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58"/>
  </p:notesMasterIdLst>
  <p:sldIdLst>
    <p:sldId id="266" r:id="rId5"/>
    <p:sldId id="308" r:id="rId6"/>
    <p:sldId id="299" r:id="rId7"/>
    <p:sldId id="312" r:id="rId8"/>
    <p:sldId id="313" r:id="rId9"/>
    <p:sldId id="314" r:id="rId10"/>
    <p:sldId id="257" r:id="rId11"/>
    <p:sldId id="293" r:id="rId12"/>
    <p:sldId id="296" r:id="rId13"/>
    <p:sldId id="297" r:id="rId14"/>
    <p:sldId id="280" r:id="rId15"/>
    <p:sldId id="281" r:id="rId16"/>
    <p:sldId id="288" r:id="rId17"/>
    <p:sldId id="307" r:id="rId18"/>
    <p:sldId id="289" r:id="rId19"/>
    <p:sldId id="315" r:id="rId20"/>
    <p:sldId id="272" r:id="rId21"/>
    <p:sldId id="273" r:id="rId22"/>
    <p:sldId id="323" r:id="rId23"/>
    <p:sldId id="316" r:id="rId24"/>
    <p:sldId id="290" r:id="rId25"/>
    <p:sldId id="337" r:id="rId26"/>
    <p:sldId id="291" r:id="rId27"/>
    <p:sldId id="265" r:id="rId28"/>
    <p:sldId id="298" r:id="rId29"/>
    <p:sldId id="292" r:id="rId30"/>
    <p:sldId id="300" r:id="rId31"/>
    <p:sldId id="301" r:id="rId32"/>
    <p:sldId id="327" r:id="rId33"/>
    <p:sldId id="302" r:id="rId34"/>
    <p:sldId id="338" r:id="rId35"/>
    <p:sldId id="339" r:id="rId36"/>
    <p:sldId id="340" r:id="rId37"/>
    <p:sldId id="341" r:id="rId38"/>
    <p:sldId id="304" r:id="rId39"/>
    <p:sldId id="342" r:id="rId40"/>
    <p:sldId id="343" r:id="rId41"/>
    <p:sldId id="344" r:id="rId42"/>
    <p:sldId id="320" r:id="rId43"/>
    <p:sldId id="303" r:id="rId44"/>
    <p:sldId id="318" r:id="rId45"/>
    <p:sldId id="306" r:id="rId46"/>
    <p:sldId id="319" r:id="rId47"/>
    <p:sldId id="345" r:id="rId48"/>
    <p:sldId id="333" r:id="rId49"/>
    <p:sldId id="334" r:id="rId50"/>
    <p:sldId id="335" r:id="rId51"/>
    <p:sldId id="336" r:id="rId52"/>
    <p:sldId id="346" r:id="rId53"/>
    <p:sldId id="347" r:id="rId54"/>
    <p:sldId id="294" r:id="rId55"/>
    <p:sldId id="295" r:id="rId56"/>
    <p:sldId id="348"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19" autoAdjust="0"/>
  </p:normalViewPr>
  <p:slideViewPr>
    <p:cSldViewPr snapToGrid="0">
      <p:cViewPr varScale="1">
        <p:scale>
          <a:sx n="88" d="100"/>
          <a:sy n="88" d="100"/>
        </p:scale>
        <p:origin x="72" y="30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custT="1"/>
      <dgm:spPr/>
      <dgm:t>
        <a:bodyPr/>
        <a:lstStyle/>
        <a:p>
          <a:pPr>
            <a:lnSpc>
              <a:spcPct val="100000"/>
            </a:lnSpc>
            <a:defRPr cap="all"/>
          </a:pPr>
          <a:r>
            <a:rPr lang="en-US" sz="2000" dirty="0">
              <a:latin typeface="Arial" panose="020B0604020202020204" pitchFamily="34" charset="0"/>
              <a:cs typeface="Arial" panose="020B0604020202020204" pitchFamily="34" charset="0"/>
            </a:rPr>
            <a:t>Module introduction. </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custT="1"/>
      <dgm:spPr/>
      <dgm:t>
        <a:bodyPr/>
        <a:lstStyle/>
        <a:p>
          <a:pPr>
            <a:lnSpc>
              <a:spcPct val="100000"/>
            </a:lnSpc>
            <a:defRPr cap="all"/>
          </a:pPr>
          <a:r>
            <a:rPr lang="en-US" sz="2000" dirty="0">
              <a:latin typeface="Arial" panose="020B0604020202020204" pitchFamily="34" charset="0"/>
              <a:cs typeface="Arial" panose="020B0604020202020204" pitchFamily="34" charset="0"/>
            </a:rPr>
            <a:t>Introduction to HR.</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custT="1"/>
      <dgm:spPr/>
      <dgm:t>
        <a:bodyPr/>
        <a:lstStyle/>
        <a:p>
          <a:pPr>
            <a:lnSpc>
              <a:spcPct val="100000"/>
            </a:lnSpc>
            <a:defRPr cap="all"/>
          </a:pPr>
          <a:r>
            <a:rPr lang="en-US" sz="2000" dirty="0">
              <a:latin typeface="Arial" panose="020B0604020202020204" pitchFamily="34" charset="0"/>
              <a:cs typeface="Arial" panose="020B0604020202020204" pitchFamily="34" charset="0"/>
            </a:rPr>
            <a:t>Motivation.</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3"/>
      <dgm:spPr>
        <a:prstGeom prst="ellipse">
          <a:avLst/>
        </a:prstGeom>
      </dgm:spPr>
    </dgm:pt>
    <dgm:pt modelId="{8FA2F131-CD01-4CBD-B7A5-1B9B5E7F0402}" type="pres">
      <dgm:prSet presAssocID="{40FC4FFE-8987-4A26-B7F4-8A516F18ADAE}"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ie chart"/>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3">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3"/>
      <dgm:spPr>
        <a:prstGeom prst="ellipse">
          <a:avLst/>
        </a:prstGeom>
      </dgm:spPr>
    </dgm:pt>
    <dgm:pt modelId="{E94F35BC-9C76-400A-BBCA-0032259E2E5A}"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3">
        <dgm:presLayoutVars>
          <dgm:chMax val="1"/>
          <dgm:chPref val="1"/>
        </dgm:presLayoutVars>
      </dgm:prSet>
      <dgm:spPr/>
    </dgm:pt>
    <dgm:pt modelId="{A47947BB-708D-4F7E-B072-3C2E42B34B24}" type="pres">
      <dgm:prSet presAssocID="{9646853A-8964-4519-A5B1-0B7D18B2983D}"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2" presStyleCnt="3"/>
      <dgm:spPr>
        <a:prstGeom prst="ellipse">
          <a:avLst/>
        </a:prstGeom>
      </dgm:spPr>
    </dgm:pt>
    <dgm:pt modelId="{F09AEBFF-D2D3-4FFF-AD65-C3CEAEEB10F2}"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opwatch"/>
        </a:ext>
      </dgm:extLst>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 modelId="{4FD22448-C17B-4C43-BAB3-A0B7AA9BCE0D}" type="presParOf" srcId="{B6056BFB-47D7-4C5F-BA11-2CB63C56A52D}" destId="{A47947BB-708D-4F7E-B072-3C2E42B34B24}" srcOrd="3" destOrd="0" presId="urn:microsoft.com/office/officeart/2018/5/layout/IconLeafLabelList"/>
    <dgm:cxn modelId="{75E30F4F-0E76-457B-9D4F-CDE27C2F7F77}" type="presParOf" srcId="{B6056BFB-47D7-4C5F-BA11-2CB63C56A52D}" destId="{BDCD0AC9-D564-4025-AD8A-36664A6CBE31}" srcOrd="4"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616949" y="340539"/>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1004512" y="728102"/>
          <a:ext cx="1043437" cy="104343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35606"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kern="1200" dirty="0">
              <a:latin typeface="Arial" panose="020B0604020202020204" pitchFamily="34" charset="0"/>
              <a:cs typeface="Arial" panose="020B0604020202020204" pitchFamily="34" charset="0"/>
            </a:rPr>
            <a:t>Module introduction. </a:t>
          </a:r>
        </a:p>
      </dsp:txBody>
      <dsp:txXfrm>
        <a:off x="35606" y="2725540"/>
        <a:ext cx="2981250" cy="720000"/>
      </dsp:txXfrm>
    </dsp:sp>
    <dsp:sp modelId="{543C18BC-1989-44B2-9862-C670C61D3452}">
      <dsp:nvSpPr>
        <dsp:cNvPr id="0" name=""/>
        <dsp:cNvSpPr/>
      </dsp:nvSpPr>
      <dsp:spPr>
        <a:xfrm>
          <a:off x="4119918" y="340539"/>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4507481" y="72810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3538574"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kern="1200" dirty="0">
              <a:latin typeface="Arial" panose="020B0604020202020204" pitchFamily="34" charset="0"/>
              <a:cs typeface="Arial" panose="020B0604020202020204" pitchFamily="34" charset="0"/>
            </a:rPr>
            <a:t>Introduction to HR.</a:t>
          </a:r>
        </a:p>
      </dsp:txBody>
      <dsp:txXfrm>
        <a:off x="3538574" y="2725540"/>
        <a:ext cx="2981250" cy="720000"/>
      </dsp:txXfrm>
    </dsp:sp>
    <dsp:sp modelId="{5BDDFF18-9AEC-4E5E-B9AA-33D86F01A63E}">
      <dsp:nvSpPr>
        <dsp:cNvPr id="0" name=""/>
        <dsp:cNvSpPr/>
      </dsp:nvSpPr>
      <dsp:spPr>
        <a:xfrm>
          <a:off x="7622887" y="340539"/>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8010450" y="72810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7041543"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kern="1200" dirty="0">
              <a:latin typeface="Arial" panose="020B0604020202020204" pitchFamily="34" charset="0"/>
              <a:cs typeface="Arial" panose="020B0604020202020204" pitchFamily="34" charset="0"/>
            </a:rPr>
            <a:t>Motivation.</a:t>
          </a:r>
        </a:p>
      </dsp:txBody>
      <dsp:txXfrm>
        <a:off x="7041543" y="2725540"/>
        <a:ext cx="29812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B07C9-50A1-4AE0-AC28-65A83DBFDBA4}" type="datetimeFigureOut">
              <a:rPr lang="en-GB" smtClean="0"/>
              <a:t>05/10/2022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44460F-720B-4FB7-9764-ABFAEE7EA109}" type="slidenum">
              <a:rPr lang="en-GB" smtClean="0"/>
              <a:t>‹#›</a:t>
            </a:fld>
            <a:endParaRPr lang="en-GB"/>
          </a:p>
        </p:txBody>
      </p:sp>
    </p:spTree>
    <p:extLst>
      <p:ext uri="{BB962C8B-B14F-4D97-AF65-F5344CB8AC3E}">
        <p14:creationId xmlns:p14="http://schemas.microsoft.com/office/powerpoint/2010/main" val="3362395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C44460F-720B-4FB7-9764-ABFAEE7EA109}" type="slidenum">
              <a:rPr lang="en-GB" smtClean="0"/>
              <a:t>3</a:t>
            </a:fld>
            <a:endParaRPr lang="en-GB"/>
          </a:p>
        </p:txBody>
      </p:sp>
    </p:spTree>
    <p:extLst>
      <p:ext uri="{BB962C8B-B14F-4D97-AF65-F5344CB8AC3E}">
        <p14:creationId xmlns:p14="http://schemas.microsoft.com/office/powerpoint/2010/main" val="16820811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C44460F-720B-4FB7-9764-ABFAEE7EA109}" type="slidenum">
              <a:rPr lang="en-GB" smtClean="0"/>
              <a:t>4</a:t>
            </a:fld>
            <a:endParaRPr lang="en-GB"/>
          </a:p>
        </p:txBody>
      </p:sp>
    </p:spTree>
    <p:extLst>
      <p:ext uri="{BB962C8B-B14F-4D97-AF65-F5344CB8AC3E}">
        <p14:creationId xmlns:p14="http://schemas.microsoft.com/office/powerpoint/2010/main" val="12133419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C44460F-720B-4FB7-9764-ABFAEE7EA109}" type="slidenum">
              <a:rPr lang="en-GB" smtClean="0"/>
              <a:t>5</a:t>
            </a:fld>
            <a:endParaRPr lang="en-GB"/>
          </a:p>
        </p:txBody>
      </p:sp>
    </p:spTree>
    <p:extLst>
      <p:ext uri="{BB962C8B-B14F-4D97-AF65-F5344CB8AC3E}">
        <p14:creationId xmlns:p14="http://schemas.microsoft.com/office/powerpoint/2010/main" val="39869810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C44460F-720B-4FB7-9764-ABFAEE7EA109}" type="slidenum">
              <a:rPr lang="en-GB" smtClean="0"/>
              <a:t>6</a:t>
            </a:fld>
            <a:endParaRPr lang="en-GB"/>
          </a:p>
        </p:txBody>
      </p:sp>
    </p:spTree>
    <p:extLst>
      <p:ext uri="{BB962C8B-B14F-4D97-AF65-F5344CB8AC3E}">
        <p14:creationId xmlns:p14="http://schemas.microsoft.com/office/powerpoint/2010/main" val="7307191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394529F-49CB-4A20-A0BC-CE5B1A3A230C}" type="slidenum">
              <a:rPr lang="en-GB" smtClean="0"/>
              <a:t>7</a:t>
            </a:fld>
            <a:endParaRPr lang="en-GB"/>
          </a:p>
        </p:txBody>
      </p:sp>
    </p:spTree>
    <p:extLst>
      <p:ext uri="{BB962C8B-B14F-4D97-AF65-F5344CB8AC3E}">
        <p14:creationId xmlns:p14="http://schemas.microsoft.com/office/powerpoint/2010/main" val="37533954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394529F-49CB-4A20-A0BC-CE5B1A3A230C}" type="slidenum">
              <a:rPr lang="en-GB" smtClean="0"/>
              <a:t>8</a:t>
            </a:fld>
            <a:endParaRPr lang="en-GB"/>
          </a:p>
        </p:txBody>
      </p:sp>
    </p:spTree>
    <p:extLst>
      <p:ext uri="{BB962C8B-B14F-4D97-AF65-F5344CB8AC3E}">
        <p14:creationId xmlns:p14="http://schemas.microsoft.com/office/powerpoint/2010/main" val="6068625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fld id="{4394529F-49CB-4A20-A0BC-CE5B1A3A230C}" type="slidenum">
              <a:rPr lang="en-GB" smtClean="0"/>
              <a:t>9</a:t>
            </a:fld>
            <a:endParaRPr lang="en-GB"/>
          </a:p>
        </p:txBody>
      </p:sp>
    </p:spTree>
    <p:extLst>
      <p:ext uri="{BB962C8B-B14F-4D97-AF65-F5344CB8AC3E}">
        <p14:creationId xmlns:p14="http://schemas.microsoft.com/office/powerpoint/2010/main" val="23431193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10</a:t>
            </a:fld>
            <a:endParaRPr lang="en-GB"/>
          </a:p>
        </p:txBody>
      </p:sp>
    </p:spTree>
    <p:extLst>
      <p:ext uri="{BB962C8B-B14F-4D97-AF65-F5344CB8AC3E}">
        <p14:creationId xmlns:p14="http://schemas.microsoft.com/office/powerpoint/2010/main" val="14470294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394529F-49CB-4A20-A0BC-CE5B1A3A230C}" type="slidenum">
              <a:rPr lang="en-GB" smtClean="0"/>
              <a:t>11</a:t>
            </a:fld>
            <a:endParaRPr lang="en-GB"/>
          </a:p>
        </p:txBody>
      </p:sp>
    </p:spTree>
    <p:extLst>
      <p:ext uri="{BB962C8B-B14F-4D97-AF65-F5344CB8AC3E}">
        <p14:creationId xmlns:p14="http://schemas.microsoft.com/office/powerpoint/2010/main" val="4719289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394529F-49CB-4A20-A0BC-CE5B1A3A230C}" type="slidenum">
              <a:rPr lang="en-GB" smtClean="0"/>
              <a:t>12</a:t>
            </a:fld>
            <a:endParaRPr lang="en-GB"/>
          </a:p>
        </p:txBody>
      </p:sp>
    </p:spTree>
    <p:extLst>
      <p:ext uri="{BB962C8B-B14F-4D97-AF65-F5344CB8AC3E}">
        <p14:creationId xmlns:p14="http://schemas.microsoft.com/office/powerpoint/2010/main" val="33400952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13</a:t>
            </a:fld>
            <a:endParaRPr lang="en-GB"/>
          </a:p>
        </p:txBody>
      </p:sp>
    </p:spTree>
    <p:extLst>
      <p:ext uri="{BB962C8B-B14F-4D97-AF65-F5344CB8AC3E}">
        <p14:creationId xmlns:p14="http://schemas.microsoft.com/office/powerpoint/2010/main" val="31496470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14</a:t>
            </a:fld>
            <a:endParaRPr lang="en-GB"/>
          </a:p>
        </p:txBody>
      </p:sp>
    </p:spTree>
    <p:extLst>
      <p:ext uri="{BB962C8B-B14F-4D97-AF65-F5344CB8AC3E}">
        <p14:creationId xmlns:p14="http://schemas.microsoft.com/office/powerpoint/2010/main" val="18207620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15</a:t>
            </a:fld>
            <a:endParaRPr lang="en-GB"/>
          </a:p>
        </p:txBody>
      </p:sp>
    </p:spTree>
    <p:extLst>
      <p:ext uri="{BB962C8B-B14F-4D97-AF65-F5344CB8AC3E}">
        <p14:creationId xmlns:p14="http://schemas.microsoft.com/office/powerpoint/2010/main" val="2608390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16</a:t>
            </a:fld>
            <a:endParaRPr lang="en-GB"/>
          </a:p>
        </p:txBody>
      </p:sp>
    </p:spTree>
    <p:extLst>
      <p:ext uri="{BB962C8B-B14F-4D97-AF65-F5344CB8AC3E}">
        <p14:creationId xmlns:p14="http://schemas.microsoft.com/office/powerpoint/2010/main" val="40170727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394529F-49CB-4A20-A0BC-CE5B1A3A230C}" type="slidenum">
              <a:rPr lang="en-GB" smtClean="0"/>
              <a:t>17</a:t>
            </a:fld>
            <a:endParaRPr lang="en-GB"/>
          </a:p>
        </p:txBody>
      </p:sp>
    </p:spTree>
    <p:extLst>
      <p:ext uri="{BB962C8B-B14F-4D97-AF65-F5344CB8AC3E}">
        <p14:creationId xmlns:p14="http://schemas.microsoft.com/office/powerpoint/2010/main" val="21762381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9503" indent="-280578">
              <a:defRPr>
                <a:solidFill>
                  <a:schemeClr val="tx1"/>
                </a:solidFill>
                <a:latin typeface="Arial" panose="020B0604020202020204" pitchFamily="34" charset="0"/>
              </a:defRPr>
            </a:lvl2pPr>
            <a:lvl3pPr marL="1122312" indent="-224462">
              <a:defRPr>
                <a:solidFill>
                  <a:schemeClr val="tx1"/>
                </a:solidFill>
                <a:latin typeface="Arial" panose="020B0604020202020204" pitchFamily="34" charset="0"/>
              </a:defRPr>
            </a:lvl3pPr>
            <a:lvl4pPr marL="1571236" indent="-224462">
              <a:defRPr>
                <a:solidFill>
                  <a:schemeClr val="tx1"/>
                </a:solidFill>
                <a:latin typeface="Arial" panose="020B0604020202020204" pitchFamily="34" charset="0"/>
              </a:defRPr>
            </a:lvl4pPr>
            <a:lvl5pPr marL="2020161" indent="-224462">
              <a:defRPr>
                <a:solidFill>
                  <a:schemeClr val="tx1"/>
                </a:solidFill>
                <a:latin typeface="Arial" panose="020B0604020202020204" pitchFamily="34" charset="0"/>
              </a:defRPr>
            </a:lvl5pPr>
            <a:lvl6pPr marL="2469086" indent="-224462" eaLnBrk="0" fontAlgn="base" hangingPunct="0">
              <a:spcBef>
                <a:spcPct val="0"/>
              </a:spcBef>
              <a:spcAft>
                <a:spcPct val="0"/>
              </a:spcAft>
              <a:defRPr>
                <a:solidFill>
                  <a:schemeClr val="tx1"/>
                </a:solidFill>
                <a:latin typeface="Arial" panose="020B0604020202020204" pitchFamily="34" charset="0"/>
              </a:defRPr>
            </a:lvl6pPr>
            <a:lvl7pPr marL="2918010" indent="-224462" eaLnBrk="0" fontAlgn="base" hangingPunct="0">
              <a:spcBef>
                <a:spcPct val="0"/>
              </a:spcBef>
              <a:spcAft>
                <a:spcPct val="0"/>
              </a:spcAft>
              <a:defRPr>
                <a:solidFill>
                  <a:schemeClr val="tx1"/>
                </a:solidFill>
                <a:latin typeface="Arial" panose="020B0604020202020204" pitchFamily="34" charset="0"/>
              </a:defRPr>
            </a:lvl7pPr>
            <a:lvl8pPr marL="3366935" indent="-224462" eaLnBrk="0" fontAlgn="base" hangingPunct="0">
              <a:spcBef>
                <a:spcPct val="0"/>
              </a:spcBef>
              <a:spcAft>
                <a:spcPct val="0"/>
              </a:spcAft>
              <a:defRPr>
                <a:solidFill>
                  <a:schemeClr val="tx1"/>
                </a:solidFill>
                <a:latin typeface="Arial" panose="020B0604020202020204" pitchFamily="34" charset="0"/>
              </a:defRPr>
            </a:lvl8pPr>
            <a:lvl9pPr marL="3815860" indent="-224462"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18</a:t>
            </a:fld>
            <a:endParaRPr lang="en-US"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18787451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8873C040-2B52-4005-B431-EA32333193B3}"/>
              </a:ext>
            </a:extLst>
          </p:cNvPr>
          <p:cNvSpPr>
            <a:spLocks noGrp="1" noRot="1" noChangeAspect="1" noTextEdit="1"/>
          </p:cNvSpPr>
          <p:nvPr>
            <p:ph type="sldImg"/>
          </p:nvPr>
        </p:nvSpPr>
        <p:spPr>
          <a:ln/>
        </p:spPr>
      </p:sp>
      <p:sp>
        <p:nvSpPr>
          <p:cNvPr id="13315" name="Notes Placeholder 2">
            <a:extLst>
              <a:ext uri="{FF2B5EF4-FFF2-40B4-BE49-F238E27FC236}">
                <a16:creationId xmlns:a16="http://schemas.microsoft.com/office/drawing/2014/main" id="{72A4CC62-0656-4DE1-A232-829BE7EF330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3316" name="Slide Number Placeholder 3">
            <a:extLst>
              <a:ext uri="{FF2B5EF4-FFF2-40B4-BE49-F238E27FC236}">
                <a16:creationId xmlns:a16="http://schemas.microsoft.com/office/drawing/2014/main" id="{7B45FD6F-440B-4D12-9F64-431EDC6A13F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i="1">
                <a:solidFill>
                  <a:schemeClr val="tx1"/>
                </a:solidFill>
                <a:latin typeface="Times New Roman" panose="02020603050405020304" pitchFamily="18" charset="0"/>
              </a:defRPr>
            </a:lvl1pPr>
            <a:lvl2pPr marL="742950" indent="-285750">
              <a:defRPr sz="2400" i="1">
                <a:solidFill>
                  <a:schemeClr val="tx1"/>
                </a:solidFill>
                <a:latin typeface="Times New Roman" panose="02020603050405020304" pitchFamily="18" charset="0"/>
              </a:defRPr>
            </a:lvl2pPr>
            <a:lvl3pPr marL="1143000" indent="-228600">
              <a:defRPr sz="2400" i="1">
                <a:solidFill>
                  <a:schemeClr val="tx1"/>
                </a:solidFill>
                <a:latin typeface="Times New Roman" panose="02020603050405020304" pitchFamily="18" charset="0"/>
              </a:defRPr>
            </a:lvl3pPr>
            <a:lvl4pPr marL="1600200" indent="-228600">
              <a:defRPr sz="2400" i="1">
                <a:solidFill>
                  <a:schemeClr val="tx1"/>
                </a:solidFill>
                <a:latin typeface="Times New Roman" panose="02020603050405020304" pitchFamily="18" charset="0"/>
              </a:defRPr>
            </a:lvl4pPr>
            <a:lvl5pPr marL="2057400" indent="-228600">
              <a:defRPr sz="24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i="1">
                <a:solidFill>
                  <a:schemeClr val="tx1"/>
                </a:solidFill>
                <a:latin typeface="Times New Roman" panose="02020603050405020304" pitchFamily="18" charset="0"/>
              </a:defRPr>
            </a:lvl9pPr>
          </a:lstStyle>
          <a:p>
            <a:fld id="{57E15D42-29C2-4E63-B0E8-7792C3082EB0}" type="slidenum">
              <a:rPr lang="en-GB" altLang="en-US" sz="1300" i="0"/>
              <a:pPr/>
              <a:t>19</a:t>
            </a:fld>
            <a:endParaRPr lang="en-GB" altLang="en-US" sz="1300" i="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Introducing the Modern Workplace</a:t>
            </a:r>
          </a:p>
        </p:txBody>
      </p:sp>
      <p:sp>
        <p:nvSpPr>
          <p:cNvPr id="5" name="Slide Number Placeholder 4"/>
          <p:cNvSpPr>
            <a:spLocks noGrp="1"/>
          </p:cNvSpPr>
          <p:nvPr>
            <p:ph type="sldNum" sz="quarter" idx="11"/>
          </p:nvPr>
        </p:nvSpPr>
        <p:spPr/>
        <p:txBody>
          <a:bodyPr/>
          <a:lstStyle/>
          <a:p>
            <a:fld id="{831A1511-BA99-4995-9603-94CCAF14FA3D}" type="slidenum">
              <a:rPr lang="en-GB" smtClean="0"/>
              <a:t>20</a:t>
            </a:fld>
            <a:endParaRPr lang="en-GB"/>
          </a:p>
        </p:txBody>
      </p:sp>
    </p:spTree>
    <p:extLst>
      <p:ext uri="{BB962C8B-B14F-4D97-AF65-F5344CB8AC3E}">
        <p14:creationId xmlns:p14="http://schemas.microsoft.com/office/powerpoint/2010/main" val="21454427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Introducing the Modern Workplace</a:t>
            </a:r>
          </a:p>
        </p:txBody>
      </p:sp>
      <p:sp>
        <p:nvSpPr>
          <p:cNvPr id="5" name="Slide Number Placeholder 4"/>
          <p:cNvSpPr>
            <a:spLocks noGrp="1"/>
          </p:cNvSpPr>
          <p:nvPr>
            <p:ph type="sldNum" sz="quarter" idx="11"/>
          </p:nvPr>
        </p:nvSpPr>
        <p:spPr/>
        <p:txBody>
          <a:bodyPr/>
          <a:lstStyle/>
          <a:p>
            <a:fld id="{831A1511-BA99-4995-9603-94CCAF14FA3D}" type="slidenum">
              <a:rPr lang="en-GB" smtClean="0"/>
              <a:t>21</a:t>
            </a:fld>
            <a:endParaRPr lang="en-GB"/>
          </a:p>
        </p:txBody>
      </p:sp>
    </p:spTree>
    <p:extLst>
      <p:ext uri="{BB962C8B-B14F-4D97-AF65-F5344CB8AC3E}">
        <p14:creationId xmlns:p14="http://schemas.microsoft.com/office/powerpoint/2010/main" val="35767023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0746318-37DF-45B4-98BA-F3D7C3A78A2A}" type="slidenum">
              <a:rPr lang="en-GB" smtClean="0"/>
              <a:pPr/>
              <a:t>23</a:t>
            </a:fld>
            <a:endParaRPr lang="en-GB"/>
          </a:p>
        </p:txBody>
      </p:sp>
    </p:spTree>
    <p:extLst>
      <p:ext uri="{BB962C8B-B14F-4D97-AF65-F5344CB8AC3E}">
        <p14:creationId xmlns:p14="http://schemas.microsoft.com/office/powerpoint/2010/main" val="173088516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1F3E9EFD-99FD-4665-AC51-B58513BB3981}"/>
              </a:ext>
            </a:extLst>
          </p:cNvPr>
          <p:cNvSpPr>
            <a:spLocks noGrp="1" noRot="1" noChangeAspect="1" noTextEdit="1"/>
          </p:cNvSpPr>
          <p:nvPr>
            <p:ph type="sldImg"/>
          </p:nvPr>
        </p:nvSpPr>
        <p:spPr>
          <a:ln/>
        </p:spPr>
      </p:sp>
      <p:sp>
        <p:nvSpPr>
          <p:cNvPr id="17411" name="Notes Placeholder 2">
            <a:extLst>
              <a:ext uri="{FF2B5EF4-FFF2-40B4-BE49-F238E27FC236}">
                <a16:creationId xmlns:a16="http://schemas.microsoft.com/office/drawing/2014/main" id="{90B788B8-41B7-47DA-BE50-8B2D2BBDD61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17412" name="Slide Number Placeholder 3">
            <a:extLst>
              <a:ext uri="{FF2B5EF4-FFF2-40B4-BE49-F238E27FC236}">
                <a16:creationId xmlns:a16="http://schemas.microsoft.com/office/drawing/2014/main" id="{A841D2F5-9B3B-4767-AF3E-ED3CAAA3280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i="1">
                <a:solidFill>
                  <a:schemeClr val="tx1"/>
                </a:solidFill>
                <a:latin typeface="Times New Roman" panose="02020603050405020304" pitchFamily="18" charset="0"/>
              </a:defRPr>
            </a:lvl1pPr>
            <a:lvl2pPr marL="742950" indent="-285750">
              <a:defRPr sz="2400" i="1">
                <a:solidFill>
                  <a:schemeClr val="tx1"/>
                </a:solidFill>
                <a:latin typeface="Times New Roman" panose="02020603050405020304" pitchFamily="18" charset="0"/>
              </a:defRPr>
            </a:lvl2pPr>
            <a:lvl3pPr marL="1143000" indent="-228600">
              <a:defRPr sz="2400" i="1">
                <a:solidFill>
                  <a:schemeClr val="tx1"/>
                </a:solidFill>
                <a:latin typeface="Times New Roman" panose="02020603050405020304" pitchFamily="18" charset="0"/>
              </a:defRPr>
            </a:lvl3pPr>
            <a:lvl4pPr marL="1600200" indent="-228600">
              <a:defRPr sz="2400" i="1">
                <a:solidFill>
                  <a:schemeClr val="tx1"/>
                </a:solidFill>
                <a:latin typeface="Times New Roman" panose="02020603050405020304" pitchFamily="18" charset="0"/>
              </a:defRPr>
            </a:lvl4pPr>
            <a:lvl5pPr marL="2057400" indent="-228600">
              <a:defRPr sz="24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i="1">
                <a:solidFill>
                  <a:schemeClr val="tx1"/>
                </a:solidFill>
                <a:latin typeface="Times New Roman" panose="02020603050405020304" pitchFamily="18" charset="0"/>
              </a:defRPr>
            </a:lvl9pPr>
          </a:lstStyle>
          <a:p>
            <a:fld id="{CDF2474F-3081-4D41-A1AA-0D0A64CBE201}" type="slidenum">
              <a:rPr lang="en-GB" altLang="en-US" sz="1300" i="0"/>
              <a:pPr/>
              <a:t>24</a:t>
            </a:fld>
            <a:endParaRPr lang="en-GB" altLang="en-US" sz="1300" i="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E3A65C65-52B4-4917-B2C4-89B98C3E818F}" type="slidenum">
              <a:rPr lang="en-US"/>
              <a:pPr/>
              <a:t>25</a:t>
            </a:fld>
            <a:endParaRPr lang="en-US"/>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xfrm>
            <a:off x="661043" y="5029497"/>
            <a:ext cx="5288340" cy="4764786"/>
          </a:xfrm>
          <a:noFill/>
          <a:ln/>
        </p:spPr>
        <p:txBody>
          <a:bodyPr/>
          <a:lstStyle/>
          <a:p>
            <a:pPr eaLnBrk="1" hangingPunct="1"/>
            <a:endParaRPr lang="en-AU" dirty="0"/>
          </a:p>
        </p:txBody>
      </p:sp>
    </p:spTree>
    <p:extLst>
      <p:ext uri="{BB962C8B-B14F-4D97-AF65-F5344CB8AC3E}">
        <p14:creationId xmlns:p14="http://schemas.microsoft.com/office/powerpoint/2010/main" val="18031205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a:t>Introducing the Modern Workplace</a:t>
            </a:r>
          </a:p>
        </p:txBody>
      </p:sp>
      <p:sp>
        <p:nvSpPr>
          <p:cNvPr id="5" name="Slide Number Placeholder 4"/>
          <p:cNvSpPr>
            <a:spLocks noGrp="1"/>
          </p:cNvSpPr>
          <p:nvPr>
            <p:ph type="sldNum" sz="quarter" idx="11"/>
          </p:nvPr>
        </p:nvSpPr>
        <p:spPr/>
        <p:txBody>
          <a:bodyPr/>
          <a:lstStyle/>
          <a:p>
            <a:fld id="{831A1511-BA99-4995-9603-94CCAF14FA3D}" type="slidenum">
              <a:rPr lang="en-GB" smtClean="0"/>
              <a:t>26</a:t>
            </a:fld>
            <a:endParaRPr lang="en-GB"/>
          </a:p>
        </p:txBody>
      </p:sp>
    </p:spTree>
    <p:extLst>
      <p:ext uri="{BB962C8B-B14F-4D97-AF65-F5344CB8AC3E}">
        <p14:creationId xmlns:p14="http://schemas.microsoft.com/office/powerpoint/2010/main" val="28245590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56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29503" indent="-280578" eaLnBrk="0" hangingPunct="0">
              <a:spcBef>
                <a:spcPct val="30000"/>
              </a:spcBef>
              <a:defRPr sz="1200">
                <a:solidFill>
                  <a:schemeClr val="tx1"/>
                </a:solidFill>
                <a:latin typeface="Calibri" panose="020F0502020204030204" pitchFamily="34" charset="0"/>
              </a:defRPr>
            </a:lvl2pPr>
            <a:lvl3pPr marL="1122312" indent="-224462" eaLnBrk="0" hangingPunct="0">
              <a:spcBef>
                <a:spcPct val="30000"/>
              </a:spcBef>
              <a:defRPr sz="1200">
                <a:solidFill>
                  <a:schemeClr val="tx1"/>
                </a:solidFill>
                <a:latin typeface="Calibri" panose="020F0502020204030204" pitchFamily="34" charset="0"/>
              </a:defRPr>
            </a:lvl3pPr>
            <a:lvl4pPr marL="1571236" indent="-224462" eaLnBrk="0" hangingPunct="0">
              <a:spcBef>
                <a:spcPct val="30000"/>
              </a:spcBef>
              <a:defRPr sz="1200">
                <a:solidFill>
                  <a:schemeClr val="tx1"/>
                </a:solidFill>
                <a:latin typeface="Calibri" panose="020F0502020204030204" pitchFamily="34" charset="0"/>
              </a:defRPr>
            </a:lvl4pPr>
            <a:lvl5pPr marL="2020161" indent="-224462" eaLnBrk="0" hangingPunct="0">
              <a:spcBef>
                <a:spcPct val="30000"/>
              </a:spcBef>
              <a:defRPr sz="1200">
                <a:solidFill>
                  <a:schemeClr val="tx1"/>
                </a:solidFill>
                <a:latin typeface="Calibri" panose="020F0502020204030204" pitchFamily="34" charset="0"/>
              </a:defRPr>
            </a:lvl5pPr>
            <a:lvl6pPr marL="2469086" indent="-224462" eaLnBrk="0" fontAlgn="base" hangingPunct="0">
              <a:spcBef>
                <a:spcPct val="30000"/>
              </a:spcBef>
              <a:spcAft>
                <a:spcPct val="0"/>
              </a:spcAft>
              <a:defRPr sz="1200">
                <a:solidFill>
                  <a:schemeClr val="tx1"/>
                </a:solidFill>
                <a:latin typeface="Calibri" panose="020F0502020204030204" pitchFamily="34" charset="0"/>
              </a:defRPr>
            </a:lvl6pPr>
            <a:lvl7pPr marL="2918010" indent="-224462" eaLnBrk="0" fontAlgn="base" hangingPunct="0">
              <a:spcBef>
                <a:spcPct val="30000"/>
              </a:spcBef>
              <a:spcAft>
                <a:spcPct val="0"/>
              </a:spcAft>
              <a:defRPr sz="1200">
                <a:solidFill>
                  <a:schemeClr val="tx1"/>
                </a:solidFill>
                <a:latin typeface="Calibri" panose="020F0502020204030204" pitchFamily="34" charset="0"/>
              </a:defRPr>
            </a:lvl7pPr>
            <a:lvl8pPr marL="3366935" indent="-224462" eaLnBrk="0" fontAlgn="base" hangingPunct="0">
              <a:spcBef>
                <a:spcPct val="30000"/>
              </a:spcBef>
              <a:spcAft>
                <a:spcPct val="0"/>
              </a:spcAft>
              <a:defRPr sz="1200">
                <a:solidFill>
                  <a:schemeClr val="tx1"/>
                </a:solidFill>
                <a:latin typeface="Calibri" panose="020F0502020204030204" pitchFamily="34" charset="0"/>
              </a:defRPr>
            </a:lvl8pPr>
            <a:lvl9pPr marL="3815860" indent="-224462"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6DE0268F-9F46-42A5-971B-DCC4450B6A0C}" type="slidenum">
              <a:rPr lang="en-GB" altLang="en-US">
                <a:latin typeface="Garamond" panose="02020404030301010803" pitchFamily="18" charset="0"/>
              </a:rPr>
              <a:pPr eaLnBrk="1" hangingPunct="1">
                <a:spcBef>
                  <a:spcPct val="0"/>
                </a:spcBef>
              </a:pPr>
              <a:t>27</a:t>
            </a:fld>
            <a:endParaRPr lang="en-GB" altLang="en-US">
              <a:latin typeface="Garamond" panose="02020404030301010803" pitchFamily="18" charset="0"/>
            </a:endParaRPr>
          </a:p>
        </p:txBody>
      </p:sp>
    </p:spTree>
    <p:extLst>
      <p:ext uri="{BB962C8B-B14F-4D97-AF65-F5344CB8AC3E}">
        <p14:creationId xmlns:p14="http://schemas.microsoft.com/office/powerpoint/2010/main" val="288438932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66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29503" indent="-280578" eaLnBrk="0" hangingPunct="0">
              <a:spcBef>
                <a:spcPct val="30000"/>
              </a:spcBef>
              <a:defRPr sz="1200">
                <a:solidFill>
                  <a:schemeClr val="tx1"/>
                </a:solidFill>
                <a:latin typeface="Calibri" panose="020F0502020204030204" pitchFamily="34" charset="0"/>
              </a:defRPr>
            </a:lvl2pPr>
            <a:lvl3pPr marL="1122312" indent="-224462" eaLnBrk="0" hangingPunct="0">
              <a:spcBef>
                <a:spcPct val="30000"/>
              </a:spcBef>
              <a:defRPr sz="1200">
                <a:solidFill>
                  <a:schemeClr val="tx1"/>
                </a:solidFill>
                <a:latin typeface="Calibri" panose="020F0502020204030204" pitchFamily="34" charset="0"/>
              </a:defRPr>
            </a:lvl3pPr>
            <a:lvl4pPr marL="1571236" indent="-224462" eaLnBrk="0" hangingPunct="0">
              <a:spcBef>
                <a:spcPct val="30000"/>
              </a:spcBef>
              <a:defRPr sz="1200">
                <a:solidFill>
                  <a:schemeClr val="tx1"/>
                </a:solidFill>
                <a:latin typeface="Calibri" panose="020F0502020204030204" pitchFamily="34" charset="0"/>
              </a:defRPr>
            </a:lvl4pPr>
            <a:lvl5pPr marL="2020161" indent="-224462" eaLnBrk="0" hangingPunct="0">
              <a:spcBef>
                <a:spcPct val="30000"/>
              </a:spcBef>
              <a:defRPr sz="1200">
                <a:solidFill>
                  <a:schemeClr val="tx1"/>
                </a:solidFill>
                <a:latin typeface="Calibri" panose="020F0502020204030204" pitchFamily="34" charset="0"/>
              </a:defRPr>
            </a:lvl5pPr>
            <a:lvl6pPr marL="2469086" indent="-224462" eaLnBrk="0" fontAlgn="base" hangingPunct="0">
              <a:spcBef>
                <a:spcPct val="30000"/>
              </a:spcBef>
              <a:spcAft>
                <a:spcPct val="0"/>
              </a:spcAft>
              <a:defRPr sz="1200">
                <a:solidFill>
                  <a:schemeClr val="tx1"/>
                </a:solidFill>
                <a:latin typeface="Calibri" panose="020F0502020204030204" pitchFamily="34" charset="0"/>
              </a:defRPr>
            </a:lvl6pPr>
            <a:lvl7pPr marL="2918010" indent="-224462" eaLnBrk="0" fontAlgn="base" hangingPunct="0">
              <a:spcBef>
                <a:spcPct val="30000"/>
              </a:spcBef>
              <a:spcAft>
                <a:spcPct val="0"/>
              </a:spcAft>
              <a:defRPr sz="1200">
                <a:solidFill>
                  <a:schemeClr val="tx1"/>
                </a:solidFill>
                <a:latin typeface="Calibri" panose="020F0502020204030204" pitchFamily="34" charset="0"/>
              </a:defRPr>
            </a:lvl7pPr>
            <a:lvl8pPr marL="3366935" indent="-224462" eaLnBrk="0" fontAlgn="base" hangingPunct="0">
              <a:spcBef>
                <a:spcPct val="30000"/>
              </a:spcBef>
              <a:spcAft>
                <a:spcPct val="0"/>
              </a:spcAft>
              <a:defRPr sz="1200">
                <a:solidFill>
                  <a:schemeClr val="tx1"/>
                </a:solidFill>
                <a:latin typeface="Calibri" panose="020F0502020204030204" pitchFamily="34" charset="0"/>
              </a:defRPr>
            </a:lvl8pPr>
            <a:lvl9pPr marL="3815860" indent="-224462"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B2A66EB-47BC-4C09-8313-41B7F4F10E80}" type="slidenum">
              <a:rPr lang="en-GB" altLang="en-US">
                <a:latin typeface="Garamond" panose="02020404030301010803" pitchFamily="18" charset="0"/>
              </a:rPr>
              <a:pPr eaLnBrk="1" hangingPunct="1">
                <a:spcBef>
                  <a:spcPct val="0"/>
                </a:spcBef>
              </a:pPr>
              <a:t>28</a:t>
            </a:fld>
            <a:endParaRPr lang="en-GB" altLang="en-US">
              <a:latin typeface="Garamond" panose="02020404030301010803" pitchFamily="18" charset="0"/>
            </a:endParaRPr>
          </a:p>
        </p:txBody>
      </p:sp>
    </p:spTree>
    <p:extLst>
      <p:ext uri="{BB962C8B-B14F-4D97-AF65-F5344CB8AC3E}">
        <p14:creationId xmlns:p14="http://schemas.microsoft.com/office/powerpoint/2010/main" val="285718405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19428B0B-7221-446B-A48E-7FDA923AB698}"/>
              </a:ext>
            </a:extLst>
          </p:cNvPr>
          <p:cNvSpPr>
            <a:spLocks noGrp="1" noRot="1" noChangeAspect="1" noTextEdit="1"/>
          </p:cNvSpPr>
          <p:nvPr>
            <p:ph type="sldImg"/>
          </p:nvPr>
        </p:nvSpPr>
        <p:spPr>
          <a:ln/>
        </p:spPr>
      </p:sp>
      <p:sp>
        <p:nvSpPr>
          <p:cNvPr id="3" name="Notes Placeholder 2">
            <a:extLst>
              <a:ext uri="{FF2B5EF4-FFF2-40B4-BE49-F238E27FC236}">
                <a16:creationId xmlns:a16="http://schemas.microsoft.com/office/drawing/2014/main" id="{A330B4B5-C152-4F2B-86B3-840C0069980F}"/>
              </a:ext>
            </a:extLst>
          </p:cNvPr>
          <p:cNvSpPr>
            <a:spLocks noGrp="1"/>
          </p:cNvSpPr>
          <p:nvPr>
            <p:ph type="body" idx="1"/>
          </p:nvPr>
        </p:nvSpPr>
        <p:spPr/>
        <p:txBody>
          <a:bodyPr>
            <a:normAutofit/>
          </a:bodyPr>
          <a:lstStyle/>
          <a:p>
            <a:pPr>
              <a:defRPr/>
            </a:pPr>
            <a:endParaRPr lang="en-GB" dirty="0"/>
          </a:p>
        </p:txBody>
      </p:sp>
      <p:sp>
        <p:nvSpPr>
          <p:cNvPr id="29700" name="Slide Number Placeholder 3">
            <a:extLst>
              <a:ext uri="{FF2B5EF4-FFF2-40B4-BE49-F238E27FC236}">
                <a16:creationId xmlns:a16="http://schemas.microsoft.com/office/drawing/2014/main" id="{38616C0C-38C9-4F6F-A469-CD95ABDCFD3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i="1">
                <a:solidFill>
                  <a:schemeClr val="tx1"/>
                </a:solidFill>
                <a:latin typeface="Times New Roman" panose="02020603050405020304" pitchFamily="18" charset="0"/>
              </a:defRPr>
            </a:lvl1pPr>
            <a:lvl2pPr marL="742950" indent="-285750">
              <a:defRPr sz="2400" i="1">
                <a:solidFill>
                  <a:schemeClr val="tx1"/>
                </a:solidFill>
                <a:latin typeface="Times New Roman" panose="02020603050405020304" pitchFamily="18" charset="0"/>
              </a:defRPr>
            </a:lvl2pPr>
            <a:lvl3pPr marL="1143000" indent="-228600">
              <a:defRPr sz="2400" i="1">
                <a:solidFill>
                  <a:schemeClr val="tx1"/>
                </a:solidFill>
                <a:latin typeface="Times New Roman" panose="02020603050405020304" pitchFamily="18" charset="0"/>
              </a:defRPr>
            </a:lvl3pPr>
            <a:lvl4pPr marL="1600200" indent="-228600">
              <a:defRPr sz="2400" i="1">
                <a:solidFill>
                  <a:schemeClr val="tx1"/>
                </a:solidFill>
                <a:latin typeface="Times New Roman" panose="02020603050405020304" pitchFamily="18" charset="0"/>
              </a:defRPr>
            </a:lvl4pPr>
            <a:lvl5pPr marL="2057400" indent="-228600">
              <a:defRPr sz="24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i="1">
                <a:solidFill>
                  <a:schemeClr val="tx1"/>
                </a:solidFill>
                <a:latin typeface="Times New Roman" panose="02020603050405020304" pitchFamily="18" charset="0"/>
              </a:defRPr>
            </a:lvl9pPr>
          </a:lstStyle>
          <a:p>
            <a:fld id="{4C9D687C-ACAA-4F07-B57F-B592EE2A7152}" type="slidenum">
              <a:rPr lang="en-GB" altLang="en-US" sz="1300" i="0"/>
              <a:pPr/>
              <a:t>29</a:t>
            </a:fld>
            <a:endParaRPr lang="en-GB" altLang="en-US" sz="1300" i="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a:t>Introducing the Modern Workplace</a:t>
            </a:r>
          </a:p>
        </p:txBody>
      </p:sp>
      <p:sp>
        <p:nvSpPr>
          <p:cNvPr id="5" name="Slide Number Placeholder 4"/>
          <p:cNvSpPr>
            <a:spLocks noGrp="1"/>
          </p:cNvSpPr>
          <p:nvPr>
            <p:ph type="sldNum" sz="quarter" idx="11"/>
          </p:nvPr>
        </p:nvSpPr>
        <p:spPr/>
        <p:txBody>
          <a:bodyPr/>
          <a:lstStyle/>
          <a:p>
            <a:fld id="{831A1511-BA99-4995-9603-94CCAF14FA3D}" type="slidenum">
              <a:rPr lang="en-GB" smtClean="0"/>
              <a:t>30</a:t>
            </a:fld>
            <a:endParaRPr lang="en-GB"/>
          </a:p>
        </p:txBody>
      </p:sp>
    </p:spTree>
    <p:extLst>
      <p:ext uri="{BB962C8B-B14F-4D97-AF65-F5344CB8AC3E}">
        <p14:creationId xmlns:p14="http://schemas.microsoft.com/office/powerpoint/2010/main" val="186723661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9F7DF071-8DA6-41D7-A995-D1891EEE2591}"/>
              </a:ext>
            </a:extLst>
          </p:cNvPr>
          <p:cNvSpPr>
            <a:spLocks noGrp="1" noRot="1" noChangeAspect="1" noTextEdit="1"/>
          </p:cNvSpPr>
          <p:nvPr>
            <p:ph type="sldImg"/>
          </p:nvPr>
        </p:nvSpPr>
        <p:spPr>
          <a:ln/>
        </p:spPr>
      </p:sp>
      <p:sp>
        <p:nvSpPr>
          <p:cNvPr id="35843" name="Notes Placeholder 2">
            <a:extLst>
              <a:ext uri="{FF2B5EF4-FFF2-40B4-BE49-F238E27FC236}">
                <a16:creationId xmlns:a16="http://schemas.microsoft.com/office/drawing/2014/main" id="{5E50AEF4-E3C7-47FD-83B0-7726C1EAAC9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5844" name="Slide Number Placeholder 3">
            <a:extLst>
              <a:ext uri="{FF2B5EF4-FFF2-40B4-BE49-F238E27FC236}">
                <a16:creationId xmlns:a16="http://schemas.microsoft.com/office/drawing/2014/main" id="{E2BFB08F-A60A-4F2D-8D06-9C92F9853B3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i="1">
                <a:solidFill>
                  <a:schemeClr val="tx1"/>
                </a:solidFill>
                <a:latin typeface="Times New Roman" panose="02020603050405020304" pitchFamily="18" charset="0"/>
              </a:defRPr>
            </a:lvl1pPr>
            <a:lvl2pPr marL="742950" indent="-285750">
              <a:defRPr sz="2400" i="1">
                <a:solidFill>
                  <a:schemeClr val="tx1"/>
                </a:solidFill>
                <a:latin typeface="Times New Roman" panose="02020603050405020304" pitchFamily="18" charset="0"/>
              </a:defRPr>
            </a:lvl2pPr>
            <a:lvl3pPr marL="1143000" indent="-228600">
              <a:defRPr sz="2400" i="1">
                <a:solidFill>
                  <a:schemeClr val="tx1"/>
                </a:solidFill>
                <a:latin typeface="Times New Roman" panose="02020603050405020304" pitchFamily="18" charset="0"/>
              </a:defRPr>
            </a:lvl3pPr>
            <a:lvl4pPr marL="1600200" indent="-228600">
              <a:defRPr sz="2400" i="1">
                <a:solidFill>
                  <a:schemeClr val="tx1"/>
                </a:solidFill>
                <a:latin typeface="Times New Roman" panose="02020603050405020304" pitchFamily="18" charset="0"/>
              </a:defRPr>
            </a:lvl4pPr>
            <a:lvl5pPr marL="2057400" indent="-228600">
              <a:defRPr sz="24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i="1">
                <a:solidFill>
                  <a:schemeClr val="tx1"/>
                </a:solidFill>
                <a:latin typeface="Times New Roman" panose="02020603050405020304" pitchFamily="18" charset="0"/>
              </a:defRPr>
            </a:lvl9pPr>
          </a:lstStyle>
          <a:p>
            <a:fld id="{AD3D8D1C-FE8D-4115-9ED6-86F29D810251}" type="slidenum">
              <a:rPr lang="en-GB" altLang="en-US" sz="1300" i="0"/>
              <a:pPr/>
              <a:t>31</a:t>
            </a:fld>
            <a:endParaRPr lang="en-GB" altLang="en-US" sz="1300" i="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13BA4802-95D7-48B6-AC6F-D6026037042B}"/>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008BADD8-B8F7-4457-8959-4992C123DE1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7892" name="Slide Number Placeholder 3">
            <a:extLst>
              <a:ext uri="{FF2B5EF4-FFF2-40B4-BE49-F238E27FC236}">
                <a16:creationId xmlns:a16="http://schemas.microsoft.com/office/drawing/2014/main" id="{9D76E98D-8BFC-44FD-9DB1-2BD56B440BC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i="1">
                <a:solidFill>
                  <a:schemeClr val="tx1"/>
                </a:solidFill>
                <a:latin typeface="Times New Roman" panose="02020603050405020304" pitchFamily="18" charset="0"/>
              </a:defRPr>
            </a:lvl1pPr>
            <a:lvl2pPr marL="742950" indent="-285750">
              <a:defRPr sz="2400" i="1">
                <a:solidFill>
                  <a:schemeClr val="tx1"/>
                </a:solidFill>
                <a:latin typeface="Times New Roman" panose="02020603050405020304" pitchFamily="18" charset="0"/>
              </a:defRPr>
            </a:lvl2pPr>
            <a:lvl3pPr marL="1143000" indent="-228600">
              <a:defRPr sz="2400" i="1">
                <a:solidFill>
                  <a:schemeClr val="tx1"/>
                </a:solidFill>
                <a:latin typeface="Times New Roman" panose="02020603050405020304" pitchFamily="18" charset="0"/>
              </a:defRPr>
            </a:lvl3pPr>
            <a:lvl4pPr marL="1600200" indent="-228600">
              <a:defRPr sz="2400" i="1">
                <a:solidFill>
                  <a:schemeClr val="tx1"/>
                </a:solidFill>
                <a:latin typeface="Times New Roman" panose="02020603050405020304" pitchFamily="18" charset="0"/>
              </a:defRPr>
            </a:lvl4pPr>
            <a:lvl5pPr marL="2057400" indent="-228600">
              <a:defRPr sz="24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i="1">
                <a:solidFill>
                  <a:schemeClr val="tx1"/>
                </a:solidFill>
                <a:latin typeface="Times New Roman" panose="02020603050405020304" pitchFamily="18" charset="0"/>
              </a:defRPr>
            </a:lvl9pPr>
          </a:lstStyle>
          <a:p>
            <a:fld id="{6C873A94-C2C4-4374-B86A-4CCA80443015}" type="slidenum">
              <a:rPr lang="en-GB" altLang="en-US" sz="1300" i="0"/>
              <a:pPr/>
              <a:t>32</a:t>
            </a:fld>
            <a:endParaRPr lang="en-GB" altLang="en-US" sz="1300" i="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524180DD-0954-48E8-A395-8E1F606A8EF9}"/>
              </a:ext>
            </a:extLst>
          </p:cNvPr>
          <p:cNvSpPr>
            <a:spLocks noGrp="1" noRot="1" noChangeAspect="1" noTextEdit="1"/>
          </p:cNvSpPr>
          <p:nvPr>
            <p:ph type="sldImg"/>
          </p:nvPr>
        </p:nvSpPr>
        <p:spPr>
          <a:ln/>
        </p:spPr>
      </p:sp>
      <p:sp>
        <p:nvSpPr>
          <p:cNvPr id="39939" name="Notes Placeholder 2">
            <a:extLst>
              <a:ext uri="{FF2B5EF4-FFF2-40B4-BE49-F238E27FC236}">
                <a16:creationId xmlns:a16="http://schemas.microsoft.com/office/drawing/2014/main" id="{FB90A15E-B78C-4091-8682-D3C69EE6098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9940" name="Slide Number Placeholder 3">
            <a:extLst>
              <a:ext uri="{FF2B5EF4-FFF2-40B4-BE49-F238E27FC236}">
                <a16:creationId xmlns:a16="http://schemas.microsoft.com/office/drawing/2014/main" id="{F1C607C3-6757-473D-B22F-80B71BDB902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i="1">
                <a:solidFill>
                  <a:schemeClr val="tx1"/>
                </a:solidFill>
                <a:latin typeface="Times New Roman" panose="02020603050405020304" pitchFamily="18" charset="0"/>
              </a:defRPr>
            </a:lvl1pPr>
            <a:lvl2pPr marL="742950" indent="-285750">
              <a:defRPr sz="2400" i="1">
                <a:solidFill>
                  <a:schemeClr val="tx1"/>
                </a:solidFill>
                <a:latin typeface="Times New Roman" panose="02020603050405020304" pitchFamily="18" charset="0"/>
              </a:defRPr>
            </a:lvl2pPr>
            <a:lvl3pPr marL="1143000" indent="-228600">
              <a:defRPr sz="2400" i="1">
                <a:solidFill>
                  <a:schemeClr val="tx1"/>
                </a:solidFill>
                <a:latin typeface="Times New Roman" panose="02020603050405020304" pitchFamily="18" charset="0"/>
              </a:defRPr>
            </a:lvl3pPr>
            <a:lvl4pPr marL="1600200" indent="-228600">
              <a:defRPr sz="2400" i="1">
                <a:solidFill>
                  <a:schemeClr val="tx1"/>
                </a:solidFill>
                <a:latin typeface="Times New Roman" panose="02020603050405020304" pitchFamily="18" charset="0"/>
              </a:defRPr>
            </a:lvl4pPr>
            <a:lvl5pPr marL="2057400" indent="-228600">
              <a:defRPr sz="24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i="1">
                <a:solidFill>
                  <a:schemeClr val="tx1"/>
                </a:solidFill>
                <a:latin typeface="Times New Roman" panose="02020603050405020304" pitchFamily="18" charset="0"/>
              </a:defRPr>
            </a:lvl9pPr>
          </a:lstStyle>
          <a:p>
            <a:fld id="{A6640319-8614-441D-A2FA-3C8970299A41}" type="slidenum">
              <a:rPr lang="en-GB" altLang="en-US" sz="1300" i="0"/>
              <a:pPr/>
              <a:t>33</a:t>
            </a:fld>
            <a:endParaRPr lang="en-GB" altLang="en-US" sz="1300" i="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495D6D67-15E0-4C99-8D73-DA7D16C74C38}"/>
              </a:ext>
            </a:extLst>
          </p:cNvPr>
          <p:cNvSpPr>
            <a:spLocks noGrp="1" noRot="1" noChangeAspect="1" noTextEdit="1"/>
          </p:cNvSpPr>
          <p:nvPr>
            <p:ph type="sldImg"/>
          </p:nvPr>
        </p:nvSpPr>
        <p:spPr>
          <a:ln/>
        </p:spPr>
      </p:sp>
      <p:sp>
        <p:nvSpPr>
          <p:cNvPr id="41987" name="Notes Placeholder 2">
            <a:extLst>
              <a:ext uri="{FF2B5EF4-FFF2-40B4-BE49-F238E27FC236}">
                <a16:creationId xmlns:a16="http://schemas.microsoft.com/office/drawing/2014/main" id="{D423F547-D100-48EB-83ED-DDAC09D3AE1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41988" name="Slide Number Placeholder 3">
            <a:extLst>
              <a:ext uri="{FF2B5EF4-FFF2-40B4-BE49-F238E27FC236}">
                <a16:creationId xmlns:a16="http://schemas.microsoft.com/office/drawing/2014/main" id="{8DB3CC2B-08C5-407E-841A-7D537F15CCD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i="1">
                <a:solidFill>
                  <a:schemeClr val="tx1"/>
                </a:solidFill>
                <a:latin typeface="Times New Roman" panose="02020603050405020304" pitchFamily="18" charset="0"/>
              </a:defRPr>
            </a:lvl1pPr>
            <a:lvl2pPr marL="742950" indent="-285750">
              <a:defRPr sz="2400" i="1">
                <a:solidFill>
                  <a:schemeClr val="tx1"/>
                </a:solidFill>
                <a:latin typeface="Times New Roman" panose="02020603050405020304" pitchFamily="18" charset="0"/>
              </a:defRPr>
            </a:lvl2pPr>
            <a:lvl3pPr marL="1143000" indent="-228600">
              <a:defRPr sz="2400" i="1">
                <a:solidFill>
                  <a:schemeClr val="tx1"/>
                </a:solidFill>
                <a:latin typeface="Times New Roman" panose="02020603050405020304" pitchFamily="18" charset="0"/>
              </a:defRPr>
            </a:lvl3pPr>
            <a:lvl4pPr marL="1600200" indent="-228600">
              <a:defRPr sz="2400" i="1">
                <a:solidFill>
                  <a:schemeClr val="tx1"/>
                </a:solidFill>
                <a:latin typeface="Times New Roman" panose="02020603050405020304" pitchFamily="18" charset="0"/>
              </a:defRPr>
            </a:lvl4pPr>
            <a:lvl5pPr marL="2057400" indent="-228600">
              <a:defRPr sz="24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i="1">
                <a:solidFill>
                  <a:schemeClr val="tx1"/>
                </a:solidFill>
                <a:latin typeface="Times New Roman" panose="02020603050405020304" pitchFamily="18" charset="0"/>
              </a:defRPr>
            </a:lvl9pPr>
          </a:lstStyle>
          <a:p>
            <a:fld id="{5A15D80D-D333-4716-9D08-E13505CDAFD9}" type="slidenum">
              <a:rPr lang="en-GB" altLang="en-US" sz="1300" i="0"/>
              <a:pPr/>
              <a:t>34</a:t>
            </a:fld>
            <a:endParaRPr lang="en-GB" altLang="en-US" sz="1300" i="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43D65809-F50D-4E69-8570-18E31543C04A}"/>
              </a:ext>
            </a:extLst>
          </p:cNvPr>
          <p:cNvSpPr>
            <a:spLocks noGrp="1" noRot="1" noChangeAspect="1" noTextEdit="1"/>
          </p:cNvSpPr>
          <p:nvPr>
            <p:ph type="sldImg"/>
          </p:nvPr>
        </p:nvSpPr>
        <p:spPr>
          <a:ln/>
        </p:spPr>
      </p:sp>
      <p:sp>
        <p:nvSpPr>
          <p:cNvPr id="46083" name="Notes Placeholder 2">
            <a:extLst>
              <a:ext uri="{FF2B5EF4-FFF2-40B4-BE49-F238E27FC236}">
                <a16:creationId xmlns:a16="http://schemas.microsoft.com/office/drawing/2014/main" id="{75E966EA-2145-4CA2-9B39-360E8C2B6E3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46084" name="Slide Number Placeholder 3">
            <a:extLst>
              <a:ext uri="{FF2B5EF4-FFF2-40B4-BE49-F238E27FC236}">
                <a16:creationId xmlns:a16="http://schemas.microsoft.com/office/drawing/2014/main" id="{0F2C6574-A1F3-49DB-A420-58D0991C6A1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i="1">
                <a:solidFill>
                  <a:schemeClr val="tx1"/>
                </a:solidFill>
                <a:latin typeface="Times New Roman" panose="02020603050405020304" pitchFamily="18" charset="0"/>
              </a:defRPr>
            </a:lvl1pPr>
            <a:lvl2pPr marL="742950" indent="-285750">
              <a:defRPr sz="2400" i="1">
                <a:solidFill>
                  <a:schemeClr val="tx1"/>
                </a:solidFill>
                <a:latin typeface="Times New Roman" panose="02020603050405020304" pitchFamily="18" charset="0"/>
              </a:defRPr>
            </a:lvl2pPr>
            <a:lvl3pPr marL="1143000" indent="-228600">
              <a:defRPr sz="2400" i="1">
                <a:solidFill>
                  <a:schemeClr val="tx1"/>
                </a:solidFill>
                <a:latin typeface="Times New Roman" panose="02020603050405020304" pitchFamily="18" charset="0"/>
              </a:defRPr>
            </a:lvl3pPr>
            <a:lvl4pPr marL="1600200" indent="-228600">
              <a:defRPr sz="2400" i="1">
                <a:solidFill>
                  <a:schemeClr val="tx1"/>
                </a:solidFill>
                <a:latin typeface="Times New Roman" panose="02020603050405020304" pitchFamily="18" charset="0"/>
              </a:defRPr>
            </a:lvl4pPr>
            <a:lvl5pPr marL="2057400" indent="-228600">
              <a:defRPr sz="24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i="1">
                <a:solidFill>
                  <a:schemeClr val="tx1"/>
                </a:solidFill>
                <a:latin typeface="Times New Roman" panose="02020603050405020304" pitchFamily="18" charset="0"/>
              </a:defRPr>
            </a:lvl9pPr>
          </a:lstStyle>
          <a:p>
            <a:fld id="{A27E11B8-3442-4D18-97A4-ADC450C3B73A}" type="slidenum">
              <a:rPr lang="en-GB" altLang="en-US" sz="1300" i="0"/>
              <a:pPr/>
              <a:t>35</a:t>
            </a:fld>
            <a:endParaRPr lang="en-GB" altLang="en-US" sz="1300" i="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2F2F64D9-12E9-4907-908F-5C097AAEC4C4}"/>
              </a:ext>
            </a:extLst>
          </p:cNvPr>
          <p:cNvSpPr>
            <a:spLocks noGrp="1" noRot="1" noChangeAspect="1" noTextEdit="1"/>
          </p:cNvSpPr>
          <p:nvPr>
            <p:ph type="sldImg"/>
          </p:nvPr>
        </p:nvSpPr>
        <p:spPr>
          <a:ln/>
        </p:spPr>
      </p:sp>
      <p:sp>
        <p:nvSpPr>
          <p:cNvPr id="50179" name="Notes Placeholder 2">
            <a:extLst>
              <a:ext uri="{FF2B5EF4-FFF2-40B4-BE49-F238E27FC236}">
                <a16:creationId xmlns:a16="http://schemas.microsoft.com/office/drawing/2014/main" id="{95C07B9F-5160-44BF-83F6-6B1AC02715C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50180" name="Slide Number Placeholder 3">
            <a:extLst>
              <a:ext uri="{FF2B5EF4-FFF2-40B4-BE49-F238E27FC236}">
                <a16:creationId xmlns:a16="http://schemas.microsoft.com/office/drawing/2014/main" id="{EFDA0C91-78D5-4BFD-906C-A2EB798454A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i="1">
                <a:solidFill>
                  <a:schemeClr val="tx1"/>
                </a:solidFill>
                <a:latin typeface="Times New Roman" panose="02020603050405020304" pitchFamily="18" charset="0"/>
              </a:defRPr>
            </a:lvl1pPr>
            <a:lvl2pPr marL="742950" indent="-285750">
              <a:defRPr sz="2400" i="1">
                <a:solidFill>
                  <a:schemeClr val="tx1"/>
                </a:solidFill>
                <a:latin typeface="Times New Roman" panose="02020603050405020304" pitchFamily="18" charset="0"/>
              </a:defRPr>
            </a:lvl2pPr>
            <a:lvl3pPr marL="1143000" indent="-228600">
              <a:defRPr sz="2400" i="1">
                <a:solidFill>
                  <a:schemeClr val="tx1"/>
                </a:solidFill>
                <a:latin typeface="Times New Roman" panose="02020603050405020304" pitchFamily="18" charset="0"/>
              </a:defRPr>
            </a:lvl3pPr>
            <a:lvl4pPr marL="1600200" indent="-228600">
              <a:defRPr sz="2400" i="1">
                <a:solidFill>
                  <a:schemeClr val="tx1"/>
                </a:solidFill>
                <a:latin typeface="Times New Roman" panose="02020603050405020304" pitchFamily="18" charset="0"/>
              </a:defRPr>
            </a:lvl4pPr>
            <a:lvl5pPr marL="2057400" indent="-228600">
              <a:defRPr sz="24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i="1">
                <a:solidFill>
                  <a:schemeClr val="tx1"/>
                </a:solidFill>
                <a:latin typeface="Times New Roman" panose="02020603050405020304" pitchFamily="18" charset="0"/>
              </a:defRPr>
            </a:lvl9pPr>
          </a:lstStyle>
          <a:p>
            <a:fld id="{CAC20C18-7E75-4D94-9F7A-954E172D42CB}" type="slidenum">
              <a:rPr lang="en-GB" altLang="en-US" sz="1300" i="0"/>
              <a:pPr/>
              <a:t>36</a:t>
            </a:fld>
            <a:endParaRPr lang="en-GB" altLang="en-US" sz="1300" i="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A8464626-EBCE-43E9-B560-EFF6DF0C048A}"/>
              </a:ext>
            </a:extLst>
          </p:cNvPr>
          <p:cNvSpPr>
            <a:spLocks noGrp="1" noRot="1" noChangeAspect="1" noTextEdit="1"/>
          </p:cNvSpPr>
          <p:nvPr>
            <p:ph type="sldImg"/>
          </p:nvPr>
        </p:nvSpPr>
        <p:spPr>
          <a:ln/>
        </p:spPr>
      </p:sp>
      <p:sp>
        <p:nvSpPr>
          <p:cNvPr id="52227" name="Notes Placeholder 2">
            <a:extLst>
              <a:ext uri="{FF2B5EF4-FFF2-40B4-BE49-F238E27FC236}">
                <a16:creationId xmlns:a16="http://schemas.microsoft.com/office/drawing/2014/main" id="{9664CDE1-5688-4085-AAE2-2E6793F6D5E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2228" name="Slide Number Placeholder 3">
            <a:extLst>
              <a:ext uri="{FF2B5EF4-FFF2-40B4-BE49-F238E27FC236}">
                <a16:creationId xmlns:a16="http://schemas.microsoft.com/office/drawing/2014/main" id="{64A06D20-5F47-4C1A-980D-68B35B9D101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i="1">
                <a:solidFill>
                  <a:schemeClr val="tx1"/>
                </a:solidFill>
                <a:latin typeface="Times New Roman" panose="02020603050405020304" pitchFamily="18" charset="0"/>
              </a:defRPr>
            </a:lvl1pPr>
            <a:lvl2pPr marL="742950" indent="-285750">
              <a:defRPr sz="2400" i="1">
                <a:solidFill>
                  <a:schemeClr val="tx1"/>
                </a:solidFill>
                <a:latin typeface="Times New Roman" panose="02020603050405020304" pitchFamily="18" charset="0"/>
              </a:defRPr>
            </a:lvl2pPr>
            <a:lvl3pPr marL="1143000" indent="-228600">
              <a:defRPr sz="2400" i="1">
                <a:solidFill>
                  <a:schemeClr val="tx1"/>
                </a:solidFill>
                <a:latin typeface="Times New Roman" panose="02020603050405020304" pitchFamily="18" charset="0"/>
              </a:defRPr>
            </a:lvl3pPr>
            <a:lvl4pPr marL="1600200" indent="-228600">
              <a:defRPr sz="2400" i="1">
                <a:solidFill>
                  <a:schemeClr val="tx1"/>
                </a:solidFill>
                <a:latin typeface="Times New Roman" panose="02020603050405020304" pitchFamily="18" charset="0"/>
              </a:defRPr>
            </a:lvl4pPr>
            <a:lvl5pPr marL="2057400" indent="-228600">
              <a:defRPr sz="24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i="1">
                <a:solidFill>
                  <a:schemeClr val="tx1"/>
                </a:solidFill>
                <a:latin typeface="Times New Roman" panose="02020603050405020304" pitchFamily="18" charset="0"/>
              </a:defRPr>
            </a:lvl9pPr>
          </a:lstStyle>
          <a:p>
            <a:fld id="{261F19A8-7AC1-4A52-A4FA-D4A8255F70AD}" type="slidenum">
              <a:rPr lang="en-GB" altLang="en-US" sz="1300" i="0"/>
              <a:pPr/>
              <a:t>37</a:t>
            </a:fld>
            <a:endParaRPr lang="en-GB" altLang="en-US" sz="1300" i="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273330E3-84D5-4905-91E6-4B9983E34C23}"/>
              </a:ext>
            </a:extLst>
          </p:cNvPr>
          <p:cNvSpPr>
            <a:spLocks noGrp="1" noRot="1" noChangeAspect="1" noTextEdit="1"/>
          </p:cNvSpPr>
          <p:nvPr>
            <p:ph type="sldImg"/>
          </p:nvPr>
        </p:nvSpPr>
        <p:spPr>
          <a:ln/>
        </p:spPr>
      </p:sp>
      <p:sp>
        <p:nvSpPr>
          <p:cNvPr id="54275" name="Notes Placeholder 2">
            <a:extLst>
              <a:ext uri="{FF2B5EF4-FFF2-40B4-BE49-F238E27FC236}">
                <a16:creationId xmlns:a16="http://schemas.microsoft.com/office/drawing/2014/main" id="{01F68AF4-16A0-4067-BEDF-0658D668E6B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4276" name="Slide Number Placeholder 3">
            <a:extLst>
              <a:ext uri="{FF2B5EF4-FFF2-40B4-BE49-F238E27FC236}">
                <a16:creationId xmlns:a16="http://schemas.microsoft.com/office/drawing/2014/main" id="{1434E307-ED7C-45B1-A647-31467E37F88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i="1">
                <a:solidFill>
                  <a:schemeClr val="tx1"/>
                </a:solidFill>
                <a:latin typeface="Times New Roman" panose="02020603050405020304" pitchFamily="18" charset="0"/>
              </a:defRPr>
            </a:lvl1pPr>
            <a:lvl2pPr marL="742950" indent="-285750">
              <a:defRPr sz="2400" i="1">
                <a:solidFill>
                  <a:schemeClr val="tx1"/>
                </a:solidFill>
                <a:latin typeface="Times New Roman" panose="02020603050405020304" pitchFamily="18" charset="0"/>
              </a:defRPr>
            </a:lvl2pPr>
            <a:lvl3pPr marL="1143000" indent="-228600">
              <a:defRPr sz="2400" i="1">
                <a:solidFill>
                  <a:schemeClr val="tx1"/>
                </a:solidFill>
                <a:latin typeface="Times New Roman" panose="02020603050405020304" pitchFamily="18" charset="0"/>
              </a:defRPr>
            </a:lvl3pPr>
            <a:lvl4pPr marL="1600200" indent="-228600">
              <a:defRPr sz="2400" i="1">
                <a:solidFill>
                  <a:schemeClr val="tx1"/>
                </a:solidFill>
                <a:latin typeface="Times New Roman" panose="02020603050405020304" pitchFamily="18" charset="0"/>
              </a:defRPr>
            </a:lvl4pPr>
            <a:lvl5pPr marL="2057400" indent="-228600">
              <a:defRPr sz="24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i="1">
                <a:solidFill>
                  <a:schemeClr val="tx1"/>
                </a:solidFill>
                <a:latin typeface="Times New Roman" panose="02020603050405020304" pitchFamily="18" charset="0"/>
              </a:defRPr>
            </a:lvl9pPr>
          </a:lstStyle>
          <a:p>
            <a:fld id="{07C18F28-C8B0-4C8C-8AFD-C2509BD548F4}" type="slidenum">
              <a:rPr lang="en-GB" altLang="en-US" sz="1300" i="0"/>
              <a:pPr/>
              <a:t>38</a:t>
            </a:fld>
            <a:endParaRPr lang="en-GB" altLang="en-US" sz="1300" i="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159B77A1-C574-43C2-B039-313900CB2647}"/>
              </a:ext>
            </a:extLst>
          </p:cNvPr>
          <p:cNvSpPr>
            <a:spLocks noGrp="1" noRot="1" noChangeAspect="1" noTextEdit="1"/>
          </p:cNvSpPr>
          <p:nvPr>
            <p:ph type="sldImg"/>
          </p:nvPr>
        </p:nvSpPr>
        <p:spPr>
          <a:ln/>
        </p:spPr>
      </p:sp>
      <p:sp>
        <p:nvSpPr>
          <p:cNvPr id="56323" name="Notes Placeholder 2">
            <a:extLst>
              <a:ext uri="{FF2B5EF4-FFF2-40B4-BE49-F238E27FC236}">
                <a16:creationId xmlns:a16="http://schemas.microsoft.com/office/drawing/2014/main" id="{D7764267-22AD-4F05-B737-406B4365EF5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56324" name="Slide Number Placeholder 3">
            <a:extLst>
              <a:ext uri="{FF2B5EF4-FFF2-40B4-BE49-F238E27FC236}">
                <a16:creationId xmlns:a16="http://schemas.microsoft.com/office/drawing/2014/main" id="{08182F17-1602-4F6B-BE02-DBF91861332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i="1">
                <a:solidFill>
                  <a:schemeClr val="tx1"/>
                </a:solidFill>
                <a:latin typeface="Times New Roman" panose="02020603050405020304" pitchFamily="18" charset="0"/>
              </a:defRPr>
            </a:lvl1pPr>
            <a:lvl2pPr marL="742950" indent="-285750">
              <a:defRPr sz="2400" i="1">
                <a:solidFill>
                  <a:schemeClr val="tx1"/>
                </a:solidFill>
                <a:latin typeface="Times New Roman" panose="02020603050405020304" pitchFamily="18" charset="0"/>
              </a:defRPr>
            </a:lvl2pPr>
            <a:lvl3pPr marL="1143000" indent="-228600">
              <a:defRPr sz="2400" i="1">
                <a:solidFill>
                  <a:schemeClr val="tx1"/>
                </a:solidFill>
                <a:latin typeface="Times New Roman" panose="02020603050405020304" pitchFamily="18" charset="0"/>
              </a:defRPr>
            </a:lvl3pPr>
            <a:lvl4pPr marL="1600200" indent="-228600">
              <a:defRPr sz="2400" i="1">
                <a:solidFill>
                  <a:schemeClr val="tx1"/>
                </a:solidFill>
                <a:latin typeface="Times New Roman" panose="02020603050405020304" pitchFamily="18" charset="0"/>
              </a:defRPr>
            </a:lvl4pPr>
            <a:lvl5pPr marL="2057400" indent="-228600">
              <a:defRPr sz="24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i="1">
                <a:solidFill>
                  <a:schemeClr val="tx1"/>
                </a:solidFill>
                <a:latin typeface="Times New Roman" panose="02020603050405020304" pitchFamily="18" charset="0"/>
              </a:defRPr>
            </a:lvl9pPr>
          </a:lstStyle>
          <a:p>
            <a:fld id="{B0590FAE-AC1D-4D36-A501-98806904D422}" type="slidenum">
              <a:rPr lang="en-GB" altLang="en-US" sz="1300" i="0"/>
              <a:pPr/>
              <a:t>39</a:t>
            </a:fld>
            <a:endParaRPr lang="en-GB" altLang="en-US" sz="1300" i="0"/>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a:t>Introducing the Modern Workplace</a:t>
            </a:r>
          </a:p>
        </p:txBody>
      </p:sp>
      <p:sp>
        <p:nvSpPr>
          <p:cNvPr id="5" name="Slide Number Placeholder 4"/>
          <p:cNvSpPr>
            <a:spLocks noGrp="1"/>
          </p:cNvSpPr>
          <p:nvPr>
            <p:ph type="sldNum" sz="quarter" idx="11"/>
          </p:nvPr>
        </p:nvSpPr>
        <p:spPr/>
        <p:txBody>
          <a:bodyPr/>
          <a:lstStyle/>
          <a:p>
            <a:fld id="{831A1511-BA99-4995-9603-94CCAF14FA3D}" type="slidenum">
              <a:rPr lang="en-GB" smtClean="0"/>
              <a:t>40</a:t>
            </a:fld>
            <a:endParaRPr lang="en-GB"/>
          </a:p>
        </p:txBody>
      </p:sp>
    </p:spTree>
    <p:extLst>
      <p:ext uri="{BB962C8B-B14F-4D97-AF65-F5344CB8AC3E}">
        <p14:creationId xmlns:p14="http://schemas.microsoft.com/office/powerpoint/2010/main" val="337235080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45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29503" indent="-280578" eaLnBrk="0" hangingPunct="0">
              <a:spcBef>
                <a:spcPct val="30000"/>
              </a:spcBef>
              <a:defRPr sz="1200">
                <a:solidFill>
                  <a:schemeClr val="tx1"/>
                </a:solidFill>
                <a:latin typeface="Calibri" panose="020F0502020204030204" pitchFamily="34" charset="0"/>
              </a:defRPr>
            </a:lvl2pPr>
            <a:lvl3pPr marL="1122312" indent="-224462" eaLnBrk="0" hangingPunct="0">
              <a:spcBef>
                <a:spcPct val="30000"/>
              </a:spcBef>
              <a:defRPr sz="1200">
                <a:solidFill>
                  <a:schemeClr val="tx1"/>
                </a:solidFill>
                <a:latin typeface="Calibri" panose="020F0502020204030204" pitchFamily="34" charset="0"/>
              </a:defRPr>
            </a:lvl3pPr>
            <a:lvl4pPr marL="1571236" indent="-224462" eaLnBrk="0" hangingPunct="0">
              <a:spcBef>
                <a:spcPct val="30000"/>
              </a:spcBef>
              <a:defRPr sz="1200">
                <a:solidFill>
                  <a:schemeClr val="tx1"/>
                </a:solidFill>
                <a:latin typeface="Calibri" panose="020F0502020204030204" pitchFamily="34" charset="0"/>
              </a:defRPr>
            </a:lvl4pPr>
            <a:lvl5pPr marL="2020161" indent="-224462" eaLnBrk="0" hangingPunct="0">
              <a:spcBef>
                <a:spcPct val="30000"/>
              </a:spcBef>
              <a:defRPr sz="1200">
                <a:solidFill>
                  <a:schemeClr val="tx1"/>
                </a:solidFill>
                <a:latin typeface="Calibri" panose="020F0502020204030204" pitchFamily="34" charset="0"/>
              </a:defRPr>
            </a:lvl5pPr>
            <a:lvl6pPr marL="2469086" indent="-224462" eaLnBrk="0" fontAlgn="base" hangingPunct="0">
              <a:spcBef>
                <a:spcPct val="30000"/>
              </a:spcBef>
              <a:spcAft>
                <a:spcPct val="0"/>
              </a:spcAft>
              <a:defRPr sz="1200">
                <a:solidFill>
                  <a:schemeClr val="tx1"/>
                </a:solidFill>
                <a:latin typeface="Calibri" panose="020F0502020204030204" pitchFamily="34" charset="0"/>
              </a:defRPr>
            </a:lvl6pPr>
            <a:lvl7pPr marL="2918010" indent="-224462" eaLnBrk="0" fontAlgn="base" hangingPunct="0">
              <a:spcBef>
                <a:spcPct val="30000"/>
              </a:spcBef>
              <a:spcAft>
                <a:spcPct val="0"/>
              </a:spcAft>
              <a:defRPr sz="1200">
                <a:solidFill>
                  <a:schemeClr val="tx1"/>
                </a:solidFill>
                <a:latin typeface="Calibri" panose="020F0502020204030204" pitchFamily="34" charset="0"/>
              </a:defRPr>
            </a:lvl7pPr>
            <a:lvl8pPr marL="3366935" indent="-224462" eaLnBrk="0" fontAlgn="base" hangingPunct="0">
              <a:spcBef>
                <a:spcPct val="30000"/>
              </a:spcBef>
              <a:spcAft>
                <a:spcPct val="0"/>
              </a:spcAft>
              <a:defRPr sz="1200">
                <a:solidFill>
                  <a:schemeClr val="tx1"/>
                </a:solidFill>
                <a:latin typeface="Calibri" panose="020F0502020204030204" pitchFamily="34" charset="0"/>
              </a:defRPr>
            </a:lvl8pPr>
            <a:lvl9pPr marL="3815860" indent="-224462"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EBE46FAB-DB66-4676-A495-A17A1973BDD4}" type="slidenum">
              <a:rPr lang="en-GB" altLang="en-US">
                <a:latin typeface="Garamond" panose="02020404030301010803" pitchFamily="18" charset="0"/>
              </a:rPr>
              <a:pPr eaLnBrk="1" hangingPunct="1">
                <a:spcBef>
                  <a:spcPct val="0"/>
                </a:spcBef>
              </a:pPr>
              <a:t>41</a:t>
            </a:fld>
            <a:endParaRPr lang="en-GB" altLang="en-US">
              <a:latin typeface="Garamond" panose="02020404030301010803" pitchFamily="18" charset="0"/>
            </a:endParaRPr>
          </a:p>
        </p:txBody>
      </p:sp>
    </p:spTree>
    <p:extLst>
      <p:ext uri="{BB962C8B-B14F-4D97-AF65-F5344CB8AC3E}">
        <p14:creationId xmlns:p14="http://schemas.microsoft.com/office/powerpoint/2010/main" val="30094320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29503" indent="-280578" eaLnBrk="0" hangingPunct="0">
              <a:spcBef>
                <a:spcPct val="30000"/>
              </a:spcBef>
              <a:defRPr sz="1200">
                <a:solidFill>
                  <a:schemeClr val="tx1"/>
                </a:solidFill>
                <a:latin typeface="Calibri" panose="020F0502020204030204" pitchFamily="34" charset="0"/>
              </a:defRPr>
            </a:lvl2pPr>
            <a:lvl3pPr marL="1122312" indent="-224462" eaLnBrk="0" hangingPunct="0">
              <a:spcBef>
                <a:spcPct val="30000"/>
              </a:spcBef>
              <a:defRPr sz="1200">
                <a:solidFill>
                  <a:schemeClr val="tx1"/>
                </a:solidFill>
                <a:latin typeface="Calibri" panose="020F0502020204030204" pitchFamily="34" charset="0"/>
              </a:defRPr>
            </a:lvl3pPr>
            <a:lvl4pPr marL="1571236" indent="-224462" eaLnBrk="0" hangingPunct="0">
              <a:spcBef>
                <a:spcPct val="30000"/>
              </a:spcBef>
              <a:defRPr sz="1200">
                <a:solidFill>
                  <a:schemeClr val="tx1"/>
                </a:solidFill>
                <a:latin typeface="Calibri" panose="020F0502020204030204" pitchFamily="34" charset="0"/>
              </a:defRPr>
            </a:lvl4pPr>
            <a:lvl5pPr marL="2020161" indent="-224462" eaLnBrk="0" hangingPunct="0">
              <a:spcBef>
                <a:spcPct val="30000"/>
              </a:spcBef>
              <a:defRPr sz="1200">
                <a:solidFill>
                  <a:schemeClr val="tx1"/>
                </a:solidFill>
                <a:latin typeface="Calibri" panose="020F0502020204030204" pitchFamily="34" charset="0"/>
              </a:defRPr>
            </a:lvl5pPr>
            <a:lvl6pPr marL="2469086" indent="-224462" eaLnBrk="0" fontAlgn="base" hangingPunct="0">
              <a:spcBef>
                <a:spcPct val="30000"/>
              </a:spcBef>
              <a:spcAft>
                <a:spcPct val="0"/>
              </a:spcAft>
              <a:defRPr sz="1200">
                <a:solidFill>
                  <a:schemeClr val="tx1"/>
                </a:solidFill>
                <a:latin typeface="Calibri" panose="020F0502020204030204" pitchFamily="34" charset="0"/>
              </a:defRPr>
            </a:lvl6pPr>
            <a:lvl7pPr marL="2918010" indent="-224462" eaLnBrk="0" fontAlgn="base" hangingPunct="0">
              <a:spcBef>
                <a:spcPct val="30000"/>
              </a:spcBef>
              <a:spcAft>
                <a:spcPct val="0"/>
              </a:spcAft>
              <a:defRPr sz="1200">
                <a:solidFill>
                  <a:schemeClr val="tx1"/>
                </a:solidFill>
                <a:latin typeface="Calibri" panose="020F0502020204030204" pitchFamily="34" charset="0"/>
              </a:defRPr>
            </a:lvl7pPr>
            <a:lvl8pPr marL="3366935" indent="-224462" eaLnBrk="0" fontAlgn="base" hangingPunct="0">
              <a:spcBef>
                <a:spcPct val="30000"/>
              </a:spcBef>
              <a:spcAft>
                <a:spcPct val="0"/>
              </a:spcAft>
              <a:defRPr sz="1200">
                <a:solidFill>
                  <a:schemeClr val="tx1"/>
                </a:solidFill>
                <a:latin typeface="Calibri" panose="020F0502020204030204" pitchFamily="34" charset="0"/>
              </a:defRPr>
            </a:lvl8pPr>
            <a:lvl9pPr marL="3815860" indent="-224462"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4B494DBB-CA5B-494F-84EC-1F79AB9EF477}" type="slidenum">
              <a:rPr lang="en-GB" altLang="en-US">
                <a:latin typeface="Garamond" panose="02020404030301010803" pitchFamily="18" charset="0"/>
              </a:rPr>
              <a:pPr eaLnBrk="1" hangingPunct="1">
                <a:spcBef>
                  <a:spcPct val="0"/>
                </a:spcBef>
              </a:pPr>
              <a:t>42</a:t>
            </a:fld>
            <a:endParaRPr lang="en-GB" altLang="en-US">
              <a:latin typeface="Garamond" panose="02020404030301010803" pitchFamily="18" charset="0"/>
            </a:endParaRPr>
          </a:p>
        </p:txBody>
      </p:sp>
    </p:spTree>
    <p:extLst>
      <p:ext uri="{BB962C8B-B14F-4D97-AF65-F5344CB8AC3E}">
        <p14:creationId xmlns:p14="http://schemas.microsoft.com/office/powerpoint/2010/main" val="363899141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a:t>Introducing the Modern Workplace</a:t>
            </a:r>
          </a:p>
        </p:txBody>
      </p:sp>
      <p:sp>
        <p:nvSpPr>
          <p:cNvPr id="5" name="Slide Number Placeholder 4"/>
          <p:cNvSpPr>
            <a:spLocks noGrp="1"/>
          </p:cNvSpPr>
          <p:nvPr>
            <p:ph type="sldNum" sz="quarter" idx="11"/>
          </p:nvPr>
        </p:nvSpPr>
        <p:spPr/>
        <p:txBody>
          <a:bodyPr/>
          <a:lstStyle/>
          <a:p>
            <a:fld id="{831A1511-BA99-4995-9603-94CCAF14FA3D}" type="slidenum">
              <a:rPr lang="en-GB" smtClean="0"/>
              <a:t>43</a:t>
            </a:fld>
            <a:endParaRPr lang="en-GB"/>
          </a:p>
        </p:txBody>
      </p:sp>
    </p:spTree>
    <p:extLst>
      <p:ext uri="{BB962C8B-B14F-4D97-AF65-F5344CB8AC3E}">
        <p14:creationId xmlns:p14="http://schemas.microsoft.com/office/powerpoint/2010/main" val="212286328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E56BE81B-BCA4-482A-8188-E312C1AAE87E}"/>
              </a:ext>
            </a:extLst>
          </p:cNvPr>
          <p:cNvSpPr>
            <a:spLocks noGrp="1" noRot="1" noChangeAspect="1" noTextEdit="1"/>
          </p:cNvSpPr>
          <p:nvPr>
            <p:ph type="sldImg"/>
          </p:nvPr>
        </p:nvSpPr>
        <p:spPr>
          <a:ln/>
        </p:spPr>
      </p:sp>
      <p:sp>
        <p:nvSpPr>
          <p:cNvPr id="72707" name="Notes Placeholder 2">
            <a:extLst>
              <a:ext uri="{FF2B5EF4-FFF2-40B4-BE49-F238E27FC236}">
                <a16:creationId xmlns:a16="http://schemas.microsoft.com/office/drawing/2014/main" id="{C5BAD3C9-5BA5-41E9-9B14-90270922AE3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2708" name="Slide Number Placeholder 3">
            <a:extLst>
              <a:ext uri="{FF2B5EF4-FFF2-40B4-BE49-F238E27FC236}">
                <a16:creationId xmlns:a16="http://schemas.microsoft.com/office/drawing/2014/main" id="{79BE0288-0678-44E6-8297-A0183820F76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i="1">
                <a:solidFill>
                  <a:schemeClr val="tx1"/>
                </a:solidFill>
                <a:latin typeface="Times New Roman" panose="02020603050405020304" pitchFamily="18" charset="0"/>
              </a:defRPr>
            </a:lvl1pPr>
            <a:lvl2pPr marL="742950" indent="-285750">
              <a:defRPr sz="2400" i="1">
                <a:solidFill>
                  <a:schemeClr val="tx1"/>
                </a:solidFill>
                <a:latin typeface="Times New Roman" panose="02020603050405020304" pitchFamily="18" charset="0"/>
              </a:defRPr>
            </a:lvl2pPr>
            <a:lvl3pPr marL="1143000" indent="-228600">
              <a:defRPr sz="2400" i="1">
                <a:solidFill>
                  <a:schemeClr val="tx1"/>
                </a:solidFill>
                <a:latin typeface="Times New Roman" panose="02020603050405020304" pitchFamily="18" charset="0"/>
              </a:defRPr>
            </a:lvl3pPr>
            <a:lvl4pPr marL="1600200" indent="-228600">
              <a:defRPr sz="2400" i="1">
                <a:solidFill>
                  <a:schemeClr val="tx1"/>
                </a:solidFill>
                <a:latin typeface="Times New Roman" panose="02020603050405020304" pitchFamily="18" charset="0"/>
              </a:defRPr>
            </a:lvl4pPr>
            <a:lvl5pPr marL="2057400" indent="-228600">
              <a:defRPr sz="24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i="1">
                <a:solidFill>
                  <a:schemeClr val="tx1"/>
                </a:solidFill>
                <a:latin typeface="Times New Roman" panose="02020603050405020304" pitchFamily="18" charset="0"/>
              </a:defRPr>
            </a:lvl9pPr>
          </a:lstStyle>
          <a:p>
            <a:fld id="{FC3AB8EE-AFC3-40D6-B467-D4F2EE93D099}" type="slidenum">
              <a:rPr lang="en-GB" altLang="en-US" sz="1300" i="0"/>
              <a:pPr/>
              <a:t>44</a:t>
            </a:fld>
            <a:endParaRPr lang="en-GB" altLang="en-US" sz="1300" i="0"/>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62909F9D-0AB5-44E5-B94C-18E06AC31C71}"/>
              </a:ext>
            </a:extLst>
          </p:cNvPr>
          <p:cNvSpPr>
            <a:spLocks noGrp="1" noRot="1" noChangeAspect="1" noTextEdit="1"/>
          </p:cNvSpPr>
          <p:nvPr>
            <p:ph type="sldImg"/>
          </p:nvPr>
        </p:nvSpPr>
        <p:spPr>
          <a:ln/>
        </p:spPr>
      </p:sp>
      <p:sp>
        <p:nvSpPr>
          <p:cNvPr id="74755" name="Notes Placeholder 2">
            <a:extLst>
              <a:ext uri="{FF2B5EF4-FFF2-40B4-BE49-F238E27FC236}">
                <a16:creationId xmlns:a16="http://schemas.microsoft.com/office/drawing/2014/main" id="{AE88D4CB-524B-4565-8569-E271E68E6F5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4756" name="Slide Number Placeholder 3">
            <a:extLst>
              <a:ext uri="{FF2B5EF4-FFF2-40B4-BE49-F238E27FC236}">
                <a16:creationId xmlns:a16="http://schemas.microsoft.com/office/drawing/2014/main" id="{C71DD4EB-7580-4A6A-8916-B0C724C302F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i="1">
                <a:solidFill>
                  <a:schemeClr val="tx1"/>
                </a:solidFill>
                <a:latin typeface="Times New Roman" panose="02020603050405020304" pitchFamily="18" charset="0"/>
              </a:defRPr>
            </a:lvl1pPr>
            <a:lvl2pPr marL="742950" indent="-285750">
              <a:defRPr sz="2400" i="1">
                <a:solidFill>
                  <a:schemeClr val="tx1"/>
                </a:solidFill>
                <a:latin typeface="Times New Roman" panose="02020603050405020304" pitchFamily="18" charset="0"/>
              </a:defRPr>
            </a:lvl2pPr>
            <a:lvl3pPr marL="1143000" indent="-228600">
              <a:defRPr sz="2400" i="1">
                <a:solidFill>
                  <a:schemeClr val="tx1"/>
                </a:solidFill>
                <a:latin typeface="Times New Roman" panose="02020603050405020304" pitchFamily="18" charset="0"/>
              </a:defRPr>
            </a:lvl3pPr>
            <a:lvl4pPr marL="1600200" indent="-228600">
              <a:defRPr sz="2400" i="1">
                <a:solidFill>
                  <a:schemeClr val="tx1"/>
                </a:solidFill>
                <a:latin typeface="Times New Roman" panose="02020603050405020304" pitchFamily="18" charset="0"/>
              </a:defRPr>
            </a:lvl4pPr>
            <a:lvl5pPr marL="2057400" indent="-228600">
              <a:defRPr sz="24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i="1">
                <a:solidFill>
                  <a:schemeClr val="tx1"/>
                </a:solidFill>
                <a:latin typeface="Times New Roman" panose="02020603050405020304" pitchFamily="18" charset="0"/>
              </a:defRPr>
            </a:lvl9pPr>
          </a:lstStyle>
          <a:p>
            <a:fld id="{67E10FDF-00CF-446E-93D1-B9D9B6D91718}" type="slidenum">
              <a:rPr lang="en-GB" altLang="en-US" sz="1300" i="0"/>
              <a:pPr/>
              <a:t>45</a:t>
            </a:fld>
            <a:endParaRPr lang="en-GB" altLang="en-US" sz="1300" i="0"/>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C07117AB-952D-44F8-94DE-282BDE6ACEE0}"/>
              </a:ext>
            </a:extLst>
          </p:cNvPr>
          <p:cNvSpPr>
            <a:spLocks noGrp="1" noRot="1" noChangeAspect="1" noTextEdit="1"/>
          </p:cNvSpPr>
          <p:nvPr>
            <p:ph type="sldImg"/>
          </p:nvPr>
        </p:nvSpPr>
        <p:spPr>
          <a:ln/>
        </p:spPr>
      </p:sp>
      <p:sp>
        <p:nvSpPr>
          <p:cNvPr id="76803" name="Notes Placeholder 2">
            <a:extLst>
              <a:ext uri="{FF2B5EF4-FFF2-40B4-BE49-F238E27FC236}">
                <a16:creationId xmlns:a16="http://schemas.microsoft.com/office/drawing/2014/main" id="{4944931B-2433-402F-844C-A793DA19939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6804" name="Slide Number Placeholder 3">
            <a:extLst>
              <a:ext uri="{FF2B5EF4-FFF2-40B4-BE49-F238E27FC236}">
                <a16:creationId xmlns:a16="http://schemas.microsoft.com/office/drawing/2014/main" id="{F1F64DA7-71F1-4484-8001-EA8C4A7F4A7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i="1">
                <a:solidFill>
                  <a:schemeClr val="tx1"/>
                </a:solidFill>
                <a:latin typeface="Times New Roman" panose="02020603050405020304" pitchFamily="18" charset="0"/>
              </a:defRPr>
            </a:lvl1pPr>
            <a:lvl2pPr marL="742950" indent="-285750">
              <a:defRPr sz="2400" i="1">
                <a:solidFill>
                  <a:schemeClr val="tx1"/>
                </a:solidFill>
                <a:latin typeface="Times New Roman" panose="02020603050405020304" pitchFamily="18" charset="0"/>
              </a:defRPr>
            </a:lvl2pPr>
            <a:lvl3pPr marL="1143000" indent="-228600">
              <a:defRPr sz="2400" i="1">
                <a:solidFill>
                  <a:schemeClr val="tx1"/>
                </a:solidFill>
                <a:latin typeface="Times New Roman" panose="02020603050405020304" pitchFamily="18" charset="0"/>
              </a:defRPr>
            </a:lvl3pPr>
            <a:lvl4pPr marL="1600200" indent="-228600">
              <a:defRPr sz="2400" i="1">
                <a:solidFill>
                  <a:schemeClr val="tx1"/>
                </a:solidFill>
                <a:latin typeface="Times New Roman" panose="02020603050405020304" pitchFamily="18" charset="0"/>
              </a:defRPr>
            </a:lvl4pPr>
            <a:lvl5pPr marL="2057400" indent="-228600">
              <a:defRPr sz="24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i="1">
                <a:solidFill>
                  <a:schemeClr val="tx1"/>
                </a:solidFill>
                <a:latin typeface="Times New Roman" panose="02020603050405020304" pitchFamily="18" charset="0"/>
              </a:defRPr>
            </a:lvl9pPr>
          </a:lstStyle>
          <a:p>
            <a:fld id="{17E11E1C-4A68-4CAD-8AA6-1B18D2AD5021}" type="slidenum">
              <a:rPr lang="en-GB" altLang="en-US" sz="1300" i="0"/>
              <a:pPr/>
              <a:t>46</a:t>
            </a:fld>
            <a:endParaRPr lang="en-GB" altLang="en-US" sz="1300" i="0"/>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336CE83F-1A9B-4688-8C53-90D055586B45}"/>
              </a:ext>
            </a:extLst>
          </p:cNvPr>
          <p:cNvSpPr>
            <a:spLocks noGrp="1" noRot="1" noChangeAspect="1" noTextEdit="1"/>
          </p:cNvSpPr>
          <p:nvPr>
            <p:ph type="sldImg"/>
          </p:nvPr>
        </p:nvSpPr>
        <p:spPr>
          <a:ln/>
        </p:spPr>
      </p:sp>
      <p:sp>
        <p:nvSpPr>
          <p:cNvPr id="78851" name="Notes Placeholder 2">
            <a:extLst>
              <a:ext uri="{FF2B5EF4-FFF2-40B4-BE49-F238E27FC236}">
                <a16:creationId xmlns:a16="http://schemas.microsoft.com/office/drawing/2014/main" id="{4C7F64FF-DA17-4840-A74E-2CEBCB99BAD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8852" name="Slide Number Placeholder 3">
            <a:extLst>
              <a:ext uri="{FF2B5EF4-FFF2-40B4-BE49-F238E27FC236}">
                <a16:creationId xmlns:a16="http://schemas.microsoft.com/office/drawing/2014/main" id="{C5CE44CC-9857-4BC8-8497-D70F59F3DE4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i="1">
                <a:solidFill>
                  <a:schemeClr val="tx1"/>
                </a:solidFill>
                <a:latin typeface="Times New Roman" panose="02020603050405020304" pitchFamily="18" charset="0"/>
              </a:defRPr>
            </a:lvl1pPr>
            <a:lvl2pPr marL="742950" indent="-285750">
              <a:defRPr sz="2400" i="1">
                <a:solidFill>
                  <a:schemeClr val="tx1"/>
                </a:solidFill>
                <a:latin typeface="Times New Roman" panose="02020603050405020304" pitchFamily="18" charset="0"/>
              </a:defRPr>
            </a:lvl2pPr>
            <a:lvl3pPr marL="1143000" indent="-228600">
              <a:defRPr sz="2400" i="1">
                <a:solidFill>
                  <a:schemeClr val="tx1"/>
                </a:solidFill>
                <a:latin typeface="Times New Roman" panose="02020603050405020304" pitchFamily="18" charset="0"/>
              </a:defRPr>
            </a:lvl3pPr>
            <a:lvl4pPr marL="1600200" indent="-228600">
              <a:defRPr sz="2400" i="1">
                <a:solidFill>
                  <a:schemeClr val="tx1"/>
                </a:solidFill>
                <a:latin typeface="Times New Roman" panose="02020603050405020304" pitchFamily="18" charset="0"/>
              </a:defRPr>
            </a:lvl4pPr>
            <a:lvl5pPr marL="2057400" indent="-228600">
              <a:defRPr sz="24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i="1">
                <a:solidFill>
                  <a:schemeClr val="tx1"/>
                </a:solidFill>
                <a:latin typeface="Times New Roman" panose="02020603050405020304" pitchFamily="18" charset="0"/>
              </a:defRPr>
            </a:lvl9pPr>
          </a:lstStyle>
          <a:p>
            <a:fld id="{2EA9F7DA-809C-43AD-BAE2-0306241CA22B}" type="slidenum">
              <a:rPr lang="en-GB" altLang="en-US" sz="1300" i="0"/>
              <a:pPr/>
              <a:t>47</a:t>
            </a:fld>
            <a:endParaRPr lang="en-GB" altLang="en-US" sz="1300" i="0"/>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B7F5CD8E-7ECF-44DD-8D40-1760A0775A77}"/>
              </a:ext>
            </a:extLst>
          </p:cNvPr>
          <p:cNvSpPr>
            <a:spLocks noGrp="1" noRot="1" noChangeAspect="1" noTextEdit="1"/>
          </p:cNvSpPr>
          <p:nvPr>
            <p:ph type="sldImg"/>
          </p:nvPr>
        </p:nvSpPr>
        <p:spPr>
          <a:ln/>
        </p:spPr>
      </p:sp>
      <p:sp>
        <p:nvSpPr>
          <p:cNvPr id="80899" name="Notes Placeholder 2">
            <a:extLst>
              <a:ext uri="{FF2B5EF4-FFF2-40B4-BE49-F238E27FC236}">
                <a16:creationId xmlns:a16="http://schemas.microsoft.com/office/drawing/2014/main" id="{E27B1F2B-33AE-4075-BCA9-27CE38715CB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0900" name="Slide Number Placeholder 3">
            <a:extLst>
              <a:ext uri="{FF2B5EF4-FFF2-40B4-BE49-F238E27FC236}">
                <a16:creationId xmlns:a16="http://schemas.microsoft.com/office/drawing/2014/main" id="{AA9AB025-3B38-4C45-8ED9-1A533CB7C09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i="1">
                <a:solidFill>
                  <a:schemeClr val="tx1"/>
                </a:solidFill>
                <a:latin typeface="Times New Roman" panose="02020603050405020304" pitchFamily="18" charset="0"/>
              </a:defRPr>
            </a:lvl1pPr>
            <a:lvl2pPr marL="742950" indent="-285750">
              <a:defRPr sz="2400" i="1">
                <a:solidFill>
                  <a:schemeClr val="tx1"/>
                </a:solidFill>
                <a:latin typeface="Times New Roman" panose="02020603050405020304" pitchFamily="18" charset="0"/>
              </a:defRPr>
            </a:lvl2pPr>
            <a:lvl3pPr marL="1143000" indent="-228600">
              <a:defRPr sz="2400" i="1">
                <a:solidFill>
                  <a:schemeClr val="tx1"/>
                </a:solidFill>
                <a:latin typeface="Times New Roman" panose="02020603050405020304" pitchFamily="18" charset="0"/>
              </a:defRPr>
            </a:lvl3pPr>
            <a:lvl4pPr marL="1600200" indent="-228600">
              <a:defRPr sz="2400" i="1">
                <a:solidFill>
                  <a:schemeClr val="tx1"/>
                </a:solidFill>
                <a:latin typeface="Times New Roman" panose="02020603050405020304" pitchFamily="18" charset="0"/>
              </a:defRPr>
            </a:lvl4pPr>
            <a:lvl5pPr marL="2057400" indent="-228600">
              <a:defRPr sz="24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i="1">
                <a:solidFill>
                  <a:schemeClr val="tx1"/>
                </a:solidFill>
                <a:latin typeface="Times New Roman" panose="02020603050405020304" pitchFamily="18" charset="0"/>
              </a:defRPr>
            </a:lvl9pPr>
          </a:lstStyle>
          <a:p>
            <a:fld id="{683FCEC4-91E8-4C5B-B271-602F5A2C191B}" type="slidenum">
              <a:rPr lang="en-GB" altLang="en-US" sz="1300" i="0"/>
              <a:pPr/>
              <a:t>48</a:t>
            </a:fld>
            <a:endParaRPr lang="en-GB" altLang="en-US" sz="1300" i="0"/>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8F966813-9E72-45A2-A49F-CF78F0E8F7B0}"/>
              </a:ext>
            </a:extLst>
          </p:cNvPr>
          <p:cNvSpPr>
            <a:spLocks noGrp="1" noRot="1" noChangeAspect="1" noTextEdit="1"/>
          </p:cNvSpPr>
          <p:nvPr>
            <p:ph type="sldImg"/>
          </p:nvPr>
        </p:nvSpPr>
        <p:spPr>
          <a:ln/>
        </p:spPr>
      </p:sp>
      <p:sp>
        <p:nvSpPr>
          <p:cNvPr id="82947" name="Notes Placeholder 2">
            <a:extLst>
              <a:ext uri="{FF2B5EF4-FFF2-40B4-BE49-F238E27FC236}">
                <a16:creationId xmlns:a16="http://schemas.microsoft.com/office/drawing/2014/main" id="{A069D967-B3FE-4396-9A66-A4CA046B171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2948" name="Slide Number Placeholder 3">
            <a:extLst>
              <a:ext uri="{FF2B5EF4-FFF2-40B4-BE49-F238E27FC236}">
                <a16:creationId xmlns:a16="http://schemas.microsoft.com/office/drawing/2014/main" id="{8C4523C0-DD58-4011-AC49-B4CD2D755FA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i="1">
                <a:solidFill>
                  <a:schemeClr val="tx1"/>
                </a:solidFill>
                <a:latin typeface="Times New Roman" panose="02020603050405020304" pitchFamily="18" charset="0"/>
              </a:defRPr>
            </a:lvl1pPr>
            <a:lvl2pPr marL="742950" indent="-285750">
              <a:defRPr sz="2400" i="1">
                <a:solidFill>
                  <a:schemeClr val="tx1"/>
                </a:solidFill>
                <a:latin typeface="Times New Roman" panose="02020603050405020304" pitchFamily="18" charset="0"/>
              </a:defRPr>
            </a:lvl2pPr>
            <a:lvl3pPr marL="1143000" indent="-228600">
              <a:defRPr sz="2400" i="1">
                <a:solidFill>
                  <a:schemeClr val="tx1"/>
                </a:solidFill>
                <a:latin typeface="Times New Roman" panose="02020603050405020304" pitchFamily="18" charset="0"/>
              </a:defRPr>
            </a:lvl3pPr>
            <a:lvl4pPr marL="1600200" indent="-228600">
              <a:defRPr sz="2400" i="1">
                <a:solidFill>
                  <a:schemeClr val="tx1"/>
                </a:solidFill>
                <a:latin typeface="Times New Roman" panose="02020603050405020304" pitchFamily="18" charset="0"/>
              </a:defRPr>
            </a:lvl4pPr>
            <a:lvl5pPr marL="2057400" indent="-228600">
              <a:defRPr sz="24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i="1">
                <a:solidFill>
                  <a:schemeClr val="tx1"/>
                </a:solidFill>
                <a:latin typeface="Times New Roman" panose="02020603050405020304" pitchFamily="18" charset="0"/>
              </a:defRPr>
            </a:lvl9pPr>
          </a:lstStyle>
          <a:p>
            <a:fld id="{514B2703-6C2D-4B33-94C8-51992B84E9D7}" type="slidenum">
              <a:rPr lang="en-GB" altLang="en-US" sz="1300" i="0"/>
              <a:pPr/>
              <a:t>49</a:t>
            </a:fld>
            <a:endParaRPr lang="en-GB" altLang="en-US" sz="1300" i="0"/>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4F689F34-D85A-47AD-95FC-28E9A4C0D8F5}"/>
              </a:ext>
            </a:extLst>
          </p:cNvPr>
          <p:cNvSpPr>
            <a:spLocks noGrp="1" noRot="1" noChangeAspect="1" noTextEdit="1"/>
          </p:cNvSpPr>
          <p:nvPr>
            <p:ph type="sldImg"/>
          </p:nvPr>
        </p:nvSpPr>
        <p:spPr>
          <a:ln/>
        </p:spPr>
      </p:sp>
      <p:sp>
        <p:nvSpPr>
          <p:cNvPr id="84995" name="Notes Placeholder 2">
            <a:extLst>
              <a:ext uri="{FF2B5EF4-FFF2-40B4-BE49-F238E27FC236}">
                <a16:creationId xmlns:a16="http://schemas.microsoft.com/office/drawing/2014/main" id="{ADB3BBFB-6D0B-4C66-A96F-941E8DCB74A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4996" name="Slide Number Placeholder 3">
            <a:extLst>
              <a:ext uri="{FF2B5EF4-FFF2-40B4-BE49-F238E27FC236}">
                <a16:creationId xmlns:a16="http://schemas.microsoft.com/office/drawing/2014/main" id="{F22208A9-CACD-44DF-BBF5-7FA3D9E5FE6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i="1">
                <a:solidFill>
                  <a:schemeClr val="tx1"/>
                </a:solidFill>
                <a:latin typeface="Times New Roman" panose="02020603050405020304" pitchFamily="18" charset="0"/>
              </a:defRPr>
            </a:lvl1pPr>
            <a:lvl2pPr marL="742950" indent="-285750">
              <a:defRPr sz="2400" i="1">
                <a:solidFill>
                  <a:schemeClr val="tx1"/>
                </a:solidFill>
                <a:latin typeface="Times New Roman" panose="02020603050405020304" pitchFamily="18" charset="0"/>
              </a:defRPr>
            </a:lvl2pPr>
            <a:lvl3pPr marL="1143000" indent="-228600">
              <a:defRPr sz="2400" i="1">
                <a:solidFill>
                  <a:schemeClr val="tx1"/>
                </a:solidFill>
                <a:latin typeface="Times New Roman" panose="02020603050405020304" pitchFamily="18" charset="0"/>
              </a:defRPr>
            </a:lvl3pPr>
            <a:lvl4pPr marL="1600200" indent="-228600">
              <a:defRPr sz="2400" i="1">
                <a:solidFill>
                  <a:schemeClr val="tx1"/>
                </a:solidFill>
                <a:latin typeface="Times New Roman" panose="02020603050405020304" pitchFamily="18" charset="0"/>
              </a:defRPr>
            </a:lvl4pPr>
            <a:lvl5pPr marL="2057400" indent="-228600">
              <a:defRPr sz="24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i="1">
                <a:solidFill>
                  <a:schemeClr val="tx1"/>
                </a:solidFill>
                <a:latin typeface="Times New Roman" panose="02020603050405020304" pitchFamily="18" charset="0"/>
              </a:defRPr>
            </a:lvl9pPr>
          </a:lstStyle>
          <a:p>
            <a:fld id="{AC6D9EF7-4965-4E7A-B9A6-9E4F87FCCEF8}" type="slidenum">
              <a:rPr lang="en-GB" altLang="en-US" sz="1300" i="0"/>
              <a:pPr/>
              <a:t>50</a:t>
            </a:fld>
            <a:endParaRPr lang="en-GB" altLang="en-US" sz="1300" i="0"/>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Introducing the Modern Workplace</a:t>
            </a:r>
          </a:p>
        </p:txBody>
      </p:sp>
      <p:sp>
        <p:nvSpPr>
          <p:cNvPr id="5" name="Slide Number Placeholder 4"/>
          <p:cNvSpPr>
            <a:spLocks noGrp="1"/>
          </p:cNvSpPr>
          <p:nvPr>
            <p:ph type="sldNum" sz="quarter" idx="11"/>
          </p:nvPr>
        </p:nvSpPr>
        <p:spPr/>
        <p:txBody>
          <a:bodyPr/>
          <a:lstStyle/>
          <a:p>
            <a:fld id="{831A1511-BA99-4995-9603-94CCAF14FA3D}" type="slidenum">
              <a:rPr lang="en-GB" smtClean="0"/>
              <a:t>51</a:t>
            </a:fld>
            <a:endParaRPr lang="en-GB"/>
          </a:p>
        </p:txBody>
      </p:sp>
    </p:spTree>
    <p:extLst>
      <p:ext uri="{BB962C8B-B14F-4D97-AF65-F5344CB8AC3E}">
        <p14:creationId xmlns:p14="http://schemas.microsoft.com/office/powerpoint/2010/main" val="230113954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0746318-37DF-45B4-98BA-F3D7C3A78A2A}" type="slidenum">
              <a:rPr lang="en-GB" smtClean="0"/>
              <a:pPr/>
              <a:t>52</a:t>
            </a:fld>
            <a:endParaRPr lang="en-GB"/>
          </a:p>
        </p:txBody>
      </p:sp>
    </p:spTree>
    <p:extLst>
      <p:ext uri="{BB962C8B-B14F-4D97-AF65-F5344CB8AC3E}">
        <p14:creationId xmlns:p14="http://schemas.microsoft.com/office/powerpoint/2010/main" val="15287365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10/5/2022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10/5/2022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10/5/2022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10/5/2022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10/5/2022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10/5/2022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10/5/2022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10/5/2022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10/5/2022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114300" y="-261938"/>
            <a:ext cx="2089151"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Index slide</a:t>
            </a:r>
          </a:p>
        </p:txBody>
      </p:sp>
      <p:grpSp>
        <p:nvGrpSpPr>
          <p:cNvPr id="5" name="Groep 56" hidden="1"/>
          <p:cNvGrpSpPr>
            <a:grpSpLocks/>
          </p:cNvGrpSpPr>
          <p:nvPr userDrawn="1"/>
        </p:nvGrpSpPr>
        <p:grpSpPr bwMode="auto">
          <a:xfrm>
            <a:off x="12492567" y="106363"/>
            <a:ext cx="3972984" cy="5918200"/>
            <a:chOff x="9234062" y="-92622"/>
            <a:chExt cx="2979308" cy="5917970"/>
          </a:xfrm>
        </p:grpSpPr>
        <p:sp>
          <p:nvSpPr>
            <p:cNvPr id="6" name="Tekstvak 33"/>
            <p:cNvSpPr txBox="1">
              <a:spLocks noChangeArrowheads="1"/>
            </p:cNvSpPr>
            <p:nvPr userDrawn="1"/>
          </p:nvSpPr>
          <p:spPr bwMode="auto">
            <a:xfrm>
              <a:off x="9438820" y="896352"/>
              <a:ext cx="2068213" cy="430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Search and selected the picture you want.</a:t>
              </a:r>
              <a:br>
                <a:rPr lang="en-US" altLang="en-US" sz="1400">
                  <a:solidFill>
                    <a:srgbClr val="000000"/>
                  </a:solidFill>
                  <a:ea typeface="Tahoma" panose="020B0604030504040204" pitchFamily="34" charset="0"/>
                  <a:cs typeface="Arial" panose="020B0604020202020204" pitchFamily="34" charset="0"/>
                </a:rPr>
              </a:br>
              <a:r>
                <a:rPr lang="en-US" altLang="en-US" sz="1400">
                  <a:solidFill>
                    <a:srgbClr val="000000"/>
                  </a:solidFill>
                  <a:ea typeface="Tahoma" panose="020B0604030504040204" pitchFamily="34" charset="0"/>
                  <a:cs typeface="Arial" panose="020B0604020202020204" pitchFamily="34" charset="0"/>
                </a:rPr>
                <a:t>Click</a:t>
              </a:r>
              <a:r>
                <a:rPr lang="en-US" altLang="en-US" sz="1400">
                  <a:solidFill>
                    <a:srgbClr val="FFA100"/>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Select the picture and select</a:t>
              </a:r>
              <a:r>
                <a:rPr lang="en-US" altLang="en-US" sz="1400">
                  <a:solidFill>
                    <a:srgbClr val="3D7EDB"/>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527765" y="820313"/>
            <a:ext cx="11103403"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540779" y="1210970"/>
            <a:ext cx="11088789"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val="704911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39607447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10/5/2022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9.sv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2.xml"/><Relationship Id="rId1" Type="http://schemas.openxmlformats.org/officeDocument/2006/relationships/slideLayout" Target="../slideLayouts/slideLayout11.xml"/><Relationship Id="rId4" Type="http://schemas.openxmlformats.org/officeDocument/2006/relationships/image" Target="../media/image28.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4.xml"/><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25.xml"/><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4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9.xml"/><Relationship Id="rId1" Type="http://schemas.openxmlformats.org/officeDocument/2006/relationships/slideLayout" Target="../slideLayouts/slideLayout2.xml"/><Relationship Id="rId4" Type="http://schemas.openxmlformats.org/officeDocument/2006/relationships/image" Target="../media/image50.svg"/></Relationships>
</file>

<file path=ppt/slides/_rels/slide53.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t> </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E5ADEBE3-6782-B864-5FB4-2D523B0CA83F}"/>
              </a:ext>
            </a:extLst>
          </p:cNvPr>
          <p:cNvSpPr txBox="1"/>
          <p:nvPr/>
        </p:nvSpPr>
        <p:spPr>
          <a:xfrm>
            <a:off x="6805053" y="1533699"/>
            <a:ext cx="5011390" cy="2677656"/>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People Management</a:t>
            </a:r>
          </a:p>
          <a:p>
            <a:r>
              <a:rPr lang="en-GB" sz="2800" dirty="0">
                <a:latin typeface="Arial" panose="020B0604020202020204" pitchFamily="34" charset="0"/>
                <a:cs typeface="Arial" panose="020B0604020202020204" pitchFamily="34" charset="0"/>
              </a:rPr>
              <a:t>BMSW5010</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Lecture 1</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Module Introduction</a:t>
            </a:r>
          </a:p>
        </p:txBody>
      </p:sp>
      <p:sp>
        <p:nvSpPr>
          <p:cNvPr id="4" name="TextBox 3">
            <a:extLst>
              <a:ext uri="{FF2B5EF4-FFF2-40B4-BE49-F238E27FC236}">
                <a16:creationId xmlns:a16="http://schemas.microsoft.com/office/drawing/2014/main" id="{FDE2F313-0B0B-CEBE-673B-0021C56FA552}"/>
              </a:ext>
            </a:extLst>
          </p:cNvPr>
          <p:cNvSpPr txBox="1"/>
          <p:nvPr/>
        </p:nvSpPr>
        <p:spPr>
          <a:xfrm>
            <a:off x="6805053" y="5324905"/>
            <a:ext cx="4762907"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BA Developing Leadership and Management</a:t>
            </a:r>
          </a:p>
        </p:txBody>
      </p: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Lecture 1</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3603815854"/>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39F18BE-B4D7-7644-AF6A-0508C125D14A}"/>
              </a:ext>
            </a:extLst>
          </p:cNvPr>
          <p:cNvSpPr>
            <a:spLocks noGrp="1"/>
          </p:cNvSpPr>
          <p:nvPr>
            <p:ph type="title"/>
          </p:nvPr>
        </p:nvSpPr>
        <p:spPr>
          <a:xfrm>
            <a:off x="1097280" y="516835"/>
            <a:ext cx="5977937" cy="1666501"/>
          </a:xfrm>
        </p:spPr>
        <p:txBody>
          <a:bodyPr>
            <a:normAutofit/>
          </a:bodyPr>
          <a:lstStyle/>
          <a:p>
            <a:r>
              <a:rPr lang="en-GB" sz="4000" b="1" dirty="0">
                <a:solidFill>
                  <a:srgbClr val="FFFFFF"/>
                </a:solidFill>
                <a:latin typeface="Arial" panose="020B0604020202020204" pitchFamily="34" charset="0"/>
                <a:cs typeface="Arial" panose="020B0604020202020204" pitchFamily="34" charset="0"/>
              </a:rPr>
              <a:t>INDICATIVE CONTENT</a:t>
            </a:r>
            <a:endParaRPr lang="en-GB" sz="4000" dirty="0">
              <a:solidFill>
                <a:srgbClr val="FFFFFF"/>
              </a:solidFill>
              <a:latin typeface="Arial" panose="020B0604020202020204" pitchFamily="34" charset="0"/>
              <a:cs typeface="Arial" panose="020B0604020202020204" pitchFamily="34" charset="0"/>
            </a:endParaRP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BF498D8-7440-7941-8BF1-712570780997}"/>
              </a:ext>
            </a:extLst>
          </p:cNvPr>
          <p:cNvSpPr>
            <a:spLocks noGrp="1"/>
          </p:cNvSpPr>
          <p:nvPr>
            <p:ph idx="1"/>
          </p:nvPr>
        </p:nvSpPr>
        <p:spPr>
          <a:xfrm>
            <a:off x="1097279" y="2546223"/>
            <a:ext cx="5977938" cy="3943285"/>
          </a:xfrm>
        </p:spPr>
        <p:txBody>
          <a:bodyPr>
            <a:normAutofit lnSpcReduction="10000"/>
          </a:bodyPr>
          <a:lstStyle/>
          <a:p>
            <a:pPr marL="342900" indent="-342900" hangingPunct="0">
              <a:buFont typeface="Symbol" panose="05050102010706020507" pitchFamily="18" charset="2"/>
              <a:buChar char=""/>
              <a:tabLst>
                <a:tab pos="457200" algn="dec"/>
                <a:tab pos="914400" algn="dec"/>
                <a:tab pos="1371600" algn="dec"/>
                <a:tab pos="1828800" algn="dec"/>
              </a:tabLst>
            </a:pPr>
            <a:r>
              <a:rPr lang="en-GB" dirty="0">
                <a:solidFill>
                  <a:srgbClr val="FFFFFF"/>
                </a:solidFill>
                <a:latin typeface="Arial" panose="020B0604020202020204" pitchFamily="34" charset="0"/>
                <a:ea typeface="DengXian" panose="02010600030101010101" pitchFamily="2" charset="-122"/>
                <a:cs typeface="Arial" panose="020B0604020202020204" pitchFamily="34" charset="0"/>
              </a:rPr>
              <a:t>Examining the expectations and requirements of people.</a:t>
            </a:r>
          </a:p>
          <a:p>
            <a:pPr marL="342900" indent="-342900" hangingPunct="0">
              <a:buFont typeface="Symbol" panose="05050102010706020507" pitchFamily="18" charset="2"/>
              <a:buChar char=""/>
              <a:tabLst>
                <a:tab pos="457200" algn="dec"/>
                <a:tab pos="914400" algn="dec"/>
                <a:tab pos="1371600" algn="dec"/>
                <a:tab pos="1828800" algn="dec"/>
              </a:tabLst>
            </a:pPr>
            <a:r>
              <a:rPr lang="en-GB" dirty="0">
                <a:solidFill>
                  <a:srgbClr val="FFFFFF"/>
                </a:solidFill>
                <a:latin typeface="Arial" panose="020B0604020202020204" pitchFamily="34" charset="0"/>
                <a:ea typeface="DengXian" panose="02010600030101010101" pitchFamily="2" charset="-122"/>
                <a:cs typeface="Arial" panose="020B0604020202020204" pitchFamily="34" charset="0"/>
              </a:rPr>
              <a:t>Theory and practice of different roles and skills within a management structure e.g. leaders, teams and motivation</a:t>
            </a:r>
          </a:p>
          <a:p>
            <a:pPr marL="342900" indent="-342900" hangingPunct="0">
              <a:buFont typeface="Symbol" panose="05050102010706020507" pitchFamily="18" charset="2"/>
              <a:buChar char=""/>
              <a:tabLst>
                <a:tab pos="457200" algn="dec"/>
                <a:tab pos="914400" algn="dec"/>
                <a:tab pos="1371600" algn="dec"/>
                <a:tab pos="1828800" algn="dec"/>
              </a:tabLst>
            </a:pPr>
            <a:r>
              <a:rPr lang="en-GB" dirty="0">
                <a:solidFill>
                  <a:srgbClr val="FFFFFF"/>
                </a:solidFill>
                <a:latin typeface="Arial" panose="020B0604020202020204" pitchFamily="34" charset="0"/>
                <a:ea typeface="DengXian" panose="02010600030101010101" pitchFamily="2" charset="-122"/>
                <a:cs typeface="Arial" panose="020B0604020202020204" pitchFamily="34" charset="0"/>
              </a:rPr>
              <a:t>Themes such as flexi working, equality and diversity, sustainable performance and succession planning..</a:t>
            </a:r>
          </a:p>
          <a:p>
            <a:pPr marL="342900" indent="-342900" hangingPunct="0">
              <a:spcBef>
                <a:spcPts val="600"/>
              </a:spcBef>
              <a:spcAft>
                <a:spcPts val="1000"/>
              </a:spcAft>
              <a:buFont typeface="Symbol" panose="05050102010706020507" pitchFamily="18" charset="2"/>
              <a:buChar char=""/>
              <a:tabLst>
                <a:tab pos="457200" algn="dec"/>
                <a:tab pos="914400" algn="dec"/>
                <a:tab pos="1371600" algn="dec"/>
                <a:tab pos="1828800" algn="dec"/>
              </a:tabLst>
            </a:pPr>
            <a:r>
              <a:rPr lang="en-GB" dirty="0">
                <a:solidFill>
                  <a:srgbClr val="FFFFFF"/>
                </a:solidFill>
                <a:latin typeface="Arial" panose="020B0604020202020204" pitchFamily="34" charset="0"/>
                <a:ea typeface="DengXian" panose="02010600030101010101" pitchFamily="2" charset="-122"/>
                <a:cs typeface="Arial" panose="020B0604020202020204" pitchFamily="34" charset="0"/>
              </a:rPr>
              <a:t>Culture, ethos and values within organisations</a:t>
            </a:r>
          </a:p>
          <a:p>
            <a:pPr hangingPunct="0">
              <a:spcBef>
                <a:spcPts val="600"/>
              </a:spcBef>
              <a:spcAft>
                <a:spcPts val="1000"/>
              </a:spcAft>
              <a:tabLst>
                <a:tab pos="457200" algn="dec"/>
                <a:tab pos="914400" algn="dec"/>
                <a:tab pos="1371600" algn="dec"/>
                <a:tab pos="1828800" algn="dec"/>
              </a:tabLst>
            </a:pPr>
            <a:r>
              <a:rPr lang="en-GB" sz="1700" dirty="0">
                <a:solidFill>
                  <a:srgbClr val="FFFFFF"/>
                </a:solidFill>
                <a:latin typeface="Arial" panose="020B0604020202020204" pitchFamily="34" charset="0"/>
                <a:ea typeface="Calibri" panose="020F0502020204030204" pitchFamily="34" charset="0"/>
                <a:cs typeface="Times New Roman" panose="02020603050405020304" pitchFamily="18" charset="0"/>
              </a:rPr>
              <a:t> </a:t>
            </a:r>
            <a:endParaRPr lang="en-GB" sz="1700" dirty="0">
              <a:solidFill>
                <a:srgbClr val="FFFFFF"/>
              </a:solidFill>
              <a:latin typeface="Calibri" panose="020F0502020204030204" pitchFamily="34" charset="0"/>
              <a:ea typeface="Calibri" panose="020F0502020204030204" pitchFamily="34" charset="0"/>
              <a:cs typeface="Times New Roman" panose="02020603050405020304" pitchFamily="18" charset="0"/>
            </a:endParaRPr>
          </a:p>
          <a:p>
            <a:endParaRPr lang="en-GB" sz="1700" dirty="0">
              <a:solidFill>
                <a:srgbClr val="FFFFFF"/>
              </a:solidFill>
            </a:endParaRPr>
          </a:p>
        </p:txBody>
      </p:sp>
      <p:pic>
        <p:nvPicPr>
          <p:cNvPr id="4" name="Picture 2" descr="Infographic of man juggling lifestyle icons such as money and education">
            <a:extLst>
              <a:ext uri="{FF2B5EF4-FFF2-40B4-BE49-F238E27FC236}">
                <a16:creationId xmlns:a16="http://schemas.microsoft.com/office/drawing/2014/main" id="{F0BC3704-4CA5-B0A7-DEC3-40A25FFEB85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315" r="1041"/>
          <a:stretch/>
        </p:blipFill>
        <p:spPr bwMode="auto">
          <a:xfrm>
            <a:off x="7611902" y="10"/>
            <a:ext cx="4580097"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766441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8" name="Straight Connector 17">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0AF4F2BA-3C03-4E2C-8ABC-0949B61B3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writing on a notepad">
            <a:extLst>
              <a:ext uri="{FF2B5EF4-FFF2-40B4-BE49-F238E27FC236}">
                <a16:creationId xmlns:a16="http://schemas.microsoft.com/office/drawing/2014/main" id="{2D5C6FDA-C46C-4867-2175-CCFECD7F9FB2}"/>
              </a:ext>
            </a:extLst>
          </p:cNvPr>
          <p:cNvPicPr>
            <a:picLocks noChangeAspect="1"/>
          </p:cNvPicPr>
          <p:nvPr/>
        </p:nvPicPr>
        <p:blipFill rotWithShape="1">
          <a:blip r:embed="rId3">
            <a:alphaModFix/>
          </a:blip>
          <a:srcRect t="16491" b="12531"/>
          <a:stretch/>
        </p:blipFill>
        <p:spPr>
          <a:xfrm>
            <a:off x="20" y="10"/>
            <a:ext cx="12191980" cy="6857990"/>
          </a:xfrm>
          <a:prstGeom prst="rect">
            <a:avLst/>
          </a:prstGeom>
        </p:spPr>
      </p:pic>
      <p:sp>
        <p:nvSpPr>
          <p:cNvPr id="22" name="Rectangle 21">
            <a:extLst>
              <a:ext uri="{FF2B5EF4-FFF2-40B4-BE49-F238E27FC236}">
                <a16:creationId xmlns:a16="http://schemas.microsoft.com/office/drawing/2014/main" id="{4B986F88-1433-4AF7-AF71-41A89DC93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46064">
                <a:srgbClr val="000000">
                  <a:alpha val="30000"/>
                </a:srgbClr>
              </a:gs>
              <a:gs pos="68000">
                <a:srgbClr val="000000">
                  <a:alpha val="20000"/>
                </a:srgbClr>
              </a:gs>
              <a:gs pos="0">
                <a:schemeClr val="tx1">
                  <a:alpha val="0"/>
                </a:schemeClr>
              </a:gs>
              <a:gs pos="26000">
                <a:schemeClr val="tx1">
                  <a:alpha val="20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C9B053-3F82-1C90-F963-B9D647D5338B}"/>
              </a:ext>
            </a:extLst>
          </p:cNvPr>
          <p:cNvSpPr>
            <a:spLocks noGrp="1"/>
          </p:cNvSpPr>
          <p:nvPr>
            <p:ph type="title"/>
          </p:nvPr>
        </p:nvSpPr>
        <p:spPr>
          <a:xfrm>
            <a:off x="1097280" y="758952"/>
            <a:ext cx="10058400" cy="3566160"/>
          </a:xfrm>
        </p:spPr>
        <p:txBody>
          <a:bodyPr vert="horz" lIns="91440" tIns="45720" rIns="91440" bIns="45720" rtlCol="0" anchor="b">
            <a:normAutofit/>
          </a:bodyPr>
          <a:lstStyle/>
          <a:p>
            <a:r>
              <a:rPr lang="en-US" sz="8000">
                <a:solidFill>
                  <a:srgbClr val="FFFFFF"/>
                </a:solidFill>
              </a:rPr>
              <a:t>Module Assessment</a:t>
            </a:r>
          </a:p>
        </p:txBody>
      </p:sp>
      <p:cxnSp>
        <p:nvCxnSpPr>
          <p:cNvPr id="24" name="Straight Connector 23">
            <a:extLst>
              <a:ext uri="{FF2B5EF4-FFF2-40B4-BE49-F238E27FC236}">
                <a16:creationId xmlns:a16="http://schemas.microsoft.com/office/drawing/2014/main" id="{A07787ED-5EDC-4C54-AD87-55B60D0FE3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A44FFD5D-B985-4624-BBCD-50AD2E1686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6400798"/>
            <a:ext cx="12188952" cy="457201"/>
          </a:xfrm>
          <a:prstGeom prst="rect">
            <a:avLst/>
          </a:prstGeom>
          <a:gradFill>
            <a:gsLst>
              <a:gs pos="61000">
                <a:srgbClr val="000000">
                  <a:alpha val="10000"/>
                </a:srgbClr>
              </a:gs>
              <a:gs pos="7000">
                <a:schemeClr val="tx1">
                  <a:alpha val="0"/>
                </a:schemeClr>
              </a:gs>
              <a:gs pos="10000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18402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BF8710-2C62-E907-8DF5-DC2A213E6F8F}"/>
              </a:ext>
            </a:extLst>
          </p:cNvPr>
          <p:cNvSpPr>
            <a:spLocks noGrp="1"/>
          </p:cNvSpPr>
          <p:nvPr>
            <p:ph type="title"/>
          </p:nvPr>
        </p:nvSpPr>
        <p:spPr>
          <a:xfrm>
            <a:off x="5172074" y="286603"/>
            <a:ext cx="5983605" cy="1450757"/>
          </a:xfrm>
        </p:spPr>
        <p:txBody>
          <a:bodyPr>
            <a:normAutofit/>
          </a:bodyPr>
          <a:lstStyle/>
          <a:p>
            <a:r>
              <a:rPr lang="en-GB" dirty="0"/>
              <a:t>Assessment Approach</a:t>
            </a:r>
          </a:p>
        </p:txBody>
      </p:sp>
      <p:pic>
        <p:nvPicPr>
          <p:cNvPr id="4" name="Picture 2" descr="Infographic of telescope surrounded by astronomy and maths icons">
            <a:extLst>
              <a:ext uri="{FF2B5EF4-FFF2-40B4-BE49-F238E27FC236}">
                <a16:creationId xmlns:a16="http://schemas.microsoft.com/office/drawing/2014/main" id="{FFB8CA10-025A-26CA-F9FE-8BE5C11A050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953"/>
          <a:stretch/>
        </p:blipFill>
        <p:spPr bwMode="auto">
          <a:xfrm>
            <a:off x="20" y="10"/>
            <a:ext cx="4580077" cy="6400784"/>
          </a:xfrm>
          <a:prstGeom prst="rect">
            <a:avLst/>
          </a:prstGeom>
          <a:noFill/>
          <a:extLst>
            <a:ext uri="{909E8E84-426E-40DD-AFC4-6F175D3DCCD1}">
              <a14:hiddenFill xmlns:a14="http://schemas.microsoft.com/office/drawing/2010/main">
                <a:solidFill>
                  <a:srgbClr val="FFFFFF"/>
                </a:solidFill>
              </a14:hiddenFill>
            </a:ext>
          </a:extLst>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BB5CBD7-CBBD-5345-BA79-1889F67E7FDB}"/>
              </a:ext>
            </a:extLst>
          </p:cNvPr>
          <p:cNvSpPr>
            <a:spLocks noGrp="1"/>
          </p:cNvSpPr>
          <p:nvPr>
            <p:ph idx="1"/>
          </p:nvPr>
        </p:nvSpPr>
        <p:spPr>
          <a:xfrm>
            <a:off x="5172073" y="2108201"/>
            <a:ext cx="6617155" cy="4151084"/>
          </a:xfrm>
        </p:spPr>
        <p:txBody>
          <a:bodyPr>
            <a:normAutofit/>
          </a:bodyPr>
          <a:lstStyle/>
          <a:p>
            <a:r>
              <a:rPr lang="en-GB" altLang="en-US" dirty="0">
                <a:latin typeface="Arial" panose="020B0604020202020204" pitchFamily="34" charset="0"/>
                <a:cs typeface="Arial" panose="020B0604020202020204" pitchFamily="34" charset="0"/>
              </a:rPr>
              <a:t>Evidence of wide reading and research, encompassing application of relevant academic theories and models.</a:t>
            </a:r>
          </a:p>
          <a:p>
            <a:pPr eaLnBrk="1" fontAlgn="auto" hangingPunct="1">
              <a:spcAft>
                <a:spcPts val="0"/>
              </a:spcAft>
              <a:defRPr/>
            </a:pPr>
            <a:r>
              <a:rPr lang="en-GB" altLang="en-US" dirty="0">
                <a:latin typeface="Arial" panose="020B0604020202020204" pitchFamily="34" charset="0"/>
                <a:cs typeface="Arial" panose="020B0604020202020204" pitchFamily="34" charset="0"/>
              </a:rPr>
              <a:t>High quality research has been demonstrated throughout the assignment</a:t>
            </a:r>
          </a:p>
          <a:p>
            <a:pPr eaLnBrk="1" fontAlgn="auto" hangingPunct="1">
              <a:spcAft>
                <a:spcPts val="0"/>
              </a:spcAft>
              <a:defRPr/>
            </a:pPr>
            <a:r>
              <a:rPr lang="en-GB" altLang="en-US" dirty="0">
                <a:latin typeface="Arial" panose="020B0604020202020204" pitchFamily="34" charset="0"/>
                <a:cs typeface="Arial" panose="020B0604020202020204" pitchFamily="34" charset="0"/>
              </a:rPr>
              <a:t>Using relevant theorists</a:t>
            </a:r>
          </a:p>
          <a:p>
            <a:pPr eaLnBrk="1" fontAlgn="auto" hangingPunct="1">
              <a:spcAft>
                <a:spcPts val="0"/>
              </a:spcAft>
              <a:defRPr/>
            </a:pPr>
            <a:r>
              <a:rPr lang="en-GB" altLang="en-US" dirty="0">
                <a:latin typeface="Arial" panose="020B0604020202020204" pitchFamily="34" charset="0"/>
                <a:cs typeface="Arial" panose="020B0604020202020204" pitchFamily="34" charset="0"/>
              </a:rPr>
              <a:t>Using a variety of quality resources (University library, web, books, journal articles, quality newspapers, documentaries, </a:t>
            </a:r>
            <a:r>
              <a:rPr lang="en-GB" altLang="en-US" dirty="0" err="1">
                <a:latin typeface="Arial" panose="020B0604020202020204" pitchFamily="34" charset="0"/>
                <a:cs typeface="Arial" panose="020B0604020202020204" pitchFamily="34" charset="0"/>
              </a:rPr>
              <a:t>Tedtalks</a:t>
            </a:r>
            <a:r>
              <a:rPr lang="en-GB" altLang="en-US" dirty="0">
                <a:latin typeface="Arial" panose="020B0604020202020204" pitchFamily="34" charset="0"/>
                <a:cs typeface="Arial" panose="020B0604020202020204" pitchFamily="34" charset="0"/>
              </a:rPr>
              <a:t>)</a:t>
            </a:r>
          </a:p>
          <a:p>
            <a:pPr>
              <a:spcAft>
                <a:spcPts val="0"/>
              </a:spcAft>
              <a:defRPr/>
            </a:pPr>
            <a:r>
              <a:rPr lang="en-GB" altLang="en-US" dirty="0">
                <a:solidFill>
                  <a:schemeClr val="tx1"/>
                </a:solidFill>
                <a:latin typeface="Arial" panose="020B0604020202020204" pitchFamily="34" charset="0"/>
                <a:cs typeface="Arial" panose="020B0604020202020204" pitchFamily="34" charset="0"/>
              </a:rPr>
              <a:t>Citation/ referencing, report structure, syntax, grammar and punctuation.</a:t>
            </a:r>
            <a:endParaRPr lang="en-GB" altLang="en-US" sz="1400" dirty="0">
              <a:solidFill>
                <a:schemeClr val="tx1"/>
              </a:solidFill>
              <a:latin typeface="Arial" panose="020B0604020202020204" pitchFamily="34" charset="0"/>
              <a:cs typeface="Arial" panose="020B0604020202020204" pitchFamily="34" charset="0"/>
            </a:endParaRPr>
          </a:p>
          <a:p>
            <a:pPr eaLnBrk="1" fontAlgn="auto" hangingPunct="1">
              <a:spcAft>
                <a:spcPts val="0"/>
              </a:spcAft>
              <a:defRPr/>
            </a:pPr>
            <a:endParaRPr lang="en-GB" altLang="en-US" dirty="0">
              <a:solidFill>
                <a:schemeClr val="tx1"/>
              </a:solidFill>
              <a:latin typeface="Arial" panose="020B0604020202020204" pitchFamily="34" charset="0"/>
              <a:cs typeface="Arial" panose="020B0604020202020204" pitchFamily="34" charset="0"/>
            </a:endParaRPr>
          </a:p>
          <a:p>
            <a:endParaRPr lang="en-GB" dirty="0"/>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127707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BFCFA1B-1732-A2E9-8302-FDB8331AD1C7}"/>
              </a:ext>
            </a:extLst>
          </p:cNvPr>
          <p:cNvSpPr>
            <a:spLocks noGrp="1"/>
          </p:cNvSpPr>
          <p:nvPr>
            <p:ph type="title"/>
          </p:nvPr>
        </p:nvSpPr>
        <p:spPr>
          <a:xfrm>
            <a:off x="643467" y="516835"/>
            <a:ext cx="3448259" cy="1666501"/>
          </a:xfrm>
        </p:spPr>
        <p:txBody>
          <a:bodyPr>
            <a:normAutofit/>
          </a:bodyPr>
          <a:lstStyle/>
          <a:p>
            <a:r>
              <a:rPr lang="en-GB" sz="4000">
                <a:solidFill>
                  <a:srgbClr val="FFFFFF"/>
                </a:solidFill>
              </a:rPr>
              <a:t>Human Resources</a:t>
            </a:r>
          </a:p>
        </p:txBody>
      </p:sp>
      <p:cxnSp>
        <p:nvCxnSpPr>
          <p:cNvPr id="13" name="Straight Connector 12">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Picture 4" descr="Infographic of a woman practising yoga balancing a brain and list in each hand">
            <a:extLst>
              <a:ext uri="{FF2B5EF4-FFF2-40B4-BE49-F238E27FC236}">
                <a16:creationId xmlns:a16="http://schemas.microsoft.com/office/drawing/2014/main" id="{D00D7F73-B1D4-7FCE-34AF-7840254A6F6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712" r="-1" b="24505"/>
          <a:stretch/>
        </p:blipFill>
        <p:spPr bwMode="auto">
          <a:xfrm>
            <a:off x="4654296" y="10"/>
            <a:ext cx="7537703"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959992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7" y="516835"/>
            <a:ext cx="3448259" cy="1666501"/>
          </a:xfrm>
        </p:spPr>
        <p:txBody>
          <a:bodyPr>
            <a:normAutofit/>
          </a:bodyPr>
          <a:lstStyle/>
          <a:p>
            <a:r>
              <a:rPr lang="en-GB" sz="4000" b="1">
                <a:solidFill>
                  <a:srgbClr val="FFFFFF"/>
                </a:solidFill>
              </a:rPr>
              <a:t>Purpose and Key Objectives</a:t>
            </a: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643467" y="2546224"/>
            <a:ext cx="3448259" cy="3847750"/>
          </a:xfrm>
        </p:spPr>
        <p:txBody>
          <a:bodyPr>
            <a:normAutofit/>
          </a:bodyPr>
          <a:lstStyle/>
          <a:p>
            <a:pPr marL="0" indent="0">
              <a:buNone/>
            </a:pPr>
            <a:endParaRPr lang="en-GB" sz="1800" dirty="0">
              <a:solidFill>
                <a:srgbClr val="FFFFFF"/>
              </a:solidFill>
            </a:endParaRPr>
          </a:p>
          <a:p>
            <a:pPr marL="0" indent="0">
              <a:buNone/>
            </a:pPr>
            <a:r>
              <a:rPr lang="en-GB" dirty="0">
                <a:solidFill>
                  <a:srgbClr val="FFFFFF"/>
                </a:solidFill>
                <a:latin typeface="Arial" panose="020B0604020202020204" pitchFamily="34" charset="0"/>
                <a:cs typeface="Arial" panose="020B0604020202020204" pitchFamily="34" charset="0"/>
              </a:rPr>
              <a:t>Human Resource Management is about attracting and retaining people with the required skills and experience and then seeking to develop them, maximise their performance, involve and engage them in the work of the organisation.</a:t>
            </a:r>
          </a:p>
        </p:txBody>
      </p:sp>
      <p:pic>
        <p:nvPicPr>
          <p:cNvPr id="5" name="Picture 4" descr="Colourful carved figures of humans">
            <a:extLst>
              <a:ext uri="{FF2B5EF4-FFF2-40B4-BE49-F238E27FC236}">
                <a16:creationId xmlns:a16="http://schemas.microsoft.com/office/drawing/2014/main" id="{E976F215-044D-61B4-D84B-C8EB427A4805}"/>
              </a:ext>
            </a:extLst>
          </p:cNvPr>
          <p:cNvPicPr>
            <a:picLocks noChangeAspect="1"/>
          </p:cNvPicPr>
          <p:nvPr/>
        </p:nvPicPr>
        <p:blipFill rotWithShape="1">
          <a:blip r:embed="rId3"/>
          <a:srcRect l="10960" r="10728" b="-1"/>
          <a:stretch/>
        </p:blipFill>
        <p:spPr>
          <a:xfrm>
            <a:off x="4654296" y="10"/>
            <a:ext cx="7537703" cy="6857990"/>
          </a:xfrm>
          <a:prstGeom prst="rect">
            <a:avLst/>
          </a:prstGeom>
        </p:spPr>
      </p:pic>
    </p:spTree>
    <p:extLst>
      <p:ext uri="{BB962C8B-B14F-4D97-AF65-F5344CB8AC3E}">
        <p14:creationId xmlns:p14="http://schemas.microsoft.com/office/powerpoint/2010/main" val="194746328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External Trends and Effect on HR </a:t>
            </a:r>
          </a:p>
        </p:txBody>
      </p:sp>
      <p:sp>
        <p:nvSpPr>
          <p:cNvPr id="3" name="Content Placeholder 2"/>
          <p:cNvSpPr>
            <a:spLocks noGrp="1"/>
          </p:cNvSpPr>
          <p:nvPr>
            <p:ph idx="1"/>
          </p:nvPr>
        </p:nvSpPr>
        <p:spPr>
          <a:xfrm>
            <a:off x="1207827" y="2101755"/>
            <a:ext cx="9947853" cy="4189863"/>
          </a:xfrm>
        </p:spPr>
        <p:txBody>
          <a:bodyPr>
            <a:normAutofit fontScale="92500" lnSpcReduction="20000"/>
          </a:bodyPr>
          <a:lstStyle/>
          <a:p>
            <a:r>
              <a:rPr lang="en-GB" sz="2400" dirty="0">
                <a:solidFill>
                  <a:schemeClr val="tx1"/>
                </a:solidFill>
                <a:latin typeface="Arial" panose="020B0604020202020204" pitchFamily="34" charset="0"/>
                <a:cs typeface="Arial" panose="020B0604020202020204" pitchFamily="34" charset="0"/>
              </a:rPr>
              <a:t>Political – UK parliament and devolved assemblies, local government, privatisation. Implications of Brexit. </a:t>
            </a:r>
          </a:p>
          <a:p>
            <a:r>
              <a:rPr lang="en-GB" sz="2400" dirty="0">
                <a:solidFill>
                  <a:schemeClr val="tx1"/>
                </a:solidFill>
                <a:latin typeface="Arial" panose="020B0604020202020204" pitchFamily="34" charset="0"/>
                <a:cs typeface="Arial" panose="020B0604020202020204" pitchFamily="34" charset="0"/>
              </a:rPr>
              <a:t>Economic – globalisation, downturn to be followed by upturn, demand for skilled workers, less manufacturing more service orientated businesses. </a:t>
            </a:r>
          </a:p>
          <a:p>
            <a:r>
              <a:rPr lang="en-GB" sz="2400" dirty="0">
                <a:solidFill>
                  <a:schemeClr val="tx1"/>
                </a:solidFill>
                <a:latin typeface="Arial" panose="020B0604020202020204" pitchFamily="34" charset="0"/>
                <a:cs typeface="Arial" panose="020B0604020202020204" pitchFamily="34" charset="0"/>
              </a:rPr>
              <a:t>Socio-Cultural – ageing population, growing population, inequality, resulted  flexible working, job mobility</a:t>
            </a:r>
          </a:p>
          <a:p>
            <a:r>
              <a:rPr lang="en-GB" sz="2400" dirty="0">
                <a:solidFill>
                  <a:schemeClr val="tx1"/>
                </a:solidFill>
                <a:latin typeface="Arial" panose="020B0604020202020204" pitchFamily="34" charset="0"/>
                <a:cs typeface="Arial" panose="020B0604020202020204" pitchFamily="34" charset="0"/>
              </a:rPr>
              <a:t>Technological – internet, email, HR databases, Google’s search engine, </a:t>
            </a:r>
          </a:p>
          <a:p>
            <a:r>
              <a:rPr lang="en-GB" sz="2400" dirty="0">
                <a:solidFill>
                  <a:schemeClr val="tx1"/>
                </a:solidFill>
                <a:latin typeface="Arial" panose="020B0604020202020204" pitchFamily="34" charset="0"/>
                <a:cs typeface="Arial" panose="020B0604020202020204" pitchFamily="34" charset="0"/>
              </a:rPr>
              <a:t>Legal – UK, EU law.</a:t>
            </a:r>
          </a:p>
          <a:p>
            <a:r>
              <a:rPr lang="en-GB" sz="2400" dirty="0">
                <a:solidFill>
                  <a:schemeClr val="tx1"/>
                </a:solidFill>
                <a:latin typeface="Arial" panose="020B0604020202020204" pitchFamily="34" charset="0"/>
                <a:cs typeface="Arial" panose="020B0604020202020204" pitchFamily="34" charset="0"/>
              </a:rPr>
              <a:t>Environmental – sustainability, acting ethically. Moral rules apply to business behaviour. Green HR policies such as Zoom/Teams over travel. </a:t>
            </a:r>
          </a:p>
          <a:p>
            <a:endParaRPr lang="en-GB" dirty="0"/>
          </a:p>
        </p:txBody>
      </p:sp>
    </p:spTree>
    <p:extLst>
      <p:ext uri="{BB962C8B-B14F-4D97-AF65-F5344CB8AC3E}">
        <p14:creationId xmlns:p14="http://schemas.microsoft.com/office/powerpoint/2010/main" val="28482984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116783" y="516835"/>
            <a:ext cx="5977937" cy="1666501"/>
          </a:xfrm>
        </p:spPr>
        <p:txBody>
          <a:bodyPr>
            <a:normAutofit/>
          </a:bodyPr>
          <a:lstStyle/>
          <a:p>
            <a:r>
              <a:rPr lang="en-GB" sz="4000" dirty="0">
                <a:solidFill>
                  <a:srgbClr val="FFFFFF"/>
                </a:solidFill>
              </a:rPr>
              <a:t>SWOT Analysis</a:t>
            </a:r>
          </a:p>
        </p:txBody>
      </p:sp>
      <p:pic>
        <p:nvPicPr>
          <p:cNvPr id="4" name="Picture 6" descr="Infographic of road icons with scissors cutting through">
            <a:extLst>
              <a:ext uri="{FF2B5EF4-FFF2-40B4-BE49-F238E27FC236}">
                <a16:creationId xmlns:a16="http://schemas.microsoft.com/office/drawing/2014/main" id="{C1CD9EC2-005D-BAD8-B5DF-C918F50F033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176" r="5180"/>
          <a:stretch/>
        </p:blipFill>
        <p:spPr bwMode="auto">
          <a:xfrm>
            <a:off x="20" y="10"/>
            <a:ext cx="4580077" cy="6857990"/>
          </a:xfrm>
          <a:prstGeom prst="rect">
            <a:avLst/>
          </a:prstGeom>
          <a:noFill/>
          <a:extLst>
            <a:ext uri="{909E8E84-426E-40DD-AFC4-6F175D3DCCD1}">
              <a14:hiddenFill xmlns:a14="http://schemas.microsoft.com/office/drawing/2010/main">
                <a:solidFill>
                  <a:srgbClr val="FFFFFF"/>
                </a:solidFill>
              </a14:hiddenFill>
            </a:ext>
          </a:extLst>
        </p:spPr>
      </p:pic>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116784" y="2546224"/>
            <a:ext cx="5977938" cy="3342747"/>
          </a:xfrm>
        </p:spPr>
        <p:txBody>
          <a:bodyPr>
            <a:normAutofit/>
          </a:bodyPr>
          <a:lstStyle/>
          <a:p>
            <a:r>
              <a:rPr lang="en-GB" sz="1700">
                <a:solidFill>
                  <a:srgbClr val="FFFFFF"/>
                </a:solidFill>
                <a:effectLst/>
                <a:latin typeface="Arial" panose="020B0604020202020204" pitchFamily="34" charset="0"/>
                <a:cs typeface="Arial" panose="020B0604020202020204" pitchFamily="34" charset="0"/>
              </a:rPr>
              <a:t>A SWOT analysis is a planning tool used to understand the Strengths, Weaknesses, Opportunities, and Threats involved in a project or in a business. </a:t>
            </a:r>
          </a:p>
          <a:p>
            <a:r>
              <a:rPr lang="en-GB" sz="1700">
                <a:solidFill>
                  <a:srgbClr val="FFFFFF"/>
                </a:solidFill>
                <a:effectLst/>
                <a:latin typeface="Arial" panose="020B0604020202020204" pitchFamily="34" charset="0"/>
                <a:cs typeface="Arial" panose="020B0604020202020204" pitchFamily="34" charset="0"/>
              </a:rPr>
              <a:t>It involves stating the objective of the business or project and identifying the internal and external factors that are either supportive or unfavourable to achieving that objective. </a:t>
            </a:r>
          </a:p>
          <a:p>
            <a:r>
              <a:rPr lang="en-GB" sz="1700">
                <a:solidFill>
                  <a:srgbClr val="FFFFFF"/>
                </a:solidFill>
                <a:effectLst/>
                <a:latin typeface="Arial" panose="020B0604020202020204" pitchFamily="34" charset="0"/>
                <a:cs typeface="Arial" panose="020B0604020202020204" pitchFamily="34" charset="0"/>
              </a:rPr>
              <a:t>SWOT is often used as part of a strategic or business planning process, but can be useful in understanding an organisation or situation and decision-making for all sorts of situations.</a:t>
            </a:r>
            <a:endParaRPr lang="en-GB" sz="170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39366977"/>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SWOT</a:t>
            </a:r>
          </a:p>
        </p:txBody>
      </p:sp>
      <p:sp>
        <p:nvSpPr>
          <p:cNvPr id="3" name="Content Placeholder 2"/>
          <p:cNvSpPr>
            <a:spLocks noGrp="1"/>
          </p:cNvSpPr>
          <p:nvPr>
            <p:ph idx="1"/>
          </p:nvPr>
        </p:nvSpPr>
        <p:spPr/>
        <p:txBody>
          <a:bodyPr>
            <a:normAutofit fontScale="92500" lnSpcReduction="20000"/>
          </a:bodyPr>
          <a:lstStyle/>
          <a:p>
            <a:r>
              <a:rPr lang="en-GB" b="1" dirty="0">
                <a:solidFill>
                  <a:schemeClr val="tx1"/>
                </a:solidFill>
                <a:effectLst/>
                <a:latin typeface="Arial" panose="020B0604020202020204" pitchFamily="34" charset="0"/>
                <a:cs typeface="Arial" panose="020B0604020202020204" pitchFamily="34" charset="0"/>
              </a:rPr>
              <a:t>Strengths</a:t>
            </a:r>
            <a:r>
              <a:rPr lang="en-GB" dirty="0">
                <a:solidFill>
                  <a:schemeClr val="tx1"/>
                </a:solidFill>
                <a:effectLst/>
                <a:latin typeface="Arial" panose="020B0604020202020204" pitchFamily="34" charset="0"/>
                <a:cs typeface="Arial" panose="020B0604020202020204" pitchFamily="34" charset="0"/>
              </a:rPr>
              <a:t>: positive tangible and intangible attributes, internal to an organisation and within the organisation’s control</a:t>
            </a:r>
          </a:p>
          <a:p>
            <a:r>
              <a:rPr lang="en-GB" b="1" dirty="0">
                <a:solidFill>
                  <a:schemeClr val="tx1"/>
                </a:solidFill>
                <a:effectLst/>
                <a:latin typeface="Arial" panose="020B0604020202020204" pitchFamily="34" charset="0"/>
                <a:cs typeface="Arial" panose="020B0604020202020204" pitchFamily="34" charset="0"/>
              </a:rPr>
              <a:t>Weaknesses</a:t>
            </a:r>
            <a:r>
              <a:rPr lang="en-GB" dirty="0">
                <a:solidFill>
                  <a:schemeClr val="tx1"/>
                </a:solidFill>
                <a:effectLst/>
                <a:latin typeface="Arial" panose="020B0604020202020204" pitchFamily="34" charset="0"/>
                <a:cs typeface="Arial" panose="020B0604020202020204" pitchFamily="34" charset="0"/>
              </a:rPr>
              <a:t>: internal factors within an organisation’s control that detract from the organisation’s ability to attain the desired goal. Which areas might the organisation improve?</a:t>
            </a:r>
          </a:p>
          <a:p>
            <a:r>
              <a:rPr lang="en-GB" b="1" dirty="0">
                <a:solidFill>
                  <a:schemeClr val="tx1"/>
                </a:solidFill>
                <a:effectLst/>
                <a:latin typeface="Arial" panose="020B0604020202020204" pitchFamily="34" charset="0"/>
                <a:cs typeface="Arial" panose="020B0604020202020204" pitchFamily="34" charset="0"/>
              </a:rPr>
              <a:t>Opportunities</a:t>
            </a:r>
            <a:r>
              <a:rPr lang="en-GB" dirty="0">
                <a:solidFill>
                  <a:schemeClr val="tx1"/>
                </a:solidFill>
                <a:effectLst/>
                <a:latin typeface="Arial" panose="020B0604020202020204" pitchFamily="34" charset="0"/>
                <a:cs typeface="Arial" panose="020B0604020202020204" pitchFamily="34" charset="0"/>
              </a:rPr>
              <a:t>: external attractive factors that represent the reason for an organisation to exist and develop. What opportunities exist in the environment, which will propel the organisation? Identify them by their ‘time frames’.</a:t>
            </a:r>
          </a:p>
          <a:p>
            <a:r>
              <a:rPr lang="en-GB" b="1" dirty="0">
                <a:solidFill>
                  <a:schemeClr val="tx1"/>
                </a:solidFill>
                <a:effectLst/>
                <a:latin typeface="Arial" panose="020B0604020202020204" pitchFamily="34" charset="0"/>
                <a:cs typeface="Arial" panose="020B0604020202020204" pitchFamily="34" charset="0"/>
              </a:rPr>
              <a:t>Threats</a:t>
            </a:r>
            <a:r>
              <a:rPr lang="en-GB" dirty="0">
                <a:solidFill>
                  <a:schemeClr val="tx1"/>
                </a:solidFill>
                <a:effectLst/>
                <a:latin typeface="Arial" panose="020B0604020202020204" pitchFamily="34" charset="0"/>
                <a:cs typeface="Arial" panose="020B0604020202020204" pitchFamily="34" charset="0"/>
              </a:rPr>
              <a:t>: external factors beyond the organisation’s control which could place the organisation mission or operation at risk. The organisation may benefit by having contingency plans to address them if they should occur. Classify them by their severity and probability of occurrence.</a:t>
            </a:r>
          </a:p>
          <a:p>
            <a:endParaRPr lang="en-GB" dirty="0"/>
          </a:p>
        </p:txBody>
      </p:sp>
    </p:spTree>
    <p:extLst>
      <p:ext uri="{BB962C8B-B14F-4D97-AF65-F5344CB8AC3E}">
        <p14:creationId xmlns:p14="http://schemas.microsoft.com/office/powerpoint/2010/main" val="31439235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72074" y="286603"/>
            <a:ext cx="5983605" cy="1450757"/>
          </a:xfrm>
        </p:spPr>
        <p:txBody>
          <a:bodyPr>
            <a:normAutofit/>
          </a:bodyPr>
          <a:lstStyle/>
          <a:p>
            <a:r>
              <a:rPr lang="en-GB"/>
              <a:t>Organisational Size</a:t>
            </a:r>
          </a:p>
        </p:txBody>
      </p:sp>
      <p:pic>
        <p:nvPicPr>
          <p:cNvPr id="4" name="Picture 4" descr="Infographic of globe with lifestyle icons surrounding it">
            <a:extLst>
              <a:ext uri="{FF2B5EF4-FFF2-40B4-BE49-F238E27FC236}">
                <a16:creationId xmlns:a16="http://schemas.microsoft.com/office/drawing/2014/main" id="{BBF0C9AB-D012-9636-3690-B67E1FFA973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953"/>
          <a:stretch/>
        </p:blipFill>
        <p:spPr bwMode="auto">
          <a:xfrm>
            <a:off x="20" y="10"/>
            <a:ext cx="4580077" cy="6400784"/>
          </a:xfrm>
          <a:prstGeom prst="rect">
            <a:avLst/>
          </a:prstGeom>
          <a:noFill/>
          <a:extLst>
            <a:ext uri="{909E8E84-426E-40DD-AFC4-6F175D3DCCD1}">
              <a14:hiddenFill xmlns:a14="http://schemas.microsoft.com/office/drawing/2010/main">
                <a:solidFill>
                  <a:srgbClr val="FFFFFF"/>
                </a:solidFill>
              </a14:hiddenFill>
            </a:ext>
          </a:extLst>
        </p:spPr>
      </p:pic>
      <p:cxnSp>
        <p:nvCxnSpPr>
          <p:cNvPr id="18"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172074" y="2108201"/>
            <a:ext cx="5983606" cy="3760891"/>
          </a:xfrm>
        </p:spPr>
        <p:txBody>
          <a:bodyPr>
            <a:normAutofit/>
          </a:bodyPr>
          <a:lstStyle/>
          <a:p>
            <a:r>
              <a:rPr lang="en-GB" dirty="0">
                <a:latin typeface="Arial" panose="020B0604020202020204" pitchFamily="34" charset="0"/>
                <a:cs typeface="Arial" panose="020B0604020202020204" pitchFamily="34" charset="0"/>
              </a:rPr>
              <a:t>Small/micro: with less than 10 employees</a:t>
            </a:r>
          </a:p>
          <a:p>
            <a:r>
              <a:rPr lang="en-GB" dirty="0">
                <a:latin typeface="Arial" panose="020B0604020202020204" pitchFamily="34" charset="0"/>
                <a:cs typeface="Arial" panose="020B0604020202020204" pitchFamily="34" charset="0"/>
              </a:rPr>
              <a:t>Small to medium: with less than 250 employees</a:t>
            </a:r>
          </a:p>
          <a:p>
            <a:r>
              <a:rPr lang="en-GB" dirty="0">
                <a:latin typeface="Arial" panose="020B0604020202020204" pitchFamily="34" charset="0"/>
                <a:cs typeface="Arial" panose="020B0604020202020204" pitchFamily="34" charset="0"/>
              </a:rPr>
              <a:t>Large: with more than 250</a:t>
            </a:r>
          </a:p>
          <a:p>
            <a:endParaRPr lang="en-GB" dirty="0"/>
          </a:p>
        </p:txBody>
      </p:sp>
      <p:sp>
        <p:nvSpPr>
          <p:cNvPr id="20" name="Rectangle 19">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591975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36320" y="286603"/>
            <a:ext cx="10058400" cy="1450757"/>
          </a:xfrm>
        </p:spPr>
        <p:txBody>
          <a:bodyPr>
            <a:normAutofit/>
          </a:bodyPr>
          <a:lstStyle/>
          <a:p>
            <a:r>
              <a:rPr lang="en-GB"/>
              <a:t>Organisational Orientation</a:t>
            </a:r>
          </a:p>
        </p:txBody>
      </p:sp>
      <p:cxnSp>
        <p:nvCxnSpPr>
          <p:cNvPr id="21" name="Straight Connector 20">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Graphic 6" descr="Share With Person">
            <a:extLst>
              <a:ext uri="{FF2B5EF4-FFF2-40B4-BE49-F238E27FC236}">
                <a16:creationId xmlns:a16="http://schemas.microsoft.com/office/drawing/2014/main" id="{D04E0FE3-61EB-9E87-27AC-95D53C6AE52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1509" y="2472903"/>
            <a:ext cx="3031484" cy="3031484"/>
          </a:xfrm>
          <a:prstGeom prst="rect">
            <a:avLst/>
          </a:prstGeom>
        </p:spPr>
      </p:pic>
      <p:sp>
        <p:nvSpPr>
          <p:cNvPr id="3" name="Content Placeholder 2"/>
          <p:cNvSpPr>
            <a:spLocks noGrp="1"/>
          </p:cNvSpPr>
          <p:nvPr>
            <p:ph idx="1"/>
          </p:nvPr>
        </p:nvSpPr>
        <p:spPr>
          <a:xfrm>
            <a:off x="4387755" y="2108201"/>
            <a:ext cx="7383439" cy="4134110"/>
          </a:xfrm>
        </p:spPr>
        <p:txBody>
          <a:bodyPr>
            <a:normAutofit/>
          </a:bodyPr>
          <a:lstStyle/>
          <a:p>
            <a:pPr>
              <a:lnSpc>
                <a:spcPct val="100000"/>
              </a:lnSpc>
            </a:pPr>
            <a:r>
              <a:rPr lang="en-GB" b="1" dirty="0">
                <a:latin typeface="Arial" panose="020B0604020202020204" pitchFamily="34" charset="0"/>
                <a:cs typeface="Arial" panose="020B0604020202020204" pitchFamily="34" charset="0"/>
              </a:rPr>
              <a:t>Organisational orientation is split between production or service </a:t>
            </a:r>
          </a:p>
          <a:p>
            <a:pPr>
              <a:lnSpc>
                <a:spcPct val="100000"/>
              </a:lnSpc>
            </a:pPr>
            <a:r>
              <a:rPr lang="en-GB" dirty="0">
                <a:latin typeface="Arial" panose="020B0604020202020204" pitchFamily="34" charset="0"/>
                <a:cs typeface="Arial" panose="020B0604020202020204" pitchFamily="34" charset="0"/>
              </a:rPr>
              <a:t>A </a:t>
            </a:r>
            <a:r>
              <a:rPr lang="en-GB" b="1" dirty="0">
                <a:latin typeface="Arial" panose="020B0604020202020204" pitchFamily="34" charset="0"/>
                <a:cs typeface="Arial" panose="020B0604020202020204" pitchFamily="34" charset="0"/>
              </a:rPr>
              <a:t>product </a:t>
            </a:r>
            <a:r>
              <a:rPr lang="en-GB" dirty="0">
                <a:latin typeface="Arial" panose="020B0604020202020204" pitchFamily="34" charset="0"/>
                <a:cs typeface="Arial" panose="020B0604020202020204" pitchFamily="34" charset="0"/>
              </a:rPr>
              <a:t>is a physical, tangible item</a:t>
            </a:r>
          </a:p>
          <a:p>
            <a:pPr>
              <a:lnSpc>
                <a:spcPct val="100000"/>
              </a:lnSpc>
            </a:pPr>
            <a:r>
              <a:rPr lang="en-GB" dirty="0">
                <a:latin typeface="Arial" panose="020B0604020202020204" pitchFamily="34" charset="0"/>
                <a:cs typeface="Arial" panose="020B0604020202020204" pitchFamily="34" charset="0"/>
              </a:rPr>
              <a:t>A </a:t>
            </a:r>
            <a:r>
              <a:rPr lang="en-GB" b="1" dirty="0">
                <a:latin typeface="Arial" panose="020B0604020202020204" pitchFamily="34" charset="0"/>
                <a:cs typeface="Arial" panose="020B0604020202020204" pitchFamily="34" charset="0"/>
              </a:rPr>
              <a:t>service</a:t>
            </a:r>
            <a:r>
              <a:rPr lang="en-GB" dirty="0">
                <a:latin typeface="Arial" panose="020B0604020202020204" pitchFamily="34" charset="0"/>
                <a:cs typeface="Arial" panose="020B0604020202020204" pitchFamily="34" charset="0"/>
              </a:rPr>
              <a:t> is intangible and consumed at the point of delivery  </a:t>
            </a:r>
          </a:p>
          <a:p>
            <a:pPr>
              <a:lnSpc>
                <a:spcPct val="100000"/>
              </a:lnSpc>
            </a:pPr>
            <a:endParaRPr lang="en-GB" dirty="0">
              <a:latin typeface="Arial" panose="020B0604020202020204" pitchFamily="34" charset="0"/>
              <a:cs typeface="Arial" panose="020B0604020202020204" pitchFamily="34" charset="0"/>
            </a:endParaRPr>
          </a:p>
          <a:p>
            <a:pPr marL="0" indent="0">
              <a:lnSpc>
                <a:spcPct val="100000"/>
              </a:lnSpc>
              <a:buNone/>
            </a:pPr>
            <a:r>
              <a:rPr lang="en-GB" dirty="0">
                <a:latin typeface="Arial" panose="020B0604020202020204" pitchFamily="34" charset="0"/>
                <a:cs typeface="Arial" panose="020B0604020202020204" pitchFamily="34" charset="0"/>
              </a:rPr>
              <a:t>Orientation can also be considered by reference to activities – </a:t>
            </a:r>
          </a:p>
          <a:p>
            <a:pPr marL="0" indent="0">
              <a:lnSpc>
                <a:spcPct val="100000"/>
              </a:lnSpc>
              <a:buNone/>
            </a:pPr>
            <a:r>
              <a:rPr lang="en-GB" b="1" dirty="0">
                <a:latin typeface="Arial" panose="020B0604020202020204" pitchFamily="34" charset="0"/>
                <a:cs typeface="Arial" panose="020B0604020202020204" pitchFamily="34" charset="0"/>
              </a:rPr>
              <a:t>Primary: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eg</a:t>
            </a:r>
            <a:r>
              <a:rPr lang="en-GB" dirty="0">
                <a:latin typeface="Arial" panose="020B0604020202020204" pitchFamily="34" charset="0"/>
                <a:cs typeface="Arial" panose="020B0604020202020204" pitchFamily="34" charset="0"/>
              </a:rPr>
              <a:t> agriculture, mining </a:t>
            </a:r>
          </a:p>
          <a:p>
            <a:pPr marL="0" indent="0">
              <a:lnSpc>
                <a:spcPct val="100000"/>
              </a:lnSpc>
              <a:buNone/>
            </a:pPr>
            <a:r>
              <a:rPr lang="en-GB" b="1" dirty="0">
                <a:latin typeface="Arial" panose="020B0604020202020204" pitchFamily="34" charset="0"/>
                <a:cs typeface="Arial" panose="020B0604020202020204" pitchFamily="34" charset="0"/>
              </a:rPr>
              <a:t>Secondary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eg</a:t>
            </a:r>
            <a:r>
              <a:rPr lang="en-GB" dirty="0">
                <a:latin typeface="Arial" panose="020B0604020202020204" pitchFamily="34" charset="0"/>
                <a:cs typeface="Arial" panose="020B0604020202020204" pitchFamily="34" charset="0"/>
              </a:rPr>
              <a:t> manufacturing, production  </a:t>
            </a:r>
          </a:p>
          <a:p>
            <a:pPr marL="0" indent="0">
              <a:lnSpc>
                <a:spcPct val="100000"/>
              </a:lnSpc>
              <a:buNone/>
            </a:pPr>
            <a:r>
              <a:rPr lang="en-GB" b="1" dirty="0">
                <a:latin typeface="Arial" panose="020B0604020202020204" pitchFamily="34" charset="0"/>
                <a:cs typeface="Arial" panose="020B0604020202020204" pitchFamily="34" charset="0"/>
              </a:rPr>
              <a:t>Tertiary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eg</a:t>
            </a:r>
            <a:r>
              <a:rPr lang="en-GB" dirty="0">
                <a:latin typeface="Arial" panose="020B0604020202020204" pitchFamily="34" charset="0"/>
                <a:cs typeface="Arial" panose="020B0604020202020204" pitchFamily="34" charset="0"/>
              </a:rPr>
              <a:t> services, finance, health</a:t>
            </a:r>
          </a:p>
          <a:p>
            <a:pPr>
              <a:lnSpc>
                <a:spcPct val="100000"/>
              </a:lnSpc>
            </a:pPr>
            <a:endParaRPr lang="en-GB" sz="1700" dirty="0"/>
          </a:p>
        </p:txBody>
      </p:sp>
      <p:sp>
        <p:nvSpPr>
          <p:cNvPr id="23" name="Rectangle 22">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433494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Role of Management</a:t>
            </a:r>
          </a:p>
        </p:txBody>
      </p:sp>
      <p:sp>
        <p:nvSpPr>
          <p:cNvPr id="3" name="Content Placeholder 2"/>
          <p:cNvSpPr>
            <a:spLocks noGrp="1"/>
          </p:cNvSpPr>
          <p:nvPr>
            <p:ph idx="1"/>
          </p:nvPr>
        </p:nvSpPr>
        <p:spPr>
          <a:xfrm>
            <a:off x="1153236" y="2320119"/>
            <a:ext cx="10002444" cy="3944203"/>
          </a:xfrm>
        </p:spPr>
        <p:txBody>
          <a:bodyPr>
            <a:normAutofit fontScale="85000" lnSpcReduction="20000"/>
          </a:bodyPr>
          <a:lstStyle/>
          <a:p>
            <a:pPr>
              <a:tabLst>
                <a:tab pos="2003425" algn="l"/>
                <a:tab pos="2919413" algn="l"/>
                <a:tab pos="3487738" algn="l"/>
                <a:tab pos="4799013" algn="l"/>
                <a:tab pos="5541963" algn="l"/>
              </a:tabLst>
            </a:pPr>
            <a:r>
              <a:rPr lang="en-US" altLang="zh-TW" sz="2400" b="1" dirty="0">
                <a:latin typeface="Arial" panose="020B0604020202020204" pitchFamily="34" charset="0"/>
                <a:ea typeface="新細明體" charset="-120"/>
                <a:cs typeface="Arial" panose="020B0604020202020204" pitchFamily="34" charset="0"/>
              </a:rPr>
              <a:t>Management</a:t>
            </a:r>
          </a:p>
          <a:p>
            <a:pPr lvl="1">
              <a:tabLst>
                <a:tab pos="2003425" algn="l"/>
                <a:tab pos="2919413" algn="l"/>
                <a:tab pos="3487738" algn="l"/>
                <a:tab pos="4799013" algn="l"/>
                <a:tab pos="5541963" algn="l"/>
              </a:tabLst>
            </a:pPr>
            <a:r>
              <a:rPr lang="en-US" altLang="zh-TW" sz="2400" dirty="0">
                <a:latin typeface="Arial" panose="020B0604020202020204" pitchFamily="34" charset="0"/>
                <a:ea typeface="新細明體" charset="-120"/>
                <a:cs typeface="Arial" panose="020B0604020202020204" pitchFamily="34" charset="0"/>
              </a:rPr>
              <a:t>The planning, </a:t>
            </a:r>
            <a:r>
              <a:rPr lang="en-US" altLang="zh-TW" sz="2400" dirty="0" err="1">
                <a:latin typeface="Arial" panose="020B0604020202020204" pitchFamily="34" charset="0"/>
                <a:ea typeface="新細明體" charset="-120"/>
                <a:cs typeface="Arial" panose="020B0604020202020204" pitchFamily="34" charset="0"/>
              </a:rPr>
              <a:t>organising</a:t>
            </a:r>
            <a:r>
              <a:rPr lang="en-US" altLang="zh-TW" sz="2400" dirty="0">
                <a:latin typeface="Arial" panose="020B0604020202020204" pitchFamily="34" charset="0"/>
                <a:ea typeface="新細明體" charset="-120"/>
                <a:cs typeface="Arial" panose="020B0604020202020204" pitchFamily="34" charset="0"/>
              </a:rPr>
              <a:t>, leading, and controlling of human and other resources to achieve </a:t>
            </a:r>
            <a:r>
              <a:rPr lang="en-US" altLang="zh-TW" sz="2400" dirty="0" err="1">
                <a:latin typeface="Arial" panose="020B0604020202020204" pitchFamily="34" charset="0"/>
                <a:ea typeface="新細明體" charset="-120"/>
                <a:cs typeface="Arial" panose="020B0604020202020204" pitchFamily="34" charset="0"/>
              </a:rPr>
              <a:t>organisational</a:t>
            </a:r>
            <a:r>
              <a:rPr lang="en-US" altLang="zh-TW" sz="2400" dirty="0">
                <a:latin typeface="Arial" panose="020B0604020202020204" pitchFamily="34" charset="0"/>
                <a:ea typeface="新細明體" charset="-120"/>
                <a:cs typeface="Arial" panose="020B0604020202020204" pitchFamily="34" charset="0"/>
              </a:rPr>
              <a:t> goals effectively and efficiently.</a:t>
            </a:r>
          </a:p>
          <a:p>
            <a:pPr>
              <a:tabLst>
                <a:tab pos="2003425" algn="l"/>
                <a:tab pos="2919413" algn="l"/>
                <a:tab pos="3487738" algn="l"/>
                <a:tab pos="4799013" algn="l"/>
                <a:tab pos="5541963" algn="l"/>
              </a:tabLst>
            </a:pPr>
            <a:r>
              <a:rPr lang="en-US" altLang="zh-TW" sz="2400" b="1" dirty="0">
                <a:latin typeface="Arial" panose="020B0604020202020204" pitchFamily="34" charset="0"/>
                <a:ea typeface="新細明體" charset="-120"/>
                <a:cs typeface="Arial" panose="020B0604020202020204" pitchFamily="34" charset="0"/>
              </a:rPr>
              <a:t>Managers</a:t>
            </a:r>
          </a:p>
          <a:p>
            <a:pPr lvl="1">
              <a:tabLst>
                <a:tab pos="2003425" algn="l"/>
                <a:tab pos="2919413" algn="l"/>
                <a:tab pos="3487738" algn="l"/>
                <a:tab pos="4799013" algn="l"/>
                <a:tab pos="5541963" algn="l"/>
              </a:tabLst>
            </a:pPr>
            <a:r>
              <a:rPr lang="en-US" altLang="zh-TW" sz="2400" dirty="0">
                <a:latin typeface="Arial" panose="020B0604020202020204" pitchFamily="34" charset="0"/>
                <a:ea typeface="新細明體" charset="-120"/>
                <a:cs typeface="Arial" panose="020B0604020202020204" pitchFamily="34" charset="0"/>
              </a:rPr>
              <a:t>The people responsible for supervising the use of an </a:t>
            </a:r>
            <a:r>
              <a:rPr lang="en-US" altLang="zh-TW" sz="2400" dirty="0" err="1">
                <a:latin typeface="Arial" panose="020B0604020202020204" pitchFamily="34" charset="0"/>
                <a:ea typeface="新細明體" charset="-120"/>
                <a:cs typeface="Arial" panose="020B0604020202020204" pitchFamily="34" charset="0"/>
              </a:rPr>
              <a:t>organisation’s</a:t>
            </a:r>
            <a:r>
              <a:rPr lang="en-US" altLang="zh-TW" sz="2400" dirty="0">
                <a:latin typeface="Arial" panose="020B0604020202020204" pitchFamily="34" charset="0"/>
                <a:ea typeface="新細明體" charset="-120"/>
                <a:cs typeface="Arial" panose="020B0604020202020204" pitchFamily="34" charset="0"/>
              </a:rPr>
              <a:t> resources to meet its goals.</a:t>
            </a:r>
          </a:p>
          <a:p>
            <a:pPr>
              <a:tabLst>
                <a:tab pos="2003425" algn="l"/>
                <a:tab pos="2919413" algn="l"/>
                <a:tab pos="3487738" algn="l"/>
                <a:tab pos="4799013" algn="l"/>
                <a:tab pos="5541963" algn="l"/>
              </a:tabLst>
            </a:pPr>
            <a:r>
              <a:rPr lang="en-US" altLang="zh-TW" sz="2400" b="1" dirty="0">
                <a:latin typeface="Arial" panose="020B0604020202020204" pitchFamily="34" charset="0"/>
                <a:ea typeface="新細明體" charset="-120"/>
                <a:cs typeface="Arial" panose="020B0604020202020204" pitchFamily="34" charset="0"/>
              </a:rPr>
              <a:t>Resources are </a:t>
            </a:r>
            <a:r>
              <a:rPr lang="en-US" altLang="zh-TW" sz="2400" b="1" dirty="0" err="1">
                <a:latin typeface="Arial" panose="020B0604020202020204" pitchFamily="34" charset="0"/>
                <a:ea typeface="新細明體" charset="-120"/>
                <a:cs typeface="Arial" panose="020B0604020202020204" pitchFamily="34" charset="0"/>
              </a:rPr>
              <a:t>organisational</a:t>
            </a:r>
            <a:r>
              <a:rPr lang="en-US" altLang="zh-TW" sz="2400" b="1" dirty="0">
                <a:latin typeface="Arial" panose="020B0604020202020204" pitchFamily="34" charset="0"/>
                <a:ea typeface="新細明體" charset="-120"/>
                <a:cs typeface="Arial" panose="020B0604020202020204" pitchFamily="34" charset="0"/>
              </a:rPr>
              <a:t> </a:t>
            </a:r>
            <a:r>
              <a:rPr lang="en-US" altLang="zh-TW" sz="2400" b="1" i="1" dirty="0">
                <a:latin typeface="Arial" panose="020B0604020202020204" pitchFamily="34" charset="0"/>
                <a:ea typeface="新細明體" charset="-120"/>
                <a:cs typeface="Arial" panose="020B0604020202020204" pitchFamily="34" charset="0"/>
              </a:rPr>
              <a:t>assets</a:t>
            </a:r>
          </a:p>
          <a:p>
            <a:pPr lvl="1">
              <a:tabLst>
                <a:tab pos="2003425" algn="l"/>
                <a:tab pos="2919413" algn="l"/>
                <a:tab pos="3487738" algn="l"/>
                <a:tab pos="4799013" algn="l"/>
                <a:tab pos="5541963" algn="l"/>
              </a:tabLst>
            </a:pPr>
            <a:r>
              <a:rPr lang="en-US" altLang="zh-TW" sz="2400" dirty="0">
                <a:latin typeface="Arial" panose="020B0604020202020204" pitchFamily="34" charset="0"/>
                <a:ea typeface="新細明體" charset="-120"/>
                <a:cs typeface="Arial" panose="020B0604020202020204" pitchFamily="34" charset="0"/>
              </a:rPr>
              <a:t>People	</a:t>
            </a:r>
            <a:r>
              <a:rPr lang="en-US" altLang="zh-TW" sz="2400" dirty="0">
                <a:latin typeface="Arial" panose="020B0604020202020204" pitchFamily="34" charset="0"/>
                <a:ea typeface="新細明體" charset="-120"/>
                <a:cs typeface="Arial" panose="020B0604020202020204" pitchFamily="34" charset="0"/>
                <a:sym typeface="Wingdings" pitchFamily="2" charset="2"/>
              </a:rPr>
              <a:t>S</a:t>
            </a:r>
            <a:r>
              <a:rPr lang="en-US" altLang="zh-TW" sz="2400" dirty="0">
                <a:latin typeface="Arial" panose="020B0604020202020204" pitchFamily="34" charset="0"/>
                <a:ea typeface="新細明體" charset="-120"/>
                <a:cs typeface="Arial" panose="020B0604020202020204" pitchFamily="34" charset="0"/>
              </a:rPr>
              <a:t>kills		</a:t>
            </a:r>
            <a:r>
              <a:rPr lang="en-US" altLang="zh-TW" sz="2400" dirty="0">
                <a:latin typeface="Arial" panose="020B0604020202020204" pitchFamily="34" charset="0"/>
                <a:ea typeface="新細明體" charset="-120"/>
                <a:cs typeface="Arial" panose="020B0604020202020204" pitchFamily="34" charset="0"/>
                <a:sym typeface="Wingdings" pitchFamily="2" charset="2"/>
              </a:rPr>
              <a:t></a:t>
            </a:r>
            <a:r>
              <a:rPr lang="en-US" altLang="zh-TW" sz="2400" dirty="0">
                <a:latin typeface="Arial" panose="020B0604020202020204" pitchFamily="34" charset="0"/>
                <a:ea typeface="新細明體" charset="-120"/>
                <a:cs typeface="Arial" panose="020B0604020202020204" pitchFamily="34" charset="0"/>
              </a:rPr>
              <a:t>Knowledge	</a:t>
            </a:r>
            <a:r>
              <a:rPr lang="en-US" altLang="zh-TW" sz="2400" dirty="0">
                <a:latin typeface="Arial" panose="020B0604020202020204" pitchFamily="34" charset="0"/>
                <a:ea typeface="新細明體" charset="-120"/>
                <a:cs typeface="Arial" panose="020B0604020202020204" pitchFamily="34" charset="0"/>
                <a:sym typeface="Wingdings" pitchFamily="2" charset="2"/>
              </a:rPr>
              <a:t></a:t>
            </a:r>
            <a:r>
              <a:rPr lang="en-US" altLang="zh-TW" sz="2400" dirty="0">
                <a:latin typeface="Arial" panose="020B0604020202020204" pitchFamily="34" charset="0"/>
                <a:ea typeface="新細明體" charset="-120"/>
                <a:cs typeface="Arial" panose="020B0604020202020204" pitchFamily="34" charset="0"/>
              </a:rPr>
              <a:t>Information</a:t>
            </a:r>
          </a:p>
          <a:p>
            <a:pPr lvl="1">
              <a:tabLst>
                <a:tab pos="2003425" algn="l"/>
                <a:tab pos="2919413" algn="l"/>
                <a:tab pos="3487738" algn="l"/>
                <a:tab pos="4799013" algn="l"/>
                <a:tab pos="5541963" algn="l"/>
              </a:tabLst>
            </a:pPr>
            <a:r>
              <a:rPr lang="en-US" altLang="zh-TW" sz="2400" dirty="0">
                <a:latin typeface="Arial" panose="020B0604020202020204" pitchFamily="34" charset="0"/>
                <a:ea typeface="新細明體" charset="-120"/>
                <a:cs typeface="Arial" panose="020B0604020202020204" pitchFamily="34" charset="0"/>
              </a:rPr>
              <a:t>Raw materials	</a:t>
            </a:r>
            <a:r>
              <a:rPr lang="en-US" altLang="zh-TW" sz="2400" dirty="0">
                <a:latin typeface="Arial" panose="020B0604020202020204" pitchFamily="34" charset="0"/>
                <a:ea typeface="新細明體" charset="-120"/>
                <a:cs typeface="Arial" panose="020B0604020202020204" pitchFamily="34" charset="0"/>
                <a:sym typeface="Wingdings" pitchFamily="2" charset="2"/>
              </a:rPr>
              <a:t></a:t>
            </a:r>
            <a:r>
              <a:rPr lang="en-US" altLang="zh-TW" sz="2400" dirty="0">
                <a:latin typeface="Arial" panose="020B0604020202020204" pitchFamily="34" charset="0"/>
                <a:ea typeface="新細明體" charset="-120"/>
                <a:cs typeface="Arial" panose="020B0604020202020204" pitchFamily="34" charset="0"/>
              </a:rPr>
              <a:t>Machinery	</a:t>
            </a:r>
            <a:r>
              <a:rPr lang="en-US" altLang="zh-TW" sz="2400" dirty="0">
                <a:latin typeface="Arial" panose="020B0604020202020204" pitchFamily="34" charset="0"/>
                <a:ea typeface="新細明體" charset="-120"/>
                <a:cs typeface="Arial" panose="020B0604020202020204" pitchFamily="34" charset="0"/>
                <a:sym typeface="Wingdings" pitchFamily="2" charset="2"/>
              </a:rPr>
              <a:t></a:t>
            </a:r>
            <a:r>
              <a:rPr lang="en-US" altLang="zh-TW" sz="2400" dirty="0">
                <a:latin typeface="Arial" panose="020B0604020202020204" pitchFamily="34" charset="0"/>
                <a:ea typeface="新細明體" charset="-120"/>
                <a:cs typeface="Arial" panose="020B0604020202020204" pitchFamily="34" charset="0"/>
              </a:rPr>
              <a:t>Financial capital</a:t>
            </a:r>
          </a:p>
          <a:p>
            <a:pPr marL="457200" lvl="1" indent="0" algn="r">
              <a:buNone/>
              <a:tabLst>
                <a:tab pos="2003425" algn="l"/>
                <a:tab pos="2919413" algn="l"/>
                <a:tab pos="3487738" algn="l"/>
                <a:tab pos="4799013" algn="l"/>
                <a:tab pos="5541963" algn="l"/>
              </a:tabLst>
            </a:pPr>
            <a:endParaRPr lang="en-US" sz="2400" dirty="0">
              <a:latin typeface="Arial" panose="020B0604020202020204" pitchFamily="34" charset="0"/>
              <a:ea typeface="新細明體" charset="-120"/>
              <a:cs typeface="Arial" panose="020B0604020202020204" pitchFamily="34" charset="0"/>
            </a:endParaRPr>
          </a:p>
          <a:p>
            <a:pPr marL="457200" lvl="1" indent="0" algn="r">
              <a:buNone/>
              <a:tabLst>
                <a:tab pos="2003425" algn="l"/>
                <a:tab pos="2919413" algn="l"/>
                <a:tab pos="3487738" algn="l"/>
                <a:tab pos="4799013" algn="l"/>
                <a:tab pos="5541963" algn="l"/>
              </a:tabLst>
            </a:pPr>
            <a:r>
              <a:rPr lang="en-US" sz="2400" dirty="0">
                <a:latin typeface="Arial" panose="020B0604020202020204" pitchFamily="34" charset="0"/>
                <a:ea typeface="新細明體" charset="-120"/>
                <a:cs typeface="Arial" panose="020B0604020202020204" pitchFamily="34" charset="0"/>
              </a:rPr>
              <a:t>(McGraw-Hill, 2004)</a:t>
            </a:r>
            <a:endParaRPr lang="en-GB" sz="2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07913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12" name="Rectangle 21511">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506" name="Title 1">
            <a:extLst>
              <a:ext uri="{FF2B5EF4-FFF2-40B4-BE49-F238E27FC236}">
                <a16:creationId xmlns:a16="http://schemas.microsoft.com/office/drawing/2014/main" id="{F69BA435-45AA-40E1-81F5-A672C3DBEC41}"/>
              </a:ext>
            </a:extLst>
          </p:cNvPr>
          <p:cNvSpPr>
            <a:spLocks noGrp="1" noChangeArrowheads="1"/>
          </p:cNvSpPr>
          <p:nvPr>
            <p:ph type="title"/>
          </p:nvPr>
        </p:nvSpPr>
        <p:spPr>
          <a:xfrm>
            <a:off x="5116783" y="516835"/>
            <a:ext cx="5977937" cy="1666501"/>
          </a:xfrm>
        </p:spPr>
        <p:txBody>
          <a:bodyPr>
            <a:normAutofit/>
          </a:bodyPr>
          <a:lstStyle/>
          <a:p>
            <a:pPr eaLnBrk="1" hangingPunct="1"/>
            <a:r>
              <a:rPr lang="en-GB" altLang="en-US" sz="4000">
                <a:solidFill>
                  <a:srgbClr val="FFFFFF"/>
                </a:solidFill>
              </a:rPr>
              <a:t>Management is Organised by Function</a:t>
            </a:r>
          </a:p>
        </p:txBody>
      </p:sp>
      <p:pic>
        <p:nvPicPr>
          <p:cNvPr id="21508" name="Picture 21507" descr="Arrows pointing right while one points left">
            <a:extLst>
              <a:ext uri="{FF2B5EF4-FFF2-40B4-BE49-F238E27FC236}">
                <a16:creationId xmlns:a16="http://schemas.microsoft.com/office/drawing/2014/main" id="{EEB3CD28-5A74-759B-20E9-A0B2961F3EF5}"/>
              </a:ext>
            </a:extLst>
          </p:cNvPr>
          <p:cNvPicPr>
            <a:picLocks noChangeAspect="1"/>
          </p:cNvPicPr>
          <p:nvPr/>
        </p:nvPicPr>
        <p:blipFill rotWithShape="1">
          <a:blip r:embed="rId3"/>
          <a:srcRect l="35444" r="19977" b="-1"/>
          <a:stretch/>
        </p:blipFill>
        <p:spPr>
          <a:xfrm>
            <a:off x="20" y="10"/>
            <a:ext cx="4580077" cy="6857990"/>
          </a:xfrm>
          <a:prstGeom prst="rect">
            <a:avLst/>
          </a:prstGeom>
        </p:spPr>
      </p:pic>
      <p:cxnSp>
        <p:nvCxnSpPr>
          <p:cNvPr id="21514" name="Straight Connector 21513">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0483" name="Content Placeholder 2">
            <a:extLst>
              <a:ext uri="{FF2B5EF4-FFF2-40B4-BE49-F238E27FC236}">
                <a16:creationId xmlns:a16="http://schemas.microsoft.com/office/drawing/2014/main" id="{EB1D89EC-52F4-475B-9E79-6128683237FA}"/>
              </a:ext>
            </a:extLst>
          </p:cNvPr>
          <p:cNvSpPr>
            <a:spLocks noGrp="1" noChangeArrowheads="1"/>
          </p:cNvSpPr>
          <p:nvPr>
            <p:ph idx="1"/>
          </p:nvPr>
        </p:nvSpPr>
        <p:spPr>
          <a:xfrm>
            <a:off x="5116783" y="2546224"/>
            <a:ext cx="6722649" cy="3922815"/>
          </a:xfrm>
        </p:spPr>
        <p:txBody>
          <a:bodyPr>
            <a:normAutofit/>
          </a:bodyPr>
          <a:lstStyle/>
          <a:p>
            <a:pPr eaLnBrk="1" hangingPunct="1">
              <a:lnSpc>
                <a:spcPct val="100000"/>
              </a:lnSpc>
              <a:defRPr/>
            </a:pPr>
            <a:r>
              <a:rPr lang="en-GB" altLang="en-US" dirty="0">
                <a:solidFill>
                  <a:srgbClr val="FFFFFF"/>
                </a:solidFill>
                <a:latin typeface="Arial" panose="020B0604020202020204" pitchFamily="34" charset="0"/>
                <a:cs typeface="Arial" panose="020B0604020202020204" pitchFamily="34" charset="0"/>
              </a:rPr>
              <a:t>Finance</a:t>
            </a:r>
          </a:p>
          <a:p>
            <a:pPr eaLnBrk="1" hangingPunct="1">
              <a:lnSpc>
                <a:spcPct val="100000"/>
              </a:lnSpc>
              <a:defRPr/>
            </a:pPr>
            <a:r>
              <a:rPr lang="en-GB" altLang="en-US" dirty="0">
                <a:solidFill>
                  <a:srgbClr val="FFFFFF"/>
                </a:solidFill>
                <a:latin typeface="Arial" panose="020B0604020202020204" pitchFamily="34" charset="0"/>
                <a:cs typeface="Arial" panose="020B0604020202020204" pitchFamily="34" charset="0"/>
              </a:rPr>
              <a:t>Marketing</a:t>
            </a:r>
          </a:p>
          <a:p>
            <a:pPr eaLnBrk="1" hangingPunct="1">
              <a:lnSpc>
                <a:spcPct val="100000"/>
              </a:lnSpc>
              <a:defRPr/>
            </a:pPr>
            <a:r>
              <a:rPr lang="en-GB" altLang="en-US" dirty="0">
                <a:solidFill>
                  <a:srgbClr val="FFFFFF"/>
                </a:solidFill>
                <a:latin typeface="Arial" panose="020B0604020202020204" pitchFamily="34" charset="0"/>
                <a:cs typeface="Arial" panose="020B0604020202020204" pitchFamily="34" charset="0"/>
              </a:rPr>
              <a:t>Operations</a:t>
            </a:r>
          </a:p>
          <a:p>
            <a:pPr eaLnBrk="1" hangingPunct="1">
              <a:lnSpc>
                <a:spcPct val="100000"/>
              </a:lnSpc>
              <a:defRPr/>
            </a:pPr>
            <a:r>
              <a:rPr lang="en-GB" altLang="en-US" dirty="0">
                <a:solidFill>
                  <a:srgbClr val="FFFFFF"/>
                </a:solidFill>
                <a:latin typeface="Arial" panose="020B0604020202020204" pitchFamily="34" charset="0"/>
                <a:cs typeface="Arial" panose="020B0604020202020204" pitchFamily="34" charset="0"/>
              </a:rPr>
              <a:t>Strategy</a:t>
            </a:r>
          </a:p>
          <a:p>
            <a:pPr eaLnBrk="1" hangingPunct="1">
              <a:lnSpc>
                <a:spcPct val="100000"/>
              </a:lnSpc>
              <a:defRPr/>
            </a:pPr>
            <a:r>
              <a:rPr lang="en-GB" altLang="en-US" dirty="0">
                <a:solidFill>
                  <a:srgbClr val="FFFFFF"/>
                </a:solidFill>
                <a:latin typeface="Arial" panose="020B0604020202020204" pitchFamily="34" charset="0"/>
                <a:cs typeface="Arial" panose="020B0604020202020204" pitchFamily="34" charset="0"/>
              </a:rPr>
              <a:t>HRM</a:t>
            </a:r>
          </a:p>
          <a:p>
            <a:pPr marL="0" indent="0">
              <a:lnSpc>
                <a:spcPct val="100000"/>
              </a:lnSpc>
              <a:buNone/>
              <a:defRPr/>
            </a:pPr>
            <a:endParaRPr lang="en-GB" altLang="en-US" dirty="0">
              <a:solidFill>
                <a:srgbClr val="FFFFFF"/>
              </a:solidFill>
              <a:latin typeface="Arial" panose="020B0604020202020204" pitchFamily="34" charset="0"/>
              <a:cs typeface="Arial" panose="020B0604020202020204" pitchFamily="34" charset="0"/>
            </a:endParaRPr>
          </a:p>
          <a:p>
            <a:pPr marL="0" indent="0">
              <a:lnSpc>
                <a:spcPct val="100000"/>
              </a:lnSpc>
              <a:buNone/>
              <a:defRPr/>
            </a:pPr>
            <a:r>
              <a:rPr lang="en-GB" altLang="en-US" dirty="0">
                <a:solidFill>
                  <a:srgbClr val="FFFFFF"/>
                </a:solidFill>
                <a:latin typeface="Arial" panose="020B0604020202020204" pitchFamily="34" charset="0"/>
                <a:cs typeface="Arial" panose="020B0604020202020204" pitchFamily="34" charset="0"/>
              </a:rPr>
              <a:t>And more recently - Risk management, Quality management, Customer Care, Performance Management.</a:t>
            </a:r>
          </a:p>
        </p:txBody>
      </p:sp>
    </p:spTree>
    <p:extLst>
      <p:ext uri="{BB962C8B-B14F-4D97-AF65-F5344CB8AC3E}">
        <p14:creationId xmlns:p14="http://schemas.microsoft.com/office/powerpoint/2010/main" val="292154114"/>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14786" y="516836"/>
            <a:ext cx="3100136" cy="1960234"/>
          </a:xfrm>
        </p:spPr>
        <p:txBody>
          <a:bodyPr>
            <a:normAutofit/>
          </a:bodyPr>
          <a:lstStyle/>
          <a:p>
            <a:r>
              <a:rPr lang="en-GB" sz="4400">
                <a:solidFill>
                  <a:srgbClr val="531B0B"/>
                </a:solidFill>
              </a:rPr>
              <a:t>Types of Managers</a:t>
            </a:r>
          </a:p>
        </p:txBody>
      </p:sp>
      <p:pic>
        <p:nvPicPr>
          <p:cNvPr id="4" name="Content Placeholder 3"/>
          <p:cNvPicPr>
            <a:picLocks noChangeAspect="1"/>
          </p:cNvPicPr>
          <p:nvPr/>
        </p:nvPicPr>
        <p:blipFill rotWithShape="1">
          <a:blip r:embed="rId3" cstate="print">
            <a:extLst>
              <a:ext uri="{28A0092B-C50C-407E-A947-70E740481C1C}">
                <a14:useLocalDpi xmlns:a14="http://schemas.microsoft.com/office/drawing/2010/main" val="0"/>
              </a:ext>
            </a:extLst>
          </a:blip>
          <a:srcRect l="2865" r="6949" b="-1"/>
          <a:stretch/>
        </p:blipFill>
        <p:spPr>
          <a:xfrm>
            <a:off x="-1" y="10"/>
            <a:ext cx="8111272" cy="6857990"/>
          </a:xfrm>
          <a:prstGeom prst="rect">
            <a:avLst/>
          </a:prstGeom>
        </p:spPr>
      </p:pic>
      <p:cxnSp>
        <p:nvCxnSpPr>
          <p:cNvPr id="13" name="Straight Connector 12">
            <a:extLst>
              <a:ext uri="{FF2B5EF4-FFF2-40B4-BE49-F238E27FC236}">
                <a16:creationId xmlns:a16="http://schemas.microsoft.com/office/drawing/2014/main" id="{5A0A5CF6-407C-4691-8122-49DF69D002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30145" y="2633962"/>
            <a:ext cx="2926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136914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280" name="Rectangle 54279">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4274" name="Title 1">
            <a:extLst>
              <a:ext uri="{FF2B5EF4-FFF2-40B4-BE49-F238E27FC236}">
                <a16:creationId xmlns:a16="http://schemas.microsoft.com/office/drawing/2014/main" id="{7B0CF5D9-2C49-4DCF-A17A-6B7083AD587B}"/>
              </a:ext>
            </a:extLst>
          </p:cNvPr>
          <p:cNvSpPr>
            <a:spLocks noGrp="1" noChangeArrowheads="1"/>
          </p:cNvSpPr>
          <p:nvPr>
            <p:ph type="title"/>
          </p:nvPr>
        </p:nvSpPr>
        <p:spPr>
          <a:xfrm>
            <a:off x="5116783" y="516835"/>
            <a:ext cx="5977937" cy="1666501"/>
          </a:xfrm>
        </p:spPr>
        <p:txBody>
          <a:bodyPr>
            <a:normAutofit/>
          </a:bodyPr>
          <a:lstStyle/>
          <a:p>
            <a:pPr eaLnBrk="1" hangingPunct="1"/>
            <a:r>
              <a:rPr lang="en-GB" altLang="en-US" sz="4000">
                <a:solidFill>
                  <a:srgbClr val="FFFFFF"/>
                </a:solidFill>
              </a:rPr>
              <a:t>The Psychological Contract</a:t>
            </a:r>
          </a:p>
        </p:txBody>
      </p:sp>
      <p:pic>
        <p:nvPicPr>
          <p:cNvPr id="54276" name="Picture 54275" descr="Colourful carved figures of humans">
            <a:extLst>
              <a:ext uri="{FF2B5EF4-FFF2-40B4-BE49-F238E27FC236}">
                <a16:creationId xmlns:a16="http://schemas.microsoft.com/office/drawing/2014/main" id="{1DCD4A93-FD74-17FC-BD31-1D8B059EA8E3}"/>
              </a:ext>
            </a:extLst>
          </p:cNvPr>
          <p:cNvPicPr>
            <a:picLocks noChangeAspect="1"/>
          </p:cNvPicPr>
          <p:nvPr/>
        </p:nvPicPr>
        <p:blipFill rotWithShape="1">
          <a:blip r:embed="rId3"/>
          <a:srcRect l="26324" r="26092" b="-1"/>
          <a:stretch/>
        </p:blipFill>
        <p:spPr>
          <a:xfrm>
            <a:off x="20" y="10"/>
            <a:ext cx="4580077" cy="6857990"/>
          </a:xfrm>
          <a:prstGeom prst="rect">
            <a:avLst/>
          </a:prstGeom>
        </p:spPr>
      </p:pic>
      <p:cxnSp>
        <p:nvCxnSpPr>
          <p:cNvPr id="54282" name="Straight Connector 54281">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175DD0F-7A21-482C-9199-30F6D6A37B29}"/>
              </a:ext>
            </a:extLst>
          </p:cNvPr>
          <p:cNvSpPr>
            <a:spLocks noGrp="1"/>
          </p:cNvSpPr>
          <p:nvPr>
            <p:ph idx="1"/>
          </p:nvPr>
        </p:nvSpPr>
        <p:spPr>
          <a:xfrm>
            <a:off x="5116784" y="2546224"/>
            <a:ext cx="6743120" cy="3963756"/>
          </a:xfrm>
        </p:spPr>
        <p:txBody>
          <a:bodyPr>
            <a:normAutofit/>
          </a:bodyPr>
          <a:lstStyle/>
          <a:p>
            <a:pPr eaLnBrk="1" hangingPunct="1">
              <a:lnSpc>
                <a:spcPct val="100000"/>
              </a:lnSpc>
              <a:defRPr/>
            </a:pPr>
            <a:r>
              <a:rPr lang="en-GB" sz="1500" dirty="0">
                <a:solidFill>
                  <a:srgbClr val="FFFFFF"/>
                </a:solidFill>
                <a:latin typeface="Arial" panose="020B0604020202020204" pitchFamily="34" charset="0"/>
                <a:cs typeface="Arial" panose="020B0604020202020204" pitchFamily="34" charset="0"/>
              </a:rPr>
              <a:t>Schein (1980) – the expectations that employers and employees have of their relationship, what each expects the other to deliver</a:t>
            </a:r>
          </a:p>
          <a:p>
            <a:pPr eaLnBrk="1" hangingPunct="1">
              <a:lnSpc>
                <a:spcPct val="100000"/>
              </a:lnSpc>
              <a:defRPr/>
            </a:pPr>
            <a:r>
              <a:rPr lang="en-GB" sz="1500" dirty="0">
                <a:solidFill>
                  <a:srgbClr val="FFFFFF"/>
                </a:solidFill>
                <a:latin typeface="Arial" panose="020B0604020202020204" pitchFamily="34" charset="0"/>
                <a:cs typeface="Arial" panose="020B0604020202020204" pitchFamily="34" charset="0"/>
              </a:rPr>
              <a:t>If changes are made by managers which mean long-standing expectations are dashed it can lead to a loss of loyalty and commitment, dissatisfaction, demotivation and turnover.</a:t>
            </a:r>
          </a:p>
          <a:p>
            <a:pPr eaLnBrk="1" hangingPunct="1">
              <a:lnSpc>
                <a:spcPct val="100000"/>
              </a:lnSpc>
              <a:defRPr/>
            </a:pPr>
            <a:r>
              <a:rPr lang="en-GB" sz="1500" dirty="0">
                <a:solidFill>
                  <a:srgbClr val="FFFFFF"/>
                </a:solidFill>
                <a:latin typeface="Arial" panose="020B0604020202020204" pitchFamily="34" charset="0"/>
                <a:cs typeface="Arial" panose="020B0604020202020204" pitchFamily="34" charset="0"/>
              </a:rPr>
              <a:t>Guest (2007), Boxall and Purcell (2008) – research suggests that a positive psychological contract is necessary to release discretionary effort and work beyond the contract.</a:t>
            </a:r>
          </a:p>
          <a:p>
            <a:pPr eaLnBrk="1" hangingPunct="1">
              <a:lnSpc>
                <a:spcPct val="100000"/>
              </a:lnSpc>
              <a:defRPr/>
            </a:pPr>
            <a:r>
              <a:rPr lang="en-GB" sz="1500" dirty="0">
                <a:solidFill>
                  <a:srgbClr val="FFFFFF"/>
                </a:solidFill>
                <a:latin typeface="Arial" panose="020B0604020202020204" pitchFamily="34" charset="0"/>
                <a:cs typeface="Arial" panose="020B0604020202020204" pitchFamily="34" charset="0"/>
              </a:rPr>
              <a:t>Nature of psychological contracts may be changing because of greater volatility in product markets leading to less job security. Less ‘relational’ and more transactional. (Taylor, 2014)</a:t>
            </a:r>
          </a:p>
        </p:txBody>
      </p:sp>
    </p:spTree>
    <p:extLst>
      <p:ext uri="{BB962C8B-B14F-4D97-AF65-F5344CB8AC3E}">
        <p14:creationId xmlns:p14="http://schemas.microsoft.com/office/powerpoint/2010/main" val="3647240198"/>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Effective HR</a:t>
            </a:r>
          </a:p>
        </p:txBody>
      </p:sp>
      <p:sp>
        <p:nvSpPr>
          <p:cNvPr id="3" name="Content Placeholder 2"/>
          <p:cNvSpPr>
            <a:spLocks noGrp="1"/>
          </p:cNvSpPr>
          <p:nvPr>
            <p:ph idx="1"/>
          </p:nvPr>
        </p:nvSpPr>
        <p:spPr/>
        <p:txBody>
          <a:bodyPr>
            <a:normAutofit/>
          </a:bodyPr>
          <a:lstStyle/>
          <a:p>
            <a:r>
              <a:rPr lang="en-GB" dirty="0">
                <a:solidFill>
                  <a:schemeClr val="tx1"/>
                </a:solidFill>
                <a:latin typeface="Arial" panose="020B0604020202020204" pitchFamily="34" charset="0"/>
                <a:cs typeface="Arial" panose="020B0604020202020204" pitchFamily="34" charset="0"/>
              </a:rPr>
              <a:t>Effective organisations do more than just manage people in accordance with the law and best practice – they differentiate themselves by leading their people imaginatively and inspirationally, in line with their vision of ‘next practice’.</a:t>
            </a:r>
          </a:p>
          <a:p>
            <a:r>
              <a:rPr lang="en-GB" dirty="0">
                <a:solidFill>
                  <a:schemeClr val="tx1"/>
                </a:solidFill>
                <a:latin typeface="Arial" panose="020B0604020202020204" pitchFamily="34" charset="0"/>
                <a:cs typeface="Arial" panose="020B0604020202020204" pitchFamily="34" charset="0"/>
              </a:rPr>
              <a:t>Effective HRM is about creating an efficient infrastructure and mobilising an effective set of differentiators that make a difference to the quality of the organisation and its resulting performance. </a:t>
            </a:r>
          </a:p>
          <a:p>
            <a:endParaRPr lang="en-GB" dirty="0"/>
          </a:p>
        </p:txBody>
      </p:sp>
    </p:spTree>
    <p:extLst>
      <p:ext uri="{BB962C8B-B14F-4D97-AF65-F5344CB8AC3E}">
        <p14:creationId xmlns:p14="http://schemas.microsoft.com/office/powerpoint/2010/main" val="2162827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1575559003"/>
              </p:ext>
            </p:extLst>
          </p:nvPr>
        </p:nvGraphicFramePr>
        <p:xfrm>
          <a:off x="1275670" y="2164621"/>
          <a:ext cx="8310562" cy="3486152"/>
        </p:xfrm>
        <a:graphic>
          <a:graphicData uri="http://schemas.openxmlformats.org/drawingml/2006/table">
            <a:tbl>
              <a:tblPr firstRow="1" bandRow="1">
                <a:tableStyleId>{2D5ABB26-0587-4C30-8999-92F81FD0307C}</a:tableStyleId>
              </a:tblPr>
              <a:tblGrid>
                <a:gridCol w="907131">
                  <a:extLst>
                    <a:ext uri="{9D8B030D-6E8A-4147-A177-3AD203B41FA5}">
                      <a16:colId xmlns:a16="http://schemas.microsoft.com/office/drawing/2014/main" val="20000"/>
                    </a:ext>
                  </a:extLst>
                </a:gridCol>
                <a:gridCol w="7403431">
                  <a:extLst>
                    <a:ext uri="{9D8B030D-6E8A-4147-A177-3AD203B41FA5}">
                      <a16:colId xmlns:a16="http://schemas.microsoft.com/office/drawing/2014/main" val="20001"/>
                    </a:ext>
                  </a:extLst>
                </a:gridCol>
              </a:tblGrid>
              <a:tr h="871538">
                <a:tc>
                  <a:txBody>
                    <a:bodyPr/>
                    <a:lstStyle/>
                    <a:p>
                      <a:pPr algn="ctr"/>
                      <a:r>
                        <a:rPr lang="en-US" sz="2000" b="1" dirty="0">
                          <a:solidFill>
                            <a:schemeClr val="bg1"/>
                          </a:solidFill>
                        </a:rPr>
                        <a:t>1</a:t>
                      </a: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a:solidFill>
                            <a:schemeClr val="tx1"/>
                          </a:solidFill>
                        </a:rPr>
                        <a:t>What is Motivation?</a:t>
                      </a: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871538">
                <a:tc>
                  <a:txBody>
                    <a:bodyPr/>
                    <a:lstStyle/>
                    <a:p>
                      <a:pPr algn="ctr"/>
                      <a:r>
                        <a:rPr lang="en-US" sz="2000" b="1" dirty="0">
                          <a:solidFill>
                            <a:schemeClr val="bg1"/>
                          </a:solidFill>
                        </a:rPr>
                        <a:t>2</a:t>
                      </a: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a:solidFill>
                            <a:schemeClr val="tx1"/>
                          </a:solidFill>
                        </a:rPr>
                        <a:t>Content Motivation Theories</a:t>
                      </a: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538">
                <a:tc>
                  <a:txBody>
                    <a:bodyPr/>
                    <a:lstStyle/>
                    <a:p>
                      <a:pPr algn="ctr"/>
                      <a:r>
                        <a:rPr lang="en-US" sz="2000" b="1" dirty="0">
                          <a:solidFill>
                            <a:schemeClr val="bg1"/>
                          </a:solidFill>
                        </a:rPr>
                        <a:t>3</a:t>
                      </a: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a:t>Process Motivation Theories</a:t>
                      </a:r>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r h="871538">
                <a:tc>
                  <a:txBody>
                    <a:bodyPr/>
                    <a:lstStyle/>
                    <a:p>
                      <a:pPr algn="ctr"/>
                      <a:r>
                        <a:rPr lang="en-US" sz="2000" b="1" dirty="0">
                          <a:solidFill>
                            <a:schemeClr val="bg1"/>
                          </a:solidFill>
                        </a:rPr>
                        <a:t>4</a:t>
                      </a: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5"/>
                    </a:solidFill>
                  </a:tcPr>
                </a:tc>
                <a:tc>
                  <a:txBody>
                    <a:bodyPr/>
                    <a:lstStyle/>
                    <a:p>
                      <a:r>
                        <a:rPr lang="en-US" sz="1700" dirty="0"/>
                        <a:t>Accessing</a:t>
                      </a:r>
                      <a:r>
                        <a:rPr lang="en-US" sz="1700" baseline="0" dirty="0"/>
                        <a:t> Your Own Motivations</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3"/>
                  </a:ext>
                </a:extLst>
              </a:tr>
            </a:tbl>
          </a:graphicData>
        </a:graphic>
      </p:graphicFrame>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18</a:t>
            </a:fld>
            <a:endParaRPr lang="en-US"/>
          </a:p>
        </p:txBody>
      </p:sp>
    </p:spTree>
    <p:extLst>
      <p:ext uri="{BB962C8B-B14F-4D97-AF65-F5344CB8AC3E}">
        <p14:creationId xmlns:p14="http://schemas.microsoft.com/office/powerpoint/2010/main" val="2766385418"/>
      </p:ext>
    </p:extLst>
  </p:cSld>
  <p:clrMapOvr>
    <a:masterClrMapping/>
  </p:clrMapOvr>
  <p:transition spd="med">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B23693E9-7281-4B6C-AE29-2C1915B6679D}"/>
              </a:ext>
            </a:extLst>
          </p:cNvPr>
          <p:cNvSpPr>
            <a:spLocks noGrp="1"/>
          </p:cNvSpPr>
          <p:nvPr>
            <p:ph type="title"/>
          </p:nvPr>
        </p:nvSpPr>
        <p:spPr>
          <a:xfrm>
            <a:off x="878911" y="643467"/>
            <a:ext cx="3177847" cy="2372687"/>
          </a:xfrm>
        </p:spPr>
        <p:txBody>
          <a:bodyPr>
            <a:normAutofit/>
          </a:bodyPr>
          <a:lstStyle/>
          <a:p>
            <a:r>
              <a:rPr lang="en-GB" altLang="en-US" sz="4000" dirty="0"/>
              <a:t>Meet Mike</a:t>
            </a:r>
          </a:p>
        </p:txBody>
      </p:sp>
      <p:sp>
        <p:nvSpPr>
          <p:cNvPr id="3" name="Content Placeholder 2">
            <a:extLst>
              <a:ext uri="{FF2B5EF4-FFF2-40B4-BE49-F238E27FC236}">
                <a16:creationId xmlns:a16="http://schemas.microsoft.com/office/drawing/2014/main" id="{F6353F1F-5AAE-4657-8A19-B58E1C5F6327}"/>
              </a:ext>
            </a:extLst>
          </p:cNvPr>
          <p:cNvSpPr>
            <a:spLocks noGrp="1"/>
          </p:cNvSpPr>
          <p:nvPr>
            <p:ph idx="1"/>
          </p:nvPr>
        </p:nvSpPr>
        <p:spPr>
          <a:xfrm>
            <a:off x="858064" y="2639380"/>
            <a:ext cx="3932300" cy="3229714"/>
          </a:xfrm>
        </p:spPr>
        <p:txBody>
          <a:bodyPr rtlCol="0">
            <a:normAutofit/>
          </a:bodyPr>
          <a:lstStyle/>
          <a:p>
            <a:pPr>
              <a:spcAft>
                <a:spcPts val="0"/>
              </a:spcAft>
              <a:buClr>
                <a:schemeClr val="tx1">
                  <a:lumMod val="75000"/>
                  <a:lumOff val="25000"/>
                </a:schemeClr>
              </a:buClr>
              <a:buFont typeface="Wingdings 3" charset="2"/>
              <a:buChar char=""/>
              <a:defRPr/>
            </a:pPr>
            <a:endParaRPr lang="en-GB" dirty="0">
              <a:hlinkClick r:id="" action="ppaction://noaction"/>
            </a:endParaRPr>
          </a:p>
          <a:p>
            <a:pPr marL="0" indent="0">
              <a:spcAft>
                <a:spcPts val="0"/>
              </a:spcAft>
              <a:buClr>
                <a:schemeClr val="tx1">
                  <a:lumMod val="75000"/>
                  <a:lumOff val="25000"/>
                </a:schemeClr>
              </a:buClr>
              <a:buNone/>
              <a:defRPr/>
            </a:pPr>
            <a:endParaRPr lang="en-GB" dirty="0">
              <a:hlinkClick r:id="" action="ppaction://noaction"/>
            </a:endParaRPr>
          </a:p>
          <a:p>
            <a:pPr>
              <a:spcAft>
                <a:spcPts val="0"/>
              </a:spcAft>
              <a:buClr>
                <a:schemeClr val="tx1">
                  <a:lumMod val="75000"/>
                  <a:lumOff val="25000"/>
                </a:schemeClr>
              </a:buClr>
              <a:buFont typeface="Wingdings 3" charset="2"/>
              <a:buChar char=""/>
              <a:defRPr/>
            </a:pPr>
            <a:endParaRPr lang="en-GB" dirty="0">
              <a:hlinkClick r:id="" action="ppaction://noaction"/>
            </a:endParaRPr>
          </a:p>
          <a:p>
            <a:pPr marL="0" indent="0">
              <a:spcAft>
                <a:spcPts val="0"/>
              </a:spcAft>
              <a:buClr>
                <a:schemeClr val="tx1">
                  <a:lumMod val="75000"/>
                  <a:lumOff val="25000"/>
                </a:schemeClr>
              </a:buClr>
              <a:buNone/>
              <a:defRPr/>
            </a:pPr>
            <a:r>
              <a:rPr lang="en-GB" dirty="0">
                <a:hlinkClick r:id="" action="ppaction://noaction"/>
              </a:rPr>
              <a:t>http://youtu.be/5D11e424M_Q</a:t>
            </a:r>
            <a:endParaRPr lang="en-GB" dirty="0"/>
          </a:p>
          <a:p>
            <a:pPr>
              <a:spcAft>
                <a:spcPts val="0"/>
              </a:spcAft>
              <a:buClr>
                <a:schemeClr val="tx1">
                  <a:lumMod val="75000"/>
                  <a:lumOff val="25000"/>
                </a:schemeClr>
              </a:buClr>
              <a:buFont typeface="Wingdings 3" charset="2"/>
              <a:buChar char=""/>
              <a:defRPr/>
            </a:pPr>
            <a:endParaRPr lang="en-GB" dirty="0"/>
          </a:p>
          <a:p>
            <a:pPr>
              <a:spcAft>
                <a:spcPts val="0"/>
              </a:spcAft>
              <a:buClr>
                <a:schemeClr val="tx1">
                  <a:lumMod val="75000"/>
                  <a:lumOff val="25000"/>
                </a:schemeClr>
              </a:buClr>
              <a:buNone/>
              <a:defRPr/>
            </a:pPr>
            <a:endParaRPr lang="en-GB" dirty="0"/>
          </a:p>
        </p:txBody>
      </p:sp>
      <p:pic>
        <p:nvPicPr>
          <p:cNvPr id="4" name="Picture 3">
            <a:extLst>
              <a:ext uri="{FF2B5EF4-FFF2-40B4-BE49-F238E27FC236}">
                <a16:creationId xmlns:a16="http://schemas.microsoft.com/office/drawing/2014/main" id="{8BA86A01-DD79-47ED-8120-129735DCCAB9}"/>
              </a:ext>
            </a:extLst>
          </p:cNvPr>
          <p:cNvPicPr>
            <a:picLocks noChangeAspect="1"/>
          </p:cNvPicPr>
          <p:nvPr/>
        </p:nvPicPr>
        <p:blipFill>
          <a:blip r:embed="rId3"/>
          <a:stretch>
            <a:fillRect/>
          </a:stretch>
        </p:blipFill>
        <p:spPr>
          <a:xfrm>
            <a:off x="5486916" y="643466"/>
            <a:ext cx="5225621" cy="5225621"/>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Title 6"/>
          <p:cNvSpPr>
            <a:spLocks noGrp="1"/>
          </p:cNvSpPr>
          <p:nvPr>
            <p:ph type="title"/>
          </p:nvPr>
        </p:nvSpPr>
        <p:spPr>
          <a:xfrm>
            <a:off x="5116783" y="516835"/>
            <a:ext cx="5977937" cy="1666501"/>
          </a:xfrm>
        </p:spPr>
        <p:txBody>
          <a:bodyPr>
            <a:normAutofit/>
          </a:bodyPr>
          <a:lstStyle/>
          <a:p>
            <a:r>
              <a:rPr lang="en-GB" sz="3700" b="1" i="1" dirty="0">
                <a:solidFill>
                  <a:srgbClr val="FFFFFF"/>
                </a:solidFill>
                <a:latin typeface="Arial" pitchFamily="34" charset="0"/>
                <a:cs typeface="Arial" pitchFamily="34" charset="0"/>
              </a:rPr>
              <a:t>Motivation at work: significance for employers  &amp; employees </a:t>
            </a:r>
            <a:endParaRPr lang="en-GB" sz="3700" b="1" i="1" dirty="0">
              <a:solidFill>
                <a:srgbClr val="FFFFFF"/>
              </a:solidFill>
            </a:endParaRPr>
          </a:p>
        </p:txBody>
      </p:sp>
      <p:pic>
        <p:nvPicPr>
          <p:cNvPr id="14" name="Picture 13" descr="A group of multi coloured wooden stick figures">
            <a:extLst>
              <a:ext uri="{FF2B5EF4-FFF2-40B4-BE49-F238E27FC236}">
                <a16:creationId xmlns:a16="http://schemas.microsoft.com/office/drawing/2014/main" id="{18DB05C3-0349-F3CB-6928-A8D88BC0283B}"/>
              </a:ext>
            </a:extLst>
          </p:cNvPr>
          <p:cNvPicPr>
            <a:picLocks noChangeAspect="1"/>
          </p:cNvPicPr>
          <p:nvPr/>
        </p:nvPicPr>
        <p:blipFill rotWithShape="1">
          <a:blip r:embed="rId3"/>
          <a:srcRect l="19810" r="33941"/>
          <a:stretch/>
        </p:blipFill>
        <p:spPr>
          <a:xfrm>
            <a:off x="20" y="10"/>
            <a:ext cx="4580077" cy="6857990"/>
          </a:xfrm>
          <a:prstGeom prst="rect">
            <a:avLst/>
          </a:prstGeom>
        </p:spPr>
      </p:pic>
      <p:cxnSp>
        <p:nvCxnSpPr>
          <p:cNvPr id="20" name="Straight Connector 19">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Content Placeholder 7"/>
          <p:cNvSpPr>
            <a:spLocks noGrp="1"/>
          </p:cNvSpPr>
          <p:nvPr>
            <p:ph idx="1"/>
          </p:nvPr>
        </p:nvSpPr>
        <p:spPr>
          <a:xfrm>
            <a:off x="5116783" y="2546224"/>
            <a:ext cx="6729473" cy="3900613"/>
          </a:xfrm>
        </p:spPr>
        <p:txBody>
          <a:bodyPr>
            <a:noAutofit/>
          </a:bodyPr>
          <a:lstStyle/>
          <a:p>
            <a:pPr>
              <a:lnSpc>
                <a:spcPct val="100000"/>
              </a:lnSpc>
              <a:buNone/>
            </a:pPr>
            <a:r>
              <a:rPr lang="en-GB" sz="1800" dirty="0">
                <a:solidFill>
                  <a:srgbClr val="FFFFFF"/>
                </a:solidFill>
                <a:latin typeface="Arial" panose="020B0604020202020204" pitchFamily="34" charset="0"/>
                <a:cs typeface="Arial" pitchFamily="34" charset="0"/>
              </a:rPr>
              <a:t>Aim:</a:t>
            </a:r>
          </a:p>
          <a:p>
            <a:pPr marL="87313" indent="1588">
              <a:lnSpc>
                <a:spcPct val="100000"/>
              </a:lnSpc>
              <a:buNone/>
            </a:pPr>
            <a:r>
              <a:rPr lang="en-GB" sz="1800" dirty="0">
                <a:solidFill>
                  <a:srgbClr val="FFFFFF"/>
                </a:solidFill>
                <a:latin typeface="Arial" panose="020B0604020202020204" pitchFamily="34" charset="0"/>
                <a:cs typeface="Arial" pitchFamily="34" charset="0"/>
              </a:rPr>
              <a:t>To explore the concept  of motivation &amp; its impact on individual &amp; organisational  performance  </a:t>
            </a:r>
          </a:p>
          <a:p>
            <a:pPr>
              <a:lnSpc>
                <a:spcPct val="100000"/>
              </a:lnSpc>
              <a:buNone/>
            </a:pPr>
            <a:r>
              <a:rPr lang="en-GB" sz="1800" dirty="0">
                <a:solidFill>
                  <a:srgbClr val="FFFFFF"/>
                </a:solidFill>
                <a:latin typeface="Arial" panose="020B0604020202020204" pitchFamily="34" charset="0"/>
                <a:cs typeface="Arial" pitchFamily="34" charset="0"/>
              </a:rPr>
              <a:t>Objectives are to:</a:t>
            </a:r>
          </a:p>
          <a:p>
            <a:pPr marL="446088" indent="-336550">
              <a:lnSpc>
                <a:spcPct val="100000"/>
              </a:lnSpc>
              <a:buFont typeface="Wingdings" pitchFamily="2" charset="2"/>
              <a:buChar char="Ø"/>
              <a:defRPr/>
            </a:pPr>
            <a:r>
              <a:rPr lang="en-GB" sz="1800" dirty="0">
                <a:solidFill>
                  <a:srgbClr val="FFFFFF"/>
                </a:solidFill>
                <a:latin typeface="Arial" panose="020B0604020202020204" pitchFamily="34" charset="0"/>
                <a:cs typeface="Arial" pitchFamily="34" charset="0"/>
              </a:rPr>
              <a:t>define the terms motivation and performance</a:t>
            </a:r>
          </a:p>
          <a:p>
            <a:pPr marL="446088" indent="-336550">
              <a:lnSpc>
                <a:spcPct val="100000"/>
              </a:lnSpc>
              <a:buFont typeface="Wingdings" pitchFamily="2" charset="2"/>
              <a:buChar char="Ø"/>
              <a:defRPr/>
            </a:pPr>
            <a:r>
              <a:rPr lang="en-GB" sz="1800" dirty="0">
                <a:solidFill>
                  <a:srgbClr val="FFFFFF"/>
                </a:solidFill>
                <a:latin typeface="Arial" panose="020B0604020202020204" pitchFamily="34" charset="0"/>
                <a:cs typeface="Arial" pitchFamily="34" charset="0"/>
              </a:rPr>
              <a:t>highlight key motivation theories</a:t>
            </a:r>
          </a:p>
          <a:p>
            <a:pPr marL="446088" indent="-336550">
              <a:lnSpc>
                <a:spcPct val="100000"/>
              </a:lnSpc>
              <a:buFont typeface="Wingdings" pitchFamily="2" charset="2"/>
              <a:buChar char="Ø"/>
            </a:pPr>
            <a:r>
              <a:rPr lang="en-GB" sz="1800" dirty="0">
                <a:solidFill>
                  <a:srgbClr val="FFFFFF"/>
                </a:solidFill>
                <a:latin typeface="Arial" panose="020B0604020202020204" pitchFamily="34" charset="0"/>
                <a:cs typeface="Arial" pitchFamily="34" charset="0"/>
              </a:rPr>
              <a:t>identify strategies used to influence employee motivation </a:t>
            </a:r>
          </a:p>
          <a:p>
            <a:pPr marL="446088" indent="-336550">
              <a:lnSpc>
                <a:spcPct val="100000"/>
              </a:lnSpc>
              <a:buFont typeface="Wingdings" pitchFamily="2" charset="2"/>
              <a:buChar char="Ø"/>
            </a:pPr>
            <a:r>
              <a:rPr lang="en-GB" sz="1800" dirty="0">
                <a:solidFill>
                  <a:srgbClr val="FFFFFF"/>
                </a:solidFill>
                <a:latin typeface="Arial" panose="020B0604020202020204" pitchFamily="34" charset="0"/>
                <a:cs typeface="Arial" pitchFamily="34" charset="0"/>
              </a:rPr>
              <a:t>consider their potential impact on individual &amp; organisational performance via reference to relevant case studies</a:t>
            </a:r>
          </a:p>
          <a:p>
            <a:pPr lvl="0">
              <a:lnSpc>
                <a:spcPct val="100000"/>
              </a:lnSpc>
              <a:buNone/>
            </a:pPr>
            <a:r>
              <a:rPr lang="en-GB" sz="1800" dirty="0">
                <a:solidFill>
                  <a:srgbClr val="FFFFFF"/>
                </a:solidFill>
                <a:latin typeface="Arial" panose="020B0604020202020204" pitchFamily="34" charset="0"/>
                <a:cs typeface="Arial" pitchFamily="34" charset="0"/>
              </a:rPr>
              <a:t> </a:t>
            </a:r>
          </a:p>
        </p:txBody>
      </p:sp>
      <p:sp>
        <p:nvSpPr>
          <p:cNvPr id="12" name="Slide Number Placeholder 11"/>
          <p:cNvSpPr>
            <a:spLocks noGrp="1"/>
          </p:cNvSpPr>
          <p:nvPr>
            <p:ph type="sldNum" sz="quarter" idx="12"/>
          </p:nvPr>
        </p:nvSpPr>
        <p:spPr>
          <a:xfrm>
            <a:off x="10993582" y="6446838"/>
            <a:ext cx="780010" cy="365125"/>
          </a:xfrm>
        </p:spPr>
        <p:txBody>
          <a:bodyPr>
            <a:normAutofit/>
          </a:bodyPr>
          <a:lstStyle/>
          <a:p>
            <a:pPr>
              <a:spcAft>
                <a:spcPts val="600"/>
              </a:spcAft>
            </a:pPr>
            <a:fld id="{320C299A-7214-4367-9926-2D52E6C2B859}" type="slidenum">
              <a:rPr lang="en-GB" smtClean="0"/>
              <a:pPr>
                <a:spcAft>
                  <a:spcPts val="600"/>
                </a:spcAft>
              </a:pPr>
              <a:t>20</a:t>
            </a:fld>
            <a:endParaRPr lang="en-GB"/>
          </a:p>
        </p:txBody>
      </p:sp>
    </p:spTree>
    <p:extLst>
      <p:ext uri="{BB962C8B-B14F-4D97-AF65-F5344CB8AC3E}">
        <p14:creationId xmlns:p14="http://schemas.microsoft.com/office/powerpoint/2010/main" val="3736144249"/>
      </p:ext>
    </p:extLst>
  </p:cSld>
  <p:clrMapOvr>
    <a:overrideClrMapping bg1="dk1" tx1="lt1" bg2="dk2" tx2="lt2" accent1="accent1" accent2="accent2" accent3="accent3" accent4="accent4" accent5="accent5" accent6="accent6" hlink="hlink" folHlink="folHlink"/>
  </p:clrMapOvr>
  <p:transition>
    <p:wedge/>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116783" y="516835"/>
            <a:ext cx="5977937" cy="1666501"/>
          </a:xfrm>
        </p:spPr>
        <p:txBody>
          <a:bodyPr>
            <a:normAutofit/>
          </a:bodyPr>
          <a:lstStyle/>
          <a:p>
            <a:r>
              <a:rPr lang="en-GB" sz="4000" b="1" i="1">
                <a:solidFill>
                  <a:srgbClr val="FFFFFF"/>
                </a:solidFill>
                <a:latin typeface="Arial" pitchFamily="34" charset="0"/>
                <a:cs typeface="Arial" pitchFamily="34" charset="0"/>
              </a:rPr>
              <a:t>What is motivation?</a:t>
            </a:r>
          </a:p>
        </p:txBody>
      </p:sp>
      <p:pic>
        <p:nvPicPr>
          <p:cNvPr id="7" name="Picture 6" descr="Complex maths formulae on a blackboard">
            <a:extLst>
              <a:ext uri="{FF2B5EF4-FFF2-40B4-BE49-F238E27FC236}">
                <a16:creationId xmlns:a16="http://schemas.microsoft.com/office/drawing/2014/main" id="{24F80415-D93C-DC3E-C9CD-2B213040C45C}"/>
              </a:ext>
            </a:extLst>
          </p:cNvPr>
          <p:cNvPicPr>
            <a:picLocks noChangeAspect="1"/>
          </p:cNvPicPr>
          <p:nvPr/>
        </p:nvPicPr>
        <p:blipFill rotWithShape="1">
          <a:blip r:embed="rId3"/>
          <a:srcRect l="32585" r="18662" b="-1"/>
          <a:stretch/>
        </p:blipFill>
        <p:spPr>
          <a:xfrm>
            <a:off x="20" y="10"/>
            <a:ext cx="4580077" cy="6857990"/>
          </a:xfrm>
          <a:prstGeom prst="rect">
            <a:avLst/>
          </a:prstGeom>
        </p:spPr>
      </p:pic>
      <p:cxnSp>
        <p:nvCxnSpPr>
          <p:cNvPr id="13" name="Straight Connector 12">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116782" y="2485232"/>
            <a:ext cx="6784065" cy="4070871"/>
          </a:xfrm>
        </p:spPr>
        <p:txBody>
          <a:bodyPr>
            <a:noAutofit/>
          </a:bodyPr>
          <a:lstStyle/>
          <a:p>
            <a:pPr>
              <a:lnSpc>
                <a:spcPct val="90000"/>
              </a:lnSpc>
              <a:buNone/>
            </a:pPr>
            <a:r>
              <a:rPr lang="en-GB" b="1" i="1" dirty="0">
                <a:solidFill>
                  <a:srgbClr val="FFFFFF"/>
                </a:solidFill>
                <a:latin typeface="Arial" pitchFamily="34" charset="0"/>
                <a:cs typeface="Arial" pitchFamily="34" charset="0"/>
              </a:rPr>
              <a:t>Some definitions:</a:t>
            </a:r>
          </a:p>
          <a:p>
            <a:pPr>
              <a:lnSpc>
                <a:spcPct val="90000"/>
              </a:lnSpc>
              <a:buNone/>
            </a:pPr>
            <a:endParaRPr lang="en-GB" dirty="0">
              <a:solidFill>
                <a:srgbClr val="FFFFFF"/>
              </a:solidFill>
              <a:latin typeface="Arial" pitchFamily="34" charset="0"/>
              <a:cs typeface="Arial" pitchFamily="34" charset="0"/>
            </a:endParaRPr>
          </a:p>
          <a:p>
            <a:pPr>
              <a:lnSpc>
                <a:spcPct val="90000"/>
              </a:lnSpc>
              <a:buFontTx/>
              <a:buNone/>
            </a:pPr>
            <a:r>
              <a:rPr lang="en-GB" dirty="0">
                <a:solidFill>
                  <a:srgbClr val="FFFFFF"/>
                </a:solidFill>
                <a:latin typeface="Arial" pitchFamily="34" charset="0"/>
                <a:cs typeface="Arial" pitchFamily="34" charset="0"/>
              </a:rPr>
              <a:t>“Degree to which an individual wants and chooses</a:t>
            </a:r>
          </a:p>
          <a:p>
            <a:pPr>
              <a:lnSpc>
                <a:spcPct val="90000"/>
              </a:lnSpc>
              <a:buFontTx/>
              <a:buNone/>
            </a:pPr>
            <a:r>
              <a:rPr lang="en-GB" dirty="0">
                <a:solidFill>
                  <a:srgbClr val="FFFFFF"/>
                </a:solidFill>
                <a:latin typeface="Arial" pitchFamily="34" charset="0"/>
                <a:cs typeface="Arial" pitchFamily="34" charset="0"/>
              </a:rPr>
              <a:t> to engage in certain specified behaviour”</a:t>
            </a:r>
          </a:p>
          <a:p>
            <a:pPr lvl="4">
              <a:lnSpc>
                <a:spcPct val="90000"/>
              </a:lnSpc>
              <a:buFontTx/>
              <a:buNone/>
            </a:pPr>
            <a:endParaRPr lang="en-GB" sz="2000" dirty="0">
              <a:solidFill>
                <a:srgbClr val="FFFFFF"/>
              </a:solidFill>
              <a:latin typeface="Arial" pitchFamily="34" charset="0"/>
              <a:cs typeface="Arial" pitchFamily="34" charset="0"/>
            </a:endParaRPr>
          </a:p>
          <a:p>
            <a:pPr lvl="4">
              <a:lnSpc>
                <a:spcPct val="90000"/>
              </a:lnSpc>
              <a:buFontTx/>
              <a:buNone/>
            </a:pPr>
            <a:r>
              <a:rPr lang="en-GB" sz="2000" dirty="0">
                <a:solidFill>
                  <a:srgbClr val="FFFFFF"/>
                </a:solidFill>
                <a:latin typeface="Arial" pitchFamily="34" charset="0"/>
                <a:cs typeface="Arial" pitchFamily="34" charset="0"/>
              </a:rPr>
              <a:t>	(Mitchell 1982:80, cited in Murton et al 2010:93)</a:t>
            </a:r>
            <a:endParaRPr lang="en-GB" dirty="0">
              <a:solidFill>
                <a:srgbClr val="FFFFFF"/>
              </a:solidFill>
              <a:latin typeface="Arial" pitchFamily="34" charset="0"/>
              <a:cs typeface="Arial" pitchFamily="34" charset="0"/>
            </a:endParaRPr>
          </a:p>
          <a:p>
            <a:pPr marL="271463" indent="-184150">
              <a:lnSpc>
                <a:spcPct val="90000"/>
              </a:lnSpc>
              <a:buNone/>
            </a:pPr>
            <a:r>
              <a:rPr lang="en-GB" dirty="0">
                <a:solidFill>
                  <a:srgbClr val="FFFFFF"/>
                </a:solidFill>
                <a:latin typeface="Arial" pitchFamily="34" charset="0"/>
                <a:cs typeface="Arial" pitchFamily="34" charset="0"/>
              </a:rPr>
              <a:t>“The willingness to apply one’s efforts towards the achievement of the organisation’s goals, while concurrently an individual need is satisfied” </a:t>
            </a:r>
          </a:p>
          <a:p>
            <a:pPr>
              <a:lnSpc>
                <a:spcPct val="90000"/>
              </a:lnSpc>
              <a:buNone/>
            </a:pPr>
            <a:r>
              <a:rPr lang="en-GB" dirty="0">
                <a:solidFill>
                  <a:srgbClr val="FFFFFF"/>
                </a:solidFill>
                <a:latin typeface="Arial" pitchFamily="34" charset="0"/>
                <a:cs typeface="Arial" pitchFamily="34" charset="0"/>
              </a:rPr>
              <a:t>					(Taylor, 2010)</a:t>
            </a:r>
          </a:p>
        </p:txBody>
      </p:sp>
      <p:sp>
        <p:nvSpPr>
          <p:cNvPr id="5" name="Slide Number Placeholder 4"/>
          <p:cNvSpPr>
            <a:spLocks noGrp="1"/>
          </p:cNvSpPr>
          <p:nvPr>
            <p:ph type="sldNum" sz="quarter" idx="12"/>
          </p:nvPr>
        </p:nvSpPr>
        <p:spPr>
          <a:xfrm>
            <a:off x="10993582" y="6446838"/>
            <a:ext cx="780010" cy="365125"/>
          </a:xfrm>
        </p:spPr>
        <p:txBody>
          <a:bodyPr>
            <a:normAutofit/>
          </a:bodyPr>
          <a:lstStyle/>
          <a:p>
            <a:pPr>
              <a:spcAft>
                <a:spcPts val="600"/>
              </a:spcAft>
            </a:pPr>
            <a:fld id="{320C299A-7214-4367-9926-2D52E6C2B859}" type="slidenum">
              <a:rPr lang="en-GB" smtClean="0"/>
              <a:pPr>
                <a:spcAft>
                  <a:spcPts val="600"/>
                </a:spcAft>
              </a:pPr>
              <a:t>21</a:t>
            </a:fld>
            <a:endParaRPr lang="en-GB"/>
          </a:p>
        </p:txBody>
      </p:sp>
    </p:spTree>
    <p:extLst>
      <p:ext uri="{BB962C8B-B14F-4D97-AF65-F5344CB8AC3E}">
        <p14:creationId xmlns:p14="http://schemas.microsoft.com/office/powerpoint/2010/main" val="300940360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wipe(down)">
                                      <p:cBhvr>
                                        <p:cTn id="7" dur="500"/>
                                        <p:tgtEl>
                                          <p:spTgt spid="3">
                                            <p:txEl>
                                              <p:pRg st="2" end="2"/>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3">
                                            <p:txEl>
                                              <p:pRg st="3" end="3"/>
                                            </p:txEl>
                                          </p:spTgt>
                                        </p:tgtEl>
                                        <p:attrNameLst>
                                          <p:attrName>style.visibility</p:attrName>
                                        </p:attrNameLst>
                                      </p:cBhvr>
                                      <p:to>
                                        <p:strVal val="visible"/>
                                      </p:to>
                                    </p:set>
                                    <p:animEffect transition="in" filter="wipe(down)">
                                      <p:cBhvr>
                                        <p:cTn id="10" dur="500"/>
                                        <p:tgtEl>
                                          <p:spTgt spid="3">
                                            <p:txEl>
                                              <p:pRg st="3" end="3"/>
                                            </p:txEl>
                                          </p:spTgt>
                                        </p:tgtEl>
                                      </p:cBhvr>
                                    </p:animEffect>
                                  </p:childTnLst>
                                </p:cTn>
                              </p:par>
                              <p:par>
                                <p:cTn id="11" presetID="22" presetClass="entr" presetSubtype="4"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Effect transition="in" filter="wipe(down)">
                                      <p:cBhvr>
                                        <p:cTn id="13" dur="500"/>
                                        <p:tgtEl>
                                          <p:spTgt spid="3">
                                            <p:txEl>
                                              <p:pRg st="5" end="5"/>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animEffect transition="in" filter="wipe(down)">
                                      <p:cBhvr>
                                        <p:cTn id="18" dur="500"/>
                                        <p:tgtEl>
                                          <p:spTgt spid="3">
                                            <p:txEl>
                                              <p:pRg st="6" end="6"/>
                                            </p:txEl>
                                          </p:spTgt>
                                        </p:tgtEl>
                                      </p:cBhvr>
                                    </p:animEffect>
                                  </p:childTnLst>
                                </p:cTn>
                              </p:par>
                              <p:par>
                                <p:cTn id="19" presetID="22" presetClass="entr" presetSubtype="4"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animEffect transition="in" filter="wipe(down)">
                                      <p:cBhvr>
                                        <p:cTn id="21"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DD8FB-8D4E-454F-BE10-DDA082ED6155}"/>
              </a:ext>
            </a:extLst>
          </p:cNvPr>
          <p:cNvSpPr>
            <a:spLocks noGrp="1"/>
          </p:cNvSpPr>
          <p:nvPr>
            <p:ph type="title"/>
          </p:nvPr>
        </p:nvSpPr>
        <p:spPr>
          <a:xfrm>
            <a:off x="6411685" y="634946"/>
            <a:ext cx="5127171" cy="1132439"/>
          </a:xfrm>
        </p:spPr>
        <p:txBody>
          <a:bodyPr>
            <a:normAutofit/>
          </a:bodyPr>
          <a:lstStyle/>
          <a:p>
            <a:r>
              <a:rPr lang="en-GB" dirty="0"/>
              <a:t>What is Motivation?</a:t>
            </a:r>
          </a:p>
        </p:txBody>
      </p:sp>
      <p:pic>
        <p:nvPicPr>
          <p:cNvPr id="4" name="Picture 3">
            <a:extLst>
              <a:ext uri="{FF2B5EF4-FFF2-40B4-BE49-F238E27FC236}">
                <a16:creationId xmlns:a16="http://schemas.microsoft.com/office/drawing/2014/main" id="{33F27B7F-3668-4603-9B79-B5DA0EE0C434}"/>
              </a:ext>
            </a:extLst>
          </p:cNvPr>
          <p:cNvPicPr>
            <a:picLocks noChangeAspect="1"/>
          </p:cNvPicPr>
          <p:nvPr/>
        </p:nvPicPr>
        <p:blipFill>
          <a:blip r:embed="rId2"/>
          <a:stretch>
            <a:fillRect/>
          </a:stretch>
        </p:blipFill>
        <p:spPr>
          <a:xfrm>
            <a:off x="643192" y="711306"/>
            <a:ext cx="5115347" cy="5115347"/>
          </a:xfrm>
          <a:prstGeom prst="rect">
            <a:avLst/>
          </a:prstGeom>
        </p:spPr>
      </p:pic>
      <p:sp>
        <p:nvSpPr>
          <p:cNvPr id="3" name="Content Placeholder 2">
            <a:extLst>
              <a:ext uri="{FF2B5EF4-FFF2-40B4-BE49-F238E27FC236}">
                <a16:creationId xmlns:a16="http://schemas.microsoft.com/office/drawing/2014/main" id="{3558E248-7B6E-4EFF-AB3D-AD6EB9D06B1B}"/>
              </a:ext>
            </a:extLst>
          </p:cNvPr>
          <p:cNvSpPr>
            <a:spLocks noGrp="1"/>
          </p:cNvSpPr>
          <p:nvPr>
            <p:ph idx="1"/>
          </p:nvPr>
        </p:nvSpPr>
        <p:spPr>
          <a:xfrm>
            <a:off x="6411684" y="2407436"/>
            <a:ext cx="5127172" cy="3461658"/>
          </a:xfrm>
        </p:spPr>
        <p:txBody>
          <a:bodyPr>
            <a:normAutofit/>
          </a:bodyPr>
          <a:lstStyle/>
          <a:p>
            <a:pPr>
              <a:lnSpc>
                <a:spcPct val="100000"/>
              </a:lnSpc>
            </a:pPr>
            <a:r>
              <a:rPr lang="en-GB" altLang="en-US" sz="1700" dirty="0">
                <a:latin typeface="Arial" panose="020B0604020202020204" pitchFamily="34" charset="0"/>
                <a:cs typeface="Arial" panose="020B0604020202020204" pitchFamily="34" charset="0"/>
              </a:rPr>
              <a:t>‘The underlying concept of motivation is some driving force within individuals by which they attempt to achieve some goal in order to fulfil some need or expectation’. (Mullins, 1993)</a:t>
            </a:r>
          </a:p>
          <a:p>
            <a:pPr>
              <a:lnSpc>
                <a:spcPct val="100000"/>
              </a:lnSpc>
            </a:pPr>
            <a:r>
              <a:rPr lang="en-GB" altLang="en-US" sz="1700" dirty="0">
                <a:latin typeface="Arial" panose="020B0604020202020204" pitchFamily="34" charset="0"/>
                <a:cs typeface="Arial" panose="020B0604020202020204" pitchFamily="34" charset="0"/>
              </a:rPr>
              <a:t>‘The study of motivation is the study of all those pushes and prods – biological, social and psychological – that defeat our laziness and move us, either eagerly or reluctantly, to action.’ (Miller, 1962)</a:t>
            </a:r>
          </a:p>
          <a:p>
            <a:pPr>
              <a:lnSpc>
                <a:spcPct val="100000"/>
              </a:lnSpc>
            </a:pPr>
            <a:r>
              <a:rPr lang="en-GB" altLang="en-US" sz="1700" dirty="0">
                <a:latin typeface="Arial" panose="020B0604020202020204" pitchFamily="34" charset="0"/>
                <a:cs typeface="Arial" panose="020B0604020202020204" pitchFamily="34" charset="0"/>
              </a:rPr>
              <a:t>Motivation refers to why people think and act as they do. It is what makes people ‘tick’. (Gross, 1996)</a:t>
            </a:r>
          </a:p>
          <a:p>
            <a:pPr>
              <a:lnSpc>
                <a:spcPct val="100000"/>
              </a:lnSpc>
            </a:pPr>
            <a:endParaRPr lang="en-GB" sz="1700" dirty="0"/>
          </a:p>
        </p:txBody>
      </p:sp>
    </p:spTree>
    <p:extLst>
      <p:ext uri="{BB962C8B-B14F-4D97-AF65-F5344CB8AC3E}">
        <p14:creationId xmlns:p14="http://schemas.microsoft.com/office/powerpoint/2010/main" val="8035242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9" name="Picture 8" descr="One in a crowd">
            <a:extLst>
              <a:ext uri="{FF2B5EF4-FFF2-40B4-BE49-F238E27FC236}">
                <a16:creationId xmlns:a16="http://schemas.microsoft.com/office/drawing/2014/main" id="{35586AAA-DFE4-EAE3-A6E7-DD18FF922C16}"/>
              </a:ext>
            </a:extLst>
          </p:cNvPr>
          <p:cNvPicPr>
            <a:picLocks noChangeAspect="1"/>
          </p:cNvPicPr>
          <p:nvPr/>
        </p:nvPicPr>
        <p:blipFill rotWithShape="1">
          <a:blip r:embed="rId3"/>
          <a:srcRect l="29051" r="20861"/>
          <a:stretch/>
        </p:blipFill>
        <p:spPr>
          <a:xfrm>
            <a:off x="20" y="10"/>
            <a:ext cx="4580077" cy="6857990"/>
          </a:xfrm>
          <a:prstGeom prst="rect">
            <a:avLst/>
          </a:prstGeom>
        </p:spPr>
      </p:pic>
      <p:cxnSp>
        <p:nvCxnSpPr>
          <p:cNvPr id="15" name="Straight Connector 14">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116784" y="2546224"/>
            <a:ext cx="6770416" cy="4038820"/>
          </a:xfrm>
        </p:spPr>
        <p:txBody>
          <a:bodyPr>
            <a:normAutofit/>
          </a:bodyPr>
          <a:lstStyle/>
          <a:p>
            <a:pPr marL="624078" indent="-514350">
              <a:lnSpc>
                <a:spcPct val="100000"/>
              </a:lnSpc>
              <a:buNone/>
            </a:pPr>
            <a:r>
              <a:rPr lang="en-GB" sz="1800" b="1" i="1" dirty="0">
                <a:solidFill>
                  <a:srgbClr val="FFFFFF"/>
                </a:solidFill>
                <a:latin typeface="Arial" pitchFamily="34" charset="0"/>
                <a:cs typeface="Arial" pitchFamily="34" charset="0"/>
              </a:rPr>
              <a:t>Q.  What  is performance? </a:t>
            </a:r>
          </a:p>
          <a:p>
            <a:pPr marL="624078" indent="-514350">
              <a:lnSpc>
                <a:spcPct val="100000"/>
              </a:lnSpc>
              <a:buAutoNum type="alphaUcPeriod" startAt="17"/>
            </a:pPr>
            <a:endParaRPr lang="en-GB" sz="1800" b="1" i="1" dirty="0">
              <a:solidFill>
                <a:srgbClr val="FFFFFF"/>
              </a:solidFill>
              <a:latin typeface="Arial" pitchFamily="34" charset="0"/>
              <a:cs typeface="Arial" pitchFamily="34" charset="0"/>
            </a:endParaRPr>
          </a:p>
          <a:p>
            <a:pPr marL="624078" indent="-514350">
              <a:lnSpc>
                <a:spcPct val="100000"/>
              </a:lnSpc>
              <a:buNone/>
            </a:pPr>
            <a:r>
              <a:rPr lang="en-GB" sz="1800" dirty="0">
                <a:solidFill>
                  <a:srgbClr val="FFFFFF"/>
                </a:solidFill>
                <a:latin typeface="Arial" pitchFamily="34" charset="0"/>
                <a:cs typeface="Arial" pitchFamily="34" charset="0"/>
              </a:rPr>
              <a:t>A.  Performance is essentially behaviour because when you perform, you are doing something  i.e. you are behaving.</a:t>
            </a:r>
          </a:p>
          <a:p>
            <a:pPr>
              <a:lnSpc>
                <a:spcPct val="100000"/>
              </a:lnSpc>
              <a:buNone/>
            </a:pPr>
            <a:endParaRPr lang="en-GB" sz="1800" dirty="0">
              <a:solidFill>
                <a:srgbClr val="FFFFFF"/>
              </a:solidFill>
              <a:latin typeface="Arial" pitchFamily="34" charset="0"/>
              <a:cs typeface="Arial" pitchFamily="34" charset="0"/>
            </a:endParaRPr>
          </a:p>
          <a:p>
            <a:pPr marL="88900" indent="20638">
              <a:lnSpc>
                <a:spcPct val="100000"/>
              </a:lnSpc>
              <a:buNone/>
            </a:pPr>
            <a:r>
              <a:rPr lang="en-GB" sz="1800" b="1" i="1" dirty="0">
                <a:solidFill>
                  <a:srgbClr val="FFFFFF"/>
                </a:solidFill>
                <a:latin typeface="Arial" pitchFamily="34" charset="0"/>
                <a:cs typeface="Arial" pitchFamily="34" charset="0"/>
              </a:rPr>
              <a:t>Q:  All things being equal, why do some people</a:t>
            </a:r>
          </a:p>
          <a:p>
            <a:pPr marL="88900" indent="20638">
              <a:lnSpc>
                <a:spcPct val="100000"/>
              </a:lnSpc>
              <a:buNone/>
            </a:pPr>
            <a:r>
              <a:rPr lang="en-GB" sz="1800" b="1" i="1" dirty="0">
                <a:solidFill>
                  <a:srgbClr val="FFFFFF"/>
                </a:solidFill>
                <a:latin typeface="Arial" pitchFamily="34" charset="0"/>
                <a:cs typeface="Arial" pitchFamily="34" charset="0"/>
              </a:rPr>
              <a:t>     perform or behave better than others?</a:t>
            </a:r>
          </a:p>
          <a:p>
            <a:pPr marL="88900" indent="20638">
              <a:lnSpc>
                <a:spcPct val="100000"/>
              </a:lnSpc>
              <a:buNone/>
            </a:pPr>
            <a:endParaRPr lang="en-GB" sz="1800" dirty="0">
              <a:solidFill>
                <a:srgbClr val="FFFFFF"/>
              </a:solidFill>
              <a:latin typeface="Arial" pitchFamily="34" charset="0"/>
              <a:cs typeface="Arial" pitchFamily="34" charset="0"/>
            </a:endParaRPr>
          </a:p>
          <a:p>
            <a:pPr marL="88900" indent="20638">
              <a:lnSpc>
                <a:spcPct val="100000"/>
              </a:lnSpc>
              <a:buNone/>
            </a:pPr>
            <a:r>
              <a:rPr lang="en-GB" sz="1800" dirty="0">
                <a:solidFill>
                  <a:srgbClr val="FFFFFF"/>
                </a:solidFill>
                <a:latin typeface="Arial" pitchFamily="34" charset="0"/>
                <a:cs typeface="Arial" pitchFamily="34" charset="0"/>
              </a:rPr>
              <a:t>A:  Because their motivational levels are different </a:t>
            </a:r>
          </a:p>
        </p:txBody>
      </p:sp>
      <p:sp>
        <p:nvSpPr>
          <p:cNvPr id="7" name="Slide Number Placeholder 6"/>
          <p:cNvSpPr>
            <a:spLocks noGrp="1"/>
          </p:cNvSpPr>
          <p:nvPr>
            <p:ph type="sldNum" sz="quarter" idx="12"/>
          </p:nvPr>
        </p:nvSpPr>
        <p:spPr>
          <a:xfrm>
            <a:off x="10993582" y="6446838"/>
            <a:ext cx="780010" cy="365125"/>
          </a:xfrm>
        </p:spPr>
        <p:txBody>
          <a:bodyPr>
            <a:normAutofit/>
          </a:bodyPr>
          <a:lstStyle/>
          <a:p>
            <a:pPr>
              <a:spcAft>
                <a:spcPts val="600"/>
              </a:spcAft>
            </a:pPr>
            <a:fld id="{320C299A-7214-4367-9926-2D52E6C2B859}" type="slidenum">
              <a:rPr lang="en-GB" smtClean="0"/>
              <a:pPr>
                <a:spcAft>
                  <a:spcPts val="600"/>
                </a:spcAft>
              </a:pPr>
              <a:t>23</a:t>
            </a:fld>
            <a:endParaRPr lang="en-GB"/>
          </a:p>
        </p:txBody>
      </p:sp>
    </p:spTree>
    <p:extLst>
      <p:ext uri="{BB962C8B-B14F-4D97-AF65-F5344CB8AC3E}">
        <p14:creationId xmlns:p14="http://schemas.microsoft.com/office/powerpoint/2010/main" val="44227118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anim calcmode="lin" valueType="num">
                                      <p:cBhvr additive="base">
                                        <p:cTn id="1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4F154C32-0EBC-494D-8BA8-B0008EA702EE}"/>
              </a:ext>
            </a:extLst>
          </p:cNvPr>
          <p:cNvSpPr>
            <a:spLocks noGrp="1" noChangeArrowheads="1"/>
          </p:cNvSpPr>
          <p:nvPr>
            <p:ph type="title"/>
          </p:nvPr>
        </p:nvSpPr>
        <p:spPr>
          <a:xfrm>
            <a:off x="1752601" y="457201"/>
            <a:ext cx="8304213" cy="811213"/>
          </a:xfrm>
        </p:spPr>
        <p:txBody>
          <a:bodyPr rtlCol="0">
            <a:normAutofit/>
          </a:bodyPr>
          <a:lstStyle/>
          <a:p>
            <a:pPr>
              <a:defRPr/>
            </a:pPr>
            <a:r>
              <a:rPr lang="en-GB" b="1" dirty="0">
                <a:solidFill>
                  <a:schemeClr val="tx2">
                    <a:satMod val="130000"/>
                  </a:schemeClr>
                </a:solidFill>
              </a:rPr>
              <a:t>Motivation and Performance</a:t>
            </a:r>
          </a:p>
        </p:txBody>
      </p:sp>
      <p:sp>
        <p:nvSpPr>
          <p:cNvPr id="16387" name="Rectangle 3">
            <a:extLst>
              <a:ext uri="{FF2B5EF4-FFF2-40B4-BE49-F238E27FC236}">
                <a16:creationId xmlns:a16="http://schemas.microsoft.com/office/drawing/2014/main" id="{5FFF3ACB-0246-4D28-9DB9-4F8A1C470CAE}"/>
              </a:ext>
            </a:extLst>
          </p:cNvPr>
          <p:cNvSpPr>
            <a:spLocks noGrp="1" noChangeArrowheads="1"/>
          </p:cNvSpPr>
          <p:nvPr>
            <p:ph idx="1"/>
          </p:nvPr>
        </p:nvSpPr>
        <p:spPr>
          <a:xfrm>
            <a:off x="4872038" y="2117725"/>
            <a:ext cx="5256212" cy="1708151"/>
          </a:xfrm>
        </p:spPr>
        <p:txBody>
          <a:bodyPr>
            <a:normAutofit fontScale="92500" lnSpcReduction="20000"/>
          </a:bodyPr>
          <a:lstStyle/>
          <a:p>
            <a:r>
              <a:rPr lang="en-GB" altLang="en-US" b="1" dirty="0">
                <a:solidFill>
                  <a:schemeClr val="tx1"/>
                </a:solidFill>
                <a:latin typeface="Arial" panose="020B0604020202020204" pitchFamily="34" charset="0"/>
                <a:cs typeface="Arial" panose="020B0604020202020204" pitchFamily="34" charset="0"/>
              </a:rPr>
              <a:t>Motivation is INDIVIDUAL</a:t>
            </a:r>
          </a:p>
          <a:p>
            <a:r>
              <a:rPr lang="en-GB" altLang="en-US" b="1" dirty="0">
                <a:solidFill>
                  <a:schemeClr val="tx1"/>
                </a:solidFill>
                <a:latin typeface="Arial" panose="020B0604020202020204" pitchFamily="34" charset="0"/>
                <a:cs typeface="Arial" panose="020B0604020202020204" pitchFamily="34" charset="0"/>
              </a:rPr>
              <a:t>Motivation is INTENTIONAL</a:t>
            </a:r>
          </a:p>
          <a:p>
            <a:r>
              <a:rPr lang="en-GB" altLang="en-US" b="1" dirty="0">
                <a:solidFill>
                  <a:schemeClr val="tx1"/>
                </a:solidFill>
                <a:latin typeface="Arial" panose="020B0604020202020204" pitchFamily="34" charset="0"/>
                <a:cs typeface="Arial" panose="020B0604020202020204" pitchFamily="34" charset="0"/>
              </a:rPr>
              <a:t>Motivation is MULTIFACETED</a:t>
            </a:r>
          </a:p>
          <a:p>
            <a:r>
              <a:rPr lang="en-GB" altLang="en-US" b="1" dirty="0">
                <a:solidFill>
                  <a:schemeClr val="tx1"/>
                </a:solidFill>
                <a:latin typeface="Arial" panose="020B0604020202020204" pitchFamily="34" charset="0"/>
                <a:cs typeface="Arial" panose="020B0604020202020204" pitchFamily="34" charset="0"/>
              </a:rPr>
              <a:t>Motivation influences BEHAVIOUR</a:t>
            </a:r>
          </a:p>
        </p:txBody>
      </p:sp>
      <p:sp>
        <p:nvSpPr>
          <p:cNvPr id="16388" name="Line 6">
            <a:extLst>
              <a:ext uri="{FF2B5EF4-FFF2-40B4-BE49-F238E27FC236}">
                <a16:creationId xmlns:a16="http://schemas.microsoft.com/office/drawing/2014/main" id="{B6F40F1A-DD2B-4970-82F8-BE2E401A4FC3}"/>
              </a:ext>
            </a:extLst>
          </p:cNvPr>
          <p:cNvSpPr>
            <a:spLocks noChangeShapeType="1"/>
          </p:cNvSpPr>
          <p:nvPr/>
        </p:nvSpPr>
        <p:spPr bwMode="auto">
          <a:xfrm>
            <a:off x="2711450" y="4868863"/>
            <a:ext cx="431800"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16389" name="Line 7">
            <a:extLst>
              <a:ext uri="{FF2B5EF4-FFF2-40B4-BE49-F238E27FC236}">
                <a16:creationId xmlns:a16="http://schemas.microsoft.com/office/drawing/2014/main" id="{B27875E5-6FE1-4B3B-9D68-C709A9B0A396}"/>
              </a:ext>
            </a:extLst>
          </p:cNvPr>
          <p:cNvSpPr>
            <a:spLocks noChangeShapeType="1"/>
          </p:cNvSpPr>
          <p:nvPr/>
        </p:nvSpPr>
        <p:spPr bwMode="auto">
          <a:xfrm>
            <a:off x="4583114" y="4868863"/>
            <a:ext cx="503237"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16390" name="Text Box 8">
            <a:extLst>
              <a:ext uri="{FF2B5EF4-FFF2-40B4-BE49-F238E27FC236}">
                <a16:creationId xmlns:a16="http://schemas.microsoft.com/office/drawing/2014/main" id="{8C2A87A3-EBE5-40B3-B5A0-6FD7E61859AB}"/>
              </a:ext>
            </a:extLst>
          </p:cNvPr>
          <p:cNvSpPr txBox="1">
            <a:spLocks noChangeArrowheads="1"/>
          </p:cNvSpPr>
          <p:nvPr/>
        </p:nvSpPr>
        <p:spPr bwMode="auto">
          <a:xfrm>
            <a:off x="1703388" y="4676775"/>
            <a:ext cx="188595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i="1">
                <a:solidFill>
                  <a:schemeClr val="tx1"/>
                </a:solidFill>
                <a:latin typeface="Times New Roman" panose="02020603050405020304" pitchFamily="18" charset="0"/>
              </a:defRPr>
            </a:lvl1pPr>
            <a:lvl2pPr marL="742950" indent="-285750">
              <a:defRPr sz="2400" i="1">
                <a:solidFill>
                  <a:schemeClr val="tx1"/>
                </a:solidFill>
                <a:latin typeface="Times New Roman" panose="02020603050405020304" pitchFamily="18" charset="0"/>
              </a:defRPr>
            </a:lvl2pPr>
            <a:lvl3pPr marL="1143000" indent="-228600">
              <a:defRPr sz="2400" i="1">
                <a:solidFill>
                  <a:schemeClr val="tx1"/>
                </a:solidFill>
                <a:latin typeface="Times New Roman" panose="02020603050405020304" pitchFamily="18" charset="0"/>
              </a:defRPr>
            </a:lvl3pPr>
            <a:lvl4pPr marL="1600200" indent="-228600">
              <a:defRPr sz="2400" i="1">
                <a:solidFill>
                  <a:schemeClr val="tx1"/>
                </a:solidFill>
                <a:latin typeface="Times New Roman" panose="02020603050405020304" pitchFamily="18" charset="0"/>
              </a:defRPr>
            </a:lvl4pPr>
            <a:lvl5pPr marL="2057400" indent="-228600">
              <a:defRPr sz="24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i="1">
                <a:solidFill>
                  <a:schemeClr val="tx1"/>
                </a:solidFill>
                <a:latin typeface="Times New Roman" panose="02020603050405020304" pitchFamily="18" charset="0"/>
              </a:defRPr>
            </a:lvl9pPr>
          </a:lstStyle>
          <a:p>
            <a:pPr eaLnBrk="1" hangingPunct="1"/>
            <a:r>
              <a:rPr lang="en-GB" altLang="en-US" sz="1800" i="0"/>
              <a:t>NEEDS </a:t>
            </a:r>
          </a:p>
          <a:p>
            <a:pPr eaLnBrk="1" hangingPunct="1"/>
            <a:r>
              <a:rPr lang="en-GB" altLang="en-US" sz="1800" i="0"/>
              <a:t>OR </a:t>
            </a:r>
          </a:p>
          <a:p>
            <a:pPr eaLnBrk="1" hangingPunct="1"/>
            <a:r>
              <a:rPr lang="en-GB" altLang="en-US" sz="1800" i="0"/>
              <a:t>EXPECTATIONS</a:t>
            </a:r>
          </a:p>
        </p:txBody>
      </p:sp>
      <p:sp>
        <p:nvSpPr>
          <p:cNvPr id="16391" name="Text Box 9">
            <a:extLst>
              <a:ext uri="{FF2B5EF4-FFF2-40B4-BE49-F238E27FC236}">
                <a16:creationId xmlns:a16="http://schemas.microsoft.com/office/drawing/2014/main" id="{8FAF6F32-1CF1-4A86-9963-7F8106D88D10}"/>
              </a:ext>
            </a:extLst>
          </p:cNvPr>
          <p:cNvSpPr txBox="1">
            <a:spLocks noChangeArrowheads="1"/>
          </p:cNvSpPr>
          <p:nvPr/>
        </p:nvSpPr>
        <p:spPr bwMode="auto">
          <a:xfrm>
            <a:off x="3216275" y="4652963"/>
            <a:ext cx="13462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i="1">
                <a:solidFill>
                  <a:schemeClr val="tx1"/>
                </a:solidFill>
                <a:latin typeface="Times New Roman" panose="02020603050405020304" pitchFamily="18" charset="0"/>
              </a:defRPr>
            </a:lvl1pPr>
            <a:lvl2pPr marL="742950" indent="-285750">
              <a:defRPr sz="2400" i="1">
                <a:solidFill>
                  <a:schemeClr val="tx1"/>
                </a:solidFill>
                <a:latin typeface="Times New Roman" panose="02020603050405020304" pitchFamily="18" charset="0"/>
              </a:defRPr>
            </a:lvl2pPr>
            <a:lvl3pPr marL="1143000" indent="-228600">
              <a:defRPr sz="2400" i="1">
                <a:solidFill>
                  <a:schemeClr val="tx1"/>
                </a:solidFill>
                <a:latin typeface="Times New Roman" panose="02020603050405020304" pitchFamily="18" charset="0"/>
              </a:defRPr>
            </a:lvl3pPr>
            <a:lvl4pPr marL="1600200" indent="-228600">
              <a:defRPr sz="2400" i="1">
                <a:solidFill>
                  <a:schemeClr val="tx1"/>
                </a:solidFill>
                <a:latin typeface="Times New Roman" panose="02020603050405020304" pitchFamily="18" charset="0"/>
              </a:defRPr>
            </a:lvl4pPr>
            <a:lvl5pPr marL="2057400" indent="-228600">
              <a:defRPr sz="24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i="1">
                <a:solidFill>
                  <a:schemeClr val="tx1"/>
                </a:solidFill>
                <a:latin typeface="Times New Roman" panose="02020603050405020304" pitchFamily="18" charset="0"/>
              </a:defRPr>
            </a:lvl9pPr>
          </a:lstStyle>
          <a:p>
            <a:pPr eaLnBrk="1" hangingPunct="1"/>
            <a:r>
              <a:rPr lang="en-GB" altLang="en-US" sz="1800" i="0" dirty="0"/>
              <a:t>RESULT IN</a:t>
            </a:r>
          </a:p>
        </p:txBody>
      </p:sp>
      <p:sp>
        <p:nvSpPr>
          <p:cNvPr id="16392" name="Text Box 10">
            <a:extLst>
              <a:ext uri="{FF2B5EF4-FFF2-40B4-BE49-F238E27FC236}">
                <a16:creationId xmlns:a16="http://schemas.microsoft.com/office/drawing/2014/main" id="{48563423-9111-4A58-9A59-E621B211B478}"/>
              </a:ext>
            </a:extLst>
          </p:cNvPr>
          <p:cNvSpPr txBox="1">
            <a:spLocks noChangeArrowheads="1"/>
          </p:cNvSpPr>
          <p:nvPr/>
        </p:nvSpPr>
        <p:spPr bwMode="auto">
          <a:xfrm>
            <a:off x="5159375" y="4581525"/>
            <a:ext cx="2216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i="1">
                <a:solidFill>
                  <a:schemeClr val="tx1"/>
                </a:solidFill>
                <a:latin typeface="Times New Roman" panose="02020603050405020304" pitchFamily="18" charset="0"/>
              </a:defRPr>
            </a:lvl1pPr>
            <a:lvl2pPr marL="742950" indent="-285750">
              <a:defRPr sz="2400" i="1">
                <a:solidFill>
                  <a:schemeClr val="tx1"/>
                </a:solidFill>
                <a:latin typeface="Times New Roman" panose="02020603050405020304" pitchFamily="18" charset="0"/>
              </a:defRPr>
            </a:lvl2pPr>
            <a:lvl3pPr marL="1143000" indent="-228600">
              <a:defRPr sz="2400" i="1">
                <a:solidFill>
                  <a:schemeClr val="tx1"/>
                </a:solidFill>
                <a:latin typeface="Times New Roman" panose="02020603050405020304" pitchFamily="18" charset="0"/>
              </a:defRPr>
            </a:lvl3pPr>
            <a:lvl4pPr marL="1600200" indent="-228600">
              <a:defRPr sz="2400" i="1">
                <a:solidFill>
                  <a:schemeClr val="tx1"/>
                </a:solidFill>
                <a:latin typeface="Times New Roman" panose="02020603050405020304" pitchFamily="18" charset="0"/>
              </a:defRPr>
            </a:lvl4pPr>
            <a:lvl5pPr marL="2057400" indent="-228600">
              <a:defRPr sz="24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i="1">
                <a:solidFill>
                  <a:schemeClr val="tx1"/>
                </a:solidFill>
                <a:latin typeface="Times New Roman" panose="02020603050405020304" pitchFamily="18" charset="0"/>
              </a:defRPr>
            </a:lvl9pPr>
          </a:lstStyle>
          <a:p>
            <a:pPr eaLnBrk="1" hangingPunct="1"/>
            <a:r>
              <a:rPr lang="en-GB" altLang="en-US" sz="1800" i="0"/>
              <a:t>DRIVING FORCE</a:t>
            </a:r>
          </a:p>
          <a:p>
            <a:pPr eaLnBrk="1" hangingPunct="1"/>
            <a:r>
              <a:rPr lang="en-GB" altLang="en-US" sz="1800" i="0"/>
              <a:t>(Behaviour or Action)</a:t>
            </a:r>
          </a:p>
        </p:txBody>
      </p:sp>
      <p:sp>
        <p:nvSpPr>
          <p:cNvPr id="16393" name="Line 11">
            <a:extLst>
              <a:ext uri="{FF2B5EF4-FFF2-40B4-BE49-F238E27FC236}">
                <a16:creationId xmlns:a16="http://schemas.microsoft.com/office/drawing/2014/main" id="{74B0060C-0A38-4F03-9F70-87D2C85CD8D0}"/>
              </a:ext>
            </a:extLst>
          </p:cNvPr>
          <p:cNvSpPr>
            <a:spLocks noChangeShapeType="1"/>
          </p:cNvSpPr>
          <p:nvPr/>
        </p:nvSpPr>
        <p:spPr bwMode="auto">
          <a:xfrm>
            <a:off x="7175500" y="4868863"/>
            <a:ext cx="431800"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16394" name="Text Box 12">
            <a:extLst>
              <a:ext uri="{FF2B5EF4-FFF2-40B4-BE49-F238E27FC236}">
                <a16:creationId xmlns:a16="http://schemas.microsoft.com/office/drawing/2014/main" id="{8CE9F5D9-8B62-47CD-9152-96C29E87874C}"/>
              </a:ext>
            </a:extLst>
          </p:cNvPr>
          <p:cNvSpPr txBox="1">
            <a:spLocks noChangeArrowheads="1"/>
          </p:cNvSpPr>
          <p:nvPr/>
        </p:nvSpPr>
        <p:spPr bwMode="auto">
          <a:xfrm>
            <a:off x="7608888" y="4652963"/>
            <a:ext cx="15494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i="1">
                <a:solidFill>
                  <a:schemeClr val="tx1"/>
                </a:solidFill>
                <a:latin typeface="Times New Roman" panose="02020603050405020304" pitchFamily="18" charset="0"/>
              </a:defRPr>
            </a:lvl1pPr>
            <a:lvl2pPr marL="742950" indent="-285750">
              <a:defRPr sz="2400" i="1">
                <a:solidFill>
                  <a:schemeClr val="tx1"/>
                </a:solidFill>
                <a:latin typeface="Times New Roman" panose="02020603050405020304" pitchFamily="18" charset="0"/>
              </a:defRPr>
            </a:lvl2pPr>
            <a:lvl3pPr marL="1143000" indent="-228600">
              <a:defRPr sz="2400" i="1">
                <a:solidFill>
                  <a:schemeClr val="tx1"/>
                </a:solidFill>
                <a:latin typeface="Times New Roman" panose="02020603050405020304" pitchFamily="18" charset="0"/>
              </a:defRPr>
            </a:lvl3pPr>
            <a:lvl4pPr marL="1600200" indent="-228600">
              <a:defRPr sz="2400" i="1">
                <a:solidFill>
                  <a:schemeClr val="tx1"/>
                </a:solidFill>
                <a:latin typeface="Times New Roman" panose="02020603050405020304" pitchFamily="18" charset="0"/>
              </a:defRPr>
            </a:lvl4pPr>
            <a:lvl5pPr marL="2057400" indent="-228600">
              <a:defRPr sz="24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i="1">
                <a:solidFill>
                  <a:schemeClr val="tx1"/>
                </a:solidFill>
                <a:latin typeface="Times New Roman" panose="02020603050405020304" pitchFamily="18" charset="0"/>
              </a:defRPr>
            </a:lvl9pPr>
          </a:lstStyle>
          <a:p>
            <a:pPr eaLnBrk="1" hangingPunct="1"/>
            <a:r>
              <a:rPr lang="en-GB" altLang="en-US" sz="1800" i="0"/>
              <a:t>TO ACHIEVE</a:t>
            </a:r>
          </a:p>
        </p:txBody>
      </p:sp>
      <p:sp>
        <p:nvSpPr>
          <p:cNvPr id="16395" name="Line 13">
            <a:extLst>
              <a:ext uri="{FF2B5EF4-FFF2-40B4-BE49-F238E27FC236}">
                <a16:creationId xmlns:a16="http://schemas.microsoft.com/office/drawing/2014/main" id="{9424F266-BB40-4906-BBE7-83B16E8E3E82}"/>
              </a:ext>
            </a:extLst>
          </p:cNvPr>
          <p:cNvSpPr>
            <a:spLocks noChangeShapeType="1"/>
          </p:cNvSpPr>
          <p:nvPr/>
        </p:nvSpPr>
        <p:spPr bwMode="auto">
          <a:xfrm>
            <a:off x="9120188" y="4868863"/>
            <a:ext cx="431800"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16396" name="Text Box 14">
            <a:extLst>
              <a:ext uri="{FF2B5EF4-FFF2-40B4-BE49-F238E27FC236}">
                <a16:creationId xmlns:a16="http://schemas.microsoft.com/office/drawing/2014/main" id="{867DB560-9EE1-47E3-8397-26EA59E39F14}"/>
              </a:ext>
            </a:extLst>
          </p:cNvPr>
          <p:cNvSpPr txBox="1">
            <a:spLocks noChangeArrowheads="1"/>
          </p:cNvSpPr>
          <p:nvPr/>
        </p:nvSpPr>
        <p:spPr bwMode="auto">
          <a:xfrm>
            <a:off x="9604375" y="4675188"/>
            <a:ext cx="11493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i="1">
                <a:solidFill>
                  <a:schemeClr val="tx1"/>
                </a:solidFill>
                <a:latin typeface="Times New Roman" panose="02020603050405020304" pitchFamily="18" charset="0"/>
              </a:defRPr>
            </a:lvl1pPr>
            <a:lvl2pPr marL="742950" indent="-285750">
              <a:defRPr sz="2400" i="1">
                <a:solidFill>
                  <a:schemeClr val="tx1"/>
                </a:solidFill>
                <a:latin typeface="Times New Roman" panose="02020603050405020304" pitchFamily="18" charset="0"/>
              </a:defRPr>
            </a:lvl2pPr>
            <a:lvl3pPr marL="1143000" indent="-228600">
              <a:defRPr sz="2400" i="1">
                <a:solidFill>
                  <a:schemeClr val="tx1"/>
                </a:solidFill>
                <a:latin typeface="Times New Roman" panose="02020603050405020304" pitchFamily="18" charset="0"/>
              </a:defRPr>
            </a:lvl3pPr>
            <a:lvl4pPr marL="1600200" indent="-228600">
              <a:defRPr sz="2400" i="1">
                <a:solidFill>
                  <a:schemeClr val="tx1"/>
                </a:solidFill>
                <a:latin typeface="Times New Roman" panose="02020603050405020304" pitchFamily="18" charset="0"/>
              </a:defRPr>
            </a:lvl4pPr>
            <a:lvl5pPr marL="2057400" indent="-228600">
              <a:defRPr sz="24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i="1">
                <a:solidFill>
                  <a:schemeClr val="tx1"/>
                </a:solidFill>
                <a:latin typeface="Times New Roman" panose="02020603050405020304" pitchFamily="18" charset="0"/>
              </a:defRPr>
            </a:lvl9pPr>
          </a:lstStyle>
          <a:p>
            <a:pPr eaLnBrk="1" hangingPunct="1"/>
            <a:r>
              <a:rPr lang="en-GB" altLang="en-US" sz="1800" i="0"/>
              <a:t>DESIRED</a:t>
            </a:r>
          </a:p>
          <a:p>
            <a:pPr eaLnBrk="1" hangingPunct="1"/>
            <a:r>
              <a:rPr lang="en-GB" altLang="en-US" sz="1800" i="0"/>
              <a:t>GOALS</a:t>
            </a:r>
          </a:p>
        </p:txBody>
      </p:sp>
      <p:sp>
        <p:nvSpPr>
          <p:cNvPr id="16397" name="Line 15">
            <a:extLst>
              <a:ext uri="{FF2B5EF4-FFF2-40B4-BE49-F238E27FC236}">
                <a16:creationId xmlns:a16="http://schemas.microsoft.com/office/drawing/2014/main" id="{36229920-66E5-4E13-B1A9-6B5B06A8A9D9}"/>
              </a:ext>
            </a:extLst>
          </p:cNvPr>
          <p:cNvSpPr>
            <a:spLocks noChangeShapeType="1"/>
          </p:cNvSpPr>
          <p:nvPr/>
        </p:nvSpPr>
        <p:spPr bwMode="auto">
          <a:xfrm>
            <a:off x="10128250" y="5373688"/>
            <a:ext cx="0" cy="79216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16398" name="Line 18">
            <a:extLst>
              <a:ext uri="{FF2B5EF4-FFF2-40B4-BE49-F238E27FC236}">
                <a16:creationId xmlns:a16="http://schemas.microsoft.com/office/drawing/2014/main" id="{1DDBE5FB-EA63-40C2-9336-61895C01FA83}"/>
              </a:ext>
            </a:extLst>
          </p:cNvPr>
          <p:cNvSpPr>
            <a:spLocks noChangeShapeType="1"/>
          </p:cNvSpPr>
          <p:nvPr/>
        </p:nvSpPr>
        <p:spPr bwMode="auto">
          <a:xfrm flipH="1">
            <a:off x="9480550" y="6165850"/>
            <a:ext cx="649288"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16399" name="Text Box 19">
            <a:extLst>
              <a:ext uri="{FF2B5EF4-FFF2-40B4-BE49-F238E27FC236}">
                <a16:creationId xmlns:a16="http://schemas.microsoft.com/office/drawing/2014/main" id="{767F06E4-A705-4CDE-A84E-D6E7CADFF6CE}"/>
              </a:ext>
            </a:extLst>
          </p:cNvPr>
          <p:cNvSpPr txBox="1">
            <a:spLocks noChangeArrowheads="1"/>
          </p:cNvSpPr>
          <p:nvPr/>
        </p:nvSpPr>
        <p:spPr bwMode="auto">
          <a:xfrm>
            <a:off x="7464425" y="5949951"/>
            <a:ext cx="20066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i="1">
                <a:solidFill>
                  <a:schemeClr val="tx1"/>
                </a:solidFill>
                <a:latin typeface="Times New Roman" panose="02020603050405020304" pitchFamily="18" charset="0"/>
              </a:defRPr>
            </a:lvl1pPr>
            <a:lvl2pPr marL="742950" indent="-285750">
              <a:defRPr sz="2400" i="1">
                <a:solidFill>
                  <a:schemeClr val="tx1"/>
                </a:solidFill>
                <a:latin typeface="Times New Roman" panose="02020603050405020304" pitchFamily="18" charset="0"/>
              </a:defRPr>
            </a:lvl2pPr>
            <a:lvl3pPr marL="1143000" indent="-228600">
              <a:defRPr sz="2400" i="1">
                <a:solidFill>
                  <a:schemeClr val="tx1"/>
                </a:solidFill>
                <a:latin typeface="Times New Roman" panose="02020603050405020304" pitchFamily="18" charset="0"/>
              </a:defRPr>
            </a:lvl3pPr>
            <a:lvl4pPr marL="1600200" indent="-228600">
              <a:defRPr sz="2400" i="1">
                <a:solidFill>
                  <a:schemeClr val="tx1"/>
                </a:solidFill>
                <a:latin typeface="Times New Roman" panose="02020603050405020304" pitchFamily="18" charset="0"/>
              </a:defRPr>
            </a:lvl4pPr>
            <a:lvl5pPr marL="2057400" indent="-228600">
              <a:defRPr sz="24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i="1">
                <a:solidFill>
                  <a:schemeClr val="tx1"/>
                </a:solidFill>
                <a:latin typeface="Times New Roman" panose="02020603050405020304" pitchFamily="18" charset="0"/>
              </a:defRPr>
            </a:lvl9pPr>
          </a:lstStyle>
          <a:p>
            <a:pPr eaLnBrk="1" hangingPunct="1"/>
            <a:r>
              <a:rPr lang="en-GB" altLang="en-US" sz="1800" i="0"/>
              <a:t>WHICH PROVIDE</a:t>
            </a:r>
          </a:p>
        </p:txBody>
      </p:sp>
      <p:sp>
        <p:nvSpPr>
          <p:cNvPr id="16400" name="Line 20">
            <a:extLst>
              <a:ext uri="{FF2B5EF4-FFF2-40B4-BE49-F238E27FC236}">
                <a16:creationId xmlns:a16="http://schemas.microsoft.com/office/drawing/2014/main" id="{DEA92BB2-FD00-4788-8458-A30134B19357}"/>
              </a:ext>
            </a:extLst>
          </p:cNvPr>
          <p:cNvSpPr>
            <a:spLocks noChangeShapeType="1"/>
          </p:cNvSpPr>
          <p:nvPr/>
        </p:nvSpPr>
        <p:spPr bwMode="auto">
          <a:xfrm flipH="1">
            <a:off x="6816725" y="6165850"/>
            <a:ext cx="649288"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16401" name="Text Box 21">
            <a:extLst>
              <a:ext uri="{FF2B5EF4-FFF2-40B4-BE49-F238E27FC236}">
                <a16:creationId xmlns:a16="http://schemas.microsoft.com/office/drawing/2014/main" id="{122FF230-5DEE-459E-AA5D-90655AD752B3}"/>
              </a:ext>
            </a:extLst>
          </p:cNvPr>
          <p:cNvSpPr txBox="1">
            <a:spLocks noChangeArrowheads="1"/>
          </p:cNvSpPr>
          <p:nvPr/>
        </p:nvSpPr>
        <p:spPr bwMode="auto">
          <a:xfrm>
            <a:off x="5016500" y="5949951"/>
            <a:ext cx="1746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i="1">
                <a:solidFill>
                  <a:schemeClr val="tx1"/>
                </a:solidFill>
                <a:latin typeface="Times New Roman" panose="02020603050405020304" pitchFamily="18" charset="0"/>
              </a:defRPr>
            </a:lvl1pPr>
            <a:lvl2pPr marL="742950" indent="-285750">
              <a:defRPr sz="2400" i="1">
                <a:solidFill>
                  <a:schemeClr val="tx1"/>
                </a:solidFill>
                <a:latin typeface="Times New Roman" panose="02020603050405020304" pitchFamily="18" charset="0"/>
              </a:defRPr>
            </a:lvl2pPr>
            <a:lvl3pPr marL="1143000" indent="-228600">
              <a:defRPr sz="2400" i="1">
                <a:solidFill>
                  <a:schemeClr val="tx1"/>
                </a:solidFill>
                <a:latin typeface="Times New Roman" panose="02020603050405020304" pitchFamily="18" charset="0"/>
              </a:defRPr>
            </a:lvl3pPr>
            <a:lvl4pPr marL="1600200" indent="-228600">
              <a:defRPr sz="2400" i="1">
                <a:solidFill>
                  <a:schemeClr val="tx1"/>
                </a:solidFill>
                <a:latin typeface="Times New Roman" panose="02020603050405020304" pitchFamily="18" charset="0"/>
              </a:defRPr>
            </a:lvl4pPr>
            <a:lvl5pPr marL="2057400" indent="-228600">
              <a:defRPr sz="24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i="1">
                <a:solidFill>
                  <a:schemeClr val="tx1"/>
                </a:solidFill>
                <a:latin typeface="Times New Roman" panose="02020603050405020304" pitchFamily="18" charset="0"/>
              </a:defRPr>
            </a:lvl9pPr>
          </a:lstStyle>
          <a:p>
            <a:pPr eaLnBrk="1" hangingPunct="1"/>
            <a:r>
              <a:rPr lang="en-GB" altLang="en-US" sz="1800" i="0"/>
              <a:t>FULFILLMENT</a:t>
            </a:r>
          </a:p>
        </p:txBody>
      </p:sp>
      <p:sp>
        <p:nvSpPr>
          <p:cNvPr id="16402" name="Line 22">
            <a:extLst>
              <a:ext uri="{FF2B5EF4-FFF2-40B4-BE49-F238E27FC236}">
                <a16:creationId xmlns:a16="http://schemas.microsoft.com/office/drawing/2014/main" id="{C1F7CD5D-4E90-452E-8D2E-42CEA1EAD635}"/>
              </a:ext>
            </a:extLst>
          </p:cNvPr>
          <p:cNvSpPr>
            <a:spLocks noChangeShapeType="1"/>
          </p:cNvSpPr>
          <p:nvPr/>
        </p:nvSpPr>
        <p:spPr bwMode="auto">
          <a:xfrm flipH="1">
            <a:off x="4367214" y="6165850"/>
            <a:ext cx="649287"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16403" name="Text Box 23">
            <a:extLst>
              <a:ext uri="{FF2B5EF4-FFF2-40B4-BE49-F238E27FC236}">
                <a16:creationId xmlns:a16="http://schemas.microsoft.com/office/drawing/2014/main" id="{80286530-6825-42E3-86F5-2C28164FA654}"/>
              </a:ext>
            </a:extLst>
          </p:cNvPr>
          <p:cNvSpPr txBox="1">
            <a:spLocks noChangeArrowheads="1"/>
          </p:cNvSpPr>
          <p:nvPr/>
        </p:nvSpPr>
        <p:spPr bwMode="auto">
          <a:xfrm>
            <a:off x="2927350" y="5949951"/>
            <a:ext cx="13906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i="1">
                <a:solidFill>
                  <a:schemeClr val="tx1"/>
                </a:solidFill>
                <a:latin typeface="Times New Roman" panose="02020603050405020304" pitchFamily="18" charset="0"/>
              </a:defRPr>
            </a:lvl1pPr>
            <a:lvl2pPr marL="742950" indent="-285750">
              <a:defRPr sz="2400" i="1">
                <a:solidFill>
                  <a:schemeClr val="tx1"/>
                </a:solidFill>
                <a:latin typeface="Times New Roman" panose="02020603050405020304" pitchFamily="18" charset="0"/>
              </a:defRPr>
            </a:lvl2pPr>
            <a:lvl3pPr marL="1143000" indent="-228600">
              <a:defRPr sz="2400" i="1">
                <a:solidFill>
                  <a:schemeClr val="tx1"/>
                </a:solidFill>
                <a:latin typeface="Times New Roman" panose="02020603050405020304" pitchFamily="18" charset="0"/>
              </a:defRPr>
            </a:lvl3pPr>
            <a:lvl4pPr marL="1600200" indent="-228600">
              <a:defRPr sz="2400" i="1">
                <a:solidFill>
                  <a:schemeClr val="tx1"/>
                </a:solidFill>
                <a:latin typeface="Times New Roman" panose="02020603050405020304" pitchFamily="18" charset="0"/>
              </a:defRPr>
            </a:lvl4pPr>
            <a:lvl5pPr marL="2057400" indent="-228600">
              <a:defRPr sz="2400" i="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i="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i="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i="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i="1">
                <a:solidFill>
                  <a:schemeClr val="tx1"/>
                </a:solidFill>
                <a:latin typeface="Times New Roman" panose="02020603050405020304" pitchFamily="18" charset="0"/>
              </a:defRPr>
            </a:lvl9pPr>
          </a:lstStyle>
          <a:p>
            <a:pPr eaLnBrk="1" hangingPunct="1"/>
            <a:r>
              <a:rPr lang="en-GB" altLang="en-US" sz="1800" i="0"/>
              <a:t>FEEDBACK</a:t>
            </a:r>
          </a:p>
        </p:txBody>
      </p:sp>
      <p:sp>
        <p:nvSpPr>
          <p:cNvPr id="16404" name="Line 24">
            <a:extLst>
              <a:ext uri="{FF2B5EF4-FFF2-40B4-BE49-F238E27FC236}">
                <a16:creationId xmlns:a16="http://schemas.microsoft.com/office/drawing/2014/main" id="{0DF12933-9D78-4317-BEB9-7850A8EAD64C}"/>
              </a:ext>
            </a:extLst>
          </p:cNvPr>
          <p:cNvSpPr>
            <a:spLocks noChangeShapeType="1"/>
          </p:cNvSpPr>
          <p:nvPr/>
        </p:nvSpPr>
        <p:spPr bwMode="auto">
          <a:xfrm flipH="1">
            <a:off x="2063750" y="6165850"/>
            <a:ext cx="8636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16405" name="Line 25">
            <a:extLst>
              <a:ext uri="{FF2B5EF4-FFF2-40B4-BE49-F238E27FC236}">
                <a16:creationId xmlns:a16="http://schemas.microsoft.com/office/drawing/2014/main" id="{F99C2357-3556-4F4E-84AA-3B7182D93ABD}"/>
              </a:ext>
            </a:extLst>
          </p:cNvPr>
          <p:cNvSpPr>
            <a:spLocks noChangeShapeType="1"/>
          </p:cNvSpPr>
          <p:nvPr/>
        </p:nvSpPr>
        <p:spPr bwMode="auto">
          <a:xfrm flipV="1">
            <a:off x="2063750" y="5734050"/>
            <a:ext cx="0"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5"/>
          <p:cNvSpPr>
            <a:spLocks noGrp="1" noChangeArrowheads="1"/>
          </p:cNvSpPr>
          <p:nvPr>
            <p:ph type="title"/>
          </p:nvPr>
        </p:nvSpPr>
        <p:spPr>
          <a:xfrm>
            <a:off x="2052488" y="335113"/>
            <a:ext cx="8229600" cy="878615"/>
          </a:xfrm>
        </p:spPr>
        <p:txBody>
          <a:bodyPr>
            <a:normAutofit/>
          </a:bodyPr>
          <a:lstStyle/>
          <a:p>
            <a:pPr>
              <a:defRPr/>
            </a:pPr>
            <a:r>
              <a:rPr lang="en-AU" dirty="0">
                <a:cs typeface="Arial" pitchFamily="34" charset="0"/>
              </a:rPr>
              <a:t>Motivation and Job Performance </a:t>
            </a:r>
          </a:p>
        </p:txBody>
      </p:sp>
      <p:sp>
        <p:nvSpPr>
          <p:cNvPr id="11266" name="Slide Number Placeholder 4"/>
          <p:cNvSpPr>
            <a:spLocks noGrp="1"/>
          </p:cNvSpPr>
          <p:nvPr>
            <p:ph type="sldNum" sz="quarter" idx="15"/>
          </p:nvPr>
        </p:nvSpPr>
        <p:spPr>
          <a:noFill/>
        </p:spPr>
        <p:txBody>
          <a:bodyPr/>
          <a:lstStyle/>
          <a:p>
            <a:fld id="{E4FD59F9-53AE-4ADC-B6DC-34DBC9B5BE35}" type="slidenum">
              <a:rPr lang="en-US"/>
              <a:pPr/>
              <a:t>25</a:t>
            </a:fld>
            <a:endParaRPr lang="en-US"/>
          </a:p>
        </p:txBody>
      </p:sp>
      <p:pic>
        <p:nvPicPr>
          <p:cNvPr id="7" name="Picture 7"/>
          <p:cNvPicPr>
            <a:picLocks noChangeAspect="1" noChangeArrowheads="1"/>
          </p:cNvPicPr>
          <p:nvPr/>
        </p:nvPicPr>
        <p:blipFill>
          <a:blip r:embed="rId3" cstate="print"/>
          <a:srcRect/>
          <a:stretch>
            <a:fillRect/>
          </a:stretch>
        </p:blipFill>
        <p:spPr bwMode="auto">
          <a:xfrm>
            <a:off x="2111308" y="2107186"/>
            <a:ext cx="7634288" cy="3860800"/>
          </a:xfrm>
          <a:prstGeom prst="rect">
            <a:avLst/>
          </a:prstGeom>
          <a:noFill/>
          <a:ln w="9525">
            <a:solidFill>
              <a:schemeClr val="accent2">
                <a:lumMod val="75000"/>
              </a:schemeClr>
            </a:solidFill>
            <a:miter lim="800000"/>
            <a:headEnd/>
            <a:tailEnd/>
          </a:ln>
        </p:spPr>
      </p:pic>
      <p:pic>
        <p:nvPicPr>
          <p:cNvPr id="11269" name="Picture 8"/>
          <p:cNvPicPr>
            <a:picLocks noChangeAspect="1" noChangeArrowheads="1"/>
          </p:cNvPicPr>
          <p:nvPr/>
        </p:nvPicPr>
        <p:blipFill>
          <a:blip r:embed="rId4" cstate="print"/>
          <a:srcRect/>
          <a:stretch>
            <a:fillRect/>
          </a:stretch>
        </p:blipFill>
        <p:spPr bwMode="auto">
          <a:xfrm>
            <a:off x="2271617" y="1392963"/>
            <a:ext cx="6553200" cy="534988"/>
          </a:xfrm>
          <a:prstGeom prst="rect">
            <a:avLst/>
          </a:prstGeom>
          <a:noFill/>
          <a:ln w="9525">
            <a:noFill/>
            <a:miter lim="800000"/>
            <a:headEnd/>
            <a:tailEnd/>
          </a:ln>
        </p:spPr>
      </p:pic>
      <p:sp>
        <p:nvSpPr>
          <p:cNvPr id="8" name="Footer Placeholder 1"/>
          <p:cNvSpPr txBox="1">
            <a:spLocks/>
          </p:cNvSpPr>
          <p:nvPr/>
        </p:nvSpPr>
        <p:spPr>
          <a:xfrm>
            <a:off x="1991544" y="283924"/>
            <a:ext cx="4248472" cy="4807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t>Introducing the Modern Workplace</a:t>
            </a:r>
          </a:p>
        </p:txBody>
      </p:sp>
    </p:spTree>
    <p:extLst>
      <p:ext uri="{BB962C8B-B14F-4D97-AF65-F5344CB8AC3E}">
        <p14:creationId xmlns:p14="http://schemas.microsoft.com/office/powerpoint/2010/main" val="3716270557"/>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p:cNvSpPr>
            <a:spLocks noGrp="1"/>
          </p:cNvSpPr>
          <p:nvPr>
            <p:ph type="title"/>
          </p:nvPr>
        </p:nvSpPr>
        <p:spPr>
          <a:xfrm>
            <a:off x="492369" y="605896"/>
            <a:ext cx="3642309" cy="5646208"/>
          </a:xfrm>
        </p:spPr>
        <p:txBody>
          <a:bodyPr anchor="ctr">
            <a:normAutofit/>
          </a:bodyPr>
          <a:lstStyle/>
          <a:p>
            <a:pPr marL="88900" indent="-88900"/>
            <a:r>
              <a:rPr lang="en-GB" sz="4400">
                <a:solidFill>
                  <a:srgbClr val="FFFFFF"/>
                </a:solidFill>
                <a:cs typeface="Arial" pitchFamily="34" charset="0"/>
              </a:rPr>
              <a:t>What motivates people to work?</a:t>
            </a:r>
          </a:p>
        </p:txBody>
      </p:sp>
      <p:sp>
        <p:nvSpPr>
          <p:cNvPr id="2" name="Content Placeholder 1"/>
          <p:cNvSpPr>
            <a:spLocks noGrp="1"/>
          </p:cNvSpPr>
          <p:nvPr>
            <p:ph idx="1"/>
          </p:nvPr>
        </p:nvSpPr>
        <p:spPr>
          <a:xfrm>
            <a:off x="5231958" y="605896"/>
            <a:ext cx="5923721" cy="6020092"/>
          </a:xfrm>
        </p:spPr>
        <p:txBody>
          <a:bodyPr anchor="ctr">
            <a:normAutofit lnSpcReduction="10000"/>
          </a:bodyPr>
          <a:lstStyle/>
          <a:p>
            <a:pPr marL="88900" indent="20638">
              <a:lnSpc>
                <a:spcPct val="100000"/>
              </a:lnSpc>
              <a:buNone/>
            </a:pPr>
            <a:endParaRPr lang="en-GB" sz="1700" dirty="0">
              <a:latin typeface="Arial" pitchFamily="34" charset="0"/>
              <a:cs typeface="Arial" pitchFamily="34" charset="0"/>
            </a:endParaRPr>
          </a:p>
          <a:p>
            <a:pPr marL="88900" indent="20638">
              <a:lnSpc>
                <a:spcPct val="100000"/>
              </a:lnSpc>
              <a:buNone/>
            </a:pPr>
            <a:r>
              <a:rPr lang="en-GB" b="1" i="1" dirty="0">
                <a:latin typeface="Arial" pitchFamily="34" charset="0"/>
                <a:cs typeface="Arial" pitchFamily="34" charset="0"/>
              </a:rPr>
              <a:t>Does your list include any of the following:</a:t>
            </a:r>
          </a:p>
          <a:p>
            <a:pPr marL="88900" indent="20638">
              <a:lnSpc>
                <a:spcPct val="100000"/>
              </a:lnSpc>
              <a:buNone/>
            </a:pPr>
            <a:endParaRPr lang="en-GB" b="1" i="1" dirty="0">
              <a:latin typeface="Arial" pitchFamily="34" charset="0"/>
              <a:cs typeface="Arial" pitchFamily="34" charset="0"/>
            </a:endParaRPr>
          </a:p>
          <a:p>
            <a:pPr marL="358775" indent="-269875">
              <a:lnSpc>
                <a:spcPct val="100000"/>
              </a:lnSpc>
              <a:buFont typeface="Wingdings" pitchFamily="2" charset="2"/>
              <a:buChar char="Ø"/>
            </a:pPr>
            <a:r>
              <a:rPr lang="en-GB" dirty="0">
                <a:latin typeface="Arial" pitchFamily="34" charset="0"/>
                <a:cs typeface="Arial" pitchFamily="34" charset="0"/>
              </a:rPr>
              <a:t>Financial rewards e.g. wages/salary, bonuses</a:t>
            </a:r>
          </a:p>
          <a:p>
            <a:pPr marL="358775" indent="-269875">
              <a:lnSpc>
                <a:spcPct val="100000"/>
              </a:lnSpc>
              <a:buFont typeface="Wingdings" pitchFamily="2" charset="2"/>
              <a:buChar char="Ø"/>
            </a:pPr>
            <a:r>
              <a:rPr lang="en-GB" dirty="0">
                <a:latin typeface="Arial" pitchFamily="34" charset="0"/>
                <a:cs typeface="Arial" pitchFamily="34" charset="0"/>
              </a:rPr>
              <a:t>Good working conditions e.g. flexitime, holiday entitlement, training &amp; development opportunities, sickness &amp; maternity leave/pay above statutory minimum</a:t>
            </a:r>
          </a:p>
          <a:p>
            <a:pPr marL="358775" indent="-269875">
              <a:lnSpc>
                <a:spcPct val="100000"/>
              </a:lnSpc>
              <a:buFont typeface="Wingdings" pitchFamily="2" charset="2"/>
              <a:buChar char="Ø"/>
            </a:pPr>
            <a:r>
              <a:rPr lang="en-GB" dirty="0">
                <a:latin typeface="Arial" pitchFamily="34" charset="0"/>
                <a:cs typeface="Arial" pitchFamily="34" charset="0"/>
              </a:rPr>
              <a:t>Additional benefits e.g. company pension, car, private health care, subsidised child care &amp; canteen, gym membership etc</a:t>
            </a:r>
          </a:p>
          <a:p>
            <a:pPr marL="358775" indent="-269875">
              <a:lnSpc>
                <a:spcPct val="100000"/>
              </a:lnSpc>
              <a:buFont typeface="Wingdings" pitchFamily="2" charset="2"/>
              <a:buChar char="Ø"/>
            </a:pPr>
            <a:r>
              <a:rPr lang="en-GB" dirty="0">
                <a:latin typeface="Arial" pitchFamily="34" charset="0"/>
                <a:cs typeface="Arial" pitchFamily="34" charset="0"/>
              </a:rPr>
              <a:t>Interesting &amp; varied work, contributing to organisational, community &amp; societal wellbeing</a:t>
            </a:r>
          </a:p>
          <a:p>
            <a:pPr marL="358775" indent="-269875">
              <a:lnSpc>
                <a:spcPct val="100000"/>
              </a:lnSpc>
              <a:buFont typeface="Wingdings" pitchFamily="2" charset="2"/>
              <a:buChar char="Ø"/>
            </a:pPr>
            <a:r>
              <a:rPr lang="en-GB" dirty="0">
                <a:latin typeface="Arial" pitchFamily="34" charset="0"/>
                <a:cs typeface="Arial" pitchFamily="34" charset="0"/>
              </a:rPr>
              <a:t>Appreciative &amp; open environment, opinions &amp; efforts  valued, team ethos &amp; spirit, sense of belonging i.e. psychological rewards</a:t>
            </a:r>
          </a:p>
          <a:p>
            <a:pPr marL="358775" indent="-269875">
              <a:lnSpc>
                <a:spcPct val="100000"/>
              </a:lnSpc>
              <a:buFont typeface="Wingdings" pitchFamily="2" charset="2"/>
              <a:buChar char="Ø"/>
            </a:pPr>
            <a:endParaRPr lang="en-GB" sz="1700" dirty="0">
              <a:latin typeface="Arial" pitchFamily="34" charset="0"/>
              <a:cs typeface="Arial" pitchFamily="34" charset="0"/>
            </a:endParaRPr>
          </a:p>
        </p:txBody>
      </p:sp>
      <p:sp>
        <p:nvSpPr>
          <p:cNvPr id="4" name="Slide Number Placeholder 3"/>
          <p:cNvSpPr>
            <a:spLocks noGrp="1"/>
          </p:cNvSpPr>
          <p:nvPr>
            <p:ph type="sldNum" sz="quarter" idx="12"/>
          </p:nvPr>
        </p:nvSpPr>
        <p:spPr>
          <a:xfrm>
            <a:off x="10993582" y="6446838"/>
            <a:ext cx="780010" cy="365125"/>
          </a:xfrm>
        </p:spPr>
        <p:txBody>
          <a:bodyPr>
            <a:normAutofit/>
          </a:bodyPr>
          <a:lstStyle/>
          <a:p>
            <a:pPr>
              <a:spcAft>
                <a:spcPts val="600"/>
              </a:spcAft>
            </a:pPr>
            <a:fld id="{320C299A-7214-4367-9926-2D52E6C2B859}" type="slidenum">
              <a:rPr lang="en-GB">
                <a:solidFill>
                  <a:schemeClr val="tx1">
                    <a:lumMod val="85000"/>
                    <a:lumOff val="15000"/>
                  </a:schemeClr>
                </a:solidFill>
              </a:rPr>
              <a:pPr>
                <a:spcAft>
                  <a:spcPts val="600"/>
                </a:spcAft>
              </a:pPr>
              <a:t>26</a:t>
            </a:fld>
            <a:endParaRPr lang="en-GB">
              <a:solidFill>
                <a:schemeClr val="tx1">
                  <a:lumMod val="85000"/>
                  <a:lumOff val="15000"/>
                </a:schemeClr>
              </a:solidFill>
            </a:endParaRPr>
          </a:p>
        </p:txBody>
      </p:sp>
    </p:spTree>
    <p:extLst>
      <p:ext uri="{BB962C8B-B14F-4D97-AF65-F5344CB8AC3E}">
        <p14:creationId xmlns:p14="http://schemas.microsoft.com/office/powerpoint/2010/main" val="2296336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2">
                                            <p:txEl>
                                              <p:pRg st="5" end="5"/>
                                            </p:txEl>
                                          </p:spTgt>
                                        </p:tgtEl>
                                        <p:attrNameLst>
                                          <p:attrName>style.visibility</p:attrName>
                                        </p:attrNameLst>
                                      </p:cBhvr>
                                      <p:to>
                                        <p:strVal val="visible"/>
                                      </p:to>
                                    </p:set>
                                    <p:anim calcmode="lin" valueType="num">
                                      <p:cBhvr additive="base">
                                        <p:cTn id="25" dur="500" fill="hold"/>
                                        <p:tgtEl>
                                          <p:spTgt spid="2">
                                            <p:txEl>
                                              <p:pRg st="5" end="5"/>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 calcmode="lin" valueType="num">
                                      <p:cBhvr additive="base">
                                        <p:cTn id="31" dur="500" fill="hold"/>
                                        <p:tgtEl>
                                          <p:spTgt spid="2">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2">
                                            <p:txEl>
                                              <p:pRg st="7" end="7"/>
                                            </p:txEl>
                                          </p:spTgt>
                                        </p:tgtEl>
                                        <p:attrNameLst>
                                          <p:attrName>style.visibility</p:attrName>
                                        </p:attrNameLst>
                                      </p:cBhvr>
                                      <p:to>
                                        <p:strVal val="visible"/>
                                      </p:to>
                                    </p:set>
                                    <p:anim calcmode="lin" valueType="num">
                                      <p:cBhvr additive="base">
                                        <p:cTn id="37" dur="500" fill="hold"/>
                                        <p:tgtEl>
                                          <p:spTgt spid="2">
                                            <p:txEl>
                                              <p:pRg st="7" end="7"/>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2">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mage result for pound sign"/>
          <p:cNvPicPr>
            <a:picLocks noChangeAspect="1" noChangeArrowheads="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744072" y="2111184"/>
            <a:ext cx="3810000" cy="3571874"/>
          </a:xfrm>
          <a:prstGeom prst="rect">
            <a:avLst/>
          </a:prstGeom>
          <a:noFill/>
          <a:extLst>
            <a:ext uri="{909E8E84-426E-40DD-AFC4-6F175D3DCCD1}">
              <a14:hiddenFill xmlns:a14="http://schemas.microsoft.com/office/drawing/2010/main">
                <a:solidFill>
                  <a:srgbClr val="FFFFFF"/>
                </a:solidFill>
              </a14:hiddenFill>
            </a:ext>
          </a:extLst>
        </p:spPr>
      </p:pic>
      <p:sp>
        <p:nvSpPr>
          <p:cNvPr id="5122" name="Rectangle 2"/>
          <p:cNvSpPr>
            <a:spLocks noGrp="1" noRot="1" noChangeArrowheads="1"/>
          </p:cNvSpPr>
          <p:nvPr>
            <p:ph type="title"/>
          </p:nvPr>
        </p:nvSpPr>
        <p:spPr/>
        <p:txBody>
          <a:bodyPr rtlCol="0">
            <a:normAutofit/>
          </a:bodyPr>
          <a:lstStyle/>
          <a:p>
            <a:pPr>
              <a:defRPr/>
            </a:pPr>
            <a:r>
              <a:rPr lang="en-US" sz="2800" dirty="0"/>
              <a:t>Early Ideas on Work Motivation </a:t>
            </a:r>
          </a:p>
        </p:txBody>
      </p:sp>
      <p:sp>
        <p:nvSpPr>
          <p:cNvPr id="5123" name="Rectangle 3"/>
          <p:cNvSpPr>
            <a:spLocks noGrp="1" noChangeArrowheads="1"/>
          </p:cNvSpPr>
          <p:nvPr>
            <p:ph type="body" orient="vert" idx="1"/>
          </p:nvPr>
        </p:nvSpPr>
        <p:spPr>
          <a:xfrm>
            <a:off x="540779" y="2599899"/>
            <a:ext cx="11091776" cy="2917334"/>
          </a:xfrm>
        </p:spPr>
        <p:txBody>
          <a:bodyPr/>
          <a:lstStyle/>
          <a:p>
            <a:pPr eaLnBrk="1" hangingPunct="1"/>
            <a:r>
              <a:rPr lang="en-GB" altLang="en-US" dirty="0">
                <a:solidFill>
                  <a:schemeClr val="tx1"/>
                </a:solidFill>
                <a:latin typeface="Arial" panose="020B0604020202020204" pitchFamily="34" charset="0"/>
                <a:cs typeface="Arial" panose="020B0604020202020204" pitchFamily="34" charset="0"/>
              </a:rPr>
              <a:t>Employees motivated primarily by money</a:t>
            </a:r>
          </a:p>
          <a:p>
            <a:pPr eaLnBrk="1" hangingPunct="1"/>
            <a:r>
              <a:rPr lang="en-GB" altLang="en-US" dirty="0">
                <a:solidFill>
                  <a:schemeClr val="tx1"/>
                </a:solidFill>
                <a:latin typeface="Arial" panose="020B0604020202020204" pitchFamily="34" charset="0"/>
                <a:cs typeface="Arial" panose="020B0604020202020204" pitchFamily="34" charset="0"/>
              </a:rPr>
              <a:t>Important to ensure jobs enabled maximisation of earnings</a:t>
            </a:r>
          </a:p>
          <a:p>
            <a:pPr eaLnBrk="1" hangingPunct="1"/>
            <a:r>
              <a:rPr lang="en-GB" altLang="en-US" dirty="0">
                <a:solidFill>
                  <a:schemeClr val="tx1"/>
                </a:solidFill>
                <a:latin typeface="Arial" panose="020B0604020202020204" pitchFamily="34" charset="0"/>
                <a:cs typeface="Arial" panose="020B0604020202020204" pitchFamily="34" charset="0"/>
              </a:rPr>
              <a:t>Jobs had to be examined scientifically to establish the ‘best’ method and ‘best’ workers</a:t>
            </a:r>
          </a:p>
          <a:p>
            <a:pPr eaLnBrk="1" hangingPunct="1"/>
            <a:r>
              <a:rPr lang="en-GB" altLang="en-US" dirty="0">
                <a:solidFill>
                  <a:schemeClr val="tx1"/>
                </a:solidFill>
                <a:latin typeface="Arial" panose="020B0604020202020204" pitchFamily="34" charset="0"/>
                <a:cs typeface="Arial" panose="020B0604020202020204" pitchFamily="34" charset="0"/>
              </a:rPr>
              <a:t>Payment by results</a:t>
            </a:r>
          </a:p>
        </p:txBody>
      </p:sp>
      <p:sp>
        <p:nvSpPr>
          <p:cNvPr id="2" name="Vertical Text Placeholder 1"/>
          <p:cNvSpPr>
            <a:spLocks noGrp="1"/>
          </p:cNvSpPr>
          <p:nvPr>
            <p:ph type="body" orient="vert" idx="13"/>
          </p:nvPr>
        </p:nvSpPr>
        <p:spPr>
          <a:xfrm>
            <a:off x="539392" y="1481778"/>
            <a:ext cx="11089640" cy="369741"/>
          </a:xfrm>
        </p:spPr>
        <p:txBody>
          <a:bodyPr/>
          <a:lstStyle/>
          <a:p>
            <a:pPr marL="0" indent="0">
              <a:buNone/>
            </a:pPr>
            <a:r>
              <a:rPr lang="en-GB" sz="1800" dirty="0" err="1"/>
              <a:t>F.W.Taylor</a:t>
            </a:r>
            <a:r>
              <a:rPr lang="en-GB" sz="1800" dirty="0"/>
              <a:t> (1900)Scientific management – ‘economic man’</a:t>
            </a:r>
          </a:p>
        </p:txBody>
      </p:sp>
      <p:sp>
        <p:nvSpPr>
          <p:cNvPr id="6" name="Footer Placeholder 3"/>
          <p:cNvSpPr txBox="1">
            <a:spLocks/>
          </p:cNvSpPr>
          <p:nvPr/>
        </p:nvSpPr>
        <p:spPr>
          <a:xfrm>
            <a:off x="1950966" y="92076"/>
            <a:ext cx="3784994" cy="45660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Introducing the Modern Workplace</a:t>
            </a:r>
            <a:endParaRPr lang="en-GB" dirty="0"/>
          </a:p>
        </p:txBody>
      </p:sp>
      <p:sp>
        <p:nvSpPr>
          <p:cNvPr id="3" name="Slide Number Placeholder 2"/>
          <p:cNvSpPr>
            <a:spLocks noGrp="1"/>
          </p:cNvSpPr>
          <p:nvPr>
            <p:ph type="sldNum" sz="quarter" idx="15"/>
          </p:nvPr>
        </p:nvSpPr>
        <p:spPr/>
        <p:txBody>
          <a:bodyPr/>
          <a:lstStyle/>
          <a:p>
            <a:pPr>
              <a:defRPr/>
            </a:pPr>
            <a:fld id="{DFAEC5DD-68FC-4E9C-9587-DBB16356B9F7}" type="slidenum">
              <a:rPr lang="en-US" smtClean="0"/>
              <a:pPr>
                <a:defRPr/>
              </a:pPr>
              <a:t>27</a:t>
            </a:fld>
            <a:endParaRPr lang="en-US"/>
          </a:p>
        </p:txBody>
      </p:sp>
    </p:spTree>
    <p:extLst>
      <p:ext uri="{BB962C8B-B14F-4D97-AF65-F5344CB8AC3E}">
        <p14:creationId xmlns:p14="http://schemas.microsoft.com/office/powerpoint/2010/main" val="2533882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88504" y="2777902"/>
            <a:ext cx="2044001" cy="2920002"/>
          </a:xfrm>
          <a:prstGeom prst="rect">
            <a:avLst/>
          </a:prstGeom>
        </p:spPr>
      </p:pic>
      <p:sp>
        <p:nvSpPr>
          <p:cNvPr id="6146" name="Rectangle 2"/>
          <p:cNvSpPr>
            <a:spLocks noGrp="1" noRot="1" noChangeArrowheads="1"/>
          </p:cNvSpPr>
          <p:nvPr>
            <p:ph type="title"/>
          </p:nvPr>
        </p:nvSpPr>
        <p:spPr/>
        <p:txBody>
          <a:bodyPr rtlCol="0">
            <a:normAutofit/>
          </a:bodyPr>
          <a:lstStyle/>
          <a:p>
            <a:pPr>
              <a:defRPr/>
            </a:pPr>
            <a:r>
              <a:rPr lang="en-US" dirty="0"/>
              <a:t>Early Ideas on Work Motivation</a:t>
            </a:r>
          </a:p>
        </p:txBody>
      </p:sp>
      <p:sp>
        <p:nvSpPr>
          <p:cNvPr id="6147" name="Rectangle 3"/>
          <p:cNvSpPr>
            <a:spLocks noGrp="1" noChangeArrowheads="1"/>
          </p:cNvSpPr>
          <p:nvPr>
            <p:ph type="body" orient="vert" idx="1"/>
          </p:nvPr>
        </p:nvSpPr>
        <p:spPr>
          <a:xfrm>
            <a:off x="540779" y="2067364"/>
            <a:ext cx="11091776" cy="3449869"/>
          </a:xfrm>
        </p:spPr>
        <p:txBody>
          <a:bodyPr/>
          <a:lstStyle/>
          <a:p>
            <a:pPr eaLnBrk="1" hangingPunct="1"/>
            <a:r>
              <a:rPr lang="en-GB" altLang="en-US" dirty="0">
                <a:solidFill>
                  <a:schemeClr val="tx1"/>
                </a:solidFill>
                <a:latin typeface="Arial" panose="020B0604020202020204" pitchFamily="34" charset="0"/>
                <a:cs typeface="Arial" panose="020B0604020202020204" pitchFamily="34" charset="0"/>
              </a:rPr>
              <a:t>Workers studied over a period of time</a:t>
            </a:r>
          </a:p>
          <a:p>
            <a:pPr eaLnBrk="1" hangingPunct="1"/>
            <a:r>
              <a:rPr lang="en-GB" altLang="en-US" dirty="0">
                <a:solidFill>
                  <a:schemeClr val="tx1"/>
                </a:solidFill>
                <a:latin typeface="Arial" panose="020B0604020202020204" pitchFamily="34" charset="0"/>
                <a:cs typeface="Arial" panose="020B0604020202020204" pitchFamily="34" charset="0"/>
              </a:rPr>
              <a:t>Changes were made to rest breaks, start &amp; finish times, refreshments, payment schemes, lighting</a:t>
            </a:r>
          </a:p>
          <a:p>
            <a:pPr eaLnBrk="1" hangingPunct="1"/>
            <a:r>
              <a:rPr lang="en-GB" altLang="en-US" dirty="0">
                <a:solidFill>
                  <a:schemeClr val="tx1"/>
                </a:solidFill>
                <a:latin typeface="Arial" panose="020B0604020202020204" pitchFamily="34" charset="0"/>
                <a:cs typeface="Arial" panose="020B0604020202020204" pitchFamily="34" charset="0"/>
              </a:rPr>
              <a:t>Production increased by 30%</a:t>
            </a:r>
          </a:p>
          <a:p>
            <a:pPr eaLnBrk="1" hangingPunct="1"/>
            <a:r>
              <a:rPr lang="en-GB" altLang="en-US" dirty="0">
                <a:solidFill>
                  <a:schemeClr val="tx1"/>
                </a:solidFill>
                <a:latin typeface="Arial" panose="020B0604020202020204" pitchFamily="34" charset="0"/>
                <a:cs typeface="Arial" panose="020B0604020202020204" pitchFamily="34" charset="0"/>
              </a:rPr>
              <a:t>Rewards should be seen in a broader context</a:t>
            </a:r>
            <a:endParaRPr lang="en-US" altLang="en-US" dirty="0">
              <a:solidFill>
                <a:schemeClr val="tx1"/>
              </a:solidFill>
              <a:latin typeface="Arial" panose="020B0604020202020204" pitchFamily="34" charset="0"/>
              <a:cs typeface="Arial" panose="020B0604020202020204" pitchFamily="34" charset="0"/>
            </a:endParaRPr>
          </a:p>
        </p:txBody>
      </p:sp>
      <p:sp>
        <p:nvSpPr>
          <p:cNvPr id="2" name="Vertical Text Placeholder 1"/>
          <p:cNvSpPr>
            <a:spLocks noGrp="1"/>
          </p:cNvSpPr>
          <p:nvPr>
            <p:ph type="body" orient="vert" idx="13"/>
          </p:nvPr>
        </p:nvSpPr>
        <p:spPr>
          <a:xfrm>
            <a:off x="539392" y="1415042"/>
            <a:ext cx="11089640" cy="369741"/>
          </a:xfrm>
        </p:spPr>
        <p:txBody>
          <a:bodyPr/>
          <a:lstStyle/>
          <a:p>
            <a:pPr marL="0" indent="0">
              <a:buNone/>
            </a:pPr>
            <a:r>
              <a:rPr lang="en-GB" sz="2400" dirty="0"/>
              <a:t>‘social man’ (1920’s)The Hawthorne Experiments</a:t>
            </a:r>
          </a:p>
        </p:txBody>
      </p:sp>
      <p:sp>
        <p:nvSpPr>
          <p:cNvPr id="5" name="Footer Placeholder 3"/>
          <p:cNvSpPr txBox="1">
            <a:spLocks/>
          </p:cNvSpPr>
          <p:nvPr/>
        </p:nvSpPr>
        <p:spPr>
          <a:xfrm>
            <a:off x="1950966" y="92076"/>
            <a:ext cx="3784994" cy="45660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Introducing the Modern Workplace</a:t>
            </a:r>
            <a:endParaRPr lang="en-GB" dirty="0"/>
          </a:p>
        </p:txBody>
      </p:sp>
      <p:sp>
        <p:nvSpPr>
          <p:cNvPr id="4" name="Slide Number Placeholder 3"/>
          <p:cNvSpPr>
            <a:spLocks noGrp="1"/>
          </p:cNvSpPr>
          <p:nvPr>
            <p:ph type="sldNum" sz="quarter" idx="15"/>
          </p:nvPr>
        </p:nvSpPr>
        <p:spPr/>
        <p:txBody>
          <a:bodyPr/>
          <a:lstStyle/>
          <a:p>
            <a:pPr>
              <a:defRPr/>
            </a:pPr>
            <a:fld id="{DFAEC5DD-68FC-4E9C-9587-DBB16356B9F7}" type="slidenum">
              <a:rPr lang="en-US" smtClean="0"/>
              <a:pPr>
                <a:defRPr/>
              </a:pPr>
              <a:t>28</a:t>
            </a:fld>
            <a:endParaRPr lang="en-US"/>
          </a:p>
        </p:txBody>
      </p:sp>
    </p:spTree>
    <p:extLst>
      <p:ext uri="{BB962C8B-B14F-4D97-AF65-F5344CB8AC3E}">
        <p14:creationId xmlns:p14="http://schemas.microsoft.com/office/powerpoint/2010/main" val="5510796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3F18BAF1-8278-4DC5-AE07-D6AF1C397EB5}"/>
              </a:ext>
            </a:extLst>
          </p:cNvPr>
          <p:cNvSpPr>
            <a:spLocks noGrp="1" noChangeArrowheads="1"/>
          </p:cNvSpPr>
          <p:nvPr>
            <p:ph type="title"/>
          </p:nvPr>
        </p:nvSpPr>
        <p:spPr>
          <a:xfrm>
            <a:off x="2927350" y="304801"/>
            <a:ext cx="7283450" cy="1311275"/>
          </a:xfrm>
        </p:spPr>
        <p:txBody>
          <a:bodyPr>
            <a:normAutofit fontScale="90000"/>
          </a:bodyPr>
          <a:lstStyle/>
          <a:p>
            <a:r>
              <a:rPr lang="en-GB" altLang="en-US" b="1">
                <a:solidFill>
                  <a:schemeClr val="tx2"/>
                </a:solidFill>
              </a:rPr>
              <a:t>Content</a:t>
            </a:r>
            <a:r>
              <a:rPr lang="en-GB" altLang="en-US">
                <a:solidFill>
                  <a:schemeClr val="tx2"/>
                </a:solidFill>
              </a:rPr>
              <a:t> and </a:t>
            </a:r>
            <a:r>
              <a:rPr lang="en-GB" altLang="en-US" b="1">
                <a:solidFill>
                  <a:schemeClr val="tx2"/>
                </a:solidFill>
              </a:rPr>
              <a:t>process</a:t>
            </a:r>
            <a:r>
              <a:rPr lang="en-GB" altLang="en-US">
                <a:solidFill>
                  <a:schemeClr val="tx2"/>
                </a:solidFill>
              </a:rPr>
              <a:t> theories</a:t>
            </a:r>
            <a:br>
              <a:rPr lang="en-GB" altLang="en-US">
                <a:solidFill>
                  <a:schemeClr val="tx2"/>
                </a:solidFill>
              </a:rPr>
            </a:br>
            <a:r>
              <a:rPr lang="en-GB" altLang="en-US">
                <a:solidFill>
                  <a:schemeClr val="tx2"/>
                </a:solidFill>
              </a:rPr>
              <a:t>of motivation</a:t>
            </a:r>
          </a:p>
        </p:txBody>
      </p:sp>
      <p:sp>
        <p:nvSpPr>
          <p:cNvPr id="40963" name="Rectangle 3">
            <a:extLst>
              <a:ext uri="{FF2B5EF4-FFF2-40B4-BE49-F238E27FC236}">
                <a16:creationId xmlns:a16="http://schemas.microsoft.com/office/drawing/2014/main" id="{FBC06722-C852-48EB-AA52-EFC9F0914458}"/>
              </a:ext>
            </a:extLst>
          </p:cNvPr>
          <p:cNvSpPr>
            <a:spLocks noGrp="1" noChangeArrowheads="1"/>
          </p:cNvSpPr>
          <p:nvPr>
            <p:ph sz="half" idx="1"/>
          </p:nvPr>
        </p:nvSpPr>
        <p:spPr>
          <a:xfrm>
            <a:off x="1949450" y="1882776"/>
            <a:ext cx="4038600" cy="3844925"/>
          </a:xfrm>
        </p:spPr>
        <p:txBody>
          <a:bodyPr rtlCol="0">
            <a:normAutofit fontScale="77500" lnSpcReduction="20000"/>
          </a:bodyPr>
          <a:lstStyle/>
          <a:p>
            <a:pPr>
              <a:spcAft>
                <a:spcPts val="0"/>
              </a:spcAft>
              <a:buClr>
                <a:schemeClr val="tx1">
                  <a:lumMod val="75000"/>
                  <a:lumOff val="25000"/>
                </a:schemeClr>
              </a:buClr>
              <a:buNone/>
              <a:defRPr/>
            </a:pPr>
            <a:r>
              <a:rPr lang="en-GB" altLang="en-US" sz="2800" b="1" dirty="0">
                <a:solidFill>
                  <a:schemeClr val="tx1">
                    <a:lumMod val="75000"/>
                    <a:lumOff val="25000"/>
                  </a:schemeClr>
                </a:solidFill>
                <a:latin typeface="Arial" panose="020B0604020202020204" pitchFamily="34" charset="0"/>
                <a:cs typeface="Arial" panose="020B0604020202020204" pitchFamily="34" charset="0"/>
              </a:rPr>
              <a:t>Content Theories</a:t>
            </a:r>
          </a:p>
          <a:p>
            <a:pPr>
              <a:spcAft>
                <a:spcPts val="0"/>
              </a:spcAft>
              <a:buClr>
                <a:schemeClr val="tx1">
                  <a:lumMod val="75000"/>
                  <a:lumOff val="25000"/>
                </a:schemeClr>
              </a:buClr>
              <a:buNone/>
              <a:defRPr/>
            </a:pPr>
            <a:r>
              <a:rPr lang="en-GB" altLang="en-US" sz="2800" i="1" u="sng" dirty="0">
                <a:solidFill>
                  <a:schemeClr val="tx1">
                    <a:lumMod val="75000"/>
                    <a:lumOff val="25000"/>
                  </a:schemeClr>
                </a:solidFill>
                <a:latin typeface="Arial" panose="020B0604020202020204" pitchFamily="34" charset="0"/>
                <a:cs typeface="Arial" panose="020B0604020202020204" pitchFamily="34" charset="0"/>
              </a:rPr>
              <a:t>What</a:t>
            </a:r>
            <a:r>
              <a:rPr lang="en-GB" altLang="en-US" sz="2800" i="1" dirty="0">
                <a:solidFill>
                  <a:schemeClr val="tx1">
                    <a:lumMod val="75000"/>
                    <a:lumOff val="25000"/>
                  </a:schemeClr>
                </a:solidFill>
                <a:latin typeface="Arial" panose="020B0604020202020204" pitchFamily="34" charset="0"/>
                <a:cs typeface="Arial" panose="020B0604020202020204" pitchFamily="34" charset="0"/>
              </a:rPr>
              <a:t> motivates</a:t>
            </a:r>
          </a:p>
          <a:p>
            <a:pPr>
              <a:spcAft>
                <a:spcPts val="0"/>
              </a:spcAft>
              <a:buClr>
                <a:schemeClr val="tx1">
                  <a:lumMod val="75000"/>
                  <a:lumOff val="25000"/>
                </a:schemeClr>
              </a:buClr>
              <a:buNone/>
              <a:defRPr/>
            </a:pPr>
            <a:endParaRPr lang="en-GB" altLang="en-US" sz="2800" dirty="0">
              <a:solidFill>
                <a:schemeClr val="tx1">
                  <a:lumMod val="75000"/>
                  <a:lumOff val="25000"/>
                </a:schemeClr>
              </a:solidFill>
              <a:latin typeface="Arial" panose="020B0604020202020204" pitchFamily="34" charset="0"/>
              <a:cs typeface="Arial" panose="020B0604020202020204" pitchFamily="34" charset="0"/>
            </a:endParaRPr>
          </a:p>
          <a:p>
            <a:pPr>
              <a:spcAft>
                <a:spcPts val="0"/>
              </a:spcAft>
              <a:buClr>
                <a:schemeClr val="tx1">
                  <a:lumMod val="75000"/>
                  <a:lumOff val="25000"/>
                </a:schemeClr>
              </a:buClr>
              <a:buNone/>
              <a:defRPr/>
            </a:pPr>
            <a:r>
              <a:rPr lang="en-GB" altLang="en-US" sz="2800" dirty="0">
                <a:solidFill>
                  <a:schemeClr val="tx1">
                    <a:lumMod val="75000"/>
                    <a:lumOff val="25000"/>
                  </a:schemeClr>
                </a:solidFill>
                <a:latin typeface="Arial" panose="020B0604020202020204" pitchFamily="34" charset="0"/>
                <a:cs typeface="Arial" panose="020B0604020202020204" pitchFamily="34" charset="0"/>
              </a:rPr>
              <a:t>Main theorists include:</a:t>
            </a:r>
          </a:p>
          <a:p>
            <a:pPr>
              <a:spcAft>
                <a:spcPts val="0"/>
              </a:spcAft>
              <a:buClr>
                <a:schemeClr val="tx1">
                  <a:lumMod val="75000"/>
                  <a:lumOff val="25000"/>
                </a:schemeClr>
              </a:buClr>
              <a:buNone/>
              <a:defRPr/>
            </a:pPr>
            <a:endParaRPr lang="en-GB" altLang="en-US" dirty="0">
              <a:solidFill>
                <a:schemeClr val="tx1">
                  <a:lumMod val="75000"/>
                  <a:lumOff val="25000"/>
                </a:schemeClr>
              </a:solidFill>
              <a:latin typeface="Arial" panose="020B0604020202020204" pitchFamily="34" charset="0"/>
              <a:cs typeface="Arial" panose="020B0604020202020204" pitchFamily="34" charset="0"/>
            </a:endParaRPr>
          </a:p>
          <a:p>
            <a:pPr>
              <a:spcAft>
                <a:spcPts val="0"/>
              </a:spcAft>
              <a:buClr>
                <a:schemeClr val="tx1">
                  <a:lumMod val="75000"/>
                  <a:lumOff val="25000"/>
                </a:schemeClr>
              </a:buClr>
              <a:defRPr/>
            </a:pPr>
            <a:r>
              <a:rPr lang="en-GB" altLang="en-US" sz="2400" dirty="0">
                <a:solidFill>
                  <a:schemeClr val="tx1">
                    <a:lumMod val="75000"/>
                    <a:lumOff val="25000"/>
                  </a:schemeClr>
                </a:solidFill>
                <a:latin typeface="Arial" panose="020B0604020202020204" pitchFamily="34" charset="0"/>
                <a:cs typeface="Arial" panose="020B0604020202020204" pitchFamily="34" charset="0"/>
              </a:rPr>
              <a:t>Maslow</a:t>
            </a:r>
          </a:p>
          <a:p>
            <a:pPr>
              <a:spcAft>
                <a:spcPts val="0"/>
              </a:spcAft>
              <a:buClr>
                <a:schemeClr val="tx1">
                  <a:lumMod val="75000"/>
                  <a:lumOff val="25000"/>
                </a:schemeClr>
              </a:buClr>
              <a:defRPr/>
            </a:pPr>
            <a:r>
              <a:rPr lang="en-GB" altLang="en-US" sz="2400" dirty="0">
                <a:solidFill>
                  <a:schemeClr val="tx1">
                    <a:lumMod val="75000"/>
                    <a:lumOff val="25000"/>
                  </a:schemeClr>
                </a:solidFill>
                <a:latin typeface="Arial" panose="020B0604020202020204" pitchFamily="34" charset="0"/>
                <a:cs typeface="Arial" panose="020B0604020202020204" pitchFamily="34" charset="0"/>
              </a:rPr>
              <a:t>Alderfer</a:t>
            </a:r>
          </a:p>
          <a:p>
            <a:pPr>
              <a:spcAft>
                <a:spcPts val="0"/>
              </a:spcAft>
              <a:buClr>
                <a:schemeClr val="tx1">
                  <a:lumMod val="75000"/>
                  <a:lumOff val="25000"/>
                </a:schemeClr>
              </a:buClr>
              <a:defRPr/>
            </a:pPr>
            <a:r>
              <a:rPr lang="en-GB" altLang="en-US" sz="2400" dirty="0">
                <a:solidFill>
                  <a:schemeClr val="tx1">
                    <a:lumMod val="75000"/>
                    <a:lumOff val="25000"/>
                  </a:schemeClr>
                </a:solidFill>
                <a:latin typeface="Arial" panose="020B0604020202020204" pitchFamily="34" charset="0"/>
                <a:cs typeface="Arial" panose="020B0604020202020204" pitchFamily="34" charset="0"/>
              </a:rPr>
              <a:t>Herzberg</a:t>
            </a:r>
          </a:p>
          <a:p>
            <a:pPr>
              <a:spcAft>
                <a:spcPts val="0"/>
              </a:spcAft>
              <a:buClr>
                <a:schemeClr val="tx1">
                  <a:lumMod val="75000"/>
                  <a:lumOff val="25000"/>
                </a:schemeClr>
              </a:buClr>
              <a:defRPr/>
            </a:pPr>
            <a:r>
              <a:rPr lang="en-GB" altLang="en-US" sz="2400" dirty="0">
                <a:solidFill>
                  <a:schemeClr val="tx1">
                    <a:lumMod val="75000"/>
                    <a:lumOff val="25000"/>
                  </a:schemeClr>
                </a:solidFill>
                <a:latin typeface="Arial" panose="020B0604020202020204" pitchFamily="34" charset="0"/>
                <a:cs typeface="Arial" panose="020B0604020202020204" pitchFamily="34" charset="0"/>
              </a:rPr>
              <a:t>McClelland</a:t>
            </a:r>
          </a:p>
        </p:txBody>
      </p:sp>
      <p:sp>
        <p:nvSpPr>
          <p:cNvPr id="40964" name="Rectangle 4">
            <a:extLst>
              <a:ext uri="{FF2B5EF4-FFF2-40B4-BE49-F238E27FC236}">
                <a16:creationId xmlns:a16="http://schemas.microsoft.com/office/drawing/2014/main" id="{FC74B13A-9468-4AF2-9861-6E2969D2F762}"/>
              </a:ext>
            </a:extLst>
          </p:cNvPr>
          <p:cNvSpPr>
            <a:spLocks noGrp="1" noChangeArrowheads="1"/>
          </p:cNvSpPr>
          <p:nvPr>
            <p:ph sz="half" idx="2"/>
          </p:nvPr>
        </p:nvSpPr>
        <p:spPr>
          <a:xfrm>
            <a:off x="5975350" y="1870076"/>
            <a:ext cx="4038600" cy="3844925"/>
          </a:xfrm>
        </p:spPr>
        <p:txBody>
          <a:bodyPr rtlCol="0">
            <a:normAutofit fontScale="77500" lnSpcReduction="20000"/>
          </a:bodyPr>
          <a:lstStyle/>
          <a:p>
            <a:pPr>
              <a:spcAft>
                <a:spcPts val="0"/>
              </a:spcAft>
              <a:buClr>
                <a:schemeClr val="tx1">
                  <a:lumMod val="75000"/>
                  <a:lumOff val="25000"/>
                </a:schemeClr>
              </a:buClr>
              <a:buNone/>
              <a:defRPr/>
            </a:pPr>
            <a:r>
              <a:rPr lang="en-GB" altLang="en-US" sz="3100" b="1" dirty="0">
                <a:solidFill>
                  <a:schemeClr val="tx1">
                    <a:lumMod val="75000"/>
                    <a:lumOff val="25000"/>
                  </a:schemeClr>
                </a:solidFill>
                <a:latin typeface="Arial" panose="020B0604020202020204" pitchFamily="34" charset="0"/>
                <a:cs typeface="Arial" panose="020B0604020202020204" pitchFamily="34" charset="0"/>
              </a:rPr>
              <a:t>Process Theories</a:t>
            </a:r>
          </a:p>
          <a:p>
            <a:pPr>
              <a:spcAft>
                <a:spcPts val="0"/>
              </a:spcAft>
              <a:buClr>
                <a:schemeClr val="tx1">
                  <a:lumMod val="75000"/>
                  <a:lumOff val="25000"/>
                </a:schemeClr>
              </a:buClr>
              <a:buNone/>
              <a:defRPr/>
            </a:pPr>
            <a:r>
              <a:rPr lang="en-GB" altLang="en-US" sz="3100" i="1" u="sng" dirty="0">
                <a:solidFill>
                  <a:schemeClr val="tx1">
                    <a:lumMod val="75000"/>
                    <a:lumOff val="25000"/>
                  </a:schemeClr>
                </a:solidFill>
                <a:latin typeface="Arial" panose="020B0604020202020204" pitchFamily="34" charset="0"/>
                <a:cs typeface="Arial" panose="020B0604020202020204" pitchFamily="34" charset="0"/>
              </a:rPr>
              <a:t>How</a:t>
            </a:r>
            <a:r>
              <a:rPr lang="en-GB" altLang="en-US" sz="3100" i="1" dirty="0">
                <a:solidFill>
                  <a:schemeClr val="tx1">
                    <a:lumMod val="75000"/>
                    <a:lumOff val="25000"/>
                  </a:schemeClr>
                </a:solidFill>
                <a:latin typeface="Arial" panose="020B0604020202020204" pitchFamily="34" charset="0"/>
                <a:cs typeface="Arial" panose="020B0604020202020204" pitchFamily="34" charset="0"/>
              </a:rPr>
              <a:t> to motivate</a:t>
            </a:r>
          </a:p>
          <a:p>
            <a:pPr>
              <a:spcAft>
                <a:spcPts val="0"/>
              </a:spcAft>
              <a:buClr>
                <a:schemeClr val="tx1">
                  <a:lumMod val="75000"/>
                  <a:lumOff val="25000"/>
                </a:schemeClr>
              </a:buClr>
              <a:buNone/>
              <a:defRPr/>
            </a:pPr>
            <a:endParaRPr lang="en-GB" altLang="en-US" sz="3100" dirty="0">
              <a:solidFill>
                <a:schemeClr val="tx1">
                  <a:lumMod val="75000"/>
                  <a:lumOff val="25000"/>
                </a:schemeClr>
              </a:solidFill>
              <a:latin typeface="Arial" panose="020B0604020202020204" pitchFamily="34" charset="0"/>
              <a:cs typeface="Arial" panose="020B0604020202020204" pitchFamily="34" charset="0"/>
            </a:endParaRPr>
          </a:p>
          <a:p>
            <a:pPr>
              <a:spcAft>
                <a:spcPts val="0"/>
              </a:spcAft>
              <a:buClr>
                <a:schemeClr val="tx1">
                  <a:lumMod val="75000"/>
                  <a:lumOff val="25000"/>
                </a:schemeClr>
              </a:buClr>
              <a:buNone/>
              <a:defRPr/>
            </a:pPr>
            <a:r>
              <a:rPr lang="en-GB" altLang="en-US" sz="3100" dirty="0">
                <a:solidFill>
                  <a:schemeClr val="tx1">
                    <a:lumMod val="75000"/>
                    <a:lumOff val="25000"/>
                  </a:schemeClr>
                </a:solidFill>
                <a:latin typeface="Arial" panose="020B0604020202020204" pitchFamily="34" charset="0"/>
                <a:cs typeface="Arial" panose="020B0604020202020204" pitchFamily="34" charset="0"/>
              </a:rPr>
              <a:t>Main theorists include:</a:t>
            </a:r>
          </a:p>
          <a:p>
            <a:pPr>
              <a:spcAft>
                <a:spcPts val="0"/>
              </a:spcAft>
              <a:buClr>
                <a:schemeClr val="tx1">
                  <a:lumMod val="75000"/>
                  <a:lumOff val="25000"/>
                </a:schemeClr>
              </a:buClr>
              <a:buNone/>
              <a:defRPr/>
            </a:pPr>
            <a:endParaRPr lang="en-GB" altLang="en-US" sz="2200" dirty="0">
              <a:solidFill>
                <a:schemeClr val="tx1">
                  <a:lumMod val="75000"/>
                  <a:lumOff val="25000"/>
                </a:schemeClr>
              </a:solidFill>
              <a:latin typeface="Arial" panose="020B0604020202020204" pitchFamily="34" charset="0"/>
              <a:cs typeface="Arial" panose="020B0604020202020204" pitchFamily="34" charset="0"/>
            </a:endParaRPr>
          </a:p>
          <a:p>
            <a:pPr>
              <a:spcAft>
                <a:spcPts val="0"/>
              </a:spcAft>
              <a:buClr>
                <a:schemeClr val="tx1">
                  <a:lumMod val="75000"/>
                  <a:lumOff val="25000"/>
                </a:schemeClr>
              </a:buClr>
              <a:defRPr/>
            </a:pPr>
            <a:r>
              <a:rPr lang="en-GB" altLang="en-US" sz="2200" dirty="0">
                <a:solidFill>
                  <a:schemeClr val="tx1">
                    <a:lumMod val="75000"/>
                    <a:lumOff val="25000"/>
                  </a:schemeClr>
                </a:solidFill>
                <a:latin typeface="Arial" panose="020B0604020202020204" pitchFamily="34" charset="0"/>
                <a:cs typeface="Arial" panose="020B0604020202020204" pitchFamily="34" charset="0"/>
              </a:rPr>
              <a:t>Vroom</a:t>
            </a:r>
          </a:p>
          <a:p>
            <a:pPr>
              <a:spcAft>
                <a:spcPts val="0"/>
              </a:spcAft>
              <a:buClr>
                <a:schemeClr val="tx1">
                  <a:lumMod val="75000"/>
                  <a:lumOff val="25000"/>
                </a:schemeClr>
              </a:buClr>
              <a:defRPr/>
            </a:pPr>
            <a:r>
              <a:rPr lang="en-GB" altLang="en-US" sz="2200" dirty="0">
                <a:solidFill>
                  <a:schemeClr val="tx1">
                    <a:lumMod val="75000"/>
                    <a:lumOff val="25000"/>
                  </a:schemeClr>
                </a:solidFill>
                <a:latin typeface="Arial" panose="020B0604020202020204" pitchFamily="34" charset="0"/>
                <a:cs typeface="Arial" panose="020B0604020202020204" pitchFamily="34" charset="0"/>
              </a:rPr>
              <a:t>Porter and Lawler</a:t>
            </a:r>
          </a:p>
          <a:p>
            <a:pPr>
              <a:spcAft>
                <a:spcPts val="0"/>
              </a:spcAft>
              <a:buClr>
                <a:schemeClr val="tx1">
                  <a:lumMod val="75000"/>
                  <a:lumOff val="25000"/>
                </a:schemeClr>
              </a:buClr>
              <a:defRPr/>
            </a:pPr>
            <a:r>
              <a:rPr lang="en-GB" altLang="en-US" sz="2200" dirty="0">
                <a:solidFill>
                  <a:schemeClr val="tx1">
                    <a:lumMod val="75000"/>
                    <a:lumOff val="25000"/>
                  </a:schemeClr>
                </a:solidFill>
                <a:latin typeface="Arial" panose="020B0604020202020204" pitchFamily="34" charset="0"/>
                <a:cs typeface="Arial" panose="020B0604020202020204" pitchFamily="34" charset="0"/>
              </a:rPr>
              <a:t>Adams</a:t>
            </a:r>
          </a:p>
          <a:p>
            <a:pPr>
              <a:spcAft>
                <a:spcPts val="0"/>
              </a:spcAft>
              <a:buClr>
                <a:schemeClr val="tx1">
                  <a:lumMod val="75000"/>
                  <a:lumOff val="25000"/>
                </a:schemeClr>
              </a:buClr>
              <a:defRPr/>
            </a:pPr>
            <a:r>
              <a:rPr lang="en-GB" altLang="en-US" sz="2200" dirty="0">
                <a:solidFill>
                  <a:schemeClr val="tx1">
                    <a:lumMod val="75000"/>
                    <a:lumOff val="25000"/>
                  </a:schemeClr>
                </a:solidFill>
                <a:latin typeface="Arial" panose="020B0604020202020204" pitchFamily="34" charset="0"/>
                <a:cs typeface="Arial" panose="020B0604020202020204" pitchFamily="34" charset="0"/>
              </a:rPr>
              <a:t>Locke</a:t>
            </a:r>
          </a:p>
          <a:p>
            <a:pPr>
              <a:spcAft>
                <a:spcPts val="0"/>
              </a:spcAft>
              <a:buClr>
                <a:schemeClr val="tx1">
                  <a:lumMod val="75000"/>
                  <a:lumOff val="25000"/>
                </a:schemeClr>
              </a:buClr>
              <a:buNone/>
              <a:defRPr/>
            </a:pPr>
            <a:endParaRPr lang="en-GB" altLang="en-US" dirty="0">
              <a:solidFill>
                <a:schemeClr val="tx1">
                  <a:lumMod val="75000"/>
                  <a:lumOff val="25000"/>
                </a:schemeClr>
              </a:solidFil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Content Placeholder 2"/>
          <p:cNvSpPr>
            <a:spLocks noGrp="1"/>
          </p:cNvSpPr>
          <p:nvPr>
            <p:ph idx="1"/>
          </p:nvPr>
        </p:nvSpPr>
        <p:spPr/>
        <p:txBody>
          <a:bodyPr/>
          <a:lstStyle/>
          <a:p>
            <a:pPr eaLnBrk="1" hangingPunct="1"/>
            <a:endParaRPr lang="en-GB" altLang="en-US"/>
          </a:p>
          <a:p>
            <a:pPr eaLnBrk="1" hangingPunct="1"/>
            <a:endParaRPr lang="en-GB" altLang="en-US"/>
          </a:p>
          <a:p>
            <a:pPr lvl="1" eaLnBrk="1" hangingPunct="1"/>
            <a:endParaRPr lang="en-GB" altLang="en-US"/>
          </a:p>
        </p:txBody>
      </p:sp>
      <p:pic>
        <p:nvPicPr>
          <p:cNvPr id="8196"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15123" t="34290" r="8266" b="15175"/>
          <a:stretch/>
        </p:blipFill>
        <p:spPr bwMode="auto">
          <a:xfrm>
            <a:off x="2166939" y="1484784"/>
            <a:ext cx="7786687" cy="47994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itle 4"/>
          <p:cNvSpPr>
            <a:spLocks noGrp="1"/>
          </p:cNvSpPr>
          <p:nvPr>
            <p:ph type="title"/>
          </p:nvPr>
        </p:nvSpPr>
        <p:spPr>
          <a:xfrm>
            <a:off x="2135560" y="620688"/>
            <a:ext cx="8229600" cy="720080"/>
          </a:xfrm>
        </p:spPr>
        <p:txBody>
          <a:bodyPr>
            <a:normAutofit/>
          </a:bodyPr>
          <a:lstStyle/>
          <a:p>
            <a:pPr algn="l">
              <a:defRPr/>
            </a:pPr>
            <a:r>
              <a:rPr lang="en-GB" sz="3200" dirty="0">
                <a:solidFill>
                  <a:schemeClr val="tx2"/>
                </a:solidFill>
              </a:rPr>
              <a:t>Key Motivation Theories</a:t>
            </a:r>
          </a:p>
        </p:txBody>
      </p:sp>
      <p:sp>
        <p:nvSpPr>
          <p:cNvPr id="2" name="TextBox 1"/>
          <p:cNvSpPr txBox="1"/>
          <p:nvPr/>
        </p:nvSpPr>
        <p:spPr>
          <a:xfrm>
            <a:off x="7741840" y="1340769"/>
            <a:ext cx="2530624" cy="1200329"/>
          </a:xfrm>
          <a:prstGeom prst="rect">
            <a:avLst/>
          </a:prstGeom>
          <a:noFill/>
        </p:spPr>
        <p:txBody>
          <a:bodyPr wrap="square" rtlCol="0">
            <a:spAutoFit/>
          </a:bodyPr>
          <a:lstStyle/>
          <a:p>
            <a:pPr algn="ctr"/>
            <a:r>
              <a:rPr lang="en-GB" sz="2400" b="1" dirty="0"/>
              <a:t>Maslow’s Hierarchy of Needs</a:t>
            </a:r>
          </a:p>
        </p:txBody>
      </p:sp>
      <p:sp>
        <p:nvSpPr>
          <p:cNvPr id="3" name="Slide Number Placeholder 2"/>
          <p:cNvSpPr>
            <a:spLocks noGrp="1"/>
          </p:cNvSpPr>
          <p:nvPr>
            <p:ph type="sldNum" sz="quarter" idx="12"/>
          </p:nvPr>
        </p:nvSpPr>
        <p:spPr/>
        <p:txBody>
          <a:bodyPr/>
          <a:lstStyle/>
          <a:p>
            <a:fld id="{AC82685A-BD3A-4230-8D85-804689F67293}" type="slidenum">
              <a:rPr lang="en-GB" smtClean="0"/>
              <a:t>30</a:t>
            </a:fld>
            <a:endParaRPr lang="en-GB"/>
          </a:p>
        </p:txBody>
      </p:sp>
    </p:spTree>
    <p:extLst>
      <p:ext uri="{BB962C8B-B14F-4D97-AF65-F5344CB8AC3E}">
        <p14:creationId xmlns:p14="http://schemas.microsoft.com/office/powerpoint/2010/main" val="32625817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823" name="Rectangle 34822">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818" name="Title 1">
            <a:extLst>
              <a:ext uri="{FF2B5EF4-FFF2-40B4-BE49-F238E27FC236}">
                <a16:creationId xmlns:a16="http://schemas.microsoft.com/office/drawing/2014/main" id="{FCD2E0E1-F55A-46B5-90A6-AAB90FDCB022}"/>
              </a:ext>
            </a:extLst>
          </p:cNvPr>
          <p:cNvSpPr>
            <a:spLocks noGrp="1"/>
          </p:cNvSpPr>
          <p:nvPr>
            <p:ph type="title"/>
          </p:nvPr>
        </p:nvSpPr>
        <p:spPr>
          <a:xfrm>
            <a:off x="1097280" y="516835"/>
            <a:ext cx="5977937" cy="1666501"/>
          </a:xfrm>
        </p:spPr>
        <p:txBody>
          <a:bodyPr>
            <a:normAutofit/>
          </a:bodyPr>
          <a:lstStyle/>
          <a:p>
            <a:r>
              <a:rPr lang="en-GB" altLang="en-US" sz="4000" b="1">
                <a:solidFill>
                  <a:srgbClr val="FFFFFF"/>
                </a:solidFill>
              </a:rPr>
              <a:t>Physiological Needs</a:t>
            </a:r>
          </a:p>
        </p:txBody>
      </p:sp>
      <p:cxnSp>
        <p:nvCxnSpPr>
          <p:cNvPr id="34825" name="Straight Connector 34824">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49166A3-91E8-4A53-AB88-9381A63F89F3}"/>
              </a:ext>
            </a:extLst>
          </p:cNvPr>
          <p:cNvSpPr>
            <a:spLocks noGrp="1"/>
          </p:cNvSpPr>
          <p:nvPr>
            <p:ph idx="1"/>
          </p:nvPr>
        </p:nvSpPr>
        <p:spPr>
          <a:xfrm>
            <a:off x="1097279" y="2546224"/>
            <a:ext cx="5977938" cy="3342747"/>
          </a:xfrm>
        </p:spPr>
        <p:txBody>
          <a:bodyPr rtlCol="0">
            <a:normAutofit/>
          </a:bodyPr>
          <a:lstStyle/>
          <a:p>
            <a:pPr marL="0" indent="0">
              <a:lnSpc>
                <a:spcPct val="100000"/>
              </a:lnSpc>
              <a:spcAft>
                <a:spcPts val="0"/>
              </a:spcAft>
              <a:buClr>
                <a:schemeClr val="tx1">
                  <a:lumMod val="75000"/>
                  <a:lumOff val="25000"/>
                </a:schemeClr>
              </a:buClr>
              <a:buNone/>
              <a:defRPr/>
            </a:pPr>
            <a:r>
              <a:rPr lang="en-GB" altLang="en-US" sz="1800">
                <a:solidFill>
                  <a:srgbClr val="FFFFFF"/>
                </a:solidFill>
              </a:rPr>
              <a:t>Minimum wage</a:t>
            </a:r>
          </a:p>
          <a:p>
            <a:pPr marL="0" indent="0">
              <a:lnSpc>
                <a:spcPct val="100000"/>
              </a:lnSpc>
              <a:spcAft>
                <a:spcPts val="0"/>
              </a:spcAft>
              <a:buClr>
                <a:schemeClr val="tx1">
                  <a:lumMod val="75000"/>
                  <a:lumOff val="25000"/>
                </a:schemeClr>
              </a:buClr>
              <a:buNone/>
              <a:defRPr/>
            </a:pPr>
            <a:r>
              <a:rPr lang="en-GB" altLang="en-US" sz="1800">
                <a:solidFill>
                  <a:srgbClr val="FFFFFF"/>
                </a:solidFill>
              </a:rPr>
              <a:t>Provision of adequate refreshment/food and toilet facilities</a:t>
            </a:r>
          </a:p>
          <a:p>
            <a:pPr marL="0" indent="0">
              <a:lnSpc>
                <a:spcPct val="100000"/>
              </a:lnSpc>
              <a:spcAft>
                <a:spcPts val="0"/>
              </a:spcAft>
              <a:buClr>
                <a:schemeClr val="tx1">
                  <a:lumMod val="75000"/>
                  <a:lumOff val="25000"/>
                </a:schemeClr>
              </a:buClr>
              <a:buNone/>
              <a:defRPr/>
            </a:pPr>
            <a:r>
              <a:rPr lang="en-GB" altLang="en-US" sz="1800">
                <a:solidFill>
                  <a:srgbClr val="FFFFFF"/>
                </a:solidFill>
              </a:rPr>
              <a:t>Adequate opportunity for breaks, etc. </a:t>
            </a:r>
          </a:p>
          <a:p>
            <a:pPr marL="0" indent="0">
              <a:lnSpc>
                <a:spcPct val="100000"/>
              </a:lnSpc>
              <a:spcAft>
                <a:spcPts val="0"/>
              </a:spcAft>
              <a:buClr>
                <a:schemeClr val="tx1">
                  <a:lumMod val="75000"/>
                  <a:lumOff val="25000"/>
                </a:schemeClr>
              </a:buClr>
              <a:buNone/>
              <a:defRPr/>
            </a:pPr>
            <a:r>
              <a:rPr lang="en-GB" altLang="en-US" sz="1800">
                <a:solidFill>
                  <a:srgbClr val="FFFFFF"/>
                </a:solidFill>
              </a:rPr>
              <a:t>Ergonomic / comfortable seating</a:t>
            </a:r>
          </a:p>
          <a:p>
            <a:pPr marL="0" indent="0">
              <a:lnSpc>
                <a:spcPct val="100000"/>
              </a:lnSpc>
              <a:spcAft>
                <a:spcPts val="0"/>
              </a:spcAft>
              <a:buClr>
                <a:schemeClr val="tx1">
                  <a:lumMod val="75000"/>
                  <a:lumOff val="25000"/>
                </a:schemeClr>
              </a:buClr>
              <a:buNone/>
              <a:defRPr/>
            </a:pPr>
            <a:r>
              <a:rPr lang="en-GB" altLang="en-US" sz="1800">
                <a:solidFill>
                  <a:srgbClr val="FFFFFF"/>
                </a:solidFill>
              </a:rPr>
              <a:t>Ensure correct temperature and adequate light </a:t>
            </a:r>
          </a:p>
          <a:p>
            <a:pPr>
              <a:lnSpc>
                <a:spcPct val="100000"/>
              </a:lnSpc>
              <a:spcAft>
                <a:spcPts val="0"/>
              </a:spcAft>
              <a:buClr>
                <a:schemeClr val="tx1">
                  <a:lumMod val="75000"/>
                  <a:lumOff val="25000"/>
                </a:schemeClr>
              </a:buClr>
              <a:buNone/>
              <a:defRPr/>
            </a:pPr>
            <a:endParaRPr lang="en-GB" altLang="en-US" sz="1800">
              <a:solidFill>
                <a:srgbClr val="FFFFFF"/>
              </a:solidFill>
            </a:endParaRPr>
          </a:p>
          <a:p>
            <a:pPr marL="0" indent="0">
              <a:lnSpc>
                <a:spcPct val="100000"/>
              </a:lnSpc>
              <a:spcAft>
                <a:spcPts val="0"/>
              </a:spcAft>
              <a:buClr>
                <a:schemeClr val="tx1">
                  <a:lumMod val="75000"/>
                  <a:lumOff val="25000"/>
                </a:schemeClr>
              </a:buClr>
              <a:buNone/>
              <a:defRPr/>
            </a:pPr>
            <a:r>
              <a:rPr lang="en-GB" altLang="en-US" sz="1800" b="1">
                <a:solidFill>
                  <a:srgbClr val="FFFFFF"/>
                </a:solidFill>
              </a:rPr>
              <a:t>Will satisfy employees physiological needs, </a:t>
            </a:r>
            <a:r>
              <a:rPr lang="en-GB" altLang="en-US" sz="1800">
                <a:solidFill>
                  <a:srgbClr val="FFFFFF"/>
                </a:solidFill>
              </a:rPr>
              <a:t>making them feel inclined to pursue ‘higher’ needs.</a:t>
            </a:r>
          </a:p>
        </p:txBody>
      </p:sp>
      <p:pic>
        <p:nvPicPr>
          <p:cNvPr id="2" name="Picture 1">
            <a:extLst>
              <a:ext uri="{FF2B5EF4-FFF2-40B4-BE49-F238E27FC236}">
                <a16:creationId xmlns:a16="http://schemas.microsoft.com/office/drawing/2014/main" id="{020745A0-C321-4453-898D-F5BE1374FEA6}"/>
              </a:ext>
            </a:extLst>
          </p:cNvPr>
          <p:cNvPicPr>
            <a:picLocks noChangeAspect="1"/>
          </p:cNvPicPr>
          <p:nvPr/>
        </p:nvPicPr>
        <p:blipFill rotWithShape="1">
          <a:blip r:embed="rId3"/>
          <a:srcRect l="8530" r="1826"/>
          <a:stretch/>
        </p:blipFill>
        <p:spPr>
          <a:xfrm>
            <a:off x="7611902" y="10"/>
            <a:ext cx="4580097" cy="6857990"/>
          </a:xfrm>
          <a:prstGeom prst="rect">
            <a:avLst/>
          </a:prstGeom>
        </p:spPr>
      </p:pic>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871" name="Rectangle 36870">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07EA992A-3746-435C-9183-C94E406D85BA}"/>
              </a:ext>
            </a:extLst>
          </p:cNvPr>
          <p:cNvPicPr>
            <a:picLocks noChangeAspect="1"/>
          </p:cNvPicPr>
          <p:nvPr/>
        </p:nvPicPr>
        <p:blipFill>
          <a:blip r:embed="rId3"/>
          <a:stretch>
            <a:fillRect/>
          </a:stretch>
        </p:blipFill>
        <p:spPr>
          <a:xfrm>
            <a:off x="645764" y="1207196"/>
            <a:ext cx="3294253" cy="4421816"/>
          </a:xfrm>
          <a:prstGeom prst="rect">
            <a:avLst/>
          </a:prstGeom>
        </p:spPr>
      </p:pic>
      <p:sp>
        <p:nvSpPr>
          <p:cNvPr id="36873" name="Rectangle 36872">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44106" y="0"/>
            <a:ext cx="7547879" cy="6858000"/>
          </a:xfrm>
          <a:prstGeom prst="rect">
            <a:avLst/>
          </a:prstGeom>
          <a:solidFill>
            <a:srgbClr val="3A8B5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866" name="Title 1">
            <a:extLst>
              <a:ext uri="{FF2B5EF4-FFF2-40B4-BE49-F238E27FC236}">
                <a16:creationId xmlns:a16="http://schemas.microsoft.com/office/drawing/2014/main" id="{A07516AB-F7EF-46F7-958B-DB54FAE61FB0}"/>
              </a:ext>
            </a:extLst>
          </p:cNvPr>
          <p:cNvSpPr>
            <a:spLocks noGrp="1"/>
          </p:cNvSpPr>
          <p:nvPr>
            <p:ph type="title"/>
          </p:nvPr>
        </p:nvSpPr>
        <p:spPr>
          <a:xfrm>
            <a:off x="5315801" y="516835"/>
            <a:ext cx="5778919" cy="1666501"/>
          </a:xfrm>
        </p:spPr>
        <p:txBody>
          <a:bodyPr>
            <a:normAutofit/>
          </a:bodyPr>
          <a:lstStyle/>
          <a:p>
            <a:r>
              <a:rPr lang="en-GB" altLang="en-US" sz="4000" b="1" dirty="0">
                <a:solidFill>
                  <a:srgbClr val="FFFFFF"/>
                </a:solidFill>
              </a:rPr>
              <a:t>Safety Needs</a:t>
            </a:r>
          </a:p>
        </p:txBody>
      </p:sp>
      <p:cxnSp>
        <p:nvCxnSpPr>
          <p:cNvPr id="36875" name="Straight Connector 36874">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5892" y="2344202"/>
            <a:ext cx="5577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3C4D47D-84C5-49C2-9384-043E4E77F591}"/>
              </a:ext>
            </a:extLst>
          </p:cNvPr>
          <p:cNvSpPr>
            <a:spLocks noGrp="1"/>
          </p:cNvSpPr>
          <p:nvPr>
            <p:ph idx="1"/>
          </p:nvPr>
        </p:nvSpPr>
        <p:spPr>
          <a:xfrm>
            <a:off x="5315802" y="2442951"/>
            <a:ext cx="5778919" cy="3446020"/>
          </a:xfrm>
        </p:spPr>
        <p:txBody>
          <a:bodyPr>
            <a:noAutofit/>
          </a:bodyPr>
          <a:lstStyle/>
          <a:p>
            <a:pPr>
              <a:lnSpc>
                <a:spcPct val="90000"/>
              </a:lnSpc>
            </a:pPr>
            <a:r>
              <a:rPr lang="en-GB" altLang="en-US" dirty="0">
                <a:solidFill>
                  <a:srgbClr val="FFFFFF"/>
                </a:solidFill>
                <a:latin typeface="Arial" panose="020B0604020202020204" pitchFamily="34" charset="0"/>
                <a:cs typeface="Arial" panose="020B0604020202020204" pitchFamily="34" charset="0"/>
              </a:rPr>
              <a:t>A safe workplace environment e.g. Health and Safety</a:t>
            </a:r>
          </a:p>
          <a:p>
            <a:pPr>
              <a:lnSpc>
                <a:spcPct val="90000"/>
              </a:lnSpc>
            </a:pPr>
            <a:r>
              <a:rPr lang="en-GB" altLang="en-US" dirty="0">
                <a:solidFill>
                  <a:srgbClr val="FFFFFF"/>
                </a:solidFill>
                <a:latin typeface="Arial" panose="020B0604020202020204" pitchFamily="34" charset="0"/>
                <a:cs typeface="Arial" panose="020B0604020202020204" pitchFamily="34" charset="0"/>
              </a:rPr>
              <a:t>Employees are safe from bullying, anxiety, etc.</a:t>
            </a:r>
          </a:p>
          <a:p>
            <a:pPr>
              <a:lnSpc>
                <a:spcPct val="90000"/>
              </a:lnSpc>
            </a:pPr>
            <a:r>
              <a:rPr lang="en-GB" altLang="en-US" dirty="0">
                <a:solidFill>
                  <a:srgbClr val="FFFFFF"/>
                </a:solidFill>
                <a:latin typeface="Arial" panose="020B0604020202020204" pitchFamily="34" charset="0"/>
                <a:cs typeface="Arial" panose="020B0604020202020204" pitchFamily="34" charset="0"/>
              </a:rPr>
              <a:t>Contract of Employment, Pension Scheme, Sick Pay Scheme</a:t>
            </a:r>
          </a:p>
          <a:p>
            <a:pPr>
              <a:lnSpc>
                <a:spcPct val="90000"/>
              </a:lnSpc>
            </a:pPr>
            <a:r>
              <a:rPr lang="en-GB" altLang="en-US" dirty="0">
                <a:solidFill>
                  <a:srgbClr val="FFFFFF"/>
                </a:solidFill>
                <a:latin typeface="Arial" panose="020B0604020202020204" pitchFamily="34" charset="0"/>
                <a:cs typeface="Arial" panose="020B0604020202020204" pitchFamily="34" charset="0"/>
              </a:rPr>
              <a:t>Employees experience consistency and stability in management and employment</a:t>
            </a:r>
          </a:p>
          <a:p>
            <a:pPr>
              <a:lnSpc>
                <a:spcPct val="90000"/>
              </a:lnSpc>
            </a:pPr>
            <a:r>
              <a:rPr lang="en-GB" altLang="en-US" dirty="0">
                <a:solidFill>
                  <a:srgbClr val="FFFFFF"/>
                </a:solidFill>
                <a:latin typeface="Arial" panose="020B0604020202020204" pitchFamily="34" charset="0"/>
                <a:cs typeface="Arial" panose="020B0604020202020204" pitchFamily="34" charset="0"/>
              </a:rPr>
              <a:t>Employees’ all treated fairly</a:t>
            </a:r>
          </a:p>
          <a:p>
            <a:pPr>
              <a:lnSpc>
                <a:spcPct val="90000"/>
              </a:lnSpc>
            </a:pPr>
            <a:r>
              <a:rPr lang="en-GB" altLang="en-US" b="1" u="sng" dirty="0">
                <a:solidFill>
                  <a:srgbClr val="FFFFFF"/>
                </a:solidFill>
                <a:latin typeface="Arial" panose="020B0604020202020204" pitchFamily="34" charset="0"/>
                <a:cs typeface="Arial" panose="020B0604020202020204" pitchFamily="34" charset="0"/>
              </a:rPr>
              <a:t>Will ensure that employees feel</a:t>
            </a:r>
          </a:p>
          <a:p>
            <a:pPr lvl="1">
              <a:lnSpc>
                <a:spcPct val="90000"/>
              </a:lnSpc>
            </a:pPr>
            <a:r>
              <a:rPr lang="en-GB" altLang="en-US" sz="2000" dirty="0">
                <a:solidFill>
                  <a:srgbClr val="FFFFFF"/>
                </a:solidFill>
                <a:latin typeface="Arial" panose="020B0604020202020204" pitchFamily="34" charset="0"/>
                <a:cs typeface="Arial" panose="020B0604020202020204" pitchFamily="34" charset="0"/>
              </a:rPr>
              <a:t>Physically safe</a:t>
            </a:r>
          </a:p>
          <a:p>
            <a:pPr lvl="1">
              <a:lnSpc>
                <a:spcPct val="90000"/>
              </a:lnSpc>
            </a:pPr>
            <a:r>
              <a:rPr lang="en-GB" altLang="en-US" sz="2000" dirty="0">
                <a:solidFill>
                  <a:srgbClr val="FFFFFF"/>
                </a:solidFill>
                <a:latin typeface="Arial" panose="020B0604020202020204" pitchFamily="34" charset="0"/>
                <a:cs typeface="Arial" panose="020B0604020202020204" pitchFamily="34" charset="0"/>
              </a:rPr>
              <a:t>Secure in their jobs and therefore motivated to pursue ‘higher’ needs.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919" name="Rectangle 3891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914" name="Title 1">
            <a:extLst>
              <a:ext uri="{FF2B5EF4-FFF2-40B4-BE49-F238E27FC236}">
                <a16:creationId xmlns:a16="http://schemas.microsoft.com/office/drawing/2014/main" id="{8047D7A5-09F1-4B4C-A35A-88988A21D120}"/>
              </a:ext>
            </a:extLst>
          </p:cNvPr>
          <p:cNvSpPr>
            <a:spLocks noGrp="1"/>
          </p:cNvSpPr>
          <p:nvPr>
            <p:ph type="title"/>
          </p:nvPr>
        </p:nvSpPr>
        <p:spPr>
          <a:xfrm>
            <a:off x="5116783" y="516835"/>
            <a:ext cx="5977937" cy="1666501"/>
          </a:xfrm>
        </p:spPr>
        <p:txBody>
          <a:bodyPr>
            <a:normAutofit/>
          </a:bodyPr>
          <a:lstStyle/>
          <a:p>
            <a:r>
              <a:rPr lang="en-GB" altLang="en-US" sz="4000" b="1">
                <a:solidFill>
                  <a:srgbClr val="FFFFFF"/>
                </a:solidFill>
              </a:rPr>
              <a:t>Love/Belongingness Needs</a:t>
            </a:r>
          </a:p>
        </p:txBody>
      </p:sp>
      <p:pic>
        <p:nvPicPr>
          <p:cNvPr id="2" name="Picture 1">
            <a:extLst>
              <a:ext uri="{FF2B5EF4-FFF2-40B4-BE49-F238E27FC236}">
                <a16:creationId xmlns:a16="http://schemas.microsoft.com/office/drawing/2014/main" id="{C7B7D758-9151-43F3-9658-1E0CB12D4405}"/>
              </a:ext>
            </a:extLst>
          </p:cNvPr>
          <p:cNvPicPr>
            <a:picLocks noChangeAspect="1"/>
          </p:cNvPicPr>
          <p:nvPr/>
        </p:nvPicPr>
        <p:blipFill rotWithShape="1">
          <a:blip r:embed="rId3"/>
          <a:srcRect l="17247" r="15969"/>
          <a:stretch/>
        </p:blipFill>
        <p:spPr>
          <a:xfrm>
            <a:off x="20" y="10"/>
            <a:ext cx="4580077" cy="6857990"/>
          </a:xfrm>
          <a:prstGeom prst="rect">
            <a:avLst/>
          </a:prstGeom>
        </p:spPr>
      </p:pic>
      <p:cxnSp>
        <p:nvCxnSpPr>
          <p:cNvPr id="38921" name="Straight Connector 3892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2B6853C-13C6-4F4F-878A-DE63B08EA8E1}"/>
              </a:ext>
            </a:extLst>
          </p:cNvPr>
          <p:cNvSpPr>
            <a:spLocks noGrp="1"/>
          </p:cNvSpPr>
          <p:nvPr>
            <p:ph idx="1"/>
          </p:nvPr>
        </p:nvSpPr>
        <p:spPr>
          <a:xfrm>
            <a:off x="5116784" y="2546224"/>
            <a:ext cx="5977938" cy="3342747"/>
          </a:xfrm>
        </p:spPr>
        <p:txBody>
          <a:bodyPr rtlCol="0">
            <a:normAutofit/>
          </a:bodyPr>
          <a:lstStyle/>
          <a:p>
            <a:pPr>
              <a:lnSpc>
                <a:spcPct val="90000"/>
              </a:lnSpc>
              <a:spcAft>
                <a:spcPts val="0"/>
              </a:spcAft>
              <a:buClr>
                <a:schemeClr val="tx1">
                  <a:lumMod val="75000"/>
                  <a:lumOff val="25000"/>
                </a:schemeClr>
              </a:buClr>
              <a:defRPr/>
            </a:pPr>
            <a:r>
              <a:rPr lang="en-GB" altLang="en-US" sz="1800">
                <a:solidFill>
                  <a:srgbClr val="FFFFFF"/>
                </a:solidFill>
                <a:latin typeface="Arial" panose="020B0604020202020204" pitchFamily="34" charset="0"/>
                <a:cs typeface="Arial" panose="020B0604020202020204" pitchFamily="34" charset="0"/>
              </a:rPr>
              <a:t>Providing induction to the organisation</a:t>
            </a:r>
          </a:p>
          <a:p>
            <a:pPr>
              <a:lnSpc>
                <a:spcPct val="90000"/>
              </a:lnSpc>
              <a:spcAft>
                <a:spcPts val="0"/>
              </a:spcAft>
              <a:buClr>
                <a:schemeClr val="tx1">
                  <a:lumMod val="75000"/>
                  <a:lumOff val="25000"/>
                </a:schemeClr>
              </a:buClr>
              <a:defRPr/>
            </a:pPr>
            <a:r>
              <a:rPr lang="en-GB" altLang="en-US" sz="1800">
                <a:solidFill>
                  <a:srgbClr val="FFFFFF"/>
                </a:solidFill>
                <a:latin typeface="Arial" panose="020B0604020202020204" pitchFamily="34" charset="0"/>
                <a:cs typeface="Arial" panose="020B0604020202020204" pitchFamily="34" charset="0"/>
              </a:rPr>
              <a:t>Working in Teams/Groups</a:t>
            </a:r>
          </a:p>
          <a:p>
            <a:pPr>
              <a:lnSpc>
                <a:spcPct val="90000"/>
              </a:lnSpc>
              <a:spcAft>
                <a:spcPts val="0"/>
              </a:spcAft>
              <a:buClr>
                <a:schemeClr val="tx1">
                  <a:lumMod val="75000"/>
                  <a:lumOff val="25000"/>
                </a:schemeClr>
              </a:buClr>
              <a:defRPr/>
            </a:pPr>
            <a:r>
              <a:rPr lang="en-GB" altLang="en-US" sz="1800">
                <a:solidFill>
                  <a:srgbClr val="FFFFFF"/>
                </a:solidFill>
                <a:latin typeface="Arial" panose="020B0604020202020204" pitchFamily="34" charset="0"/>
                <a:cs typeface="Arial" panose="020B0604020202020204" pitchFamily="34" charset="0"/>
              </a:rPr>
              <a:t>Regular team meetings</a:t>
            </a:r>
          </a:p>
          <a:p>
            <a:pPr>
              <a:lnSpc>
                <a:spcPct val="90000"/>
              </a:lnSpc>
              <a:spcAft>
                <a:spcPts val="0"/>
              </a:spcAft>
              <a:buClr>
                <a:schemeClr val="tx1">
                  <a:lumMod val="75000"/>
                  <a:lumOff val="25000"/>
                </a:schemeClr>
              </a:buClr>
              <a:defRPr/>
            </a:pPr>
            <a:r>
              <a:rPr lang="en-GB" altLang="en-US" sz="1800">
                <a:solidFill>
                  <a:srgbClr val="FFFFFF"/>
                </a:solidFill>
                <a:latin typeface="Arial" panose="020B0604020202020204" pitchFamily="34" charset="0"/>
                <a:cs typeface="Arial" panose="020B0604020202020204" pitchFamily="34" charset="0"/>
              </a:rPr>
              <a:t>Social activities</a:t>
            </a:r>
          </a:p>
          <a:p>
            <a:pPr>
              <a:lnSpc>
                <a:spcPct val="90000"/>
              </a:lnSpc>
              <a:spcAft>
                <a:spcPts val="0"/>
              </a:spcAft>
              <a:buClr>
                <a:schemeClr val="tx1">
                  <a:lumMod val="75000"/>
                  <a:lumOff val="25000"/>
                </a:schemeClr>
              </a:buClr>
              <a:defRPr/>
            </a:pPr>
            <a:r>
              <a:rPr lang="en-GB" altLang="en-US" sz="1800">
                <a:solidFill>
                  <a:srgbClr val="FFFFFF"/>
                </a:solidFill>
                <a:latin typeface="Arial" panose="020B0604020202020204" pitchFamily="34" charset="0"/>
                <a:cs typeface="Arial" panose="020B0604020202020204" pitchFamily="34" charset="0"/>
              </a:rPr>
              <a:t>Company sports facilities/activities</a:t>
            </a:r>
          </a:p>
          <a:p>
            <a:pPr lvl="1">
              <a:lnSpc>
                <a:spcPct val="90000"/>
              </a:lnSpc>
              <a:spcAft>
                <a:spcPts val="0"/>
              </a:spcAft>
              <a:buClr>
                <a:schemeClr val="tx1">
                  <a:lumMod val="50000"/>
                  <a:lumOff val="50000"/>
                </a:schemeClr>
              </a:buClr>
              <a:buNone/>
              <a:defRPr/>
            </a:pPr>
            <a:endParaRPr lang="en-GB" altLang="en-US">
              <a:solidFill>
                <a:srgbClr val="FFFFFF"/>
              </a:solidFill>
              <a:latin typeface="Arial" panose="020B0604020202020204" pitchFamily="34" charset="0"/>
              <a:cs typeface="Arial" panose="020B0604020202020204" pitchFamily="34" charset="0"/>
            </a:endParaRPr>
          </a:p>
          <a:p>
            <a:pPr>
              <a:lnSpc>
                <a:spcPct val="90000"/>
              </a:lnSpc>
              <a:spcAft>
                <a:spcPts val="0"/>
              </a:spcAft>
              <a:buClr>
                <a:schemeClr val="tx1">
                  <a:lumMod val="75000"/>
                  <a:lumOff val="25000"/>
                </a:schemeClr>
              </a:buClr>
              <a:defRPr/>
            </a:pPr>
            <a:r>
              <a:rPr lang="en-GB" altLang="en-US" sz="1800" b="1" u="sng">
                <a:solidFill>
                  <a:srgbClr val="FFFFFF"/>
                </a:solidFill>
                <a:latin typeface="Arial" panose="020B0604020202020204" pitchFamily="34" charset="0"/>
                <a:cs typeface="Arial" panose="020B0604020202020204" pitchFamily="34" charset="0"/>
              </a:rPr>
              <a:t>Will ensure that employees feel </a:t>
            </a:r>
          </a:p>
          <a:p>
            <a:pPr lvl="1">
              <a:lnSpc>
                <a:spcPct val="90000"/>
              </a:lnSpc>
              <a:spcAft>
                <a:spcPts val="0"/>
              </a:spcAft>
              <a:buClr>
                <a:schemeClr val="tx1">
                  <a:lumMod val="50000"/>
                  <a:lumOff val="50000"/>
                </a:schemeClr>
              </a:buClr>
              <a:defRPr/>
            </a:pPr>
            <a:r>
              <a:rPr lang="en-GB" altLang="en-US">
                <a:solidFill>
                  <a:srgbClr val="FFFFFF"/>
                </a:solidFill>
                <a:latin typeface="Arial" panose="020B0604020202020204" pitchFamily="34" charset="0"/>
                <a:cs typeface="Arial" panose="020B0604020202020204" pitchFamily="34" charset="0"/>
              </a:rPr>
              <a:t>part of the organisation and the group</a:t>
            </a:r>
          </a:p>
          <a:p>
            <a:pPr lvl="1">
              <a:lnSpc>
                <a:spcPct val="90000"/>
              </a:lnSpc>
              <a:spcAft>
                <a:spcPts val="0"/>
              </a:spcAft>
              <a:buClr>
                <a:schemeClr val="tx1">
                  <a:lumMod val="50000"/>
                  <a:lumOff val="50000"/>
                </a:schemeClr>
              </a:buClr>
              <a:defRPr/>
            </a:pPr>
            <a:r>
              <a:rPr lang="en-GB" altLang="en-US">
                <a:solidFill>
                  <a:srgbClr val="FFFFFF"/>
                </a:solidFill>
                <a:latin typeface="Arial" panose="020B0604020202020204" pitchFamily="34" charset="0"/>
                <a:cs typeface="Arial" panose="020B0604020202020204" pitchFamily="34" charset="0"/>
              </a:rPr>
              <a:t>trust in the organisation and the manager.</a:t>
            </a: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969" name="Rectangle 40968">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pic>
        <p:nvPicPr>
          <p:cNvPr id="40964" name="Picture 40963" descr="Red toy person in front of two lines of white figures">
            <a:extLst>
              <a:ext uri="{FF2B5EF4-FFF2-40B4-BE49-F238E27FC236}">
                <a16:creationId xmlns:a16="http://schemas.microsoft.com/office/drawing/2014/main" id="{FAB6CA5A-6570-4943-B368-44C9A7B94F82}"/>
              </a:ext>
            </a:extLst>
          </p:cNvPr>
          <p:cNvPicPr>
            <a:picLocks noChangeAspect="1"/>
          </p:cNvPicPr>
          <p:nvPr/>
        </p:nvPicPr>
        <p:blipFill rotWithShape="1">
          <a:blip r:embed="rId3"/>
          <a:srcRect l="28404" r="24550" b="2"/>
          <a:stretch/>
        </p:blipFill>
        <p:spPr>
          <a:xfrm>
            <a:off x="645764" y="1116180"/>
            <a:ext cx="3294253" cy="4603848"/>
          </a:xfrm>
          <a:prstGeom prst="rect">
            <a:avLst/>
          </a:prstGeom>
        </p:spPr>
      </p:pic>
      <p:sp>
        <p:nvSpPr>
          <p:cNvPr id="40971" name="Rectangle 40970">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44106" y="0"/>
            <a:ext cx="7547879" cy="6858000"/>
          </a:xfrm>
          <a:prstGeom prst="rect">
            <a:avLst/>
          </a:prstGeom>
          <a:solidFill>
            <a:srgbClr val="E1614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962" name="Title 1">
            <a:extLst>
              <a:ext uri="{FF2B5EF4-FFF2-40B4-BE49-F238E27FC236}">
                <a16:creationId xmlns:a16="http://schemas.microsoft.com/office/drawing/2014/main" id="{C11DAD84-743A-421F-9A9A-EA168F3F28FA}"/>
              </a:ext>
            </a:extLst>
          </p:cNvPr>
          <p:cNvSpPr>
            <a:spLocks noGrp="1"/>
          </p:cNvSpPr>
          <p:nvPr>
            <p:ph type="title"/>
          </p:nvPr>
        </p:nvSpPr>
        <p:spPr>
          <a:xfrm>
            <a:off x="5315801" y="516835"/>
            <a:ext cx="5778919" cy="1666501"/>
          </a:xfrm>
        </p:spPr>
        <p:txBody>
          <a:bodyPr>
            <a:normAutofit/>
          </a:bodyPr>
          <a:lstStyle/>
          <a:p>
            <a:r>
              <a:rPr lang="en-GB" altLang="en-US" sz="4000" b="1">
                <a:solidFill>
                  <a:srgbClr val="FFFFFF"/>
                </a:solidFill>
              </a:rPr>
              <a:t>Esteem Needs</a:t>
            </a:r>
          </a:p>
        </p:txBody>
      </p:sp>
      <p:cxnSp>
        <p:nvCxnSpPr>
          <p:cNvPr id="40973" name="Straight Connector 40972">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5892" y="2344202"/>
            <a:ext cx="5577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F28ABAE-ABDE-4BC8-8981-B8655B1CAE80}"/>
              </a:ext>
            </a:extLst>
          </p:cNvPr>
          <p:cNvSpPr>
            <a:spLocks noGrp="1"/>
          </p:cNvSpPr>
          <p:nvPr>
            <p:ph idx="1"/>
          </p:nvPr>
        </p:nvSpPr>
        <p:spPr>
          <a:xfrm>
            <a:off x="5315802" y="2505069"/>
            <a:ext cx="5778919" cy="3383902"/>
          </a:xfrm>
        </p:spPr>
        <p:txBody>
          <a:bodyPr rtlCol="0">
            <a:normAutofit/>
          </a:bodyPr>
          <a:lstStyle/>
          <a:p>
            <a:pPr marL="0" indent="0">
              <a:spcAft>
                <a:spcPts val="0"/>
              </a:spcAft>
              <a:buClr>
                <a:schemeClr val="tx1">
                  <a:lumMod val="75000"/>
                  <a:lumOff val="25000"/>
                </a:schemeClr>
              </a:buClr>
              <a:buNone/>
              <a:defRPr/>
            </a:pPr>
            <a:r>
              <a:rPr lang="en-GB" altLang="en-US" sz="1800" dirty="0">
                <a:solidFill>
                  <a:srgbClr val="FFFFFF"/>
                </a:solidFill>
                <a:latin typeface="Arial" panose="020B0604020202020204" pitchFamily="34" charset="0"/>
                <a:cs typeface="Arial" panose="020B0604020202020204" pitchFamily="34" charset="0"/>
              </a:rPr>
              <a:t>Employees given regular feedback, praise and recognition for appropriate behaviours</a:t>
            </a:r>
          </a:p>
          <a:p>
            <a:pPr marL="0" indent="0">
              <a:spcAft>
                <a:spcPts val="0"/>
              </a:spcAft>
              <a:buClr>
                <a:schemeClr val="tx1">
                  <a:lumMod val="75000"/>
                  <a:lumOff val="25000"/>
                </a:schemeClr>
              </a:buClr>
              <a:buNone/>
              <a:defRPr/>
            </a:pPr>
            <a:r>
              <a:rPr lang="en-GB" altLang="en-US" sz="1800" dirty="0">
                <a:solidFill>
                  <a:srgbClr val="FFFFFF"/>
                </a:solidFill>
                <a:latin typeface="Arial" panose="020B0604020202020204" pitchFamily="34" charset="0"/>
                <a:cs typeface="Arial" panose="020B0604020202020204" pitchFamily="34" charset="0"/>
              </a:rPr>
              <a:t>Employees receive respect, both from colleagues and the manager</a:t>
            </a:r>
          </a:p>
          <a:p>
            <a:pPr marL="0" indent="0">
              <a:spcAft>
                <a:spcPts val="0"/>
              </a:spcAft>
              <a:buClr>
                <a:schemeClr val="tx1">
                  <a:lumMod val="75000"/>
                  <a:lumOff val="25000"/>
                </a:schemeClr>
              </a:buClr>
              <a:buNone/>
              <a:defRPr/>
            </a:pPr>
            <a:r>
              <a:rPr lang="en-GB" altLang="en-US" sz="1800" dirty="0">
                <a:solidFill>
                  <a:srgbClr val="FFFFFF"/>
                </a:solidFill>
                <a:latin typeface="Arial" panose="020B0604020202020204" pitchFamily="34" charset="0"/>
                <a:cs typeface="Arial" panose="020B0604020202020204" pitchFamily="34" charset="0"/>
              </a:rPr>
              <a:t>Independence is encouraged and ideas welcomed</a:t>
            </a:r>
          </a:p>
          <a:p>
            <a:pPr marL="0" indent="0">
              <a:spcAft>
                <a:spcPts val="0"/>
              </a:spcAft>
              <a:buClr>
                <a:schemeClr val="tx1">
                  <a:lumMod val="75000"/>
                  <a:lumOff val="25000"/>
                </a:schemeClr>
              </a:buClr>
              <a:buNone/>
              <a:defRPr/>
            </a:pPr>
            <a:r>
              <a:rPr lang="en-GB" altLang="en-US" sz="1800" dirty="0">
                <a:solidFill>
                  <a:srgbClr val="FFFFFF"/>
                </a:solidFill>
                <a:latin typeface="Arial" panose="020B0604020202020204" pitchFamily="34" charset="0"/>
                <a:cs typeface="Arial" panose="020B0604020202020204" pitchFamily="34" charset="0"/>
              </a:rPr>
              <a:t>Use of status symbols</a:t>
            </a:r>
          </a:p>
          <a:p>
            <a:pPr marL="0" indent="0">
              <a:spcAft>
                <a:spcPts val="0"/>
              </a:spcAft>
              <a:buClr>
                <a:schemeClr val="tx1">
                  <a:lumMod val="75000"/>
                  <a:lumOff val="25000"/>
                </a:schemeClr>
              </a:buClr>
              <a:buNone/>
              <a:defRPr/>
            </a:pPr>
            <a:r>
              <a:rPr lang="en-GB" altLang="en-US" sz="1800" dirty="0">
                <a:solidFill>
                  <a:srgbClr val="FFFFFF"/>
                </a:solidFill>
                <a:latin typeface="Arial" panose="020B0604020202020204" pitchFamily="34" charset="0"/>
                <a:cs typeface="Arial" panose="020B0604020202020204" pitchFamily="34" charset="0"/>
              </a:rPr>
              <a:t>Merit pay, promotion, etc.</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655" name="Rectangle 27654">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5BD3A929-154A-4807-99F3-95C13D594E66}"/>
              </a:ext>
            </a:extLst>
          </p:cNvPr>
          <p:cNvPicPr>
            <a:picLocks noChangeAspect="1"/>
          </p:cNvPicPr>
          <p:nvPr/>
        </p:nvPicPr>
        <p:blipFill>
          <a:blip r:embed="rId3"/>
          <a:stretch>
            <a:fillRect/>
          </a:stretch>
        </p:blipFill>
        <p:spPr>
          <a:xfrm>
            <a:off x="645764" y="1114431"/>
            <a:ext cx="3294253" cy="4607346"/>
          </a:xfrm>
          <a:prstGeom prst="rect">
            <a:avLst/>
          </a:prstGeom>
        </p:spPr>
      </p:pic>
      <p:sp>
        <p:nvSpPr>
          <p:cNvPr id="27657" name="Rectangle 27656">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44106" y="0"/>
            <a:ext cx="7547879" cy="6858000"/>
          </a:xfrm>
          <a:prstGeom prst="rect">
            <a:avLst/>
          </a:prstGeom>
          <a:solidFill>
            <a:srgbClr val="506037"/>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650" name="Title 1">
            <a:extLst>
              <a:ext uri="{FF2B5EF4-FFF2-40B4-BE49-F238E27FC236}">
                <a16:creationId xmlns:a16="http://schemas.microsoft.com/office/drawing/2014/main" id="{AA198841-FC49-4FDD-9A32-9A26BFECAD6B}"/>
              </a:ext>
            </a:extLst>
          </p:cNvPr>
          <p:cNvSpPr>
            <a:spLocks noGrp="1"/>
          </p:cNvSpPr>
          <p:nvPr>
            <p:ph type="title"/>
          </p:nvPr>
        </p:nvSpPr>
        <p:spPr>
          <a:xfrm>
            <a:off x="5315801" y="516835"/>
            <a:ext cx="5778919" cy="1666501"/>
          </a:xfrm>
        </p:spPr>
        <p:txBody>
          <a:bodyPr rtlCol="0">
            <a:normAutofit/>
          </a:bodyPr>
          <a:lstStyle/>
          <a:p>
            <a:pPr>
              <a:defRPr/>
            </a:pPr>
            <a:r>
              <a:rPr lang="en-GB" sz="4000" b="1">
                <a:solidFill>
                  <a:srgbClr val="FFFFFF"/>
                </a:solidFill>
              </a:rPr>
              <a:t>Self-Actualisation Needs</a:t>
            </a:r>
          </a:p>
        </p:txBody>
      </p:sp>
      <p:cxnSp>
        <p:nvCxnSpPr>
          <p:cNvPr id="27659" name="Straight Connector 27658">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5892" y="2344202"/>
            <a:ext cx="5577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1621DA4-3576-4CAA-A440-CC4B5D1AA1FE}"/>
              </a:ext>
            </a:extLst>
          </p:cNvPr>
          <p:cNvSpPr>
            <a:spLocks noGrp="1"/>
          </p:cNvSpPr>
          <p:nvPr>
            <p:ph idx="1"/>
          </p:nvPr>
        </p:nvSpPr>
        <p:spPr>
          <a:xfrm>
            <a:off x="5315802" y="2505069"/>
            <a:ext cx="5778919" cy="3383902"/>
          </a:xfrm>
        </p:spPr>
        <p:txBody>
          <a:bodyPr rtlCol="0">
            <a:normAutofit/>
          </a:bodyPr>
          <a:lstStyle/>
          <a:p>
            <a:pPr marL="0" indent="0">
              <a:spcAft>
                <a:spcPts val="0"/>
              </a:spcAft>
              <a:buClr>
                <a:schemeClr val="tx1">
                  <a:lumMod val="75000"/>
                  <a:lumOff val="25000"/>
                </a:schemeClr>
              </a:buClr>
              <a:buNone/>
              <a:defRPr/>
            </a:pPr>
            <a:r>
              <a:rPr lang="en-GB" altLang="en-US" sz="1800">
                <a:solidFill>
                  <a:srgbClr val="FFFFFF"/>
                </a:solidFill>
              </a:rPr>
              <a:t>Employees given the opportunity to grow and to develop through specialisation and creativity</a:t>
            </a:r>
          </a:p>
          <a:p>
            <a:pPr marL="0" indent="0">
              <a:spcAft>
                <a:spcPts val="0"/>
              </a:spcAft>
              <a:buClr>
                <a:schemeClr val="tx1">
                  <a:lumMod val="75000"/>
                  <a:lumOff val="25000"/>
                </a:schemeClr>
              </a:buClr>
              <a:buNone/>
              <a:defRPr/>
            </a:pPr>
            <a:r>
              <a:rPr lang="en-GB" altLang="en-US" sz="1800">
                <a:solidFill>
                  <a:srgbClr val="FFFFFF"/>
                </a:solidFill>
              </a:rPr>
              <a:t>Manager is enthusiastic and supportive</a:t>
            </a:r>
          </a:p>
          <a:p>
            <a:pPr marL="0" indent="0">
              <a:spcAft>
                <a:spcPts val="0"/>
              </a:spcAft>
              <a:buClr>
                <a:schemeClr val="tx1">
                  <a:lumMod val="75000"/>
                  <a:lumOff val="25000"/>
                </a:schemeClr>
              </a:buClr>
              <a:buNone/>
              <a:defRPr/>
            </a:pPr>
            <a:r>
              <a:rPr lang="en-GB" altLang="en-US" sz="1800">
                <a:solidFill>
                  <a:srgbClr val="FFFFFF"/>
                </a:solidFill>
              </a:rPr>
              <a:t>Individual and group-based projects and plans are encouraged and supported </a:t>
            </a:r>
          </a:p>
          <a:p>
            <a:pPr marL="0" indent="0">
              <a:spcAft>
                <a:spcPts val="0"/>
              </a:spcAft>
              <a:buClr>
                <a:schemeClr val="tx1">
                  <a:lumMod val="75000"/>
                  <a:lumOff val="25000"/>
                </a:schemeClr>
              </a:buClr>
              <a:buNone/>
              <a:defRPr/>
            </a:pPr>
            <a:r>
              <a:rPr lang="en-GB" altLang="en-US" sz="1800">
                <a:solidFill>
                  <a:srgbClr val="FFFFFF"/>
                </a:solidFill>
              </a:rPr>
              <a:t>Effective use of appraisal system to aid personal development.</a:t>
            </a:r>
          </a:p>
          <a:p>
            <a:pPr lvl="1">
              <a:spcAft>
                <a:spcPts val="0"/>
              </a:spcAft>
              <a:buClr>
                <a:schemeClr val="tx1">
                  <a:lumMod val="50000"/>
                  <a:lumOff val="50000"/>
                </a:schemeClr>
              </a:buClr>
              <a:buFont typeface="Wingdings 3" charset="2"/>
              <a:buChar char=""/>
              <a:defRPr/>
            </a:pPr>
            <a:endParaRPr lang="en-GB" altLang="en-US">
              <a:solidFill>
                <a:srgbClr val="FFFF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162" name="Rectangle 49161">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pic>
        <p:nvPicPr>
          <p:cNvPr id="49157" name="Picture 49156" descr="Colourful carved figures of humans">
            <a:extLst>
              <a:ext uri="{FF2B5EF4-FFF2-40B4-BE49-F238E27FC236}">
                <a16:creationId xmlns:a16="http://schemas.microsoft.com/office/drawing/2014/main" id="{92E4C620-58BF-421C-9212-F7E8F5DA1E80}"/>
              </a:ext>
            </a:extLst>
          </p:cNvPr>
          <p:cNvPicPr>
            <a:picLocks noChangeAspect="1"/>
          </p:cNvPicPr>
          <p:nvPr/>
        </p:nvPicPr>
        <p:blipFill rotWithShape="1">
          <a:blip r:embed="rId3"/>
          <a:srcRect l="24625" r="24393"/>
          <a:stretch/>
        </p:blipFill>
        <p:spPr>
          <a:xfrm>
            <a:off x="645764" y="1116159"/>
            <a:ext cx="3294253" cy="4603890"/>
          </a:xfrm>
          <a:prstGeom prst="rect">
            <a:avLst/>
          </a:prstGeom>
        </p:spPr>
      </p:pic>
      <p:sp>
        <p:nvSpPr>
          <p:cNvPr id="49164" name="Rectangle 49163">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44106" y="0"/>
            <a:ext cx="7547879" cy="6858000"/>
          </a:xfrm>
          <a:prstGeom prst="rect">
            <a:avLst/>
          </a:prstGeom>
          <a:solidFill>
            <a:srgbClr val="2B524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4034" name="Rectangle 2">
            <a:extLst>
              <a:ext uri="{FF2B5EF4-FFF2-40B4-BE49-F238E27FC236}">
                <a16:creationId xmlns:a16="http://schemas.microsoft.com/office/drawing/2014/main" id="{6333BC4F-7D01-48A5-83E0-3FF839A9AEA9}"/>
              </a:ext>
            </a:extLst>
          </p:cNvPr>
          <p:cNvSpPr>
            <a:spLocks noGrp="1" noChangeArrowheads="1"/>
          </p:cNvSpPr>
          <p:nvPr>
            <p:ph type="title"/>
          </p:nvPr>
        </p:nvSpPr>
        <p:spPr>
          <a:xfrm>
            <a:off x="5315801" y="516835"/>
            <a:ext cx="5778919" cy="1666501"/>
          </a:xfrm>
        </p:spPr>
        <p:txBody>
          <a:bodyPr rtlCol="0">
            <a:normAutofit/>
          </a:bodyPr>
          <a:lstStyle/>
          <a:p>
            <a:pPr>
              <a:defRPr/>
            </a:pPr>
            <a:r>
              <a:rPr lang="en-GB" sz="4000" b="1">
                <a:solidFill>
                  <a:srgbClr val="FFFFFF"/>
                </a:solidFill>
              </a:rPr>
              <a:t>Activity</a:t>
            </a:r>
          </a:p>
        </p:txBody>
      </p:sp>
      <p:cxnSp>
        <p:nvCxnSpPr>
          <p:cNvPr id="49166" name="Straight Connector 49165">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5892" y="2344202"/>
            <a:ext cx="5577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9155" name="Rectangle 3">
            <a:extLst>
              <a:ext uri="{FF2B5EF4-FFF2-40B4-BE49-F238E27FC236}">
                <a16:creationId xmlns:a16="http://schemas.microsoft.com/office/drawing/2014/main" id="{523638E9-D964-4492-83B4-7495EC70ECDE}"/>
              </a:ext>
            </a:extLst>
          </p:cNvPr>
          <p:cNvSpPr>
            <a:spLocks noGrp="1" noChangeArrowheads="1"/>
          </p:cNvSpPr>
          <p:nvPr>
            <p:ph idx="1"/>
          </p:nvPr>
        </p:nvSpPr>
        <p:spPr>
          <a:xfrm>
            <a:off x="5315802" y="2505069"/>
            <a:ext cx="5778919" cy="3383902"/>
          </a:xfrm>
        </p:spPr>
        <p:txBody>
          <a:bodyPr>
            <a:normAutofit/>
          </a:bodyPr>
          <a:lstStyle/>
          <a:p>
            <a:pPr>
              <a:buFont typeface="Wingdings" panose="05000000000000000000" pitchFamily="2" charset="2"/>
              <a:buNone/>
            </a:pPr>
            <a:r>
              <a:rPr lang="en-GB" altLang="en-US" sz="1800" dirty="0">
                <a:solidFill>
                  <a:srgbClr val="FFFFFF"/>
                </a:solidFill>
              </a:rPr>
              <a:t>	What do you think are the Benefits and Limitations of Maslow’s Theory?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4034"/>
                                        </p:tgtEl>
                                        <p:attrNameLst>
                                          <p:attrName>style.visibility</p:attrName>
                                        </p:attrNameLst>
                                      </p:cBhvr>
                                      <p:to>
                                        <p:strVal val="visible"/>
                                      </p:to>
                                    </p:set>
                                    <p:animEffect transition="in" filter="fade">
                                      <p:cBhvr>
                                        <p:cTn id="7" dur="700"/>
                                        <p:tgtEl>
                                          <p:spTgt spid="440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4"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08" name="Rectangle 51207">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pic>
        <p:nvPicPr>
          <p:cNvPr id="4" name="Picture 4" descr="Infographic of globe with lifestyle icons surrounding it">
            <a:extLst>
              <a:ext uri="{FF2B5EF4-FFF2-40B4-BE49-F238E27FC236}">
                <a16:creationId xmlns:a16="http://schemas.microsoft.com/office/drawing/2014/main" id="{7784C859-093E-4DF2-A02E-FA6314AA398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5764" y="1207196"/>
            <a:ext cx="3294253" cy="4421816"/>
          </a:xfrm>
          <a:prstGeom prst="rect">
            <a:avLst/>
          </a:prstGeom>
          <a:noFill/>
          <a:extLst>
            <a:ext uri="{909E8E84-426E-40DD-AFC4-6F175D3DCCD1}">
              <a14:hiddenFill xmlns:a14="http://schemas.microsoft.com/office/drawing/2010/main">
                <a:solidFill>
                  <a:srgbClr val="FFFFFF"/>
                </a:solidFill>
              </a14:hiddenFill>
            </a:ext>
          </a:extLst>
        </p:spPr>
      </p:pic>
      <p:sp>
        <p:nvSpPr>
          <p:cNvPr id="51210" name="Rectangle 51209">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44106" y="0"/>
            <a:ext cx="7547879" cy="6858000"/>
          </a:xfrm>
          <a:prstGeom prst="rect">
            <a:avLst/>
          </a:prstGeom>
          <a:solidFill>
            <a:srgbClr val="66654C"/>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5058" name="Rectangle 2">
            <a:extLst>
              <a:ext uri="{FF2B5EF4-FFF2-40B4-BE49-F238E27FC236}">
                <a16:creationId xmlns:a16="http://schemas.microsoft.com/office/drawing/2014/main" id="{823AAE48-799C-436E-A6E8-0BDCEEDCC2C3}"/>
              </a:ext>
            </a:extLst>
          </p:cNvPr>
          <p:cNvSpPr>
            <a:spLocks noGrp="1" noChangeArrowheads="1"/>
          </p:cNvSpPr>
          <p:nvPr>
            <p:ph type="title"/>
          </p:nvPr>
        </p:nvSpPr>
        <p:spPr>
          <a:xfrm>
            <a:off x="5315801" y="516835"/>
            <a:ext cx="5778919" cy="1666501"/>
          </a:xfrm>
        </p:spPr>
        <p:txBody>
          <a:bodyPr rtlCol="0">
            <a:normAutofit/>
          </a:bodyPr>
          <a:lstStyle/>
          <a:p>
            <a:pPr>
              <a:defRPr/>
            </a:pPr>
            <a:r>
              <a:rPr lang="en-GB" sz="4000" b="1">
                <a:solidFill>
                  <a:srgbClr val="FFFFFF"/>
                </a:solidFill>
              </a:rPr>
              <a:t>Benefits</a:t>
            </a:r>
          </a:p>
        </p:txBody>
      </p:sp>
      <p:cxnSp>
        <p:nvCxnSpPr>
          <p:cNvPr id="51212" name="Straight Connector 51211">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5892" y="2344202"/>
            <a:ext cx="5577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1203" name="Rectangle 3">
            <a:extLst>
              <a:ext uri="{FF2B5EF4-FFF2-40B4-BE49-F238E27FC236}">
                <a16:creationId xmlns:a16="http://schemas.microsoft.com/office/drawing/2014/main" id="{318AC0D6-C2F9-4250-B104-4BEF49A21DCF}"/>
              </a:ext>
            </a:extLst>
          </p:cNvPr>
          <p:cNvSpPr>
            <a:spLocks noGrp="1" noChangeArrowheads="1"/>
          </p:cNvSpPr>
          <p:nvPr>
            <p:ph idx="1"/>
          </p:nvPr>
        </p:nvSpPr>
        <p:spPr>
          <a:xfrm>
            <a:off x="5315802" y="2505069"/>
            <a:ext cx="5778919" cy="3383902"/>
          </a:xfrm>
        </p:spPr>
        <p:txBody>
          <a:bodyPr>
            <a:normAutofit/>
          </a:bodyPr>
          <a:lstStyle/>
          <a:p>
            <a:pPr marL="0" indent="0">
              <a:buNone/>
            </a:pPr>
            <a:r>
              <a:rPr lang="en-GB" altLang="en-US" sz="1800">
                <a:solidFill>
                  <a:srgbClr val="FFFFFF"/>
                </a:solidFill>
              </a:rPr>
              <a:t>Logical and easy to follow</a:t>
            </a:r>
          </a:p>
          <a:p>
            <a:pPr marL="0" indent="0">
              <a:buNone/>
            </a:pPr>
            <a:r>
              <a:rPr lang="en-GB" altLang="en-US" sz="1800">
                <a:solidFill>
                  <a:srgbClr val="FFFFFF"/>
                </a:solidFill>
              </a:rPr>
              <a:t>Provides a useful base for the evaluation of motivation at work</a:t>
            </a:r>
          </a:p>
          <a:p>
            <a:pPr marL="0" indent="0">
              <a:buNone/>
            </a:pPr>
            <a:r>
              <a:rPr lang="en-GB" altLang="en-US" sz="1800">
                <a:solidFill>
                  <a:srgbClr val="FFFFFF"/>
                </a:solidFill>
              </a:rPr>
              <a:t>Encourages management to anticipate and satisfy various motivational needs</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087" name="Rectangle 46086">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5298FE0F-ACB1-4767-801A-9CDD2125C1C5}"/>
              </a:ext>
            </a:extLst>
          </p:cNvPr>
          <p:cNvPicPr>
            <a:picLocks noChangeAspect="1"/>
          </p:cNvPicPr>
          <p:nvPr/>
        </p:nvPicPr>
        <p:blipFill>
          <a:blip r:embed="rId3"/>
          <a:stretch>
            <a:fillRect/>
          </a:stretch>
        </p:blipFill>
        <p:spPr>
          <a:xfrm>
            <a:off x="645764" y="1207196"/>
            <a:ext cx="3294253" cy="4421816"/>
          </a:xfrm>
          <a:prstGeom prst="rect">
            <a:avLst/>
          </a:prstGeom>
        </p:spPr>
      </p:pic>
      <p:sp>
        <p:nvSpPr>
          <p:cNvPr id="46089" name="Rectangle 46088">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44106" y="0"/>
            <a:ext cx="7547879" cy="6858000"/>
          </a:xfrm>
          <a:prstGeom prst="rect">
            <a:avLst/>
          </a:prstGeom>
          <a:solidFill>
            <a:srgbClr val="98784C"/>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6082" name="Rectangle 2">
            <a:extLst>
              <a:ext uri="{FF2B5EF4-FFF2-40B4-BE49-F238E27FC236}">
                <a16:creationId xmlns:a16="http://schemas.microsoft.com/office/drawing/2014/main" id="{2C1709D1-4114-41FB-BC1F-DBE683495B2D}"/>
              </a:ext>
            </a:extLst>
          </p:cNvPr>
          <p:cNvSpPr>
            <a:spLocks noGrp="1" noChangeArrowheads="1"/>
          </p:cNvSpPr>
          <p:nvPr>
            <p:ph type="title"/>
          </p:nvPr>
        </p:nvSpPr>
        <p:spPr>
          <a:xfrm>
            <a:off x="5315801" y="516835"/>
            <a:ext cx="5778919" cy="1666501"/>
          </a:xfrm>
        </p:spPr>
        <p:txBody>
          <a:bodyPr rtlCol="0">
            <a:normAutofit/>
          </a:bodyPr>
          <a:lstStyle/>
          <a:p>
            <a:pPr>
              <a:defRPr/>
            </a:pPr>
            <a:r>
              <a:rPr lang="en-GB" sz="4000" b="1">
                <a:solidFill>
                  <a:srgbClr val="FFFFFF"/>
                </a:solidFill>
              </a:rPr>
              <a:t>Limitations</a:t>
            </a:r>
          </a:p>
        </p:txBody>
      </p:sp>
      <p:cxnSp>
        <p:nvCxnSpPr>
          <p:cNvPr id="46091" name="Straight Connector 46090">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5892" y="2344202"/>
            <a:ext cx="5577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4819" name="Rectangle 3">
            <a:extLst>
              <a:ext uri="{FF2B5EF4-FFF2-40B4-BE49-F238E27FC236}">
                <a16:creationId xmlns:a16="http://schemas.microsoft.com/office/drawing/2014/main" id="{A7B866D1-D437-4639-97A6-F109524985B1}"/>
              </a:ext>
            </a:extLst>
          </p:cNvPr>
          <p:cNvSpPr>
            <a:spLocks noGrp="1" noChangeArrowheads="1"/>
          </p:cNvSpPr>
          <p:nvPr>
            <p:ph idx="1"/>
          </p:nvPr>
        </p:nvSpPr>
        <p:spPr>
          <a:xfrm>
            <a:off x="5315802" y="2505069"/>
            <a:ext cx="5778919" cy="3383902"/>
          </a:xfrm>
        </p:spPr>
        <p:txBody>
          <a:bodyPr rtlCol="0">
            <a:normAutofit/>
          </a:bodyPr>
          <a:lstStyle/>
          <a:p>
            <a:pPr marL="0" indent="0">
              <a:spcAft>
                <a:spcPts val="0"/>
              </a:spcAft>
              <a:buClr>
                <a:schemeClr val="tx1">
                  <a:lumMod val="75000"/>
                  <a:lumOff val="25000"/>
                </a:schemeClr>
              </a:buClr>
              <a:buNone/>
              <a:defRPr/>
            </a:pPr>
            <a:r>
              <a:rPr lang="en-GB" altLang="en-US" sz="1800">
                <a:solidFill>
                  <a:srgbClr val="FFFFFF"/>
                </a:solidFill>
              </a:rPr>
              <a:t>Not necessarily a ‘fixed’ order</a:t>
            </a:r>
          </a:p>
          <a:p>
            <a:pPr marL="0" indent="0">
              <a:spcAft>
                <a:spcPts val="0"/>
              </a:spcAft>
              <a:buClr>
                <a:schemeClr val="tx1">
                  <a:lumMod val="75000"/>
                  <a:lumOff val="25000"/>
                </a:schemeClr>
              </a:buClr>
              <a:buNone/>
              <a:defRPr/>
            </a:pPr>
            <a:r>
              <a:rPr lang="en-GB" altLang="en-US" sz="1800">
                <a:solidFill>
                  <a:srgbClr val="FFFFFF"/>
                </a:solidFill>
              </a:rPr>
              <a:t>People do not necessarily satisfy their needs through the work situation</a:t>
            </a:r>
          </a:p>
          <a:p>
            <a:pPr marL="0" indent="0">
              <a:spcAft>
                <a:spcPts val="0"/>
              </a:spcAft>
              <a:buClr>
                <a:schemeClr val="tx1">
                  <a:lumMod val="75000"/>
                  <a:lumOff val="25000"/>
                </a:schemeClr>
              </a:buClr>
              <a:buNone/>
              <a:defRPr/>
            </a:pPr>
            <a:r>
              <a:rPr lang="en-GB" altLang="en-US" sz="1800">
                <a:solidFill>
                  <a:srgbClr val="FFFFFF"/>
                </a:solidFill>
              </a:rPr>
              <a:t>Different values placed on each need – depending on the person </a:t>
            </a:r>
          </a:p>
          <a:p>
            <a:pPr marL="0" indent="0">
              <a:spcAft>
                <a:spcPts val="0"/>
              </a:spcAft>
              <a:buClr>
                <a:schemeClr val="tx1">
                  <a:lumMod val="75000"/>
                  <a:lumOff val="25000"/>
                </a:schemeClr>
              </a:buClr>
              <a:buNone/>
              <a:defRPr/>
            </a:pPr>
            <a:r>
              <a:rPr lang="en-GB" altLang="en-US" sz="1800">
                <a:solidFill>
                  <a:srgbClr val="FFFFFF"/>
                </a:solidFill>
              </a:rPr>
              <a:t>Job satisfaction does not necessarily lead to improved job performance</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304" name="Rectangle 55303">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3C1A68C-6B70-4AD6-877B-78CC5F787A11}"/>
              </a:ext>
            </a:extLst>
          </p:cNvPr>
          <p:cNvPicPr>
            <a:picLocks noChangeAspect="1"/>
          </p:cNvPicPr>
          <p:nvPr/>
        </p:nvPicPr>
        <p:blipFill>
          <a:blip r:embed="rId3"/>
          <a:stretch>
            <a:fillRect/>
          </a:stretch>
        </p:blipFill>
        <p:spPr>
          <a:xfrm>
            <a:off x="645764" y="2429828"/>
            <a:ext cx="3294253" cy="1976551"/>
          </a:xfrm>
          <a:prstGeom prst="rect">
            <a:avLst/>
          </a:prstGeom>
        </p:spPr>
      </p:pic>
      <p:sp>
        <p:nvSpPr>
          <p:cNvPr id="55306" name="Rectangle 55305">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44106" y="0"/>
            <a:ext cx="7547879" cy="6858000"/>
          </a:xfrm>
          <a:prstGeom prst="rect">
            <a:avLst/>
          </a:prstGeom>
          <a:solidFill>
            <a:srgbClr val="3E5657"/>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298" name="Title 1">
            <a:extLst>
              <a:ext uri="{FF2B5EF4-FFF2-40B4-BE49-F238E27FC236}">
                <a16:creationId xmlns:a16="http://schemas.microsoft.com/office/drawing/2014/main" id="{BD2A0AB7-9F0B-47B9-BF8E-CC49FF558373}"/>
              </a:ext>
            </a:extLst>
          </p:cNvPr>
          <p:cNvSpPr>
            <a:spLocks noGrp="1"/>
          </p:cNvSpPr>
          <p:nvPr>
            <p:ph type="title"/>
          </p:nvPr>
        </p:nvSpPr>
        <p:spPr>
          <a:xfrm>
            <a:off x="5315801" y="516835"/>
            <a:ext cx="5778919" cy="1666501"/>
          </a:xfrm>
        </p:spPr>
        <p:txBody>
          <a:bodyPr>
            <a:normAutofit/>
          </a:bodyPr>
          <a:lstStyle/>
          <a:p>
            <a:r>
              <a:rPr lang="en-GB" altLang="en-US" sz="4000">
                <a:solidFill>
                  <a:srgbClr val="FFFFFF"/>
                </a:solidFill>
              </a:rPr>
              <a:t>Hertzberg </a:t>
            </a:r>
          </a:p>
        </p:txBody>
      </p:sp>
      <p:cxnSp>
        <p:nvCxnSpPr>
          <p:cNvPr id="55308" name="Straight Connector 55307">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5892" y="2344202"/>
            <a:ext cx="5577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5299" name="Content Placeholder 2">
            <a:extLst>
              <a:ext uri="{FF2B5EF4-FFF2-40B4-BE49-F238E27FC236}">
                <a16:creationId xmlns:a16="http://schemas.microsoft.com/office/drawing/2014/main" id="{947C2EAE-A7A9-49E6-A041-CF6ECC76C7BA}"/>
              </a:ext>
            </a:extLst>
          </p:cNvPr>
          <p:cNvSpPr>
            <a:spLocks noGrp="1"/>
          </p:cNvSpPr>
          <p:nvPr>
            <p:ph idx="1"/>
          </p:nvPr>
        </p:nvSpPr>
        <p:spPr>
          <a:xfrm>
            <a:off x="5315802" y="2505069"/>
            <a:ext cx="5778919" cy="3383902"/>
          </a:xfrm>
        </p:spPr>
        <p:txBody>
          <a:bodyPr>
            <a:normAutofit/>
          </a:bodyPr>
          <a:lstStyle/>
          <a:p>
            <a:r>
              <a:rPr lang="en-GB" altLang="en-US" sz="1800">
                <a:solidFill>
                  <a:srgbClr val="FFFFFF"/>
                </a:solidFill>
              </a:rPr>
              <a:t>The two-factor theory (also known as Herzberg's motivation-hygiene theory and dual-factor theory) states that there are certain factors in the workplace that cause job satisfaction, while a separate set of factors cause dissatisfaction.</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Content Placeholder 2"/>
          <p:cNvSpPr>
            <a:spLocks noGrp="1"/>
          </p:cNvSpPr>
          <p:nvPr>
            <p:ph idx="1"/>
          </p:nvPr>
        </p:nvSpPr>
        <p:spPr/>
        <p:txBody>
          <a:bodyPr/>
          <a:lstStyle/>
          <a:p>
            <a:pPr eaLnBrk="1" hangingPunct="1"/>
            <a:endParaRPr lang="en-GB" altLang="en-US"/>
          </a:p>
          <a:p>
            <a:pPr eaLnBrk="1" hangingPunct="1"/>
            <a:endParaRPr lang="en-GB" altLang="en-US"/>
          </a:p>
          <a:p>
            <a:pPr lvl="1" eaLnBrk="1" hangingPunct="1"/>
            <a:endParaRPr lang="en-GB" altLang="en-US"/>
          </a:p>
        </p:txBody>
      </p:sp>
      <p:sp>
        <p:nvSpPr>
          <p:cNvPr id="6" name="Title 4"/>
          <p:cNvSpPr>
            <a:spLocks noGrp="1"/>
          </p:cNvSpPr>
          <p:nvPr>
            <p:ph type="title"/>
          </p:nvPr>
        </p:nvSpPr>
        <p:spPr>
          <a:xfrm>
            <a:off x="2135560" y="620688"/>
            <a:ext cx="8229600" cy="720080"/>
          </a:xfrm>
        </p:spPr>
        <p:txBody>
          <a:bodyPr>
            <a:normAutofit/>
          </a:bodyPr>
          <a:lstStyle/>
          <a:p>
            <a:pPr algn="l">
              <a:defRPr/>
            </a:pPr>
            <a:r>
              <a:rPr lang="en-GB" sz="3200" dirty="0">
                <a:solidFill>
                  <a:schemeClr val="tx2"/>
                </a:solidFill>
              </a:rPr>
              <a:t>Key Motivation Theories</a:t>
            </a:r>
          </a:p>
        </p:txBody>
      </p:sp>
      <p:sp>
        <p:nvSpPr>
          <p:cNvPr id="2" name="TextBox 1"/>
          <p:cNvSpPr txBox="1"/>
          <p:nvPr/>
        </p:nvSpPr>
        <p:spPr>
          <a:xfrm>
            <a:off x="7680176" y="476674"/>
            <a:ext cx="2530624" cy="830997"/>
          </a:xfrm>
          <a:prstGeom prst="rect">
            <a:avLst/>
          </a:prstGeom>
          <a:noFill/>
        </p:spPr>
        <p:txBody>
          <a:bodyPr wrap="square" rtlCol="0">
            <a:spAutoFit/>
          </a:bodyPr>
          <a:lstStyle/>
          <a:p>
            <a:pPr algn="ctr"/>
            <a:r>
              <a:rPr lang="en-GB" sz="2400" b="1" dirty="0"/>
              <a:t>Herzberg’s Hygiene Factors</a:t>
            </a:r>
          </a:p>
        </p:txBody>
      </p:sp>
      <p:graphicFrame>
        <p:nvGraphicFramePr>
          <p:cNvPr id="8" name="Object 3"/>
          <p:cNvGraphicFramePr>
            <a:graphicFrameLocks noChangeAspect="1"/>
          </p:cNvGraphicFramePr>
          <p:nvPr/>
        </p:nvGraphicFramePr>
        <p:xfrm>
          <a:off x="2940608" y="1596418"/>
          <a:ext cx="6310784" cy="4865494"/>
        </p:xfrm>
        <a:graphic>
          <a:graphicData uri="http://schemas.openxmlformats.org/presentationml/2006/ole">
            <mc:AlternateContent xmlns:mc="http://schemas.openxmlformats.org/markup-compatibility/2006">
              <mc:Choice xmlns:v="urn:schemas-microsoft-com:vml" Requires="v">
                <p:oleObj name="Bitmap Image" r:id="rId3" imgW="5323810" imgH="4105848" progId="Paint.Picture">
                  <p:embed/>
                </p:oleObj>
              </mc:Choice>
              <mc:Fallback>
                <p:oleObj name="Bitmap Image" r:id="rId3" imgW="5323810" imgH="4105848" progId="Paint.Picture">
                  <p:embed/>
                  <p:pic>
                    <p:nvPicPr>
                      <p:cNvPr id="8"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40608" y="1596418"/>
                        <a:ext cx="6310784" cy="4865494"/>
                      </a:xfrm>
                      <a:prstGeom prst="rect">
                        <a:avLst/>
                      </a:prstGeom>
                      <a:noFill/>
                      <a:ln>
                        <a:noFill/>
                      </a:ln>
                      <a:effectLst/>
                    </p:spPr>
                  </p:pic>
                </p:oleObj>
              </mc:Fallback>
            </mc:AlternateContent>
          </a:graphicData>
        </a:graphic>
      </p:graphicFrame>
      <p:sp>
        <p:nvSpPr>
          <p:cNvPr id="3" name="Slide Number Placeholder 2"/>
          <p:cNvSpPr>
            <a:spLocks noGrp="1"/>
          </p:cNvSpPr>
          <p:nvPr>
            <p:ph type="sldNum" sz="quarter" idx="12"/>
          </p:nvPr>
        </p:nvSpPr>
        <p:spPr/>
        <p:txBody>
          <a:bodyPr/>
          <a:lstStyle/>
          <a:p>
            <a:fld id="{AC82685A-BD3A-4230-8D85-804689F67293}" type="slidenum">
              <a:rPr lang="en-GB" smtClean="0"/>
              <a:t>40</a:t>
            </a:fld>
            <a:endParaRPr lang="en-GB"/>
          </a:p>
        </p:txBody>
      </p:sp>
    </p:spTree>
    <p:extLst>
      <p:ext uri="{BB962C8B-B14F-4D97-AF65-F5344CB8AC3E}">
        <p14:creationId xmlns:p14="http://schemas.microsoft.com/office/powerpoint/2010/main" val="40237110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itle 4"/>
          <p:cNvSpPr>
            <a:spLocks noGrp="1"/>
          </p:cNvSpPr>
          <p:nvPr>
            <p:ph type="title"/>
          </p:nvPr>
        </p:nvSpPr>
        <p:spPr>
          <a:xfrm>
            <a:off x="5116783" y="516835"/>
            <a:ext cx="5977937" cy="1666501"/>
          </a:xfrm>
        </p:spPr>
        <p:txBody>
          <a:bodyPr>
            <a:normAutofit/>
          </a:bodyPr>
          <a:lstStyle/>
          <a:p>
            <a:pPr>
              <a:defRPr/>
            </a:pPr>
            <a:r>
              <a:rPr lang="en-GB" sz="4000">
                <a:solidFill>
                  <a:srgbClr val="FFFFFF"/>
                </a:solidFill>
              </a:rPr>
              <a:t>Key Motivation Theories</a:t>
            </a:r>
          </a:p>
        </p:txBody>
      </p:sp>
      <p:pic>
        <p:nvPicPr>
          <p:cNvPr id="7" name="Picture 6" descr="A digital balance scale using circles">
            <a:extLst>
              <a:ext uri="{FF2B5EF4-FFF2-40B4-BE49-F238E27FC236}">
                <a16:creationId xmlns:a16="http://schemas.microsoft.com/office/drawing/2014/main" id="{662A9F0A-5ABF-4840-2B91-1ADE43897A96}"/>
              </a:ext>
            </a:extLst>
          </p:cNvPr>
          <p:cNvPicPr>
            <a:picLocks noChangeAspect="1"/>
          </p:cNvPicPr>
          <p:nvPr/>
        </p:nvPicPr>
        <p:blipFill rotWithShape="1">
          <a:blip r:embed="rId3"/>
          <a:srcRect l="31107" r="28489" b="1"/>
          <a:stretch/>
        </p:blipFill>
        <p:spPr>
          <a:xfrm>
            <a:off x="20" y="10"/>
            <a:ext cx="4580077" cy="6857990"/>
          </a:xfrm>
          <a:prstGeom prst="rect">
            <a:avLst/>
          </a:prstGeom>
        </p:spPr>
      </p:pic>
      <p:cxnSp>
        <p:nvCxnSpPr>
          <p:cNvPr id="13" name="Straight Connector 12">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116784" y="2546224"/>
            <a:ext cx="5977938" cy="3342747"/>
          </a:xfrm>
        </p:spPr>
        <p:txBody>
          <a:bodyPr rtlCol="0">
            <a:normAutofit/>
          </a:bodyPr>
          <a:lstStyle/>
          <a:p>
            <a:pPr marL="0" indent="0">
              <a:spcAft>
                <a:spcPts val="0"/>
              </a:spcAft>
              <a:buNone/>
              <a:defRPr/>
            </a:pPr>
            <a:r>
              <a:rPr lang="en-GB" sz="1800" b="1">
                <a:solidFill>
                  <a:srgbClr val="FFFFFF"/>
                </a:solidFill>
                <a:latin typeface="Arial" panose="020B0604020202020204" pitchFamily="34" charset="0"/>
                <a:cs typeface="Arial" panose="020B0604020202020204" pitchFamily="34" charset="0"/>
              </a:rPr>
              <a:t>Process Theory</a:t>
            </a:r>
          </a:p>
          <a:p>
            <a:pPr lvl="1">
              <a:spcAft>
                <a:spcPts val="0"/>
              </a:spcAft>
              <a:defRPr/>
            </a:pPr>
            <a:r>
              <a:rPr lang="en-GB">
                <a:solidFill>
                  <a:srgbClr val="FFFFFF"/>
                </a:solidFill>
                <a:latin typeface="Arial" panose="020B0604020202020204" pitchFamily="34" charset="0"/>
                <a:cs typeface="Arial" panose="020B0604020202020204" pitchFamily="34" charset="0"/>
              </a:rPr>
              <a:t>Don’t automatically assume link between job satisfaction and performance, but do assume link between motivation and job satisfaction and motivation and performance</a:t>
            </a:r>
          </a:p>
          <a:p>
            <a:pPr lvl="1">
              <a:defRPr/>
            </a:pPr>
            <a:r>
              <a:rPr lang="en-GB">
                <a:solidFill>
                  <a:srgbClr val="FFFFFF"/>
                </a:solidFill>
                <a:latin typeface="Arial" panose="020B0604020202020204" pitchFamily="34" charset="0"/>
                <a:cs typeface="Arial" panose="020B0604020202020204" pitchFamily="34" charset="0"/>
              </a:rPr>
              <a:t>Vroom’s Expectancy theory</a:t>
            </a:r>
          </a:p>
        </p:txBody>
      </p:sp>
      <p:sp>
        <p:nvSpPr>
          <p:cNvPr id="4" name="Slide Number Placeholder 3"/>
          <p:cNvSpPr>
            <a:spLocks noGrp="1"/>
          </p:cNvSpPr>
          <p:nvPr>
            <p:ph type="sldNum" sz="quarter" idx="12"/>
          </p:nvPr>
        </p:nvSpPr>
        <p:spPr>
          <a:xfrm>
            <a:off x="10993582" y="6446838"/>
            <a:ext cx="780010" cy="365125"/>
          </a:xfrm>
        </p:spPr>
        <p:txBody>
          <a:bodyPr>
            <a:normAutofit/>
          </a:bodyPr>
          <a:lstStyle/>
          <a:p>
            <a:pPr>
              <a:spcAft>
                <a:spcPts val="600"/>
              </a:spcAft>
            </a:pPr>
            <a:fld id="{AC82685A-BD3A-4230-8D85-804689F67293}" type="slidenum">
              <a:rPr lang="en-GB" smtClean="0"/>
              <a:pPr>
                <a:spcAft>
                  <a:spcPts val="600"/>
                </a:spcAft>
              </a:pPr>
              <a:t>41</a:t>
            </a:fld>
            <a:endParaRPr lang="en-GB"/>
          </a:p>
        </p:txBody>
      </p:sp>
    </p:spTree>
    <p:extLst>
      <p:ext uri="{BB962C8B-B14F-4D97-AF65-F5344CB8AC3E}">
        <p14:creationId xmlns:p14="http://schemas.microsoft.com/office/powerpoint/2010/main" val="313967717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1" name="Rectangle 16390">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3" name="Rectangle 16392">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386" name="Rectangle 2"/>
          <p:cNvSpPr>
            <a:spLocks noGrp="1" noRot="1" noChangeArrowheads="1"/>
          </p:cNvSpPr>
          <p:nvPr>
            <p:ph type="title"/>
          </p:nvPr>
        </p:nvSpPr>
        <p:spPr>
          <a:xfrm>
            <a:off x="1097280" y="286603"/>
            <a:ext cx="10058400" cy="1450757"/>
          </a:xfrm>
        </p:spPr>
        <p:txBody>
          <a:bodyPr anchor="ctr">
            <a:normAutofit/>
          </a:bodyPr>
          <a:lstStyle/>
          <a:p>
            <a:pPr eaLnBrk="1" hangingPunct="1"/>
            <a:r>
              <a:rPr lang="en-GB" altLang="en-US">
                <a:solidFill>
                  <a:srgbClr val="FFFFFF"/>
                </a:solidFill>
              </a:rPr>
              <a:t>Vroom’s Expectancy Theory</a:t>
            </a:r>
            <a:endParaRPr lang="en-US" altLang="en-US">
              <a:solidFill>
                <a:srgbClr val="FFFFFF"/>
              </a:solidFill>
            </a:endParaRPr>
          </a:p>
        </p:txBody>
      </p:sp>
      <p:sp>
        <p:nvSpPr>
          <p:cNvPr id="10243" name="Rectangle 3"/>
          <p:cNvSpPr>
            <a:spLocks noGrp="1" noChangeArrowheads="1"/>
          </p:cNvSpPr>
          <p:nvPr>
            <p:ph idx="1"/>
          </p:nvPr>
        </p:nvSpPr>
        <p:spPr>
          <a:xfrm>
            <a:off x="1096963" y="2675694"/>
            <a:ext cx="10058400" cy="3193294"/>
          </a:xfrm>
        </p:spPr>
        <p:txBody>
          <a:bodyPr>
            <a:normAutofit/>
          </a:bodyPr>
          <a:lstStyle/>
          <a:p>
            <a:pPr eaLnBrk="1" hangingPunct="1"/>
            <a:r>
              <a:rPr lang="en-GB" altLang="en-US" dirty="0">
                <a:latin typeface="Arial" panose="020B0604020202020204" pitchFamily="34" charset="0"/>
                <a:cs typeface="Arial" panose="020B0604020202020204" pitchFamily="34" charset="0"/>
              </a:rPr>
              <a:t>Management must demonstrate to employees that effort will be rewarded</a:t>
            </a:r>
          </a:p>
          <a:p>
            <a:pPr eaLnBrk="1" hangingPunct="1"/>
            <a:r>
              <a:rPr lang="en-GB" altLang="en-US" dirty="0">
                <a:latin typeface="Arial" panose="020B0604020202020204" pitchFamily="34" charset="0"/>
                <a:cs typeface="Arial" panose="020B0604020202020204" pitchFamily="34" charset="0"/>
              </a:rPr>
              <a:t>People prefer certain outcomes from their behaviour than others.</a:t>
            </a:r>
          </a:p>
          <a:p>
            <a:pPr eaLnBrk="1" hangingPunct="1"/>
            <a:r>
              <a:rPr lang="en-GB" altLang="en-US" dirty="0">
                <a:latin typeface="Arial" panose="020B0604020202020204" pitchFamily="34" charset="0"/>
                <a:cs typeface="Arial" panose="020B0604020202020204" pitchFamily="34" charset="0"/>
              </a:rPr>
              <a:t>Onus on management to establish schemes to reward the behaviour it wants</a:t>
            </a:r>
          </a:p>
        </p:txBody>
      </p:sp>
      <p:sp>
        <p:nvSpPr>
          <p:cNvPr id="16395" name="Rectangle 16394">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lide Number Placeholder 2"/>
          <p:cNvSpPr>
            <a:spLocks noGrp="1"/>
          </p:cNvSpPr>
          <p:nvPr>
            <p:ph type="sldNum" sz="quarter" idx="12"/>
          </p:nvPr>
        </p:nvSpPr>
        <p:spPr>
          <a:xfrm>
            <a:off x="10993582" y="6446838"/>
            <a:ext cx="780010" cy="365125"/>
          </a:xfrm>
        </p:spPr>
        <p:txBody>
          <a:bodyPr>
            <a:normAutofit/>
          </a:bodyPr>
          <a:lstStyle/>
          <a:p>
            <a:pPr>
              <a:spcAft>
                <a:spcPts val="600"/>
              </a:spcAft>
            </a:pPr>
            <a:fld id="{AC82685A-BD3A-4230-8D85-804689F67293}" type="slidenum">
              <a:rPr lang="en-GB" smtClean="0"/>
              <a:pPr>
                <a:spcAft>
                  <a:spcPts val="600"/>
                </a:spcAft>
              </a:pPr>
              <a:t>42</a:t>
            </a:fld>
            <a:endParaRPr lang="en-GB"/>
          </a:p>
        </p:txBody>
      </p:sp>
    </p:spTree>
    <p:extLst>
      <p:ext uri="{BB962C8B-B14F-4D97-AF65-F5344CB8AC3E}">
        <p14:creationId xmlns:p14="http://schemas.microsoft.com/office/powerpoint/2010/main" val="15569598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 calcmode="lin" valueType="num">
                                      <p:cBhvr additive="base">
                                        <p:cTn id="7" dur="500" fill="hold"/>
                                        <p:tgtEl>
                                          <p:spTgt spid="1024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24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243">
                                            <p:txEl>
                                              <p:pRg st="1" end="1"/>
                                            </p:txEl>
                                          </p:spTgt>
                                        </p:tgtEl>
                                        <p:attrNameLst>
                                          <p:attrName>style.visibility</p:attrName>
                                        </p:attrNameLst>
                                      </p:cBhvr>
                                      <p:to>
                                        <p:strVal val="visible"/>
                                      </p:to>
                                    </p:set>
                                    <p:anim calcmode="lin" valueType="num">
                                      <p:cBhvr additive="base">
                                        <p:cTn id="13" dur="500" fill="hold"/>
                                        <p:tgtEl>
                                          <p:spTgt spid="1024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24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10243">
                                            <p:txEl>
                                              <p:pRg st="2" end="2"/>
                                            </p:txEl>
                                          </p:spTgt>
                                        </p:tgtEl>
                                        <p:attrNameLst>
                                          <p:attrName>style.visibility</p:attrName>
                                        </p:attrNameLst>
                                      </p:cBhvr>
                                      <p:to>
                                        <p:strVal val="visible"/>
                                      </p:to>
                                    </p:set>
                                    <p:anim calcmode="lin" valueType="num">
                                      <p:cBhvr additive="base">
                                        <p:cTn id="19" dur="500" fill="hold"/>
                                        <p:tgtEl>
                                          <p:spTgt spid="1024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24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eaLnBrk="1" hangingPunct="1"/>
            <a:r>
              <a:rPr lang="en-GB" altLang="en-US"/>
              <a:t>Vroom’s expectancy theory</a:t>
            </a:r>
          </a:p>
        </p:txBody>
      </p:sp>
      <p:pic>
        <p:nvPicPr>
          <p:cNvPr id="17411" name="il_fi" descr="http://www.web-books.com/eLibrary/Books/B0/B66/IMG/fwk-collins-fig07_007.jpg"/>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a:xfrm>
            <a:off x="1981200" y="1798639"/>
            <a:ext cx="8229600" cy="4129087"/>
          </a:xfrm>
        </p:spPr>
      </p:pic>
      <p:sp>
        <p:nvSpPr>
          <p:cNvPr id="3" name="Slide Number Placeholder 2"/>
          <p:cNvSpPr>
            <a:spLocks noGrp="1"/>
          </p:cNvSpPr>
          <p:nvPr>
            <p:ph type="sldNum" sz="quarter" idx="12"/>
          </p:nvPr>
        </p:nvSpPr>
        <p:spPr/>
        <p:txBody>
          <a:bodyPr/>
          <a:lstStyle/>
          <a:p>
            <a:fld id="{AC82685A-BD3A-4230-8D85-804689F67293}" type="slidenum">
              <a:rPr lang="en-GB" smtClean="0"/>
              <a:t>43</a:t>
            </a:fld>
            <a:endParaRPr lang="en-GB"/>
          </a:p>
        </p:txBody>
      </p:sp>
    </p:spTree>
    <p:extLst>
      <p:ext uri="{BB962C8B-B14F-4D97-AF65-F5344CB8AC3E}">
        <p14:creationId xmlns:p14="http://schemas.microsoft.com/office/powerpoint/2010/main" val="85233658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690" name="Rectangle 71689">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pic>
        <p:nvPicPr>
          <p:cNvPr id="71685" name="Picture 71684" descr="Sunlit desk">
            <a:extLst>
              <a:ext uri="{FF2B5EF4-FFF2-40B4-BE49-F238E27FC236}">
                <a16:creationId xmlns:a16="http://schemas.microsoft.com/office/drawing/2014/main" id="{CCEE89D2-2A0A-4A80-A41B-FC8F77010FC0}"/>
              </a:ext>
            </a:extLst>
          </p:cNvPr>
          <p:cNvPicPr>
            <a:picLocks noChangeAspect="1"/>
          </p:cNvPicPr>
          <p:nvPr/>
        </p:nvPicPr>
        <p:blipFill rotWithShape="1">
          <a:blip r:embed="rId3"/>
          <a:srcRect l="21996" r="30241"/>
          <a:stretch/>
        </p:blipFill>
        <p:spPr>
          <a:xfrm>
            <a:off x="645764" y="1116203"/>
            <a:ext cx="3294253" cy="4603802"/>
          </a:xfrm>
          <a:prstGeom prst="rect">
            <a:avLst/>
          </a:prstGeom>
        </p:spPr>
      </p:pic>
      <p:sp>
        <p:nvSpPr>
          <p:cNvPr id="71692" name="Rectangle 71691">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44106" y="0"/>
            <a:ext cx="7547879" cy="6858000"/>
          </a:xfrm>
          <a:prstGeom prst="rect">
            <a:avLst/>
          </a:prstGeom>
          <a:solidFill>
            <a:srgbClr val="98986A"/>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7106" name="Rectangle 2">
            <a:extLst>
              <a:ext uri="{FF2B5EF4-FFF2-40B4-BE49-F238E27FC236}">
                <a16:creationId xmlns:a16="http://schemas.microsoft.com/office/drawing/2014/main" id="{A96BE377-4D89-4FDB-B49F-AA596F2FFB6E}"/>
              </a:ext>
            </a:extLst>
          </p:cNvPr>
          <p:cNvSpPr>
            <a:spLocks noGrp="1" noChangeArrowheads="1"/>
          </p:cNvSpPr>
          <p:nvPr>
            <p:ph type="title"/>
          </p:nvPr>
        </p:nvSpPr>
        <p:spPr>
          <a:xfrm>
            <a:off x="5315801" y="516835"/>
            <a:ext cx="5778919" cy="1666501"/>
          </a:xfrm>
        </p:spPr>
        <p:txBody>
          <a:bodyPr rtlCol="0">
            <a:normAutofit/>
          </a:bodyPr>
          <a:lstStyle/>
          <a:p>
            <a:pPr>
              <a:defRPr/>
            </a:pPr>
            <a:r>
              <a:rPr lang="en-GB" sz="4000" b="1">
                <a:solidFill>
                  <a:srgbClr val="FFFFFF"/>
                </a:solidFill>
              </a:rPr>
              <a:t>Activity</a:t>
            </a:r>
          </a:p>
        </p:txBody>
      </p:sp>
      <p:cxnSp>
        <p:nvCxnSpPr>
          <p:cNvPr id="71694" name="Straight Connector 71693">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5892" y="2344202"/>
            <a:ext cx="5577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71683" name="Rectangle 3">
            <a:extLst>
              <a:ext uri="{FF2B5EF4-FFF2-40B4-BE49-F238E27FC236}">
                <a16:creationId xmlns:a16="http://schemas.microsoft.com/office/drawing/2014/main" id="{B2736228-E970-4EE8-BCCE-5AE4BF2D5037}"/>
              </a:ext>
            </a:extLst>
          </p:cNvPr>
          <p:cNvSpPr>
            <a:spLocks noGrp="1" noChangeArrowheads="1"/>
          </p:cNvSpPr>
          <p:nvPr>
            <p:ph idx="1"/>
          </p:nvPr>
        </p:nvSpPr>
        <p:spPr>
          <a:xfrm>
            <a:off x="5315802" y="2505069"/>
            <a:ext cx="5778919" cy="3383902"/>
          </a:xfrm>
        </p:spPr>
        <p:txBody>
          <a:bodyPr>
            <a:normAutofit/>
          </a:bodyPr>
          <a:lstStyle/>
          <a:p>
            <a:pPr>
              <a:buFont typeface="Wingdings" panose="05000000000000000000" pitchFamily="2" charset="2"/>
              <a:buNone/>
            </a:pPr>
            <a:r>
              <a:rPr lang="en-GB" altLang="en-US" sz="1800">
                <a:solidFill>
                  <a:srgbClr val="FFFFFF"/>
                </a:solidFill>
                <a:latin typeface="Arial" panose="020B0604020202020204" pitchFamily="34" charset="0"/>
                <a:cs typeface="Arial" panose="020B0604020202020204" pitchFamily="34" charset="0"/>
              </a:rPr>
              <a:t>	Considering all that we have looked at in relation to motivation in the workplace, make a list of all the factors that you think affect motivation.</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92B2-3D61-4A52-A7A5-EF5141ECE126}"/>
              </a:ext>
            </a:extLst>
          </p:cNvPr>
          <p:cNvSpPr>
            <a:spLocks noGrp="1"/>
          </p:cNvSpPr>
          <p:nvPr>
            <p:ph type="title"/>
          </p:nvPr>
        </p:nvSpPr>
        <p:spPr>
          <a:xfrm>
            <a:off x="6411685" y="634946"/>
            <a:ext cx="5127171" cy="1450757"/>
          </a:xfrm>
        </p:spPr>
        <p:txBody>
          <a:bodyPr rtlCol="0">
            <a:normAutofit/>
          </a:bodyPr>
          <a:lstStyle/>
          <a:p>
            <a:pPr>
              <a:defRPr/>
            </a:pPr>
            <a:r>
              <a:rPr lang="en-GB" b="1"/>
              <a:t>Factors affecting motivation</a:t>
            </a:r>
          </a:p>
        </p:txBody>
      </p:sp>
      <p:pic>
        <p:nvPicPr>
          <p:cNvPr id="3" name="Picture 2">
            <a:extLst>
              <a:ext uri="{FF2B5EF4-FFF2-40B4-BE49-F238E27FC236}">
                <a16:creationId xmlns:a16="http://schemas.microsoft.com/office/drawing/2014/main" id="{53B170B6-198B-41CB-8A7B-8B29D3A57FFB}"/>
              </a:ext>
            </a:extLst>
          </p:cNvPr>
          <p:cNvPicPr>
            <a:picLocks noChangeAspect="1"/>
          </p:cNvPicPr>
          <p:nvPr/>
        </p:nvPicPr>
        <p:blipFill>
          <a:blip r:embed="rId3"/>
          <a:stretch>
            <a:fillRect/>
          </a:stretch>
        </p:blipFill>
        <p:spPr>
          <a:xfrm>
            <a:off x="643192" y="691979"/>
            <a:ext cx="5115347" cy="5154000"/>
          </a:xfrm>
          <a:prstGeom prst="rect">
            <a:avLst/>
          </a:prstGeom>
        </p:spPr>
      </p:pic>
      <p:sp>
        <p:nvSpPr>
          <p:cNvPr id="73731" name="Content Placeholder 2">
            <a:extLst>
              <a:ext uri="{FF2B5EF4-FFF2-40B4-BE49-F238E27FC236}">
                <a16:creationId xmlns:a16="http://schemas.microsoft.com/office/drawing/2014/main" id="{4DD4FA4C-6D77-47D4-A25F-3348222EE5F8}"/>
              </a:ext>
            </a:extLst>
          </p:cNvPr>
          <p:cNvSpPr>
            <a:spLocks noGrp="1"/>
          </p:cNvSpPr>
          <p:nvPr>
            <p:ph idx="1"/>
          </p:nvPr>
        </p:nvSpPr>
        <p:spPr>
          <a:xfrm>
            <a:off x="6411684" y="2407436"/>
            <a:ext cx="5127172" cy="3461658"/>
          </a:xfrm>
        </p:spPr>
        <p:txBody>
          <a:bodyPr>
            <a:normAutofit/>
          </a:bodyPr>
          <a:lstStyle/>
          <a:p>
            <a:r>
              <a:rPr lang="en-GB" altLang="en-US" b="1" u="sng"/>
              <a:t>The Job</a:t>
            </a:r>
          </a:p>
          <a:p>
            <a:pPr>
              <a:buFont typeface="Wingdings" panose="05000000000000000000" pitchFamily="2" charset="2"/>
              <a:buNone/>
            </a:pPr>
            <a:endParaRPr lang="en-GB" altLang="en-US" b="1" u="sng"/>
          </a:p>
          <a:p>
            <a:pPr lvl="1"/>
            <a:r>
              <a:rPr lang="en-GB" altLang="en-US"/>
              <a:t>Duties</a:t>
            </a:r>
          </a:p>
          <a:p>
            <a:pPr lvl="1"/>
            <a:r>
              <a:rPr lang="en-GB" altLang="en-US"/>
              <a:t>Authority given</a:t>
            </a:r>
          </a:p>
          <a:p>
            <a:pPr lvl="1"/>
            <a:r>
              <a:rPr lang="en-GB" altLang="en-US"/>
              <a:t>Responsibility given</a:t>
            </a:r>
          </a:p>
          <a:p>
            <a:pPr lvl="1"/>
            <a:r>
              <a:rPr lang="en-GB" altLang="en-US"/>
              <a:t>Recognition</a:t>
            </a:r>
          </a:p>
          <a:p>
            <a:pPr lvl="1"/>
            <a:r>
              <a:rPr lang="en-GB" altLang="en-US"/>
              <a:t>Development.</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783" name="Rectangle 75782">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pic>
        <p:nvPicPr>
          <p:cNvPr id="5" name="Picture 6" descr="Infographic of a stressed male with microphones and speech bubbles pointing at him">
            <a:extLst>
              <a:ext uri="{FF2B5EF4-FFF2-40B4-BE49-F238E27FC236}">
                <a16:creationId xmlns:a16="http://schemas.microsoft.com/office/drawing/2014/main" id="{FCE148C2-1ACD-404C-A41A-CA9E1293373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5764" y="1207196"/>
            <a:ext cx="3294253" cy="4421816"/>
          </a:xfrm>
          <a:prstGeom prst="rect">
            <a:avLst/>
          </a:prstGeom>
          <a:noFill/>
          <a:extLst>
            <a:ext uri="{909E8E84-426E-40DD-AFC4-6F175D3DCCD1}">
              <a14:hiddenFill xmlns:a14="http://schemas.microsoft.com/office/drawing/2010/main">
                <a:solidFill>
                  <a:srgbClr val="FFFFFF"/>
                </a:solidFill>
              </a14:hiddenFill>
            </a:ext>
          </a:extLst>
        </p:spPr>
      </p:pic>
      <p:sp>
        <p:nvSpPr>
          <p:cNvPr id="75785" name="Rectangle 75784">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44106" y="0"/>
            <a:ext cx="7547879" cy="6858000"/>
          </a:xfrm>
          <a:prstGeom prst="rect">
            <a:avLst/>
          </a:prstGeom>
          <a:solidFill>
            <a:srgbClr val="3D514D"/>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5787" name="Straight Connector 75786">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5892" y="2344202"/>
            <a:ext cx="5577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75778" name="Content Placeholder 2">
            <a:extLst>
              <a:ext uri="{FF2B5EF4-FFF2-40B4-BE49-F238E27FC236}">
                <a16:creationId xmlns:a16="http://schemas.microsoft.com/office/drawing/2014/main" id="{F4055F70-29D3-42A8-A3B7-B34B6771C9FB}"/>
              </a:ext>
            </a:extLst>
          </p:cNvPr>
          <p:cNvSpPr>
            <a:spLocks noGrp="1"/>
          </p:cNvSpPr>
          <p:nvPr>
            <p:ph idx="1"/>
          </p:nvPr>
        </p:nvSpPr>
        <p:spPr>
          <a:xfrm>
            <a:off x="5315802" y="2505069"/>
            <a:ext cx="5778919" cy="3383902"/>
          </a:xfrm>
        </p:spPr>
        <p:txBody>
          <a:bodyPr>
            <a:normAutofit/>
          </a:bodyPr>
          <a:lstStyle/>
          <a:p>
            <a:r>
              <a:rPr lang="en-GB" altLang="en-US" sz="1800" b="1" u="sng">
                <a:solidFill>
                  <a:srgbClr val="FFFFFF"/>
                </a:solidFill>
              </a:rPr>
              <a:t>The Individual</a:t>
            </a:r>
          </a:p>
          <a:p>
            <a:pPr>
              <a:buFont typeface="Wingdings" panose="05000000000000000000" pitchFamily="2" charset="2"/>
              <a:buNone/>
            </a:pPr>
            <a:endParaRPr lang="en-GB" altLang="en-US" sz="1800" b="1" u="sng">
              <a:solidFill>
                <a:srgbClr val="FFFFFF"/>
              </a:solidFill>
            </a:endParaRPr>
          </a:p>
          <a:p>
            <a:pPr lvl="1"/>
            <a:r>
              <a:rPr lang="en-GB" altLang="en-US">
                <a:solidFill>
                  <a:srgbClr val="FFFFFF"/>
                </a:solidFill>
              </a:rPr>
              <a:t>Intelligence</a:t>
            </a:r>
          </a:p>
          <a:p>
            <a:pPr lvl="1"/>
            <a:r>
              <a:rPr lang="en-GB" altLang="en-US">
                <a:solidFill>
                  <a:srgbClr val="FFFFFF"/>
                </a:solidFill>
              </a:rPr>
              <a:t>Education</a:t>
            </a:r>
          </a:p>
          <a:p>
            <a:pPr lvl="1"/>
            <a:r>
              <a:rPr lang="en-GB" altLang="en-US">
                <a:solidFill>
                  <a:srgbClr val="FFFFFF"/>
                </a:solidFill>
              </a:rPr>
              <a:t>Training provided</a:t>
            </a:r>
          </a:p>
          <a:p>
            <a:pPr lvl="1"/>
            <a:r>
              <a:rPr lang="en-GB" altLang="en-US">
                <a:solidFill>
                  <a:srgbClr val="FFFFFF"/>
                </a:solidFill>
              </a:rPr>
              <a:t>Background</a:t>
            </a:r>
          </a:p>
          <a:p>
            <a:pPr lvl="1"/>
            <a:r>
              <a:rPr lang="en-GB" altLang="en-US">
                <a:solidFill>
                  <a:srgbClr val="FFFFFF"/>
                </a:solidFill>
              </a:rPr>
              <a:t>Personality</a:t>
            </a:r>
          </a:p>
          <a:p>
            <a:pPr lvl="1"/>
            <a:r>
              <a:rPr lang="en-GB" altLang="en-US">
                <a:solidFill>
                  <a:srgbClr val="FFFFFF"/>
                </a:solidFill>
              </a:rPr>
              <a:t>Experience.</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831" name="Rectangle 77830">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75A46000-CC8D-48D6-B4D4-188786608AEA}"/>
              </a:ext>
            </a:extLst>
          </p:cNvPr>
          <p:cNvPicPr>
            <a:picLocks noChangeAspect="1"/>
          </p:cNvPicPr>
          <p:nvPr/>
        </p:nvPicPr>
        <p:blipFill>
          <a:blip r:embed="rId3"/>
          <a:stretch>
            <a:fillRect/>
          </a:stretch>
        </p:blipFill>
        <p:spPr>
          <a:xfrm>
            <a:off x="645764" y="1824509"/>
            <a:ext cx="3294253" cy="3187189"/>
          </a:xfrm>
          <a:prstGeom prst="rect">
            <a:avLst/>
          </a:prstGeom>
        </p:spPr>
      </p:pic>
      <p:sp>
        <p:nvSpPr>
          <p:cNvPr id="77833" name="Rectangle 77832">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44106" y="0"/>
            <a:ext cx="7547879" cy="6858000"/>
          </a:xfrm>
          <a:prstGeom prst="rect">
            <a:avLst/>
          </a:prstGeom>
          <a:solidFill>
            <a:srgbClr val="AC916F"/>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7835" name="Straight Connector 77834">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5892" y="2344202"/>
            <a:ext cx="5577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77826" name="Content Placeholder 2">
            <a:extLst>
              <a:ext uri="{FF2B5EF4-FFF2-40B4-BE49-F238E27FC236}">
                <a16:creationId xmlns:a16="http://schemas.microsoft.com/office/drawing/2014/main" id="{8E4F2F94-2948-4790-9C88-55CEB5BA0B6D}"/>
              </a:ext>
            </a:extLst>
          </p:cNvPr>
          <p:cNvSpPr>
            <a:spLocks noGrp="1"/>
          </p:cNvSpPr>
          <p:nvPr>
            <p:ph idx="1"/>
          </p:nvPr>
        </p:nvSpPr>
        <p:spPr>
          <a:xfrm>
            <a:off x="5315802" y="2505069"/>
            <a:ext cx="5778919" cy="3383902"/>
          </a:xfrm>
        </p:spPr>
        <p:txBody>
          <a:bodyPr>
            <a:normAutofit/>
          </a:bodyPr>
          <a:lstStyle/>
          <a:p>
            <a:r>
              <a:rPr lang="en-GB" altLang="en-US" sz="1800" b="1" u="sng">
                <a:solidFill>
                  <a:srgbClr val="FFFFFF"/>
                </a:solidFill>
              </a:rPr>
              <a:t>The Organisation</a:t>
            </a:r>
          </a:p>
          <a:p>
            <a:pPr>
              <a:buFont typeface="Wingdings" panose="05000000000000000000" pitchFamily="2" charset="2"/>
              <a:buNone/>
            </a:pPr>
            <a:endParaRPr lang="en-GB" altLang="en-US" sz="1800" b="1" u="sng">
              <a:solidFill>
                <a:srgbClr val="FFFFFF"/>
              </a:solidFill>
            </a:endParaRPr>
          </a:p>
          <a:p>
            <a:pPr lvl="1"/>
            <a:r>
              <a:rPr lang="en-GB" altLang="en-US">
                <a:solidFill>
                  <a:srgbClr val="FFFFFF"/>
                </a:solidFill>
              </a:rPr>
              <a:t>Working conditions</a:t>
            </a:r>
          </a:p>
          <a:p>
            <a:pPr lvl="1"/>
            <a:r>
              <a:rPr lang="en-GB" altLang="en-US">
                <a:solidFill>
                  <a:srgbClr val="FFFFFF"/>
                </a:solidFill>
              </a:rPr>
              <a:t>Management style</a:t>
            </a:r>
          </a:p>
          <a:p>
            <a:pPr lvl="1"/>
            <a:r>
              <a:rPr lang="en-GB" altLang="en-US">
                <a:solidFill>
                  <a:srgbClr val="FFFFFF"/>
                </a:solidFill>
              </a:rPr>
              <a:t>Level of supervision</a:t>
            </a:r>
          </a:p>
          <a:p>
            <a:pPr lvl="1"/>
            <a:r>
              <a:rPr lang="en-GB" altLang="en-US">
                <a:solidFill>
                  <a:srgbClr val="FFFFFF"/>
                </a:solidFill>
              </a:rPr>
              <a:t>Colleagues</a:t>
            </a:r>
          </a:p>
          <a:p>
            <a:pPr lvl="1"/>
            <a:r>
              <a:rPr lang="en-GB" altLang="en-US">
                <a:solidFill>
                  <a:srgbClr val="FFFFFF"/>
                </a:solidFill>
              </a:rPr>
              <a:t>Salary</a:t>
            </a:r>
          </a:p>
          <a:p>
            <a:pPr lvl="1"/>
            <a:r>
              <a:rPr lang="en-GB" altLang="en-US">
                <a:solidFill>
                  <a:srgbClr val="FFFFFF"/>
                </a:solidFill>
              </a:rPr>
              <a:t>Security</a:t>
            </a:r>
          </a:p>
          <a:p>
            <a:pPr lvl="1"/>
            <a:r>
              <a:rPr lang="en-GB" altLang="en-US">
                <a:solidFill>
                  <a:srgbClr val="FFFFFF"/>
                </a:solidFill>
              </a:rPr>
              <a:t>Welfare schemes.</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881" name="Rectangle 79880">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pic>
        <p:nvPicPr>
          <p:cNvPr id="79876" name="Picture 79875" descr="Computer Generated Lights">
            <a:extLst>
              <a:ext uri="{FF2B5EF4-FFF2-40B4-BE49-F238E27FC236}">
                <a16:creationId xmlns:a16="http://schemas.microsoft.com/office/drawing/2014/main" id="{941FCA10-DE49-4A6A-B9E5-BE19397CE272}"/>
              </a:ext>
            </a:extLst>
          </p:cNvPr>
          <p:cNvPicPr>
            <a:picLocks noChangeAspect="1"/>
          </p:cNvPicPr>
          <p:nvPr/>
        </p:nvPicPr>
        <p:blipFill rotWithShape="1">
          <a:blip r:embed="rId3"/>
          <a:srcRect l="20015" r="30565"/>
          <a:stretch/>
        </p:blipFill>
        <p:spPr>
          <a:xfrm>
            <a:off x="645764" y="951747"/>
            <a:ext cx="3294253" cy="4932713"/>
          </a:xfrm>
          <a:prstGeom prst="rect">
            <a:avLst/>
          </a:prstGeom>
        </p:spPr>
      </p:pic>
      <p:sp>
        <p:nvSpPr>
          <p:cNvPr id="79883" name="Rectangle 79882">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44106" y="0"/>
            <a:ext cx="7547879" cy="6858000"/>
          </a:xfrm>
          <a:prstGeom prst="rect">
            <a:avLst/>
          </a:prstGeom>
          <a:solidFill>
            <a:srgbClr val="29A4B4"/>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9885" name="Straight Connector 79884">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5892" y="2344202"/>
            <a:ext cx="5577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79874" name="Content Placeholder 2">
            <a:extLst>
              <a:ext uri="{FF2B5EF4-FFF2-40B4-BE49-F238E27FC236}">
                <a16:creationId xmlns:a16="http://schemas.microsoft.com/office/drawing/2014/main" id="{A0334962-88E1-4721-BD30-3B5262B29F1F}"/>
              </a:ext>
            </a:extLst>
          </p:cNvPr>
          <p:cNvSpPr>
            <a:spLocks noGrp="1"/>
          </p:cNvSpPr>
          <p:nvPr>
            <p:ph idx="1"/>
          </p:nvPr>
        </p:nvSpPr>
        <p:spPr>
          <a:xfrm>
            <a:off x="5315802" y="2505069"/>
            <a:ext cx="5778919" cy="3383902"/>
          </a:xfrm>
        </p:spPr>
        <p:txBody>
          <a:bodyPr>
            <a:normAutofit/>
          </a:bodyPr>
          <a:lstStyle/>
          <a:p>
            <a:r>
              <a:rPr lang="en-GB" altLang="en-US" sz="1800" b="1" u="sng" dirty="0">
                <a:solidFill>
                  <a:srgbClr val="FFFFFF"/>
                </a:solidFill>
                <a:latin typeface="Arial" panose="020B0604020202020204" pitchFamily="34" charset="0"/>
                <a:cs typeface="Arial" panose="020B0604020202020204" pitchFamily="34" charset="0"/>
              </a:rPr>
              <a:t>Internal human pressures</a:t>
            </a:r>
          </a:p>
          <a:p>
            <a:pPr>
              <a:buFont typeface="Wingdings" panose="05000000000000000000" pitchFamily="2" charset="2"/>
              <a:buNone/>
            </a:pPr>
            <a:endParaRPr lang="en-GB" altLang="en-US" sz="1800" b="1" u="sng" dirty="0">
              <a:solidFill>
                <a:srgbClr val="FFFFFF"/>
              </a:solidFill>
              <a:latin typeface="Arial" panose="020B0604020202020204" pitchFamily="34" charset="0"/>
              <a:cs typeface="Arial" panose="020B0604020202020204" pitchFamily="34" charset="0"/>
            </a:endParaRPr>
          </a:p>
          <a:p>
            <a:pPr lvl="1"/>
            <a:r>
              <a:rPr lang="en-GB" altLang="en-US" dirty="0">
                <a:solidFill>
                  <a:srgbClr val="FFFFFF"/>
                </a:solidFill>
                <a:latin typeface="Arial" panose="020B0604020202020204" pitchFamily="34" charset="0"/>
                <a:cs typeface="Arial" panose="020B0604020202020204" pitchFamily="34" charset="0"/>
              </a:rPr>
              <a:t>Basic needs</a:t>
            </a:r>
          </a:p>
          <a:p>
            <a:pPr lvl="1"/>
            <a:r>
              <a:rPr lang="en-GB" altLang="en-US" dirty="0">
                <a:solidFill>
                  <a:srgbClr val="FFFFFF"/>
                </a:solidFill>
                <a:latin typeface="Arial" panose="020B0604020202020204" pitchFamily="34" charset="0"/>
                <a:cs typeface="Arial" panose="020B0604020202020204" pitchFamily="34" charset="0"/>
              </a:rPr>
              <a:t>Mental needs</a:t>
            </a:r>
          </a:p>
          <a:p>
            <a:pPr lvl="1"/>
            <a:r>
              <a:rPr lang="en-GB" altLang="en-US" dirty="0">
                <a:solidFill>
                  <a:srgbClr val="FFFFFF"/>
                </a:solidFill>
                <a:latin typeface="Arial" panose="020B0604020202020204" pitchFamily="34" charset="0"/>
                <a:cs typeface="Arial" panose="020B0604020202020204" pitchFamily="34" charset="0"/>
              </a:rPr>
              <a:t>Traits</a:t>
            </a:r>
          </a:p>
          <a:p>
            <a:pPr lvl="1"/>
            <a:r>
              <a:rPr lang="en-GB" altLang="en-US" dirty="0">
                <a:solidFill>
                  <a:srgbClr val="FFFFFF"/>
                </a:solidFill>
                <a:latin typeface="Arial" panose="020B0604020202020204" pitchFamily="34" charset="0"/>
                <a:cs typeface="Arial" panose="020B0604020202020204" pitchFamily="34" charset="0"/>
              </a:rPr>
              <a:t>Drives</a:t>
            </a:r>
          </a:p>
          <a:p>
            <a:pPr lvl="1"/>
            <a:r>
              <a:rPr lang="en-GB" altLang="en-US" dirty="0">
                <a:solidFill>
                  <a:srgbClr val="FFFFFF"/>
                </a:solidFill>
                <a:latin typeface="Arial" panose="020B0604020202020204" pitchFamily="34" charset="0"/>
                <a:cs typeface="Arial" panose="020B0604020202020204" pitchFamily="34" charset="0"/>
              </a:rPr>
              <a:t>Attitude.</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29" name="Rectangle 8192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81924" name="Picture 81923" descr="Person holding a puzzle piece">
            <a:extLst>
              <a:ext uri="{FF2B5EF4-FFF2-40B4-BE49-F238E27FC236}">
                <a16:creationId xmlns:a16="http://schemas.microsoft.com/office/drawing/2014/main" id="{7A2BD1B5-0FF8-406D-B73B-00CF7EC87791}"/>
              </a:ext>
            </a:extLst>
          </p:cNvPr>
          <p:cNvPicPr>
            <a:picLocks noChangeAspect="1"/>
          </p:cNvPicPr>
          <p:nvPr/>
        </p:nvPicPr>
        <p:blipFill rotWithShape="1">
          <a:blip r:embed="rId3"/>
          <a:srcRect l="27269" r="27484" b="-1"/>
          <a:stretch/>
        </p:blipFill>
        <p:spPr>
          <a:xfrm>
            <a:off x="20" y="10"/>
            <a:ext cx="4580077" cy="6857990"/>
          </a:xfrm>
          <a:prstGeom prst="rect">
            <a:avLst/>
          </a:prstGeom>
        </p:spPr>
      </p:pic>
      <p:cxnSp>
        <p:nvCxnSpPr>
          <p:cNvPr id="81931" name="Straight Connector 8193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81922" name="Content Placeholder 2">
            <a:extLst>
              <a:ext uri="{FF2B5EF4-FFF2-40B4-BE49-F238E27FC236}">
                <a16:creationId xmlns:a16="http://schemas.microsoft.com/office/drawing/2014/main" id="{C830C5A4-E6CB-4AC6-967B-833E70F8A1F1}"/>
              </a:ext>
            </a:extLst>
          </p:cNvPr>
          <p:cNvSpPr>
            <a:spLocks noGrp="1"/>
          </p:cNvSpPr>
          <p:nvPr>
            <p:ph idx="1"/>
          </p:nvPr>
        </p:nvSpPr>
        <p:spPr>
          <a:xfrm>
            <a:off x="5116784" y="2546224"/>
            <a:ext cx="5977938" cy="3342747"/>
          </a:xfrm>
        </p:spPr>
        <p:txBody>
          <a:bodyPr>
            <a:normAutofit/>
          </a:bodyPr>
          <a:lstStyle/>
          <a:p>
            <a:r>
              <a:rPr lang="en-GB" altLang="en-US" sz="1800" b="1" u="sng" dirty="0">
                <a:solidFill>
                  <a:srgbClr val="FFFFFF"/>
                </a:solidFill>
                <a:latin typeface="Arial" panose="020B0604020202020204" pitchFamily="34" charset="0"/>
                <a:cs typeface="Arial" panose="020B0604020202020204" pitchFamily="34" charset="0"/>
              </a:rPr>
              <a:t>External pressures</a:t>
            </a:r>
          </a:p>
          <a:p>
            <a:pPr>
              <a:buFont typeface="Wingdings" panose="05000000000000000000" pitchFamily="2" charset="2"/>
              <a:buNone/>
            </a:pPr>
            <a:endParaRPr lang="en-GB" altLang="en-US" sz="1800" b="1" u="sng" dirty="0">
              <a:solidFill>
                <a:srgbClr val="FFFFFF"/>
              </a:solidFill>
              <a:latin typeface="Arial" panose="020B0604020202020204" pitchFamily="34" charset="0"/>
              <a:cs typeface="Arial" panose="020B0604020202020204" pitchFamily="34" charset="0"/>
            </a:endParaRPr>
          </a:p>
          <a:p>
            <a:pPr lvl="1"/>
            <a:r>
              <a:rPr lang="en-GB" altLang="en-US" dirty="0">
                <a:solidFill>
                  <a:srgbClr val="FFFFFF"/>
                </a:solidFill>
                <a:latin typeface="Arial" panose="020B0604020202020204" pitchFamily="34" charset="0"/>
                <a:cs typeface="Arial" panose="020B0604020202020204" pitchFamily="34" charset="0"/>
              </a:rPr>
              <a:t>Peer group</a:t>
            </a:r>
          </a:p>
          <a:p>
            <a:pPr lvl="1"/>
            <a:r>
              <a:rPr lang="en-GB" altLang="en-US" dirty="0">
                <a:solidFill>
                  <a:srgbClr val="FFFFFF"/>
                </a:solidFill>
                <a:latin typeface="Arial" panose="020B0604020202020204" pitchFamily="34" charset="0"/>
                <a:cs typeface="Arial" panose="020B0604020202020204" pitchFamily="34" charset="0"/>
              </a:rPr>
              <a:t>Family</a:t>
            </a:r>
          </a:p>
          <a:p>
            <a:pPr lvl="1"/>
            <a:r>
              <a:rPr lang="en-GB" altLang="en-US" dirty="0">
                <a:solidFill>
                  <a:srgbClr val="FFFFFF"/>
                </a:solidFill>
                <a:latin typeface="Arial" panose="020B0604020202020204" pitchFamily="34" charset="0"/>
                <a:cs typeface="Arial" panose="020B0604020202020204" pitchFamily="34" charset="0"/>
              </a:rPr>
              <a:t>Community</a:t>
            </a:r>
          </a:p>
          <a:p>
            <a:pPr lvl="1"/>
            <a:r>
              <a:rPr lang="en-GB" altLang="en-US" dirty="0">
                <a:solidFill>
                  <a:srgbClr val="FFFFFF"/>
                </a:solidFill>
                <a:latin typeface="Arial" panose="020B0604020202020204" pitchFamily="34" charset="0"/>
                <a:cs typeface="Arial" panose="020B0604020202020204" pitchFamily="34" charset="0"/>
              </a:rPr>
              <a:t>General economic situation</a:t>
            </a:r>
          </a:p>
          <a:p>
            <a:pPr lvl="1"/>
            <a:r>
              <a:rPr lang="en-GB" altLang="en-US" dirty="0">
                <a:solidFill>
                  <a:srgbClr val="FFFFFF"/>
                </a:solidFill>
                <a:latin typeface="Arial" panose="020B0604020202020204" pitchFamily="34" charset="0"/>
                <a:cs typeface="Arial" panose="020B0604020202020204" pitchFamily="34" charset="0"/>
              </a:rPr>
              <a:t>Personal wealth.</a:t>
            </a:r>
          </a:p>
        </p:txBody>
      </p:sp>
    </p:spTree>
  </p:cSld>
  <p:clrMapOvr>
    <a:overrideClrMapping bg1="dk1" tx1="lt1" bg2="dk2" tx2="lt2" accent1="accent1" accent2="accent2" accent3="accent3" accent4="accent4" accent5="accent5" accent6="accent6" hlink="hlink" folHlink="folHlink"/>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3977" name="Rectangle 83976">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pic>
        <p:nvPicPr>
          <p:cNvPr id="83972" name="Picture 83971" descr="Time compass on hand">
            <a:extLst>
              <a:ext uri="{FF2B5EF4-FFF2-40B4-BE49-F238E27FC236}">
                <a16:creationId xmlns:a16="http://schemas.microsoft.com/office/drawing/2014/main" id="{F4320BFC-445B-4062-90A8-4983FD90C288}"/>
              </a:ext>
            </a:extLst>
          </p:cNvPr>
          <p:cNvPicPr>
            <a:picLocks noChangeAspect="1"/>
          </p:cNvPicPr>
          <p:nvPr/>
        </p:nvPicPr>
        <p:blipFill rotWithShape="1">
          <a:blip r:embed="rId3"/>
          <a:srcRect l="21415" r="34174"/>
          <a:stretch/>
        </p:blipFill>
        <p:spPr>
          <a:xfrm>
            <a:off x="645764" y="951735"/>
            <a:ext cx="3294253" cy="4932738"/>
          </a:xfrm>
          <a:prstGeom prst="rect">
            <a:avLst/>
          </a:prstGeom>
        </p:spPr>
      </p:pic>
      <p:sp>
        <p:nvSpPr>
          <p:cNvPr id="83979" name="Rectangle 83978">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44106" y="0"/>
            <a:ext cx="7547879" cy="6858000"/>
          </a:xfrm>
          <a:prstGeom prst="rect">
            <a:avLst/>
          </a:prstGeom>
          <a:solidFill>
            <a:srgbClr val="584049"/>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83981" name="Straight Connector 83980">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5892" y="2344202"/>
            <a:ext cx="5577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83970" name="Content Placeholder 2">
            <a:extLst>
              <a:ext uri="{FF2B5EF4-FFF2-40B4-BE49-F238E27FC236}">
                <a16:creationId xmlns:a16="http://schemas.microsoft.com/office/drawing/2014/main" id="{96411FF7-8C60-4195-8928-D65D586C83A4}"/>
              </a:ext>
            </a:extLst>
          </p:cNvPr>
          <p:cNvSpPr>
            <a:spLocks noGrp="1"/>
          </p:cNvSpPr>
          <p:nvPr>
            <p:ph idx="1"/>
          </p:nvPr>
        </p:nvSpPr>
        <p:spPr>
          <a:xfrm>
            <a:off x="5315802" y="2505069"/>
            <a:ext cx="5778919" cy="3383902"/>
          </a:xfrm>
        </p:spPr>
        <p:txBody>
          <a:bodyPr>
            <a:normAutofit/>
          </a:bodyPr>
          <a:lstStyle/>
          <a:p>
            <a:r>
              <a:rPr lang="en-GB" altLang="en-US" sz="1800" b="1" u="sng" dirty="0">
                <a:solidFill>
                  <a:srgbClr val="FFFFFF"/>
                </a:solidFill>
                <a:latin typeface="Arial" panose="020B0604020202020204" pitchFamily="34" charset="0"/>
                <a:cs typeface="Arial" panose="020B0604020202020204" pitchFamily="34" charset="0"/>
              </a:rPr>
              <a:t>Over-ride</a:t>
            </a:r>
          </a:p>
          <a:p>
            <a:endParaRPr lang="en-GB" altLang="en-US" sz="1800" b="1" u="sng" dirty="0">
              <a:solidFill>
                <a:srgbClr val="FFFFFF"/>
              </a:solidFill>
              <a:latin typeface="Arial" panose="020B0604020202020204" pitchFamily="34" charset="0"/>
              <a:cs typeface="Arial" panose="020B0604020202020204" pitchFamily="34" charset="0"/>
            </a:endParaRPr>
          </a:p>
          <a:p>
            <a:pPr lvl="1"/>
            <a:r>
              <a:rPr lang="en-GB" altLang="en-US" dirty="0">
                <a:solidFill>
                  <a:srgbClr val="FFFFFF"/>
                </a:solidFill>
                <a:latin typeface="Arial" panose="020B0604020202020204" pitchFamily="34" charset="0"/>
                <a:cs typeface="Arial" panose="020B0604020202020204" pitchFamily="34" charset="0"/>
              </a:rPr>
              <a:t>Mental capability</a:t>
            </a:r>
          </a:p>
          <a:p>
            <a:pPr lvl="1"/>
            <a:r>
              <a:rPr lang="en-GB" altLang="en-US" dirty="0">
                <a:solidFill>
                  <a:srgbClr val="FFFFFF"/>
                </a:solidFill>
                <a:latin typeface="Arial" panose="020B0604020202020204" pitchFamily="34" charset="0"/>
                <a:cs typeface="Arial" panose="020B0604020202020204" pitchFamily="34" charset="0"/>
              </a:rPr>
              <a:t>Mental pressure</a:t>
            </a:r>
          </a:p>
          <a:p>
            <a:pPr lvl="1"/>
            <a:r>
              <a:rPr lang="en-GB" altLang="en-US" dirty="0">
                <a:solidFill>
                  <a:srgbClr val="FFFFFF"/>
                </a:solidFill>
                <a:latin typeface="Arial" panose="020B0604020202020204" pitchFamily="34" charset="0"/>
                <a:cs typeface="Arial" panose="020B0604020202020204" pitchFamily="34" charset="0"/>
              </a:rPr>
              <a:t>Physical capability</a:t>
            </a:r>
          </a:p>
          <a:p>
            <a:pPr lvl="1"/>
            <a:r>
              <a:rPr lang="en-GB" altLang="en-US" dirty="0">
                <a:solidFill>
                  <a:srgbClr val="FFFFFF"/>
                </a:solidFill>
                <a:latin typeface="Arial" panose="020B0604020202020204" pitchFamily="34" charset="0"/>
                <a:cs typeface="Arial" panose="020B0604020202020204" pitchFamily="34" charset="0"/>
              </a:rPr>
              <a:t>Climate</a:t>
            </a:r>
          </a:p>
          <a:p>
            <a:pPr lvl="1"/>
            <a:r>
              <a:rPr lang="en-GB" altLang="en-US" dirty="0">
                <a:solidFill>
                  <a:srgbClr val="FFFFFF"/>
                </a:solidFill>
                <a:latin typeface="Arial" panose="020B0604020202020204" pitchFamily="34" charset="0"/>
                <a:cs typeface="Arial" panose="020B0604020202020204" pitchFamily="34" charset="0"/>
              </a:rPr>
              <a:t>Health</a:t>
            </a:r>
          </a:p>
          <a:p>
            <a:pPr lvl="1"/>
            <a:r>
              <a:rPr lang="en-GB" altLang="en-US" dirty="0">
                <a:solidFill>
                  <a:srgbClr val="FFFFFF"/>
                </a:solidFill>
                <a:latin typeface="Arial" panose="020B0604020202020204" pitchFamily="34" charset="0"/>
                <a:cs typeface="Arial" panose="020B0604020202020204" pitchFamily="34" charset="0"/>
              </a:rPr>
              <a:t>Immediate situation</a:t>
            </a:r>
            <a:r>
              <a:rPr lang="en-GB" altLang="en-US" dirty="0">
                <a:solidFill>
                  <a:srgbClr val="FFFFFF"/>
                </a:solidFill>
              </a:rPr>
              <a:t>.</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5231958" y="402609"/>
            <a:ext cx="6402758" cy="6409354"/>
          </a:xfrm>
        </p:spPr>
        <p:txBody>
          <a:bodyPr anchor="ctr">
            <a:normAutofit/>
          </a:bodyPr>
          <a:lstStyle/>
          <a:p>
            <a:pPr marL="627063" indent="-517525">
              <a:lnSpc>
                <a:spcPct val="100000"/>
              </a:lnSpc>
              <a:buNone/>
            </a:pPr>
            <a:r>
              <a:rPr lang="en-GB" sz="1800" b="1" i="1" dirty="0">
                <a:latin typeface="Arial" pitchFamily="34" charset="0"/>
                <a:cs typeface="Arial" pitchFamily="34" charset="0"/>
              </a:rPr>
              <a:t>Q.   Why is it important to understand what motivates</a:t>
            </a:r>
          </a:p>
          <a:p>
            <a:pPr marL="627063" indent="-517525">
              <a:lnSpc>
                <a:spcPct val="100000"/>
              </a:lnSpc>
              <a:buNone/>
            </a:pPr>
            <a:r>
              <a:rPr lang="en-GB" sz="1800" b="1" i="1" dirty="0">
                <a:latin typeface="Arial" pitchFamily="34" charset="0"/>
                <a:cs typeface="Arial" pitchFamily="34" charset="0"/>
              </a:rPr>
              <a:t>	individuals?</a:t>
            </a:r>
            <a:endParaRPr lang="en-GB" sz="1800" dirty="0">
              <a:latin typeface="Arial" pitchFamily="34" charset="0"/>
              <a:cs typeface="Arial" pitchFamily="34" charset="0"/>
            </a:endParaRPr>
          </a:p>
          <a:p>
            <a:pPr marL="627063" indent="-517525">
              <a:lnSpc>
                <a:spcPct val="100000"/>
              </a:lnSpc>
              <a:buNone/>
            </a:pPr>
            <a:r>
              <a:rPr lang="en-GB" sz="1800" dirty="0">
                <a:latin typeface="Arial" pitchFamily="34" charset="0"/>
                <a:cs typeface="Arial" pitchFamily="34" charset="0"/>
              </a:rPr>
              <a:t>A.   Because it aids organisational decision making &amp; encourages the development  &amp; use of strategies which will successfully develop high performing individuals</a:t>
            </a:r>
          </a:p>
          <a:p>
            <a:pPr marL="627063" indent="-517525">
              <a:lnSpc>
                <a:spcPct val="100000"/>
              </a:lnSpc>
              <a:buNone/>
            </a:pPr>
            <a:r>
              <a:rPr lang="en-GB" sz="1800" b="1" dirty="0">
                <a:latin typeface="Arial" pitchFamily="34" charset="0"/>
                <a:cs typeface="Arial" pitchFamily="34" charset="0"/>
              </a:rPr>
              <a:t>Q. </a:t>
            </a:r>
            <a:r>
              <a:rPr lang="en-GB" sz="1800" b="1" i="1" dirty="0">
                <a:latin typeface="Arial" pitchFamily="34" charset="0"/>
                <a:cs typeface="Arial" pitchFamily="34" charset="0"/>
              </a:rPr>
              <a:t>What can organisations do to positively influence motivation?</a:t>
            </a:r>
            <a:endParaRPr lang="en-GB" sz="1800" b="1" dirty="0">
              <a:latin typeface="Arial" pitchFamily="34" charset="0"/>
              <a:cs typeface="Arial" pitchFamily="34" charset="0"/>
            </a:endParaRPr>
          </a:p>
          <a:p>
            <a:pPr marL="566928" indent="-457200">
              <a:lnSpc>
                <a:spcPct val="100000"/>
              </a:lnSpc>
              <a:buNone/>
            </a:pPr>
            <a:r>
              <a:rPr lang="en-GB" sz="1800" dirty="0">
                <a:latin typeface="Arial" pitchFamily="34" charset="0"/>
                <a:cs typeface="Arial" pitchFamily="34" charset="0"/>
              </a:rPr>
              <a:t>A.  Motivation may  be positively influenced via:</a:t>
            </a:r>
          </a:p>
          <a:p>
            <a:pPr marL="717550" indent="-358775">
              <a:lnSpc>
                <a:spcPct val="100000"/>
              </a:lnSpc>
              <a:buFont typeface="Wingdings" pitchFamily="2" charset="2"/>
              <a:buChar char="Ø"/>
            </a:pPr>
            <a:r>
              <a:rPr lang="en-GB" sz="1800" dirty="0">
                <a:latin typeface="Arial" pitchFamily="34" charset="0"/>
                <a:cs typeface="Arial" pitchFamily="34" charset="0"/>
              </a:rPr>
              <a:t>Training &amp; development </a:t>
            </a:r>
          </a:p>
          <a:p>
            <a:pPr marL="717550" indent="-358775">
              <a:lnSpc>
                <a:spcPct val="100000"/>
              </a:lnSpc>
              <a:buFont typeface="Wingdings" pitchFamily="2" charset="2"/>
              <a:buChar char="Ø"/>
            </a:pPr>
            <a:r>
              <a:rPr lang="en-GB" sz="1800" dirty="0">
                <a:latin typeface="Arial" pitchFamily="34" charset="0"/>
                <a:cs typeface="Arial" pitchFamily="34" charset="0"/>
              </a:rPr>
              <a:t>Safe working environment</a:t>
            </a:r>
          </a:p>
          <a:p>
            <a:pPr marL="717550" indent="-358775">
              <a:lnSpc>
                <a:spcPct val="100000"/>
              </a:lnSpc>
              <a:buFont typeface="Wingdings" pitchFamily="2" charset="2"/>
              <a:buChar char="Ø"/>
            </a:pPr>
            <a:r>
              <a:rPr lang="en-GB" sz="1800" dirty="0">
                <a:latin typeface="Arial" pitchFamily="34" charset="0"/>
                <a:cs typeface="Arial" pitchFamily="34" charset="0"/>
              </a:rPr>
              <a:t>Tools for the job</a:t>
            </a:r>
          </a:p>
          <a:p>
            <a:pPr marL="717550" indent="-358775">
              <a:lnSpc>
                <a:spcPct val="100000"/>
              </a:lnSpc>
              <a:buFont typeface="Wingdings" pitchFamily="2" charset="2"/>
              <a:buChar char="Ø"/>
            </a:pPr>
            <a:r>
              <a:rPr lang="en-GB" sz="1800" dirty="0">
                <a:latin typeface="Arial" pitchFamily="34" charset="0"/>
                <a:cs typeface="Arial" pitchFamily="34" charset="0"/>
              </a:rPr>
              <a:t>Positive employee relations</a:t>
            </a:r>
          </a:p>
          <a:p>
            <a:pPr marL="717550" indent="-358775">
              <a:lnSpc>
                <a:spcPct val="100000"/>
              </a:lnSpc>
              <a:buFont typeface="Wingdings" pitchFamily="2" charset="2"/>
              <a:buChar char="Ø"/>
            </a:pPr>
            <a:r>
              <a:rPr lang="en-GB" sz="1800" dirty="0">
                <a:latin typeface="Arial" pitchFamily="34" charset="0"/>
                <a:cs typeface="Arial" pitchFamily="34" charset="0"/>
              </a:rPr>
              <a:t>Reward – financial &amp; non-financial</a:t>
            </a:r>
          </a:p>
          <a:p>
            <a:pPr marL="717550" indent="-358775">
              <a:lnSpc>
                <a:spcPct val="100000"/>
              </a:lnSpc>
              <a:buFont typeface="Wingdings" pitchFamily="2" charset="2"/>
              <a:buChar char="Ø"/>
            </a:pPr>
            <a:r>
              <a:rPr lang="en-GB" sz="1800" dirty="0">
                <a:latin typeface="Arial" pitchFamily="34" charset="0"/>
                <a:cs typeface="Arial" pitchFamily="34" charset="0"/>
              </a:rPr>
              <a:t>Adopting appropriate leadership style/s</a:t>
            </a:r>
          </a:p>
          <a:p>
            <a:pPr marL="627063" indent="-517525">
              <a:lnSpc>
                <a:spcPct val="100000"/>
              </a:lnSpc>
              <a:buNone/>
            </a:pPr>
            <a:endParaRPr lang="en-GB" sz="1500" b="1" dirty="0">
              <a:latin typeface="Arial" pitchFamily="34" charset="0"/>
              <a:cs typeface="Arial" pitchFamily="34" charset="0"/>
            </a:endParaRPr>
          </a:p>
        </p:txBody>
      </p:sp>
      <p:sp>
        <p:nvSpPr>
          <p:cNvPr id="4" name="Slide Number Placeholder 3"/>
          <p:cNvSpPr>
            <a:spLocks noGrp="1"/>
          </p:cNvSpPr>
          <p:nvPr>
            <p:ph type="sldNum" sz="quarter" idx="12"/>
          </p:nvPr>
        </p:nvSpPr>
        <p:spPr>
          <a:xfrm>
            <a:off x="10993582" y="6446838"/>
            <a:ext cx="780010" cy="365125"/>
          </a:xfrm>
        </p:spPr>
        <p:txBody>
          <a:bodyPr>
            <a:normAutofit/>
          </a:bodyPr>
          <a:lstStyle/>
          <a:p>
            <a:pPr>
              <a:spcAft>
                <a:spcPts val="600"/>
              </a:spcAft>
            </a:pPr>
            <a:fld id="{320C299A-7214-4367-9926-2D52E6C2B859}" type="slidenum">
              <a:rPr lang="en-GB">
                <a:solidFill>
                  <a:schemeClr val="tx1">
                    <a:lumMod val="85000"/>
                    <a:lumOff val="15000"/>
                  </a:schemeClr>
                </a:solidFill>
              </a:rPr>
              <a:pPr>
                <a:spcAft>
                  <a:spcPts val="600"/>
                </a:spcAft>
              </a:pPr>
              <a:t>51</a:t>
            </a:fld>
            <a:endParaRPr lang="en-GB">
              <a:solidFill>
                <a:schemeClr val="tx1">
                  <a:lumMod val="85000"/>
                  <a:lumOff val="15000"/>
                </a:schemeClr>
              </a:solidFill>
            </a:endParaRPr>
          </a:p>
        </p:txBody>
      </p:sp>
    </p:spTree>
    <p:extLst>
      <p:ext uri="{BB962C8B-B14F-4D97-AF65-F5344CB8AC3E}">
        <p14:creationId xmlns:p14="http://schemas.microsoft.com/office/powerpoint/2010/main" val="2049625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 calcmode="lin" valueType="num">
                                      <p:cBhvr additive="base">
                                        <p:cTn id="4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0" end="10"/>
                                            </p:txEl>
                                          </p:spTgt>
                                        </p:tgtEl>
                                        <p:attrNameLst>
                                          <p:attrName>style.visibility</p:attrName>
                                        </p:attrNameLst>
                                      </p:cBhvr>
                                      <p:to>
                                        <p:strVal val="visible"/>
                                      </p:to>
                                    </p:set>
                                    <p:anim calcmode="lin" valueType="num">
                                      <p:cBhvr additive="base">
                                        <p:cTn id="4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1036320" y="286603"/>
            <a:ext cx="10058400" cy="1450757"/>
          </a:xfrm>
        </p:spPr>
        <p:txBody>
          <a:bodyPr>
            <a:normAutofit/>
          </a:bodyPr>
          <a:lstStyle/>
          <a:p>
            <a:r>
              <a:rPr lang="en-GB">
                <a:cs typeface="Arial" pitchFamily="34" charset="0"/>
              </a:rPr>
              <a:t>The ideal situation</a:t>
            </a:r>
          </a:p>
        </p:txBody>
      </p:sp>
      <p:cxnSp>
        <p:nvCxnSpPr>
          <p:cNvPr id="13" name="Straight Connector 12">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8" name="Graphic 7" descr="Business Growth">
            <a:extLst>
              <a:ext uri="{FF2B5EF4-FFF2-40B4-BE49-F238E27FC236}">
                <a16:creationId xmlns:a16="http://schemas.microsoft.com/office/drawing/2014/main" id="{A79387F0-69F6-F04E-57EE-ADC13C413AB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1509" y="2472903"/>
            <a:ext cx="3031484" cy="3031484"/>
          </a:xfrm>
          <a:prstGeom prst="rect">
            <a:avLst/>
          </a:prstGeom>
        </p:spPr>
      </p:pic>
      <p:sp>
        <p:nvSpPr>
          <p:cNvPr id="2" name="Content Placeholder 1"/>
          <p:cNvSpPr>
            <a:spLocks noGrp="1"/>
          </p:cNvSpPr>
          <p:nvPr>
            <p:ph idx="1"/>
          </p:nvPr>
        </p:nvSpPr>
        <p:spPr>
          <a:xfrm>
            <a:off x="4706460" y="2108201"/>
            <a:ext cx="7067132" cy="4134110"/>
          </a:xfrm>
        </p:spPr>
        <p:txBody>
          <a:bodyPr>
            <a:normAutofit/>
          </a:bodyPr>
          <a:lstStyle/>
          <a:p>
            <a:pPr marL="144000">
              <a:buNone/>
            </a:pPr>
            <a:r>
              <a:rPr lang="en-GB" dirty="0">
                <a:latin typeface="Arial" panose="020B0604020202020204" pitchFamily="34" charset="0"/>
                <a:cs typeface="Arial" pitchFamily="34" charset="0"/>
              </a:rPr>
              <a:t>“To get the best from their employees organisations need to create conditions where staff actively want to get in early and stay late because they </a:t>
            </a:r>
            <a:r>
              <a:rPr lang="en-GB" b="1" i="1" dirty="0">
                <a:latin typeface="Arial" pitchFamily="34" charset="0"/>
                <a:cs typeface="Arial" pitchFamily="34" charset="0"/>
              </a:rPr>
              <a:t>enjoy what they do </a:t>
            </a:r>
            <a:r>
              <a:rPr lang="en-GB" dirty="0">
                <a:latin typeface="Arial" pitchFamily="34" charset="0"/>
                <a:cs typeface="Arial" pitchFamily="34" charset="0"/>
              </a:rPr>
              <a:t>and </a:t>
            </a:r>
            <a:r>
              <a:rPr lang="en-GB" b="1" i="1" dirty="0">
                <a:latin typeface="Arial" pitchFamily="34" charset="0"/>
                <a:cs typeface="Arial" pitchFamily="34" charset="0"/>
              </a:rPr>
              <a:t>associate the company’s success with their own</a:t>
            </a:r>
            <a:r>
              <a:rPr lang="en-GB" dirty="0">
                <a:latin typeface="Arial" pitchFamily="34" charset="0"/>
                <a:cs typeface="Arial" pitchFamily="34" charset="0"/>
              </a:rPr>
              <a:t>, just getting paid for attending work is not going to do this.  What is required is </a:t>
            </a:r>
            <a:r>
              <a:rPr lang="en-GB" b="1" i="1" dirty="0">
                <a:latin typeface="Arial" pitchFamily="34" charset="0"/>
                <a:cs typeface="Arial" pitchFamily="34" charset="0"/>
              </a:rPr>
              <a:t>an employee relationship </a:t>
            </a:r>
            <a:r>
              <a:rPr lang="en-GB" dirty="0">
                <a:latin typeface="Arial" pitchFamily="34" charset="0"/>
                <a:cs typeface="Arial" pitchFamily="34" charset="0"/>
              </a:rPr>
              <a:t>where the </a:t>
            </a:r>
            <a:r>
              <a:rPr lang="en-GB" b="1" i="1" dirty="0">
                <a:latin typeface="Arial" pitchFamily="34" charset="0"/>
                <a:cs typeface="Arial" pitchFamily="34" charset="0"/>
              </a:rPr>
              <a:t>employee regards themselves a stakeholder </a:t>
            </a:r>
            <a:r>
              <a:rPr lang="en-GB" dirty="0">
                <a:latin typeface="Arial" pitchFamily="34" charset="0"/>
                <a:cs typeface="Arial" pitchFamily="34" charset="0"/>
              </a:rPr>
              <a:t>in the long </a:t>
            </a:r>
            <a:r>
              <a:rPr lang="en-GB" dirty="0" err="1">
                <a:latin typeface="Arial" pitchFamily="34" charset="0"/>
                <a:cs typeface="Arial" pitchFamily="34" charset="0"/>
              </a:rPr>
              <a:t>tem</a:t>
            </a:r>
            <a:r>
              <a:rPr lang="en-GB" dirty="0">
                <a:latin typeface="Arial" pitchFamily="34" charset="0"/>
                <a:cs typeface="Arial" pitchFamily="34" charset="0"/>
              </a:rPr>
              <a:t> success of the company” </a:t>
            </a:r>
          </a:p>
          <a:p>
            <a:pPr marL="36000">
              <a:buNone/>
            </a:pPr>
            <a:r>
              <a:rPr lang="en-GB" dirty="0">
                <a:latin typeface="Arial" pitchFamily="34" charset="0"/>
                <a:cs typeface="Arial" pitchFamily="34" charset="0"/>
              </a:rPr>
              <a:t>					</a:t>
            </a:r>
            <a:r>
              <a:rPr lang="en-GB" dirty="0">
                <a:solidFill>
                  <a:schemeClr val="tx1"/>
                </a:solidFill>
                <a:latin typeface="Arial" pitchFamily="34" charset="0"/>
                <a:cs typeface="Arial" pitchFamily="34" charset="0"/>
              </a:rPr>
              <a:t>(</a:t>
            </a:r>
            <a:r>
              <a:rPr lang="en-GB" dirty="0">
                <a:solidFill>
                  <a:schemeClr val="tx1"/>
                </a:solidFill>
              </a:rPr>
              <a:t>Murton et al, 2010:93)</a:t>
            </a:r>
            <a:r>
              <a:rPr lang="en-GB" dirty="0">
                <a:latin typeface="Arial" pitchFamily="34" charset="0"/>
                <a:cs typeface="Arial" pitchFamily="34" charset="0"/>
              </a:rPr>
              <a:t>		</a:t>
            </a:r>
            <a:r>
              <a:rPr lang="en-GB" sz="1900" dirty="0">
                <a:latin typeface="Arial" pitchFamily="34" charset="0"/>
                <a:cs typeface="Arial" pitchFamily="34" charset="0"/>
              </a:rPr>
              <a:t>				</a:t>
            </a:r>
          </a:p>
        </p:txBody>
      </p:sp>
      <p:sp>
        <p:nvSpPr>
          <p:cNvPr id="15" name="Rectangle 14">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Slide Number Placeholder 3"/>
          <p:cNvSpPr>
            <a:spLocks noGrp="1"/>
          </p:cNvSpPr>
          <p:nvPr>
            <p:ph type="sldNum" sz="quarter" idx="12"/>
          </p:nvPr>
        </p:nvSpPr>
        <p:spPr>
          <a:xfrm>
            <a:off x="10993582" y="6446838"/>
            <a:ext cx="780010" cy="365125"/>
          </a:xfrm>
        </p:spPr>
        <p:txBody>
          <a:bodyPr>
            <a:normAutofit/>
          </a:bodyPr>
          <a:lstStyle/>
          <a:p>
            <a:pPr>
              <a:spcAft>
                <a:spcPts val="600"/>
              </a:spcAft>
            </a:pPr>
            <a:fld id="{320C299A-7214-4367-9926-2D52E6C2B859}" type="slidenum">
              <a:rPr lang="en-GB" smtClean="0"/>
              <a:pPr>
                <a:spcAft>
                  <a:spcPts val="600"/>
                </a:spcAft>
              </a:pPr>
              <a:t>52</a:t>
            </a:fld>
            <a:endParaRPr lang="en-GB"/>
          </a:p>
        </p:txBody>
      </p:sp>
    </p:spTree>
    <p:extLst>
      <p:ext uri="{BB962C8B-B14F-4D97-AF65-F5344CB8AC3E}">
        <p14:creationId xmlns:p14="http://schemas.microsoft.com/office/powerpoint/2010/main" val="747216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3"/>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8" presetClass="emph" presetSubtype="0" fill="hold" grpId="0" nodeType="clickEffect">
                                  <p:stCondLst>
                                    <p:cond delay="0"/>
                                  </p:stCondLst>
                                  <p:childTnLst>
                                    <p:animRot by="21600000">
                                      <p:cBhvr>
                                        <p:cTn id="10" dur="2000" fill="hold"/>
                                        <p:tgtEl>
                                          <p:spTgt spid="2">
                                            <p:txEl>
                                              <p:pRg st="0" end="0"/>
                                            </p:txEl>
                                          </p:spTgt>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8" presetClass="emph" presetSubtype="0" fill="hold" grpId="0" nodeType="clickEffect">
                                  <p:stCondLst>
                                    <p:cond delay="0"/>
                                  </p:stCondLst>
                                  <p:childTnLst>
                                    <p:animRot by="21600000">
                                      <p:cBhvr>
                                        <p:cTn id="14" dur="2000" fill="hold"/>
                                        <p:tgtEl>
                                          <p:spTgt spid="2">
                                            <p:txEl>
                                              <p:pRg st="1" end="1"/>
                                            </p:txEl>
                                          </p:spTgt>
                                        </p:tgtEl>
                                        <p:attrNameLst>
                                          <p:attrName>r</p:attrName>
                                        </p:attrNameLst>
                                      </p:cBhvr>
                                    </p:animRot>
                                  </p:childTnLst>
                                </p:cTn>
                              </p:par>
                            </p:childTnLst>
                          </p:cTn>
                        </p:par>
                      </p:childTnLst>
                    </p:cTn>
                  </p:par>
                  <p:par>
                    <p:cTn id="15" fill="hold">
                      <p:stCondLst>
                        <p:cond delay="indefinite"/>
                      </p:stCondLst>
                      <p:childTnLst>
                        <p:par>
                          <p:cTn id="16" fill="hold">
                            <p:stCondLst>
                              <p:cond delay="0"/>
                            </p:stCondLst>
                            <p:childTnLst>
                              <p:par>
                                <p:cTn id="17" presetID="21" presetClass="emph" presetSubtype="0" fill="hold" grpId="1" nodeType="clickEffect">
                                  <p:stCondLst>
                                    <p:cond delay="0"/>
                                  </p:stCondLst>
                                  <p:childTnLst>
                                    <p:animClr clrSpc="hsl" dir="cw">
                                      <p:cBhvr override="childStyle">
                                        <p:cTn id="18" dur="500" fill="hold"/>
                                        <p:tgtEl>
                                          <p:spTgt spid="2">
                                            <p:txEl>
                                              <p:pRg st="0" end="0"/>
                                            </p:txEl>
                                          </p:spTgt>
                                        </p:tgtEl>
                                        <p:attrNameLst>
                                          <p:attrName>style.color</p:attrName>
                                        </p:attrNameLst>
                                      </p:cBhvr>
                                      <p:by>
                                        <p:hsl h="7200000" s="0" l="0"/>
                                      </p:by>
                                    </p:animClr>
                                    <p:animClr clrSpc="hsl" dir="cw">
                                      <p:cBhvr>
                                        <p:cTn id="19" dur="500" fill="hold"/>
                                        <p:tgtEl>
                                          <p:spTgt spid="2">
                                            <p:txEl>
                                              <p:pRg st="0" end="0"/>
                                            </p:txEl>
                                          </p:spTgt>
                                        </p:tgtEl>
                                        <p:attrNameLst>
                                          <p:attrName>fillcolor</p:attrName>
                                        </p:attrNameLst>
                                      </p:cBhvr>
                                      <p:by>
                                        <p:hsl h="7200000" s="0" l="0"/>
                                      </p:by>
                                    </p:animClr>
                                    <p:animClr clrSpc="hsl" dir="cw">
                                      <p:cBhvr>
                                        <p:cTn id="20" dur="500" fill="hold"/>
                                        <p:tgtEl>
                                          <p:spTgt spid="2">
                                            <p:txEl>
                                              <p:pRg st="0" end="0"/>
                                            </p:txEl>
                                          </p:spTgt>
                                        </p:tgtEl>
                                        <p:attrNameLst>
                                          <p:attrName>stroke.color</p:attrName>
                                        </p:attrNameLst>
                                      </p:cBhvr>
                                      <p:by>
                                        <p:hsl h="7200000" s="0" l="0"/>
                                      </p:by>
                                    </p:animClr>
                                    <p:set>
                                      <p:cBhvr>
                                        <p:cTn id="21" dur="500" fill="hold"/>
                                        <p:tgtEl>
                                          <p:spTgt spid="2">
                                            <p:txEl>
                                              <p:pRg st="0" end="0"/>
                                            </p:txEl>
                                          </p:spTgt>
                                        </p:tgtEl>
                                        <p:attrNameLst>
                                          <p:attrName>fill.type</p:attrName>
                                        </p:attrNameLst>
                                      </p:cBhvr>
                                      <p:to>
                                        <p:strVal val="solid"/>
                                      </p:to>
                                    </p:set>
                                  </p:childTnLst>
                                </p:cTn>
                              </p:par>
                            </p:childTnLst>
                          </p:cTn>
                        </p:par>
                      </p:childTnLst>
                    </p:cTn>
                  </p:par>
                  <p:par>
                    <p:cTn id="22" fill="hold">
                      <p:stCondLst>
                        <p:cond delay="indefinite"/>
                      </p:stCondLst>
                      <p:childTnLst>
                        <p:par>
                          <p:cTn id="23" fill="hold">
                            <p:stCondLst>
                              <p:cond delay="0"/>
                            </p:stCondLst>
                            <p:childTnLst>
                              <p:par>
                                <p:cTn id="24" presetID="21" presetClass="emph" presetSubtype="0" fill="hold" grpId="1" nodeType="clickEffect">
                                  <p:stCondLst>
                                    <p:cond delay="0"/>
                                  </p:stCondLst>
                                  <p:childTnLst>
                                    <p:animClr clrSpc="hsl" dir="cw">
                                      <p:cBhvr override="childStyle">
                                        <p:cTn id="25" dur="500" fill="hold"/>
                                        <p:tgtEl>
                                          <p:spTgt spid="2">
                                            <p:txEl>
                                              <p:pRg st="1" end="1"/>
                                            </p:txEl>
                                          </p:spTgt>
                                        </p:tgtEl>
                                        <p:attrNameLst>
                                          <p:attrName>style.color</p:attrName>
                                        </p:attrNameLst>
                                      </p:cBhvr>
                                      <p:by>
                                        <p:hsl h="7200000" s="0" l="0"/>
                                      </p:by>
                                    </p:animClr>
                                    <p:animClr clrSpc="hsl" dir="cw">
                                      <p:cBhvr>
                                        <p:cTn id="26" dur="500" fill="hold"/>
                                        <p:tgtEl>
                                          <p:spTgt spid="2">
                                            <p:txEl>
                                              <p:pRg st="1" end="1"/>
                                            </p:txEl>
                                          </p:spTgt>
                                        </p:tgtEl>
                                        <p:attrNameLst>
                                          <p:attrName>fillcolor</p:attrName>
                                        </p:attrNameLst>
                                      </p:cBhvr>
                                      <p:by>
                                        <p:hsl h="7200000" s="0" l="0"/>
                                      </p:by>
                                    </p:animClr>
                                    <p:animClr clrSpc="hsl" dir="cw">
                                      <p:cBhvr>
                                        <p:cTn id="27" dur="500" fill="hold"/>
                                        <p:tgtEl>
                                          <p:spTgt spid="2">
                                            <p:txEl>
                                              <p:pRg st="1" end="1"/>
                                            </p:txEl>
                                          </p:spTgt>
                                        </p:tgtEl>
                                        <p:attrNameLst>
                                          <p:attrName>stroke.color</p:attrName>
                                        </p:attrNameLst>
                                      </p:cBhvr>
                                      <p:by>
                                        <p:hsl h="7200000" s="0" l="0"/>
                                      </p:by>
                                    </p:animClr>
                                    <p:set>
                                      <p:cBhvr>
                                        <p:cTn id="28" dur="500" fill="hold"/>
                                        <p:tgtEl>
                                          <p:spTgt spid="2">
                                            <p:txEl>
                                              <p:pRg st="1" end="1"/>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build="p"/>
      <p:bldP spid="2" grpId="1" build="p"/>
    </p:bld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yellow figures and a red figure on the other side">
            <a:extLst>
              <a:ext uri="{FF2B5EF4-FFF2-40B4-BE49-F238E27FC236}">
                <a16:creationId xmlns:a16="http://schemas.microsoft.com/office/drawing/2014/main" id="{88E84CA2-497E-7AAA-79A7-6C48ED07005A}"/>
              </a:ext>
            </a:extLst>
          </p:cNvPr>
          <p:cNvPicPr>
            <a:picLocks noChangeAspect="1"/>
          </p:cNvPicPr>
          <p:nvPr/>
        </p:nvPicPr>
        <p:blipFill rotWithShape="1">
          <a:blip r:embed="rId2">
            <a:alphaModFix amt="35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7EB656E6-32A2-B8D0-7271-B3D574A285CB}"/>
              </a:ext>
            </a:extLst>
          </p:cNvPr>
          <p:cNvSpPr>
            <a:spLocks noGrp="1"/>
          </p:cNvSpPr>
          <p:nvPr>
            <p:ph type="title"/>
          </p:nvPr>
        </p:nvSpPr>
        <p:spPr>
          <a:xfrm>
            <a:off x="1097280" y="286603"/>
            <a:ext cx="10058400" cy="1450757"/>
          </a:xfrm>
        </p:spPr>
        <p:txBody>
          <a:bodyPr>
            <a:normAutofit/>
          </a:bodyPr>
          <a:lstStyle/>
          <a:p>
            <a:r>
              <a:rPr lang="en-GB" dirty="0"/>
              <a:t>Next Week</a:t>
            </a:r>
          </a:p>
        </p:txBody>
      </p:sp>
      <p:cxnSp>
        <p:nvCxnSpPr>
          <p:cNvPr id="18" name="Straight Connector 17">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910746"/>
            <a:ext cx="996696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AA2F859-E10C-FAC4-F258-1F956119B0F3}"/>
              </a:ext>
            </a:extLst>
          </p:cNvPr>
          <p:cNvSpPr>
            <a:spLocks noGrp="1"/>
          </p:cNvSpPr>
          <p:nvPr>
            <p:ph idx="1"/>
          </p:nvPr>
        </p:nvSpPr>
        <p:spPr>
          <a:xfrm>
            <a:off x="1097280" y="2108201"/>
            <a:ext cx="10058400" cy="3760891"/>
          </a:xfrm>
        </p:spPr>
        <p:txBody>
          <a:bodyPr>
            <a:normAutofit/>
          </a:bodyPr>
          <a:lstStyle/>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Introduction to Leadership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Assignment Guidance </a:t>
            </a:r>
          </a:p>
        </p:txBody>
      </p:sp>
      <p:sp>
        <p:nvSpPr>
          <p:cNvPr id="20" name="Rectangle 19">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111043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2.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{976120E3-1BCB-4457-9AF7-003E1E96A680}tf11437505_win32</Template>
  <TotalTime>0</TotalTime>
  <Words>2335</Words>
  <Application>Microsoft Office PowerPoint</Application>
  <PresentationFormat>Widescreen</PresentationFormat>
  <Paragraphs>395</Paragraphs>
  <Slides>53</Slides>
  <Notes>49</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53</vt:i4>
      </vt:variant>
    </vt:vector>
  </HeadingPairs>
  <TitlesOfParts>
    <vt:vector size="64" baseType="lpstr">
      <vt:lpstr>Arial</vt:lpstr>
      <vt:lpstr>Calibri</vt:lpstr>
      <vt:lpstr>Garamond</vt:lpstr>
      <vt:lpstr>Georgia Pro Cond Light</vt:lpstr>
      <vt:lpstr>Speak Pro</vt:lpstr>
      <vt:lpstr>Symbol</vt:lpstr>
      <vt:lpstr>Times New Roman</vt:lpstr>
      <vt:lpstr>Wingdings</vt:lpstr>
      <vt:lpstr>Wingdings 3</vt:lpstr>
      <vt:lpstr>RetrospectVTI</vt:lpstr>
      <vt:lpstr>Bitmap Image</vt:lpstr>
      <vt:lpstr>PowerPoint Presentation</vt:lpstr>
      <vt:lpstr>Lecture 1</vt:lpstr>
      <vt:lpstr>INDICATIVE CONTENT</vt:lpstr>
      <vt:lpstr>Module Assessment</vt:lpstr>
      <vt:lpstr>Assessment Approach</vt:lpstr>
      <vt:lpstr>Human Resources</vt:lpstr>
      <vt:lpstr>Purpose and Key Objectives</vt:lpstr>
      <vt:lpstr>External Trends and Effect on HR </vt:lpstr>
      <vt:lpstr>SWOT Analysis</vt:lpstr>
      <vt:lpstr>SWOT</vt:lpstr>
      <vt:lpstr>Organisational Size</vt:lpstr>
      <vt:lpstr>Organisational Orientation</vt:lpstr>
      <vt:lpstr>Role of Management</vt:lpstr>
      <vt:lpstr>Management is Organised by Function</vt:lpstr>
      <vt:lpstr>Types of Managers</vt:lpstr>
      <vt:lpstr>The Psychological Contract</vt:lpstr>
      <vt:lpstr>Effective HR</vt:lpstr>
      <vt:lpstr>PowerPoint Presentation</vt:lpstr>
      <vt:lpstr>Meet Mike</vt:lpstr>
      <vt:lpstr>Motivation at work: significance for employers  &amp; employees </vt:lpstr>
      <vt:lpstr>What is motivation?</vt:lpstr>
      <vt:lpstr>What is Motivation?</vt:lpstr>
      <vt:lpstr>PowerPoint Presentation</vt:lpstr>
      <vt:lpstr>Motivation and Performance</vt:lpstr>
      <vt:lpstr>Motivation and Job Performance </vt:lpstr>
      <vt:lpstr>What motivates people to work?</vt:lpstr>
      <vt:lpstr>Early Ideas on Work Motivation </vt:lpstr>
      <vt:lpstr>Early Ideas on Work Motivation</vt:lpstr>
      <vt:lpstr>Content and process theories of motivation</vt:lpstr>
      <vt:lpstr>Key Motivation Theories</vt:lpstr>
      <vt:lpstr>Physiological Needs</vt:lpstr>
      <vt:lpstr>Safety Needs</vt:lpstr>
      <vt:lpstr>Love/Belongingness Needs</vt:lpstr>
      <vt:lpstr>Esteem Needs</vt:lpstr>
      <vt:lpstr>Self-Actualisation Needs</vt:lpstr>
      <vt:lpstr>Activity</vt:lpstr>
      <vt:lpstr>Benefits</vt:lpstr>
      <vt:lpstr>Limitations</vt:lpstr>
      <vt:lpstr>Hertzberg </vt:lpstr>
      <vt:lpstr>Key Motivation Theories</vt:lpstr>
      <vt:lpstr>Key Motivation Theories</vt:lpstr>
      <vt:lpstr>Vroom’s Expectancy Theory</vt:lpstr>
      <vt:lpstr>Vroom’s expectancy theory</vt:lpstr>
      <vt:lpstr>Activity</vt:lpstr>
      <vt:lpstr>Factors affecting motivation</vt:lpstr>
      <vt:lpstr>PowerPoint Presentation</vt:lpstr>
      <vt:lpstr>PowerPoint Presentation</vt:lpstr>
      <vt:lpstr>PowerPoint Presentation</vt:lpstr>
      <vt:lpstr>PowerPoint Presentation</vt:lpstr>
      <vt:lpstr>PowerPoint Presentation</vt:lpstr>
      <vt:lpstr>PowerPoint Presentation</vt:lpstr>
      <vt:lpstr>The ideal situation</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Marie Pitson</dc:creator>
  <cp:lastModifiedBy>Marie Pitson</cp:lastModifiedBy>
  <cp:revision>4</cp:revision>
  <dcterms:created xsi:type="dcterms:W3CDTF">2021-12-13T12:42:04Z</dcterms:created>
  <dcterms:modified xsi:type="dcterms:W3CDTF">2022-10-05T12:10:36Z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