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9" r:id="rId1"/>
  </p:sldMasterIdLst>
  <p:notesMasterIdLst>
    <p:notesMasterId r:id="rId25"/>
  </p:notesMasterIdLst>
  <p:sldIdLst>
    <p:sldId id="256" r:id="rId2"/>
    <p:sldId id="257" r:id="rId3"/>
    <p:sldId id="260" r:id="rId4"/>
    <p:sldId id="273" r:id="rId5"/>
    <p:sldId id="258" r:id="rId6"/>
    <p:sldId id="268" r:id="rId7"/>
    <p:sldId id="259" r:id="rId8"/>
    <p:sldId id="269" r:id="rId9"/>
    <p:sldId id="270" r:id="rId10"/>
    <p:sldId id="272" r:id="rId11"/>
    <p:sldId id="271" r:id="rId12"/>
    <p:sldId id="274" r:id="rId13"/>
    <p:sldId id="261" r:id="rId14"/>
    <p:sldId id="262" r:id="rId15"/>
    <p:sldId id="275" r:id="rId16"/>
    <p:sldId id="276" r:id="rId17"/>
    <p:sldId id="277" r:id="rId18"/>
    <p:sldId id="278" r:id="rId19"/>
    <p:sldId id="279" r:id="rId20"/>
    <p:sldId id="264" r:id="rId21"/>
    <p:sldId id="265" r:id="rId22"/>
    <p:sldId id="266"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59742" autoAdjust="0"/>
  </p:normalViewPr>
  <p:slideViewPr>
    <p:cSldViewPr snapToGrid="0">
      <p:cViewPr varScale="1">
        <p:scale>
          <a:sx n="69" d="100"/>
          <a:sy n="69" d="100"/>
        </p:scale>
        <p:origin x="19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A0390-16AC-4E82-AA02-04026BB1F4DC}" type="doc">
      <dgm:prSet loTypeId="urn:microsoft.com/office/officeart/2005/8/layout/process4" loCatId="process" qsTypeId="urn:microsoft.com/office/officeart/2005/8/quickstyle/simple5" qsCatId="simple" csTypeId="urn:microsoft.com/office/officeart/2005/8/colors/accent1_2" csCatId="accent1" phldr="1"/>
      <dgm:spPr/>
    </dgm:pt>
    <dgm:pt modelId="{200BF3E3-C389-408B-83E0-CE02AB620EB4}">
      <dgm:prSet phldrT="[Text]"/>
      <dgm:spPr/>
      <dgm:t>
        <a:bodyPr/>
        <a:lstStyle/>
        <a:p>
          <a:r>
            <a:rPr lang="en-GB" dirty="0" smtClean="0"/>
            <a:t>A (Activating Event)</a:t>
          </a:r>
          <a:endParaRPr lang="en-GB" dirty="0"/>
        </a:p>
      </dgm:t>
    </dgm:pt>
    <dgm:pt modelId="{D0F1F049-A135-4A8A-B9AD-02F7554412AA}" type="parTrans" cxnId="{8D8724D5-5F35-4749-832C-8772A5BA2D13}">
      <dgm:prSet/>
      <dgm:spPr/>
      <dgm:t>
        <a:bodyPr/>
        <a:lstStyle/>
        <a:p>
          <a:endParaRPr lang="en-GB"/>
        </a:p>
      </dgm:t>
    </dgm:pt>
    <dgm:pt modelId="{FA4FFBAC-8F78-4F7F-A11C-A8EE0E82A650}" type="sibTrans" cxnId="{8D8724D5-5F35-4749-832C-8772A5BA2D13}">
      <dgm:prSet/>
      <dgm:spPr/>
      <dgm:t>
        <a:bodyPr/>
        <a:lstStyle/>
        <a:p>
          <a:endParaRPr lang="en-GB"/>
        </a:p>
      </dgm:t>
    </dgm:pt>
    <dgm:pt modelId="{CBB53134-EFB6-40AE-84FD-742C0CC94A07}">
      <dgm:prSet phldrT="[Text]"/>
      <dgm:spPr/>
      <dgm:t>
        <a:bodyPr/>
        <a:lstStyle/>
        <a:p>
          <a:r>
            <a:rPr lang="en-GB" dirty="0" smtClean="0"/>
            <a:t>B (Belief)</a:t>
          </a:r>
          <a:endParaRPr lang="en-GB" dirty="0"/>
        </a:p>
      </dgm:t>
    </dgm:pt>
    <dgm:pt modelId="{3CD2F7F7-390C-40A3-86C1-A21F42BDFB04}" type="parTrans" cxnId="{19A60910-4A61-4B2F-948D-551732EC5FF6}">
      <dgm:prSet/>
      <dgm:spPr/>
      <dgm:t>
        <a:bodyPr/>
        <a:lstStyle/>
        <a:p>
          <a:endParaRPr lang="en-GB"/>
        </a:p>
      </dgm:t>
    </dgm:pt>
    <dgm:pt modelId="{A17D1699-4B42-4D5A-B636-6F356133425B}" type="sibTrans" cxnId="{19A60910-4A61-4B2F-948D-551732EC5FF6}">
      <dgm:prSet/>
      <dgm:spPr/>
      <dgm:t>
        <a:bodyPr/>
        <a:lstStyle/>
        <a:p>
          <a:endParaRPr lang="en-GB"/>
        </a:p>
      </dgm:t>
    </dgm:pt>
    <dgm:pt modelId="{D94569FB-34FE-420E-8337-DA6E72AB891B}">
      <dgm:prSet phldrT="[Text]"/>
      <dgm:spPr/>
      <dgm:t>
        <a:bodyPr/>
        <a:lstStyle/>
        <a:p>
          <a:r>
            <a:rPr lang="en-GB" dirty="0" smtClean="0"/>
            <a:t>C (Emotional and Behavioural Consequence)</a:t>
          </a:r>
          <a:endParaRPr lang="en-GB" dirty="0"/>
        </a:p>
      </dgm:t>
    </dgm:pt>
    <dgm:pt modelId="{7269836D-514B-4DCD-9488-9E180803CC5C}" type="parTrans" cxnId="{77A9ADDF-4206-42D2-9A6E-F7EFBA1AA026}">
      <dgm:prSet/>
      <dgm:spPr/>
      <dgm:t>
        <a:bodyPr/>
        <a:lstStyle/>
        <a:p>
          <a:endParaRPr lang="en-GB"/>
        </a:p>
      </dgm:t>
    </dgm:pt>
    <dgm:pt modelId="{BB0FA1CC-4565-434F-A156-6D6036283E00}" type="sibTrans" cxnId="{77A9ADDF-4206-42D2-9A6E-F7EFBA1AA026}">
      <dgm:prSet/>
      <dgm:spPr/>
      <dgm:t>
        <a:bodyPr/>
        <a:lstStyle/>
        <a:p>
          <a:endParaRPr lang="en-GB"/>
        </a:p>
      </dgm:t>
    </dgm:pt>
    <dgm:pt modelId="{80477BDF-C45A-443D-AEFF-19E3A48EB59F}">
      <dgm:prSet/>
      <dgm:spPr/>
      <dgm:t>
        <a:bodyPr/>
        <a:lstStyle/>
        <a:p>
          <a:r>
            <a:rPr lang="en-GB" dirty="0" smtClean="0"/>
            <a:t>D –Disputing Irrational Thoughts and beliefs (</a:t>
          </a:r>
          <a:r>
            <a:rPr lang="en-GB" b="1" dirty="0" smtClean="0"/>
            <a:t>Cognitive Restructuring)</a:t>
          </a:r>
          <a:endParaRPr lang="en-GB" dirty="0" smtClean="0"/>
        </a:p>
      </dgm:t>
    </dgm:pt>
    <dgm:pt modelId="{E03204CC-091D-4E95-900C-DEED20094C45}" type="parTrans" cxnId="{098F55B6-9249-41A7-9907-F03052F0A845}">
      <dgm:prSet/>
      <dgm:spPr/>
      <dgm:t>
        <a:bodyPr/>
        <a:lstStyle/>
        <a:p>
          <a:endParaRPr lang="en-GB"/>
        </a:p>
      </dgm:t>
    </dgm:pt>
    <dgm:pt modelId="{71DDC9FD-24AD-47D0-9EFC-CD3183FF564B}" type="sibTrans" cxnId="{098F55B6-9249-41A7-9907-F03052F0A845}">
      <dgm:prSet/>
      <dgm:spPr/>
      <dgm:t>
        <a:bodyPr/>
        <a:lstStyle/>
        <a:p>
          <a:endParaRPr lang="en-GB"/>
        </a:p>
      </dgm:t>
    </dgm:pt>
    <dgm:pt modelId="{B01E4654-CA9E-4F3F-A4E4-1FB5C7552BD3}">
      <dgm:prSet/>
      <dgm:spPr/>
      <dgm:t>
        <a:bodyPr/>
        <a:lstStyle/>
        <a:p>
          <a:r>
            <a:rPr lang="en-GB" dirty="0" smtClean="0"/>
            <a:t>E – Cognitive and Emotional Effects of Revised Beliefs</a:t>
          </a:r>
          <a:endParaRPr lang="en-GB" dirty="0"/>
        </a:p>
      </dgm:t>
    </dgm:pt>
    <dgm:pt modelId="{27AC5F89-8ED0-4A5E-9157-C441EEB278D7}" type="parTrans" cxnId="{C139E3EC-DD5A-49E3-B19F-64C58D16F000}">
      <dgm:prSet/>
      <dgm:spPr/>
      <dgm:t>
        <a:bodyPr/>
        <a:lstStyle/>
        <a:p>
          <a:endParaRPr lang="en-GB"/>
        </a:p>
      </dgm:t>
    </dgm:pt>
    <dgm:pt modelId="{C91132A5-7DBB-436A-AFE2-FF0AC1D18436}" type="sibTrans" cxnId="{C139E3EC-DD5A-49E3-B19F-64C58D16F000}">
      <dgm:prSet/>
      <dgm:spPr/>
      <dgm:t>
        <a:bodyPr/>
        <a:lstStyle/>
        <a:p>
          <a:endParaRPr lang="en-GB"/>
        </a:p>
      </dgm:t>
    </dgm:pt>
    <dgm:pt modelId="{0014E3B6-BD8A-46A7-A746-1CF7AA584D76}">
      <dgm:prSet/>
      <dgm:spPr/>
      <dgm:t>
        <a:bodyPr/>
        <a:lstStyle/>
        <a:p>
          <a:r>
            <a:rPr lang="en-GB" dirty="0" smtClean="0"/>
            <a:t>F – New Feelings</a:t>
          </a:r>
          <a:endParaRPr lang="en-GB" dirty="0"/>
        </a:p>
      </dgm:t>
    </dgm:pt>
    <dgm:pt modelId="{19EC138A-8ADA-45C2-8553-B4237B469901}" type="parTrans" cxnId="{A39347EA-83BB-4A6F-8583-521F84500275}">
      <dgm:prSet/>
      <dgm:spPr/>
      <dgm:t>
        <a:bodyPr/>
        <a:lstStyle/>
        <a:p>
          <a:endParaRPr lang="en-GB"/>
        </a:p>
      </dgm:t>
    </dgm:pt>
    <dgm:pt modelId="{DB4C4F42-6C1B-41F7-810B-7BFEC803FDAF}" type="sibTrans" cxnId="{A39347EA-83BB-4A6F-8583-521F84500275}">
      <dgm:prSet/>
      <dgm:spPr/>
      <dgm:t>
        <a:bodyPr/>
        <a:lstStyle/>
        <a:p>
          <a:endParaRPr lang="en-GB"/>
        </a:p>
      </dgm:t>
    </dgm:pt>
    <dgm:pt modelId="{2A873E8B-8C1F-4300-B697-F4B40FAF6E8E}" type="pres">
      <dgm:prSet presAssocID="{DCEA0390-16AC-4E82-AA02-04026BB1F4DC}" presName="Name0" presStyleCnt="0">
        <dgm:presLayoutVars>
          <dgm:dir/>
          <dgm:animLvl val="lvl"/>
          <dgm:resizeHandles val="exact"/>
        </dgm:presLayoutVars>
      </dgm:prSet>
      <dgm:spPr/>
    </dgm:pt>
    <dgm:pt modelId="{3EB054F1-9189-47EA-B64C-F3C29123315C}" type="pres">
      <dgm:prSet presAssocID="{0014E3B6-BD8A-46A7-A746-1CF7AA584D76}" presName="boxAndChildren" presStyleCnt="0"/>
      <dgm:spPr/>
    </dgm:pt>
    <dgm:pt modelId="{C962BC15-29D9-4863-9549-103809A02632}" type="pres">
      <dgm:prSet presAssocID="{0014E3B6-BD8A-46A7-A746-1CF7AA584D76}" presName="parentTextBox" presStyleLbl="node1" presStyleIdx="0" presStyleCnt="6"/>
      <dgm:spPr/>
      <dgm:t>
        <a:bodyPr/>
        <a:lstStyle/>
        <a:p>
          <a:endParaRPr lang="en-GB"/>
        </a:p>
      </dgm:t>
    </dgm:pt>
    <dgm:pt modelId="{530F7759-EAD7-49A0-8F56-5386F107CD82}" type="pres">
      <dgm:prSet presAssocID="{C91132A5-7DBB-436A-AFE2-FF0AC1D18436}" presName="sp" presStyleCnt="0"/>
      <dgm:spPr/>
    </dgm:pt>
    <dgm:pt modelId="{316974BA-71E1-4FEF-A311-A087A79E5B4C}" type="pres">
      <dgm:prSet presAssocID="{B01E4654-CA9E-4F3F-A4E4-1FB5C7552BD3}" presName="arrowAndChildren" presStyleCnt="0"/>
      <dgm:spPr/>
    </dgm:pt>
    <dgm:pt modelId="{A82D4467-D45B-418E-AD43-2F3F3C663FA8}" type="pres">
      <dgm:prSet presAssocID="{B01E4654-CA9E-4F3F-A4E4-1FB5C7552BD3}" presName="parentTextArrow" presStyleLbl="node1" presStyleIdx="1" presStyleCnt="6"/>
      <dgm:spPr/>
      <dgm:t>
        <a:bodyPr/>
        <a:lstStyle/>
        <a:p>
          <a:endParaRPr lang="en-GB"/>
        </a:p>
      </dgm:t>
    </dgm:pt>
    <dgm:pt modelId="{EEFCFE8C-54A5-4992-8198-D8304DF19AA3}" type="pres">
      <dgm:prSet presAssocID="{71DDC9FD-24AD-47D0-9EFC-CD3183FF564B}" presName="sp" presStyleCnt="0"/>
      <dgm:spPr/>
    </dgm:pt>
    <dgm:pt modelId="{8AE7318E-CF94-4361-9D67-AACCE554F2C5}" type="pres">
      <dgm:prSet presAssocID="{80477BDF-C45A-443D-AEFF-19E3A48EB59F}" presName="arrowAndChildren" presStyleCnt="0"/>
      <dgm:spPr/>
    </dgm:pt>
    <dgm:pt modelId="{C54904C9-5E62-4A63-82C5-4FC8D8509637}" type="pres">
      <dgm:prSet presAssocID="{80477BDF-C45A-443D-AEFF-19E3A48EB59F}" presName="parentTextArrow" presStyleLbl="node1" presStyleIdx="2" presStyleCnt="6"/>
      <dgm:spPr/>
      <dgm:t>
        <a:bodyPr/>
        <a:lstStyle/>
        <a:p>
          <a:endParaRPr lang="en-GB"/>
        </a:p>
      </dgm:t>
    </dgm:pt>
    <dgm:pt modelId="{E613F52B-7855-44BC-A7DA-5E8C9E1BA12C}" type="pres">
      <dgm:prSet presAssocID="{BB0FA1CC-4565-434F-A156-6D6036283E00}" presName="sp" presStyleCnt="0"/>
      <dgm:spPr/>
    </dgm:pt>
    <dgm:pt modelId="{21FF7471-770D-4AC4-B52E-5F4A2B0C1043}" type="pres">
      <dgm:prSet presAssocID="{D94569FB-34FE-420E-8337-DA6E72AB891B}" presName="arrowAndChildren" presStyleCnt="0"/>
      <dgm:spPr/>
    </dgm:pt>
    <dgm:pt modelId="{9B96C33B-DACE-4D09-9E62-048404327D0F}" type="pres">
      <dgm:prSet presAssocID="{D94569FB-34FE-420E-8337-DA6E72AB891B}" presName="parentTextArrow" presStyleLbl="node1" presStyleIdx="3" presStyleCnt="6"/>
      <dgm:spPr/>
      <dgm:t>
        <a:bodyPr/>
        <a:lstStyle/>
        <a:p>
          <a:endParaRPr lang="en-GB"/>
        </a:p>
      </dgm:t>
    </dgm:pt>
    <dgm:pt modelId="{185E14ED-2682-4292-9908-3252E638899E}" type="pres">
      <dgm:prSet presAssocID="{A17D1699-4B42-4D5A-B636-6F356133425B}" presName="sp" presStyleCnt="0"/>
      <dgm:spPr/>
    </dgm:pt>
    <dgm:pt modelId="{B1C61DC0-3D24-44CB-9D72-20F3735B6BB1}" type="pres">
      <dgm:prSet presAssocID="{CBB53134-EFB6-40AE-84FD-742C0CC94A07}" presName="arrowAndChildren" presStyleCnt="0"/>
      <dgm:spPr/>
    </dgm:pt>
    <dgm:pt modelId="{B74AE45A-BEBB-472E-90CC-2D146E000F35}" type="pres">
      <dgm:prSet presAssocID="{CBB53134-EFB6-40AE-84FD-742C0CC94A07}" presName="parentTextArrow" presStyleLbl="node1" presStyleIdx="4" presStyleCnt="6"/>
      <dgm:spPr/>
      <dgm:t>
        <a:bodyPr/>
        <a:lstStyle/>
        <a:p>
          <a:endParaRPr lang="en-GB"/>
        </a:p>
      </dgm:t>
    </dgm:pt>
    <dgm:pt modelId="{D625CCEE-E33C-4A3A-9EA6-255A01B7225E}" type="pres">
      <dgm:prSet presAssocID="{FA4FFBAC-8F78-4F7F-A11C-A8EE0E82A650}" presName="sp" presStyleCnt="0"/>
      <dgm:spPr/>
    </dgm:pt>
    <dgm:pt modelId="{E90C35B3-CA5A-4390-AD5F-21ADE6617CE5}" type="pres">
      <dgm:prSet presAssocID="{200BF3E3-C389-408B-83E0-CE02AB620EB4}" presName="arrowAndChildren" presStyleCnt="0"/>
      <dgm:spPr/>
    </dgm:pt>
    <dgm:pt modelId="{7618427C-9BBE-4A50-A113-57EBDDBE4D01}" type="pres">
      <dgm:prSet presAssocID="{200BF3E3-C389-408B-83E0-CE02AB620EB4}" presName="parentTextArrow" presStyleLbl="node1" presStyleIdx="5" presStyleCnt="6"/>
      <dgm:spPr/>
      <dgm:t>
        <a:bodyPr/>
        <a:lstStyle/>
        <a:p>
          <a:endParaRPr lang="en-GB"/>
        </a:p>
      </dgm:t>
    </dgm:pt>
  </dgm:ptLst>
  <dgm:cxnLst>
    <dgm:cxn modelId="{CFB890E4-C862-4C5C-BCFD-631E6B5767DA}" type="presOf" srcId="{D94569FB-34FE-420E-8337-DA6E72AB891B}" destId="{9B96C33B-DACE-4D09-9E62-048404327D0F}" srcOrd="0" destOrd="0" presId="urn:microsoft.com/office/officeart/2005/8/layout/process4"/>
    <dgm:cxn modelId="{C139E3EC-DD5A-49E3-B19F-64C58D16F000}" srcId="{DCEA0390-16AC-4E82-AA02-04026BB1F4DC}" destId="{B01E4654-CA9E-4F3F-A4E4-1FB5C7552BD3}" srcOrd="4" destOrd="0" parTransId="{27AC5F89-8ED0-4A5E-9157-C441EEB278D7}" sibTransId="{C91132A5-7DBB-436A-AFE2-FF0AC1D18436}"/>
    <dgm:cxn modelId="{71C559B3-42DA-422A-9E17-BB83E250E7FE}" type="presOf" srcId="{200BF3E3-C389-408B-83E0-CE02AB620EB4}" destId="{7618427C-9BBE-4A50-A113-57EBDDBE4D01}" srcOrd="0" destOrd="0" presId="urn:microsoft.com/office/officeart/2005/8/layout/process4"/>
    <dgm:cxn modelId="{A39347EA-83BB-4A6F-8583-521F84500275}" srcId="{DCEA0390-16AC-4E82-AA02-04026BB1F4DC}" destId="{0014E3B6-BD8A-46A7-A746-1CF7AA584D76}" srcOrd="5" destOrd="0" parTransId="{19EC138A-8ADA-45C2-8553-B4237B469901}" sibTransId="{DB4C4F42-6C1B-41F7-810B-7BFEC803FDAF}"/>
    <dgm:cxn modelId="{0BD4AC28-682B-4213-915D-8F3CE1FC3A14}" type="presOf" srcId="{0014E3B6-BD8A-46A7-A746-1CF7AA584D76}" destId="{C962BC15-29D9-4863-9549-103809A02632}" srcOrd="0" destOrd="0" presId="urn:microsoft.com/office/officeart/2005/8/layout/process4"/>
    <dgm:cxn modelId="{60BDD21C-D3C1-4B37-8D41-A8AAC2ECA897}" type="presOf" srcId="{80477BDF-C45A-443D-AEFF-19E3A48EB59F}" destId="{C54904C9-5E62-4A63-82C5-4FC8D8509637}" srcOrd="0" destOrd="0" presId="urn:microsoft.com/office/officeart/2005/8/layout/process4"/>
    <dgm:cxn modelId="{8D8724D5-5F35-4749-832C-8772A5BA2D13}" srcId="{DCEA0390-16AC-4E82-AA02-04026BB1F4DC}" destId="{200BF3E3-C389-408B-83E0-CE02AB620EB4}" srcOrd="0" destOrd="0" parTransId="{D0F1F049-A135-4A8A-B9AD-02F7554412AA}" sibTransId="{FA4FFBAC-8F78-4F7F-A11C-A8EE0E82A650}"/>
    <dgm:cxn modelId="{77A9ADDF-4206-42D2-9A6E-F7EFBA1AA026}" srcId="{DCEA0390-16AC-4E82-AA02-04026BB1F4DC}" destId="{D94569FB-34FE-420E-8337-DA6E72AB891B}" srcOrd="2" destOrd="0" parTransId="{7269836D-514B-4DCD-9488-9E180803CC5C}" sibTransId="{BB0FA1CC-4565-434F-A156-6D6036283E00}"/>
    <dgm:cxn modelId="{19A60910-4A61-4B2F-948D-551732EC5FF6}" srcId="{DCEA0390-16AC-4E82-AA02-04026BB1F4DC}" destId="{CBB53134-EFB6-40AE-84FD-742C0CC94A07}" srcOrd="1" destOrd="0" parTransId="{3CD2F7F7-390C-40A3-86C1-A21F42BDFB04}" sibTransId="{A17D1699-4B42-4D5A-B636-6F356133425B}"/>
    <dgm:cxn modelId="{C55618F0-1EBA-4152-80F3-E65CA6E5307E}" type="presOf" srcId="{CBB53134-EFB6-40AE-84FD-742C0CC94A07}" destId="{B74AE45A-BEBB-472E-90CC-2D146E000F35}" srcOrd="0" destOrd="0" presId="urn:microsoft.com/office/officeart/2005/8/layout/process4"/>
    <dgm:cxn modelId="{D0672BD7-044F-4C26-A5C4-4E180923FE49}" type="presOf" srcId="{B01E4654-CA9E-4F3F-A4E4-1FB5C7552BD3}" destId="{A82D4467-D45B-418E-AD43-2F3F3C663FA8}" srcOrd="0" destOrd="0" presId="urn:microsoft.com/office/officeart/2005/8/layout/process4"/>
    <dgm:cxn modelId="{0CA90BFE-3BE7-42BC-BE7E-D4991AE6D8B6}" type="presOf" srcId="{DCEA0390-16AC-4E82-AA02-04026BB1F4DC}" destId="{2A873E8B-8C1F-4300-B697-F4B40FAF6E8E}" srcOrd="0" destOrd="0" presId="urn:microsoft.com/office/officeart/2005/8/layout/process4"/>
    <dgm:cxn modelId="{098F55B6-9249-41A7-9907-F03052F0A845}" srcId="{DCEA0390-16AC-4E82-AA02-04026BB1F4DC}" destId="{80477BDF-C45A-443D-AEFF-19E3A48EB59F}" srcOrd="3" destOrd="0" parTransId="{E03204CC-091D-4E95-900C-DEED20094C45}" sibTransId="{71DDC9FD-24AD-47D0-9EFC-CD3183FF564B}"/>
    <dgm:cxn modelId="{91148F64-5B5C-4D4A-9987-9EA5FAFC8EEC}" type="presParOf" srcId="{2A873E8B-8C1F-4300-B697-F4B40FAF6E8E}" destId="{3EB054F1-9189-47EA-B64C-F3C29123315C}" srcOrd="0" destOrd="0" presId="urn:microsoft.com/office/officeart/2005/8/layout/process4"/>
    <dgm:cxn modelId="{3CCBF258-1679-4EA0-9D07-3957C0709FC2}" type="presParOf" srcId="{3EB054F1-9189-47EA-B64C-F3C29123315C}" destId="{C962BC15-29D9-4863-9549-103809A02632}" srcOrd="0" destOrd="0" presId="urn:microsoft.com/office/officeart/2005/8/layout/process4"/>
    <dgm:cxn modelId="{DCE1990C-80C5-4E97-A513-C2D7C6E65EA7}" type="presParOf" srcId="{2A873E8B-8C1F-4300-B697-F4B40FAF6E8E}" destId="{530F7759-EAD7-49A0-8F56-5386F107CD82}" srcOrd="1" destOrd="0" presId="urn:microsoft.com/office/officeart/2005/8/layout/process4"/>
    <dgm:cxn modelId="{10E09F13-13C2-40B2-AAB9-8A70224530CE}" type="presParOf" srcId="{2A873E8B-8C1F-4300-B697-F4B40FAF6E8E}" destId="{316974BA-71E1-4FEF-A311-A087A79E5B4C}" srcOrd="2" destOrd="0" presId="urn:microsoft.com/office/officeart/2005/8/layout/process4"/>
    <dgm:cxn modelId="{64B55463-48C9-4A6D-BCFD-4B4386F4D2C4}" type="presParOf" srcId="{316974BA-71E1-4FEF-A311-A087A79E5B4C}" destId="{A82D4467-D45B-418E-AD43-2F3F3C663FA8}" srcOrd="0" destOrd="0" presId="urn:microsoft.com/office/officeart/2005/8/layout/process4"/>
    <dgm:cxn modelId="{D696DAF6-EAD0-4B8B-B0BB-265A5117B3BF}" type="presParOf" srcId="{2A873E8B-8C1F-4300-B697-F4B40FAF6E8E}" destId="{EEFCFE8C-54A5-4992-8198-D8304DF19AA3}" srcOrd="3" destOrd="0" presId="urn:microsoft.com/office/officeart/2005/8/layout/process4"/>
    <dgm:cxn modelId="{38C6F887-9F81-43B4-A603-FFF53D815C8E}" type="presParOf" srcId="{2A873E8B-8C1F-4300-B697-F4B40FAF6E8E}" destId="{8AE7318E-CF94-4361-9D67-AACCE554F2C5}" srcOrd="4" destOrd="0" presId="urn:microsoft.com/office/officeart/2005/8/layout/process4"/>
    <dgm:cxn modelId="{36B672DD-4A35-40EE-A06F-A92BF111DEA2}" type="presParOf" srcId="{8AE7318E-CF94-4361-9D67-AACCE554F2C5}" destId="{C54904C9-5E62-4A63-82C5-4FC8D8509637}" srcOrd="0" destOrd="0" presId="urn:microsoft.com/office/officeart/2005/8/layout/process4"/>
    <dgm:cxn modelId="{83F0C67D-57EB-4E91-8055-D40993529511}" type="presParOf" srcId="{2A873E8B-8C1F-4300-B697-F4B40FAF6E8E}" destId="{E613F52B-7855-44BC-A7DA-5E8C9E1BA12C}" srcOrd="5" destOrd="0" presId="urn:microsoft.com/office/officeart/2005/8/layout/process4"/>
    <dgm:cxn modelId="{8FA6FD13-B580-490F-8426-2DACFF80AC57}" type="presParOf" srcId="{2A873E8B-8C1F-4300-B697-F4B40FAF6E8E}" destId="{21FF7471-770D-4AC4-B52E-5F4A2B0C1043}" srcOrd="6" destOrd="0" presId="urn:microsoft.com/office/officeart/2005/8/layout/process4"/>
    <dgm:cxn modelId="{C8162B71-21B2-47E4-83E7-662B23A8E560}" type="presParOf" srcId="{21FF7471-770D-4AC4-B52E-5F4A2B0C1043}" destId="{9B96C33B-DACE-4D09-9E62-048404327D0F}" srcOrd="0" destOrd="0" presId="urn:microsoft.com/office/officeart/2005/8/layout/process4"/>
    <dgm:cxn modelId="{D26F1BE3-D0FE-4347-B9B3-52CF82278FE9}" type="presParOf" srcId="{2A873E8B-8C1F-4300-B697-F4B40FAF6E8E}" destId="{185E14ED-2682-4292-9908-3252E638899E}" srcOrd="7" destOrd="0" presId="urn:microsoft.com/office/officeart/2005/8/layout/process4"/>
    <dgm:cxn modelId="{ACF10950-C262-4CBA-B90D-3BBFF6D1269B}" type="presParOf" srcId="{2A873E8B-8C1F-4300-B697-F4B40FAF6E8E}" destId="{B1C61DC0-3D24-44CB-9D72-20F3735B6BB1}" srcOrd="8" destOrd="0" presId="urn:microsoft.com/office/officeart/2005/8/layout/process4"/>
    <dgm:cxn modelId="{543BABE9-33D5-4A2F-BE6A-56FBCF5CFB44}" type="presParOf" srcId="{B1C61DC0-3D24-44CB-9D72-20F3735B6BB1}" destId="{B74AE45A-BEBB-472E-90CC-2D146E000F35}" srcOrd="0" destOrd="0" presId="urn:microsoft.com/office/officeart/2005/8/layout/process4"/>
    <dgm:cxn modelId="{019B4A35-2F1B-4D02-9598-BFCED88A1115}" type="presParOf" srcId="{2A873E8B-8C1F-4300-B697-F4B40FAF6E8E}" destId="{D625CCEE-E33C-4A3A-9EA6-255A01B7225E}" srcOrd="9" destOrd="0" presId="urn:microsoft.com/office/officeart/2005/8/layout/process4"/>
    <dgm:cxn modelId="{59E626CF-4CE9-4DC0-A47D-15CE77B43807}" type="presParOf" srcId="{2A873E8B-8C1F-4300-B697-F4B40FAF6E8E}" destId="{E90C35B3-CA5A-4390-AD5F-21ADE6617CE5}" srcOrd="10" destOrd="0" presId="urn:microsoft.com/office/officeart/2005/8/layout/process4"/>
    <dgm:cxn modelId="{C216E31A-4694-4151-BB07-898DB37CF7AF}" type="presParOf" srcId="{E90C35B3-CA5A-4390-AD5F-21ADE6617CE5}" destId="{7618427C-9BBE-4A50-A113-57EBDDBE4D01}"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30C78A-001F-4188-B16D-D0EBA808DCF4}" type="datetimeFigureOut">
              <a:rPr lang="en-GB" smtClean="0"/>
              <a:t>21/11/2017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761511-042A-49F0-8F4A-2B7DC4DEF6D8}" type="slidenum">
              <a:rPr lang="en-GB" smtClean="0"/>
              <a:t>‹#›</a:t>
            </a:fld>
            <a:endParaRPr lang="en-GB"/>
          </a:p>
        </p:txBody>
      </p:sp>
    </p:spTree>
    <p:extLst>
      <p:ext uri="{BB962C8B-B14F-4D97-AF65-F5344CB8AC3E}">
        <p14:creationId xmlns:p14="http://schemas.microsoft.com/office/powerpoint/2010/main" val="3012921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qy_mIEnnlF4"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your current understanding of CBT</a:t>
            </a:r>
          </a:p>
          <a:p>
            <a:r>
              <a:rPr lang="en-GB" dirty="0" smtClean="0"/>
              <a:t>What</a:t>
            </a:r>
            <a:r>
              <a:rPr lang="en-GB" baseline="0" dirty="0" smtClean="0"/>
              <a:t> is your current knowledge and understanding of the following areas around CBT</a:t>
            </a:r>
          </a:p>
          <a:p>
            <a:r>
              <a:rPr lang="en-GB" baseline="0" dirty="0" smtClean="0"/>
              <a:t>Key figures and major focus</a:t>
            </a:r>
          </a:p>
          <a:p>
            <a:r>
              <a:rPr lang="en-GB" baseline="0" dirty="0" smtClean="0"/>
              <a:t>Philosophy and Basic Assumptions</a:t>
            </a:r>
          </a:p>
          <a:p>
            <a:r>
              <a:rPr lang="en-GB" baseline="0" dirty="0" smtClean="0"/>
              <a:t>Key Concepts</a:t>
            </a:r>
          </a:p>
          <a:p>
            <a:r>
              <a:rPr lang="en-GB" baseline="0" dirty="0" smtClean="0"/>
              <a:t>Therapeutic Goals</a:t>
            </a:r>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1</a:t>
            </a:fld>
            <a:endParaRPr lang="en-GB"/>
          </a:p>
        </p:txBody>
      </p:sp>
    </p:spTree>
    <p:extLst>
      <p:ext uri="{BB962C8B-B14F-4D97-AF65-F5344CB8AC3E}">
        <p14:creationId xmlns:p14="http://schemas.microsoft.com/office/powerpoint/2010/main" val="233328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Middle</a:t>
            </a:r>
            <a:r>
              <a:rPr lang="en-GB" baseline="0" dirty="0" smtClean="0"/>
              <a:t> of 20</a:t>
            </a:r>
            <a:r>
              <a:rPr lang="en-GB" baseline="30000" dirty="0" smtClean="0"/>
              <a:t>th</a:t>
            </a:r>
            <a:r>
              <a:rPr lang="en-GB" baseline="0" dirty="0" smtClean="0"/>
              <a:t> Century</a:t>
            </a:r>
            <a:r>
              <a:rPr lang="en-GB" dirty="0" smtClean="0"/>
              <a:t>, a new approach was developing. It was completely contrary</a:t>
            </a:r>
            <a:r>
              <a:rPr lang="en-GB" baseline="0" dirty="0" smtClean="0"/>
              <a:t> to current treatments for psychological disorders, which were medications and physical treatments and fundamentally different from the psychoanalytical method.</a:t>
            </a:r>
          </a:p>
          <a:p>
            <a:r>
              <a:rPr lang="en-GB" baseline="0" dirty="0" smtClean="0"/>
              <a:t>There was significant rejection of this new treatment and what was this new idea? the idea was to apply methods of behaviourism to clinical problems.</a:t>
            </a:r>
          </a:p>
          <a:p>
            <a:r>
              <a:rPr lang="en-GB" baseline="0" dirty="0" smtClean="0"/>
              <a:t>Eysenck disputed the evidence that psychotherapy was effective. He felt that there needed to be much more rigorous standards of evaluation. His foresight in the early 50s have given us the standards for evidence based practice today.</a:t>
            </a:r>
          </a:p>
          <a:p>
            <a:r>
              <a:rPr lang="en-GB" baseline="0" dirty="0" smtClean="0"/>
              <a:t>At the time there medical professionals were fiercely against psychologists carrying out treatment, and the idea that just modifying an individuals’ behaviour, without reliance on medication, exploration of unconscious processes, or physical treatments seemed absurd.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Steady progress was made and methods for working with neurosis (anxiety disorders) were developed and evidence provided that showed the treatments were 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Behaviour Therapy lead to Cognitive Therapy which in turn lead to the development of CBT.</a:t>
            </a:r>
            <a:endParaRPr lang="en-GB" dirty="0" smtClean="0"/>
          </a:p>
          <a:p>
            <a:endParaRPr lang="en-GB" baseline="0" dirty="0" smtClean="0"/>
          </a:p>
        </p:txBody>
      </p:sp>
      <p:sp>
        <p:nvSpPr>
          <p:cNvPr id="4" name="Slide Number Placeholder 3"/>
          <p:cNvSpPr>
            <a:spLocks noGrp="1"/>
          </p:cNvSpPr>
          <p:nvPr>
            <p:ph type="sldNum" sz="quarter" idx="10"/>
          </p:nvPr>
        </p:nvSpPr>
        <p:spPr/>
        <p:txBody>
          <a:bodyPr/>
          <a:lstStyle/>
          <a:p>
            <a:fld id="{30761511-042A-49F0-8F4A-2B7DC4DEF6D8}" type="slidenum">
              <a:rPr lang="en-GB" smtClean="0"/>
              <a:t>3</a:t>
            </a:fld>
            <a:endParaRPr lang="en-GB"/>
          </a:p>
        </p:txBody>
      </p:sp>
    </p:spTree>
    <p:extLst>
      <p:ext uri="{BB962C8B-B14F-4D97-AF65-F5344CB8AC3E}">
        <p14:creationId xmlns:p14="http://schemas.microsoft.com/office/powerpoint/2010/main" val="2827536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Ellis was the first psychologist to develop a comprehensive cognitive</a:t>
            </a:r>
            <a:r>
              <a:rPr lang="en-GB" baseline="0" dirty="0" smtClean="0"/>
              <a:t> model of psychopathology nearly 50 years ago. Between them, these two Americans produced a paradigm shift in the field. Beck and Ellis, regarded as radical at the time, that “most psychological disturbances arise from faulty cognitions and/or faulty cognitive processing, and that the remedy is to be found in corrected appraisals and corrective actions.</a:t>
            </a:r>
          </a:p>
          <a:p>
            <a:r>
              <a:rPr lang="en-GB" baseline="0" dirty="0" smtClean="0"/>
              <a:t>Both of their forms of therapy are directed at correcting faulty processes/cognitions, both concentrate on present problems and present thinking in contrast to the historical dredging of earlier forms of psychotherapy and both recommend behavioural exercises.</a:t>
            </a:r>
            <a:endParaRPr lang="en-GB" dirty="0" smtClean="0"/>
          </a:p>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4</a:t>
            </a:fld>
            <a:endParaRPr lang="en-GB"/>
          </a:p>
        </p:txBody>
      </p:sp>
    </p:spTree>
    <p:extLst>
      <p:ext uri="{BB962C8B-B14F-4D97-AF65-F5344CB8AC3E}">
        <p14:creationId xmlns:p14="http://schemas.microsoft.com/office/powerpoint/2010/main" val="239352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second and third wave. </a:t>
            </a:r>
          </a:p>
          <a:p>
            <a:r>
              <a:rPr lang="en-GB" dirty="0" smtClean="0"/>
              <a:t>We’ll be looking at the second wave. This is seen as the well-established</a:t>
            </a:r>
            <a:r>
              <a:rPr lang="en-GB" baseline="0" dirty="0" smtClean="0"/>
              <a:t> gold standard form of contemporary psychotherapy, with by far the largest evidence base. It is the most broadly and  confidently applied form of psychotherapy in the UK, Europe, North America, Australia and many other parts of the world.</a:t>
            </a:r>
          </a:p>
          <a:p>
            <a:r>
              <a:rPr lang="en-GB" baseline="0" dirty="0" smtClean="0"/>
              <a:t>It is recommended in the UK by the NICE guidelines</a:t>
            </a:r>
          </a:p>
          <a:p>
            <a:endParaRPr lang="en-GB" baseline="0" dirty="0" smtClean="0"/>
          </a:p>
          <a:p>
            <a:r>
              <a:rPr lang="en-GB" baseline="0" dirty="0" smtClean="0"/>
              <a:t>The difference between Cognitive Behavioural Counselling (CBC)  and Cognitive Behavioural therapy is solely that the emphasis in CBC is focused more on practitioner skills and less on academic theory and research, whereas in CBT text the emphasis would usually be the other way round.</a:t>
            </a:r>
          </a:p>
          <a:p>
            <a:r>
              <a:rPr lang="en-GB" baseline="0" dirty="0" smtClean="0"/>
              <a:t>Video</a:t>
            </a:r>
          </a:p>
          <a:p>
            <a:r>
              <a:rPr lang="en-GB" dirty="0" smtClean="0"/>
              <a:t>https://www.youtube.com/watch?v=0ViaCs0k2jM</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5</a:t>
            </a:fld>
            <a:endParaRPr lang="en-GB"/>
          </a:p>
        </p:txBody>
      </p:sp>
    </p:spTree>
    <p:extLst>
      <p:ext uri="{BB962C8B-B14F-4D97-AF65-F5344CB8AC3E}">
        <p14:creationId xmlns:p14="http://schemas.microsoft.com/office/powerpoint/2010/main" val="589019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https://vimeo.com/18608588</a:t>
            </a:r>
          </a:p>
          <a:p>
            <a:r>
              <a:rPr lang="en-GB" dirty="0" smtClean="0"/>
              <a:t>Go to end of Skinner (16mins)</a:t>
            </a:r>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6</a:t>
            </a:fld>
            <a:endParaRPr lang="en-GB"/>
          </a:p>
        </p:txBody>
      </p:sp>
    </p:spTree>
    <p:extLst>
      <p:ext uri="{BB962C8B-B14F-4D97-AF65-F5344CB8AC3E}">
        <p14:creationId xmlns:p14="http://schemas.microsoft.com/office/powerpoint/2010/main" val="2651234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BBC – The Brain 1. Mind Control. (Pavlov</a:t>
            </a:r>
            <a:r>
              <a:rPr lang="en-GB" baseline="0" dirty="0" smtClean="0"/>
              <a:t> and Skinner)</a:t>
            </a:r>
            <a:endParaRPr lang="en-GB" dirty="0" smtClean="0"/>
          </a:p>
          <a:p>
            <a:endParaRPr lang="en-GB" dirty="0" smtClean="0"/>
          </a:p>
          <a:p>
            <a:r>
              <a:rPr lang="en-GB" dirty="0" smtClean="0"/>
              <a:t>Pavlov</a:t>
            </a:r>
            <a:r>
              <a:rPr lang="en-GB" baseline="0" dirty="0" smtClean="0"/>
              <a:t> stopped after discovering this, he never looked further than the condition response. Later scientists would consider whether a conditioned response could be unconditioned. Pavlov’s work laid the foundation for the scientific study of abnormal behaviour and most particular the conditioning theory of fear acquisition.</a:t>
            </a:r>
          </a:p>
          <a:p>
            <a:endParaRPr lang="en-GB" baseline="0" dirty="0" smtClean="0"/>
          </a:p>
          <a:p>
            <a:r>
              <a:rPr lang="en-GB" baseline="0" dirty="0" smtClean="0"/>
              <a:t>Skinner’s entire system is based on </a:t>
            </a:r>
            <a:r>
              <a:rPr lang="en-GB" b="1" baseline="0" dirty="0" smtClean="0"/>
              <a:t>operant conditioning. </a:t>
            </a:r>
            <a:r>
              <a:rPr lang="en-GB" b="1" i="1" baseline="0" dirty="0" smtClean="0"/>
              <a:t> Means roughly changing of behaviour by the use of reinforcement which is given after the desired response.</a:t>
            </a:r>
          </a:p>
          <a:p>
            <a:endParaRPr lang="en-GB" b="1" i="1" baseline="0" dirty="0" smtClean="0"/>
          </a:p>
          <a:p>
            <a:r>
              <a:rPr lang="en-GB" baseline="0" dirty="0" smtClean="0"/>
              <a:t>https://www.youtube.com/watch?v=qy_mIEnnlF4 Big Bang Theory</a:t>
            </a:r>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30761511-042A-49F0-8F4A-2B7DC4DEF6D8}" type="slidenum">
              <a:rPr lang="en-GB" smtClean="0"/>
              <a:t>7</a:t>
            </a:fld>
            <a:endParaRPr lang="en-GB"/>
          </a:p>
        </p:txBody>
      </p:sp>
    </p:spTree>
    <p:extLst>
      <p:ext uri="{BB962C8B-B14F-4D97-AF65-F5344CB8AC3E}">
        <p14:creationId xmlns:p14="http://schemas.microsoft.com/office/powerpoint/2010/main" val="2444987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Skinner identified three types of responses or operant that can follow behaviour.</a:t>
            </a:r>
            <a:endParaRPr lang="en-GB" b="1" dirty="0" smtClean="0"/>
          </a:p>
          <a:p>
            <a:endParaRPr lang="en-GB" dirty="0"/>
          </a:p>
        </p:txBody>
      </p:sp>
      <p:sp>
        <p:nvSpPr>
          <p:cNvPr id="4" name="Slide Number Placeholder 3"/>
          <p:cNvSpPr>
            <a:spLocks noGrp="1"/>
          </p:cNvSpPr>
          <p:nvPr>
            <p:ph type="sldNum" sz="quarter" idx="10"/>
          </p:nvPr>
        </p:nvSpPr>
        <p:spPr/>
        <p:txBody>
          <a:bodyPr/>
          <a:lstStyle/>
          <a:p>
            <a:fld id="{34AD7116-98AE-4794-877F-ACF0AA3C47E7}" type="slidenum">
              <a:rPr lang="en-GB" smtClean="0"/>
              <a:t>9</a:t>
            </a:fld>
            <a:endParaRPr lang="en-GB"/>
          </a:p>
        </p:txBody>
      </p:sp>
    </p:spTree>
    <p:extLst>
      <p:ext uri="{BB962C8B-B14F-4D97-AF65-F5344CB8AC3E}">
        <p14:creationId xmlns:p14="http://schemas.microsoft.com/office/powerpoint/2010/main" val="522799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https://www.youtube.com/watch?v=qy_mIEnnlF4</a:t>
            </a:r>
            <a:endParaRPr lang="en-GB" dirty="0" smtClean="0"/>
          </a:p>
          <a:p>
            <a:endParaRPr lang="en-GB" dirty="0"/>
          </a:p>
        </p:txBody>
      </p:sp>
      <p:sp>
        <p:nvSpPr>
          <p:cNvPr id="4" name="Slide Number Placeholder 3"/>
          <p:cNvSpPr>
            <a:spLocks noGrp="1"/>
          </p:cNvSpPr>
          <p:nvPr>
            <p:ph type="sldNum" sz="quarter" idx="10"/>
          </p:nvPr>
        </p:nvSpPr>
        <p:spPr/>
        <p:txBody>
          <a:bodyPr/>
          <a:lstStyle/>
          <a:p>
            <a:fld id="{34AD7116-98AE-4794-877F-ACF0AA3C47E7}" type="slidenum">
              <a:rPr lang="en-GB" smtClean="0"/>
              <a:t>10</a:t>
            </a:fld>
            <a:endParaRPr lang="en-GB"/>
          </a:p>
        </p:txBody>
      </p:sp>
    </p:spTree>
    <p:extLst>
      <p:ext uri="{BB962C8B-B14F-4D97-AF65-F5344CB8AC3E}">
        <p14:creationId xmlns:p14="http://schemas.microsoft.com/office/powerpoint/2010/main" val="970150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Little Albert.</a:t>
            </a:r>
          </a:p>
          <a:p>
            <a:r>
              <a:rPr lang="en-GB" dirty="0" smtClean="0"/>
              <a:t>Around the age of nine months, Watson and Rayner exposed the child to a series of stimuli including a white rat, a rabbit, a monkey, masks and burning newspapers and observed the boy's reactions. The boy initially showed no fear of any of the objects he was shown.</a:t>
            </a:r>
          </a:p>
          <a:p>
            <a:r>
              <a:rPr lang="en-GB" dirty="0" smtClean="0"/>
              <a:t>The next time Albert was exposed to the rat, Watson made a loud noise by hitting a metal pipe with a hammer. Naturally, the child began to cry after hearing the loud noise. After repeatedly pairing the white rat with the loud noise, Albert began to cry simply after seeing the rat.</a:t>
            </a:r>
          </a:p>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12</a:t>
            </a:fld>
            <a:endParaRPr lang="en-GB"/>
          </a:p>
        </p:txBody>
      </p:sp>
    </p:spTree>
    <p:extLst>
      <p:ext uri="{BB962C8B-B14F-4D97-AF65-F5344CB8AC3E}">
        <p14:creationId xmlns:p14="http://schemas.microsoft.com/office/powerpoint/2010/main" val="2876987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British form of Behaviour Therapy</a:t>
            </a:r>
            <a:r>
              <a:rPr lang="en-GB" baseline="0" dirty="0" smtClean="0"/>
              <a:t> began in the early 1950s with Joseph </a:t>
            </a:r>
            <a:r>
              <a:rPr lang="en-GB" baseline="0" dirty="0" err="1" smtClean="0"/>
              <a:t>Wolpe</a:t>
            </a:r>
            <a:r>
              <a:rPr lang="en-GB" baseline="0" dirty="0" smtClean="0"/>
              <a:t>. As with many behaviourists his theories </a:t>
            </a:r>
            <a:r>
              <a:rPr lang="en-GB" baseline="0" dirty="0" err="1" smtClean="0"/>
              <a:t>begain</a:t>
            </a:r>
            <a:r>
              <a:rPr lang="en-GB" baseline="0" dirty="0" smtClean="0"/>
              <a:t> in the lab with animals, but his findings were later developed into a theory for helping to reduce a client’s fears. His ideas were that through a gradual process of desensitisation, a client can be helped to overcome fears and phobias.</a:t>
            </a:r>
          </a:p>
          <a:p>
            <a:r>
              <a:rPr lang="en-GB" dirty="0" smtClean="0"/>
              <a:t>A client is exposed to the anxiety</a:t>
            </a:r>
            <a:r>
              <a:rPr lang="en-GB" baseline="0" dirty="0" smtClean="0"/>
              <a:t> – producing stimulus at a low level, and once no anxiety is present a stronger </a:t>
            </a:r>
            <a:r>
              <a:rPr lang="en-GB" baseline="0" dirty="0" err="1" smtClean="0"/>
              <a:t>vewsion</a:t>
            </a:r>
            <a:r>
              <a:rPr lang="en-GB" baseline="0" dirty="0" smtClean="0"/>
              <a:t> of the anxiety-producing stimulus is given. This continues until the client no longer feels any anxiety towards the stimulus.</a:t>
            </a:r>
          </a:p>
          <a:p>
            <a:r>
              <a:rPr lang="en-GB" baseline="0" dirty="0" smtClean="0"/>
              <a:t>Depending on the reaction to the stimulus and the anxiety level the stimulus will either be increased or decreased.</a:t>
            </a:r>
          </a:p>
          <a:p>
            <a:endParaRPr lang="en-GB" baseline="0" dirty="0" smtClean="0"/>
          </a:p>
          <a:p>
            <a:r>
              <a:rPr lang="en-GB" dirty="0" smtClean="0"/>
              <a:t>https://www.youtube.com/watch?v=Nkd7zcvFQ5w Phobias, laughter therapy</a:t>
            </a:r>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13</a:t>
            </a:fld>
            <a:endParaRPr lang="en-GB"/>
          </a:p>
        </p:txBody>
      </p:sp>
    </p:spTree>
    <p:extLst>
      <p:ext uri="{BB962C8B-B14F-4D97-AF65-F5344CB8AC3E}">
        <p14:creationId xmlns:p14="http://schemas.microsoft.com/office/powerpoint/2010/main" val="2403839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smtClean="0"/>
              <a:t>The idea of Rational Emotive Behaviour Therapy or REBT is that people hold rigid beliefs about situations. There is a link between cognitions, emotions and behaviours, whatever we think or believe, links to our feelings and emotions and as such has an impact on our behaviours.</a:t>
            </a:r>
          </a:p>
          <a:p>
            <a:pPr eaLnBrk="1" hangingPunct="1">
              <a:spcBef>
                <a:spcPct val="0"/>
              </a:spcBef>
            </a:pPr>
            <a:r>
              <a:rPr lang="en-GB" altLang="en-US" dirty="0" smtClean="0"/>
              <a:t>Within the therapy room the client will be encouraged to develop new skills which will identify the irrational beliefs and  construct new methods in which they can replace the irrational ways of thinking. </a:t>
            </a:r>
          </a:p>
          <a:p>
            <a:pPr eaLnBrk="1" hangingPunct="1">
              <a:spcBef>
                <a:spcPct val="0"/>
              </a:spcBef>
            </a:pPr>
            <a:r>
              <a:rPr lang="en-GB" altLang="en-US" dirty="0" smtClean="0"/>
              <a:t>REBT works on working with the thinking and behaving, rather than just the feelings. </a:t>
            </a:r>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15</a:t>
            </a:fld>
            <a:endParaRPr lang="en-GB"/>
          </a:p>
        </p:txBody>
      </p:sp>
    </p:spTree>
    <p:extLst>
      <p:ext uri="{BB962C8B-B14F-4D97-AF65-F5344CB8AC3E}">
        <p14:creationId xmlns:p14="http://schemas.microsoft.com/office/powerpoint/2010/main" val="2709141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8436"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30AEF0C-A556-4A9A-8759-B2FC87379D10}"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42240457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I must do well and win the approval of others for my performances or else I am no good</a:t>
            </a:r>
          </a:p>
          <a:p>
            <a:pPr eaLnBrk="1" hangingPunct="1">
              <a:spcBef>
                <a:spcPct val="0"/>
              </a:spcBef>
            </a:pPr>
            <a:r>
              <a:rPr lang="en-GB" altLang="en-US" smtClean="0"/>
              <a:t>Other people must treat me considerately, fairly, kindly and in exactly the way I want them to treat me. If they don’t they are no good and they deserve to be condemed and punished</a:t>
            </a:r>
          </a:p>
          <a:p>
            <a:pPr eaLnBrk="1" hangingPunct="1">
              <a:spcBef>
                <a:spcPct val="0"/>
              </a:spcBef>
            </a:pPr>
            <a:r>
              <a:rPr lang="en-GB" altLang="en-US" smtClean="0"/>
              <a:t>I must get what I want, when I want it. And I must not get what I don’t want. If I don’t get what I want it;s terrible. I can’t stand it and life is no good for depriving me of what I want. (Ellis and Dryden, 2007)</a:t>
            </a:r>
          </a:p>
        </p:txBody>
      </p:sp>
      <p:sp>
        <p:nvSpPr>
          <p:cNvPr id="19460"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853A746-95C7-4763-B1EC-FC0A6FB94DBC}"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2946466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048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412963A-453D-4FC8-B657-B137764B61E4}"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extLst>
      <p:ext uri="{BB962C8B-B14F-4D97-AF65-F5344CB8AC3E}">
        <p14:creationId xmlns:p14="http://schemas.microsoft.com/office/powerpoint/2010/main" val="3914754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People</a:t>
            </a:r>
            <a:r>
              <a:rPr lang="en-GB" baseline="0" dirty="0" smtClean="0"/>
              <a:t> were watching Beck’s work with interest. He undertook repeated recording of events to demonstrate his work. </a:t>
            </a:r>
            <a:r>
              <a:rPr lang="en-GB" dirty="0" smtClean="0"/>
              <a:t>https://www.bing.com/videos/search?q=Beck+CBT&amp;&amp;view=detail&amp;mid=401A69693761D8D7FEA4401A69693761D8D7FEA4&amp;rvsmid=9867EF6AB03BAD2F99419867EF6AB03BAD2F9941&amp;fsscr=0&amp;FORM=VDFSRV</a:t>
            </a:r>
          </a:p>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20</a:t>
            </a:fld>
            <a:endParaRPr lang="en-GB"/>
          </a:p>
        </p:txBody>
      </p:sp>
    </p:spTree>
    <p:extLst>
      <p:ext uri="{BB962C8B-B14F-4D97-AF65-F5344CB8AC3E}">
        <p14:creationId xmlns:p14="http://schemas.microsoft.com/office/powerpoint/2010/main" val="3275927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21</a:t>
            </a:fld>
            <a:endParaRPr lang="en-GB"/>
          </a:p>
        </p:txBody>
      </p:sp>
    </p:spTree>
    <p:extLst>
      <p:ext uri="{BB962C8B-B14F-4D97-AF65-F5344CB8AC3E}">
        <p14:creationId xmlns:p14="http://schemas.microsoft.com/office/powerpoint/2010/main" val="3493809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Their works</a:t>
            </a:r>
            <a:r>
              <a:rPr lang="en-GB" baseline="0" dirty="0" smtClean="0"/>
              <a:t> provided a bridging link between BT and CT</a:t>
            </a:r>
          </a:p>
          <a:p>
            <a:endParaRPr lang="en-GB" baseline="0" dirty="0" smtClean="0"/>
          </a:p>
          <a:p>
            <a:r>
              <a:rPr lang="en-GB" baseline="0" dirty="0" smtClean="0"/>
              <a:t>Clark: Even when the agoraphobia had been taken away, clients were still having panic attacks. “Panic attacks result from catastrophic misinterpretation of bodily sensations” These signs are interpreted as being life threatening and dangerous, it’s a threatening cognition. So you work with the cognition, the panic attacks will reduce and fade.</a:t>
            </a:r>
          </a:p>
          <a:p>
            <a:r>
              <a:rPr lang="en-GB" baseline="0" dirty="0" smtClean="0"/>
              <a:t>The work of </a:t>
            </a:r>
            <a:r>
              <a:rPr lang="en-GB" baseline="0" dirty="0" err="1" smtClean="0"/>
              <a:t>clark</a:t>
            </a:r>
            <a:r>
              <a:rPr lang="en-GB" baseline="0" dirty="0" smtClean="0"/>
              <a:t> and others, resulted in further development of theories for the various anxiety disorders. One </a:t>
            </a:r>
            <a:r>
              <a:rPr lang="en-GB" baseline="0" dirty="0" err="1" smtClean="0"/>
              <a:t>inparticular</a:t>
            </a:r>
            <a:r>
              <a:rPr lang="en-GB" baseline="0" dirty="0" smtClean="0"/>
              <a:t> Clark and Ehlers (PTSD) is well-known</a:t>
            </a:r>
          </a:p>
        </p:txBody>
      </p:sp>
      <p:sp>
        <p:nvSpPr>
          <p:cNvPr id="4" name="Slide Number Placeholder 3"/>
          <p:cNvSpPr>
            <a:spLocks noGrp="1"/>
          </p:cNvSpPr>
          <p:nvPr>
            <p:ph type="sldNum" sz="quarter" idx="10"/>
          </p:nvPr>
        </p:nvSpPr>
        <p:spPr/>
        <p:txBody>
          <a:bodyPr/>
          <a:lstStyle/>
          <a:p>
            <a:fld id="{30761511-042A-49F0-8F4A-2B7DC4DEF6D8}" type="slidenum">
              <a:rPr lang="en-GB" smtClean="0"/>
              <a:t>22</a:t>
            </a:fld>
            <a:endParaRPr lang="en-GB"/>
          </a:p>
        </p:txBody>
      </p:sp>
    </p:spTree>
    <p:extLst>
      <p:ext uri="{BB962C8B-B14F-4D97-AF65-F5344CB8AC3E}">
        <p14:creationId xmlns:p14="http://schemas.microsoft.com/office/powerpoint/2010/main" val="2956953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https://www.youtube.com/watch?v=0ViaCs0k2jM</a:t>
            </a:r>
          </a:p>
          <a:p>
            <a:endParaRPr lang="en-GB" dirty="0"/>
          </a:p>
        </p:txBody>
      </p:sp>
      <p:sp>
        <p:nvSpPr>
          <p:cNvPr id="4" name="Slide Number Placeholder 3"/>
          <p:cNvSpPr>
            <a:spLocks noGrp="1"/>
          </p:cNvSpPr>
          <p:nvPr>
            <p:ph type="sldNum" sz="quarter" idx="10"/>
          </p:nvPr>
        </p:nvSpPr>
        <p:spPr/>
        <p:txBody>
          <a:bodyPr/>
          <a:lstStyle/>
          <a:p>
            <a:fld id="{30761511-042A-49F0-8F4A-2B7DC4DEF6D8}" type="slidenum">
              <a:rPr lang="en-GB" smtClean="0"/>
              <a:t>23</a:t>
            </a:fld>
            <a:endParaRPr lang="en-GB"/>
          </a:p>
        </p:txBody>
      </p:sp>
    </p:spTree>
    <p:extLst>
      <p:ext uri="{BB962C8B-B14F-4D97-AF65-F5344CB8AC3E}">
        <p14:creationId xmlns:p14="http://schemas.microsoft.com/office/powerpoint/2010/main" val="22491563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49D47E5-9D34-4DCB-B942-C1FDADE310A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3857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3592136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413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ECF373D-9B98-400C-B99B-5B489B02708A}"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2443859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ECF373D-9B98-400C-B99B-5B489B02708A}" type="datetimeFigureOut">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9D47E5-9D34-4DCB-B942-C1FDADE310A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2898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ECF373D-9B98-400C-B99B-5B489B02708A}" type="datetimeFigureOut">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9D47E5-9D34-4DCB-B942-C1FDADE310A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2170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CF373D-9B98-400C-B99B-5B489B02708A}" type="datetimeFigureOut">
              <a:rPr lang="en-GB" smtClean="0"/>
              <a:t>21/11/2017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346111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CF373D-9B98-400C-B99B-5B489B02708A}"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9D47E5-9D34-4DCB-B942-C1FDADE310A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3365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CF373D-9B98-400C-B99B-5B489B02708A}"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2822394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ECF373D-9B98-400C-B99B-5B489B02708A}" type="datetimeFigureOut">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191975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5995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4932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spTree>
    <p:extLst>
      <p:ext uri="{BB962C8B-B14F-4D97-AF65-F5344CB8AC3E}">
        <p14:creationId xmlns:p14="http://schemas.microsoft.com/office/powerpoint/2010/main" val="3162001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2114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0842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9474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ECF373D-9B98-400C-B99B-5B489B02708A}" type="datetimeFigureOut">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9D47E5-9D34-4DCB-B942-C1FDADE310A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2631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ECF373D-9B98-400C-B99B-5B489B02708A}" type="datetimeFigureOut">
              <a:rPr lang="en-GB" smtClean="0"/>
              <a:t>21/11/2017</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9D47E5-9D34-4DCB-B942-C1FDADE310A2}" type="slidenum">
              <a:rPr lang="en-GB" smtClean="0"/>
              <a:t>‹#›</a:t>
            </a:fld>
            <a:endParaRPr lang="en-GB"/>
          </a:p>
        </p:txBody>
      </p:sp>
    </p:spTree>
    <p:extLst>
      <p:ext uri="{BB962C8B-B14F-4D97-AF65-F5344CB8AC3E}">
        <p14:creationId xmlns:p14="http://schemas.microsoft.com/office/powerpoint/2010/main" val="618867335"/>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 id="214748395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8.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hyperlink" Target="https://vimeo.com/18608588" TargetMode="Externa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1.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hyperlink" Target="https://www.youtube.com/watch?v=qy_mIEnnlF4%20Big%20Bang%20Theory" TargetMode="External"/><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13.jp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4.jpg"/><Relationship Id="rId5" Type="http://schemas.openxmlformats.org/officeDocument/2006/relationships/hyperlink" Target="https://www.youtube.com/watch?v=Nkd7zcvFQ5w" TargetMode="External"/><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7.png"/><Relationship Id="rId5" Type="http://schemas.openxmlformats.org/officeDocument/2006/relationships/hyperlink" Target="https://www.youtube.com/watch?v=odnoF8V3g6g" TargetMode="External"/><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7.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7.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7.png"/><Relationship Id="rId5" Type="http://schemas.openxmlformats.org/officeDocument/2006/relationships/hyperlink" Target="https://www.youtube.com/watch?v=0ViaCs0k2jM" TargetMode="External"/><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Cognitive Behavioural Therapy</a:t>
            </a:r>
            <a:endParaRPr lang="en-GB" dirty="0"/>
          </a:p>
        </p:txBody>
      </p:sp>
      <p:sp>
        <p:nvSpPr>
          <p:cNvPr id="3" name="Subtitle 2"/>
          <p:cNvSpPr>
            <a:spLocks noGrp="1"/>
          </p:cNvSpPr>
          <p:nvPr>
            <p:ph type="subTitle" idx="1"/>
          </p:nvPr>
        </p:nvSpPr>
        <p:spPr/>
        <p:txBody>
          <a:bodyPr/>
          <a:lstStyle/>
          <a:p>
            <a:endParaRPr lang="en-GB" dirty="0"/>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50085404"/>
      </p:ext>
    </p:extLst>
  </p:cSld>
  <p:clrMapOvr>
    <a:masterClrMapping/>
  </p:clrMapOvr>
  <mc:AlternateContent xmlns:mc="http://schemas.openxmlformats.org/markup-compatibility/2006" xmlns:p14="http://schemas.microsoft.com/office/powerpoint/2010/main">
    <mc:Choice Requires="p14">
      <p:transition spd="slow" p14:dur="2000" advTm="74112"/>
    </mc:Choice>
    <mc:Fallback xmlns="">
      <p:transition spd="slow" advTm="74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become familiar with the origins of Behaviour therapy and Cognitive Behaviour Therapy</a:t>
            </a:r>
          </a:p>
          <a:p>
            <a:r>
              <a:rPr lang="en-GB" dirty="0" smtClean="0"/>
              <a:t>To understand the UK and US development of CBT.</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4082712"/>
      </p:ext>
    </p:extLst>
  </p:cSld>
  <p:clrMapOvr>
    <a:masterClrMapping/>
  </p:clrMapOvr>
  <mc:AlternateContent xmlns:mc="http://schemas.openxmlformats.org/markup-compatibility/2006" xmlns:p14="http://schemas.microsoft.com/office/powerpoint/2010/main">
    <mc:Choice Requires="p14">
      <p:transition spd="slow" p14:dur="2000" advTm="26940"/>
    </mc:Choice>
    <mc:Fallback xmlns="">
      <p:transition spd="slow" advTm="26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sz="half" idx="1"/>
          </p:nvPr>
        </p:nvSpPr>
        <p:spPr/>
        <p:txBody>
          <a:bodyPr>
            <a:normAutofit fontScale="92500"/>
          </a:bodyPr>
          <a:lstStyle/>
          <a:p>
            <a:r>
              <a:rPr lang="en-GB" dirty="0" smtClean="0"/>
              <a:t>Behaviour Therapy – Cognitive Behaviour Therapy?</a:t>
            </a:r>
          </a:p>
          <a:p>
            <a:r>
              <a:rPr lang="en-GB" dirty="0" smtClean="0"/>
              <a:t>Initially strong opposition to psychologists</a:t>
            </a:r>
          </a:p>
          <a:p>
            <a:r>
              <a:rPr lang="en-GB" dirty="0" smtClean="0"/>
              <a:t>Hans </a:t>
            </a:r>
            <a:r>
              <a:rPr lang="en-GB" dirty="0" err="1" smtClean="0"/>
              <a:t>Jurgen</a:t>
            </a:r>
            <a:r>
              <a:rPr lang="en-GB" dirty="0" smtClean="0"/>
              <a:t> Eysenck</a:t>
            </a:r>
          </a:p>
          <a:p>
            <a:r>
              <a:rPr lang="en-GB" dirty="0" smtClean="0"/>
              <a:t>“Neurotic symptoms are </a:t>
            </a:r>
            <a:r>
              <a:rPr lang="en-GB" i="1" dirty="0" smtClean="0"/>
              <a:t>learned patterns of behaviour which for some reason or another an </a:t>
            </a:r>
            <a:r>
              <a:rPr lang="en-GB" i="1" dirty="0" err="1" smtClean="0"/>
              <a:t>unadaptive</a:t>
            </a:r>
            <a:r>
              <a:rPr lang="en-GB" i="1" dirty="0" smtClean="0"/>
              <a:t>”.</a:t>
            </a:r>
            <a:r>
              <a:rPr lang="en-GB" dirty="0"/>
              <a:t> </a:t>
            </a:r>
            <a:r>
              <a:rPr lang="en-GB" dirty="0" smtClean="0"/>
              <a:t>(Eysenck, 1959)</a:t>
            </a:r>
            <a:endParaRPr lang="en-GB" i="1" dirty="0" smtClean="0"/>
          </a:p>
        </p:txBody>
      </p:sp>
      <p:pic>
        <p:nvPicPr>
          <p:cNvPr id="6" name="Content Placeholder 5"/>
          <p:cNvPicPr>
            <a:picLocks noGrp="1" noChangeAspect="1"/>
          </p:cNvPicPr>
          <p:nvPr>
            <p:ph sz="half" idx="2"/>
          </p:nvPr>
        </p:nvPicPr>
        <p:blipFill>
          <a:blip r:embed="rId5" cstate="print">
            <a:extLst>
              <a:ext uri="{28A0092B-C50C-407E-A947-70E740481C1C}">
                <a14:useLocalDpi xmlns:a14="http://schemas.microsoft.com/office/drawing/2010/main" val="0"/>
              </a:ext>
            </a:extLst>
          </a:blip>
          <a:stretch>
            <a:fillRect/>
          </a:stretch>
        </p:blipFill>
        <p:spPr>
          <a:xfrm>
            <a:off x="7354824" y="1690688"/>
            <a:ext cx="3273552" cy="3456432"/>
          </a:xfr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3751908"/>
      </p:ext>
    </p:extLst>
  </p:cSld>
  <p:clrMapOvr>
    <a:masterClrMapping/>
  </p:clrMapOvr>
  <mc:AlternateContent xmlns:mc="http://schemas.openxmlformats.org/markup-compatibility/2006" xmlns:p14="http://schemas.microsoft.com/office/powerpoint/2010/main">
    <mc:Choice Requires="p14">
      <p:transition spd="slow" p14:dur="2000" advTm="114679"/>
    </mc:Choice>
    <mc:Fallback xmlns="">
      <p:transition spd="slow" advTm="114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Aaron T. Beck and Albert Ellis</a:t>
            </a:r>
            <a:endParaRPr lang="en-GB" dirty="0"/>
          </a:p>
        </p:txBody>
      </p:sp>
      <p:sp>
        <p:nvSpPr>
          <p:cNvPr id="3" name="Content Placeholder 2"/>
          <p:cNvSpPr>
            <a:spLocks noGrp="1"/>
          </p:cNvSpPr>
          <p:nvPr>
            <p:ph sz="half" idx="1"/>
          </p:nvPr>
        </p:nvSpPr>
        <p:spPr/>
        <p:txBody>
          <a:bodyPr/>
          <a:lstStyle/>
          <a:p>
            <a:r>
              <a:rPr lang="en-GB" dirty="0" smtClean="0"/>
              <a:t>Albert Ellis:</a:t>
            </a:r>
          </a:p>
          <a:p>
            <a:pPr marL="0" indent="0">
              <a:buNone/>
            </a:pPr>
            <a:r>
              <a:rPr lang="en-GB" dirty="0" smtClean="0"/>
              <a:t>Developed a comprehensive cognitive model of psychopathology</a:t>
            </a:r>
            <a:endParaRPr lang="en-GB" dirty="0"/>
          </a:p>
        </p:txBody>
      </p:sp>
      <p:sp>
        <p:nvSpPr>
          <p:cNvPr id="4" name="Content Placeholder 3"/>
          <p:cNvSpPr>
            <a:spLocks noGrp="1"/>
          </p:cNvSpPr>
          <p:nvPr>
            <p:ph sz="half" idx="2"/>
          </p:nvPr>
        </p:nvSpPr>
        <p:spPr/>
        <p:txBody>
          <a:bodyPr/>
          <a:lstStyle/>
          <a:p>
            <a:r>
              <a:rPr lang="en-GB" dirty="0" smtClean="0"/>
              <a:t>Aaron T. Beck developed Behaviour therapy and eventually merged CT and BT.</a:t>
            </a:r>
            <a:endParaRPr lang="en-GB"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77322" y="3879723"/>
            <a:ext cx="2514600" cy="199072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38277" y="3989260"/>
            <a:ext cx="1419225" cy="1771650"/>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0016240"/>
      </p:ext>
    </p:extLst>
  </p:cSld>
  <p:clrMapOvr>
    <a:masterClrMapping/>
  </p:clrMapOvr>
  <mc:AlternateContent xmlns:mc="http://schemas.openxmlformats.org/markup-compatibility/2006" xmlns:p14="http://schemas.microsoft.com/office/powerpoint/2010/main">
    <mc:Choice Requires="p14">
      <p:transition spd="slow" p14:dur="2000" advTm="67498"/>
    </mc:Choice>
    <mc:Fallback xmlns="">
      <p:transition spd="slow" advTm="67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Cognitive Behavioural Therapy/Cognitive Behavioural Counselling</a:t>
            </a:r>
            <a:endParaRPr lang="en-GB" dirty="0"/>
          </a:p>
        </p:txBody>
      </p:sp>
      <p:sp>
        <p:nvSpPr>
          <p:cNvPr id="3" name="Content Placeholder 2"/>
          <p:cNvSpPr>
            <a:spLocks noGrp="1"/>
          </p:cNvSpPr>
          <p:nvPr>
            <p:ph idx="1"/>
          </p:nvPr>
        </p:nvSpPr>
        <p:spPr/>
        <p:txBody>
          <a:bodyPr/>
          <a:lstStyle/>
          <a:p>
            <a:r>
              <a:rPr lang="en-GB" dirty="0" smtClean="0"/>
              <a:t>‘Waves’ of CBT</a:t>
            </a:r>
          </a:p>
          <a:p>
            <a:r>
              <a:rPr lang="en-GB" dirty="0" smtClean="0"/>
              <a:t>Second Wave – NICE GUIDELINES, IAPT</a:t>
            </a:r>
          </a:p>
          <a:p>
            <a:r>
              <a:rPr lang="en-GB" dirty="0" smtClean="0"/>
              <a:t>Third Wave – Acceptance and Commitment Therapy; Dialectical Behaviour Therapy; Metacognitive Therapy and Mindfulness-Based Cognitive Therapy</a:t>
            </a:r>
          </a:p>
          <a:p>
            <a:r>
              <a:rPr lang="en-GB" dirty="0" smtClean="0"/>
              <a:t>Difference between CBC and CBT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163000"/>
      </p:ext>
    </p:extLst>
  </p:cSld>
  <p:clrMapOvr>
    <a:masterClrMapping/>
  </p:clrMapOvr>
  <mc:AlternateContent xmlns:mc="http://schemas.openxmlformats.org/markup-compatibility/2006" xmlns:p14="http://schemas.microsoft.com/office/powerpoint/2010/main">
    <mc:Choice Requires="p14">
      <p:transition spd="slow" p14:dur="2000" advTm="63949"/>
    </mc:Choice>
    <mc:Fallback xmlns="">
      <p:transition spd="slow" advTm="6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BBC Documentary</a:t>
            </a:r>
            <a:br>
              <a:rPr lang="en-GB" dirty="0" smtClean="0"/>
            </a:br>
            <a:r>
              <a:rPr lang="en-GB" dirty="0" smtClean="0"/>
              <a:t>A Secret History 1. Mind Control</a:t>
            </a:r>
            <a:endParaRPr lang="en-GB" dirty="0"/>
          </a:p>
        </p:txBody>
      </p:sp>
      <p:sp>
        <p:nvSpPr>
          <p:cNvPr id="3" name="Content Placeholder 2"/>
          <p:cNvSpPr>
            <a:spLocks noGrp="1"/>
          </p:cNvSpPr>
          <p:nvPr>
            <p:ph idx="1"/>
          </p:nvPr>
        </p:nvSpPr>
        <p:spPr/>
        <p:txBody>
          <a:bodyPr/>
          <a:lstStyle/>
          <a:p>
            <a:r>
              <a:rPr lang="en-GB" dirty="0" smtClean="0">
                <a:hlinkClick r:id="rId5"/>
              </a:rPr>
              <a:t>The Brain - A Secret History 1. Mind Control</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02106716"/>
      </p:ext>
    </p:extLst>
  </p:cSld>
  <p:clrMapOvr>
    <a:masterClrMapping/>
  </p:clrMapOvr>
  <mc:AlternateContent xmlns:mc="http://schemas.openxmlformats.org/markup-compatibility/2006" xmlns:p14="http://schemas.microsoft.com/office/powerpoint/2010/main">
    <mc:Choice Requires="p14">
      <p:transition spd="slow" p14:dur="2000" advTm="69036"/>
    </mc:Choice>
    <mc:Fallback xmlns="">
      <p:transition spd="slow" advTm="69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 of Behaviour Therapy</a:t>
            </a:r>
            <a:endParaRPr lang="en-GB" dirty="0"/>
          </a:p>
        </p:txBody>
      </p:sp>
      <p:sp>
        <p:nvSpPr>
          <p:cNvPr id="3" name="Content Placeholder 2"/>
          <p:cNvSpPr>
            <a:spLocks noGrp="1"/>
          </p:cNvSpPr>
          <p:nvPr>
            <p:ph sz="half" idx="1"/>
          </p:nvPr>
        </p:nvSpPr>
        <p:spPr/>
        <p:txBody>
          <a:bodyPr/>
          <a:lstStyle/>
          <a:p>
            <a:r>
              <a:rPr lang="en-GB" dirty="0" smtClean="0"/>
              <a:t>Pavlov – conditioning</a:t>
            </a:r>
          </a:p>
          <a:p>
            <a:r>
              <a:rPr lang="en-GB" dirty="0" smtClean="0"/>
              <a:t>Pavlov’s work laid the foundation for scientific study of abnormal behaviour and the conditioning theory of fear acquisition</a:t>
            </a:r>
          </a:p>
        </p:txBody>
      </p:sp>
      <p:pic>
        <p:nvPicPr>
          <p:cNvPr id="5" name="Content Placeholder 4"/>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6174253" y="2813538"/>
            <a:ext cx="4938817" cy="2926080"/>
          </a:xfr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42986468"/>
      </p:ext>
    </p:extLst>
  </p:cSld>
  <p:clrMapOvr>
    <a:masterClrMapping/>
  </p:clrMapOvr>
  <mc:AlternateContent xmlns:mc="http://schemas.openxmlformats.org/markup-compatibility/2006" xmlns:p14="http://schemas.microsoft.com/office/powerpoint/2010/main">
    <mc:Choice Requires="p14">
      <p:transition spd="slow" p14:dur="2000" advTm="34569"/>
    </mc:Choice>
    <mc:Fallback xmlns="">
      <p:transition spd="slow" advTm="3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Skinner (1904-1990)</a:t>
            </a:r>
            <a:endParaRPr lang="en-GB" dirty="0"/>
          </a:p>
        </p:txBody>
      </p:sp>
      <p:sp>
        <p:nvSpPr>
          <p:cNvPr id="3" name="Content Placeholder 2"/>
          <p:cNvSpPr>
            <a:spLocks noGrp="1"/>
          </p:cNvSpPr>
          <p:nvPr>
            <p:ph idx="1"/>
          </p:nvPr>
        </p:nvSpPr>
        <p:spPr/>
        <p:txBody>
          <a:bodyPr/>
          <a:lstStyle/>
          <a:p>
            <a:r>
              <a:rPr lang="en-GB" dirty="0"/>
              <a:t>Skinner (Operant Conditioning) </a:t>
            </a:r>
            <a:r>
              <a:rPr lang="en-GB" dirty="0" smtClean="0"/>
              <a:t>US</a:t>
            </a:r>
          </a:p>
          <a:p>
            <a:r>
              <a:rPr lang="en-GB" dirty="0" smtClean="0"/>
              <a:t>Reinforcement</a:t>
            </a:r>
          </a:p>
          <a:p>
            <a:r>
              <a:rPr lang="en-GB" dirty="0" smtClean="0"/>
              <a:t>Behaviour which is reinforced tends to be repeated (i.e. strengthened)</a:t>
            </a:r>
          </a:p>
          <a:p>
            <a:r>
              <a:rPr lang="en-GB" dirty="0" smtClean="0"/>
              <a:t>Behaviour which is not reinforced tends to die out (i.e. weakened)</a:t>
            </a:r>
          </a:p>
          <a:p>
            <a:endParaRPr lang="en-GB"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00136" y="982132"/>
            <a:ext cx="1038448" cy="1131908"/>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73938240"/>
      </p:ext>
    </p:extLst>
  </p:cSld>
  <p:clrMapOvr>
    <a:masterClrMapping/>
  </p:clrMapOvr>
  <mc:AlternateContent xmlns:mc="http://schemas.openxmlformats.org/markup-compatibility/2006" xmlns:p14="http://schemas.microsoft.com/office/powerpoint/2010/main">
    <mc:Choice Requires="p14">
      <p:transition spd="slow" p14:dur="2000" advTm="59369"/>
    </mc:Choice>
    <mc:Fallback xmlns="">
      <p:transition spd="slow" advTm="59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Skinner 1904- 1990</a:t>
            </a:r>
          </a:p>
        </p:txBody>
      </p:sp>
      <p:sp>
        <p:nvSpPr>
          <p:cNvPr id="3" name="Content Placeholder 2"/>
          <p:cNvSpPr>
            <a:spLocks noGrp="1"/>
          </p:cNvSpPr>
          <p:nvPr>
            <p:ph idx="1"/>
          </p:nvPr>
        </p:nvSpPr>
        <p:spPr>
          <a:xfrm>
            <a:off x="838200" y="2114040"/>
            <a:ext cx="10515600" cy="4742600"/>
          </a:xfrm>
        </p:spPr>
        <p:txBody>
          <a:bodyPr>
            <a:normAutofit/>
          </a:bodyPr>
          <a:lstStyle/>
          <a:p>
            <a:endParaRPr lang="en-GB" b="1" dirty="0" smtClean="0"/>
          </a:p>
          <a:p>
            <a:r>
              <a:rPr lang="en-GB" b="1" dirty="0" smtClean="0"/>
              <a:t>Neutral </a:t>
            </a:r>
            <a:r>
              <a:rPr lang="en-GB" b="1" dirty="0"/>
              <a:t>operants</a:t>
            </a:r>
            <a:r>
              <a:rPr lang="en-GB" dirty="0"/>
              <a:t>: </a:t>
            </a:r>
            <a:r>
              <a:rPr lang="en-GB" dirty="0" smtClean="0"/>
              <a:t>Responses </a:t>
            </a:r>
            <a:r>
              <a:rPr lang="en-GB" dirty="0"/>
              <a:t>from the environment that neither increase nor decrease the probability of a </a:t>
            </a:r>
            <a:r>
              <a:rPr lang="en-GB" dirty="0" smtClean="0"/>
              <a:t>behaviour </a:t>
            </a:r>
            <a:r>
              <a:rPr lang="en-GB" dirty="0"/>
              <a:t>being </a:t>
            </a:r>
            <a:r>
              <a:rPr lang="en-GB" dirty="0" smtClean="0"/>
              <a:t>repeated</a:t>
            </a:r>
            <a:r>
              <a:rPr lang="en-GB" dirty="0"/>
              <a:t/>
            </a:r>
            <a:br>
              <a:rPr lang="en-GB" dirty="0"/>
            </a:br>
            <a:endParaRPr lang="en-GB" dirty="0"/>
          </a:p>
          <a:p>
            <a:r>
              <a:rPr lang="en-GB" b="1" dirty="0" smtClean="0"/>
              <a:t>Reinforcers</a:t>
            </a:r>
            <a:r>
              <a:rPr lang="en-GB" dirty="0"/>
              <a:t>: Responses from the environment that increase the probability of a </a:t>
            </a:r>
            <a:r>
              <a:rPr lang="en-GB" dirty="0" smtClean="0"/>
              <a:t>behaviour </a:t>
            </a:r>
            <a:r>
              <a:rPr lang="en-GB" dirty="0"/>
              <a:t>being repeated. Reinforcers can be either positive or </a:t>
            </a:r>
            <a:r>
              <a:rPr lang="en-GB" dirty="0" smtClean="0"/>
              <a:t>negative</a:t>
            </a:r>
            <a:r>
              <a:rPr lang="en-GB" dirty="0"/>
              <a:t/>
            </a:r>
            <a:br>
              <a:rPr lang="en-GB" dirty="0"/>
            </a:br>
            <a:endParaRPr lang="en-GB" dirty="0"/>
          </a:p>
          <a:p>
            <a:r>
              <a:rPr lang="en-GB" b="1" dirty="0" smtClean="0"/>
              <a:t>Punishers</a:t>
            </a:r>
            <a:r>
              <a:rPr lang="en-GB" dirty="0"/>
              <a:t>: Responses from the environment that decrease the likelihood of a </a:t>
            </a:r>
            <a:r>
              <a:rPr lang="en-GB" dirty="0" smtClean="0"/>
              <a:t>behaviour </a:t>
            </a:r>
            <a:r>
              <a:rPr lang="en-GB" dirty="0"/>
              <a:t>being repeated. Punishment weakens </a:t>
            </a:r>
            <a:r>
              <a:rPr lang="en-GB" dirty="0" smtClean="0"/>
              <a:t>behaviour</a:t>
            </a:r>
            <a:endParaRPr lang="en-GB" dirty="0"/>
          </a:p>
          <a:p>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488954942"/>
      </p:ext>
    </p:extLst>
  </p:cSld>
  <p:clrMapOvr>
    <a:masterClrMapping/>
  </p:clrMapOvr>
  <mc:AlternateContent xmlns:mc="http://schemas.openxmlformats.org/markup-compatibility/2006" xmlns:p14="http://schemas.microsoft.com/office/powerpoint/2010/main">
    <mc:Choice Requires="p14">
      <p:transition spd="slow" p14:dur="2000" advTm="45168"/>
    </mc:Choice>
    <mc:Fallback xmlns="">
      <p:transition spd="slow" advTm="45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Skinner 1904- </a:t>
            </a:r>
            <a:r>
              <a:rPr lang="en-GB" dirty="0" smtClean="0"/>
              <a:t>1990 </a:t>
            </a:r>
            <a:endParaRPr lang="en-GB" dirty="0"/>
          </a:p>
        </p:txBody>
      </p:sp>
      <p:sp>
        <p:nvSpPr>
          <p:cNvPr id="3" name="Content Placeholder 2"/>
          <p:cNvSpPr>
            <a:spLocks noGrp="1"/>
          </p:cNvSpPr>
          <p:nvPr>
            <p:ph idx="1"/>
          </p:nvPr>
        </p:nvSpPr>
        <p:spPr>
          <a:xfrm>
            <a:off x="838200" y="1436914"/>
            <a:ext cx="10515600" cy="5272643"/>
          </a:xfrm>
        </p:spPr>
        <p:txBody>
          <a:bodyPr>
            <a:normAutofit/>
          </a:bodyPr>
          <a:lstStyle/>
          <a:p>
            <a:endParaRPr lang="en-GB" dirty="0" smtClean="0"/>
          </a:p>
          <a:p>
            <a:endParaRPr lang="en-GB" dirty="0" smtClean="0"/>
          </a:p>
          <a:p>
            <a:r>
              <a:rPr lang="en-GB" dirty="0" smtClean="0"/>
              <a:t>Skinner </a:t>
            </a:r>
            <a:r>
              <a:rPr lang="en-GB" dirty="0"/>
              <a:t>found that people’s behaviours were as a result of what they observed or </a:t>
            </a:r>
            <a:r>
              <a:rPr lang="en-GB" dirty="0" smtClean="0"/>
              <a:t>experienced </a:t>
            </a:r>
            <a:r>
              <a:rPr lang="en-GB" dirty="0"/>
              <a:t>after an event</a:t>
            </a:r>
            <a:r>
              <a:rPr lang="en-GB" dirty="0" smtClean="0"/>
              <a:t>.</a:t>
            </a:r>
          </a:p>
          <a:p>
            <a:r>
              <a:rPr lang="en-GB" dirty="0" smtClean="0"/>
              <a:t>If </a:t>
            </a:r>
            <a:r>
              <a:rPr lang="en-GB" dirty="0"/>
              <a:t>a person is rewarded for a particular behaviour, they will repeat that behaviour. </a:t>
            </a:r>
            <a:endParaRPr lang="en-GB" dirty="0" smtClean="0"/>
          </a:p>
          <a:p>
            <a:r>
              <a:rPr lang="en-GB" dirty="0" smtClean="0"/>
              <a:t>If </a:t>
            </a:r>
            <a:r>
              <a:rPr lang="en-GB" dirty="0"/>
              <a:t>they receive a punishment, that behaviour will not be </a:t>
            </a:r>
            <a:r>
              <a:rPr lang="en-GB" dirty="0" smtClean="0"/>
              <a:t>repeated</a:t>
            </a:r>
          </a:p>
          <a:p>
            <a:r>
              <a:rPr lang="en-GB" dirty="0">
                <a:hlinkClick r:id="rId5"/>
              </a:rPr>
              <a:t>Skinner Operant Conditioning</a:t>
            </a:r>
            <a:endParaRPr lang="en-GB" dirty="0"/>
          </a:p>
          <a:p>
            <a:endParaRPr lang="en-GB" dirty="0" smtClean="0"/>
          </a:p>
          <a:p>
            <a:endParaRPr lang="en-GB" dirty="0"/>
          </a:p>
          <a:p>
            <a:endParaRPr lang="en-GB" dirty="0" smtClean="0"/>
          </a:p>
          <a:p>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05919684"/>
      </p:ext>
    </p:extLst>
  </p:cSld>
  <p:clrMapOvr>
    <a:masterClrMapping/>
  </p:clrMapOvr>
  <mc:AlternateContent xmlns:mc="http://schemas.openxmlformats.org/markup-compatibility/2006" xmlns:p14="http://schemas.microsoft.com/office/powerpoint/2010/main">
    <mc:Choice Requires="p14">
      <p:transition spd="slow" p14:dur="2000" advTm="30501"/>
    </mc:Choice>
    <mc:Fallback xmlns="">
      <p:transition spd="slow" advTm="30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own behaviours</a:t>
            </a:r>
            <a:endParaRPr lang="en-GB" dirty="0"/>
          </a:p>
        </p:txBody>
      </p:sp>
      <p:sp>
        <p:nvSpPr>
          <p:cNvPr id="3" name="Content Placeholder 2"/>
          <p:cNvSpPr>
            <a:spLocks noGrp="1"/>
          </p:cNvSpPr>
          <p:nvPr>
            <p:ph idx="1"/>
          </p:nvPr>
        </p:nvSpPr>
        <p:spPr/>
        <p:txBody>
          <a:bodyPr/>
          <a:lstStyle/>
          <a:p>
            <a:r>
              <a:rPr lang="en-GB" dirty="0" smtClean="0"/>
              <a:t>What behaviours have you experienced that have been affected by </a:t>
            </a:r>
            <a:r>
              <a:rPr lang="en-GB" dirty="0" err="1" smtClean="0"/>
              <a:t>reinforcers</a:t>
            </a:r>
            <a:r>
              <a:rPr lang="en-GB" dirty="0" smtClean="0"/>
              <a:t> and punishers?</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29154360"/>
      </p:ext>
    </p:extLst>
  </p:cSld>
  <p:clrMapOvr>
    <a:masterClrMapping/>
  </p:clrMapOvr>
  <mc:AlternateContent xmlns:mc="http://schemas.openxmlformats.org/markup-compatibility/2006" xmlns:p14="http://schemas.microsoft.com/office/powerpoint/2010/main">
    <mc:Choice Requires="p14">
      <p:transition spd="slow" p14:dur="2000" advTm="33497"/>
    </mc:Choice>
    <mc:Fallback xmlns="">
      <p:transition spd="slow" advTm="33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Little Albert</a:t>
            </a:r>
            <a:endParaRPr lang="en-GB" dirty="0"/>
          </a:p>
        </p:txBody>
      </p:sp>
      <p:sp>
        <p:nvSpPr>
          <p:cNvPr id="3" name="Content Placeholder 2"/>
          <p:cNvSpPr>
            <a:spLocks noGrp="1"/>
          </p:cNvSpPr>
          <p:nvPr>
            <p:ph idx="1"/>
          </p:nvPr>
        </p:nvSpPr>
        <p:spPr/>
        <p:txBody>
          <a:bodyPr/>
          <a:lstStyle/>
          <a:p>
            <a:r>
              <a:rPr lang="en-GB" dirty="0"/>
              <a:t>Little Albert (Classical Conditioning)</a:t>
            </a:r>
          </a:p>
          <a:p>
            <a:endParaRPr lang="en-GB" dirty="0"/>
          </a:p>
        </p:txBody>
      </p:sp>
      <p:pic>
        <p:nvPicPr>
          <p:cNvPr id="4" name="Content Placeholder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04237" y="2737031"/>
            <a:ext cx="2998720" cy="29587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7040042"/>
      </p:ext>
    </p:extLst>
  </p:cSld>
  <p:clrMapOvr>
    <a:masterClrMapping/>
  </p:clrMapOvr>
  <mc:AlternateContent xmlns:mc="http://schemas.openxmlformats.org/markup-compatibility/2006" xmlns:p14="http://schemas.microsoft.com/office/powerpoint/2010/main">
    <mc:Choice Requires="p14">
      <p:transition spd="slow" p14:dur="2000" advTm="82237"/>
    </mc:Choice>
    <mc:Fallback xmlns="">
      <p:transition spd="slow" advTm="82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Anxiety Treatments</a:t>
            </a:r>
            <a:endParaRPr lang="en-GB" dirty="0"/>
          </a:p>
        </p:txBody>
      </p:sp>
      <p:sp>
        <p:nvSpPr>
          <p:cNvPr id="3" name="Content Placeholder 2"/>
          <p:cNvSpPr>
            <a:spLocks noGrp="1"/>
          </p:cNvSpPr>
          <p:nvPr>
            <p:ph idx="1"/>
          </p:nvPr>
        </p:nvSpPr>
        <p:spPr/>
        <p:txBody>
          <a:bodyPr/>
          <a:lstStyle/>
          <a:p>
            <a:r>
              <a:rPr lang="en-GB" dirty="0" smtClean="0"/>
              <a:t>Joseph </a:t>
            </a:r>
            <a:r>
              <a:rPr lang="en-GB" dirty="0" err="1" smtClean="0"/>
              <a:t>Wolpe</a:t>
            </a:r>
            <a:r>
              <a:rPr lang="en-GB" dirty="0" smtClean="0"/>
              <a:t> – Systematic Desensitization (UK)</a:t>
            </a:r>
          </a:p>
          <a:p>
            <a:pPr lvl="1"/>
            <a:r>
              <a:rPr lang="en-GB" dirty="0" smtClean="0"/>
              <a:t>Three Steps: Relaxation, Hierarchy of Anxiety, Full relaxation whilst imaging the anxiety producing stimulus.</a:t>
            </a:r>
          </a:p>
          <a:p>
            <a:pPr lvl="1"/>
            <a:r>
              <a:rPr lang="en-GB" dirty="0" smtClean="0">
                <a:hlinkClick r:id="rId5"/>
              </a:rPr>
              <a:t>Using Humour in Systemic Desensitization</a:t>
            </a:r>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62080" y="3531734"/>
            <a:ext cx="1937166" cy="234413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29744149"/>
      </p:ext>
    </p:extLst>
  </p:cSld>
  <p:clrMapOvr>
    <a:masterClrMapping/>
  </p:clrMapOvr>
  <mc:AlternateContent xmlns:mc="http://schemas.openxmlformats.org/markup-compatibility/2006" xmlns:p14="http://schemas.microsoft.com/office/powerpoint/2010/main">
    <mc:Choice Requires="p14">
      <p:transition spd="slow" p14:dur="2000" advTm="102498"/>
    </mc:Choice>
    <mc:Fallback xmlns="">
      <p:transition spd="slow" advTm="102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Advocates of the psychoanalytical approach, which emphasizes identifying and resolving the underlying causes of behavioural problems, challenge behaviour therapists by predicting that other symptoms will be substituted for the ones treated unless the underlying causes are also treated.</a:t>
            </a:r>
          </a:p>
          <a:p>
            <a:r>
              <a:rPr lang="en-GB" dirty="0" smtClean="0"/>
              <a:t>Where do you stand with respect to this challenge?</a:t>
            </a:r>
            <a:endParaRPr lang="en-GB"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69829" y="3782786"/>
            <a:ext cx="3222171" cy="32221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47427433"/>
      </p:ext>
    </p:extLst>
  </p:cSld>
  <p:clrMapOvr>
    <a:masterClrMapping/>
  </p:clrMapOvr>
  <mc:AlternateContent xmlns:mc="http://schemas.openxmlformats.org/markup-compatibility/2006" xmlns:p14="http://schemas.microsoft.com/office/powerpoint/2010/main">
    <mc:Choice Requires="p14">
      <p:transition spd="slow" p14:dur="2000" advTm="37097"/>
    </mc:Choice>
    <mc:Fallback xmlns="">
      <p:transition spd="slow" advTm="37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Albert Ellis</a:t>
            </a:r>
            <a:endParaRPr lang="en-GB" dirty="0"/>
          </a:p>
        </p:txBody>
      </p:sp>
      <p:sp>
        <p:nvSpPr>
          <p:cNvPr id="3" name="Content Placeholder 2"/>
          <p:cNvSpPr>
            <a:spLocks noGrp="1"/>
          </p:cNvSpPr>
          <p:nvPr>
            <p:ph idx="1"/>
          </p:nvPr>
        </p:nvSpPr>
        <p:spPr/>
        <p:txBody>
          <a:bodyPr/>
          <a:lstStyle/>
          <a:p>
            <a:r>
              <a:rPr lang="en-GB" dirty="0" smtClean="0"/>
              <a:t>Rational Emotive Behaviour Therapy (REBT)</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10509924"/>
      </p:ext>
    </p:extLst>
  </p:cSld>
  <p:clrMapOvr>
    <a:masterClrMapping/>
  </p:clrMapOvr>
  <mc:AlternateContent xmlns:mc="http://schemas.openxmlformats.org/markup-compatibility/2006" xmlns:p14="http://schemas.microsoft.com/office/powerpoint/2010/main">
    <mc:Choice Requires="p14">
      <p:transition spd="slow" p14:dur="2000" advTm="52797"/>
    </mc:Choice>
    <mc:Fallback xmlns="">
      <p:transition spd="slow" advTm="52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a:defRPr/>
            </a:pPr>
            <a:r>
              <a:rPr lang="en-GB" altLang="en-US" smtClean="0">
                <a:solidFill>
                  <a:schemeClr val="accent1">
                    <a:lumMod val="75000"/>
                  </a:schemeClr>
                </a:solidFill>
              </a:rPr>
              <a:t>REBT View of Human Nature </a:t>
            </a:r>
          </a:p>
        </p:txBody>
      </p:sp>
      <p:sp>
        <p:nvSpPr>
          <p:cNvPr id="12291" name="Content Placeholder 2"/>
          <p:cNvSpPr>
            <a:spLocks noGrp="1"/>
          </p:cNvSpPr>
          <p:nvPr>
            <p:ph idx="1"/>
          </p:nvPr>
        </p:nvSpPr>
        <p:spPr/>
        <p:txBody>
          <a:bodyPr/>
          <a:lstStyle/>
          <a:p>
            <a:r>
              <a:rPr lang="en-GB" altLang="en-US" smtClean="0"/>
              <a:t>People are born with the potential for rational or irrational thinking. </a:t>
            </a:r>
          </a:p>
          <a:p>
            <a:r>
              <a:rPr lang="en-GB" altLang="en-US" smtClean="0"/>
              <a:t>People want happiness and want to self-actualise however, we are also predisposed towards self-blame, repetition towards past mistakes and avoidance of self-actualisation.</a:t>
            </a:r>
          </a:p>
          <a:p>
            <a:r>
              <a:rPr lang="en-GB" altLang="en-US" smtClean="0"/>
              <a:t>At birth we have the capability to work towards human growth and we have the choice to change our behaviour.</a:t>
            </a:r>
          </a:p>
          <a:p>
            <a:r>
              <a:rPr lang="en-GB" altLang="en-US" smtClean="0"/>
              <a:t>We defeat ourselves due to self-sabotaging behaviours.</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65488398"/>
      </p:ext>
    </p:extLst>
  </p:cSld>
  <p:clrMapOvr>
    <a:masterClrMapping/>
  </p:clrMapOvr>
  <p:transition advTm="3762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a:defRPr/>
            </a:pPr>
            <a:r>
              <a:rPr lang="en-GB" altLang="en-US" smtClean="0">
                <a:solidFill>
                  <a:schemeClr val="accent1">
                    <a:lumMod val="75000"/>
                  </a:schemeClr>
                </a:solidFill>
              </a:rPr>
              <a:t>Maladaptive Behaviour </a:t>
            </a:r>
          </a:p>
        </p:txBody>
      </p:sp>
      <p:sp>
        <p:nvSpPr>
          <p:cNvPr id="13315" name="Content Placeholder 2"/>
          <p:cNvSpPr>
            <a:spLocks noGrp="1"/>
          </p:cNvSpPr>
          <p:nvPr>
            <p:ph idx="1"/>
          </p:nvPr>
        </p:nvSpPr>
        <p:spPr/>
        <p:txBody>
          <a:bodyPr/>
          <a:lstStyle/>
          <a:p>
            <a:r>
              <a:rPr lang="en-GB" altLang="en-US" dirty="0" smtClean="0"/>
              <a:t>We learn our irrational thoughts from others during childhood</a:t>
            </a:r>
          </a:p>
          <a:p>
            <a:r>
              <a:rPr lang="en-GB" altLang="en-US" dirty="0" smtClean="0"/>
              <a:t>Three basic musts (11 irrational beliefs)</a:t>
            </a:r>
          </a:p>
          <a:p>
            <a:r>
              <a:rPr lang="en-GB" altLang="en-US" dirty="0" smtClean="0"/>
              <a:t>Mental disorders are caused by the irrational beliefs that are continuously being thought and believed.</a:t>
            </a:r>
          </a:p>
          <a:p>
            <a:r>
              <a:rPr lang="en-GB" dirty="0">
                <a:hlinkClick r:id="rId5"/>
              </a:rPr>
              <a:t>Rational Emotive Therapy - Ellis</a:t>
            </a:r>
            <a:endParaRPr lang="en-GB" dirty="0"/>
          </a:p>
          <a:p>
            <a:pPr marL="0" indent="0">
              <a:buNone/>
            </a:pPr>
            <a:endParaRPr lang="en-GB" altLang="en-US" dirty="0" smtClean="0"/>
          </a:p>
          <a:p>
            <a:endParaRPr lang="en-GB" alt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37583610"/>
      </p:ext>
    </p:extLst>
  </p:cSld>
  <p:clrMapOvr>
    <a:masterClrMapping/>
  </p:clrMapOvr>
  <p:transition advTm="8834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defRPr/>
            </a:pPr>
            <a:r>
              <a:rPr lang="en-GB" altLang="en-US" smtClean="0">
                <a:solidFill>
                  <a:schemeClr val="accent1">
                    <a:lumMod val="75000"/>
                  </a:schemeClr>
                </a:solidFill>
              </a:rPr>
              <a:t>Good Mental Health</a:t>
            </a:r>
          </a:p>
        </p:txBody>
      </p:sp>
      <p:sp>
        <p:nvSpPr>
          <p:cNvPr id="14339" name="Content Placeholder 2"/>
          <p:cNvSpPr>
            <a:spLocks noGrp="1"/>
          </p:cNvSpPr>
          <p:nvPr>
            <p:ph idx="1"/>
          </p:nvPr>
        </p:nvSpPr>
        <p:spPr/>
        <p:txBody>
          <a:bodyPr>
            <a:normAutofit lnSpcReduction="10000"/>
          </a:bodyPr>
          <a:lstStyle/>
          <a:p>
            <a:r>
              <a:rPr lang="en-GB" altLang="en-US" smtClean="0"/>
              <a:t>Think positive thoughts.</a:t>
            </a:r>
          </a:p>
          <a:p>
            <a:r>
              <a:rPr lang="en-GB" altLang="en-US" smtClean="0"/>
              <a:t>Focus on our own self respect, not the opinions of others</a:t>
            </a:r>
          </a:p>
          <a:p>
            <a:r>
              <a:rPr lang="en-GB" altLang="en-US" smtClean="0"/>
              <a:t>Life should be about self actualising, growth.</a:t>
            </a:r>
          </a:p>
          <a:p>
            <a:r>
              <a:rPr lang="en-GB" altLang="en-US" smtClean="0"/>
              <a:t>Three ideas which support good mental health</a:t>
            </a:r>
          </a:p>
          <a:p>
            <a:pPr lvl="1"/>
            <a:r>
              <a:rPr lang="en-GB" altLang="en-US" smtClean="0"/>
              <a:t>Love others</a:t>
            </a:r>
          </a:p>
          <a:p>
            <a:pPr lvl="1"/>
            <a:r>
              <a:rPr lang="en-GB" altLang="en-US" smtClean="0"/>
              <a:t>Create or get involved in other things</a:t>
            </a:r>
          </a:p>
          <a:p>
            <a:pPr lvl="1"/>
            <a:r>
              <a:rPr lang="en-GB" altLang="en-US" smtClean="0"/>
              <a:t>Becoming involved in ideas</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4954864"/>
      </p:ext>
    </p:extLst>
  </p:cSld>
  <p:clrMapOvr>
    <a:masterClrMapping/>
  </p:clrMapOvr>
  <p:transition advTm="2688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extLst>
              <p:ext uri="{D42A27DB-BD31-4B8C-83A1-F6EECF244321}">
                <p14:modId xmlns:p14="http://schemas.microsoft.com/office/powerpoint/2010/main" val="3507480489"/>
              </p:ext>
            </p:extLst>
          </p:nvPr>
        </p:nvGraphicFramePr>
        <p:xfrm>
          <a:off x="2159391" y="1696330"/>
          <a:ext cx="8229600" cy="4373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2159391" y="844062"/>
            <a:ext cx="8961120" cy="769441"/>
          </a:xfrm>
          <a:prstGeom prst="rect">
            <a:avLst/>
          </a:prstGeom>
          <a:noFill/>
        </p:spPr>
        <p:txBody>
          <a:bodyPr wrap="square" rtlCol="0">
            <a:spAutoFit/>
          </a:bodyPr>
          <a:lstStyle/>
          <a:p>
            <a:r>
              <a:rPr lang="en-GB" sz="4400" dirty="0" smtClean="0"/>
              <a:t>A-B-C Framework</a:t>
            </a:r>
            <a:endParaRPr lang="en-GB" sz="44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69094203"/>
      </p:ext>
    </p:extLst>
  </p:cSld>
  <p:clrMapOvr>
    <a:masterClrMapping/>
  </p:clrMapOvr>
  <mc:AlternateContent xmlns:mc="http://schemas.openxmlformats.org/markup-compatibility/2006" xmlns:p14="http://schemas.microsoft.com/office/powerpoint/2010/main">
    <mc:Choice Requires="p14">
      <p:transition spd="slow" p14:dur="2000" advTm="98959"/>
    </mc:Choice>
    <mc:Fallback xmlns="">
      <p:transition spd="slow" advTm="98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Emergence of Cognitive Therapy</a:t>
            </a:r>
            <a:endParaRPr lang="en-GB" dirty="0"/>
          </a:p>
        </p:txBody>
      </p:sp>
      <p:sp>
        <p:nvSpPr>
          <p:cNvPr id="3" name="Content Placeholder 2"/>
          <p:cNvSpPr>
            <a:spLocks noGrp="1"/>
          </p:cNvSpPr>
          <p:nvPr>
            <p:ph idx="1"/>
          </p:nvPr>
        </p:nvSpPr>
        <p:spPr/>
        <p:txBody>
          <a:bodyPr/>
          <a:lstStyle/>
          <a:p>
            <a:r>
              <a:rPr lang="en-GB" dirty="0" smtClean="0"/>
              <a:t>Aaron T. Beck</a:t>
            </a:r>
          </a:p>
          <a:p>
            <a:r>
              <a:rPr lang="en-GB" dirty="0" smtClean="0"/>
              <a:t>Depression and other psychological disorders developed through faulty cognitions. Through corrective actions these faulty cognitions can be altered.</a:t>
            </a:r>
          </a:p>
          <a:p>
            <a:r>
              <a:rPr lang="en-GB" dirty="0" smtClean="0"/>
              <a:t>During the mid 1960s Beck became familiar with Behaviour Therapy and stared to incorporate some aspects of the work within his theory.</a:t>
            </a:r>
          </a:p>
          <a:p>
            <a:r>
              <a:rPr lang="en-GB" dirty="0" smtClean="0"/>
              <a:t>He suggested that the way in which an individual viewed the world would have an impact on their cognitions, their beliefs about themselves.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9015132"/>
      </p:ext>
    </p:extLst>
  </p:cSld>
  <p:clrMapOvr>
    <a:masterClrMapping/>
  </p:clrMapOvr>
  <mc:AlternateContent xmlns:mc="http://schemas.openxmlformats.org/markup-compatibility/2006" xmlns:p14="http://schemas.microsoft.com/office/powerpoint/2010/main">
    <mc:Choice Requires="p14">
      <p:transition spd="slow" p14:dur="2000" advTm="71592"/>
    </mc:Choice>
    <mc:Fallback xmlns="">
      <p:transition spd="slow" advTm="71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Beck’s work on Depression</a:t>
            </a:r>
            <a:endParaRPr lang="en-GB" dirty="0"/>
          </a:p>
        </p:txBody>
      </p:sp>
      <p:sp>
        <p:nvSpPr>
          <p:cNvPr id="3" name="Content Placeholder 2"/>
          <p:cNvSpPr>
            <a:spLocks noGrp="1"/>
          </p:cNvSpPr>
          <p:nvPr>
            <p:ph idx="1"/>
          </p:nvPr>
        </p:nvSpPr>
        <p:spPr/>
        <p:txBody>
          <a:bodyPr/>
          <a:lstStyle/>
          <a:p>
            <a:r>
              <a:rPr lang="en-GB" dirty="0" smtClean="0"/>
              <a:t>For the early part of his career at least, Beck worked with clients who had depression. </a:t>
            </a:r>
          </a:p>
          <a:p>
            <a:r>
              <a:rPr lang="en-GB" dirty="0" smtClean="0"/>
              <a:t>Beck’s Depression Inventory (BDI) – 21 question multi-choice questionnaire</a:t>
            </a:r>
          </a:p>
          <a:p>
            <a:r>
              <a:rPr lang="en-GB" dirty="0" smtClean="0"/>
              <a:t>Still being used today. The BDI II can be used with adults and young people, from the age of 13 to assess the symptoms and levels of depression.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23826203"/>
      </p:ext>
    </p:extLst>
  </p:cSld>
  <p:clrMapOvr>
    <a:masterClrMapping/>
  </p:clrMapOvr>
  <mc:AlternateContent xmlns:mc="http://schemas.openxmlformats.org/markup-compatibility/2006" xmlns:p14="http://schemas.microsoft.com/office/powerpoint/2010/main">
    <mc:Choice Requires="p14">
      <p:transition spd="slow" p14:dur="2000" advTm="41887"/>
    </mc:Choice>
    <mc:Fallback xmlns="">
      <p:transition spd="slow" advTm="41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merging of Behaviour Therapy and Cognitive Therapy</a:t>
            </a:r>
            <a:endParaRPr lang="en-GB" dirty="0"/>
          </a:p>
        </p:txBody>
      </p:sp>
      <p:sp>
        <p:nvSpPr>
          <p:cNvPr id="3" name="Content Placeholder 2"/>
          <p:cNvSpPr>
            <a:spLocks noGrp="1"/>
          </p:cNvSpPr>
          <p:nvPr>
            <p:ph idx="1"/>
          </p:nvPr>
        </p:nvSpPr>
        <p:spPr/>
        <p:txBody>
          <a:bodyPr>
            <a:normAutofit lnSpcReduction="10000"/>
          </a:bodyPr>
          <a:lstStyle/>
          <a:p>
            <a:r>
              <a:rPr lang="en-GB" dirty="0" smtClean="0"/>
              <a:t>Cognitive psychology was developing</a:t>
            </a:r>
          </a:p>
          <a:p>
            <a:r>
              <a:rPr lang="en-GB" dirty="0" smtClean="0"/>
              <a:t>Behaviourism did not allow for the exploration of the patient’s anxiety</a:t>
            </a:r>
          </a:p>
          <a:p>
            <a:r>
              <a:rPr lang="en-GB" dirty="0" smtClean="0"/>
              <a:t>There was a need to find a therapy that would work with depressed clients.</a:t>
            </a:r>
          </a:p>
          <a:p>
            <a:r>
              <a:rPr lang="en-GB" dirty="0" smtClean="0"/>
              <a:t>Clark’s cognitive theory of panic disorder</a:t>
            </a:r>
          </a:p>
          <a:p>
            <a:r>
              <a:rPr lang="en-GB" dirty="0" smtClean="0"/>
              <a:t>Mid 1980s – </a:t>
            </a:r>
            <a:r>
              <a:rPr lang="en-GB" dirty="0" err="1" smtClean="0"/>
              <a:t>Salkovskis</a:t>
            </a:r>
            <a:endParaRPr lang="en-GB" dirty="0" smtClean="0"/>
          </a:p>
          <a:p>
            <a:r>
              <a:rPr lang="en-GB" dirty="0" smtClean="0"/>
              <a:t>Empirical evidence continued to be importance within the merging of the theories.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715042"/>
      </p:ext>
    </p:extLst>
  </p:cSld>
  <p:clrMapOvr>
    <a:masterClrMapping/>
  </p:clrMapOvr>
  <mc:AlternateContent xmlns:mc="http://schemas.openxmlformats.org/markup-compatibility/2006" xmlns:p14="http://schemas.microsoft.com/office/powerpoint/2010/main">
    <mc:Choice Requires="p14">
      <p:transition spd="slow" p14:dur="2000" advTm="103761"/>
    </mc:Choice>
    <mc:Fallback xmlns="">
      <p:transition spd="slow" advTm="103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CBT in the UK</a:t>
            </a:r>
            <a:endParaRPr lang="en-GB" dirty="0"/>
          </a:p>
        </p:txBody>
      </p:sp>
      <p:sp>
        <p:nvSpPr>
          <p:cNvPr id="3" name="Content Placeholder 2"/>
          <p:cNvSpPr>
            <a:spLocks noGrp="1"/>
          </p:cNvSpPr>
          <p:nvPr>
            <p:ph idx="1"/>
          </p:nvPr>
        </p:nvSpPr>
        <p:spPr/>
        <p:txBody>
          <a:bodyPr/>
          <a:lstStyle/>
          <a:p>
            <a:r>
              <a:rPr lang="en-GB" dirty="0" smtClean="0"/>
              <a:t>NICE guidelines</a:t>
            </a:r>
          </a:p>
          <a:p>
            <a:r>
              <a:rPr lang="en-GB" dirty="0" smtClean="0">
                <a:hlinkClick r:id="rId5"/>
              </a:rPr>
              <a:t>CBT</a:t>
            </a:r>
            <a:endParaRPr lang="en-GB" dirty="0" smtClean="0"/>
          </a:p>
          <a:p>
            <a:endParaRPr lang="en-GB" dirty="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1902341"/>
      </p:ext>
    </p:extLst>
  </p:cSld>
  <p:clrMapOvr>
    <a:masterClrMapping/>
  </p:clrMapOvr>
  <mc:AlternateContent xmlns:mc="http://schemas.openxmlformats.org/markup-compatibility/2006" xmlns:p14="http://schemas.microsoft.com/office/powerpoint/2010/main">
    <mc:Choice Requires="p14">
      <p:transition spd="slow" p14:dur="2000" advTm="62668"/>
    </mc:Choice>
    <mc:Fallback xmlns="">
      <p:transition spd="slow" advTm="62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3|0.4|0.3"/>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1660</TotalTime>
  <Words>1954</Words>
  <Application>Microsoft Office PowerPoint</Application>
  <PresentationFormat>Widescreen</PresentationFormat>
  <Paragraphs>171</Paragraphs>
  <Slides>23</Slides>
  <Notes>18</Notes>
  <HiddenSlides>0</HiddenSlides>
  <MMClips>23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Garamond</vt:lpstr>
      <vt:lpstr>Organic</vt:lpstr>
      <vt:lpstr>Cognitive Behavioural Therapy</vt:lpstr>
      <vt:lpstr>Aims</vt:lpstr>
      <vt:lpstr>Origins</vt:lpstr>
      <vt:lpstr>Aaron T. Beck and Albert Ellis</vt:lpstr>
      <vt:lpstr>Cognitive Behavioural Therapy/Cognitive Behavioural Counselling</vt:lpstr>
      <vt:lpstr>BBC Documentary A Secret History 1. Mind Control</vt:lpstr>
      <vt:lpstr>Origins of Behaviour Therapy</vt:lpstr>
      <vt:lpstr>Skinner (1904-1990)</vt:lpstr>
      <vt:lpstr>Skinner 1904- 1990</vt:lpstr>
      <vt:lpstr>Skinner 1904- 1990 </vt:lpstr>
      <vt:lpstr>Our own behaviours</vt:lpstr>
      <vt:lpstr>Little Albert</vt:lpstr>
      <vt:lpstr>Anxiety Treatments</vt:lpstr>
      <vt:lpstr>Question</vt:lpstr>
      <vt:lpstr>Albert Ellis</vt:lpstr>
      <vt:lpstr>REBT View of Human Nature </vt:lpstr>
      <vt:lpstr>Maladaptive Behaviour </vt:lpstr>
      <vt:lpstr>Good Mental Health</vt:lpstr>
      <vt:lpstr>PowerPoint Presentation</vt:lpstr>
      <vt:lpstr>The Emergence of Cognitive Therapy</vt:lpstr>
      <vt:lpstr>Beck’s work on Depression</vt:lpstr>
      <vt:lpstr>The merging of Behaviour Therapy and Cognitive Therapy</vt:lpstr>
      <vt:lpstr>CBT in the UK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Behavioural Therapy</dc:title>
  <dc:creator>Catherine Slade</dc:creator>
  <cp:lastModifiedBy>Catherine Slade</cp:lastModifiedBy>
  <cp:revision>13</cp:revision>
  <dcterms:created xsi:type="dcterms:W3CDTF">2016-11-02T12:23:10Z</dcterms:created>
  <dcterms:modified xsi:type="dcterms:W3CDTF">2017-11-21T11:48:57Z</dcterms:modified>
</cp:coreProperties>
</file>