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7" r:id="rId3"/>
    <p:sldId id="258" r:id="rId4"/>
    <p:sldId id="259" r:id="rId5"/>
    <p:sldId id="260" r:id="rId6"/>
    <p:sldId id="261" r:id="rId7"/>
    <p:sldId id="263"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783E84-0E64-41B9-8A32-6A5BEBF27C05}" v="26" dt="2022-07-13T01:56:53.6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BC091B4-F0CD-48AE-837E-4FAAF8E15E08}" type="datetimeFigureOut">
              <a:rPr lang="en-GB" smtClean="0"/>
              <a:t>17/07/2022</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02E9BEBA-3BDF-4B26-9E5B-B8DF1F2F1903}"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121947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C091B4-F0CD-48AE-837E-4FAAF8E15E08}" type="datetimeFigureOut">
              <a:rPr lang="en-GB" smtClean="0"/>
              <a:t>17/07/2022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E9BEBA-3BDF-4B26-9E5B-B8DF1F2F1903}"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6928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BC091B4-F0CD-48AE-837E-4FAAF8E15E08}" type="datetimeFigureOut">
              <a:rPr lang="en-GB" smtClean="0"/>
              <a:t>17/07/2022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E9BEBA-3BDF-4B26-9E5B-B8DF1F2F1903}"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390457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C091B4-F0CD-48AE-837E-4FAAF8E15E08}" type="datetimeFigureOut">
              <a:rPr lang="en-GB" smtClean="0"/>
              <a:t>17/07/2022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E9BEBA-3BDF-4B26-9E5B-B8DF1F2F1903}"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221951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BC091B4-F0CD-48AE-837E-4FAAF8E15E08}" type="datetimeFigureOut">
              <a:rPr lang="en-GB" smtClean="0"/>
              <a:t>17/07/2022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2E9BEBA-3BDF-4B26-9E5B-B8DF1F2F1903}"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470016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BC091B4-F0CD-48AE-837E-4FAAF8E15E08}" type="datetimeFigureOut">
              <a:rPr lang="en-GB" smtClean="0"/>
              <a:t>17/07/2022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E9BEBA-3BDF-4B26-9E5B-B8DF1F2F1903}"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63946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C091B4-F0CD-48AE-837E-4FAAF8E15E08}" type="datetimeFigureOut">
              <a:rPr lang="en-GB" smtClean="0"/>
              <a:t>17/07/2022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2E9BEBA-3BDF-4B26-9E5B-B8DF1F2F1903}" type="slidenum">
              <a:rPr lang="en-GB" smtClean="0"/>
              <a:t>‹#›</a:t>
            </a:fld>
            <a:endParaRPr lang="en-GB"/>
          </a:p>
        </p:txBody>
      </p:sp>
    </p:spTree>
    <p:extLst>
      <p:ext uri="{BB962C8B-B14F-4D97-AF65-F5344CB8AC3E}">
        <p14:creationId xmlns:p14="http://schemas.microsoft.com/office/powerpoint/2010/main" val="41806245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BC091B4-F0CD-48AE-837E-4FAAF8E15E08}" type="datetimeFigureOut">
              <a:rPr lang="en-GB" smtClean="0"/>
              <a:t>17/07/2022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E9BEBA-3BDF-4B26-9E5B-B8DF1F2F1903}"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88191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7BC091B4-F0CD-48AE-837E-4FAAF8E15E08}" type="datetimeFigureOut">
              <a:rPr lang="en-GB" smtClean="0"/>
              <a:t>17/07/2022</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02E9BEBA-3BDF-4B26-9E5B-B8DF1F2F1903}"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98679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C091B4-F0CD-48AE-837E-4FAAF8E15E08}" type="datetimeFigureOut">
              <a:rPr lang="en-GB" smtClean="0"/>
              <a:t>17/07/2022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E9BEBA-3BDF-4B26-9E5B-B8DF1F2F1903}"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398259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C091B4-F0CD-48AE-837E-4FAAF8E15E08}" type="datetimeFigureOut">
              <a:rPr lang="en-GB" smtClean="0"/>
              <a:t>17/07/2022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E9BEBA-3BDF-4B26-9E5B-B8DF1F2F1903}"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46010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7BC091B4-F0CD-48AE-837E-4FAAF8E15E08}" type="datetimeFigureOut">
              <a:rPr lang="en-GB" smtClean="0"/>
              <a:t>17/07/2022</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02E9BEBA-3BDF-4B26-9E5B-B8DF1F2F1903}"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5412960"/>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publichealth.tulane.edu/blog/communication-in-healthcare/" TargetMode="External"/><Relationship Id="rId3" Type="http://schemas.openxmlformats.org/officeDocument/2006/relationships/hyperlink" Target="https://cpdonline.co.uk/knowledge-base/care/effective-communication/" TargetMode="External"/><Relationship Id="rId7" Type="http://schemas.openxmlformats.org/officeDocument/2006/relationships/hyperlink" Target="https://www.health.org.uk/sites/default/files/Communications-channels.pdf" TargetMode="External"/><Relationship Id="rId2" Type="http://schemas.openxmlformats.org/officeDocument/2006/relationships/hyperlink" Target="https://www.sagepub.com/sites/default/files/upm-binaries/13975_Corcoran___Chapter_1.pdf" TargetMode="External"/><Relationship Id="rId1" Type="http://schemas.openxmlformats.org/officeDocument/2006/relationships/slideLayout" Target="../slideLayouts/slideLayout2.xml"/><Relationship Id="rId6" Type="http://schemas.openxmlformats.org/officeDocument/2006/relationships/hyperlink" Target="https://www.socialworkguide.org/resources/theories-used-in-social-work/" TargetMode="External"/><Relationship Id="rId5" Type="http://schemas.openxmlformats.org/officeDocument/2006/relationships/hyperlink" Target="https://nursinganswers.net/essays/theories-of-communication-in-healthcare.php?vref=1" TargetMode="External"/><Relationship Id="rId4" Type="http://schemas.openxmlformats.org/officeDocument/2006/relationships/hyperlink" Target="https://healthyliving.azcentral.com/barriers-to-effective-communication-in-healthcare-12362159.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7E6F91-5A4E-31BD-BDA9-BF889B5473F8}"/>
              </a:ext>
            </a:extLst>
          </p:cNvPr>
          <p:cNvSpPr txBox="1"/>
          <p:nvPr/>
        </p:nvSpPr>
        <p:spPr>
          <a:xfrm>
            <a:off x="6936509" y="581891"/>
            <a:ext cx="4978400" cy="369332"/>
          </a:xfrm>
          <a:prstGeom prst="rect">
            <a:avLst/>
          </a:prstGeom>
          <a:noFill/>
        </p:spPr>
        <p:txBody>
          <a:bodyPr wrap="square" rtlCol="0">
            <a:spAutoFit/>
          </a:bodyPr>
          <a:lstStyle/>
          <a:p>
            <a:r>
              <a:rPr lang="en-GB" b="1" i="1" dirty="0"/>
              <a:t>Module code: BMSW4002</a:t>
            </a:r>
          </a:p>
        </p:txBody>
      </p:sp>
      <p:sp>
        <p:nvSpPr>
          <p:cNvPr id="8" name="TextBox 7">
            <a:extLst>
              <a:ext uri="{FF2B5EF4-FFF2-40B4-BE49-F238E27FC236}">
                <a16:creationId xmlns:a16="http://schemas.microsoft.com/office/drawing/2014/main" id="{E5D9CEA4-F2EF-191E-710A-357DD9579F2F}"/>
              </a:ext>
            </a:extLst>
          </p:cNvPr>
          <p:cNvSpPr txBox="1"/>
          <p:nvPr/>
        </p:nvSpPr>
        <p:spPr>
          <a:xfrm>
            <a:off x="3357553" y="5306694"/>
            <a:ext cx="5615709" cy="646331"/>
          </a:xfrm>
          <a:prstGeom prst="rect">
            <a:avLst/>
          </a:prstGeom>
          <a:noFill/>
        </p:spPr>
        <p:txBody>
          <a:bodyPr wrap="square" rtlCol="0">
            <a:spAutoFit/>
          </a:bodyPr>
          <a:lstStyle/>
          <a:p>
            <a:r>
              <a:rPr lang="en-GB" dirty="0"/>
              <a:t>Done By </a:t>
            </a:r>
            <a:r>
              <a:rPr lang="en-GB" dirty="0" err="1"/>
              <a:t>Neli</a:t>
            </a:r>
            <a:r>
              <a:rPr lang="en-GB" dirty="0"/>
              <a:t> </a:t>
            </a:r>
            <a:r>
              <a:rPr lang="en-GB" dirty="0" err="1"/>
              <a:t>Aktar</a:t>
            </a:r>
            <a:r>
              <a:rPr lang="en-GB" dirty="0"/>
              <a:t> 2124110, </a:t>
            </a:r>
            <a:r>
              <a:rPr lang="en-GB" dirty="0" err="1"/>
              <a:t>Quraitulain</a:t>
            </a:r>
            <a:r>
              <a:rPr lang="en-GB" dirty="0"/>
              <a:t> Kayani 2118247, </a:t>
            </a:r>
            <a:r>
              <a:rPr lang="en-GB" dirty="0" err="1"/>
              <a:t>Steliana</a:t>
            </a:r>
            <a:r>
              <a:rPr lang="en-GB" dirty="0"/>
              <a:t> Stan 2123020, </a:t>
            </a:r>
            <a:r>
              <a:rPr lang="en-GB" dirty="0" err="1"/>
              <a:t>Beauti</a:t>
            </a:r>
            <a:r>
              <a:rPr lang="en-GB" dirty="0"/>
              <a:t> </a:t>
            </a:r>
            <a:r>
              <a:rPr lang="en-GB" dirty="0" err="1"/>
              <a:t>Aktar</a:t>
            </a:r>
            <a:r>
              <a:rPr lang="en-GB" dirty="0"/>
              <a:t> 2124111</a:t>
            </a:r>
          </a:p>
        </p:txBody>
      </p:sp>
      <p:sp>
        <p:nvSpPr>
          <p:cNvPr id="9" name="Rectangle 8">
            <a:extLst>
              <a:ext uri="{FF2B5EF4-FFF2-40B4-BE49-F238E27FC236}">
                <a16:creationId xmlns:a16="http://schemas.microsoft.com/office/drawing/2014/main" id="{EA2FD5BB-12B8-6EF1-2157-AAF85A08F2EC}"/>
              </a:ext>
            </a:extLst>
          </p:cNvPr>
          <p:cNvSpPr/>
          <p:nvPr/>
        </p:nvSpPr>
        <p:spPr>
          <a:xfrm>
            <a:off x="2712081" y="2540184"/>
            <a:ext cx="7469801" cy="923330"/>
          </a:xfrm>
          <a:prstGeom prst="rect">
            <a:avLst/>
          </a:prstGeom>
          <a:noFill/>
        </p:spPr>
        <p:txBody>
          <a:bodyPr wrap="none" lIns="91440" tIns="45720" rIns="91440" bIns="45720">
            <a:spAutoFit/>
          </a:bodyPr>
          <a:lstStyle/>
          <a:p>
            <a:pPr algn="ctr"/>
            <a:r>
              <a:rPr lang="en-US" sz="5400" b="1" i="1" cap="none" spc="0" dirty="0">
                <a:ln w="0"/>
                <a:solidFill>
                  <a:schemeClr val="tx1"/>
                </a:solidFill>
                <a:effectLst>
                  <a:outerShdw blurRad="38100" dist="19050" dir="2700000" algn="tl" rotWithShape="0">
                    <a:schemeClr val="dk1">
                      <a:alpha val="40000"/>
                    </a:schemeClr>
                  </a:outerShdw>
                </a:effectLst>
              </a:rPr>
              <a:t>Health and Social Care.</a:t>
            </a:r>
          </a:p>
        </p:txBody>
      </p:sp>
    </p:spTree>
    <p:extLst>
      <p:ext uri="{BB962C8B-B14F-4D97-AF65-F5344CB8AC3E}">
        <p14:creationId xmlns:p14="http://schemas.microsoft.com/office/powerpoint/2010/main" val="22061788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4D2AF8B-6488-4AD4-87D9-D89B0C32AA5B}"/>
              </a:ext>
            </a:extLst>
          </p:cNvPr>
          <p:cNvSpPr/>
          <p:nvPr/>
        </p:nvSpPr>
        <p:spPr>
          <a:xfrm>
            <a:off x="150920" y="4305670"/>
            <a:ext cx="9871969" cy="1754326"/>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5DCA0E3D-0A4F-46F5-AAD4-ECCADE246689}"/>
              </a:ext>
            </a:extLst>
          </p:cNvPr>
          <p:cNvSpPr/>
          <p:nvPr/>
        </p:nvSpPr>
        <p:spPr>
          <a:xfrm>
            <a:off x="350982" y="2041237"/>
            <a:ext cx="7407563" cy="1225746"/>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4F66BAD3-37E9-8B45-E065-93265B8AEFD5}"/>
              </a:ext>
            </a:extLst>
          </p:cNvPr>
          <p:cNvSpPr txBox="1"/>
          <p:nvPr/>
        </p:nvSpPr>
        <p:spPr>
          <a:xfrm>
            <a:off x="2429164" y="421849"/>
            <a:ext cx="8432800" cy="830997"/>
          </a:xfrm>
          <a:prstGeom prst="rect">
            <a:avLst/>
          </a:prstGeom>
          <a:noFill/>
        </p:spPr>
        <p:txBody>
          <a:bodyPr wrap="square">
            <a:spAutoFit/>
          </a:bodyPr>
          <a:lstStyle/>
          <a:p>
            <a:r>
              <a:rPr lang="en-GB" sz="2400" b="1" dirty="0"/>
              <a:t>What are the benefits of effective communication on the organization’s business process? </a:t>
            </a:r>
          </a:p>
        </p:txBody>
      </p:sp>
      <p:sp>
        <p:nvSpPr>
          <p:cNvPr id="6" name="TextBox 5">
            <a:extLst>
              <a:ext uri="{FF2B5EF4-FFF2-40B4-BE49-F238E27FC236}">
                <a16:creationId xmlns:a16="http://schemas.microsoft.com/office/drawing/2014/main" id="{CEB287C7-B091-22B7-FFBB-8F70AB03BD1F}"/>
              </a:ext>
            </a:extLst>
          </p:cNvPr>
          <p:cNvSpPr txBox="1"/>
          <p:nvPr/>
        </p:nvSpPr>
        <p:spPr>
          <a:xfrm>
            <a:off x="350982" y="2041237"/>
            <a:ext cx="7407563" cy="1754326"/>
          </a:xfrm>
          <a:prstGeom prst="rect">
            <a:avLst/>
          </a:prstGeom>
          <a:noFill/>
        </p:spPr>
        <p:txBody>
          <a:bodyPr wrap="square" rtlCol="0">
            <a:spAutoFit/>
          </a:bodyPr>
          <a:lstStyle/>
          <a:p>
            <a:r>
              <a:rPr lang="en-GB" b="0" i="0" dirty="0">
                <a:solidFill>
                  <a:srgbClr val="3A3A3A"/>
                </a:solidFill>
                <a:effectLst/>
                <a:latin typeface="-apple-system"/>
              </a:rPr>
              <a:t>Effective communication within health and social care settings is very important because it can have a direct or indirect impact on the health and social care relationship provided</a:t>
            </a:r>
            <a:r>
              <a:rPr lang="en-GB" dirty="0">
                <a:solidFill>
                  <a:srgbClr val="3A3A3A"/>
                </a:solidFill>
                <a:latin typeface="-apple-system"/>
              </a:rPr>
              <a:t>. This is because</a:t>
            </a:r>
            <a:r>
              <a:rPr lang="en-GB" b="0" i="0" dirty="0">
                <a:solidFill>
                  <a:srgbClr val="3A3A3A"/>
                </a:solidFill>
                <a:effectLst/>
                <a:latin typeface="-apple-system"/>
              </a:rPr>
              <a:t> the overall wellbeing of the patient and on the relationships with patients, family members or colleagues.</a:t>
            </a:r>
          </a:p>
          <a:p>
            <a:endParaRPr lang="en-GB" dirty="0">
              <a:solidFill>
                <a:srgbClr val="3A3A3A"/>
              </a:solidFill>
              <a:latin typeface="-apple-system"/>
            </a:endParaRPr>
          </a:p>
          <a:p>
            <a:endParaRPr lang="en-GB" dirty="0"/>
          </a:p>
        </p:txBody>
      </p:sp>
      <p:sp>
        <p:nvSpPr>
          <p:cNvPr id="8" name="TextBox 7">
            <a:extLst>
              <a:ext uri="{FF2B5EF4-FFF2-40B4-BE49-F238E27FC236}">
                <a16:creationId xmlns:a16="http://schemas.microsoft.com/office/drawing/2014/main" id="{3E807B0C-3025-3BB1-D6FC-07751961CCF6}"/>
              </a:ext>
            </a:extLst>
          </p:cNvPr>
          <p:cNvSpPr txBox="1"/>
          <p:nvPr/>
        </p:nvSpPr>
        <p:spPr>
          <a:xfrm>
            <a:off x="279961" y="4312492"/>
            <a:ext cx="9753600" cy="2031325"/>
          </a:xfrm>
          <a:prstGeom prst="rect">
            <a:avLst/>
          </a:prstGeom>
          <a:noFill/>
        </p:spPr>
        <p:txBody>
          <a:bodyPr wrap="square" rtlCol="0">
            <a:spAutoFit/>
          </a:bodyPr>
          <a:lstStyle/>
          <a:p>
            <a:pPr algn="l"/>
            <a:r>
              <a:rPr lang="en-GB" b="0" i="0" dirty="0">
                <a:solidFill>
                  <a:srgbClr val="3A3A3A"/>
                </a:solidFill>
                <a:effectLst/>
                <a:latin typeface="-apple-system"/>
              </a:rPr>
              <a:t>Many people may have difficulties in understanding information provided because of language barriers, limited literacy, physical conditions (such as mobility impairment) or age.</a:t>
            </a:r>
          </a:p>
          <a:p>
            <a:pPr algn="l"/>
            <a:r>
              <a:rPr lang="en-GB" b="0" i="0" dirty="0">
                <a:solidFill>
                  <a:srgbClr val="3A3A3A"/>
                </a:solidFill>
                <a:effectLst/>
                <a:latin typeface="-apple-system"/>
              </a:rPr>
              <a:t>Admission to a nursing home, a foster care home or health facility is a stressful event that involves a noticeable change in lifestyle that requires support. Those affected by a disease are often overwhelmed by fear for their own health and can become irritable, and therefore need reassurance from others.</a:t>
            </a:r>
          </a:p>
          <a:p>
            <a:pPr marL="285750" indent="-285750">
              <a:buFont typeface="Arial" panose="020B0604020202020204" pitchFamily="34" charset="0"/>
              <a:buChar char="•"/>
            </a:pPr>
            <a:endParaRPr lang="en-GB" dirty="0"/>
          </a:p>
        </p:txBody>
      </p:sp>
      <p:sp>
        <p:nvSpPr>
          <p:cNvPr id="7" name="Rectangle 6">
            <a:extLst>
              <a:ext uri="{FF2B5EF4-FFF2-40B4-BE49-F238E27FC236}">
                <a16:creationId xmlns:a16="http://schemas.microsoft.com/office/drawing/2014/main" id="{4D0CC96D-E3A9-47D3-A3DB-8394F7D74F13}"/>
              </a:ext>
            </a:extLst>
          </p:cNvPr>
          <p:cNvSpPr/>
          <p:nvPr/>
        </p:nvSpPr>
        <p:spPr>
          <a:xfrm>
            <a:off x="8229600" y="2192784"/>
            <a:ext cx="3611418" cy="1754326"/>
          </a:xfrm>
          <a:prstGeom prst="rect">
            <a:avLst/>
          </a:prstGeom>
          <a:solidFill>
            <a:srgbClr val="00B05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DABA866C-C2B1-4E5F-AAAC-42AC2B27E5C8}"/>
              </a:ext>
            </a:extLst>
          </p:cNvPr>
          <p:cNvSpPr txBox="1"/>
          <p:nvPr/>
        </p:nvSpPr>
        <p:spPr>
          <a:xfrm>
            <a:off x="8229600" y="2291533"/>
            <a:ext cx="3611418" cy="1477328"/>
          </a:xfrm>
          <a:prstGeom prst="rect">
            <a:avLst/>
          </a:prstGeom>
          <a:noFill/>
        </p:spPr>
        <p:txBody>
          <a:bodyPr wrap="square" rtlCol="0">
            <a:spAutoFit/>
          </a:bodyPr>
          <a:lstStyle/>
          <a:p>
            <a:r>
              <a:rPr lang="en-GB" dirty="0"/>
              <a:t>Benefits of effective communication: The message is clear, Trust building, Better relationships, Handling conflicts, Increase productivity and engagement.</a:t>
            </a:r>
          </a:p>
        </p:txBody>
      </p:sp>
    </p:spTree>
    <p:extLst>
      <p:ext uri="{BB962C8B-B14F-4D97-AF65-F5344CB8AC3E}">
        <p14:creationId xmlns:p14="http://schemas.microsoft.com/office/powerpoint/2010/main" val="31198181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F7344C-F06D-492D-9D52-F11E4BF40184}"/>
              </a:ext>
            </a:extLst>
          </p:cNvPr>
          <p:cNvSpPr>
            <a:spLocks noGrp="1"/>
          </p:cNvSpPr>
          <p:nvPr>
            <p:ph idx="1"/>
          </p:nvPr>
        </p:nvSpPr>
        <p:spPr>
          <a:xfrm>
            <a:off x="235527" y="1855432"/>
            <a:ext cx="9425709" cy="1294167"/>
          </a:xfrm>
        </p:spPr>
        <p:txBody>
          <a:bodyPr>
            <a:normAutofit fontScale="77500" lnSpcReduction="20000"/>
          </a:bodyPr>
          <a:lstStyle/>
          <a:p>
            <a:r>
              <a:rPr lang="en-GB" sz="1900" b="0" i="0" dirty="0">
                <a:solidFill>
                  <a:srgbClr val="3A3A3A"/>
                </a:solidFill>
                <a:effectLst/>
                <a:latin typeface="-apple-system"/>
              </a:rPr>
              <a:t>The development of positive relationships.</a:t>
            </a:r>
          </a:p>
          <a:p>
            <a:pPr>
              <a:buFont typeface="Arial" panose="020B0604020202020204" pitchFamily="34" charset="0"/>
              <a:buChar char="•"/>
            </a:pPr>
            <a:r>
              <a:rPr lang="en-GB" sz="1900" b="0" i="0" dirty="0">
                <a:solidFill>
                  <a:srgbClr val="3A3A3A"/>
                </a:solidFill>
                <a:effectLst/>
                <a:latin typeface="-apple-system"/>
              </a:rPr>
              <a:t>The provision of direct (or indirect) emotional support to the patient (or family members) or colleagues.</a:t>
            </a:r>
          </a:p>
          <a:p>
            <a:pPr>
              <a:buFont typeface="Arial" panose="020B0604020202020204" pitchFamily="34" charset="0"/>
              <a:buChar char="•"/>
            </a:pPr>
            <a:r>
              <a:rPr lang="en-GB" sz="1900" b="0" i="0" dirty="0">
                <a:solidFill>
                  <a:srgbClr val="3A3A3A"/>
                </a:solidFill>
                <a:effectLst/>
                <a:latin typeface="-apple-system"/>
              </a:rPr>
              <a:t>The exchange of clear information and instructions on care needs.</a:t>
            </a:r>
            <a:br>
              <a:rPr lang="en-GB" b="0" i="0" dirty="0">
                <a:solidFill>
                  <a:srgbClr val="3A3A3A"/>
                </a:solidFill>
                <a:effectLst/>
                <a:latin typeface="FontAwesome"/>
              </a:rPr>
            </a:br>
            <a:endParaRPr lang="en-GB" b="0" i="0" dirty="0">
              <a:solidFill>
                <a:srgbClr val="3A3A3A"/>
              </a:solidFill>
              <a:effectLst/>
              <a:latin typeface="FontAwesome"/>
            </a:endParaRPr>
          </a:p>
        </p:txBody>
      </p:sp>
      <p:sp>
        <p:nvSpPr>
          <p:cNvPr id="4" name="Rectangle 3">
            <a:extLst>
              <a:ext uri="{FF2B5EF4-FFF2-40B4-BE49-F238E27FC236}">
                <a16:creationId xmlns:a16="http://schemas.microsoft.com/office/drawing/2014/main" id="{67573105-5BB1-72F2-A26C-C4000AE0680E}"/>
              </a:ext>
            </a:extLst>
          </p:cNvPr>
          <p:cNvSpPr/>
          <p:nvPr/>
        </p:nvSpPr>
        <p:spPr>
          <a:xfrm>
            <a:off x="1272566" y="361295"/>
            <a:ext cx="9852634" cy="923330"/>
          </a:xfrm>
          <a:prstGeom prst="rect">
            <a:avLst/>
          </a:prstGeom>
          <a:noFill/>
        </p:spPr>
        <p:txBody>
          <a:bodyPr wrap="none" lIns="91440" tIns="45720" rIns="91440" bIns="45720">
            <a:spAutoFit/>
          </a:bodyPr>
          <a:lstStyle/>
          <a:p>
            <a:pPr algn="ctr"/>
            <a:r>
              <a:rPr lang="en-GB" sz="5400" b="1" i="0" dirty="0">
                <a:solidFill>
                  <a:srgbClr val="3A3A3A"/>
                </a:solidFill>
                <a:effectLst/>
                <a:latin typeface="-apple-system"/>
              </a:rPr>
              <a:t>Effective communication enables:</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5" name="TextBox 4">
            <a:extLst>
              <a:ext uri="{FF2B5EF4-FFF2-40B4-BE49-F238E27FC236}">
                <a16:creationId xmlns:a16="http://schemas.microsoft.com/office/drawing/2014/main" id="{99203CC0-A2DD-BAFD-9E20-66B23316A0A1}"/>
              </a:ext>
            </a:extLst>
          </p:cNvPr>
          <p:cNvSpPr txBox="1"/>
          <p:nvPr/>
        </p:nvSpPr>
        <p:spPr>
          <a:xfrm>
            <a:off x="143163" y="2967335"/>
            <a:ext cx="10344727" cy="646331"/>
          </a:xfrm>
          <a:prstGeom prst="rect">
            <a:avLst/>
          </a:prstGeom>
          <a:noFill/>
        </p:spPr>
        <p:txBody>
          <a:bodyPr wrap="square" rtlCol="0">
            <a:spAutoFit/>
          </a:bodyPr>
          <a:lstStyle/>
          <a:p>
            <a:br>
              <a:rPr lang="en-GB" b="0" i="0" dirty="0">
                <a:solidFill>
                  <a:srgbClr val="3A3A3A"/>
                </a:solidFill>
                <a:effectLst/>
                <a:latin typeface="-apple-system"/>
              </a:rPr>
            </a:br>
            <a:endParaRPr lang="en-GB" dirty="0"/>
          </a:p>
        </p:txBody>
      </p:sp>
      <p:sp>
        <p:nvSpPr>
          <p:cNvPr id="6" name="TextBox 5">
            <a:extLst>
              <a:ext uri="{FF2B5EF4-FFF2-40B4-BE49-F238E27FC236}">
                <a16:creationId xmlns:a16="http://schemas.microsoft.com/office/drawing/2014/main" id="{60EFB3DD-9016-1550-366D-80C5DAF2F8D2}"/>
              </a:ext>
            </a:extLst>
          </p:cNvPr>
          <p:cNvSpPr txBox="1"/>
          <p:nvPr/>
        </p:nvSpPr>
        <p:spPr>
          <a:xfrm>
            <a:off x="359814" y="2998904"/>
            <a:ext cx="10612582" cy="1754326"/>
          </a:xfrm>
          <a:prstGeom prst="rect">
            <a:avLst/>
          </a:prstGeom>
          <a:noFill/>
        </p:spPr>
        <p:txBody>
          <a:bodyPr wrap="square" rtlCol="0">
            <a:spAutoFit/>
          </a:bodyPr>
          <a:lstStyle/>
          <a:p>
            <a:pPr>
              <a:buFont typeface="Arial" panose="020B0604020202020204" pitchFamily="34" charset="0"/>
              <a:buChar char="•"/>
            </a:pPr>
            <a:r>
              <a:rPr lang="en-GB" b="1" i="0" dirty="0">
                <a:effectLst/>
                <a:latin typeface="inherit"/>
              </a:rPr>
              <a:t>What are the different types of effective communication needed in health and social care?</a:t>
            </a:r>
            <a:endParaRPr lang="en-GB" b="1" i="0" dirty="0">
              <a:effectLst/>
              <a:latin typeface="-apple-system"/>
            </a:endParaRPr>
          </a:p>
          <a:p>
            <a:pPr>
              <a:buFont typeface="Arial" panose="020B0604020202020204" pitchFamily="34" charset="0"/>
              <a:buChar char="•"/>
            </a:pPr>
            <a:r>
              <a:rPr lang="en-GB" b="1" i="0" dirty="0">
                <a:effectLst/>
                <a:latin typeface="-apple-system"/>
              </a:rPr>
              <a:t>Verbal communication.</a:t>
            </a:r>
          </a:p>
          <a:p>
            <a:pPr>
              <a:buFont typeface="Arial" panose="020B0604020202020204" pitchFamily="34" charset="0"/>
              <a:buChar char="•"/>
            </a:pPr>
            <a:r>
              <a:rPr lang="en-GB" b="1" i="0" dirty="0">
                <a:effectLst/>
                <a:latin typeface="-apple-system"/>
              </a:rPr>
              <a:t>Non-verbal communication (or body language).</a:t>
            </a:r>
          </a:p>
          <a:p>
            <a:pPr>
              <a:buFont typeface="Arial" panose="020B0604020202020204" pitchFamily="34" charset="0"/>
              <a:buChar char="•"/>
            </a:pPr>
            <a:r>
              <a:rPr lang="en-GB" b="1" i="0" dirty="0">
                <a:effectLst/>
                <a:latin typeface="-apple-system"/>
              </a:rPr>
              <a:t>Written communication.</a:t>
            </a:r>
          </a:p>
          <a:p>
            <a:pPr>
              <a:buFont typeface="Arial" panose="020B0604020202020204" pitchFamily="34" charset="0"/>
              <a:buChar char="•"/>
            </a:pPr>
            <a:r>
              <a:rPr lang="en-GB" b="1" i="0" dirty="0">
                <a:effectLst/>
                <a:latin typeface="-apple-system"/>
              </a:rPr>
              <a:t>Formal communication.</a:t>
            </a:r>
          </a:p>
          <a:p>
            <a:pPr marL="285750" indent="-285750">
              <a:buFont typeface="Arial" panose="020B0604020202020204" pitchFamily="34" charset="0"/>
              <a:buChar char="•"/>
            </a:pPr>
            <a:endParaRPr lang="en-GB" dirty="0"/>
          </a:p>
        </p:txBody>
      </p:sp>
      <p:sp>
        <p:nvSpPr>
          <p:cNvPr id="7" name="TextBox 6">
            <a:extLst>
              <a:ext uri="{FF2B5EF4-FFF2-40B4-BE49-F238E27FC236}">
                <a16:creationId xmlns:a16="http://schemas.microsoft.com/office/drawing/2014/main" id="{B1C2B0D4-CC7A-3432-0AC8-8BC206EE3AE0}"/>
              </a:ext>
            </a:extLst>
          </p:cNvPr>
          <p:cNvSpPr txBox="1"/>
          <p:nvPr/>
        </p:nvSpPr>
        <p:spPr>
          <a:xfrm>
            <a:off x="143163" y="4623415"/>
            <a:ext cx="8599054" cy="1477328"/>
          </a:xfrm>
          <a:prstGeom prst="rect">
            <a:avLst/>
          </a:prstGeom>
          <a:noFill/>
        </p:spPr>
        <p:txBody>
          <a:bodyPr wrap="square" rtlCol="0">
            <a:spAutoFit/>
          </a:bodyPr>
          <a:lstStyle/>
          <a:p>
            <a:r>
              <a:rPr lang="en-GB" b="0" i="0" dirty="0">
                <a:solidFill>
                  <a:srgbClr val="242424"/>
                </a:solidFill>
                <a:effectLst/>
                <a:latin typeface="lucida grande"/>
              </a:rPr>
              <a:t>Listening to and empathizing with patients is of paramount importance. This involves giving them your attention and acknowledging any emotional cues in their history without judging them. Offering support and non-judgmental advice encourage patients to convey their fears and depression, making them more receptive to treatment by alleviating their anxiety</a:t>
            </a:r>
            <a:endParaRPr lang="en-GB" dirty="0"/>
          </a:p>
        </p:txBody>
      </p:sp>
    </p:spTree>
    <p:extLst>
      <p:ext uri="{BB962C8B-B14F-4D97-AF65-F5344CB8AC3E}">
        <p14:creationId xmlns:p14="http://schemas.microsoft.com/office/powerpoint/2010/main" val="27351815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45DC002-B6A1-89C1-5A94-0323193C775D}"/>
              </a:ext>
            </a:extLst>
          </p:cNvPr>
          <p:cNvSpPr/>
          <p:nvPr/>
        </p:nvSpPr>
        <p:spPr>
          <a:xfrm>
            <a:off x="1437653" y="741371"/>
            <a:ext cx="10652275" cy="400110"/>
          </a:xfrm>
          <a:prstGeom prst="rect">
            <a:avLst/>
          </a:prstGeom>
          <a:noFill/>
        </p:spPr>
        <p:txBody>
          <a:bodyPr wrap="none" lIns="91440" tIns="45720" rIns="91440" bIns="45720">
            <a:spAutoFit/>
          </a:bodyPr>
          <a:lstStyle/>
          <a:p>
            <a:pPr algn="ctr"/>
            <a:r>
              <a:rPr lang="en-GB" sz="2000" b="1" dirty="0"/>
              <a:t> How should the organization use the theories relating to models of communication? </a:t>
            </a:r>
            <a:endParaRPr lang="en-US" sz="2000" b="1" cap="none" spc="0" dirty="0">
              <a:ln w="0"/>
              <a:solidFill>
                <a:schemeClr val="tx1"/>
              </a:solidFill>
              <a:effectLst>
                <a:outerShdw blurRad="38100" dist="19050" dir="2700000" algn="tl" rotWithShape="0">
                  <a:schemeClr val="dk1">
                    <a:alpha val="40000"/>
                  </a:schemeClr>
                </a:outerShdw>
              </a:effectLst>
            </a:endParaRPr>
          </a:p>
        </p:txBody>
      </p:sp>
      <p:sp>
        <p:nvSpPr>
          <p:cNvPr id="10" name="TextBox 9">
            <a:extLst>
              <a:ext uri="{FF2B5EF4-FFF2-40B4-BE49-F238E27FC236}">
                <a16:creationId xmlns:a16="http://schemas.microsoft.com/office/drawing/2014/main" id="{9FFEBA81-5548-B5DD-01BC-70B4B6086669}"/>
              </a:ext>
            </a:extLst>
          </p:cNvPr>
          <p:cNvSpPr txBox="1"/>
          <p:nvPr/>
        </p:nvSpPr>
        <p:spPr>
          <a:xfrm>
            <a:off x="0" y="2133123"/>
            <a:ext cx="6096000" cy="646331"/>
          </a:xfrm>
          <a:prstGeom prst="rect">
            <a:avLst/>
          </a:prstGeom>
          <a:noFill/>
        </p:spPr>
        <p:txBody>
          <a:bodyPr wrap="square">
            <a:spAutoFit/>
          </a:bodyPr>
          <a:lstStyle/>
          <a:p>
            <a:r>
              <a:rPr lang="en-GB" b="0" i="0" dirty="0">
                <a:solidFill>
                  <a:srgbClr val="111111"/>
                </a:solidFill>
                <a:effectLst/>
                <a:latin typeface="Roboto" panose="02000000000000000000" pitchFamily="2" charset="0"/>
              </a:rPr>
              <a:t>These theories are Psychoanalytical, Humanistic, Behavioural and Cognitive theory.</a:t>
            </a:r>
            <a:endParaRPr lang="en-GB" dirty="0"/>
          </a:p>
        </p:txBody>
      </p:sp>
      <p:sp>
        <p:nvSpPr>
          <p:cNvPr id="9" name="TextBox 8">
            <a:extLst>
              <a:ext uri="{FF2B5EF4-FFF2-40B4-BE49-F238E27FC236}">
                <a16:creationId xmlns:a16="http://schemas.microsoft.com/office/drawing/2014/main" id="{19FEA0DE-2248-3FA8-5AFD-B906DC762047}"/>
              </a:ext>
            </a:extLst>
          </p:cNvPr>
          <p:cNvSpPr txBox="1"/>
          <p:nvPr/>
        </p:nvSpPr>
        <p:spPr>
          <a:xfrm>
            <a:off x="0" y="2779454"/>
            <a:ext cx="7176655" cy="3416320"/>
          </a:xfrm>
          <a:prstGeom prst="rect">
            <a:avLst/>
          </a:prstGeom>
          <a:noFill/>
        </p:spPr>
        <p:txBody>
          <a:bodyPr wrap="square" rtlCol="0">
            <a:spAutoFit/>
          </a:bodyPr>
          <a:lstStyle/>
          <a:p>
            <a:r>
              <a:rPr lang="en-GB" b="0" i="0" dirty="0">
                <a:effectLst/>
                <a:latin typeface="Arial" panose="020B0604020202020204" pitchFamily="34" charset="0"/>
                <a:cs typeface="Arial" panose="020B0604020202020204" pitchFamily="34" charset="0"/>
              </a:rPr>
              <a:t>Another key issue to communication would be language. This can be anything from a disability that stops someone being able to communicate, to English not being someone’s first language, or the type of language someone will use such as colloquial language.  A disability or learning difficulties can stop or prevent someone communicating.</a:t>
            </a:r>
          </a:p>
          <a:p>
            <a:endParaRPr lang="en-GB" dirty="0">
              <a:latin typeface="-apple-system"/>
            </a:endParaRPr>
          </a:p>
          <a:p>
            <a:r>
              <a:rPr lang="en-GB" b="0" i="0" dirty="0">
                <a:effectLst/>
                <a:latin typeface="Arial" panose="020B0604020202020204" pitchFamily="34" charset="0"/>
              </a:rPr>
              <a:t>Systems theory assumes that human behaviour is the result of a larger system comprised of several elements, including the relationships between these elements, as well as external factors like their environment. These factors could involve a person's family, peers, school, work, or community.</a:t>
            </a:r>
            <a:endParaRPr lang="en-GB" dirty="0"/>
          </a:p>
        </p:txBody>
      </p:sp>
      <p:pic>
        <p:nvPicPr>
          <p:cNvPr id="13" name="Picture 12">
            <a:extLst>
              <a:ext uri="{FF2B5EF4-FFF2-40B4-BE49-F238E27FC236}">
                <a16:creationId xmlns:a16="http://schemas.microsoft.com/office/drawing/2014/main" id="{93D5B31A-1F48-FE28-78BC-37C84C7DF5A2}"/>
              </a:ext>
            </a:extLst>
          </p:cNvPr>
          <p:cNvPicPr>
            <a:picLocks noChangeAspect="1"/>
          </p:cNvPicPr>
          <p:nvPr/>
        </p:nvPicPr>
        <p:blipFill>
          <a:blip r:embed="rId2"/>
          <a:stretch>
            <a:fillRect/>
          </a:stretch>
        </p:blipFill>
        <p:spPr>
          <a:xfrm>
            <a:off x="7948945" y="2133123"/>
            <a:ext cx="4140983" cy="3515367"/>
          </a:xfrm>
          <a:prstGeom prst="ellipse">
            <a:avLst/>
          </a:prstGeom>
          <a:ln>
            <a:noFill/>
          </a:ln>
          <a:effectLst>
            <a:softEdge rad="112500"/>
          </a:effectLst>
        </p:spPr>
      </p:pic>
    </p:spTree>
    <p:extLst>
      <p:ext uri="{BB962C8B-B14F-4D97-AF65-F5344CB8AC3E}">
        <p14:creationId xmlns:p14="http://schemas.microsoft.com/office/powerpoint/2010/main" val="4039951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70873D-1890-A28D-7224-B33910E00361}"/>
              </a:ext>
            </a:extLst>
          </p:cNvPr>
          <p:cNvSpPr>
            <a:spLocks noGrp="1"/>
          </p:cNvSpPr>
          <p:nvPr>
            <p:ph idx="1"/>
          </p:nvPr>
        </p:nvSpPr>
        <p:spPr>
          <a:xfrm>
            <a:off x="32329" y="2106378"/>
            <a:ext cx="10058400" cy="473825"/>
          </a:xfrm>
        </p:spPr>
        <p:txBody>
          <a:bodyPr/>
          <a:lstStyle/>
          <a:p>
            <a:r>
              <a:rPr lang="en-GB" b="1" dirty="0"/>
              <a:t>Some of the principal barriers to communication are:</a:t>
            </a:r>
          </a:p>
          <a:p>
            <a:endParaRPr lang="en-GB" dirty="0"/>
          </a:p>
          <a:p>
            <a:pPr marL="0" indent="0">
              <a:buNone/>
            </a:pPr>
            <a:endParaRPr lang="en-GB" dirty="0"/>
          </a:p>
          <a:p>
            <a:pPr marL="0" indent="0">
              <a:buNone/>
            </a:pPr>
            <a:endParaRPr lang="en-GB" dirty="0"/>
          </a:p>
        </p:txBody>
      </p:sp>
      <p:sp>
        <p:nvSpPr>
          <p:cNvPr id="4" name="Rectangle 3">
            <a:extLst>
              <a:ext uri="{FF2B5EF4-FFF2-40B4-BE49-F238E27FC236}">
                <a16:creationId xmlns:a16="http://schemas.microsoft.com/office/drawing/2014/main" id="{4D32D5D3-15F7-B99B-643E-697270A49BF3}"/>
              </a:ext>
            </a:extLst>
          </p:cNvPr>
          <p:cNvSpPr/>
          <p:nvPr/>
        </p:nvSpPr>
        <p:spPr>
          <a:xfrm>
            <a:off x="1480599" y="402461"/>
            <a:ext cx="9435860" cy="646331"/>
          </a:xfrm>
          <a:prstGeom prst="rect">
            <a:avLst/>
          </a:prstGeom>
          <a:noFill/>
        </p:spPr>
        <p:txBody>
          <a:bodyPr wrap="square" lIns="91440" tIns="45720" rIns="91440" bIns="45720">
            <a:spAutoFit/>
          </a:bodyPr>
          <a:lstStyle/>
          <a:p>
            <a:pPr algn="ctr"/>
            <a:r>
              <a:rPr lang="en-GB" b="1" dirty="0"/>
              <a:t>The types of barriers that can prevent effective communication between the organisation and their external stakeholders?</a:t>
            </a:r>
            <a:endParaRPr lang="en-US" b="1" cap="none" spc="0" dirty="0">
              <a:ln w="0"/>
              <a:solidFill>
                <a:schemeClr val="tx1"/>
              </a:solidFill>
              <a:effectLst>
                <a:outerShdw blurRad="38100" dist="19050" dir="2700000" algn="tl" rotWithShape="0">
                  <a:schemeClr val="dk1">
                    <a:alpha val="40000"/>
                  </a:schemeClr>
                </a:outerShdw>
              </a:effectLst>
            </a:endParaRPr>
          </a:p>
        </p:txBody>
      </p:sp>
      <p:sp>
        <p:nvSpPr>
          <p:cNvPr id="5" name="TextBox 4">
            <a:extLst>
              <a:ext uri="{FF2B5EF4-FFF2-40B4-BE49-F238E27FC236}">
                <a16:creationId xmlns:a16="http://schemas.microsoft.com/office/drawing/2014/main" id="{226547C4-B2C3-5112-954D-2C6E9944080A}"/>
              </a:ext>
            </a:extLst>
          </p:cNvPr>
          <p:cNvSpPr txBox="1"/>
          <p:nvPr/>
        </p:nvSpPr>
        <p:spPr>
          <a:xfrm>
            <a:off x="0" y="2622126"/>
            <a:ext cx="9194800" cy="2031325"/>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rgbClr val="FF0000"/>
                </a:solidFill>
              </a:rPr>
              <a:t>Noise</a:t>
            </a:r>
          </a:p>
          <a:p>
            <a:pPr marL="285750" indent="-285750">
              <a:buFont typeface="Arial" panose="020B0604020202020204" pitchFamily="34" charset="0"/>
              <a:buChar char="•"/>
            </a:pPr>
            <a:r>
              <a:rPr lang="en-GB" b="1" dirty="0">
                <a:solidFill>
                  <a:srgbClr val="FF0000"/>
                </a:solidFill>
              </a:rPr>
              <a:t>Mental attitude </a:t>
            </a:r>
          </a:p>
          <a:p>
            <a:pPr marL="285750" indent="-285750">
              <a:buFont typeface="Arial" panose="020B0604020202020204" pitchFamily="34" charset="0"/>
              <a:buChar char="•"/>
            </a:pPr>
            <a:r>
              <a:rPr lang="en-GB" b="1" dirty="0">
                <a:solidFill>
                  <a:srgbClr val="FF0000"/>
                </a:solidFill>
              </a:rPr>
              <a:t>Physical</a:t>
            </a:r>
          </a:p>
          <a:p>
            <a:pPr marL="285750" indent="-285750">
              <a:buFont typeface="Arial" panose="020B0604020202020204" pitchFamily="34" charset="0"/>
              <a:buChar char="•"/>
            </a:pPr>
            <a:r>
              <a:rPr lang="en-GB" b="1" dirty="0">
                <a:solidFill>
                  <a:srgbClr val="FF0000"/>
                </a:solidFill>
              </a:rPr>
              <a:t>Poor listening skills </a:t>
            </a:r>
          </a:p>
          <a:p>
            <a:pPr marL="285750" indent="-285750">
              <a:buFont typeface="Arial" panose="020B0604020202020204" pitchFamily="34" charset="0"/>
              <a:buChar char="•"/>
            </a:pPr>
            <a:r>
              <a:rPr lang="en-GB" b="1" dirty="0">
                <a:solidFill>
                  <a:srgbClr val="FF0000"/>
                </a:solidFill>
              </a:rPr>
              <a:t>Body language (non-verbal communication)</a:t>
            </a:r>
            <a:r>
              <a:rPr lang="en-GB" b="1" dirty="0"/>
              <a: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12A5140E-4624-9D10-6A50-D6850AE6BC7B}"/>
              </a:ext>
            </a:extLst>
          </p:cNvPr>
          <p:cNvSpPr txBox="1"/>
          <p:nvPr/>
        </p:nvSpPr>
        <p:spPr>
          <a:xfrm>
            <a:off x="32329" y="4525090"/>
            <a:ext cx="11536219" cy="1477328"/>
          </a:xfrm>
          <a:prstGeom prst="rect">
            <a:avLst/>
          </a:prstGeom>
          <a:noFill/>
        </p:spPr>
        <p:txBody>
          <a:bodyPr wrap="square" rtlCol="0">
            <a:spAutoFit/>
          </a:bodyPr>
          <a:lstStyle/>
          <a:p>
            <a:r>
              <a:rPr lang="en-GB" b="0" i="0" dirty="0">
                <a:solidFill>
                  <a:srgbClr val="333333"/>
                </a:solidFill>
                <a:effectLst/>
                <a:latin typeface="arial" panose="020B0604020202020204" pitchFamily="34" charset="0"/>
              </a:rPr>
              <a:t>Communication is an important feature of patient safety and quality of care. The patient’s rights and need for effective communication is customary in healthcare organizations. Effective communication is understood by both persons. And it typically operates in both directions–communication that simplifies the message. Barriers are the factors that hinder or interrupt healthcare communication. These barriers to communication include differences in language, cultural differences and low health literacy.</a:t>
            </a:r>
            <a:endParaRPr lang="en-GB" dirty="0"/>
          </a:p>
        </p:txBody>
      </p:sp>
      <p:pic>
        <p:nvPicPr>
          <p:cNvPr id="2050" name="Picture 2">
            <a:extLst>
              <a:ext uri="{FF2B5EF4-FFF2-40B4-BE49-F238E27FC236}">
                <a16:creationId xmlns:a16="http://schemas.microsoft.com/office/drawing/2014/main" id="{7E731FAA-51B9-B1C8-A666-17536D201F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18691" y="1906123"/>
            <a:ext cx="3163497" cy="2539999"/>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16512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01931C-5BCC-86D3-0878-BD6E02D827CD}"/>
              </a:ext>
            </a:extLst>
          </p:cNvPr>
          <p:cNvSpPr>
            <a:spLocks noGrp="1"/>
          </p:cNvSpPr>
          <p:nvPr>
            <p:ph idx="1"/>
          </p:nvPr>
        </p:nvSpPr>
        <p:spPr>
          <a:xfrm>
            <a:off x="435361" y="1940284"/>
            <a:ext cx="10195693" cy="3697036"/>
          </a:xfrm>
        </p:spPr>
        <p:txBody>
          <a:bodyPr>
            <a:normAutofit/>
          </a:bodyPr>
          <a:lstStyle/>
          <a:p>
            <a:r>
              <a:rPr lang="en-GB" sz="1600" b="1" dirty="0"/>
              <a:t>Group meetings, workshops, conferences:</a:t>
            </a:r>
            <a:r>
              <a:rPr lang="en-GB" sz="1600" dirty="0"/>
              <a:t>  </a:t>
            </a:r>
          </a:p>
          <a:p>
            <a:pPr marL="0" indent="0">
              <a:buNone/>
            </a:pPr>
            <a:r>
              <a:rPr lang="en-GB" sz="1600" dirty="0"/>
              <a:t>Good For. Listening, brainstorming, relationship building, building and sharing purpose, exchange of complex learning and information, building trust and loyalty, engaging early adopters.</a:t>
            </a:r>
          </a:p>
          <a:p>
            <a:r>
              <a:rPr lang="en-GB" sz="1600" b="1" dirty="0"/>
              <a:t>Advertising.</a:t>
            </a:r>
          </a:p>
          <a:p>
            <a:pPr marL="0" indent="0">
              <a:buNone/>
            </a:pPr>
            <a:r>
              <a:rPr lang="en-GB" sz="1600" dirty="0"/>
              <a:t> Good For : Communicating a strong, clear sales message; controlling how your message is received.</a:t>
            </a:r>
          </a:p>
          <a:p>
            <a:r>
              <a:rPr lang="en-GB" sz="1600" b="1" dirty="0"/>
              <a:t>Mobile technology/SMS/mobile apps.</a:t>
            </a:r>
          </a:p>
          <a:p>
            <a:pPr marL="0" indent="0">
              <a:buNone/>
            </a:pPr>
            <a:r>
              <a:rPr lang="en-GB" sz="1600" dirty="0"/>
              <a:t>  Good For:  Flagging new content. Quick delivery of short, simple way of communicating.</a:t>
            </a:r>
          </a:p>
          <a:p>
            <a:r>
              <a:rPr lang="en-GB" sz="1600" b="1" dirty="0"/>
              <a:t>Email.</a:t>
            </a:r>
          </a:p>
          <a:p>
            <a:pPr marL="0" indent="0">
              <a:buNone/>
            </a:pPr>
            <a:r>
              <a:rPr lang="en-GB" sz="1600" dirty="0"/>
              <a:t>Good For: People who aren’t tech savvy, easier to access and easier to read, faster way of communication.</a:t>
            </a:r>
          </a:p>
          <a:p>
            <a:pPr marL="0" indent="0">
              <a:buNone/>
            </a:pPr>
            <a:endParaRPr lang="en-GB" dirty="0"/>
          </a:p>
          <a:p>
            <a:pPr marL="0" indent="0">
              <a:buNone/>
            </a:pPr>
            <a:endParaRPr lang="en-GB" dirty="0"/>
          </a:p>
          <a:p>
            <a:pPr marL="0" indent="0">
              <a:buNone/>
            </a:pPr>
            <a:endParaRPr lang="en-GB" dirty="0"/>
          </a:p>
        </p:txBody>
      </p:sp>
      <p:sp>
        <p:nvSpPr>
          <p:cNvPr id="4" name="Rectangle 3">
            <a:extLst>
              <a:ext uri="{FF2B5EF4-FFF2-40B4-BE49-F238E27FC236}">
                <a16:creationId xmlns:a16="http://schemas.microsoft.com/office/drawing/2014/main" id="{8563F34D-7CAB-E577-03D0-8263454DDA9A}"/>
              </a:ext>
            </a:extLst>
          </p:cNvPr>
          <p:cNvSpPr/>
          <p:nvPr/>
        </p:nvSpPr>
        <p:spPr>
          <a:xfrm>
            <a:off x="758635" y="647469"/>
            <a:ext cx="10999255" cy="830997"/>
          </a:xfrm>
          <a:prstGeom prst="rect">
            <a:avLst/>
          </a:prstGeom>
          <a:noFill/>
        </p:spPr>
        <p:txBody>
          <a:bodyPr wrap="square" lIns="91440" tIns="45720" rIns="91440" bIns="45720">
            <a:spAutoFit/>
          </a:bodyPr>
          <a:lstStyle/>
          <a:p>
            <a:pPr algn="ctr"/>
            <a:r>
              <a:rPr lang="en-GB" sz="2400" b="1" dirty="0"/>
              <a:t>What are the channels of communication used by the organization and channels that can be used to improve communication?</a:t>
            </a:r>
            <a:r>
              <a:rPr lang="en-US" sz="2400" b="1" cap="none" spc="0" dirty="0">
                <a:ln w="0"/>
                <a:solidFill>
                  <a:schemeClr val="tx1"/>
                </a:solidFill>
                <a:effectLst>
                  <a:outerShdw blurRad="38100" dist="19050" dir="2700000" algn="tl" rotWithShape="0">
                    <a:schemeClr val="dk1">
                      <a:alpha val="40000"/>
                    </a:schemeClr>
                  </a:outerShdw>
                </a:effectLst>
              </a:rPr>
              <a:t> </a:t>
            </a:r>
          </a:p>
        </p:txBody>
      </p:sp>
    </p:spTree>
    <p:extLst>
      <p:ext uri="{BB962C8B-B14F-4D97-AF65-F5344CB8AC3E}">
        <p14:creationId xmlns:p14="http://schemas.microsoft.com/office/powerpoint/2010/main" val="1168451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07B8F-5BCB-92B2-592C-BC2AB455E766}"/>
              </a:ext>
            </a:extLst>
          </p:cNvPr>
          <p:cNvSpPr>
            <a:spLocks noGrp="1"/>
          </p:cNvSpPr>
          <p:nvPr>
            <p:ph type="title"/>
          </p:nvPr>
        </p:nvSpPr>
        <p:spPr>
          <a:xfrm>
            <a:off x="2692400" y="411080"/>
            <a:ext cx="10058400" cy="1371600"/>
          </a:xfrm>
        </p:spPr>
        <p:txBody>
          <a:bodyPr>
            <a:normAutofit/>
          </a:bodyPr>
          <a:lstStyle/>
          <a:p>
            <a:r>
              <a:rPr lang="en-GB" sz="3600" b="1" i="0" dirty="0">
                <a:solidFill>
                  <a:srgbClr val="111111"/>
                </a:solidFill>
                <a:effectLst/>
                <a:latin typeface="Roboto" panose="02000000000000000000" pitchFamily="2" charset="0"/>
              </a:rPr>
              <a:t>Strategies for Effective Health Communication.</a:t>
            </a:r>
            <a:endParaRPr lang="en-GB" sz="3600" dirty="0"/>
          </a:p>
        </p:txBody>
      </p:sp>
      <p:sp>
        <p:nvSpPr>
          <p:cNvPr id="6" name="TextBox 5">
            <a:extLst>
              <a:ext uri="{FF2B5EF4-FFF2-40B4-BE49-F238E27FC236}">
                <a16:creationId xmlns:a16="http://schemas.microsoft.com/office/drawing/2014/main" id="{6A5EDC9B-47CF-1BE1-F984-817252698545}"/>
              </a:ext>
            </a:extLst>
          </p:cNvPr>
          <p:cNvSpPr txBox="1"/>
          <p:nvPr/>
        </p:nvSpPr>
        <p:spPr>
          <a:xfrm>
            <a:off x="461818" y="1967346"/>
            <a:ext cx="10252364" cy="2585323"/>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111111"/>
                </a:solidFill>
                <a:effectLst/>
                <a:latin typeface="Roboto" panose="02000000000000000000" pitchFamily="2" charset="0"/>
              </a:rPr>
              <a:t>Stay seated helps with communication this is because. Studies show that when a patient and their provider are seated during office visits.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rgbClr val="111111"/>
              </a:solidFill>
              <a:effectLst/>
              <a:latin typeface="Roboto" panose="02000000000000000000" pitchFamily="2"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111111"/>
                </a:solidFill>
                <a:effectLst/>
                <a:latin typeface="Roboto" panose="02000000000000000000" pitchFamily="2" charset="0"/>
              </a:rPr>
              <a:t>Ask Open-Ended Questions. Patients often feel uncomfortable voicing their concerns.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rgbClr val="111111"/>
              </a:solidFill>
              <a:effectLst/>
              <a:latin typeface="Roboto" panose="02000000000000000000" pitchFamily="2"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111111"/>
                </a:solidFill>
                <a:effectLst/>
                <a:latin typeface="Roboto" panose="02000000000000000000" pitchFamily="2" charset="0"/>
              </a:rPr>
              <a:t>Speak in Plain Language. Providers should avoid medical jargon, where possible.</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rgbClr val="111111"/>
              </a:solidFill>
              <a:effectLst/>
              <a:latin typeface="Roboto" panose="02000000000000000000" pitchFamily="2"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111111"/>
                </a:solidFill>
                <a:effectLst/>
                <a:latin typeface="Roboto" panose="02000000000000000000" pitchFamily="2" charset="0"/>
              </a:rPr>
              <a:t>Keep Communications Confidential.</a:t>
            </a:r>
            <a:r>
              <a:rPr kumimoji="0" lang="en-US" altLang="en-US" sz="1050" b="0" i="0" u="none" strike="noStrike" cap="none" normalizeH="0" baseline="0" dirty="0">
                <a:ln>
                  <a:noFill/>
                </a:ln>
                <a:solidFill>
                  <a:schemeClr val="tx1"/>
                </a:solidFill>
                <a:effectLst/>
              </a:rPr>
              <a:t> </a:t>
            </a:r>
            <a:endParaRPr kumimoji="0" lang="en-US" altLang="en-US" sz="2800" b="0" i="0" u="none" strike="noStrike" cap="none" normalizeH="0" baseline="0" dirty="0">
              <a:ln>
                <a:noFill/>
              </a:ln>
              <a:solidFill>
                <a:schemeClr val="tx1"/>
              </a:solidFill>
              <a:effectLst/>
              <a:latin typeface="Arial" panose="020B0604020202020204" pitchFamily="34" charset="0"/>
            </a:endParaRPr>
          </a:p>
          <a:p>
            <a:endParaRPr lang="en-GB" dirty="0"/>
          </a:p>
        </p:txBody>
      </p:sp>
      <p:sp>
        <p:nvSpPr>
          <p:cNvPr id="8" name="TextBox 7">
            <a:extLst>
              <a:ext uri="{FF2B5EF4-FFF2-40B4-BE49-F238E27FC236}">
                <a16:creationId xmlns:a16="http://schemas.microsoft.com/office/drawing/2014/main" id="{C5AE6EFC-37F3-2B0C-B06E-EF55BB858FD9}"/>
              </a:ext>
            </a:extLst>
          </p:cNvPr>
          <p:cNvSpPr txBox="1"/>
          <p:nvPr/>
        </p:nvSpPr>
        <p:spPr>
          <a:xfrm>
            <a:off x="3703782" y="4368003"/>
            <a:ext cx="6096000" cy="646331"/>
          </a:xfrm>
          <a:prstGeom prst="rect">
            <a:avLst/>
          </a:prstGeom>
          <a:noFill/>
        </p:spPr>
        <p:txBody>
          <a:bodyPr wrap="square">
            <a:spAutoFit/>
          </a:bodyPr>
          <a:lstStyle/>
          <a:p>
            <a:pPr algn="l"/>
            <a:r>
              <a:rPr lang="en-GB" b="1" i="0" dirty="0">
                <a:solidFill>
                  <a:srgbClr val="000000"/>
                </a:solidFill>
                <a:effectLst/>
                <a:latin typeface="Open Sans" panose="020B0606030504020204" pitchFamily="34" charset="0"/>
              </a:rPr>
              <a:t> Strategies to Improve Health Communication:</a:t>
            </a:r>
          </a:p>
          <a:p>
            <a:pPr algn="l"/>
            <a:endParaRPr lang="en-GB" b="1" i="0" dirty="0">
              <a:solidFill>
                <a:srgbClr val="000000"/>
              </a:solidFill>
              <a:effectLst/>
              <a:latin typeface="Open Sans" panose="020B0606030504020204" pitchFamily="34" charset="0"/>
            </a:endParaRPr>
          </a:p>
        </p:txBody>
      </p:sp>
      <p:sp>
        <p:nvSpPr>
          <p:cNvPr id="9" name="TextBox 8">
            <a:extLst>
              <a:ext uri="{FF2B5EF4-FFF2-40B4-BE49-F238E27FC236}">
                <a16:creationId xmlns:a16="http://schemas.microsoft.com/office/drawing/2014/main" id="{AAE0BF42-E455-552E-59AD-168EB29FB0AB}"/>
              </a:ext>
            </a:extLst>
          </p:cNvPr>
          <p:cNvSpPr txBox="1"/>
          <p:nvPr/>
        </p:nvSpPr>
        <p:spPr>
          <a:xfrm>
            <a:off x="177338" y="4737335"/>
            <a:ext cx="10252364" cy="2031325"/>
          </a:xfrm>
          <a:prstGeom prst="rect">
            <a:avLst/>
          </a:prstGeom>
          <a:noFill/>
        </p:spPr>
        <p:txBody>
          <a:bodyPr wrap="square" rtlCol="0">
            <a:spAutoFit/>
          </a:bodyPr>
          <a:lstStyle/>
          <a:p>
            <a:pPr marL="285750" indent="-285750">
              <a:buFont typeface="Arial" panose="020B0604020202020204" pitchFamily="34" charset="0"/>
              <a:buChar char="•"/>
            </a:pPr>
            <a:r>
              <a:rPr lang="en-GB" b="0" i="0" dirty="0">
                <a:solidFill>
                  <a:srgbClr val="000000"/>
                </a:solidFill>
                <a:effectLst/>
                <a:latin typeface="Open Sans" panose="020B0606030504020204" pitchFamily="34" charset="0"/>
              </a:rPr>
              <a:t>Set up training centres that equip health communication professionals and health professionals with good communication skills.</a:t>
            </a:r>
          </a:p>
          <a:p>
            <a:pPr marL="285750" indent="-285750">
              <a:buFont typeface="Arial" panose="020B0604020202020204" pitchFamily="34" charset="0"/>
              <a:buChar char="•"/>
            </a:pPr>
            <a:r>
              <a:rPr lang="en-GB" b="0" i="0" dirty="0">
                <a:solidFill>
                  <a:srgbClr val="000000"/>
                </a:solidFill>
                <a:effectLst/>
                <a:latin typeface="Open Sans" panose="020B0606030504020204" pitchFamily="34" charset="0"/>
              </a:rPr>
              <a:t>Government agencies and technology corporations should collaborate together to bring Internet access into more households.</a:t>
            </a:r>
          </a:p>
          <a:p>
            <a:pPr marL="285750" indent="-285750">
              <a:buFont typeface="Arial" panose="020B0604020202020204" pitchFamily="34" charset="0"/>
              <a:buChar char="•"/>
            </a:pPr>
            <a:endParaRPr lang="en-GB" b="0" i="0" dirty="0">
              <a:solidFill>
                <a:srgbClr val="000000"/>
              </a:solidFill>
              <a:effectLst/>
              <a:latin typeface="Open Sans" panose="020B0606030504020204" pitchFamily="34" charset="0"/>
            </a:endParaRPr>
          </a:p>
          <a:p>
            <a:pPr marL="285750" indent="-285750">
              <a:buFont typeface="Arial" panose="020B0604020202020204" pitchFamily="34" charset="0"/>
              <a:buChar char="•"/>
            </a:pPr>
            <a:endParaRPr lang="en-GB" dirty="0">
              <a:solidFill>
                <a:srgbClr val="000000"/>
              </a:solidFill>
              <a:latin typeface="Open Sans" panose="020B0606030504020204" pitchFamily="34" charset="0"/>
            </a:endParaRPr>
          </a:p>
          <a:p>
            <a:endParaRPr lang="en-GB" dirty="0"/>
          </a:p>
        </p:txBody>
      </p:sp>
    </p:spTree>
    <p:extLst>
      <p:ext uri="{BB962C8B-B14F-4D97-AF65-F5344CB8AC3E}">
        <p14:creationId xmlns:p14="http://schemas.microsoft.com/office/powerpoint/2010/main" val="2882020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E3914A1-9C94-D612-6E60-18B914AC69FE}"/>
              </a:ext>
            </a:extLst>
          </p:cNvPr>
          <p:cNvSpPr/>
          <p:nvPr/>
        </p:nvSpPr>
        <p:spPr>
          <a:xfrm>
            <a:off x="4435320" y="722898"/>
            <a:ext cx="3894016"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Reference.</a:t>
            </a:r>
          </a:p>
        </p:txBody>
      </p:sp>
      <p:sp>
        <p:nvSpPr>
          <p:cNvPr id="5" name="TextBox 4">
            <a:extLst>
              <a:ext uri="{FF2B5EF4-FFF2-40B4-BE49-F238E27FC236}">
                <a16:creationId xmlns:a16="http://schemas.microsoft.com/office/drawing/2014/main" id="{167047B6-A9AE-A8E5-FF19-B5F48FE80379}"/>
              </a:ext>
            </a:extLst>
          </p:cNvPr>
          <p:cNvSpPr txBox="1"/>
          <p:nvPr/>
        </p:nvSpPr>
        <p:spPr>
          <a:xfrm>
            <a:off x="517236" y="1937215"/>
            <a:ext cx="11157527" cy="6032421"/>
          </a:xfrm>
          <a:prstGeom prst="rect">
            <a:avLst/>
          </a:prstGeom>
          <a:noFill/>
        </p:spPr>
        <p:txBody>
          <a:bodyPr wrap="square" rtlCol="0">
            <a:spAutoFit/>
          </a:bodyPr>
          <a:lstStyle/>
          <a:p>
            <a:pPr marL="285750" indent="-285750">
              <a:buFont typeface="Arial" panose="020B0604020202020204" pitchFamily="34" charset="0"/>
              <a:buChar char="•"/>
            </a:pPr>
            <a:r>
              <a:rPr lang="en-GB" sz="1600" b="0" i="0" dirty="0">
                <a:solidFill>
                  <a:srgbClr val="212529"/>
                </a:solidFill>
                <a:effectLst/>
                <a:latin typeface="-apple-system"/>
              </a:rPr>
              <a:t>Corcoran, N. 2007. Sage Publications. 18th January. Theories and models in communicating health messages. [Online]. [17 July 2022]. Available from: </a:t>
            </a:r>
            <a:r>
              <a:rPr lang="en-GB" sz="1600" b="0" i="0" dirty="0">
                <a:solidFill>
                  <a:srgbClr val="212529"/>
                </a:solidFill>
                <a:effectLst/>
                <a:latin typeface="-apple-system"/>
                <a:hlinkClick r:id="rId2"/>
              </a:rPr>
              <a:t>https://www.sagepub.com/sites/default/files/upm-binaries/13975_Corcoran___Chapter_1.pdf</a:t>
            </a:r>
            <a:r>
              <a:rPr lang="en-GB" sz="1600" b="0" i="0" dirty="0">
                <a:solidFill>
                  <a:srgbClr val="212529"/>
                </a:solidFill>
                <a:effectLst/>
                <a:latin typeface="-apple-system"/>
              </a:rPr>
              <a:t> </a:t>
            </a:r>
          </a:p>
          <a:p>
            <a:pPr marL="285750" indent="-285750">
              <a:buFont typeface="Arial" panose="020B0604020202020204" pitchFamily="34" charset="0"/>
              <a:buChar char="•"/>
            </a:pPr>
            <a:r>
              <a:rPr lang="en-GB" sz="1600" b="0" i="0" dirty="0">
                <a:solidFill>
                  <a:srgbClr val="212529"/>
                </a:solidFill>
                <a:effectLst/>
                <a:latin typeface="-apple-system"/>
              </a:rPr>
              <a:t>Lee, E. 2021. CPD Knowledge Base Online. 13 October. Effective Communication in Health and Social Care. [Online]. [17 July 2022]. Available from: </a:t>
            </a:r>
            <a:r>
              <a:rPr lang="en-GB" sz="1600" b="0" i="0" dirty="0">
                <a:solidFill>
                  <a:srgbClr val="212529"/>
                </a:solidFill>
                <a:effectLst/>
                <a:latin typeface="-apple-system"/>
                <a:hlinkClick r:id="rId3"/>
              </a:rPr>
              <a:t>https://cpdonline.co.uk/knowledge-base/care/effective-communication/</a:t>
            </a:r>
            <a:r>
              <a:rPr lang="en-GB" sz="1600" b="0" i="0" dirty="0">
                <a:solidFill>
                  <a:srgbClr val="212529"/>
                </a:solidFill>
                <a:effectLst/>
                <a:latin typeface="-apple-system"/>
              </a:rPr>
              <a:t> </a:t>
            </a:r>
          </a:p>
          <a:p>
            <a:pPr marL="285750" indent="-285750">
              <a:buFont typeface="Arial" panose="020B0604020202020204" pitchFamily="34" charset="0"/>
              <a:buChar char="•"/>
            </a:pPr>
            <a:r>
              <a:rPr lang="en-GB" sz="1600" b="0" i="0" dirty="0" err="1">
                <a:solidFill>
                  <a:srgbClr val="212529"/>
                </a:solidFill>
                <a:effectLst/>
                <a:latin typeface="-apple-system"/>
              </a:rPr>
              <a:t>Lorday</a:t>
            </a:r>
            <a:r>
              <a:rPr lang="en-GB" sz="1600" b="0" i="0" dirty="0">
                <a:solidFill>
                  <a:srgbClr val="212529"/>
                </a:solidFill>
                <a:effectLst/>
                <a:latin typeface="-apple-system"/>
              </a:rPr>
              <a:t>, K. 2017. </a:t>
            </a:r>
            <a:r>
              <a:rPr lang="en-GB" sz="1600" b="0" i="0" dirty="0" err="1">
                <a:solidFill>
                  <a:srgbClr val="212529"/>
                </a:solidFill>
                <a:effectLst/>
                <a:latin typeface="-apple-system"/>
              </a:rPr>
              <a:t>AZCentral</a:t>
            </a:r>
            <a:r>
              <a:rPr lang="en-GB" sz="1600" b="0" i="0" dirty="0">
                <a:solidFill>
                  <a:srgbClr val="212529"/>
                </a:solidFill>
                <a:effectLst/>
                <a:latin typeface="-apple-system"/>
              </a:rPr>
              <a:t>. 30th September. Barriers to Effective Communication in Healthcare. [Online]. [17 July 2022]. Available from: </a:t>
            </a:r>
            <a:r>
              <a:rPr lang="en-GB" sz="1600" b="0" i="0" dirty="0">
                <a:solidFill>
                  <a:srgbClr val="212529"/>
                </a:solidFill>
                <a:effectLst/>
                <a:latin typeface="-apple-system"/>
                <a:hlinkClick r:id="rId4"/>
              </a:rPr>
              <a:t>https://healthyliving.azcentral.com/barriers-to-effective-communication-in-healthcare-12362159.html</a:t>
            </a:r>
            <a:r>
              <a:rPr lang="en-GB" sz="1600" b="0" i="0" dirty="0">
                <a:solidFill>
                  <a:srgbClr val="212529"/>
                </a:solidFill>
                <a:effectLst/>
                <a:latin typeface="-apple-system"/>
              </a:rPr>
              <a:t> </a:t>
            </a:r>
          </a:p>
          <a:p>
            <a:pPr marL="285750" indent="-285750">
              <a:buFont typeface="Arial" panose="020B0604020202020204" pitchFamily="34" charset="0"/>
              <a:buChar char="•"/>
            </a:pPr>
            <a:r>
              <a:rPr lang="en-GB" sz="1600" dirty="0"/>
              <a:t>NursingAnswers.net. November 2018. Theories of Communication in Healthcare. [online]. Available from: </a:t>
            </a:r>
            <a:r>
              <a:rPr lang="en-GB" sz="1600" dirty="0">
                <a:hlinkClick r:id="rId5"/>
              </a:rPr>
              <a:t>https://nursinganswers.net/essays/theories-of-communication-in-healthcare.php?vref=1</a:t>
            </a:r>
            <a:r>
              <a:rPr lang="en-GB" sz="1600" dirty="0"/>
              <a:t>  [Accessed 17 July 2022].</a:t>
            </a:r>
          </a:p>
          <a:p>
            <a:pPr marL="285750" indent="-285750">
              <a:buFont typeface="Arial" panose="020B0604020202020204" pitchFamily="34" charset="0"/>
              <a:buChar char="•"/>
            </a:pPr>
            <a:r>
              <a:rPr lang="en-GB" sz="1600" b="0" i="0" dirty="0" err="1">
                <a:solidFill>
                  <a:srgbClr val="212529"/>
                </a:solidFill>
                <a:effectLst/>
                <a:latin typeface="-apple-system"/>
              </a:rPr>
              <a:t>Russiano</a:t>
            </a:r>
            <a:r>
              <a:rPr lang="en-GB" sz="1600" b="0" i="0" dirty="0">
                <a:solidFill>
                  <a:srgbClr val="212529"/>
                </a:solidFill>
                <a:effectLst/>
                <a:latin typeface="-apple-system"/>
              </a:rPr>
              <a:t>, M. 2020. Social Work Guide. 2th December. Theories Used in Social Work. [Online]. [17 July 2022]. Available from: </a:t>
            </a:r>
            <a:r>
              <a:rPr lang="en-GB" sz="1600" b="0" i="0" dirty="0">
                <a:solidFill>
                  <a:srgbClr val="212529"/>
                </a:solidFill>
                <a:effectLst/>
                <a:latin typeface="-apple-system"/>
                <a:hlinkClick r:id="rId6"/>
              </a:rPr>
              <a:t>https://www.socialworkguide.org/resources/theories-used-in-social-work/</a:t>
            </a:r>
            <a:r>
              <a:rPr lang="en-GB" sz="1600" b="0" i="0" dirty="0">
                <a:solidFill>
                  <a:srgbClr val="212529"/>
                </a:solidFill>
                <a:effectLst/>
                <a:latin typeface="-apple-system"/>
              </a:rPr>
              <a:t> </a:t>
            </a:r>
          </a:p>
          <a:p>
            <a:pPr marL="285750" indent="-285750">
              <a:buFont typeface="Arial" panose="020B0604020202020204" pitchFamily="34" charset="0"/>
              <a:buChar char="•"/>
            </a:pPr>
            <a:r>
              <a:rPr lang="en-GB" sz="1600" b="0" i="0" dirty="0" err="1">
                <a:solidFill>
                  <a:srgbClr val="212529"/>
                </a:solidFill>
                <a:effectLst/>
                <a:latin typeface="-apple-system"/>
              </a:rPr>
              <a:t>Thehealthfoundation</a:t>
            </a:r>
            <a:r>
              <a:rPr lang="en-GB" sz="1600" b="0" i="0" dirty="0">
                <a:solidFill>
                  <a:srgbClr val="212529"/>
                </a:solidFill>
                <a:effectLst/>
                <a:latin typeface="-apple-system"/>
              </a:rPr>
              <a:t>. 2021. COMMUNICATIONS CHANNELS: a guide. [Online]. [17 July 2022]. Available from: </a:t>
            </a:r>
            <a:r>
              <a:rPr lang="en-GB" sz="1600" b="0" i="0" dirty="0">
                <a:solidFill>
                  <a:srgbClr val="212529"/>
                </a:solidFill>
                <a:effectLst/>
                <a:latin typeface="-apple-system"/>
                <a:hlinkClick r:id="rId7"/>
              </a:rPr>
              <a:t>https://www.health.org.uk/sites/default/files/Communications-channels.pdf</a:t>
            </a:r>
            <a:r>
              <a:rPr lang="en-GB" sz="1600" b="0" i="0" dirty="0">
                <a:solidFill>
                  <a:srgbClr val="212529"/>
                </a:solidFill>
                <a:effectLst/>
                <a:latin typeface="-apple-system"/>
              </a:rPr>
              <a:t> </a:t>
            </a:r>
          </a:p>
          <a:p>
            <a:pPr marL="285750" indent="-285750">
              <a:buFont typeface="Arial" panose="020B0604020202020204" pitchFamily="34" charset="0"/>
              <a:buChar char="•"/>
            </a:pPr>
            <a:r>
              <a:rPr lang="en-GB" sz="1600" b="0" i="0" dirty="0">
                <a:solidFill>
                  <a:srgbClr val="212529"/>
                </a:solidFill>
                <a:effectLst/>
                <a:latin typeface="-apple-system"/>
              </a:rPr>
              <a:t>  Tulane university. 2021. Tulane University. 29th September. Strategies for Effective Communication in Health Care. [Online]. [17 July 2022]. Available from: </a:t>
            </a:r>
            <a:r>
              <a:rPr lang="en-GB" sz="1600" b="0" i="0" dirty="0">
                <a:solidFill>
                  <a:srgbClr val="212529"/>
                </a:solidFill>
                <a:effectLst/>
                <a:latin typeface="-apple-system"/>
                <a:hlinkClick r:id="rId8"/>
              </a:rPr>
              <a:t>https://publichealth.tulane.edu/blog/communication-in-healthcare/</a:t>
            </a:r>
            <a:r>
              <a:rPr lang="en-GB" sz="1600" b="0" i="0" dirty="0">
                <a:solidFill>
                  <a:srgbClr val="212529"/>
                </a:solidFill>
                <a:effectLst/>
                <a:latin typeface="-apple-system"/>
              </a:rPr>
              <a:t> </a:t>
            </a:r>
            <a:endParaRPr lang="en-GB" sz="1600" dirty="0"/>
          </a:p>
          <a:p>
            <a:endParaRPr lang="en-GB" sz="1600" dirty="0"/>
          </a:p>
          <a:p>
            <a:endParaRPr lang="en-GB" dirty="0"/>
          </a:p>
          <a:p>
            <a:endParaRPr lang="en-GB" dirty="0"/>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13506086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1041</TotalTime>
  <Words>1111</Words>
  <Application>Microsoft Office PowerPoint</Application>
  <PresentationFormat>Widescreen</PresentationFormat>
  <Paragraphs>70</Paragraphs>
  <Slides>8</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8</vt:i4>
      </vt:variant>
    </vt:vector>
  </HeadingPairs>
  <TitlesOfParts>
    <vt:vector size="18" baseType="lpstr">
      <vt:lpstr>-apple-system</vt:lpstr>
      <vt:lpstr>Arial</vt:lpstr>
      <vt:lpstr>Arial</vt:lpstr>
      <vt:lpstr>FontAwesome</vt:lpstr>
      <vt:lpstr>Gill Sans MT</vt:lpstr>
      <vt:lpstr>inherit</vt:lpstr>
      <vt:lpstr>lucida grande</vt:lpstr>
      <vt:lpstr>Open Sans</vt:lpstr>
      <vt:lpstr>Roboto</vt:lpstr>
      <vt:lpstr>Gallery</vt:lpstr>
      <vt:lpstr>PowerPoint Presentation</vt:lpstr>
      <vt:lpstr>PowerPoint Presentation</vt:lpstr>
      <vt:lpstr>PowerPoint Presentation</vt:lpstr>
      <vt:lpstr>PowerPoint Presentation</vt:lpstr>
      <vt:lpstr>PowerPoint Presentation</vt:lpstr>
      <vt:lpstr>PowerPoint Presentation</vt:lpstr>
      <vt:lpstr>Strategies for Effective Health Communication.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Nazia</dc:creator>
  <cp:lastModifiedBy>Sam Uddin</cp:lastModifiedBy>
  <cp:revision>12</cp:revision>
  <dcterms:created xsi:type="dcterms:W3CDTF">2022-07-13T00:32:12Z</dcterms:created>
  <dcterms:modified xsi:type="dcterms:W3CDTF">2022-07-17T15:56:09Z</dcterms:modified>
</cp:coreProperties>
</file>