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0"/>
  </p:notesMasterIdLst>
  <p:sldIdLst>
    <p:sldId id="256" r:id="rId2"/>
    <p:sldId id="260" r:id="rId3"/>
    <p:sldId id="263" r:id="rId4"/>
    <p:sldId id="262" r:id="rId5"/>
    <p:sldId id="261" r:id="rId6"/>
    <p:sldId id="259" r:id="rId7"/>
    <p:sldId id="265" r:id="rId8"/>
    <p:sldId id="264" r:id="rId9"/>
    <p:sldId id="257" r:id="rId10"/>
    <p:sldId id="258" r:id="rId11"/>
    <p:sldId id="267" r:id="rId12"/>
    <p:sldId id="266" r:id="rId13"/>
    <p:sldId id="268" r:id="rId14"/>
    <p:sldId id="269" r:id="rId15"/>
    <p:sldId id="270" r:id="rId16"/>
    <p:sldId id="271" r:id="rId17"/>
    <p:sldId id="273"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52166" autoAdjust="0"/>
  </p:normalViewPr>
  <p:slideViewPr>
    <p:cSldViewPr snapToGrid="0">
      <p:cViewPr varScale="1">
        <p:scale>
          <a:sx n="37" d="100"/>
          <a:sy n="37" d="100"/>
        </p:scale>
        <p:origin x="181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6D06B0-61E5-44A7-922B-F5B561CD3C99}" type="datetimeFigureOut">
              <a:rPr lang="en-IN" smtClean="0"/>
              <a:t>27-02-2022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D808A2-1982-45E7-A93B-D804131761D7}" type="slidenum">
              <a:rPr lang="en-IN" smtClean="0"/>
              <a:t>‹#›</a:t>
            </a:fld>
            <a:endParaRPr lang="en-IN"/>
          </a:p>
        </p:txBody>
      </p:sp>
    </p:spTree>
    <p:extLst>
      <p:ext uri="{BB962C8B-B14F-4D97-AF65-F5344CB8AC3E}">
        <p14:creationId xmlns:p14="http://schemas.microsoft.com/office/powerpoint/2010/main" val="3611734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Introduction  </a:t>
            </a:r>
            <a:endParaRPr lang="en-IN" sz="1200" b="1" kern="1200" dirty="0">
              <a:solidFill>
                <a:schemeClr val="tx1"/>
              </a:solidFill>
              <a:effectLst/>
              <a:latin typeface="+mn-lt"/>
              <a:ea typeface="+mn-ea"/>
              <a:cs typeface="+mn-cs"/>
            </a:endParaRPr>
          </a:p>
          <a:p>
            <a:pPr lvl="1"/>
            <a:r>
              <a:rPr lang="en-US" sz="1200" b="1" kern="1200" dirty="0">
                <a:solidFill>
                  <a:schemeClr val="tx1"/>
                </a:solidFill>
                <a:effectLst/>
                <a:latin typeface="+mn-lt"/>
                <a:ea typeface="+mn-ea"/>
                <a:cs typeface="+mn-cs"/>
              </a:rPr>
              <a:t>Research rationale</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Technological development has brought various aspects for the organization to develop and grow. Due to technological advancements, the workplace environment has also been changed. Digital tools are used in the workforce for increasing collaboration among the employees. These digital tools have made it easy to communicate with one another and enhance the collaboration process among the employees. Technical devices are effectively helping the employees to work in teams collaboratively. The rationale of the research paper is to identify the various digital tools that are used for bringing collaboration within the workforce.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2</a:t>
            </a:fld>
            <a:endParaRPr lang="en-IN"/>
          </a:p>
        </p:txBody>
      </p:sp>
    </p:spTree>
    <p:extLst>
      <p:ext uri="{BB962C8B-B14F-4D97-AF65-F5344CB8AC3E}">
        <p14:creationId xmlns:p14="http://schemas.microsoft.com/office/powerpoint/2010/main" val="4008102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sz="1200" b="1" kern="1200" dirty="0">
                <a:solidFill>
                  <a:schemeClr val="tx1"/>
                </a:solidFill>
                <a:effectLst/>
                <a:latin typeface="+mn-lt"/>
                <a:ea typeface="+mn-ea"/>
                <a:cs typeface="+mn-cs"/>
              </a:rPr>
              <a:t>Research background</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Due to Covid-19 pandemic, online technology is being used in the workplace for enhancing remote working (</a:t>
            </a:r>
            <a:r>
              <a:rPr lang="en-IN" sz="1200" kern="1200" dirty="0" err="1">
                <a:solidFill>
                  <a:schemeClr val="tx1"/>
                </a:solidFill>
                <a:effectLst/>
                <a:latin typeface="+mn-lt"/>
                <a:ea typeface="+mn-ea"/>
                <a:cs typeface="+mn-cs"/>
              </a:rPr>
              <a:t>Agba</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2021)</a:t>
            </a:r>
            <a:r>
              <a:rPr lang="en-US" sz="1200" kern="1200" dirty="0">
                <a:solidFill>
                  <a:schemeClr val="tx1"/>
                </a:solidFill>
                <a:effectLst/>
                <a:latin typeface="+mn-lt"/>
                <a:ea typeface="+mn-ea"/>
                <a:cs typeface="+mn-cs"/>
              </a:rPr>
              <a:t>. As technology advances at a quick rate, the workplace is swiftly changing, as are the needs of employees. Understanding the fundamental and useful components of workplace technologies is crucial to running a successful business. Collaborative technologies have resulted in gadgets and systems that facilitate teamwork both in the workplace and remotely (</a:t>
            </a:r>
            <a:r>
              <a:rPr lang="en-IN" sz="1200" kern="1200" dirty="0" err="1">
                <a:solidFill>
                  <a:schemeClr val="tx1"/>
                </a:solidFill>
                <a:effectLst/>
                <a:latin typeface="+mn-lt"/>
                <a:ea typeface="+mn-ea"/>
                <a:cs typeface="+mn-cs"/>
              </a:rPr>
              <a:t>Agba</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2021)</a:t>
            </a:r>
            <a:r>
              <a:rPr lang="en-US" sz="1200" kern="1200" dirty="0">
                <a:solidFill>
                  <a:schemeClr val="tx1"/>
                </a:solidFill>
                <a:effectLst/>
                <a:latin typeface="+mn-lt"/>
                <a:ea typeface="+mn-ea"/>
                <a:cs typeface="+mn-cs"/>
              </a:rPr>
              <a:t>. From establishing duties and obligations to routing in-house material to analyzing and approving project requirements, these types of technologies, often known as groupware, save the time and costs associated with executing group operations. They make cooperation and coordination more transparent and consistent across an organization's whole activities.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3</a:t>
            </a:fld>
            <a:endParaRPr lang="en-IN"/>
          </a:p>
        </p:txBody>
      </p:sp>
    </p:spTree>
    <p:extLst>
      <p:ext uri="{BB962C8B-B14F-4D97-AF65-F5344CB8AC3E}">
        <p14:creationId xmlns:p14="http://schemas.microsoft.com/office/powerpoint/2010/main" val="2276428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sz="1200" b="1" kern="1200" dirty="0">
                <a:solidFill>
                  <a:schemeClr val="tx1"/>
                </a:solidFill>
                <a:effectLst/>
                <a:latin typeface="+mn-lt"/>
                <a:ea typeface="+mn-ea"/>
                <a:cs typeface="+mn-cs"/>
              </a:rPr>
              <a:t>Research objectives</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objective of the research is to identify the various digital tools and systems that are used in the workforce for collaboration and teamwork.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4</a:t>
            </a:fld>
            <a:endParaRPr lang="en-IN"/>
          </a:p>
        </p:txBody>
      </p:sp>
    </p:spTree>
    <p:extLst>
      <p:ext uri="{BB962C8B-B14F-4D97-AF65-F5344CB8AC3E}">
        <p14:creationId xmlns:p14="http://schemas.microsoft.com/office/powerpoint/2010/main" val="1515855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sz="1200" b="1" kern="1200" dirty="0">
                <a:solidFill>
                  <a:schemeClr val="tx1"/>
                </a:solidFill>
                <a:effectLst/>
                <a:latin typeface="+mn-lt"/>
                <a:ea typeface="+mn-ea"/>
                <a:cs typeface="+mn-cs"/>
              </a:rPr>
              <a:t>Research question</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research question is:</a:t>
            </a:r>
            <a:endParaRPr lang="en-IN"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Which digital tools are used for collaboration at UWTSD?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5</a:t>
            </a:fld>
            <a:endParaRPr lang="en-IN"/>
          </a:p>
        </p:txBody>
      </p:sp>
    </p:spTree>
    <p:extLst>
      <p:ext uri="{BB962C8B-B14F-4D97-AF65-F5344CB8AC3E}">
        <p14:creationId xmlns:p14="http://schemas.microsoft.com/office/powerpoint/2010/main" val="2825431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Literature review</a:t>
            </a:r>
            <a:endParaRPr lang="en-IN"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2.1. Evaluation of the use of contemporary technologies for workplace efficiency</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Contemporary technologies are widely used in the workplace for enhancing workplace efficiency. Technological advancements have developed workplace procedures and helped the employees in working efficiently. Also, the employees can save time and money while working in the group using the technological device. Technology has altered the way people connect in the modern workplace. Communication has reached new heights thanks to mobile smartphones, social media platforms, and messaging applications (</a:t>
            </a:r>
            <a:r>
              <a:rPr lang="en-IN" sz="1200" kern="1200" dirty="0" err="1">
                <a:solidFill>
                  <a:schemeClr val="tx1"/>
                </a:solidFill>
                <a:effectLst/>
                <a:latin typeface="+mn-lt"/>
                <a:ea typeface="+mn-ea"/>
                <a:cs typeface="+mn-cs"/>
              </a:rPr>
              <a:t>Bharucha</a:t>
            </a:r>
            <a:r>
              <a:rPr lang="en-IN" sz="1200" kern="1200" dirty="0">
                <a:solidFill>
                  <a:schemeClr val="tx1"/>
                </a:solidFill>
                <a:effectLst/>
                <a:latin typeface="+mn-lt"/>
                <a:ea typeface="+mn-ea"/>
                <a:cs typeface="+mn-cs"/>
              </a:rPr>
              <a:t>, 2018)</a:t>
            </a:r>
            <a:r>
              <a:rPr lang="en-US" sz="1200" kern="1200" dirty="0">
                <a:solidFill>
                  <a:schemeClr val="tx1"/>
                </a:solidFill>
                <a:effectLst/>
                <a:latin typeface="+mn-lt"/>
                <a:ea typeface="+mn-ea"/>
                <a:cs typeface="+mn-cs"/>
              </a:rPr>
              <a:t>. Employee communication has become much more rapid, immediate, purposeful, participatory, and coordinated, as has administration to employees and administration to managers.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management of an organization is aided by technology. The conception, administration, appraisal, and analysis of work are all aided by standard project management. Top management can easily monitor workflow and productivity to ensure that everything is running well with the help of AI and machine learning (</a:t>
            </a:r>
            <a:r>
              <a:rPr lang="en-IN" sz="1200" kern="1200" dirty="0" err="1">
                <a:solidFill>
                  <a:schemeClr val="tx1"/>
                </a:solidFill>
                <a:effectLst/>
                <a:latin typeface="+mn-lt"/>
                <a:ea typeface="+mn-ea"/>
                <a:cs typeface="+mn-cs"/>
              </a:rPr>
              <a:t>Acemoglu</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Restrepo</a:t>
            </a:r>
            <a:r>
              <a:rPr lang="en-IN" sz="1200" kern="1200" dirty="0">
                <a:solidFill>
                  <a:schemeClr val="tx1"/>
                </a:solidFill>
                <a:effectLst/>
                <a:latin typeface="+mn-lt"/>
                <a:ea typeface="+mn-ea"/>
                <a:cs typeface="+mn-cs"/>
              </a:rPr>
              <a:t>, 2018)</a:t>
            </a:r>
            <a:r>
              <a:rPr lang="en-US" sz="1200" kern="1200" dirty="0">
                <a:solidFill>
                  <a:schemeClr val="tx1"/>
                </a:solidFill>
                <a:effectLst/>
                <a:latin typeface="+mn-lt"/>
                <a:ea typeface="+mn-ea"/>
                <a:cs typeface="+mn-cs"/>
              </a:rPr>
              <a:t>. It establishes responsibility, productivity, and the effective execution of tasks assigned to individuals. This is how technological devices can help managers and employees work collaboratively to deliver the desired outcome.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Technologies have radically changed the way firms collaborate. Due to technological improvements, people may now communicate with others from any location and at any time. As a result of the enhanced cooperation, interaction flexibility has improved, allowing individuals, coworkers, and executives to easily communicate with one another (</a:t>
            </a:r>
            <a:r>
              <a:rPr lang="en-IN" sz="1200" kern="1200" dirty="0" err="1">
                <a:solidFill>
                  <a:schemeClr val="tx1"/>
                </a:solidFill>
                <a:effectLst/>
                <a:latin typeface="+mn-lt"/>
                <a:ea typeface="+mn-ea"/>
                <a:cs typeface="+mn-cs"/>
              </a:rPr>
              <a:t>Waizenegger</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2020)</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Workers may now connect and interact regardless of where they are located, which has benefited in the promotion of collaboration, shared understanding, and engagement. Improved communication also allows management and leadership to communicate and manage their staff more efficiently (</a:t>
            </a:r>
            <a:r>
              <a:rPr lang="en-IN" sz="1200" kern="1200" dirty="0" err="1">
                <a:solidFill>
                  <a:schemeClr val="tx1"/>
                </a:solidFill>
                <a:effectLst/>
                <a:latin typeface="+mn-lt"/>
                <a:ea typeface="+mn-ea"/>
                <a:cs typeface="+mn-cs"/>
              </a:rPr>
              <a:t>Waizenegger</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2020)</a:t>
            </a:r>
            <a:r>
              <a:rPr lang="en-US" sz="1200" kern="1200" dirty="0">
                <a:solidFill>
                  <a:schemeClr val="tx1"/>
                </a:solidFill>
                <a:effectLst/>
                <a:latin typeface="+mn-lt"/>
                <a:ea typeface="+mn-ea"/>
                <a:cs typeface="+mn-cs"/>
              </a:rPr>
              <a:t>. Organizations have been required to keep clients informed on team performance and progress toward better program cooperation.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6</a:t>
            </a:fld>
            <a:endParaRPr lang="en-IN"/>
          </a:p>
        </p:txBody>
      </p:sp>
    </p:spTree>
    <p:extLst>
      <p:ext uri="{BB962C8B-B14F-4D97-AF65-F5344CB8AC3E}">
        <p14:creationId xmlns:p14="http://schemas.microsoft.com/office/powerpoint/2010/main" val="734321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sz="1200" b="1" kern="1200" dirty="0">
                <a:solidFill>
                  <a:schemeClr val="tx1"/>
                </a:solidFill>
                <a:effectLst/>
                <a:latin typeface="+mn-lt"/>
                <a:ea typeface="+mn-ea"/>
                <a:cs typeface="+mn-cs"/>
              </a:rPr>
              <a:t>Competence in workplace data handling</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Data management skills are the abilities that people employ to properly control and use information. Data management abilities include searching for trends, interpreting database notions, and being prepared to engage in both short and long database planning phases.</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Data analysis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Employees at UWTSD must be able to analyze data and look for connections in order to develop conclusions in order to manage data and identify programs (</a:t>
            </a:r>
            <a:r>
              <a:rPr lang="en-IN" sz="1200" kern="1200" dirty="0">
                <a:solidFill>
                  <a:schemeClr val="tx1"/>
                </a:solidFill>
                <a:effectLst/>
                <a:latin typeface="+mn-lt"/>
                <a:ea typeface="+mn-ea"/>
                <a:cs typeface="+mn-cs"/>
              </a:rPr>
              <a:t>McKay, and Mohamad, 2018)</a:t>
            </a:r>
            <a:r>
              <a:rPr lang="en-US" sz="1200" kern="1200" dirty="0">
                <a:solidFill>
                  <a:schemeClr val="tx1"/>
                </a:solidFill>
                <a:effectLst/>
                <a:latin typeface="+mn-lt"/>
                <a:ea typeface="+mn-ea"/>
                <a:cs typeface="+mn-cs"/>
              </a:rPr>
              <a:t>. This means familiarizing themselves with the material they have access to and creating creative ways to use it to achieve their objectives.</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Accounts and file management</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staff of UWTSD must be able to organize files and papers on a computer or network, as well as download, save, copy, and transmit photos and other data (</a:t>
            </a:r>
            <a:r>
              <a:rPr lang="en-IN" sz="1200" kern="1200" dirty="0">
                <a:solidFill>
                  <a:schemeClr val="tx1"/>
                </a:solidFill>
                <a:effectLst/>
                <a:latin typeface="+mn-lt"/>
                <a:ea typeface="+mn-ea"/>
                <a:cs typeface="+mn-cs"/>
              </a:rPr>
              <a:t>Zhang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2018)</a:t>
            </a:r>
            <a:r>
              <a:rPr lang="en-US" sz="1200" kern="1200" dirty="0">
                <a:solidFill>
                  <a:schemeClr val="tx1"/>
                </a:solidFill>
                <a:effectLst/>
                <a:latin typeface="+mn-lt"/>
                <a:ea typeface="+mn-ea"/>
                <a:cs typeface="+mn-cs"/>
              </a:rPr>
              <a:t>. They must also know how to handle account information and assist others in safeguarding passwords, identities, and account data.</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Software for database management</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Database administration skills already include the ability to navigate a database management system efficiently. It demands a working knowledge of how to locate data and use other computer operations. It also requires knowledge of database analytics and frameworks (</a:t>
            </a:r>
            <a:r>
              <a:rPr lang="en-IN" sz="1200" kern="1200" dirty="0">
                <a:solidFill>
                  <a:schemeClr val="tx1"/>
                </a:solidFill>
                <a:effectLst/>
                <a:latin typeface="+mn-lt"/>
                <a:ea typeface="+mn-ea"/>
                <a:cs typeface="+mn-cs"/>
              </a:rPr>
              <a:t>Zhang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2018)</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Learning how to use tools to create reports and queries, as well as putting data into Excel and maybe other types of documents for additional analysis, are all part of data management abilities. Someone with great data management skills should be well-versed in the interplay of numerous components (</a:t>
            </a:r>
            <a:r>
              <a:rPr lang="en-IN" sz="1200" kern="1200" dirty="0">
                <a:solidFill>
                  <a:schemeClr val="tx1"/>
                </a:solidFill>
                <a:effectLst/>
                <a:latin typeface="+mn-lt"/>
                <a:ea typeface="+mn-ea"/>
                <a:cs typeface="+mn-cs"/>
              </a:rPr>
              <a:t>McKay, and Mohamad, 2018)</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7</a:t>
            </a:fld>
            <a:endParaRPr lang="en-IN"/>
          </a:p>
        </p:txBody>
      </p:sp>
    </p:spTree>
    <p:extLst>
      <p:ext uri="{BB962C8B-B14F-4D97-AF65-F5344CB8AC3E}">
        <p14:creationId xmlns:p14="http://schemas.microsoft.com/office/powerpoint/2010/main" val="5402846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sz="1200" b="1" kern="1200" dirty="0">
                <a:solidFill>
                  <a:schemeClr val="tx1"/>
                </a:solidFill>
                <a:effectLst/>
                <a:latin typeface="+mn-lt"/>
                <a:ea typeface="+mn-ea"/>
                <a:cs typeface="+mn-cs"/>
              </a:rPr>
              <a:t>Digital tools used for workplace collaboration and teamwork</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Team collaboration software is becoming increasingly popular. From contact to project management, technology offers a wealth of options. New online software solutions arise every year while existing ones strive to improve their functionality. </a:t>
            </a:r>
            <a:r>
              <a:rPr lang="en-US" sz="1200" kern="1200" dirty="0" err="1">
                <a:solidFill>
                  <a:schemeClr val="tx1"/>
                </a:solidFill>
                <a:effectLst/>
                <a:latin typeface="+mn-lt"/>
                <a:ea typeface="+mn-ea"/>
                <a:cs typeface="+mn-cs"/>
              </a:rPr>
              <a:t>Holacracy</a:t>
            </a:r>
            <a:r>
              <a:rPr lang="en-US" sz="1200" kern="1200" dirty="0">
                <a:solidFill>
                  <a:schemeClr val="tx1"/>
                </a:solidFill>
                <a:effectLst/>
                <a:latin typeface="+mn-lt"/>
                <a:ea typeface="+mn-ea"/>
                <a:cs typeface="+mn-cs"/>
              </a:rPr>
              <a:t>, a collaborative leadership system, has assisted certain enterprises to continue to prosper.</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Flowdock is a team and private correspondence software. It is possibly the most exciting component since it assists in collecting messages from numerous sources such as Twitter and customer support networks (</a:t>
            </a:r>
            <a:r>
              <a:rPr lang="en-IN" sz="1200" kern="1200" dirty="0" err="1">
                <a:solidFill>
                  <a:schemeClr val="tx1"/>
                </a:solidFill>
                <a:effectLst/>
                <a:latin typeface="+mn-lt"/>
                <a:ea typeface="+mn-ea"/>
                <a:cs typeface="+mn-cs"/>
              </a:rPr>
              <a:t>Senapathi</a:t>
            </a:r>
            <a:r>
              <a:rPr lang="en-IN" sz="1200" kern="1200" dirty="0">
                <a:solidFill>
                  <a:schemeClr val="tx1"/>
                </a:solidFill>
                <a:effectLst/>
                <a:latin typeface="+mn-lt"/>
                <a:ea typeface="+mn-ea"/>
                <a:cs typeface="+mn-cs"/>
              </a:rPr>
              <a:t>, Buchan, and Osman, 2018)</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With GoToMeeting, an online video conferencing software, participants can schedule meetings and share displays. It is a well-known video conferencing service with millions of members (</a:t>
            </a:r>
            <a:r>
              <a:rPr lang="en-IN" sz="1200" kern="1200" dirty="0">
                <a:solidFill>
                  <a:schemeClr val="tx1"/>
                </a:solidFill>
                <a:effectLst/>
                <a:latin typeface="+mn-lt"/>
                <a:ea typeface="+mn-ea"/>
                <a:cs typeface="+mn-cs"/>
              </a:rPr>
              <a:t>Hale, 2019)</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ProofHub is a project management and system solution that offers a comprehensive set of features. Employees may use this solution to keep track of crucial files, plan and track assignments, and collaborate with colleagues and customers (</a:t>
            </a:r>
            <a:r>
              <a:rPr lang="en-IN" sz="1200" kern="1200" dirty="0">
                <a:solidFill>
                  <a:schemeClr val="tx1"/>
                </a:solidFill>
                <a:effectLst/>
                <a:latin typeface="+mn-lt"/>
                <a:ea typeface="+mn-ea"/>
                <a:cs typeface="+mn-cs"/>
              </a:rPr>
              <a:t>King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2021)</a:t>
            </a:r>
            <a:r>
              <a:rPr lang="en-US" sz="1200" kern="1200" dirty="0">
                <a:solidFill>
                  <a:schemeClr val="tx1"/>
                </a:solidFill>
                <a:effectLst/>
                <a:latin typeface="+mn-lt"/>
                <a:ea typeface="+mn-ea"/>
                <a:cs typeface="+mn-cs"/>
              </a:rPr>
              <a:t>. ProofHub also offers an electronic reviewing tool for evaluating and authorizing files.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Google Docs is a tool that lets the employees create documents online. For example, Google's Docs and Sheets services are designed to allow individuals and organizations to edit files and save all of the changes automatically (</a:t>
            </a:r>
            <a:r>
              <a:rPr lang="en-IN" sz="1200" kern="1200" dirty="0" err="1">
                <a:solidFill>
                  <a:schemeClr val="tx1"/>
                </a:solidFill>
                <a:effectLst/>
                <a:latin typeface="+mn-lt"/>
                <a:ea typeface="+mn-ea"/>
                <a:cs typeface="+mn-cs"/>
              </a:rPr>
              <a:t>Aciobanitei</a:t>
            </a:r>
            <a:r>
              <a:rPr lang="en-IN" sz="1200" kern="1200" dirty="0">
                <a:solidFill>
                  <a:schemeClr val="tx1"/>
                </a:solidFill>
                <a:effectLst/>
                <a:latin typeface="+mn-lt"/>
                <a:ea typeface="+mn-ea"/>
                <a:cs typeface="+mn-cs"/>
              </a:rPr>
              <a:t>, </a:t>
            </a:r>
            <a:r>
              <a:rPr lang="en-IN" sz="1200" kern="1200" dirty="0" err="1">
                <a:solidFill>
                  <a:schemeClr val="tx1"/>
                </a:solidFill>
                <a:effectLst/>
                <a:latin typeface="+mn-lt"/>
                <a:ea typeface="+mn-ea"/>
                <a:cs typeface="+mn-cs"/>
              </a:rPr>
              <a:t>Luculescu</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Pura</a:t>
            </a:r>
            <a:r>
              <a:rPr lang="en-IN" sz="1200" kern="1200" dirty="0">
                <a:solidFill>
                  <a:schemeClr val="tx1"/>
                </a:solidFill>
                <a:effectLst/>
                <a:latin typeface="+mn-lt"/>
                <a:ea typeface="+mn-ea"/>
                <a:cs typeface="+mn-cs"/>
              </a:rPr>
              <a:t>, 2020)</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8</a:t>
            </a:fld>
            <a:endParaRPr lang="en-IN"/>
          </a:p>
        </p:txBody>
      </p:sp>
    </p:spTree>
    <p:extLst>
      <p:ext uri="{BB962C8B-B14F-4D97-AF65-F5344CB8AC3E}">
        <p14:creationId xmlns:p14="http://schemas.microsoft.com/office/powerpoint/2010/main" val="374627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sz="1200" b="1" kern="1200" dirty="0">
                <a:solidFill>
                  <a:schemeClr val="tx1"/>
                </a:solidFill>
                <a:effectLst/>
                <a:latin typeface="+mn-lt"/>
                <a:ea typeface="+mn-ea"/>
                <a:cs typeface="+mn-cs"/>
              </a:rPr>
              <a:t>Importance of online tools for collaboration</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Better visibility</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Through online collaboration, remote employees may successfully cooperate with office peers. It enables remote workers to get a better grasp of the team's and company's activities (</a:t>
            </a:r>
            <a:r>
              <a:rPr lang="en-IN" sz="1200" kern="1200" dirty="0" err="1">
                <a:solidFill>
                  <a:schemeClr val="tx1"/>
                </a:solidFill>
                <a:effectLst/>
                <a:latin typeface="+mn-lt"/>
                <a:ea typeface="+mn-ea"/>
                <a:cs typeface="+mn-cs"/>
              </a:rPr>
              <a:t>Favale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2020)</a:t>
            </a:r>
            <a:r>
              <a:rPr lang="en-US" sz="1200" kern="1200" dirty="0">
                <a:solidFill>
                  <a:schemeClr val="tx1"/>
                </a:solidFill>
                <a:effectLst/>
                <a:latin typeface="+mn-lt"/>
                <a:ea typeface="+mn-ea"/>
                <a:cs typeface="+mn-cs"/>
              </a:rPr>
              <a:t>. In its ultimate form, accessibility requires much more than simply presenting project and job specifics. It is all about sharing critical information, fostering team conversation, and making material accessible to everyone at UWTSD.</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Affirmation of the existence of asynchronicity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Instant messaging and video conferencing are examples of synchronous and communicative activities that can help teams get together and collaborate more effectively. However, keeping up with effective communication on a regular basis, especially for remote persons, may be difficult for the employees of UWTSD (</a:t>
            </a:r>
            <a:r>
              <a:rPr lang="en-IN" sz="1200" kern="1200" dirty="0" err="1">
                <a:solidFill>
                  <a:schemeClr val="tx1"/>
                </a:solidFill>
                <a:effectLst/>
                <a:latin typeface="+mn-lt"/>
                <a:ea typeface="+mn-ea"/>
                <a:cs typeface="+mn-cs"/>
              </a:rPr>
              <a:t>Favale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2020)</a:t>
            </a:r>
            <a:r>
              <a:rPr lang="en-US" sz="1200" kern="1200" dirty="0">
                <a:solidFill>
                  <a:schemeClr val="tx1"/>
                </a:solidFill>
                <a:effectLst/>
                <a:latin typeface="+mn-lt"/>
                <a:ea typeface="+mn-ea"/>
                <a:cs typeface="+mn-cs"/>
              </a:rPr>
              <a:t>. It is challenging enough to create a uniform time for multiple employees, or even an entire team, to coordinate and interact across time zones.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Online or digital cooperation facilitates asynchronicity by allowing remote workers to work on their own schedules. Members of the team may also attend a regularly scheduled group meeting for updated information and discussions (</a:t>
            </a:r>
            <a:r>
              <a:rPr lang="en-IN" sz="1200" kern="1200" dirty="0" err="1">
                <a:solidFill>
                  <a:schemeClr val="tx1"/>
                </a:solidFill>
                <a:effectLst/>
                <a:latin typeface="+mn-lt"/>
                <a:ea typeface="+mn-ea"/>
                <a:cs typeface="+mn-cs"/>
              </a:rPr>
              <a:t>Favale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2020)</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Online communication</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Employees of UWTSD have complete access to the set of online tools they need to communicate, connect, coordinate, and accomplish their job obligations with a workforce management infrastructure, which acts as an online replacement to actual workspaces. This is a consolidated network that offers several corporate programs and allows employees to access all work-related information through a single portal. Skype, Google Duo, Zoom app, and several other online communication tools are used for communicating with other team members (</a:t>
            </a:r>
            <a:r>
              <a:rPr lang="en-IN" sz="1200" kern="1200" dirty="0" err="1">
                <a:solidFill>
                  <a:schemeClr val="tx1"/>
                </a:solidFill>
                <a:effectLst/>
                <a:latin typeface="+mn-lt"/>
                <a:ea typeface="+mn-ea"/>
                <a:cs typeface="+mn-cs"/>
              </a:rPr>
              <a:t>Franchi</a:t>
            </a:r>
            <a:r>
              <a:rPr lang="en-IN" sz="1200" kern="1200" dirty="0">
                <a:solidFill>
                  <a:schemeClr val="tx1"/>
                </a:solidFill>
                <a:effectLst/>
                <a:latin typeface="+mn-lt"/>
                <a:ea typeface="+mn-ea"/>
                <a:cs typeface="+mn-cs"/>
              </a:rPr>
              <a:t>, Poggi, and </a:t>
            </a:r>
            <a:r>
              <a:rPr lang="en-IN" sz="1200" kern="1200" dirty="0" err="1">
                <a:solidFill>
                  <a:schemeClr val="tx1"/>
                </a:solidFill>
                <a:effectLst/>
                <a:latin typeface="+mn-lt"/>
                <a:ea typeface="+mn-ea"/>
                <a:cs typeface="+mn-cs"/>
              </a:rPr>
              <a:t>Tomaiuolo</a:t>
            </a:r>
            <a:r>
              <a:rPr lang="en-IN" sz="1200" kern="1200" dirty="0">
                <a:solidFill>
                  <a:schemeClr val="tx1"/>
                </a:solidFill>
                <a:effectLst/>
                <a:latin typeface="+mn-lt"/>
                <a:ea typeface="+mn-ea"/>
                <a:cs typeface="+mn-cs"/>
              </a:rPr>
              <a:t>, 2020)</a:t>
            </a:r>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communication process aids collaboration in UWTSD. People can use internal and external communication channels in digital settings to express their ideas, assess potential obstacles, and build solutions. With the need for debates, it can significantly reduce internal communications. It also makes it easier to make decisions (</a:t>
            </a:r>
            <a:r>
              <a:rPr lang="en-IN" sz="1200" kern="1200" dirty="0" err="1">
                <a:solidFill>
                  <a:schemeClr val="tx1"/>
                </a:solidFill>
                <a:effectLst/>
                <a:latin typeface="+mn-lt"/>
                <a:ea typeface="+mn-ea"/>
                <a:cs typeface="+mn-cs"/>
              </a:rPr>
              <a:t>Favale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2020)</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Project management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Within the digital workplace, teams may create assignments and interact in real-time. They may keep track of programs, assign responsibilities to team members, set deadlines, and guarantee that all project-related data is available to all members of the group. The employees of UWTSD can use various software like Google Docs, One drive, MS Office, and various other tools to store information and data and make use of all the information as per their requirements (</a:t>
            </a:r>
            <a:r>
              <a:rPr lang="en-IN" sz="1200" kern="1200" dirty="0">
                <a:solidFill>
                  <a:schemeClr val="tx1"/>
                </a:solidFill>
                <a:effectLst/>
                <a:latin typeface="+mn-lt"/>
                <a:ea typeface="+mn-ea"/>
                <a:cs typeface="+mn-cs"/>
              </a:rPr>
              <a:t>Darics, and Cristina </a:t>
            </a:r>
            <a:r>
              <a:rPr lang="en-IN" sz="1200" kern="1200" dirty="0" err="1">
                <a:solidFill>
                  <a:schemeClr val="tx1"/>
                </a:solidFill>
                <a:effectLst/>
                <a:latin typeface="+mn-lt"/>
                <a:ea typeface="+mn-ea"/>
                <a:cs typeface="+mn-cs"/>
              </a:rPr>
              <a:t>Gatti</a:t>
            </a:r>
            <a:r>
              <a:rPr lang="en-IN" sz="1200" kern="1200" dirty="0">
                <a:solidFill>
                  <a:schemeClr val="tx1"/>
                </a:solidFill>
                <a:effectLst/>
                <a:latin typeface="+mn-lt"/>
                <a:ea typeface="+mn-ea"/>
                <a:cs typeface="+mn-cs"/>
              </a:rPr>
              <a:t>, 2019)</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Creating and structuring a database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order to develop effective data management skills, personnel must have a deep understanding of database design concepts. They also should be aware of the drawbacks and advantages of different database architectures (</a:t>
            </a:r>
            <a:r>
              <a:rPr lang="en-IN" sz="1200" kern="1200" dirty="0">
                <a:solidFill>
                  <a:schemeClr val="tx1"/>
                </a:solidFill>
                <a:effectLst/>
                <a:latin typeface="+mn-lt"/>
                <a:ea typeface="+mn-ea"/>
                <a:cs typeface="+mn-cs"/>
              </a:rPr>
              <a:t>McKay, and Mohamad, 2018)</a:t>
            </a:r>
            <a:r>
              <a:rPr lang="en-US" sz="1200" kern="1200" dirty="0">
                <a:solidFill>
                  <a:schemeClr val="tx1"/>
                </a:solidFill>
                <a:effectLst/>
                <a:latin typeface="+mn-lt"/>
                <a:ea typeface="+mn-ea"/>
                <a:cs typeface="+mn-cs"/>
              </a:rPr>
              <a:t>. They should also be comfortable engaging in both short and long database design stages, and they must be able to assess and store a large amount of data.</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Data consistency</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When UWTSD workers evaluate data, data integrity entails being aware of any flaws. It also shows that they are familiar with data administration and handling ideas, datasets, and rules and processes (</a:t>
            </a:r>
            <a:r>
              <a:rPr lang="en-IN" sz="1200" kern="1200" dirty="0">
                <a:solidFill>
                  <a:schemeClr val="tx1"/>
                </a:solidFill>
                <a:effectLst/>
                <a:latin typeface="+mn-lt"/>
                <a:ea typeface="+mn-ea"/>
                <a:cs typeface="+mn-cs"/>
              </a:rPr>
              <a:t>McKay, and Mohamad, 2018)</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9</a:t>
            </a:fld>
            <a:endParaRPr lang="en-IN"/>
          </a:p>
        </p:txBody>
      </p:sp>
    </p:spTree>
    <p:extLst>
      <p:ext uri="{BB962C8B-B14F-4D97-AF65-F5344CB8AC3E}">
        <p14:creationId xmlns:p14="http://schemas.microsoft.com/office/powerpoint/2010/main" val="1093204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Methodology</a:t>
            </a:r>
            <a:endParaRPr lang="en-IN"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3.1. Data collection</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primary data collection process will be followed in the research work. The primary data collection will also use an interview in which the employees of various organizations will participate in collecting necessary information and data for the research work. The participants will be asked questions through an open-ended interview process in which the participants can answer as per their preferences (</a:t>
            </a:r>
            <a:r>
              <a:rPr lang="en-IN" sz="1200" kern="1200" dirty="0">
                <a:solidFill>
                  <a:schemeClr val="tx1"/>
                </a:solidFill>
                <a:effectLst/>
                <a:latin typeface="+mn-lt"/>
                <a:ea typeface="+mn-ea"/>
                <a:cs typeface="+mn-cs"/>
              </a:rPr>
              <a:t>Clark, and </a:t>
            </a:r>
            <a:r>
              <a:rPr lang="en-IN" sz="1200" kern="1200" dirty="0" err="1">
                <a:solidFill>
                  <a:schemeClr val="tx1"/>
                </a:solidFill>
                <a:effectLst/>
                <a:latin typeface="+mn-lt"/>
                <a:ea typeface="+mn-ea"/>
                <a:cs typeface="+mn-cs"/>
              </a:rPr>
              <a:t>Vealé</a:t>
            </a:r>
            <a:r>
              <a:rPr lang="en-IN" sz="1200" kern="1200" dirty="0">
                <a:solidFill>
                  <a:schemeClr val="tx1"/>
                </a:solidFill>
                <a:effectLst/>
                <a:latin typeface="+mn-lt"/>
                <a:ea typeface="+mn-ea"/>
                <a:cs typeface="+mn-cs"/>
              </a:rPr>
              <a:t>, 2018)</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Interview</a:t>
            </a:r>
            <a:endParaRPr lang="en-IN"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Question 1. Does your company use any digital tool for helping the employees in collaboration?</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Interviewee: yes, various digital tools are used in the workplace.</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Question 2.  Does the manager of your company use any digital tool for enabling communication systems in the workplace?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Interviewee: yes, there is various software used for a communication system in the workplace. </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Question 3: Is there any strategy used for online collaboration in the workplace?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Interviewee: yes, video conferencing tools, database management tools, and file storing tools are used in the workplace.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10</a:t>
            </a:fld>
            <a:endParaRPr lang="en-IN"/>
          </a:p>
        </p:txBody>
      </p:sp>
    </p:spTree>
    <p:extLst>
      <p:ext uri="{BB962C8B-B14F-4D97-AF65-F5344CB8AC3E}">
        <p14:creationId xmlns:p14="http://schemas.microsoft.com/office/powerpoint/2010/main" val="8654304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Data analysis</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During the research process, both quantitative and qualitative data are analyzed. Qualitative data is data that has been reviewed utilizing information, facts, and perception. The quantitative analysis evaluates data based on statistics. Qualitative data will be studied throughout this research piece in order to guide the study process and arrive at relevant findings (</a:t>
            </a:r>
            <a:r>
              <a:rPr lang="en-IN" sz="1200" kern="1200" dirty="0">
                <a:solidFill>
                  <a:schemeClr val="tx1"/>
                </a:solidFill>
                <a:effectLst/>
                <a:latin typeface="+mn-lt"/>
                <a:ea typeface="+mn-ea"/>
                <a:cs typeface="+mn-cs"/>
              </a:rPr>
              <a:t>Richards, and Hemphill, 2018)</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11</a:t>
            </a:fld>
            <a:endParaRPr lang="en-IN"/>
          </a:p>
        </p:txBody>
      </p:sp>
    </p:spTree>
    <p:extLst>
      <p:ext uri="{BB962C8B-B14F-4D97-AF65-F5344CB8AC3E}">
        <p14:creationId xmlns:p14="http://schemas.microsoft.com/office/powerpoint/2010/main" val="34286156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Research design </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study's design provides a great structure for data analysis. Making a study design approach is a crucial step in determining the amount of expertise necessary for a certain issue. The study design phase, on the other hand, is made up of a series of interconnected assessments. There are three sorts of assessments: explanatory, exploratory, and instructional. Explanatory design is a technique for determining what happened and how it happened (</a:t>
            </a:r>
            <a:r>
              <a:rPr lang="en-IN" sz="1200" kern="1200" dirty="0" err="1">
                <a:solidFill>
                  <a:schemeClr val="tx1"/>
                </a:solidFill>
                <a:effectLst/>
                <a:latin typeface="+mn-lt"/>
                <a:ea typeface="+mn-ea"/>
                <a:cs typeface="+mn-cs"/>
              </a:rPr>
              <a:t>Sileyew</a:t>
            </a:r>
            <a:r>
              <a:rPr lang="en-IN" sz="1200" kern="1200" dirty="0">
                <a:solidFill>
                  <a:schemeClr val="tx1"/>
                </a:solidFill>
                <a:effectLst/>
                <a:latin typeface="+mn-lt"/>
                <a:ea typeface="+mn-ea"/>
                <a:cs typeface="+mn-cs"/>
              </a:rPr>
              <a:t>, 2019)</a:t>
            </a:r>
            <a:r>
              <a:rPr lang="en-US" sz="1200" kern="1200" dirty="0">
                <a:solidFill>
                  <a:schemeClr val="tx1"/>
                </a:solidFill>
                <a:effectLst/>
                <a:latin typeface="+mn-lt"/>
                <a:ea typeface="+mn-ea"/>
                <a:cs typeface="+mn-cs"/>
              </a:rPr>
              <a:t>. The incident's causative factors are being investigated by researchers. Because the goal of descriptive research is to analyze a fact without knowing why it occurred, an exploratory approach must be employed when no previous analytical inquiry has been done (</a:t>
            </a:r>
            <a:r>
              <a:rPr lang="en-IN" sz="1200" kern="1200" dirty="0" err="1">
                <a:solidFill>
                  <a:schemeClr val="tx1"/>
                </a:solidFill>
                <a:effectLst/>
                <a:latin typeface="+mn-lt"/>
                <a:ea typeface="+mn-ea"/>
                <a:cs typeface="+mn-cs"/>
              </a:rPr>
              <a:t>Sileyew</a:t>
            </a:r>
            <a:r>
              <a:rPr lang="en-IN" sz="1200" kern="1200" dirty="0">
                <a:solidFill>
                  <a:schemeClr val="tx1"/>
                </a:solidFill>
                <a:effectLst/>
                <a:latin typeface="+mn-lt"/>
                <a:ea typeface="+mn-ea"/>
                <a:cs typeface="+mn-cs"/>
              </a:rPr>
              <a:t>, 2019)</a:t>
            </a:r>
            <a:r>
              <a:rPr lang="en-US" sz="1200" kern="1200" dirty="0">
                <a:solidFill>
                  <a:schemeClr val="tx1"/>
                </a:solidFill>
                <a:effectLst/>
                <a:latin typeface="+mn-lt"/>
                <a:ea typeface="+mn-ea"/>
                <a:cs typeface="+mn-cs"/>
              </a:rPr>
              <a:t>. Because there were no other options, the exploratory design was used in this investigation.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12</a:t>
            </a:fld>
            <a:endParaRPr lang="en-IN"/>
          </a:p>
        </p:txBody>
      </p:sp>
    </p:spTree>
    <p:extLst>
      <p:ext uri="{BB962C8B-B14F-4D97-AF65-F5344CB8AC3E}">
        <p14:creationId xmlns:p14="http://schemas.microsoft.com/office/powerpoint/2010/main" val="3167702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Research approach</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research, deductive, abductive, as well as inductive procedures are all employed. Researchers may divide the claims into numerous groups to clarify their interpretation methodologies. The contrast between inductive and deductive thinking is crucial in hypothesis. The inductive technique helps to generate new ideas, but the deductive method assesses the hypothesis' long-term validity. Using an inductive method, the researcher can produce suggestions based on the data acquired in this experiment (</a:t>
            </a:r>
            <a:r>
              <a:rPr lang="en-IN" sz="1200" kern="1200" dirty="0">
                <a:solidFill>
                  <a:schemeClr val="tx1"/>
                </a:solidFill>
                <a:effectLst/>
                <a:latin typeface="+mn-lt"/>
                <a:ea typeface="+mn-ea"/>
                <a:cs typeface="+mn-cs"/>
              </a:rPr>
              <a:t>Maher </a:t>
            </a:r>
            <a:r>
              <a:rPr lang="en-IN" sz="1200" i="1" kern="1200" dirty="0">
                <a:solidFill>
                  <a:schemeClr val="tx1"/>
                </a:solidFill>
                <a:effectLst/>
                <a:latin typeface="+mn-lt"/>
                <a:ea typeface="+mn-ea"/>
                <a:cs typeface="+mn-cs"/>
              </a:rPr>
              <a:t>et al., </a:t>
            </a:r>
            <a:r>
              <a:rPr lang="en-IN" sz="1200" kern="1200" dirty="0">
                <a:solidFill>
                  <a:schemeClr val="tx1"/>
                </a:solidFill>
                <a:effectLst/>
                <a:latin typeface="+mn-lt"/>
                <a:ea typeface="+mn-ea"/>
                <a:cs typeface="+mn-cs"/>
              </a:rPr>
              <a:t>2018)</a:t>
            </a:r>
            <a:r>
              <a:rPr lang="en-US"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13</a:t>
            </a:fld>
            <a:endParaRPr lang="en-IN"/>
          </a:p>
        </p:txBody>
      </p:sp>
    </p:spTree>
    <p:extLst>
      <p:ext uri="{BB962C8B-B14F-4D97-AF65-F5344CB8AC3E}">
        <p14:creationId xmlns:p14="http://schemas.microsoft.com/office/powerpoint/2010/main" val="40531857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Research timeline</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research timeline will be maintained within a stipulated time.</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data collection process will be performed in the third week of the entire research process.</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data analysis will be performed in the fourth week of the research.</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14</a:t>
            </a:fld>
            <a:endParaRPr lang="en-IN"/>
          </a:p>
        </p:txBody>
      </p:sp>
    </p:spTree>
    <p:extLst>
      <p:ext uri="{BB962C8B-B14F-4D97-AF65-F5344CB8AC3E}">
        <p14:creationId xmlns:p14="http://schemas.microsoft.com/office/powerpoint/2010/main" val="38903405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Research hypothesis</a:t>
            </a:r>
            <a:endParaRPr lang="en-IN" sz="1200" b="1"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H0. </a:t>
            </a:r>
            <a:r>
              <a:rPr lang="en-US" sz="1200" kern="1200" dirty="0">
                <a:solidFill>
                  <a:schemeClr val="tx1"/>
                </a:solidFill>
                <a:effectLst/>
                <a:latin typeface="+mn-lt"/>
                <a:ea typeface="+mn-ea"/>
                <a:cs typeface="+mn-cs"/>
              </a:rPr>
              <a:t>The research result will find the appropriate use of digital tools for organizational collaboration.</a:t>
            </a:r>
            <a:endParaRPr lang="en-IN"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H1. </a:t>
            </a:r>
            <a:r>
              <a:rPr lang="en-US" sz="1200" kern="1200" dirty="0">
                <a:solidFill>
                  <a:schemeClr val="tx1"/>
                </a:solidFill>
                <a:effectLst/>
                <a:latin typeface="+mn-lt"/>
                <a:ea typeface="+mn-ea"/>
                <a:cs typeface="+mn-cs"/>
              </a:rPr>
              <a:t>The appropriate use of digital tools will not be comprehended for the collaboration </a:t>
            </a:r>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15</a:t>
            </a:fld>
            <a:endParaRPr lang="en-IN"/>
          </a:p>
        </p:txBody>
      </p:sp>
    </p:spTree>
    <p:extLst>
      <p:ext uri="{BB962C8B-B14F-4D97-AF65-F5344CB8AC3E}">
        <p14:creationId xmlns:p14="http://schemas.microsoft.com/office/powerpoint/2010/main" val="6319806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Ethical consideration</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data or information will be managed ethically. The researchers will depend mostly on Privacy Act to keep it secure. In addition, the responses will be stored privately.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16</a:t>
            </a:fld>
            <a:endParaRPr lang="en-IN"/>
          </a:p>
        </p:txBody>
      </p:sp>
    </p:spTree>
    <p:extLst>
      <p:ext uri="{BB962C8B-B14F-4D97-AF65-F5344CB8AC3E}">
        <p14:creationId xmlns:p14="http://schemas.microsoft.com/office/powerpoint/2010/main" val="29358058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Conclusion</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clear that online tools play a significant role in every firm. Employee productivity and performance improvement process may both benefit from the proper application of the online tools to improve collaboration. Because there is no other research paper addressing a similar topic, the research article has a future scope. It will assist future researchers in obtaining the relevant study recommendations.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17</a:t>
            </a:fld>
            <a:endParaRPr lang="en-IN"/>
          </a:p>
        </p:txBody>
      </p:sp>
    </p:spTree>
    <p:extLst>
      <p:ext uri="{BB962C8B-B14F-4D97-AF65-F5344CB8AC3E}">
        <p14:creationId xmlns:p14="http://schemas.microsoft.com/office/powerpoint/2010/main" val="30284899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 </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kern="1200" dirty="0" err="1">
                <a:solidFill>
                  <a:schemeClr val="tx1"/>
                </a:solidFill>
                <a:effectLst/>
                <a:latin typeface="+mn-lt"/>
                <a:ea typeface="+mn-ea"/>
                <a:cs typeface="+mn-cs"/>
              </a:rPr>
              <a:t>Acemoglu</a:t>
            </a:r>
            <a:r>
              <a:rPr lang="en-IN" sz="1200" kern="1200" dirty="0">
                <a:solidFill>
                  <a:schemeClr val="tx1"/>
                </a:solidFill>
                <a:effectLst/>
                <a:latin typeface="+mn-lt"/>
                <a:ea typeface="+mn-ea"/>
                <a:cs typeface="+mn-cs"/>
              </a:rPr>
              <a:t>, D. and </a:t>
            </a:r>
            <a:r>
              <a:rPr lang="en-IN" sz="1200" kern="1200" dirty="0" err="1">
                <a:solidFill>
                  <a:schemeClr val="tx1"/>
                </a:solidFill>
                <a:effectLst/>
                <a:latin typeface="+mn-lt"/>
                <a:ea typeface="+mn-ea"/>
                <a:cs typeface="+mn-cs"/>
              </a:rPr>
              <a:t>Restrepo</a:t>
            </a:r>
            <a:r>
              <a:rPr lang="en-IN" sz="1200" kern="1200" dirty="0">
                <a:solidFill>
                  <a:schemeClr val="tx1"/>
                </a:solidFill>
                <a:effectLst/>
                <a:latin typeface="+mn-lt"/>
                <a:ea typeface="+mn-ea"/>
                <a:cs typeface="+mn-cs"/>
              </a:rPr>
              <a:t>, P., 2018. Artificial intelligence, automation, and work. In </a:t>
            </a:r>
            <a:r>
              <a:rPr lang="en-IN" sz="1200" i="1" kern="1200" dirty="0">
                <a:solidFill>
                  <a:schemeClr val="tx1"/>
                </a:solidFill>
                <a:effectLst/>
                <a:latin typeface="+mn-lt"/>
                <a:ea typeface="+mn-ea"/>
                <a:cs typeface="+mn-cs"/>
              </a:rPr>
              <a:t>The economics of artificial intelligence: An agenda</a:t>
            </a:r>
            <a:r>
              <a:rPr lang="en-IN" sz="1200" kern="1200" dirty="0">
                <a:solidFill>
                  <a:schemeClr val="tx1"/>
                </a:solidFill>
                <a:effectLst/>
                <a:latin typeface="+mn-lt"/>
                <a:ea typeface="+mn-ea"/>
                <a:cs typeface="+mn-cs"/>
              </a:rPr>
              <a:t> (pp. 197-236). University of Chicago Press.</a:t>
            </a:r>
          </a:p>
          <a:p>
            <a:r>
              <a:rPr lang="en-IN" sz="1200" kern="1200" dirty="0" err="1">
                <a:solidFill>
                  <a:schemeClr val="tx1"/>
                </a:solidFill>
                <a:effectLst/>
                <a:latin typeface="+mn-lt"/>
                <a:ea typeface="+mn-ea"/>
                <a:cs typeface="+mn-cs"/>
              </a:rPr>
              <a:t>Aciobanitei</a:t>
            </a:r>
            <a:r>
              <a:rPr lang="en-IN" sz="1200" kern="1200" dirty="0">
                <a:solidFill>
                  <a:schemeClr val="tx1"/>
                </a:solidFill>
                <a:effectLst/>
                <a:latin typeface="+mn-lt"/>
                <a:ea typeface="+mn-ea"/>
                <a:cs typeface="+mn-cs"/>
              </a:rPr>
              <a:t>, I., </a:t>
            </a:r>
            <a:r>
              <a:rPr lang="en-IN" sz="1200" kern="1200" dirty="0" err="1">
                <a:solidFill>
                  <a:schemeClr val="tx1"/>
                </a:solidFill>
                <a:effectLst/>
                <a:latin typeface="+mn-lt"/>
                <a:ea typeface="+mn-ea"/>
                <a:cs typeface="+mn-cs"/>
              </a:rPr>
              <a:t>Luculescu</a:t>
            </a:r>
            <a:r>
              <a:rPr lang="en-IN" sz="1200" kern="1200" dirty="0">
                <a:solidFill>
                  <a:schemeClr val="tx1"/>
                </a:solidFill>
                <a:effectLst/>
                <a:latin typeface="+mn-lt"/>
                <a:ea typeface="+mn-ea"/>
                <a:cs typeface="+mn-cs"/>
              </a:rPr>
              <a:t>, I. and </a:t>
            </a:r>
            <a:r>
              <a:rPr lang="en-IN" sz="1200" kern="1200" dirty="0" err="1">
                <a:solidFill>
                  <a:schemeClr val="tx1"/>
                </a:solidFill>
                <a:effectLst/>
                <a:latin typeface="+mn-lt"/>
                <a:ea typeface="+mn-ea"/>
                <a:cs typeface="+mn-cs"/>
              </a:rPr>
              <a:t>Pura</a:t>
            </a:r>
            <a:r>
              <a:rPr lang="en-IN" sz="1200" kern="1200" dirty="0">
                <a:solidFill>
                  <a:schemeClr val="tx1"/>
                </a:solidFill>
                <a:effectLst/>
                <a:latin typeface="+mn-lt"/>
                <a:ea typeface="+mn-ea"/>
                <a:cs typeface="+mn-cs"/>
              </a:rPr>
              <a:t>, M.L., 2020, June. Qualified Electronic Signature SaaS Solution for Google Docs &amp; Google Sheets Documents. In </a:t>
            </a:r>
            <a:r>
              <a:rPr lang="en-IN" sz="1200" i="1" kern="1200" dirty="0">
                <a:solidFill>
                  <a:schemeClr val="tx1"/>
                </a:solidFill>
                <a:effectLst/>
                <a:latin typeface="+mn-lt"/>
                <a:ea typeface="+mn-ea"/>
                <a:cs typeface="+mn-cs"/>
              </a:rPr>
              <a:t>2020 13th International Conference on Communications (COMM)</a:t>
            </a:r>
            <a:r>
              <a:rPr lang="en-IN" sz="1200" kern="1200" dirty="0">
                <a:solidFill>
                  <a:schemeClr val="tx1"/>
                </a:solidFill>
                <a:effectLst/>
                <a:latin typeface="+mn-lt"/>
                <a:ea typeface="+mn-ea"/>
                <a:cs typeface="+mn-cs"/>
              </a:rPr>
              <a:t> (pp. 109-112). IEEE.</a:t>
            </a:r>
          </a:p>
          <a:p>
            <a:r>
              <a:rPr lang="en-IN" sz="1200" kern="1200" dirty="0">
                <a:solidFill>
                  <a:schemeClr val="tx1"/>
                </a:solidFill>
                <a:effectLst/>
                <a:latin typeface="+mn-lt"/>
                <a:ea typeface="+mn-ea"/>
                <a:cs typeface="+mn-cs"/>
              </a:rPr>
              <a:t>AGBA, M.S., AGBA, A.O. and CHUKWURAH, D.C.J., 2021. COVID-19 Pandemic and Workplace Adjustments/Decentralization: A Focus on Teleworking in the New Normal. </a:t>
            </a:r>
            <a:r>
              <a:rPr lang="en-IN" sz="1200" i="1" kern="1200" dirty="0">
                <a:solidFill>
                  <a:schemeClr val="tx1"/>
                </a:solidFill>
                <a:effectLst/>
                <a:latin typeface="+mn-lt"/>
                <a:ea typeface="+mn-ea"/>
                <a:cs typeface="+mn-cs"/>
              </a:rPr>
              <a:t>BRAIN. Broad Research in Artificial Intelligence and Neuroscience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11</a:t>
            </a:r>
            <a:r>
              <a:rPr lang="en-IN" sz="1200" kern="1200" dirty="0">
                <a:solidFill>
                  <a:schemeClr val="tx1"/>
                </a:solidFill>
                <a:effectLst/>
                <a:latin typeface="+mn-lt"/>
                <a:ea typeface="+mn-ea"/>
                <a:cs typeface="+mn-cs"/>
              </a:rPr>
              <a:t>(4), pp.185-200.</a:t>
            </a:r>
          </a:p>
          <a:p>
            <a:r>
              <a:rPr lang="en-IN" sz="1200" kern="1200" dirty="0" err="1">
                <a:solidFill>
                  <a:schemeClr val="tx1"/>
                </a:solidFill>
                <a:effectLst/>
                <a:latin typeface="+mn-lt"/>
                <a:ea typeface="+mn-ea"/>
                <a:cs typeface="+mn-cs"/>
              </a:rPr>
              <a:t>Bharucha</a:t>
            </a:r>
            <a:r>
              <a:rPr lang="en-IN" sz="1200" kern="1200" dirty="0">
                <a:solidFill>
                  <a:schemeClr val="tx1"/>
                </a:solidFill>
                <a:effectLst/>
                <a:latin typeface="+mn-lt"/>
                <a:ea typeface="+mn-ea"/>
                <a:cs typeface="+mn-cs"/>
              </a:rPr>
              <a:t>, J., 2018. Co-existence of social media and work productivity?. </a:t>
            </a:r>
            <a:r>
              <a:rPr lang="en-IN" sz="1200" i="1" kern="1200" dirty="0">
                <a:solidFill>
                  <a:schemeClr val="tx1"/>
                </a:solidFill>
                <a:effectLst/>
                <a:latin typeface="+mn-lt"/>
                <a:ea typeface="+mn-ea"/>
                <a:cs typeface="+mn-cs"/>
              </a:rPr>
              <a:t>International Journal of Business Innovation and Research</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15</a:t>
            </a:r>
            <a:r>
              <a:rPr lang="en-IN" sz="1200" kern="1200" dirty="0">
                <a:solidFill>
                  <a:schemeClr val="tx1"/>
                </a:solidFill>
                <a:effectLst/>
                <a:latin typeface="+mn-lt"/>
                <a:ea typeface="+mn-ea"/>
                <a:cs typeface="+mn-cs"/>
              </a:rPr>
              <a:t>(1), pp.34-43.</a:t>
            </a:r>
          </a:p>
          <a:p>
            <a:r>
              <a:rPr lang="en-IN" sz="1200" kern="1200" dirty="0">
                <a:solidFill>
                  <a:schemeClr val="tx1"/>
                </a:solidFill>
                <a:effectLst/>
                <a:latin typeface="+mn-lt"/>
                <a:ea typeface="+mn-ea"/>
                <a:cs typeface="+mn-cs"/>
              </a:rPr>
              <a:t>Clark, K.R. and </a:t>
            </a:r>
            <a:r>
              <a:rPr lang="en-IN" sz="1200" kern="1200" dirty="0" err="1">
                <a:solidFill>
                  <a:schemeClr val="tx1"/>
                </a:solidFill>
                <a:effectLst/>
                <a:latin typeface="+mn-lt"/>
                <a:ea typeface="+mn-ea"/>
                <a:cs typeface="+mn-cs"/>
              </a:rPr>
              <a:t>Vealé</a:t>
            </a:r>
            <a:r>
              <a:rPr lang="en-IN" sz="1200" kern="1200" dirty="0">
                <a:solidFill>
                  <a:schemeClr val="tx1"/>
                </a:solidFill>
                <a:effectLst/>
                <a:latin typeface="+mn-lt"/>
                <a:ea typeface="+mn-ea"/>
                <a:cs typeface="+mn-cs"/>
              </a:rPr>
              <a:t>, B.L., 2018. Strategies to enhance data collection and analysis in qualitative research. </a:t>
            </a:r>
            <a:r>
              <a:rPr lang="en-IN" sz="1200" i="1" kern="1200" dirty="0">
                <a:solidFill>
                  <a:schemeClr val="tx1"/>
                </a:solidFill>
                <a:effectLst/>
                <a:latin typeface="+mn-lt"/>
                <a:ea typeface="+mn-ea"/>
                <a:cs typeface="+mn-cs"/>
              </a:rPr>
              <a:t>Radiologic technology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89</a:t>
            </a:r>
            <a:r>
              <a:rPr lang="en-IN" sz="1200" kern="1200" dirty="0">
                <a:solidFill>
                  <a:schemeClr val="tx1"/>
                </a:solidFill>
                <a:effectLst/>
                <a:latin typeface="+mn-lt"/>
                <a:ea typeface="+mn-ea"/>
                <a:cs typeface="+mn-cs"/>
              </a:rPr>
              <a:t>(5), pp.482CT-485CT.</a:t>
            </a:r>
          </a:p>
          <a:p>
            <a:r>
              <a:rPr lang="en-IN" sz="1200" kern="1200" dirty="0">
                <a:solidFill>
                  <a:schemeClr val="tx1"/>
                </a:solidFill>
                <a:effectLst/>
                <a:latin typeface="+mn-lt"/>
                <a:ea typeface="+mn-ea"/>
                <a:cs typeface="+mn-cs"/>
              </a:rPr>
              <a:t>Darics, E. and Cristina </a:t>
            </a:r>
            <a:r>
              <a:rPr lang="en-IN" sz="1200" kern="1200" dirty="0" err="1">
                <a:solidFill>
                  <a:schemeClr val="tx1"/>
                </a:solidFill>
                <a:effectLst/>
                <a:latin typeface="+mn-lt"/>
                <a:ea typeface="+mn-ea"/>
                <a:cs typeface="+mn-cs"/>
              </a:rPr>
              <a:t>Gatti</a:t>
            </a:r>
            <a:r>
              <a:rPr lang="en-IN" sz="1200" kern="1200" dirty="0">
                <a:solidFill>
                  <a:schemeClr val="tx1"/>
                </a:solidFill>
                <a:effectLst/>
                <a:latin typeface="+mn-lt"/>
                <a:ea typeface="+mn-ea"/>
                <a:cs typeface="+mn-cs"/>
              </a:rPr>
              <a:t>, M., 2019. Talking a team into being in online workplace collaborations: The discourse of virtual work. </a:t>
            </a:r>
            <a:r>
              <a:rPr lang="en-IN" sz="1200" i="1" kern="1200" dirty="0">
                <a:solidFill>
                  <a:schemeClr val="tx1"/>
                </a:solidFill>
                <a:effectLst/>
                <a:latin typeface="+mn-lt"/>
                <a:ea typeface="+mn-ea"/>
                <a:cs typeface="+mn-cs"/>
              </a:rPr>
              <a:t>Discourse Studies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21</a:t>
            </a:r>
            <a:r>
              <a:rPr lang="en-IN" sz="1200" kern="1200" dirty="0">
                <a:solidFill>
                  <a:schemeClr val="tx1"/>
                </a:solidFill>
                <a:effectLst/>
                <a:latin typeface="+mn-lt"/>
                <a:ea typeface="+mn-ea"/>
                <a:cs typeface="+mn-cs"/>
              </a:rPr>
              <a:t>(3), pp.237-257.</a:t>
            </a:r>
          </a:p>
          <a:p>
            <a:r>
              <a:rPr lang="en-IN" sz="1200" kern="1200" dirty="0" err="1">
                <a:solidFill>
                  <a:schemeClr val="tx1"/>
                </a:solidFill>
                <a:effectLst/>
                <a:latin typeface="+mn-lt"/>
                <a:ea typeface="+mn-ea"/>
                <a:cs typeface="+mn-cs"/>
              </a:rPr>
              <a:t>Favale</a:t>
            </a:r>
            <a:r>
              <a:rPr lang="en-IN" sz="1200" kern="1200" dirty="0">
                <a:solidFill>
                  <a:schemeClr val="tx1"/>
                </a:solidFill>
                <a:effectLst/>
                <a:latin typeface="+mn-lt"/>
                <a:ea typeface="+mn-ea"/>
                <a:cs typeface="+mn-cs"/>
              </a:rPr>
              <a:t>, T., </a:t>
            </a:r>
            <a:r>
              <a:rPr lang="en-IN" sz="1200" kern="1200" dirty="0" err="1">
                <a:solidFill>
                  <a:schemeClr val="tx1"/>
                </a:solidFill>
                <a:effectLst/>
                <a:latin typeface="+mn-lt"/>
                <a:ea typeface="+mn-ea"/>
                <a:cs typeface="+mn-cs"/>
              </a:rPr>
              <a:t>Soro</a:t>
            </a:r>
            <a:r>
              <a:rPr lang="en-IN" sz="1200" kern="1200" dirty="0">
                <a:solidFill>
                  <a:schemeClr val="tx1"/>
                </a:solidFill>
                <a:effectLst/>
                <a:latin typeface="+mn-lt"/>
                <a:ea typeface="+mn-ea"/>
                <a:cs typeface="+mn-cs"/>
              </a:rPr>
              <a:t>, F., </a:t>
            </a:r>
            <a:r>
              <a:rPr lang="en-IN" sz="1200" kern="1200" dirty="0" err="1">
                <a:solidFill>
                  <a:schemeClr val="tx1"/>
                </a:solidFill>
                <a:effectLst/>
                <a:latin typeface="+mn-lt"/>
                <a:ea typeface="+mn-ea"/>
                <a:cs typeface="+mn-cs"/>
              </a:rPr>
              <a:t>Trevisan</a:t>
            </a:r>
            <a:r>
              <a:rPr lang="en-IN" sz="1200" kern="1200" dirty="0">
                <a:solidFill>
                  <a:schemeClr val="tx1"/>
                </a:solidFill>
                <a:effectLst/>
                <a:latin typeface="+mn-lt"/>
                <a:ea typeface="+mn-ea"/>
                <a:cs typeface="+mn-cs"/>
              </a:rPr>
              <a:t>, M., Drago, I. and </a:t>
            </a:r>
            <a:r>
              <a:rPr lang="en-IN" sz="1200" kern="1200" dirty="0" err="1">
                <a:solidFill>
                  <a:schemeClr val="tx1"/>
                </a:solidFill>
                <a:effectLst/>
                <a:latin typeface="+mn-lt"/>
                <a:ea typeface="+mn-ea"/>
                <a:cs typeface="+mn-cs"/>
              </a:rPr>
              <a:t>Mellia</a:t>
            </a:r>
            <a:r>
              <a:rPr lang="en-IN" sz="1200" kern="1200" dirty="0">
                <a:solidFill>
                  <a:schemeClr val="tx1"/>
                </a:solidFill>
                <a:effectLst/>
                <a:latin typeface="+mn-lt"/>
                <a:ea typeface="+mn-ea"/>
                <a:cs typeface="+mn-cs"/>
              </a:rPr>
              <a:t>, M., 2020. Campus traffic and e-Learning during COVID-19 pandemic. </a:t>
            </a:r>
            <a:r>
              <a:rPr lang="en-IN" sz="1200" i="1" kern="1200" dirty="0">
                <a:solidFill>
                  <a:schemeClr val="tx1"/>
                </a:solidFill>
                <a:effectLst/>
                <a:latin typeface="+mn-lt"/>
                <a:ea typeface="+mn-ea"/>
                <a:cs typeface="+mn-cs"/>
              </a:rPr>
              <a:t>Computer networks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176</a:t>
            </a:r>
            <a:r>
              <a:rPr lang="en-IN" sz="1200" kern="1200" dirty="0">
                <a:solidFill>
                  <a:schemeClr val="tx1"/>
                </a:solidFill>
                <a:effectLst/>
                <a:latin typeface="+mn-lt"/>
                <a:ea typeface="+mn-ea"/>
                <a:cs typeface="+mn-cs"/>
              </a:rPr>
              <a:t>, p.107290.</a:t>
            </a:r>
          </a:p>
          <a:p>
            <a:r>
              <a:rPr lang="en-IN" sz="1200" kern="1200" dirty="0" err="1">
                <a:solidFill>
                  <a:schemeClr val="tx1"/>
                </a:solidFill>
                <a:effectLst/>
                <a:latin typeface="+mn-lt"/>
                <a:ea typeface="+mn-ea"/>
                <a:cs typeface="+mn-cs"/>
              </a:rPr>
              <a:t>Franchi</a:t>
            </a:r>
            <a:r>
              <a:rPr lang="en-IN" sz="1200" kern="1200" dirty="0">
                <a:solidFill>
                  <a:schemeClr val="tx1"/>
                </a:solidFill>
                <a:effectLst/>
                <a:latin typeface="+mn-lt"/>
                <a:ea typeface="+mn-ea"/>
                <a:cs typeface="+mn-cs"/>
              </a:rPr>
              <a:t>, E., Poggi, A. and </a:t>
            </a:r>
            <a:r>
              <a:rPr lang="en-IN" sz="1200" kern="1200" dirty="0" err="1">
                <a:solidFill>
                  <a:schemeClr val="tx1"/>
                </a:solidFill>
                <a:effectLst/>
                <a:latin typeface="+mn-lt"/>
                <a:ea typeface="+mn-ea"/>
                <a:cs typeface="+mn-cs"/>
              </a:rPr>
              <a:t>Tomaiuolo</a:t>
            </a:r>
            <a:r>
              <a:rPr lang="en-IN" sz="1200" kern="1200" dirty="0">
                <a:solidFill>
                  <a:schemeClr val="tx1"/>
                </a:solidFill>
                <a:effectLst/>
                <a:latin typeface="+mn-lt"/>
                <a:ea typeface="+mn-ea"/>
                <a:cs typeface="+mn-cs"/>
              </a:rPr>
              <a:t>, M., 2020. Social media for online collaboration in firms and organizations. In </a:t>
            </a:r>
            <a:r>
              <a:rPr lang="en-IN" sz="1200" i="1" kern="1200" dirty="0">
                <a:solidFill>
                  <a:schemeClr val="tx1"/>
                </a:solidFill>
                <a:effectLst/>
                <a:latin typeface="+mn-lt"/>
                <a:ea typeface="+mn-ea"/>
                <a:cs typeface="+mn-cs"/>
              </a:rPr>
              <a:t>Information Diffusion Management and Knowledge Sharing: Breakthroughs in Research and Practice</a:t>
            </a:r>
            <a:r>
              <a:rPr lang="en-IN" sz="1200" kern="1200" dirty="0">
                <a:solidFill>
                  <a:schemeClr val="tx1"/>
                </a:solidFill>
                <a:effectLst/>
                <a:latin typeface="+mn-lt"/>
                <a:ea typeface="+mn-ea"/>
                <a:cs typeface="+mn-cs"/>
              </a:rPr>
              <a:t> (pp. 473-489). IGI Global.</a:t>
            </a:r>
          </a:p>
          <a:p>
            <a:r>
              <a:rPr lang="en-IN" sz="1200" kern="1200" dirty="0">
                <a:solidFill>
                  <a:schemeClr val="tx1"/>
                </a:solidFill>
                <a:effectLst/>
                <a:latin typeface="+mn-lt"/>
                <a:ea typeface="+mn-ea"/>
                <a:cs typeface="+mn-cs"/>
              </a:rPr>
              <a:t>Hale, J.A., 2019. Technology in Practice Using Web-Conferencing Software for Synchronous Class Meetings. </a:t>
            </a:r>
            <a:r>
              <a:rPr lang="en-IN" sz="1200" i="1" kern="1200" dirty="0">
                <a:solidFill>
                  <a:schemeClr val="tx1"/>
                </a:solidFill>
                <a:effectLst/>
                <a:latin typeface="+mn-lt"/>
                <a:ea typeface="+mn-ea"/>
                <a:cs typeface="+mn-cs"/>
              </a:rPr>
              <a:t>Community College Enterprise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25</a:t>
            </a:r>
            <a:r>
              <a:rPr lang="en-IN" sz="1200" kern="1200" dirty="0">
                <a:solidFill>
                  <a:schemeClr val="tx1"/>
                </a:solidFill>
                <a:effectLst/>
                <a:latin typeface="+mn-lt"/>
                <a:ea typeface="+mn-ea"/>
                <a:cs typeface="+mn-cs"/>
              </a:rPr>
              <a:t>(1), pp.80-86.</a:t>
            </a:r>
          </a:p>
          <a:p>
            <a:r>
              <a:rPr lang="en-IN" sz="1200" kern="1200" dirty="0">
                <a:solidFill>
                  <a:schemeClr val="tx1"/>
                </a:solidFill>
                <a:effectLst/>
                <a:latin typeface="+mn-lt"/>
                <a:ea typeface="+mn-ea"/>
                <a:cs typeface="+mn-cs"/>
              </a:rPr>
              <a:t>King, I., </a:t>
            </a:r>
            <a:r>
              <a:rPr lang="en-IN" sz="1200" kern="1200" dirty="0" err="1">
                <a:solidFill>
                  <a:schemeClr val="tx1"/>
                </a:solidFill>
                <a:effectLst/>
                <a:latin typeface="+mn-lt"/>
                <a:ea typeface="+mn-ea"/>
                <a:cs typeface="+mn-cs"/>
              </a:rPr>
              <a:t>Saxena</a:t>
            </a:r>
            <a:r>
              <a:rPr lang="en-IN" sz="1200" kern="1200" dirty="0">
                <a:solidFill>
                  <a:schemeClr val="tx1"/>
                </a:solidFill>
                <a:effectLst/>
                <a:latin typeface="+mn-lt"/>
                <a:ea typeface="+mn-ea"/>
                <a:cs typeface="+mn-cs"/>
              </a:rPr>
              <a:t>, C., Pak, C., Lam, C.M. and </a:t>
            </a:r>
            <a:r>
              <a:rPr lang="en-IN" sz="1200" kern="1200" dirty="0" err="1">
                <a:solidFill>
                  <a:schemeClr val="tx1"/>
                </a:solidFill>
                <a:effectLst/>
                <a:latin typeface="+mn-lt"/>
                <a:ea typeface="+mn-ea"/>
                <a:cs typeface="+mn-cs"/>
              </a:rPr>
              <a:t>Cai</a:t>
            </a:r>
            <a:r>
              <a:rPr lang="en-IN" sz="1200" kern="1200" dirty="0">
                <a:solidFill>
                  <a:schemeClr val="tx1"/>
                </a:solidFill>
                <a:effectLst/>
                <a:latin typeface="+mn-lt"/>
                <a:ea typeface="+mn-ea"/>
                <a:cs typeface="+mn-cs"/>
              </a:rPr>
              <a:t>, H., 2021. Rethinking Engineering Education: Policy, Pedagogy, and Assessment During Crises. </a:t>
            </a:r>
            <a:r>
              <a:rPr lang="en-IN" sz="1200" i="1" kern="1200" dirty="0">
                <a:solidFill>
                  <a:schemeClr val="tx1"/>
                </a:solidFill>
                <a:effectLst/>
                <a:latin typeface="+mn-lt"/>
                <a:ea typeface="+mn-ea"/>
                <a:cs typeface="+mn-cs"/>
              </a:rPr>
              <a:t>IEEE Signal Processing Magazine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38</a:t>
            </a:r>
            <a:r>
              <a:rPr lang="en-IN" sz="1200" kern="1200" dirty="0">
                <a:solidFill>
                  <a:schemeClr val="tx1"/>
                </a:solidFill>
                <a:effectLst/>
                <a:latin typeface="+mn-lt"/>
                <a:ea typeface="+mn-ea"/>
                <a:cs typeface="+mn-cs"/>
              </a:rPr>
              <a:t>(3), pp.174-184.</a:t>
            </a:r>
          </a:p>
          <a:p>
            <a:r>
              <a:rPr lang="en-IN" sz="1200" kern="1200" dirty="0">
                <a:solidFill>
                  <a:schemeClr val="tx1"/>
                </a:solidFill>
                <a:effectLst/>
                <a:latin typeface="+mn-lt"/>
                <a:ea typeface="+mn-ea"/>
                <a:cs typeface="+mn-cs"/>
              </a:rPr>
              <a:t>Maher, C., Hadfield, M., Hutchings, M. and De </a:t>
            </a:r>
            <a:r>
              <a:rPr lang="en-IN" sz="1200" kern="1200" dirty="0" err="1">
                <a:solidFill>
                  <a:schemeClr val="tx1"/>
                </a:solidFill>
                <a:effectLst/>
                <a:latin typeface="+mn-lt"/>
                <a:ea typeface="+mn-ea"/>
                <a:cs typeface="+mn-cs"/>
              </a:rPr>
              <a:t>Eyto</a:t>
            </a:r>
            <a:r>
              <a:rPr lang="en-IN" sz="1200" kern="1200" dirty="0">
                <a:solidFill>
                  <a:schemeClr val="tx1"/>
                </a:solidFill>
                <a:effectLst/>
                <a:latin typeface="+mn-lt"/>
                <a:ea typeface="+mn-ea"/>
                <a:cs typeface="+mn-cs"/>
              </a:rPr>
              <a:t>, A., 2018. Ensuring rigor in qualitative data analysis: A design research approach to coding combining </a:t>
            </a:r>
            <a:r>
              <a:rPr lang="en-IN" sz="1200" kern="1200" dirty="0" err="1">
                <a:solidFill>
                  <a:schemeClr val="tx1"/>
                </a:solidFill>
                <a:effectLst/>
                <a:latin typeface="+mn-lt"/>
                <a:ea typeface="+mn-ea"/>
                <a:cs typeface="+mn-cs"/>
              </a:rPr>
              <a:t>NVivo</a:t>
            </a:r>
            <a:r>
              <a:rPr lang="en-IN" sz="1200" kern="1200" dirty="0">
                <a:solidFill>
                  <a:schemeClr val="tx1"/>
                </a:solidFill>
                <a:effectLst/>
                <a:latin typeface="+mn-lt"/>
                <a:ea typeface="+mn-ea"/>
                <a:cs typeface="+mn-cs"/>
              </a:rPr>
              <a:t> with traditional material methods. </a:t>
            </a:r>
            <a:r>
              <a:rPr lang="en-IN" sz="1200" i="1" kern="1200" dirty="0">
                <a:solidFill>
                  <a:schemeClr val="tx1"/>
                </a:solidFill>
                <a:effectLst/>
                <a:latin typeface="+mn-lt"/>
                <a:ea typeface="+mn-ea"/>
                <a:cs typeface="+mn-cs"/>
              </a:rPr>
              <a:t>International journal of qualitative methods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17</a:t>
            </a:r>
            <a:r>
              <a:rPr lang="en-IN" sz="1200" kern="1200" dirty="0">
                <a:solidFill>
                  <a:schemeClr val="tx1"/>
                </a:solidFill>
                <a:effectLst/>
                <a:latin typeface="+mn-lt"/>
                <a:ea typeface="+mn-ea"/>
                <a:cs typeface="+mn-cs"/>
              </a:rPr>
              <a:t>(1), p.1609406918786362.</a:t>
            </a:r>
          </a:p>
          <a:p>
            <a:r>
              <a:rPr lang="en-IN" sz="1200" kern="1200" dirty="0">
                <a:solidFill>
                  <a:schemeClr val="tx1"/>
                </a:solidFill>
                <a:effectLst/>
                <a:latin typeface="+mn-lt"/>
                <a:ea typeface="+mn-ea"/>
                <a:cs typeface="+mn-cs"/>
              </a:rPr>
              <a:t>McKay, E. and Mohamad, M.B., 2018. Big data management skills: accurate measurement. </a:t>
            </a:r>
            <a:r>
              <a:rPr lang="en-IN" sz="1200" i="1" kern="1200" dirty="0">
                <a:solidFill>
                  <a:schemeClr val="tx1"/>
                </a:solidFill>
                <a:effectLst/>
                <a:latin typeface="+mn-lt"/>
                <a:ea typeface="+mn-ea"/>
                <a:cs typeface="+mn-cs"/>
              </a:rPr>
              <a:t>Research and practice in technology enhanced learning</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13</a:t>
            </a:r>
            <a:r>
              <a:rPr lang="en-IN" sz="1200" kern="1200" dirty="0">
                <a:solidFill>
                  <a:schemeClr val="tx1"/>
                </a:solidFill>
                <a:effectLst/>
                <a:latin typeface="+mn-lt"/>
                <a:ea typeface="+mn-ea"/>
                <a:cs typeface="+mn-cs"/>
              </a:rPr>
              <a:t>(1), pp.1-24.</a:t>
            </a:r>
          </a:p>
          <a:p>
            <a:r>
              <a:rPr lang="en-IN" sz="1200" kern="1200" dirty="0">
                <a:solidFill>
                  <a:schemeClr val="tx1"/>
                </a:solidFill>
                <a:effectLst/>
                <a:latin typeface="+mn-lt"/>
                <a:ea typeface="+mn-ea"/>
                <a:cs typeface="+mn-cs"/>
              </a:rPr>
              <a:t>Richards, K.A.R. and Hemphill, M.A., 2018. A practical guide to collaborative qualitative data analysis. </a:t>
            </a:r>
            <a:r>
              <a:rPr lang="en-IN" sz="1200" i="1" kern="1200" dirty="0">
                <a:solidFill>
                  <a:schemeClr val="tx1"/>
                </a:solidFill>
                <a:effectLst/>
                <a:latin typeface="+mn-lt"/>
                <a:ea typeface="+mn-ea"/>
                <a:cs typeface="+mn-cs"/>
              </a:rPr>
              <a:t>Journal of Teaching in Physical Education</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37</a:t>
            </a:r>
            <a:r>
              <a:rPr lang="en-IN" sz="1200" kern="1200" dirty="0">
                <a:solidFill>
                  <a:schemeClr val="tx1"/>
                </a:solidFill>
                <a:effectLst/>
                <a:latin typeface="+mn-lt"/>
                <a:ea typeface="+mn-ea"/>
                <a:cs typeface="+mn-cs"/>
              </a:rPr>
              <a:t>(2), pp.225-231.</a:t>
            </a:r>
          </a:p>
          <a:p>
            <a:r>
              <a:rPr lang="en-IN" sz="1200" kern="1200" dirty="0" err="1">
                <a:solidFill>
                  <a:schemeClr val="tx1"/>
                </a:solidFill>
                <a:effectLst/>
                <a:latin typeface="+mn-lt"/>
                <a:ea typeface="+mn-ea"/>
                <a:cs typeface="+mn-cs"/>
              </a:rPr>
              <a:t>Senapathi</a:t>
            </a:r>
            <a:r>
              <a:rPr lang="en-IN" sz="1200" kern="1200" dirty="0">
                <a:solidFill>
                  <a:schemeClr val="tx1"/>
                </a:solidFill>
                <a:effectLst/>
                <a:latin typeface="+mn-lt"/>
                <a:ea typeface="+mn-ea"/>
                <a:cs typeface="+mn-cs"/>
              </a:rPr>
              <a:t>, M., Buchan, J. and Osman, H., 2018, June. DevOps capabilities, practices, and challenges: Insights from a case study. In </a:t>
            </a:r>
            <a:r>
              <a:rPr lang="en-IN" sz="1200" i="1" kern="1200" dirty="0">
                <a:solidFill>
                  <a:schemeClr val="tx1"/>
                </a:solidFill>
                <a:effectLst/>
                <a:latin typeface="+mn-lt"/>
                <a:ea typeface="+mn-ea"/>
                <a:cs typeface="+mn-cs"/>
              </a:rPr>
              <a:t>Proceedings of the 22nd International Conference on Evaluation and Assessment in Software Engineering 2018</a:t>
            </a:r>
            <a:r>
              <a:rPr lang="en-IN" sz="1200" kern="1200" dirty="0">
                <a:solidFill>
                  <a:schemeClr val="tx1"/>
                </a:solidFill>
                <a:effectLst/>
                <a:latin typeface="+mn-lt"/>
                <a:ea typeface="+mn-ea"/>
                <a:cs typeface="+mn-cs"/>
              </a:rPr>
              <a:t> (pp. 57-67).</a:t>
            </a:r>
          </a:p>
          <a:p>
            <a:r>
              <a:rPr lang="en-IN" sz="1200" kern="1200" dirty="0" err="1">
                <a:solidFill>
                  <a:schemeClr val="tx1"/>
                </a:solidFill>
                <a:effectLst/>
                <a:latin typeface="+mn-lt"/>
                <a:ea typeface="+mn-ea"/>
                <a:cs typeface="+mn-cs"/>
              </a:rPr>
              <a:t>Sileyew</a:t>
            </a:r>
            <a:r>
              <a:rPr lang="en-IN" sz="1200" kern="1200" dirty="0">
                <a:solidFill>
                  <a:schemeClr val="tx1"/>
                </a:solidFill>
                <a:effectLst/>
                <a:latin typeface="+mn-lt"/>
                <a:ea typeface="+mn-ea"/>
                <a:cs typeface="+mn-cs"/>
              </a:rPr>
              <a:t>, K.J., 2019. Research design and methodology. In </a:t>
            </a:r>
            <a:r>
              <a:rPr lang="en-IN" sz="1200" i="1" kern="1200" dirty="0">
                <a:solidFill>
                  <a:schemeClr val="tx1"/>
                </a:solidFill>
                <a:effectLst/>
                <a:latin typeface="+mn-lt"/>
                <a:ea typeface="+mn-ea"/>
                <a:cs typeface="+mn-cs"/>
              </a:rPr>
              <a:t>Cyberspace</a:t>
            </a:r>
            <a:r>
              <a:rPr lang="en-IN" sz="1200" kern="1200" dirty="0">
                <a:solidFill>
                  <a:schemeClr val="tx1"/>
                </a:solidFill>
                <a:effectLst/>
                <a:latin typeface="+mn-lt"/>
                <a:ea typeface="+mn-ea"/>
                <a:cs typeface="+mn-cs"/>
              </a:rPr>
              <a:t> (pp. 1-12). Rijeka: </a:t>
            </a:r>
            <a:r>
              <a:rPr lang="en-IN" sz="1200" kern="1200" dirty="0" err="1">
                <a:solidFill>
                  <a:schemeClr val="tx1"/>
                </a:solidFill>
                <a:effectLst/>
                <a:latin typeface="+mn-lt"/>
                <a:ea typeface="+mn-ea"/>
                <a:cs typeface="+mn-cs"/>
              </a:rPr>
              <a:t>IntechOpen</a:t>
            </a:r>
            <a:r>
              <a:rPr lang="en-IN" sz="1200" kern="1200" dirty="0">
                <a:solidFill>
                  <a:schemeClr val="tx1"/>
                </a:solidFill>
                <a:effectLst/>
                <a:latin typeface="+mn-lt"/>
                <a:ea typeface="+mn-ea"/>
                <a:cs typeface="+mn-cs"/>
              </a:rPr>
              <a:t>.</a:t>
            </a:r>
          </a:p>
          <a:p>
            <a:r>
              <a:rPr lang="en-IN" sz="1200" kern="1200" dirty="0" err="1">
                <a:solidFill>
                  <a:schemeClr val="tx1"/>
                </a:solidFill>
                <a:effectLst/>
                <a:latin typeface="+mn-lt"/>
                <a:ea typeface="+mn-ea"/>
                <a:cs typeface="+mn-cs"/>
              </a:rPr>
              <a:t>Waizenegger</a:t>
            </a:r>
            <a:r>
              <a:rPr lang="en-IN" sz="1200" kern="1200" dirty="0">
                <a:solidFill>
                  <a:schemeClr val="tx1"/>
                </a:solidFill>
                <a:effectLst/>
                <a:latin typeface="+mn-lt"/>
                <a:ea typeface="+mn-ea"/>
                <a:cs typeface="+mn-cs"/>
              </a:rPr>
              <a:t>, L., McKenna, B., </a:t>
            </a:r>
            <a:r>
              <a:rPr lang="en-IN" sz="1200" kern="1200" dirty="0" err="1">
                <a:solidFill>
                  <a:schemeClr val="tx1"/>
                </a:solidFill>
                <a:effectLst/>
                <a:latin typeface="+mn-lt"/>
                <a:ea typeface="+mn-ea"/>
                <a:cs typeface="+mn-cs"/>
              </a:rPr>
              <a:t>Cai</a:t>
            </a:r>
            <a:r>
              <a:rPr lang="en-IN" sz="1200" kern="1200" dirty="0">
                <a:solidFill>
                  <a:schemeClr val="tx1"/>
                </a:solidFill>
                <a:effectLst/>
                <a:latin typeface="+mn-lt"/>
                <a:ea typeface="+mn-ea"/>
                <a:cs typeface="+mn-cs"/>
              </a:rPr>
              <a:t>, W. and </a:t>
            </a:r>
            <a:r>
              <a:rPr lang="en-IN" sz="1200" kern="1200" dirty="0" err="1">
                <a:solidFill>
                  <a:schemeClr val="tx1"/>
                </a:solidFill>
                <a:effectLst/>
                <a:latin typeface="+mn-lt"/>
                <a:ea typeface="+mn-ea"/>
                <a:cs typeface="+mn-cs"/>
              </a:rPr>
              <a:t>Bendz</a:t>
            </a:r>
            <a:r>
              <a:rPr lang="en-IN" sz="1200" kern="1200" dirty="0">
                <a:solidFill>
                  <a:schemeClr val="tx1"/>
                </a:solidFill>
                <a:effectLst/>
                <a:latin typeface="+mn-lt"/>
                <a:ea typeface="+mn-ea"/>
                <a:cs typeface="+mn-cs"/>
              </a:rPr>
              <a:t>, T., 2020. An affordance perspective of team collaboration and enforced working from home during COVID-19. </a:t>
            </a:r>
            <a:r>
              <a:rPr lang="en-IN" sz="1200" i="1" kern="1200" dirty="0">
                <a:solidFill>
                  <a:schemeClr val="tx1"/>
                </a:solidFill>
                <a:effectLst/>
                <a:latin typeface="+mn-lt"/>
                <a:ea typeface="+mn-ea"/>
                <a:cs typeface="+mn-cs"/>
              </a:rPr>
              <a:t>European Journal of Information Systems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29</a:t>
            </a:r>
            <a:r>
              <a:rPr lang="en-IN" sz="1200" kern="1200" dirty="0">
                <a:solidFill>
                  <a:schemeClr val="tx1"/>
                </a:solidFill>
                <a:effectLst/>
                <a:latin typeface="+mn-lt"/>
                <a:ea typeface="+mn-ea"/>
                <a:cs typeface="+mn-cs"/>
              </a:rPr>
              <a:t>(4), pp.429-442.</a:t>
            </a:r>
          </a:p>
          <a:p>
            <a:r>
              <a:rPr lang="en-IN" sz="1200" kern="1200" dirty="0">
                <a:solidFill>
                  <a:schemeClr val="tx1"/>
                </a:solidFill>
                <a:effectLst/>
                <a:latin typeface="+mn-lt"/>
                <a:ea typeface="+mn-ea"/>
                <a:cs typeface="+mn-cs"/>
              </a:rPr>
              <a:t>Zhang, B., Van </a:t>
            </a:r>
            <a:r>
              <a:rPr lang="en-IN" sz="1200" kern="1200" dirty="0" err="1">
                <a:solidFill>
                  <a:schemeClr val="tx1"/>
                </a:solidFill>
                <a:effectLst/>
                <a:latin typeface="+mn-lt"/>
                <a:ea typeface="+mn-ea"/>
                <a:cs typeface="+mn-cs"/>
              </a:rPr>
              <a:t>Aken</a:t>
            </a:r>
            <a:r>
              <a:rPr lang="en-IN" sz="1200" kern="1200" dirty="0">
                <a:solidFill>
                  <a:schemeClr val="tx1"/>
                </a:solidFill>
                <a:effectLst/>
                <a:latin typeface="+mn-lt"/>
                <a:ea typeface="+mn-ea"/>
                <a:cs typeface="+mn-cs"/>
              </a:rPr>
              <a:t>, D., Wang, J., Dai, T., Jiang, S., Lao, J., Sheng, S., </a:t>
            </a:r>
            <a:r>
              <a:rPr lang="en-IN" sz="1200" kern="1200" dirty="0" err="1">
                <a:solidFill>
                  <a:schemeClr val="tx1"/>
                </a:solidFill>
                <a:effectLst/>
                <a:latin typeface="+mn-lt"/>
                <a:ea typeface="+mn-ea"/>
                <a:cs typeface="+mn-cs"/>
              </a:rPr>
              <a:t>Pavlo</a:t>
            </a:r>
            <a:r>
              <a:rPr lang="en-IN" sz="1200" kern="1200" dirty="0">
                <a:solidFill>
                  <a:schemeClr val="tx1"/>
                </a:solidFill>
                <a:effectLst/>
                <a:latin typeface="+mn-lt"/>
                <a:ea typeface="+mn-ea"/>
                <a:cs typeface="+mn-cs"/>
              </a:rPr>
              <a:t>, A. and Gordon, G.J., 2018. A demonstration of the </a:t>
            </a:r>
            <a:r>
              <a:rPr lang="en-IN" sz="1200" kern="1200" dirty="0" err="1">
                <a:solidFill>
                  <a:schemeClr val="tx1"/>
                </a:solidFill>
                <a:effectLst/>
                <a:latin typeface="+mn-lt"/>
                <a:ea typeface="+mn-ea"/>
                <a:cs typeface="+mn-cs"/>
              </a:rPr>
              <a:t>ottertune</a:t>
            </a:r>
            <a:r>
              <a:rPr lang="en-IN" sz="1200" kern="1200" dirty="0">
                <a:solidFill>
                  <a:schemeClr val="tx1"/>
                </a:solidFill>
                <a:effectLst/>
                <a:latin typeface="+mn-lt"/>
                <a:ea typeface="+mn-ea"/>
                <a:cs typeface="+mn-cs"/>
              </a:rPr>
              <a:t> automatic database management system tuning service. </a:t>
            </a:r>
            <a:r>
              <a:rPr lang="en-IN" sz="1200" i="1" kern="1200" dirty="0">
                <a:solidFill>
                  <a:schemeClr val="tx1"/>
                </a:solidFill>
                <a:effectLst/>
                <a:latin typeface="+mn-lt"/>
                <a:ea typeface="+mn-ea"/>
                <a:cs typeface="+mn-cs"/>
              </a:rPr>
              <a:t>Proceedings of the VLDB Endowment</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11</a:t>
            </a:r>
            <a:r>
              <a:rPr lang="en-IN" sz="1200" kern="1200" dirty="0">
                <a:solidFill>
                  <a:schemeClr val="tx1"/>
                </a:solidFill>
                <a:effectLst/>
                <a:latin typeface="+mn-lt"/>
                <a:ea typeface="+mn-ea"/>
                <a:cs typeface="+mn-cs"/>
              </a:rPr>
              <a:t>(12), pp.1910-1913.</a:t>
            </a:r>
          </a:p>
          <a:p>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EFD808A2-1982-45E7-A93B-D804131761D7}" type="slidenum">
              <a:rPr lang="en-IN" smtClean="0"/>
              <a:t>18</a:t>
            </a:fld>
            <a:endParaRPr lang="en-IN"/>
          </a:p>
        </p:txBody>
      </p:sp>
    </p:spTree>
    <p:extLst>
      <p:ext uri="{BB962C8B-B14F-4D97-AF65-F5344CB8AC3E}">
        <p14:creationId xmlns:p14="http://schemas.microsoft.com/office/powerpoint/2010/main" val="440184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34ADDF-C2B2-4EB1-B4CF-A76607941919}" type="datetimeFigureOut">
              <a:rPr lang="en-IN" smtClean="0"/>
              <a:t>27-02-2022</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2245876331"/>
      </p:ext>
    </p:extLst>
  </p:cSld>
  <p:clrMapOvr>
    <a:masterClrMapping/>
  </p:clrMapOvr>
  <p:transition spd="slow">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34ADDF-C2B2-4EB1-B4CF-A76607941919}" type="datetimeFigureOut">
              <a:rPr lang="en-IN" smtClean="0"/>
              <a:t>27-02-2022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1387338605"/>
      </p:ext>
    </p:extLst>
  </p:cSld>
  <p:clrMapOvr>
    <a:masterClrMapping/>
  </p:clrMapOvr>
  <p:transition spd="slow">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34ADDF-C2B2-4EB1-B4CF-A76607941919}" type="datetimeFigureOut">
              <a:rPr lang="en-IN" smtClean="0"/>
              <a:t>27-02-2022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1918509061"/>
      </p:ext>
    </p:extLst>
  </p:cSld>
  <p:clrMapOvr>
    <a:masterClrMapping/>
  </p:clrMapOvr>
  <p:transition spd="slow">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34ADDF-C2B2-4EB1-B4CF-A76607941919}" type="datetimeFigureOut">
              <a:rPr lang="en-IN" smtClean="0"/>
              <a:t>27-02-2022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3593050309"/>
      </p:ext>
    </p:extLst>
  </p:cSld>
  <p:clrMapOvr>
    <a:masterClrMapping/>
  </p:clrMapOvr>
  <p:transition spd="slow">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34ADDF-C2B2-4EB1-B4CF-A76607941919}" type="datetimeFigureOut">
              <a:rPr lang="en-IN" smtClean="0"/>
              <a:t>27-02-2022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4007360285"/>
      </p:ext>
    </p:extLst>
  </p:cSld>
  <p:clrMapOvr>
    <a:masterClrMapping/>
  </p:clrMapOvr>
  <p:transition spd="slow">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34ADDF-C2B2-4EB1-B4CF-A76607941919}" type="datetimeFigureOut">
              <a:rPr lang="en-IN" smtClean="0"/>
              <a:t>27-02-2022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3997171687"/>
      </p:ext>
    </p:extLst>
  </p:cSld>
  <p:clrMapOvr>
    <a:masterClrMapping/>
  </p:clrMapOvr>
  <p:transition spd="slow">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34ADDF-C2B2-4EB1-B4CF-A76607941919}" type="datetimeFigureOut">
              <a:rPr lang="en-IN" smtClean="0"/>
              <a:t>27-02-2022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4181707486"/>
      </p:ext>
    </p:extLst>
  </p:cSld>
  <p:clrMapOvr>
    <a:masterClrMapping/>
  </p:clrMapOvr>
  <p:transition spd="slow">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34ADDF-C2B2-4EB1-B4CF-A76607941919}" type="datetimeFigureOut">
              <a:rPr lang="en-IN" smtClean="0"/>
              <a:t>27-02-2022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1702610299"/>
      </p:ext>
    </p:extLst>
  </p:cSld>
  <p:clrMapOvr>
    <a:masterClrMapping/>
  </p:clrMapOvr>
  <p:transition spd="slow">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34ADDF-C2B2-4EB1-B4CF-A76607941919}" type="datetimeFigureOut">
              <a:rPr lang="en-IN" smtClean="0"/>
              <a:t>27-02-2022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3501403644"/>
      </p:ext>
    </p:extLst>
  </p:cSld>
  <p:clrMapOvr>
    <a:masterClrMapping/>
  </p:clrMapOvr>
  <p:transition spd="slow">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34ADDF-C2B2-4EB1-B4CF-A76607941919}" type="datetimeFigureOut">
              <a:rPr lang="en-IN" smtClean="0"/>
              <a:t>27-02-2022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3583801318"/>
      </p:ext>
    </p:extLst>
  </p:cSld>
  <p:clrMapOvr>
    <a:masterClrMapping/>
  </p:clrMapOvr>
  <p:transition spd="slow">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34ADDF-C2B2-4EB1-B4CF-A76607941919}" type="datetimeFigureOut">
              <a:rPr lang="en-IN" smtClean="0"/>
              <a:t>27-02-2022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1583574022"/>
      </p:ext>
    </p:extLst>
  </p:cSld>
  <p:clrMapOvr>
    <a:masterClrMapping/>
  </p:clrMapOvr>
  <p:transition spd="slow">
    <p:fade thruBlk="1"/>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34ADDF-C2B2-4EB1-B4CF-A76607941919}" type="datetimeFigureOut">
              <a:rPr lang="en-IN" smtClean="0"/>
              <a:t>27-02-2022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1531944436"/>
      </p:ext>
    </p:extLst>
  </p:cSld>
  <p:clrMapOvr>
    <a:masterClrMapping/>
  </p:clrMapOvr>
  <p:transition spd="slow">
    <p:fade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34ADDF-C2B2-4EB1-B4CF-A76607941919}" type="datetimeFigureOut">
              <a:rPr lang="en-IN" smtClean="0"/>
              <a:t>27-02-2022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2680000094"/>
      </p:ext>
    </p:extLst>
  </p:cSld>
  <p:clrMapOvr>
    <a:masterClrMapping/>
  </p:clrMapOvr>
  <p:transition spd="slow">
    <p:fade thruBlk="1"/>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34ADDF-C2B2-4EB1-B4CF-A76607941919}" type="datetimeFigureOut">
              <a:rPr lang="en-IN" smtClean="0"/>
              <a:t>27-02-2022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1696211648"/>
      </p:ext>
    </p:extLst>
  </p:cSld>
  <p:clrMapOvr>
    <a:masterClrMapping/>
  </p:clrMapOvr>
  <p:transition spd="slow">
    <p:fade thruBlk="1"/>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34ADDF-C2B2-4EB1-B4CF-A76607941919}" type="datetimeFigureOut">
              <a:rPr lang="en-IN" smtClean="0"/>
              <a:t>27-02-2022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4294223833"/>
      </p:ext>
    </p:extLst>
  </p:cSld>
  <p:clrMapOvr>
    <a:masterClrMapping/>
  </p:clrMapOvr>
  <p:transition spd="slow">
    <p:fade thruBlk="1"/>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34ADDF-C2B2-4EB1-B4CF-A76607941919}" type="datetimeFigureOut">
              <a:rPr lang="en-IN" smtClean="0"/>
              <a:t>27-02-2022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2650761602"/>
      </p:ext>
    </p:extLst>
  </p:cSld>
  <p:clrMapOvr>
    <a:masterClrMapping/>
  </p:clrMapOvr>
  <p:transition spd="slow">
    <p:fade thruBlk="1"/>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34ADDF-C2B2-4EB1-B4CF-A76607941919}" type="datetimeFigureOut">
              <a:rPr lang="en-IN" smtClean="0"/>
              <a:t>27-02-2022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24A2158-4561-4297-8D63-86A87AD5F836}" type="slidenum">
              <a:rPr lang="en-IN" smtClean="0"/>
              <a:t>‹#›</a:t>
            </a:fld>
            <a:endParaRPr lang="en-IN"/>
          </a:p>
        </p:txBody>
      </p:sp>
    </p:spTree>
    <p:extLst>
      <p:ext uri="{BB962C8B-B14F-4D97-AF65-F5344CB8AC3E}">
        <p14:creationId xmlns:p14="http://schemas.microsoft.com/office/powerpoint/2010/main" val="3492919233"/>
      </p:ext>
    </p:extLst>
  </p:cSld>
  <p:clrMapOvr>
    <a:masterClrMapping/>
  </p:clrMapOvr>
  <p:transition spd="slow">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F34ADDF-C2B2-4EB1-B4CF-A76607941919}" type="datetimeFigureOut">
              <a:rPr lang="en-IN" smtClean="0"/>
              <a:t>27-02-2022</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24A2158-4561-4297-8D63-86A87AD5F836}" type="slidenum">
              <a:rPr lang="en-IN" smtClean="0"/>
              <a:t>‹#›</a:t>
            </a:fld>
            <a:endParaRPr lang="en-IN"/>
          </a:p>
        </p:txBody>
      </p:sp>
    </p:spTree>
    <p:extLst>
      <p:ext uri="{BB962C8B-B14F-4D97-AF65-F5344CB8AC3E}">
        <p14:creationId xmlns:p14="http://schemas.microsoft.com/office/powerpoint/2010/main" val="44584678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ransition spd="slow">
    <p:fade thruBlk="1"/>
  </p:transition>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US" b="1" dirty="0">
                <a:solidFill>
                  <a:schemeClr val="accent1">
                    <a:lumMod val="50000"/>
                  </a:schemeClr>
                </a:solidFill>
                <a:latin typeface="Arial" panose="020B0604020202020204" pitchFamily="34" charset="0"/>
                <a:cs typeface="Arial" panose="020B0604020202020204" pitchFamily="34" charset="0"/>
              </a:rPr>
              <a:t>How do we use technology to collaborate at UWTSD?</a:t>
            </a:r>
            <a:endParaRPr lang="en-IN" b="1"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9555416"/>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chemeClr val="accent1">
                    <a:lumMod val="75000"/>
                  </a:schemeClr>
                </a:solidFill>
              </a:rPr>
              <a:t>Introduction </a:t>
            </a:r>
            <a:endParaRPr lang="en-IN" b="1" i="1" dirty="0">
              <a:solidFill>
                <a:schemeClr val="accent1">
                  <a:lumMod val="75000"/>
                </a:schemeClr>
              </a:solidFill>
            </a:endParaRPr>
          </a:p>
        </p:txBody>
      </p:sp>
      <p:sp>
        <p:nvSpPr>
          <p:cNvPr id="3" name="Content Placeholder 2"/>
          <p:cNvSpPr>
            <a:spLocks noGrp="1"/>
          </p:cNvSpPr>
          <p:nvPr>
            <p:ph idx="1"/>
          </p:nvPr>
        </p:nvSpPr>
        <p:spPr>
          <a:xfrm>
            <a:off x="6445770" y="2666999"/>
            <a:ext cx="5057253" cy="3124201"/>
          </a:xfrm>
        </p:spPr>
        <p:txBody>
          <a:bodyPr>
            <a:normAutofit/>
          </a:bodyPr>
          <a:lstStyle/>
          <a:p>
            <a:pPr marL="0" indent="0" algn="ctr">
              <a:buNone/>
            </a:pPr>
            <a:r>
              <a:rPr lang="en-US" b="1" u="sng" dirty="0">
                <a:solidFill>
                  <a:schemeClr val="accent1">
                    <a:lumMod val="75000"/>
                  </a:schemeClr>
                </a:solidFill>
              </a:rPr>
              <a:t>Research rationale </a:t>
            </a:r>
          </a:p>
          <a:p>
            <a:pPr algn="just"/>
            <a:r>
              <a:rPr lang="en-US" b="1" dirty="0"/>
              <a:t>The rationale is to identify the various digital tools for bringing collaboration.</a:t>
            </a:r>
            <a:endParaRPr lang="en-US" dirty="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3788" y="3018653"/>
            <a:ext cx="2933700" cy="15621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3683690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chemeClr val="accent1">
                    <a:lumMod val="75000"/>
                  </a:schemeClr>
                </a:solidFill>
              </a:rPr>
              <a:t>Research background</a:t>
            </a:r>
            <a:br>
              <a:rPr lang="en-US" dirty="0"/>
            </a:br>
            <a:endParaRPr lang="en-IN" dirty="0"/>
          </a:p>
        </p:txBody>
      </p:sp>
      <p:sp>
        <p:nvSpPr>
          <p:cNvPr id="3" name="Content Placeholder 2"/>
          <p:cNvSpPr>
            <a:spLocks noGrp="1"/>
          </p:cNvSpPr>
          <p:nvPr>
            <p:ph idx="1"/>
          </p:nvPr>
        </p:nvSpPr>
        <p:spPr>
          <a:xfrm>
            <a:off x="6625652" y="2666999"/>
            <a:ext cx="4877371" cy="3124201"/>
          </a:xfrm>
        </p:spPr>
        <p:txBody>
          <a:bodyPr/>
          <a:lstStyle/>
          <a:p>
            <a:pPr algn="just"/>
            <a:r>
              <a:rPr lang="en-US" b="1" dirty="0"/>
              <a:t>Due to Covid-19 pandemic, organizations are closed.</a:t>
            </a:r>
          </a:p>
          <a:p>
            <a:pPr algn="just"/>
            <a:r>
              <a:rPr lang="en-US" b="1" dirty="0"/>
              <a:t>The workplace is swiftly changing.</a:t>
            </a:r>
          </a:p>
          <a:p>
            <a:pPr algn="just"/>
            <a:r>
              <a:rPr lang="en-US" b="1" dirty="0"/>
              <a:t>It requires online collaboration in the workforce. </a:t>
            </a:r>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57512" y="2952878"/>
            <a:ext cx="2619375" cy="17430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1211264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chemeClr val="accent1">
                    <a:lumMod val="75000"/>
                  </a:schemeClr>
                </a:solidFill>
              </a:rPr>
              <a:t>Research objectives</a:t>
            </a:r>
            <a:br>
              <a:rPr lang="en-IN" b="1" dirty="0"/>
            </a:br>
            <a:endParaRPr lang="en-IN" dirty="0"/>
          </a:p>
        </p:txBody>
      </p:sp>
      <p:sp>
        <p:nvSpPr>
          <p:cNvPr id="3" name="Content Placeholder 2"/>
          <p:cNvSpPr>
            <a:spLocks noGrp="1"/>
          </p:cNvSpPr>
          <p:nvPr>
            <p:ph idx="1"/>
          </p:nvPr>
        </p:nvSpPr>
        <p:spPr>
          <a:xfrm>
            <a:off x="6850505" y="2666999"/>
            <a:ext cx="4652518" cy="3124201"/>
          </a:xfrm>
        </p:spPr>
        <p:txBody>
          <a:bodyPr/>
          <a:lstStyle/>
          <a:p>
            <a:pPr algn="just"/>
            <a:r>
              <a:rPr lang="en-US" b="1" dirty="0"/>
              <a:t>The objective is to identify the various digital tools for collaboration and teamwork. </a:t>
            </a:r>
            <a:endParaRPr lang="en-IN" b="1" dirty="0"/>
          </a:p>
          <a:p>
            <a:pPr algn="just"/>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0169" y="3049030"/>
            <a:ext cx="2857500" cy="1600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903349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chemeClr val="accent1">
                    <a:lumMod val="75000"/>
                  </a:schemeClr>
                </a:solidFill>
              </a:rPr>
              <a:t>Research question</a:t>
            </a:r>
            <a:br>
              <a:rPr lang="en-IN" b="1" dirty="0"/>
            </a:br>
            <a:endParaRPr lang="en-IN" dirty="0"/>
          </a:p>
        </p:txBody>
      </p:sp>
      <p:sp>
        <p:nvSpPr>
          <p:cNvPr id="3" name="Content Placeholder 2"/>
          <p:cNvSpPr>
            <a:spLocks noGrp="1"/>
          </p:cNvSpPr>
          <p:nvPr>
            <p:ph idx="1"/>
          </p:nvPr>
        </p:nvSpPr>
        <p:spPr>
          <a:xfrm>
            <a:off x="4275438" y="2642286"/>
            <a:ext cx="5436973" cy="3124201"/>
          </a:xfrm>
        </p:spPr>
        <p:txBody>
          <a:bodyPr/>
          <a:lstStyle/>
          <a:p>
            <a:pPr lvl="0" algn="just"/>
            <a:r>
              <a:rPr lang="en-US" b="1" dirty="0"/>
              <a:t>“Which digital tools are used for collaboration at UWTSD?”</a:t>
            </a:r>
            <a:endParaRPr lang="en-IN" b="1" dirty="0"/>
          </a:p>
          <a:p>
            <a:endParaRPr lang="en-IN" dirty="0"/>
          </a:p>
        </p:txBody>
      </p:sp>
    </p:spTree>
    <p:extLst>
      <p:ext uri="{BB962C8B-B14F-4D97-AF65-F5344CB8AC3E}">
        <p14:creationId xmlns:p14="http://schemas.microsoft.com/office/powerpoint/2010/main" val="1602303370"/>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374754"/>
            <a:ext cx="10018713" cy="959371"/>
          </a:xfrm>
        </p:spPr>
        <p:txBody>
          <a:bodyPr>
            <a:normAutofit fontScale="90000"/>
          </a:bodyPr>
          <a:lstStyle/>
          <a:p>
            <a:br>
              <a:rPr lang="en-US" b="1" dirty="0"/>
            </a:br>
            <a:r>
              <a:rPr lang="en-US" b="1" i="1" dirty="0">
                <a:solidFill>
                  <a:schemeClr val="accent1">
                    <a:lumMod val="75000"/>
                  </a:schemeClr>
                </a:solidFill>
              </a:rPr>
              <a:t>Literature review</a:t>
            </a:r>
            <a:br>
              <a:rPr lang="en-IN" b="1" dirty="0"/>
            </a:br>
            <a:endParaRPr lang="en-IN" dirty="0"/>
          </a:p>
        </p:txBody>
      </p:sp>
      <p:sp>
        <p:nvSpPr>
          <p:cNvPr id="3" name="Content Placeholder 2"/>
          <p:cNvSpPr>
            <a:spLocks noGrp="1"/>
          </p:cNvSpPr>
          <p:nvPr>
            <p:ph idx="1"/>
          </p:nvPr>
        </p:nvSpPr>
        <p:spPr>
          <a:xfrm>
            <a:off x="5362831" y="1484026"/>
            <a:ext cx="6140191" cy="4307175"/>
          </a:xfrm>
        </p:spPr>
        <p:txBody>
          <a:bodyPr>
            <a:normAutofit fontScale="92500" lnSpcReduction="10000"/>
          </a:bodyPr>
          <a:lstStyle/>
          <a:p>
            <a:pPr algn="just"/>
            <a:endParaRPr lang="en-US" b="1" u="sng" dirty="0"/>
          </a:p>
          <a:p>
            <a:pPr algn="just"/>
            <a:endParaRPr lang="en-US" b="1" u="sng" dirty="0"/>
          </a:p>
          <a:p>
            <a:pPr marL="0" indent="0" algn="ctr">
              <a:buNone/>
            </a:pPr>
            <a:r>
              <a:rPr lang="en-US" b="1" u="sng" dirty="0">
                <a:solidFill>
                  <a:schemeClr val="accent1">
                    <a:lumMod val="75000"/>
                  </a:schemeClr>
                </a:solidFill>
              </a:rPr>
              <a:t>Evaluation of the use of contemporary technologies for workplace efficiency</a:t>
            </a:r>
          </a:p>
          <a:p>
            <a:pPr algn="just"/>
            <a:r>
              <a:rPr lang="en-US" b="1" dirty="0"/>
              <a:t>Smartphones, social media platforms, and messaging applications are used.</a:t>
            </a:r>
          </a:p>
          <a:p>
            <a:pPr algn="just"/>
            <a:r>
              <a:rPr lang="en-US" b="1" dirty="0"/>
              <a:t>Employee communication has become rapid, immediate, purposeful, participatory, and coordinated.</a:t>
            </a:r>
          </a:p>
          <a:p>
            <a:pPr algn="just"/>
            <a:r>
              <a:rPr lang="en-US" b="1" dirty="0"/>
              <a:t>Top management can easily monitor workflow and productivity.</a:t>
            </a:r>
          </a:p>
          <a:p>
            <a:pPr algn="just"/>
            <a:endParaRPr lang="en-US" dirty="0"/>
          </a:p>
          <a:p>
            <a:pPr algn="just"/>
            <a:endParaRPr lang="en-US" dirty="0"/>
          </a:p>
          <a:p>
            <a:pPr algn="just"/>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0873" y="2669584"/>
            <a:ext cx="2914694" cy="193605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6638097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933138"/>
          </a:xfrm>
        </p:spPr>
        <p:txBody>
          <a:bodyPr/>
          <a:lstStyle/>
          <a:p>
            <a:r>
              <a:rPr lang="en-US" b="1" i="1" dirty="0">
                <a:solidFill>
                  <a:schemeClr val="accent1">
                    <a:lumMod val="75000"/>
                  </a:schemeClr>
                </a:solidFill>
              </a:rPr>
              <a:t>Literature review </a:t>
            </a:r>
            <a:endParaRPr lang="en-IN" b="1" i="1" dirty="0">
              <a:solidFill>
                <a:schemeClr val="accent1">
                  <a:lumMod val="75000"/>
                </a:schemeClr>
              </a:solidFill>
            </a:endParaRPr>
          </a:p>
        </p:txBody>
      </p:sp>
      <p:sp>
        <p:nvSpPr>
          <p:cNvPr id="3" name="Content Placeholder 2"/>
          <p:cNvSpPr>
            <a:spLocks noGrp="1"/>
          </p:cNvSpPr>
          <p:nvPr>
            <p:ph idx="1"/>
          </p:nvPr>
        </p:nvSpPr>
        <p:spPr>
          <a:xfrm>
            <a:off x="4482060" y="1753849"/>
            <a:ext cx="7285220" cy="4437089"/>
          </a:xfrm>
        </p:spPr>
        <p:txBody>
          <a:bodyPr>
            <a:normAutofit fontScale="92500" lnSpcReduction="20000"/>
          </a:bodyPr>
          <a:lstStyle/>
          <a:p>
            <a:pPr algn="just"/>
            <a:endParaRPr lang="en-US" b="1" dirty="0"/>
          </a:p>
          <a:p>
            <a:pPr marL="0" indent="0" algn="ctr">
              <a:buNone/>
            </a:pPr>
            <a:r>
              <a:rPr lang="en-US" b="1" u="sng" dirty="0">
                <a:solidFill>
                  <a:schemeClr val="accent1">
                    <a:lumMod val="75000"/>
                  </a:schemeClr>
                </a:solidFill>
              </a:rPr>
              <a:t>Competence in workplace data handling</a:t>
            </a:r>
            <a:endParaRPr lang="en-IN" b="1" u="sng" dirty="0">
              <a:solidFill>
                <a:schemeClr val="accent1">
                  <a:lumMod val="75000"/>
                </a:schemeClr>
              </a:solidFill>
            </a:endParaRPr>
          </a:p>
          <a:p>
            <a:pPr algn="just"/>
            <a:r>
              <a:rPr lang="en-US" b="1" dirty="0"/>
              <a:t>Database management</a:t>
            </a:r>
          </a:p>
          <a:p>
            <a:pPr algn="just"/>
            <a:r>
              <a:rPr lang="en-US" dirty="0"/>
              <a:t>It demands a working knowledge of how to locate data and use other computer operations. </a:t>
            </a:r>
          </a:p>
          <a:p>
            <a:pPr algn="just"/>
            <a:r>
              <a:rPr lang="en-US" b="1" dirty="0"/>
              <a:t>File management </a:t>
            </a:r>
          </a:p>
          <a:p>
            <a:pPr algn="just"/>
            <a:r>
              <a:rPr lang="en-US" dirty="0"/>
              <a:t>The staff of UWTSD can organize files and papers on a computer or network, as well as download, save, copy, and transmit photos.</a:t>
            </a:r>
          </a:p>
          <a:p>
            <a:pPr algn="just"/>
            <a:r>
              <a:rPr lang="en-US" b="1" dirty="0"/>
              <a:t>Data analysis</a:t>
            </a:r>
          </a:p>
          <a:p>
            <a:pPr algn="just"/>
            <a:r>
              <a:rPr lang="en-US" dirty="0"/>
              <a:t>Employees at UWTSD can analyze data and look for connections to develop conclusions.</a:t>
            </a:r>
          </a:p>
          <a:p>
            <a:pPr algn="just"/>
            <a:endParaRPr lang="en-US" dirty="0"/>
          </a:p>
          <a:p>
            <a:pPr algn="just"/>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3322" y="3048468"/>
            <a:ext cx="2466975" cy="1847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62840257"/>
      </p:ext>
    </p:extLst>
  </p:cSld>
  <p:clrMapOvr>
    <a:masterClrMapping/>
  </p:clrMapOvr>
  <p:transition spd="slow">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329785"/>
            <a:ext cx="10018713" cy="1274164"/>
          </a:xfrm>
        </p:spPr>
        <p:txBody>
          <a:bodyPr/>
          <a:lstStyle/>
          <a:p>
            <a:r>
              <a:rPr lang="en-US" b="1" i="1" dirty="0">
                <a:solidFill>
                  <a:schemeClr val="accent1">
                    <a:lumMod val="75000"/>
                  </a:schemeClr>
                </a:solidFill>
              </a:rPr>
              <a:t>Literature review </a:t>
            </a:r>
            <a:endParaRPr lang="en-IN" b="1" i="1" dirty="0">
              <a:solidFill>
                <a:schemeClr val="accent1">
                  <a:lumMod val="75000"/>
                </a:schemeClr>
              </a:solidFill>
            </a:endParaRPr>
          </a:p>
        </p:txBody>
      </p:sp>
      <p:sp>
        <p:nvSpPr>
          <p:cNvPr id="3" name="Content Placeholder 2"/>
          <p:cNvSpPr>
            <a:spLocks noGrp="1"/>
          </p:cNvSpPr>
          <p:nvPr>
            <p:ph idx="1"/>
          </p:nvPr>
        </p:nvSpPr>
        <p:spPr>
          <a:xfrm>
            <a:off x="5216577" y="2008682"/>
            <a:ext cx="6286446" cy="4482059"/>
          </a:xfrm>
        </p:spPr>
        <p:txBody>
          <a:bodyPr>
            <a:normAutofit fontScale="92500" lnSpcReduction="10000"/>
          </a:bodyPr>
          <a:lstStyle/>
          <a:p>
            <a:pPr marL="0" indent="0" algn="just">
              <a:buNone/>
            </a:pPr>
            <a:endParaRPr lang="en-US" b="1" dirty="0">
              <a:solidFill>
                <a:schemeClr val="accent1">
                  <a:lumMod val="50000"/>
                </a:schemeClr>
              </a:solidFill>
            </a:endParaRPr>
          </a:p>
          <a:p>
            <a:pPr marL="0" indent="0" algn="ctr">
              <a:buNone/>
            </a:pPr>
            <a:r>
              <a:rPr lang="en-US" b="1" u="sng" dirty="0">
                <a:solidFill>
                  <a:schemeClr val="accent1">
                    <a:lumMod val="75000"/>
                  </a:schemeClr>
                </a:solidFill>
              </a:rPr>
              <a:t>Digital tools used for workplace collaboration and teamwork</a:t>
            </a:r>
          </a:p>
          <a:p>
            <a:pPr algn="just"/>
            <a:r>
              <a:rPr lang="en-US" b="1" dirty="0"/>
              <a:t>Flowdock is a team and private correspondence software. </a:t>
            </a:r>
          </a:p>
          <a:p>
            <a:pPr algn="just"/>
            <a:r>
              <a:rPr lang="en-US" b="1" dirty="0"/>
              <a:t>With GoToMeeting, participants can schedule online video conference or virtual meetings.</a:t>
            </a:r>
          </a:p>
          <a:p>
            <a:pPr algn="just"/>
            <a:r>
              <a:rPr lang="en-US" b="1" dirty="0"/>
              <a:t>ProofHub is a project management system that offers a comprehensive set of features.</a:t>
            </a:r>
          </a:p>
          <a:p>
            <a:pPr algn="just"/>
            <a:r>
              <a:rPr lang="en-US" b="1" dirty="0"/>
              <a:t>Google Docs is a tool that lets the employees create documents online.  </a:t>
            </a:r>
          </a:p>
          <a:p>
            <a:pPr algn="just"/>
            <a:endParaRPr lang="en-IN" b="1" dirty="0"/>
          </a:p>
          <a:p>
            <a:pPr algn="just"/>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8609" y="3325786"/>
            <a:ext cx="2466975" cy="1847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0872783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232941"/>
          </a:xfrm>
        </p:spPr>
        <p:txBody>
          <a:bodyPr/>
          <a:lstStyle/>
          <a:p>
            <a:r>
              <a:rPr lang="en-US" b="1" i="1" dirty="0">
                <a:solidFill>
                  <a:schemeClr val="accent1">
                    <a:lumMod val="75000"/>
                  </a:schemeClr>
                </a:solidFill>
              </a:rPr>
              <a:t>Literature review </a:t>
            </a:r>
            <a:endParaRPr lang="en-IN" b="1" i="1" dirty="0">
              <a:solidFill>
                <a:schemeClr val="accent1">
                  <a:lumMod val="75000"/>
                </a:schemeClr>
              </a:solidFill>
            </a:endParaRPr>
          </a:p>
        </p:txBody>
      </p:sp>
      <p:sp>
        <p:nvSpPr>
          <p:cNvPr id="3" name="Content Placeholder 2"/>
          <p:cNvSpPr>
            <a:spLocks noGrp="1"/>
          </p:cNvSpPr>
          <p:nvPr>
            <p:ph idx="1"/>
          </p:nvPr>
        </p:nvSpPr>
        <p:spPr>
          <a:xfrm>
            <a:off x="5081666" y="2203554"/>
            <a:ext cx="6421357" cy="4137285"/>
          </a:xfrm>
        </p:spPr>
        <p:txBody>
          <a:bodyPr>
            <a:normAutofit fontScale="92500" lnSpcReduction="10000"/>
          </a:bodyPr>
          <a:lstStyle/>
          <a:p>
            <a:pPr marL="0" indent="0" algn="ctr">
              <a:buNone/>
            </a:pPr>
            <a:endParaRPr lang="en-US" b="1" u="sng" dirty="0">
              <a:solidFill>
                <a:schemeClr val="accent1">
                  <a:lumMod val="75000"/>
                </a:schemeClr>
              </a:solidFill>
            </a:endParaRPr>
          </a:p>
          <a:p>
            <a:pPr marL="0" indent="0" algn="ctr">
              <a:buNone/>
            </a:pPr>
            <a:r>
              <a:rPr lang="en-US" b="1" u="sng" dirty="0">
                <a:solidFill>
                  <a:schemeClr val="accent1">
                    <a:lumMod val="75000"/>
                  </a:schemeClr>
                </a:solidFill>
              </a:rPr>
              <a:t>Importance of online tools for collaboration</a:t>
            </a:r>
          </a:p>
          <a:p>
            <a:pPr marL="0" indent="0" algn="just">
              <a:buNone/>
            </a:pPr>
            <a:r>
              <a:rPr lang="en-US" b="1" dirty="0"/>
              <a:t>The main areas that the online tools help in collaboration are:</a:t>
            </a:r>
            <a:endParaRPr lang="en-IN" b="1" dirty="0"/>
          </a:p>
          <a:p>
            <a:pPr algn="just"/>
            <a:r>
              <a:rPr lang="en-US" b="1" dirty="0"/>
              <a:t>Better visibility.</a:t>
            </a:r>
            <a:endParaRPr lang="en-IN" dirty="0"/>
          </a:p>
          <a:p>
            <a:pPr algn="just"/>
            <a:r>
              <a:rPr lang="en-US" b="1" dirty="0"/>
              <a:t>Affirmation of the existence of asynchronicity.</a:t>
            </a:r>
            <a:endParaRPr lang="en-US" dirty="0"/>
          </a:p>
          <a:p>
            <a:pPr algn="just"/>
            <a:r>
              <a:rPr lang="en-US" b="1" dirty="0"/>
              <a:t>Online communication system.</a:t>
            </a:r>
            <a:endParaRPr lang="en-IN" dirty="0"/>
          </a:p>
          <a:p>
            <a:pPr algn="just"/>
            <a:r>
              <a:rPr lang="en-US" b="1" dirty="0"/>
              <a:t>Creating and structuring a database.</a:t>
            </a:r>
            <a:endParaRPr lang="en-IN" dirty="0"/>
          </a:p>
          <a:p>
            <a:pPr algn="just"/>
            <a:r>
              <a:rPr lang="en-US" b="1" dirty="0"/>
              <a:t>Data consistency.</a:t>
            </a:r>
            <a:endParaRPr lang="en-IN" dirty="0"/>
          </a:p>
          <a:p>
            <a:pPr algn="just"/>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4311" y="3486383"/>
            <a:ext cx="2914650" cy="1571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608826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284814"/>
            <a:ext cx="10018713" cy="1034320"/>
          </a:xfrm>
        </p:spPr>
        <p:txBody>
          <a:bodyPr>
            <a:normAutofit fontScale="90000"/>
          </a:bodyPr>
          <a:lstStyle/>
          <a:p>
            <a:r>
              <a:rPr lang="en-US" dirty="0"/>
              <a:t> </a:t>
            </a:r>
            <a:br>
              <a:rPr lang="en-IN" dirty="0"/>
            </a:br>
            <a:r>
              <a:rPr lang="en-US" b="1" i="1" dirty="0">
                <a:solidFill>
                  <a:schemeClr val="accent1">
                    <a:lumMod val="75000"/>
                  </a:schemeClr>
                </a:solidFill>
              </a:rPr>
              <a:t>Methodology</a:t>
            </a:r>
            <a:br>
              <a:rPr lang="en-IN" b="1" dirty="0"/>
            </a:br>
            <a:endParaRPr lang="en-IN" dirty="0"/>
          </a:p>
        </p:txBody>
      </p:sp>
      <p:sp>
        <p:nvSpPr>
          <p:cNvPr id="3" name="Content Placeholder 2"/>
          <p:cNvSpPr>
            <a:spLocks noGrp="1"/>
          </p:cNvSpPr>
          <p:nvPr>
            <p:ph idx="1"/>
          </p:nvPr>
        </p:nvSpPr>
        <p:spPr>
          <a:xfrm>
            <a:off x="4841823" y="1813811"/>
            <a:ext cx="6661200" cy="3977390"/>
          </a:xfrm>
        </p:spPr>
        <p:txBody>
          <a:bodyPr/>
          <a:lstStyle/>
          <a:p>
            <a:pPr marL="0" indent="0" algn="ctr">
              <a:buNone/>
            </a:pPr>
            <a:r>
              <a:rPr lang="en-US" b="1" u="sng" dirty="0">
                <a:solidFill>
                  <a:schemeClr val="accent1">
                    <a:lumMod val="75000"/>
                  </a:schemeClr>
                </a:solidFill>
              </a:rPr>
              <a:t>Data collection</a:t>
            </a:r>
          </a:p>
          <a:p>
            <a:pPr algn="just"/>
            <a:r>
              <a:rPr lang="en-US" b="1" dirty="0"/>
              <a:t>The primary data collection will also use an interview. </a:t>
            </a:r>
          </a:p>
          <a:p>
            <a:pPr algn="just"/>
            <a:r>
              <a:rPr lang="en-US" b="1" dirty="0"/>
              <a:t>The employees of various organizations will participate.</a:t>
            </a:r>
          </a:p>
          <a:p>
            <a:pPr algn="just"/>
            <a:r>
              <a:rPr lang="en-US" b="1" dirty="0"/>
              <a:t>Open-ended interview will be organized.</a:t>
            </a:r>
          </a:p>
          <a:p>
            <a:pPr marL="0" indent="0" algn="just">
              <a:buNone/>
            </a:pPr>
            <a:endParaRPr lang="en-IN" b="1"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8352" y="2959543"/>
            <a:ext cx="2714625" cy="16859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310678560"/>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chemeClr val="accent1">
                    <a:lumMod val="75000"/>
                  </a:schemeClr>
                </a:solidFill>
              </a:rPr>
              <a:t>Methodology</a:t>
            </a:r>
            <a:endParaRPr lang="en-IN" dirty="0"/>
          </a:p>
        </p:txBody>
      </p:sp>
      <p:sp>
        <p:nvSpPr>
          <p:cNvPr id="3" name="Content Placeholder 2"/>
          <p:cNvSpPr>
            <a:spLocks noGrp="1"/>
          </p:cNvSpPr>
          <p:nvPr>
            <p:ph idx="1"/>
          </p:nvPr>
        </p:nvSpPr>
        <p:spPr>
          <a:xfrm>
            <a:off x="5651292" y="2666999"/>
            <a:ext cx="5851731" cy="3124201"/>
          </a:xfrm>
        </p:spPr>
        <p:txBody>
          <a:bodyPr/>
          <a:lstStyle/>
          <a:p>
            <a:pPr marL="0" indent="0" algn="ctr">
              <a:buNone/>
            </a:pPr>
            <a:r>
              <a:rPr lang="en-US" b="1" dirty="0">
                <a:solidFill>
                  <a:schemeClr val="accent1">
                    <a:lumMod val="75000"/>
                  </a:schemeClr>
                </a:solidFill>
              </a:rPr>
              <a:t>Data analysis</a:t>
            </a:r>
          </a:p>
          <a:p>
            <a:pPr algn="just"/>
            <a:r>
              <a:rPr lang="en-US" b="1" dirty="0"/>
              <a:t>Qualitative data will be studied throughout this research.</a:t>
            </a:r>
            <a:endParaRPr lang="en-IN" b="1"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16076"/>
          <a:stretch/>
        </p:blipFill>
        <p:spPr>
          <a:xfrm>
            <a:off x="1528620" y="3191131"/>
            <a:ext cx="3611792" cy="20759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8206772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chemeClr val="accent1">
                    <a:lumMod val="75000"/>
                  </a:schemeClr>
                </a:solidFill>
              </a:rPr>
              <a:t>Methodology</a:t>
            </a:r>
            <a:endParaRPr lang="en-IN" dirty="0"/>
          </a:p>
        </p:txBody>
      </p:sp>
      <p:sp>
        <p:nvSpPr>
          <p:cNvPr id="3" name="Content Placeholder 2"/>
          <p:cNvSpPr>
            <a:spLocks noGrp="1"/>
          </p:cNvSpPr>
          <p:nvPr>
            <p:ph idx="1"/>
          </p:nvPr>
        </p:nvSpPr>
        <p:spPr>
          <a:xfrm>
            <a:off x="6565692" y="2666999"/>
            <a:ext cx="4937331" cy="3124201"/>
          </a:xfrm>
        </p:spPr>
        <p:txBody>
          <a:bodyPr/>
          <a:lstStyle/>
          <a:p>
            <a:pPr marL="0" indent="0" algn="ctr">
              <a:buNone/>
            </a:pPr>
            <a:r>
              <a:rPr lang="en-US" b="1" u="sng" dirty="0">
                <a:solidFill>
                  <a:schemeClr val="accent1">
                    <a:lumMod val="75000"/>
                  </a:schemeClr>
                </a:solidFill>
              </a:rPr>
              <a:t>Research design</a:t>
            </a:r>
            <a:endParaRPr lang="en-IN" b="1" u="sng" dirty="0">
              <a:solidFill>
                <a:schemeClr val="accent1">
                  <a:lumMod val="75000"/>
                </a:schemeClr>
              </a:solidFill>
            </a:endParaRPr>
          </a:p>
          <a:p>
            <a:pPr algn="just"/>
            <a:r>
              <a:rPr lang="en-US" b="1" dirty="0"/>
              <a:t>The exploratory design was used in this investigation.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11935" y="3400424"/>
            <a:ext cx="2762250" cy="16573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597758256"/>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chemeClr val="accent1">
                    <a:lumMod val="75000"/>
                  </a:schemeClr>
                </a:solidFill>
              </a:rPr>
              <a:t>Methodology</a:t>
            </a:r>
            <a:endParaRPr lang="en-IN" dirty="0"/>
          </a:p>
        </p:txBody>
      </p:sp>
      <p:sp>
        <p:nvSpPr>
          <p:cNvPr id="3" name="Content Placeholder 2"/>
          <p:cNvSpPr>
            <a:spLocks noGrp="1"/>
          </p:cNvSpPr>
          <p:nvPr>
            <p:ph idx="1"/>
          </p:nvPr>
        </p:nvSpPr>
        <p:spPr>
          <a:xfrm>
            <a:off x="5126636" y="2666999"/>
            <a:ext cx="6376387" cy="3124201"/>
          </a:xfrm>
        </p:spPr>
        <p:txBody>
          <a:bodyPr/>
          <a:lstStyle/>
          <a:p>
            <a:pPr marL="0" indent="0" algn="ctr">
              <a:buNone/>
            </a:pPr>
            <a:r>
              <a:rPr lang="en-US" b="1" u="sng" dirty="0">
                <a:solidFill>
                  <a:schemeClr val="accent1">
                    <a:lumMod val="75000"/>
                  </a:schemeClr>
                </a:solidFill>
              </a:rPr>
              <a:t>Research approach</a:t>
            </a:r>
          </a:p>
          <a:p>
            <a:pPr algn="just"/>
            <a:r>
              <a:rPr lang="en-US" b="1" dirty="0"/>
              <a:t>An inductive method will be used for the research.</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1161" y="3782969"/>
            <a:ext cx="3124200" cy="14668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77162772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chemeClr val="accent1">
                    <a:lumMod val="75000"/>
                  </a:schemeClr>
                </a:solidFill>
              </a:rPr>
              <a:t>Methodology</a:t>
            </a:r>
            <a:endParaRPr lang="en-IN" dirty="0"/>
          </a:p>
        </p:txBody>
      </p:sp>
      <p:sp>
        <p:nvSpPr>
          <p:cNvPr id="3" name="Content Placeholder 2"/>
          <p:cNvSpPr>
            <a:spLocks noGrp="1"/>
          </p:cNvSpPr>
          <p:nvPr>
            <p:ph idx="1"/>
          </p:nvPr>
        </p:nvSpPr>
        <p:spPr>
          <a:xfrm>
            <a:off x="5441430" y="2666999"/>
            <a:ext cx="6061593" cy="3124201"/>
          </a:xfrm>
        </p:spPr>
        <p:txBody>
          <a:bodyPr/>
          <a:lstStyle/>
          <a:p>
            <a:pPr marL="0" indent="0" algn="ctr">
              <a:buNone/>
            </a:pPr>
            <a:r>
              <a:rPr lang="en-US" b="1" u="sng" dirty="0">
                <a:solidFill>
                  <a:schemeClr val="accent1">
                    <a:lumMod val="75000"/>
                  </a:schemeClr>
                </a:solidFill>
              </a:rPr>
              <a:t>Research timeline</a:t>
            </a:r>
            <a:endParaRPr lang="en-IN" b="1" u="sng" dirty="0">
              <a:solidFill>
                <a:schemeClr val="accent1">
                  <a:lumMod val="75000"/>
                </a:schemeClr>
              </a:solidFill>
            </a:endParaRPr>
          </a:p>
          <a:p>
            <a:pPr algn="just"/>
            <a:r>
              <a:rPr lang="en-US" b="1" dirty="0">
                <a:latin typeface="Arial" panose="020B0604020202020204" pitchFamily="34" charset="0"/>
                <a:cs typeface="Arial" panose="020B0604020202020204" pitchFamily="34" charset="0"/>
              </a:rPr>
              <a:t>The data collection process will be performed in the third week.</a:t>
            </a:r>
          </a:p>
          <a:p>
            <a:pPr algn="just"/>
            <a:r>
              <a:rPr lang="en-US" b="1" dirty="0">
                <a:latin typeface="Arial" panose="020B0604020202020204" pitchFamily="34" charset="0"/>
                <a:cs typeface="Arial" panose="020B0604020202020204" pitchFamily="34" charset="0"/>
              </a:rPr>
              <a:t> The data analysis will be on the fourth week.</a:t>
            </a:r>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3975" y="3529011"/>
            <a:ext cx="3267075" cy="14001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0201879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chemeClr val="accent1">
                    <a:lumMod val="75000"/>
                  </a:schemeClr>
                </a:solidFill>
              </a:rPr>
              <a:t>Methodology</a:t>
            </a:r>
            <a:endParaRPr lang="en-IN" dirty="0"/>
          </a:p>
        </p:txBody>
      </p:sp>
      <p:sp>
        <p:nvSpPr>
          <p:cNvPr id="3" name="Content Placeholder 2"/>
          <p:cNvSpPr>
            <a:spLocks noGrp="1"/>
          </p:cNvSpPr>
          <p:nvPr>
            <p:ph idx="1"/>
          </p:nvPr>
        </p:nvSpPr>
        <p:spPr>
          <a:xfrm>
            <a:off x="5081666" y="2666999"/>
            <a:ext cx="6421357" cy="3404017"/>
          </a:xfrm>
        </p:spPr>
        <p:txBody>
          <a:bodyPr/>
          <a:lstStyle/>
          <a:p>
            <a:pPr marL="0" indent="0" algn="ctr">
              <a:buNone/>
            </a:pPr>
            <a:r>
              <a:rPr lang="en-US" b="1" u="sng" dirty="0">
                <a:solidFill>
                  <a:schemeClr val="accent1">
                    <a:lumMod val="75000"/>
                  </a:schemeClr>
                </a:solidFill>
              </a:rPr>
              <a:t>Research hypothesis</a:t>
            </a:r>
            <a:endParaRPr lang="en-IN" b="1" u="sng" dirty="0">
              <a:solidFill>
                <a:schemeClr val="accent1">
                  <a:lumMod val="75000"/>
                </a:schemeClr>
              </a:solidFill>
            </a:endParaRPr>
          </a:p>
          <a:p>
            <a:pPr algn="just"/>
            <a:r>
              <a:rPr lang="en-US" b="1" dirty="0"/>
              <a:t>H0. The research result will find the appropriate use of digital tools for organizational collaboration.</a:t>
            </a:r>
            <a:endParaRPr lang="en-IN" b="1" dirty="0"/>
          </a:p>
          <a:p>
            <a:pPr algn="just"/>
            <a:r>
              <a:rPr lang="en-US" b="1" dirty="0"/>
              <a:t>H1. The appropriate use of digital tools will not be comprehended for the collaboration process.</a:t>
            </a:r>
            <a:endParaRPr lang="en-IN" b="1"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5768" y="3568907"/>
            <a:ext cx="2857500" cy="16002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905848528"/>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chemeClr val="accent1">
                    <a:lumMod val="75000"/>
                  </a:schemeClr>
                </a:solidFill>
              </a:rPr>
              <a:t>Literature review</a:t>
            </a:r>
            <a:endParaRPr lang="en-IN" b="1" i="1" dirty="0">
              <a:solidFill>
                <a:schemeClr val="accent1">
                  <a:lumMod val="75000"/>
                </a:schemeClr>
              </a:solidFill>
            </a:endParaRPr>
          </a:p>
        </p:txBody>
      </p:sp>
      <p:sp>
        <p:nvSpPr>
          <p:cNvPr id="3" name="Content Placeholder 2"/>
          <p:cNvSpPr>
            <a:spLocks noGrp="1"/>
          </p:cNvSpPr>
          <p:nvPr>
            <p:ph idx="1"/>
          </p:nvPr>
        </p:nvSpPr>
        <p:spPr>
          <a:xfrm>
            <a:off x="5396459" y="2666999"/>
            <a:ext cx="6106564" cy="3124201"/>
          </a:xfrm>
        </p:spPr>
        <p:txBody>
          <a:bodyPr/>
          <a:lstStyle/>
          <a:p>
            <a:pPr marL="0" indent="0" algn="ctr">
              <a:buNone/>
            </a:pPr>
            <a:r>
              <a:rPr lang="en-US" b="1" u="sng" dirty="0">
                <a:solidFill>
                  <a:schemeClr val="accent1">
                    <a:lumMod val="75000"/>
                  </a:schemeClr>
                </a:solidFill>
              </a:rPr>
              <a:t>Ethical consideration</a:t>
            </a:r>
          </a:p>
          <a:p>
            <a:pPr algn="just"/>
            <a:r>
              <a:rPr lang="en-US" b="1" dirty="0"/>
              <a:t>The researchers will depend mostly on Privacy Act to keep it secure. </a:t>
            </a:r>
          </a:p>
          <a:p>
            <a:pPr algn="just"/>
            <a:r>
              <a:rPr lang="en-US" b="1" dirty="0"/>
              <a:t>The responses will be stored privately.</a:t>
            </a:r>
            <a:endParaRPr lang="en-IN" b="1" dirty="0"/>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6667" y="3414711"/>
            <a:ext cx="2819400" cy="162877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0698380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solidFill>
                  <a:schemeClr val="accent1">
                    <a:lumMod val="75000"/>
                  </a:schemeClr>
                </a:solidFill>
              </a:rPr>
              <a:t>Conclusion </a:t>
            </a:r>
            <a:endParaRPr lang="en-IN" b="1" i="1" dirty="0">
              <a:solidFill>
                <a:schemeClr val="accent1">
                  <a:lumMod val="75000"/>
                </a:schemeClr>
              </a:solidFill>
            </a:endParaRPr>
          </a:p>
        </p:txBody>
      </p:sp>
      <p:sp>
        <p:nvSpPr>
          <p:cNvPr id="3" name="Content Placeholder 2"/>
          <p:cNvSpPr>
            <a:spLocks noGrp="1"/>
          </p:cNvSpPr>
          <p:nvPr>
            <p:ph idx="1"/>
          </p:nvPr>
        </p:nvSpPr>
        <p:spPr>
          <a:xfrm>
            <a:off x="4916774" y="2593298"/>
            <a:ext cx="5312085" cy="3317823"/>
          </a:xfrm>
        </p:spPr>
        <p:txBody>
          <a:bodyPr>
            <a:normAutofit/>
          </a:bodyPr>
          <a:lstStyle/>
          <a:p>
            <a:pPr marL="0" lvl="0" indent="0">
              <a:buNone/>
            </a:pPr>
            <a:endParaRPr lang="en-IN" b="1" dirty="0"/>
          </a:p>
          <a:p>
            <a:pPr algn="just"/>
            <a:r>
              <a:rPr lang="en-US" b="1" dirty="0"/>
              <a:t>It is clear that online tools play a significant role in every firm.</a:t>
            </a:r>
          </a:p>
          <a:p>
            <a:pPr algn="just"/>
            <a:r>
              <a:rPr lang="en-US" b="1" dirty="0"/>
              <a:t> Employee productivity and performance improvement will be enhanced.</a:t>
            </a:r>
          </a:p>
          <a:p>
            <a:endParaRPr lang="en-IN"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1264" y="3380671"/>
            <a:ext cx="2619375" cy="174307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58550029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10018713" cy="1087582"/>
          </a:xfrm>
        </p:spPr>
        <p:txBody>
          <a:bodyPr/>
          <a:lstStyle/>
          <a:p>
            <a:r>
              <a:rPr lang="en-US" b="1" i="1" dirty="0">
                <a:solidFill>
                  <a:schemeClr val="accent1">
                    <a:lumMod val="75000"/>
                  </a:schemeClr>
                </a:solidFill>
              </a:rPr>
              <a:t>References </a:t>
            </a:r>
            <a:endParaRPr lang="en-IN" b="1" i="1" dirty="0">
              <a:solidFill>
                <a:schemeClr val="accent1">
                  <a:lumMod val="75000"/>
                </a:schemeClr>
              </a:solidFill>
            </a:endParaRPr>
          </a:p>
        </p:txBody>
      </p:sp>
      <p:sp>
        <p:nvSpPr>
          <p:cNvPr id="3" name="Content Placeholder 2"/>
          <p:cNvSpPr>
            <a:spLocks noGrp="1"/>
          </p:cNvSpPr>
          <p:nvPr>
            <p:ph idx="1"/>
          </p:nvPr>
        </p:nvSpPr>
        <p:spPr>
          <a:xfrm>
            <a:off x="1773382" y="1925783"/>
            <a:ext cx="9729642" cy="4549158"/>
          </a:xfrm>
        </p:spPr>
        <p:txBody>
          <a:bodyPr>
            <a:normAutofit fontScale="32500" lnSpcReduction="20000"/>
          </a:bodyPr>
          <a:lstStyle/>
          <a:p>
            <a:pPr marL="0" indent="0" algn="just">
              <a:buNone/>
            </a:pPr>
            <a:endParaRPr lang="en-IN" dirty="0"/>
          </a:p>
          <a:p>
            <a:pPr algn="just"/>
            <a:r>
              <a:rPr lang="en-IN" dirty="0" err="1"/>
              <a:t>Acemoglu</a:t>
            </a:r>
            <a:r>
              <a:rPr lang="en-IN" dirty="0"/>
              <a:t>, D. and </a:t>
            </a:r>
            <a:r>
              <a:rPr lang="en-IN" dirty="0" err="1"/>
              <a:t>Restrepo</a:t>
            </a:r>
            <a:r>
              <a:rPr lang="en-IN" dirty="0"/>
              <a:t>, P., 2018. Artificial intelligence, automation, and work. In </a:t>
            </a:r>
            <a:r>
              <a:rPr lang="en-IN" i="1" dirty="0"/>
              <a:t>The economics of artificial intelligence: An agenda</a:t>
            </a:r>
            <a:r>
              <a:rPr lang="en-IN" dirty="0"/>
              <a:t> (pp. 197-236). University of Chicago Press.</a:t>
            </a:r>
          </a:p>
          <a:p>
            <a:pPr algn="just"/>
            <a:r>
              <a:rPr lang="en-IN" dirty="0" err="1"/>
              <a:t>Aciobanitei</a:t>
            </a:r>
            <a:r>
              <a:rPr lang="en-IN" dirty="0"/>
              <a:t>, I., </a:t>
            </a:r>
            <a:r>
              <a:rPr lang="en-IN" dirty="0" err="1"/>
              <a:t>Luculescu</a:t>
            </a:r>
            <a:r>
              <a:rPr lang="en-IN" dirty="0"/>
              <a:t>, I. and </a:t>
            </a:r>
            <a:r>
              <a:rPr lang="en-IN" dirty="0" err="1"/>
              <a:t>Pura</a:t>
            </a:r>
            <a:r>
              <a:rPr lang="en-IN" dirty="0"/>
              <a:t>, M.L., 2020, June. Qualified Electronic Signature SaaS Solution for Google Docs &amp; Google Sheets Documents. In </a:t>
            </a:r>
            <a:r>
              <a:rPr lang="en-IN" i="1" dirty="0"/>
              <a:t>2020 13th International Conference on Communications (COMM)</a:t>
            </a:r>
            <a:r>
              <a:rPr lang="en-IN" dirty="0"/>
              <a:t> (pp. 109-112). IEEE.</a:t>
            </a:r>
          </a:p>
          <a:p>
            <a:pPr algn="just"/>
            <a:r>
              <a:rPr lang="en-IN" dirty="0"/>
              <a:t>AGBA, M.S., AGBA, A.O. and CHUKWURAH, D.C.J., 2021. COVID-19 Pandemic and Workplace Adjustments/Decentralization: A Focus on Teleworking in the New Normal. </a:t>
            </a:r>
            <a:r>
              <a:rPr lang="en-IN" i="1" dirty="0"/>
              <a:t>BRAIN. Broad Research in Artificial Intelligence and Neuroscience</a:t>
            </a:r>
            <a:r>
              <a:rPr lang="en-IN" dirty="0"/>
              <a:t>, </a:t>
            </a:r>
            <a:r>
              <a:rPr lang="en-IN" i="1" dirty="0"/>
              <a:t>11</a:t>
            </a:r>
            <a:r>
              <a:rPr lang="en-IN" dirty="0"/>
              <a:t>(4), pp.185-200.</a:t>
            </a:r>
          </a:p>
          <a:p>
            <a:pPr algn="just"/>
            <a:r>
              <a:rPr lang="en-IN" dirty="0" err="1"/>
              <a:t>Bharucha</a:t>
            </a:r>
            <a:r>
              <a:rPr lang="en-IN" dirty="0"/>
              <a:t>, J., 2018. Co-existence of social media and work productivity?. </a:t>
            </a:r>
            <a:r>
              <a:rPr lang="en-IN" i="1" dirty="0"/>
              <a:t>International Journal of Business Innovation and Research</a:t>
            </a:r>
            <a:r>
              <a:rPr lang="en-IN" dirty="0"/>
              <a:t>, </a:t>
            </a:r>
            <a:r>
              <a:rPr lang="en-IN" i="1" dirty="0"/>
              <a:t>15</a:t>
            </a:r>
            <a:r>
              <a:rPr lang="en-IN" dirty="0"/>
              <a:t>(1), pp.34-43.</a:t>
            </a:r>
          </a:p>
          <a:p>
            <a:pPr algn="just"/>
            <a:r>
              <a:rPr lang="en-IN" dirty="0"/>
              <a:t>Clark, K.R. and </a:t>
            </a:r>
            <a:r>
              <a:rPr lang="en-IN" dirty="0" err="1"/>
              <a:t>Vealé</a:t>
            </a:r>
            <a:r>
              <a:rPr lang="en-IN" dirty="0"/>
              <a:t>, B.L., 2018. Strategies to enhance data collection and analysis in qualitative research. </a:t>
            </a:r>
            <a:r>
              <a:rPr lang="en-IN" i="1" dirty="0"/>
              <a:t>Radiologic technology</a:t>
            </a:r>
            <a:r>
              <a:rPr lang="en-IN" dirty="0"/>
              <a:t>, </a:t>
            </a:r>
            <a:r>
              <a:rPr lang="en-IN" i="1" dirty="0"/>
              <a:t>89</a:t>
            </a:r>
            <a:r>
              <a:rPr lang="en-IN" dirty="0"/>
              <a:t>(5), pp.482CT-485CT.</a:t>
            </a:r>
          </a:p>
          <a:p>
            <a:pPr algn="just"/>
            <a:r>
              <a:rPr lang="en-IN" dirty="0"/>
              <a:t>Darics, E. and Cristina </a:t>
            </a:r>
            <a:r>
              <a:rPr lang="en-IN" dirty="0" err="1"/>
              <a:t>Gatti</a:t>
            </a:r>
            <a:r>
              <a:rPr lang="en-IN" dirty="0"/>
              <a:t>, M., 2019. Talking a team into being in online workplace collaborations: The discourse of virtual work. </a:t>
            </a:r>
            <a:r>
              <a:rPr lang="en-IN" i="1" dirty="0"/>
              <a:t>Discourse Studies</a:t>
            </a:r>
            <a:r>
              <a:rPr lang="en-IN" dirty="0"/>
              <a:t>, </a:t>
            </a:r>
            <a:r>
              <a:rPr lang="en-IN" i="1" dirty="0"/>
              <a:t>21</a:t>
            </a:r>
            <a:r>
              <a:rPr lang="en-IN" dirty="0"/>
              <a:t>(3), pp.237-257.</a:t>
            </a:r>
          </a:p>
          <a:p>
            <a:pPr algn="just"/>
            <a:r>
              <a:rPr lang="en-IN" dirty="0" err="1"/>
              <a:t>Favale</a:t>
            </a:r>
            <a:r>
              <a:rPr lang="en-IN" dirty="0"/>
              <a:t>, T., </a:t>
            </a:r>
            <a:r>
              <a:rPr lang="en-IN" dirty="0" err="1"/>
              <a:t>Soro</a:t>
            </a:r>
            <a:r>
              <a:rPr lang="en-IN" dirty="0"/>
              <a:t>, F., </a:t>
            </a:r>
            <a:r>
              <a:rPr lang="en-IN" dirty="0" err="1"/>
              <a:t>Trevisan</a:t>
            </a:r>
            <a:r>
              <a:rPr lang="en-IN" dirty="0"/>
              <a:t>, M., Drago, I. and </a:t>
            </a:r>
            <a:r>
              <a:rPr lang="en-IN" dirty="0" err="1"/>
              <a:t>Mellia</a:t>
            </a:r>
            <a:r>
              <a:rPr lang="en-IN" dirty="0"/>
              <a:t>, M., 2020. Campus traffic and e-Learning during COVID-19 pandemic. </a:t>
            </a:r>
            <a:r>
              <a:rPr lang="en-IN" i="1" dirty="0"/>
              <a:t>Computer networks</a:t>
            </a:r>
            <a:r>
              <a:rPr lang="en-IN" dirty="0"/>
              <a:t>, </a:t>
            </a:r>
            <a:r>
              <a:rPr lang="en-IN" i="1" dirty="0"/>
              <a:t>176</a:t>
            </a:r>
            <a:r>
              <a:rPr lang="en-IN" dirty="0"/>
              <a:t>, p.107290.</a:t>
            </a:r>
          </a:p>
          <a:p>
            <a:pPr algn="just"/>
            <a:r>
              <a:rPr lang="en-IN" dirty="0" err="1"/>
              <a:t>Franchi</a:t>
            </a:r>
            <a:r>
              <a:rPr lang="en-IN" dirty="0"/>
              <a:t>, E., Poggi, A. and </a:t>
            </a:r>
            <a:r>
              <a:rPr lang="en-IN" dirty="0" err="1"/>
              <a:t>Tomaiuolo</a:t>
            </a:r>
            <a:r>
              <a:rPr lang="en-IN" dirty="0"/>
              <a:t>, M., 2020. Social media for online collaboration in firms and organizations. In </a:t>
            </a:r>
            <a:r>
              <a:rPr lang="en-IN" i="1" dirty="0"/>
              <a:t>Information Diffusion Management and Knowledge Sharing: Breakthroughs in Research and Practice</a:t>
            </a:r>
            <a:r>
              <a:rPr lang="en-IN" dirty="0"/>
              <a:t> (pp. 473-489). IGI Global.</a:t>
            </a:r>
          </a:p>
          <a:p>
            <a:pPr algn="just"/>
            <a:r>
              <a:rPr lang="en-IN" dirty="0"/>
              <a:t>Hale, J.A., 2019. Technology in Practice Using Web-Conferencing Software for Synchronous Class Meetings. </a:t>
            </a:r>
            <a:r>
              <a:rPr lang="en-IN" i="1" dirty="0"/>
              <a:t>Community College Enterprise</a:t>
            </a:r>
            <a:r>
              <a:rPr lang="en-IN" dirty="0"/>
              <a:t>, </a:t>
            </a:r>
            <a:r>
              <a:rPr lang="en-IN" i="1" dirty="0"/>
              <a:t>25</a:t>
            </a:r>
            <a:r>
              <a:rPr lang="en-IN" dirty="0"/>
              <a:t>(1), pp.80-86.</a:t>
            </a:r>
          </a:p>
          <a:p>
            <a:pPr algn="just"/>
            <a:r>
              <a:rPr lang="en-IN" dirty="0"/>
              <a:t>King, I., </a:t>
            </a:r>
            <a:r>
              <a:rPr lang="en-IN" dirty="0" err="1"/>
              <a:t>Saxena</a:t>
            </a:r>
            <a:r>
              <a:rPr lang="en-IN" dirty="0"/>
              <a:t>, C., Pak, C., Lam, C.M. and </a:t>
            </a:r>
            <a:r>
              <a:rPr lang="en-IN" dirty="0" err="1"/>
              <a:t>Cai</a:t>
            </a:r>
            <a:r>
              <a:rPr lang="en-IN" dirty="0"/>
              <a:t>, H., 2021. Rethinking Engineering Education: Policy, Pedagogy, and Assessment During Crises. </a:t>
            </a:r>
            <a:r>
              <a:rPr lang="en-IN" i="1" dirty="0"/>
              <a:t>IEEE Signal Processing Magazine</a:t>
            </a:r>
            <a:r>
              <a:rPr lang="en-IN" dirty="0"/>
              <a:t>, </a:t>
            </a:r>
            <a:r>
              <a:rPr lang="en-IN" i="1" dirty="0"/>
              <a:t>38</a:t>
            </a:r>
            <a:r>
              <a:rPr lang="en-IN" dirty="0"/>
              <a:t>(3), pp.174-184.</a:t>
            </a:r>
          </a:p>
          <a:p>
            <a:pPr algn="just"/>
            <a:r>
              <a:rPr lang="en-IN" dirty="0"/>
              <a:t>Maher, C., Hadfield, M., Hutchings, M. and De </a:t>
            </a:r>
            <a:r>
              <a:rPr lang="en-IN" dirty="0" err="1"/>
              <a:t>Eyto</a:t>
            </a:r>
            <a:r>
              <a:rPr lang="en-IN" dirty="0"/>
              <a:t>, A., 2018. Ensuring rigor in qualitative data analysis: A design research approach to coding combining </a:t>
            </a:r>
            <a:r>
              <a:rPr lang="en-IN" dirty="0" err="1"/>
              <a:t>NVivo</a:t>
            </a:r>
            <a:r>
              <a:rPr lang="en-IN" dirty="0"/>
              <a:t> with traditional material methods. </a:t>
            </a:r>
            <a:r>
              <a:rPr lang="en-IN" i="1" dirty="0"/>
              <a:t>International journal of qualitative methods</a:t>
            </a:r>
            <a:r>
              <a:rPr lang="en-IN" dirty="0"/>
              <a:t>, </a:t>
            </a:r>
            <a:r>
              <a:rPr lang="en-IN" i="1" dirty="0"/>
              <a:t>17</a:t>
            </a:r>
            <a:r>
              <a:rPr lang="en-IN" dirty="0"/>
              <a:t>(1), p.1609406918786362.</a:t>
            </a:r>
          </a:p>
          <a:p>
            <a:pPr algn="just"/>
            <a:r>
              <a:rPr lang="en-IN" dirty="0"/>
              <a:t>McKay, E. and Mohamad, M.B., 2018. Big data management skills: accurate measurement. </a:t>
            </a:r>
            <a:r>
              <a:rPr lang="en-IN" i="1" dirty="0"/>
              <a:t>Research and practice in technology enhanced learning</a:t>
            </a:r>
            <a:r>
              <a:rPr lang="en-IN" dirty="0"/>
              <a:t>, </a:t>
            </a:r>
            <a:r>
              <a:rPr lang="en-IN" i="1" dirty="0"/>
              <a:t>13</a:t>
            </a:r>
            <a:r>
              <a:rPr lang="en-IN" dirty="0"/>
              <a:t>(1), pp.1-24.</a:t>
            </a:r>
          </a:p>
          <a:p>
            <a:pPr algn="just"/>
            <a:r>
              <a:rPr lang="en-IN" dirty="0"/>
              <a:t>Richards, K.A.R. and Hemphill, M.A., 2018. A practical guide to collaborative qualitative data analysis. </a:t>
            </a:r>
            <a:r>
              <a:rPr lang="en-IN" i="1" dirty="0"/>
              <a:t>Journal of Teaching in Physical Education</a:t>
            </a:r>
            <a:r>
              <a:rPr lang="en-IN" dirty="0"/>
              <a:t>, </a:t>
            </a:r>
            <a:r>
              <a:rPr lang="en-IN" i="1" dirty="0"/>
              <a:t>37</a:t>
            </a:r>
            <a:r>
              <a:rPr lang="en-IN" dirty="0"/>
              <a:t>(2), pp.225-231.</a:t>
            </a:r>
          </a:p>
          <a:p>
            <a:pPr algn="just"/>
            <a:r>
              <a:rPr lang="en-IN" dirty="0" err="1"/>
              <a:t>Senapathi</a:t>
            </a:r>
            <a:r>
              <a:rPr lang="en-IN" dirty="0"/>
              <a:t>, M., Buchan, J. and Osman, H., 2018, June. DevOps capabilities, practices, and challenges: Insights from a case study. In </a:t>
            </a:r>
            <a:r>
              <a:rPr lang="en-IN" i="1" dirty="0"/>
              <a:t>Proceedings of the 22nd International Conference on Evaluation and Assessment in Software Engineering 2018</a:t>
            </a:r>
            <a:r>
              <a:rPr lang="en-IN" dirty="0"/>
              <a:t> (pp. 57-67).</a:t>
            </a:r>
          </a:p>
          <a:p>
            <a:pPr algn="just"/>
            <a:r>
              <a:rPr lang="en-IN" dirty="0" err="1"/>
              <a:t>Sileyew</a:t>
            </a:r>
            <a:r>
              <a:rPr lang="en-IN" dirty="0"/>
              <a:t>, K.J., 2019. Research design and methodology. In </a:t>
            </a:r>
            <a:r>
              <a:rPr lang="en-IN" i="1" dirty="0"/>
              <a:t>Cyberspace</a:t>
            </a:r>
            <a:r>
              <a:rPr lang="en-IN" dirty="0"/>
              <a:t> (pp. 1-12). Rijeka: </a:t>
            </a:r>
            <a:r>
              <a:rPr lang="en-IN" dirty="0" err="1"/>
              <a:t>IntechOpen</a:t>
            </a:r>
            <a:r>
              <a:rPr lang="en-IN" dirty="0"/>
              <a:t>.</a:t>
            </a:r>
          </a:p>
          <a:p>
            <a:pPr algn="just"/>
            <a:r>
              <a:rPr lang="en-IN" dirty="0" err="1"/>
              <a:t>Waizenegger</a:t>
            </a:r>
            <a:r>
              <a:rPr lang="en-IN" dirty="0"/>
              <a:t>, L., McKenna, B., </a:t>
            </a:r>
            <a:r>
              <a:rPr lang="en-IN" dirty="0" err="1"/>
              <a:t>Cai</a:t>
            </a:r>
            <a:r>
              <a:rPr lang="en-IN" dirty="0"/>
              <a:t>, W. and </a:t>
            </a:r>
            <a:r>
              <a:rPr lang="en-IN" dirty="0" err="1"/>
              <a:t>Bendz</a:t>
            </a:r>
            <a:r>
              <a:rPr lang="en-IN" dirty="0"/>
              <a:t>, T., 2020. An affordance perspective of team collaboration and enforced working from home during COVID-19. </a:t>
            </a:r>
            <a:r>
              <a:rPr lang="en-IN" i="1" dirty="0"/>
              <a:t>European Journal of Information Systems</a:t>
            </a:r>
            <a:r>
              <a:rPr lang="en-IN" dirty="0"/>
              <a:t>, </a:t>
            </a:r>
            <a:r>
              <a:rPr lang="en-IN" i="1" dirty="0"/>
              <a:t>29</a:t>
            </a:r>
            <a:r>
              <a:rPr lang="en-IN" dirty="0"/>
              <a:t>(4), pp.429-442.</a:t>
            </a:r>
          </a:p>
          <a:p>
            <a:pPr algn="just"/>
            <a:r>
              <a:rPr lang="en-IN" dirty="0"/>
              <a:t>Zhang, B., Van </a:t>
            </a:r>
            <a:r>
              <a:rPr lang="en-IN" dirty="0" err="1"/>
              <a:t>Aken</a:t>
            </a:r>
            <a:r>
              <a:rPr lang="en-IN" dirty="0"/>
              <a:t>, D., Wang, J., Dai, T., Jiang, S., Lao, J., Sheng, S., </a:t>
            </a:r>
            <a:r>
              <a:rPr lang="en-IN" dirty="0" err="1"/>
              <a:t>Pavlo</a:t>
            </a:r>
            <a:r>
              <a:rPr lang="en-IN" dirty="0"/>
              <a:t>, A. and Gordon, G.J., 2018. A demonstration of the </a:t>
            </a:r>
            <a:r>
              <a:rPr lang="en-IN" dirty="0" err="1"/>
              <a:t>ottertune</a:t>
            </a:r>
            <a:r>
              <a:rPr lang="en-IN" dirty="0"/>
              <a:t> automatic database management system tuning service. </a:t>
            </a:r>
            <a:r>
              <a:rPr lang="en-IN" i="1" dirty="0"/>
              <a:t>Proceedings of the VLDB Endowment</a:t>
            </a:r>
            <a:r>
              <a:rPr lang="en-IN" dirty="0"/>
              <a:t>, </a:t>
            </a:r>
            <a:r>
              <a:rPr lang="en-IN" i="1" dirty="0"/>
              <a:t>11</a:t>
            </a:r>
            <a:r>
              <a:rPr lang="en-IN" dirty="0"/>
              <a:t>(12), pp.1910-1913.</a:t>
            </a:r>
          </a:p>
          <a:p>
            <a:pPr algn="just"/>
            <a:r>
              <a:rPr lang="en-US" dirty="0"/>
              <a:t> </a:t>
            </a:r>
            <a:endParaRPr lang="en-IN" dirty="0"/>
          </a:p>
          <a:p>
            <a:pPr algn="just"/>
            <a:endParaRPr lang="en-IN" dirty="0"/>
          </a:p>
        </p:txBody>
      </p:sp>
    </p:spTree>
    <p:extLst>
      <p:ext uri="{BB962C8B-B14F-4D97-AF65-F5344CB8AC3E}">
        <p14:creationId xmlns:p14="http://schemas.microsoft.com/office/powerpoint/2010/main" val="3780207230"/>
      </p:ext>
    </p:extLst>
  </p:cSld>
  <p:clrMapOvr>
    <a:masterClrMapping/>
  </p:clrMapOvr>
  <p:transition spd="slow">
    <p:strips/>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111</TotalTime>
  <Words>4382</Words>
  <Application>Microsoft Office PowerPoint</Application>
  <PresentationFormat>Widescreen</PresentationFormat>
  <Paragraphs>208</Paragraphs>
  <Slides>18</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Corbel</vt:lpstr>
      <vt:lpstr>Parallax</vt:lpstr>
      <vt:lpstr>How do we use technology to collaborate at UWTSD?</vt:lpstr>
      <vt:lpstr>Introduction </vt:lpstr>
      <vt:lpstr>Research background </vt:lpstr>
      <vt:lpstr>Research objectives </vt:lpstr>
      <vt:lpstr>Research question </vt:lpstr>
      <vt:lpstr> Literature review </vt:lpstr>
      <vt:lpstr>Literature review </vt:lpstr>
      <vt:lpstr>Literature review </vt:lpstr>
      <vt:lpstr>Literature review </vt:lpstr>
      <vt:lpstr>  Methodology </vt:lpstr>
      <vt:lpstr>Methodology</vt:lpstr>
      <vt:lpstr>Methodology</vt:lpstr>
      <vt:lpstr>Methodology</vt:lpstr>
      <vt:lpstr>Methodology</vt:lpstr>
      <vt:lpstr>Methodology</vt:lpstr>
      <vt:lpstr>Literature review</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lorena hazaparu</dc:creator>
  <cp:lastModifiedBy>Hazaparu, Lorena (Student)</cp:lastModifiedBy>
  <cp:revision>1</cp:revision>
  <dcterms:created xsi:type="dcterms:W3CDTF">2022-02-27T09:53:35Z</dcterms:created>
  <dcterms:modified xsi:type="dcterms:W3CDTF">2022-02-27T19:07:17Z</dcterms:modified>
</cp:coreProperties>
</file>