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81" r:id="rId3"/>
    <p:sldId id="283" r:id="rId4"/>
    <p:sldId id="282" r:id="rId5"/>
    <p:sldId id="257" r:id="rId6"/>
    <p:sldId id="258" r:id="rId7"/>
    <p:sldId id="259" r:id="rId8"/>
    <p:sldId id="260" r:id="rId9"/>
    <p:sldId id="261" r:id="rId10"/>
    <p:sldId id="262" r:id="rId11"/>
    <p:sldId id="263" r:id="rId12"/>
    <p:sldId id="265" r:id="rId13"/>
    <p:sldId id="266" r:id="rId14"/>
    <p:sldId id="267" r:id="rId15"/>
    <p:sldId id="268" r:id="rId16"/>
    <p:sldId id="269" r:id="rId17"/>
    <p:sldId id="270" r:id="rId18"/>
    <p:sldId id="264" r:id="rId19"/>
    <p:sldId id="273" r:id="rId20"/>
    <p:sldId id="271" r:id="rId21"/>
    <p:sldId id="272" r:id="rId22"/>
    <p:sldId id="284" r:id="rId23"/>
    <p:sldId id="275" r:id="rId24"/>
    <p:sldId id="279" r:id="rId25"/>
    <p:sldId id="280" r:id="rId26"/>
    <p:sldId id="276" r:id="rId27"/>
    <p:sldId id="278"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555"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120974D-D91D-4CCA-A431-952354B8864C}" type="datetimeFigureOut">
              <a:rPr lang="en-GB" smtClean="0"/>
              <a:t>27/09/2018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07C2AF-3FA6-47AF-A9E2-6BAC6C869665}" type="slidenum">
              <a:rPr lang="en-GB" smtClean="0"/>
              <a:t>‹#›</a:t>
            </a:fld>
            <a:endParaRPr lang="en-GB"/>
          </a:p>
        </p:txBody>
      </p:sp>
    </p:spTree>
    <p:extLst>
      <p:ext uri="{BB962C8B-B14F-4D97-AF65-F5344CB8AC3E}">
        <p14:creationId xmlns:p14="http://schemas.microsoft.com/office/powerpoint/2010/main" val="35095311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a:p>
        </p:txBody>
      </p:sp>
      <p:sp>
        <p:nvSpPr>
          <p:cNvPr id="4" name="Slide Number Placeholder 3"/>
          <p:cNvSpPr>
            <a:spLocks noGrp="1"/>
          </p:cNvSpPr>
          <p:nvPr>
            <p:ph type="sldNum" sz="quarter" idx="10"/>
          </p:nvPr>
        </p:nvSpPr>
        <p:spPr/>
        <p:txBody>
          <a:bodyPr/>
          <a:lstStyle/>
          <a:p>
            <a:fld id="{3A07C2AF-3FA6-47AF-A9E2-6BAC6C869665}" type="slidenum">
              <a:rPr lang="en-GB" smtClean="0"/>
              <a:t>4</a:t>
            </a:fld>
            <a:endParaRPr lang="en-GB"/>
          </a:p>
        </p:txBody>
      </p:sp>
    </p:spTree>
    <p:extLst>
      <p:ext uri="{BB962C8B-B14F-4D97-AF65-F5344CB8AC3E}">
        <p14:creationId xmlns:p14="http://schemas.microsoft.com/office/powerpoint/2010/main" val="2252764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a:t>
            </a:r>
            <a:r>
              <a:rPr lang="en-GB" baseline="0" dirty="0"/>
              <a:t> lets break the criteria down.  Multiple perspectives to counselling issues: this means that when you choose an issue, say dementia, you will begin a literature search which observes the issue from </a:t>
            </a:r>
            <a:r>
              <a:rPr lang="en-GB" i="1" baseline="0" dirty="0"/>
              <a:t>more than one viewpoint.  </a:t>
            </a:r>
            <a:r>
              <a:rPr lang="en-GB" i="0" baseline="0" dirty="0"/>
              <a:t>By gathering sources from different viewpoints, you will begin to build a bank of literature which inherently offers a critique.  </a:t>
            </a:r>
            <a:endParaRPr lang="en-GB" dirty="0"/>
          </a:p>
        </p:txBody>
      </p:sp>
      <p:sp>
        <p:nvSpPr>
          <p:cNvPr id="4" name="Slide Number Placeholder 3"/>
          <p:cNvSpPr>
            <a:spLocks noGrp="1"/>
          </p:cNvSpPr>
          <p:nvPr>
            <p:ph type="sldNum" sz="quarter" idx="10"/>
          </p:nvPr>
        </p:nvSpPr>
        <p:spPr/>
        <p:txBody>
          <a:bodyPr/>
          <a:lstStyle/>
          <a:p>
            <a:fld id="{3A07C2AF-3FA6-47AF-A9E2-6BAC6C869665}" type="slidenum">
              <a:rPr lang="en-GB" smtClean="0"/>
              <a:t>5</a:t>
            </a:fld>
            <a:endParaRPr lang="en-GB"/>
          </a:p>
        </p:txBody>
      </p:sp>
    </p:spTree>
    <p:extLst>
      <p:ext uri="{BB962C8B-B14F-4D97-AF65-F5344CB8AC3E}">
        <p14:creationId xmlns:p14="http://schemas.microsoft.com/office/powerpoint/2010/main" val="381744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gives a</a:t>
            </a:r>
            <a:r>
              <a:rPr lang="en-GB" baseline="0" dirty="0"/>
              <a:t> taste of theory, practice (interventions) and to an extent, a reflection in terms of the gap in the research</a:t>
            </a:r>
            <a:endParaRPr lang="en-GB" dirty="0"/>
          </a:p>
        </p:txBody>
      </p:sp>
      <p:sp>
        <p:nvSpPr>
          <p:cNvPr id="4" name="Slide Number Placeholder 3"/>
          <p:cNvSpPr>
            <a:spLocks noGrp="1"/>
          </p:cNvSpPr>
          <p:nvPr>
            <p:ph type="sldNum" sz="quarter" idx="10"/>
          </p:nvPr>
        </p:nvSpPr>
        <p:spPr/>
        <p:txBody>
          <a:bodyPr/>
          <a:lstStyle/>
          <a:p>
            <a:fld id="{3A07C2AF-3FA6-47AF-A9E2-6BAC6C869665}" type="slidenum">
              <a:rPr lang="en-GB" smtClean="0"/>
              <a:t>6</a:t>
            </a:fld>
            <a:endParaRPr lang="en-GB"/>
          </a:p>
        </p:txBody>
      </p:sp>
    </p:spTree>
    <p:extLst>
      <p:ext uri="{BB962C8B-B14F-4D97-AF65-F5344CB8AC3E}">
        <p14:creationId xmlns:p14="http://schemas.microsoft.com/office/powerpoint/2010/main" val="3391831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a:t>Click to edit Master title style</a:t>
            </a:r>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0" name="Date Placeholder 9"/>
          <p:cNvSpPr>
            <a:spLocks noGrp="1"/>
          </p:cNvSpPr>
          <p:nvPr>
            <p:ph type="dt" sz="half" idx="10"/>
          </p:nvPr>
        </p:nvSpPr>
        <p:spPr>
          <a:xfrm>
            <a:off x="5562600" y="6509004"/>
            <a:ext cx="3002280" cy="274320"/>
          </a:xfrm>
        </p:spPr>
        <p:txBody>
          <a:bodyPr vert="horz" rtlCol="0"/>
          <a:lstStyle/>
          <a:p>
            <a:fld id="{6FD5FB73-A910-4790-8FDC-DAFB323792B3}" type="datetimeFigureOut">
              <a:rPr lang="en-GB" smtClean="0"/>
              <a:t>27/09/2018</a:t>
            </a:fld>
            <a:endParaRPr lang="en-GB"/>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63BD26B0-9F82-487D-9A31-1A9701B832B1}" type="slidenum">
              <a:rPr lang="en-GB" smtClean="0"/>
              <a:t>‹#›</a:t>
            </a:fld>
            <a:endParaRPr lang="en-GB"/>
          </a:p>
        </p:txBody>
      </p:sp>
      <p:sp>
        <p:nvSpPr>
          <p:cNvPr id="12" name="Footer Placeholder 11"/>
          <p:cNvSpPr>
            <a:spLocks noGrp="1"/>
          </p:cNvSpPr>
          <p:nvPr>
            <p:ph type="ftr" sz="quarter" idx="12"/>
          </p:nvPr>
        </p:nvSpPr>
        <p:spPr>
          <a:xfrm>
            <a:off x="1600200" y="6509004"/>
            <a:ext cx="3907464" cy="274320"/>
          </a:xfrm>
        </p:spPr>
        <p:txBody>
          <a:bodyPr vert="horz" rtlCol="0"/>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D5FB73-A910-4790-8FDC-DAFB323792B3}"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BD26B0-9F82-487D-9A31-1A9701B832B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a:t>Click to edit Master title style</a:t>
            </a:r>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p>
            <a:fld id="{6FD5FB73-A910-4790-8FDC-DAFB323792B3}" type="datetimeFigureOut">
              <a:rPr lang="en-GB" smtClean="0"/>
              <a:t>27/09/2018</a:t>
            </a:fld>
            <a:endParaRPr lang="en-GB"/>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63BD26B0-9F82-487D-9A31-1A9701B832B1}" type="slidenum">
              <a:rPr lang="en-GB" smtClean="0"/>
              <a:t>‹#›</a:t>
            </a:fld>
            <a:endParaRPr lang="en-GB"/>
          </a:p>
        </p:txBody>
      </p:sp>
      <p:sp>
        <p:nvSpPr>
          <p:cNvPr id="10" name="Footer Placeholder 9"/>
          <p:cNvSpPr>
            <a:spLocks noGrp="1"/>
          </p:cNvSpPr>
          <p:nvPr>
            <p:ph type="ftr" sz="quarter" idx="12"/>
          </p:nvPr>
        </p:nvSpPr>
        <p:spPr>
          <a:xfrm>
            <a:off x="1600200" y="6513670"/>
            <a:ext cx="3907464" cy="274320"/>
          </a:xfrm>
        </p:spPr>
        <p:txBody>
          <a:bodyPr vert="horz" rtlCol="0"/>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FD5FB73-A910-4790-8FDC-DAFB323792B3}" type="datetimeFigureOut">
              <a:rPr lang="en-GB" smtClean="0"/>
              <a:t>27/09/2018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641080" y="6514568"/>
            <a:ext cx="464288" cy="274320"/>
          </a:xfrm>
        </p:spPr>
        <p:txBody>
          <a:bodyPr/>
          <a:lstStyle/>
          <a:p>
            <a:fld id="{63BD26B0-9F82-487D-9A31-1A9701B832B1}" type="slidenum">
              <a:rPr lang="en-GB" smtClean="0"/>
              <a:t>‹#›</a:t>
            </a:fld>
            <a:endParaRPr lang="en-GB"/>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FD5FB73-A910-4790-8FDC-DAFB323792B3}" type="datetimeFigureOut">
              <a:rPr lang="en-GB" smtClean="0"/>
              <a:t>27/09/2018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a:xfrm>
            <a:off x="8641080" y="6514568"/>
            <a:ext cx="464288" cy="274320"/>
          </a:xfrm>
        </p:spPr>
        <p:txBody>
          <a:bodyPr/>
          <a:lstStyle/>
          <a:p>
            <a:fld id="{63BD26B0-9F82-487D-9A31-1A9701B832B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FD5FB73-A910-4790-8FDC-DAFB323792B3}" type="datetimeFigureOut">
              <a:rPr lang="en-GB" smtClean="0"/>
              <a:t>27/09/2018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BD26B0-9F82-487D-9A31-1A9701B832B1}" type="slidenum">
              <a:rPr lang="en-GB" smtClean="0"/>
              <a:t>‹#›</a:t>
            </a:fld>
            <a:endParaRPr lang="en-GB"/>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D5FB73-A910-4790-8FDC-DAFB323792B3}" type="datetimeFigureOut">
              <a:rPr lang="en-GB" smtClean="0"/>
              <a:t>27/09/2018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BD26B0-9F82-487D-9A31-1A9701B832B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a:t>Click to edit Master title style</a:t>
            </a:r>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p>
            <a:fld id="{6FD5FB73-A910-4790-8FDC-DAFB323792B3}" type="datetimeFigureOut">
              <a:rPr lang="en-GB" smtClean="0"/>
              <a:t>27/09/2018</a:t>
            </a:fld>
            <a:endParaRPr lang="en-GB"/>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63BD26B0-9F82-487D-9A31-1A9701B832B1}" type="slidenum">
              <a:rPr lang="en-GB" smtClean="0"/>
              <a:t>‹#›</a:t>
            </a:fld>
            <a:endParaRPr lang="en-GB"/>
          </a:p>
        </p:txBody>
      </p:sp>
      <p:sp>
        <p:nvSpPr>
          <p:cNvPr id="11" name="Footer Placeholder 10"/>
          <p:cNvSpPr>
            <a:spLocks noGrp="1"/>
          </p:cNvSpPr>
          <p:nvPr>
            <p:ph type="ftr" sz="quarter" idx="12"/>
          </p:nvPr>
        </p:nvSpPr>
        <p:spPr>
          <a:xfrm>
            <a:off x="1600200" y="6513670"/>
            <a:ext cx="3907464" cy="274320"/>
          </a:xfrm>
        </p:spPr>
        <p:txBody>
          <a:bodyPr vert="horz" rtlCol="0"/>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a:t>Click to edit Master title style</a:t>
            </a:r>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p>
            <a:fld id="{6FD5FB73-A910-4790-8FDC-DAFB323792B3}" type="datetimeFigureOut">
              <a:rPr lang="en-GB" smtClean="0"/>
              <a:t>27/09/2018</a:t>
            </a:fld>
            <a:endParaRPr lang="en-GB"/>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63BD26B0-9F82-487D-9A31-1A9701B832B1}" type="slidenum">
              <a:rPr lang="en-GB" smtClean="0"/>
              <a:t>‹#›</a:t>
            </a:fld>
            <a:endParaRPr lang="en-GB"/>
          </a:p>
        </p:txBody>
      </p:sp>
      <p:sp>
        <p:nvSpPr>
          <p:cNvPr id="10" name="Footer Placeholder 9"/>
          <p:cNvSpPr>
            <a:spLocks noGrp="1"/>
          </p:cNvSpPr>
          <p:nvPr>
            <p:ph type="ftr" sz="quarter" idx="12"/>
          </p:nvPr>
        </p:nvSpPr>
        <p:spPr>
          <a:xfrm>
            <a:off x="1600200" y="6509004"/>
            <a:ext cx="3907464" cy="274320"/>
          </a:xfrm>
        </p:spPr>
        <p:txBody>
          <a:bodyPr vert="horz"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D5FB73-A910-4790-8FDC-DAFB323792B3}"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BD26B0-9F82-487D-9A31-1A9701B832B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D5FB73-A910-4790-8FDC-DAFB323792B3}"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BD26B0-9F82-487D-9A31-1A9701B832B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GB"/>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6FD5FB73-A910-4790-8FDC-DAFB323792B3}" type="datetimeFigureOut">
              <a:rPr lang="en-GB" smtClean="0"/>
              <a:t>27/09/2018</a:t>
            </a:fld>
            <a:endParaRPr lang="en-GB"/>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63BD26B0-9F82-487D-9A31-1A9701B832B1}" type="slidenum">
              <a:rPr lang="en-GB" smtClean="0"/>
              <a:t>‹#›</a:t>
            </a:fld>
            <a:endParaRPr lang="en-GB"/>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p>
            <a:r>
              <a:rPr kumimoji="0" lang="en-US"/>
              <a:t>Click to edit Master title style</a:t>
            </a:r>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Independent Project</a:t>
            </a:r>
          </a:p>
        </p:txBody>
      </p:sp>
      <p:sp>
        <p:nvSpPr>
          <p:cNvPr id="3" name="Subtitle 2"/>
          <p:cNvSpPr>
            <a:spLocks noGrp="1"/>
          </p:cNvSpPr>
          <p:nvPr>
            <p:ph type="subTitle" idx="1"/>
          </p:nvPr>
        </p:nvSpPr>
        <p:spPr>
          <a:xfrm>
            <a:off x="1259632" y="4941168"/>
            <a:ext cx="6400800" cy="1752600"/>
          </a:xfrm>
        </p:spPr>
        <p:txBody>
          <a:bodyPr>
            <a:normAutofit fontScale="85000" lnSpcReduction="20000"/>
          </a:bodyPr>
          <a:lstStyle/>
          <a:p>
            <a:endParaRPr lang="en-GB" dirty="0">
              <a:solidFill>
                <a:schemeClr val="tx1"/>
              </a:solidFill>
            </a:endParaRPr>
          </a:p>
          <a:p>
            <a:endParaRPr lang="en-GB" dirty="0">
              <a:solidFill>
                <a:schemeClr val="tx1"/>
              </a:solidFill>
            </a:endParaRPr>
          </a:p>
          <a:p>
            <a:endParaRPr lang="en-GB" dirty="0">
              <a:solidFill>
                <a:schemeClr val="tx1"/>
              </a:solidFill>
            </a:endParaRPr>
          </a:p>
          <a:p>
            <a:r>
              <a:rPr lang="en-GB" dirty="0">
                <a:solidFill>
                  <a:schemeClr val="tx1"/>
                </a:solidFill>
              </a:rPr>
              <a:t>        </a:t>
            </a:r>
            <a:r>
              <a:rPr lang="en-GB" b="1" dirty="0">
                <a:solidFill>
                  <a:schemeClr val="tx1"/>
                </a:solidFill>
              </a:rPr>
              <a:t> An introduction to the </a:t>
            </a:r>
            <a:r>
              <a:rPr lang="en-GB" b="1" dirty="0"/>
              <a:t>Independent Project </a:t>
            </a:r>
            <a:r>
              <a:rPr lang="en-GB" b="1" dirty="0">
                <a:solidFill>
                  <a:schemeClr val="tx1"/>
                </a:solidFill>
              </a:rPr>
              <a:t>module</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3284984"/>
            <a:ext cx="8064896" cy="2520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77181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BRIEF</a:t>
            </a:r>
          </a:p>
        </p:txBody>
      </p:sp>
      <p:sp>
        <p:nvSpPr>
          <p:cNvPr id="3" name="Content Placeholder 2"/>
          <p:cNvSpPr>
            <a:spLocks noGrp="1"/>
          </p:cNvSpPr>
          <p:nvPr>
            <p:ph idx="1"/>
          </p:nvPr>
        </p:nvSpPr>
        <p:spPr/>
        <p:txBody>
          <a:bodyPr/>
          <a:lstStyle/>
          <a:p>
            <a:r>
              <a:rPr lang="en-GB" dirty="0"/>
              <a:t>Write a critical literature review pertaining to your chosen field</a:t>
            </a:r>
          </a:p>
          <a:p>
            <a:endParaRPr lang="en-GB" dirty="0"/>
          </a:p>
          <a:p>
            <a:r>
              <a:rPr lang="en-GB" dirty="0"/>
              <a:t>N.B. To satisfy the learning outcomes for this module you will need to attend your supervisory meetings with your supervisor.</a:t>
            </a:r>
          </a:p>
          <a:p>
            <a:endParaRPr lang="en-GB" dirty="0"/>
          </a:p>
          <a:p>
            <a:r>
              <a:rPr lang="en-GB" dirty="0"/>
              <a:t>5,000 – 6,000 words</a:t>
            </a:r>
          </a:p>
        </p:txBody>
      </p:sp>
    </p:spTree>
    <p:extLst>
      <p:ext uri="{BB962C8B-B14F-4D97-AF65-F5344CB8AC3E}">
        <p14:creationId xmlns:p14="http://schemas.microsoft.com/office/powerpoint/2010/main" val="3581551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WORKSHOPS</a:t>
            </a:r>
          </a:p>
        </p:txBody>
      </p:sp>
      <p:sp>
        <p:nvSpPr>
          <p:cNvPr id="3" name="Content Placeholder 2"/>
          <p:cNvSpPr>
            <a:spLocks noGrp="1"/>
          </p:cNvSpPr>
          <p:nvPr>
            <p:ph idx="1"/>
          </p:nvPr>
        </p:nvSpPr>
        <p:spPr/>
        <p:txBody>
          <a:bodyPr/>
          <a:lstStyle/>
          <a:p>
            <a:endParaRPr lang="en-GB" dirty="0"/>
          </a:p>
          <a:p>
            <a:endParaRPr lang="en-GB" dirty="0"/>
          </a:p>
          <a:p>
            <a:r>
              <a:rPr lang="en-GB" dirty="0"/>
              <a:t>Writing WORKSHOPS, not lectures</a:t>
            </a:r>
          </a:p>
          <a:p>
            <a:endParaRPr lang="en-GB" dirty="0"/>
          </a:p>
          <a:p>
            <a:r>
              <a:rPr lang="en-GB" dirty="0"/>
              <a:t>You will therefore need to prepare for these</a:t>
            </a:r>
          </a:p>
          <a:p>
            <a:endParaRPr lang="en-GB" dirty="0"/>
          </a:p>
          <a:p>
            <a:r>
              <a:rPr lang="en-GB" dirty="0"/>
              <a:t>Core and supplementary</a:t>
            </a:r>
          </a:p>
        </p:txBody>
      </p:sp>
    </p:spTree>
    <p:extLst>
      <p:ext uri="{BB962C8B-B14F-4D97-AF65-F5344CB8AC3E}">
        <p14:creationId xmlns:p14="http://schemas.microsoft.com/office/powerpoint/2010/main" val="2111056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 SESSIONS</a:t>
            </a:r>
          </a:p>
        </p:txBody>
      </p:sp>
      <p:sp>
        <p:nvSpPr>
          <p:cNvPr id="3" name="Content Placeholder 2"/>
          <p:cNvSpPr>
            <a:spLocks noGrp="1"/>
          </p:cNvSpPr>
          <p:nvPr>
            <p:ph idx="1"/>
          </p:nvPr>
        </p:nvSpPr>
        <p:spPr/>
        <p:txBody>
          <a:bodyPr/>
          <a:lstStyle/>
          <a:p>
            <a:endParaRPr lang="en-GB" dirty="0"/>
          </a:p>
          <a:p>
            <a:endParaRPr lang="en-GB" dirty="0"/>
          </a:p>
          <a:p>
            <a:r>
              <a:rPr lang="en-GB" dirty="0"/>
              <a:t>3 or 4 sessions over the life of this module</a:t>
            </a:r>
          </a:p>
          <a:p>
            <a:endParaRPr lang="en-GB" dirty="0"/>
          </a:p>
          <a:p>
            <a:r>
              <a:rPr lang="en-GB" dirty="0"/>
              <a:t>Use effectively</a:t>
            </a:r>
          </a:p>
          <a:p>
            <a:endParaRPr lang="en-GB" dirty="0"/>
          </a:p>
          <a:p>
            <a:r>
              <a:rPr lang="en-GB" dirty="0"/>
              <a:t>Slots </a:t>
            </a:r>
            <a:r>
              <a:rPr lang="en-GB" dirty="0" smtClean="0"/>
              <a:t>will be made available </a:t>
            </a:r>
            <a:r>
              <a:rPr lang="en-GB" dirty="0"/>
              <a:t>on Moodle</a:t>
            </a:r>
          </a:p>
          <a:p>
            <a:endParaRPr lang="en-GB" dirty="0"/>
          </a:p>
        </p:txBody>
      </p:sp>
    </p:spTree>
    <p:extLst>
      <p:ext uri="{BB962C8B-B14F-4D97-AF65-F5344CB8AC3E}">
        <p14:creationId xmlns:p14="http://schemas.microsoft.com/office/powerpoint/2010/main" val="2500849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FF0000"/>
                </a:solidFill>
              </a:rPr>
              <a:t>Independent</a:t>
            </a:r>
            <a:r>
              <a:rPr lang="en-GB" dirty="0"/>
              <a:t> Project- An overview</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This project draws upon your academic ability and judgement. Tutorial support is available BUT the finished piece will be the product of your </a:t>
            </a:r>
            <a:r>
              <a:rPr lang="en-GB" i="1" dirty="0"/>
              <a:t>own</a:t>
            </a:r>
            <a:r>
              <a:rPr lang="en-GB" dirty="0"/>
              <a:t> judgement.</a:t>
            </a:r>
          </a:p>
          <a:p>
            <a:pPr marL="0" indent="0" algn="ctr">
              <a:buNone/>
            </a:pPr>
            <a:r>
              <a:rPr lang="en-GB" dirty="0"/>
              <a:t>Criteria:	</a:t>
            </a:r>
          </a:p>
          <a:p>
            <a:pPr marL="0" indent="0">
              <a:buNone/>
            </a:pPr>
            <a:r>
              <a:rPr lang="en-GB" dirty="0"/>
              <a:t>The application of </a:t>
            </a:r>
            <a:r>
              <a:rPr lang="en-GB" i="1" dirty="0"/>
              <a:t>multiple </a:t>
            </a:r>
            <a:r>
              <a:rPr lang="en-GB" dirty="0"/>
              <a:t>perspectives to </a:t>
            </a:r>
            <a:r>
              <a:rPr lang="en-GB" dirty="0" smtClean="0"/>
              <a:t>Counselling/Psychology </a:t>
            </a:r>
            <a:r>
              <a:rPr lang="en-GB" dirty="0"/>
              <a:t>issues, inclusive of theory, practice and reflection</a:t>
            </a:r>
          </a:p>
          <a:p>
            <a:pPr marL="0" indent="0">
              <a:buNone/>
            </a:pPr>
            <a:r>
              <a:rPr lang="en-GB" dirty="0"/>
              <a:t>The work must communicate authoritatively within the field of </a:t>
            </a:r>
            <a:r>
              <a:rPr lang="en-GB" dirty="0" smtClean="0"/>
              <a:t>COUNSELLING and or PSYCHOLOGY.</a:t>
            </a:r>
            <a:endParaRPr lang="en-GB" dirty="0"/>
          </a:p>
          <a:p>
            <a:endParaRPr lang="en-GB" dirty="0"/>
          </a:p>
          <a:p>
            <a:endParaRPr lang="en-GB" dirty="0"/>
          </a:p>
          <a:p>
            <a:endParaRPr lang="en-GB" dirty="0"/>
          </a:p>
          <a:p>
            <a:endParaRPr lang="en-GB" dirty="0"/>
          </a:p>
          <a:p>
            <a:endParaRPr lang="en-GB" dirty="0"/>
          </a:p>
          <a:p>
            <a:endParaRPr lang="en-GB" dirty="0"/>
          </a:p>
          <a:p>
            <a:pPr lvl="8"/>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52320" y="5373216"/>
            <a:ext cx="1608711" cy="1374044"/>
          </a:xfrm>
          <a:prstGeom prst="rect">
            <a:avLst/>
          </a:prstGeom>
        </p:spPr>
      </p:pic>
    </p:spTree>
    <p:extLst>
      <p:ext uri="{BB962C8B-B14F-4D97-AF65-F5344CB8AC3E}">
        <p14:creationId xmlns:p14="http://schemas.microsoft.com/office/powerpoint/2010/main" val="2197706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An example of inclusion of multiple perspectives:</a:t>
            </a:r>
          </a:p>
        </p:txBody>
      </p:sp>
      <p:sp>
        <p:nvSpPr>
          <p:cNvPr id="3" name="Content Placeholder 2"/>
          <p:cNvSpPr>
            <a:spLocks noGrp="1"/>
          </p:cNvSpPr>
          <p:nvPr>
            <p:ph idx="1"/>
          </p:nvPr>
        </p:nvSpPr>
        <p:spPr/>
        <p:txBody>
          <a:bodyPr>
            <a:normAutofit fontScale="92500"/>
          </a:bodyPr>
          <a:lstStyle/>
          <a:p>
            <a:pPr marL="0" indent="0">
              <a:buNone/>
            </a:pPr>
            <a:r>
              <a:rPr lang="en-GB" dirty="0"/>
              <a:t>‘</a:t>
            </a:r>
            <a:r>
              <a:rPr lang="en-GB" sz="2800" dirty="0"/>
              <a:t>There are several reviews in which a summary of psychosocial interventions for dementia sufferers have been presented (e.g., </a:t>
            </a:r>
            <a:r>
              <a:rPr lang="en-GB" sz="2800" dirty="0" err="1"/>
              <a:t>Ayalon</a:t>
            </a:r>
            <a:r>
              <a:rPr lang="en-GB" sz="2800" dirty="0"/>
              <a:t>, Gum, Feliciano and </a:t>
            </a:r>
            <a:r>
              <a:rPr lang="en-GB" sz="2800" dirty="0" err="1"/>
              <a:t>Arean</a:t>
            </a:r>
            <a:r>
              <a:rPr lang="en-GB" sz="2800" dirty="0"/>
              <a:t>, 2006; Teri, </a:t>
            </a:r>
            <a:r>
              <a:rPr lang="en-GB" sz="2800" dirty="0" err="1"/>
              <a:t>Mckenzie</a:t>
            </a:r>
            <a:r>
              <a:rPr lang="en-GB" sz="2800" dirty="0"/>
              <a:t> and </a:t>
            </a:r>
            <a:r>
              <a:rPr lang="en-GB" sz="2800" dirty="0" err="1"/>
              <a:t>LaFazia</a:t>
            </a:r>
            <a:r>
              <a:rPr lang="en-GB" sz="2800" dirty="0"/>
              <a:t>, 2005 and Van </a:t>
            </a:r>
            <a:r>
              <a:rPr lang="en-GB" sz="2800" dirty="0" err="1"/>
              <a:t>Mierlo</a:t>
            </a:r>
            <a:r>
              <a:rPr lang="en-GB" sz="2800" dirty="0"/>
              <a:t> et al., 2010) however, there is a paucity of critical reviews in which the efficacy of these approaches is synthesised in order to offer a more transparent view of the current situation</a:t>
            </a:r>
            <a:r>
              <a:rPr lang="en-GB" dirty="0"/>
              <a:t>’</a:t>
            </a:r>
          </a:p>
          <a:p>
            <a:pPr marL="0" indent="0">
              <a:buNone/>
            </a:pPr>
            <a:r>
              <a:rPr lang="en-GB" dirty="0"/>
              <a:t>This brings in literature within the field as well as identifying a </a:t>
            </a:r>
            <a:r>
              <a:rPr lang="en-GB" dirty="0">
                <a:solidFill>
                  <a:srgbClr val="FF0000"/>
                </a:solidFill>
              </a:rPr>
              <a:t>gap </a:t>
            </a:r>
            <a:r>
              <a:rPr lang="en-GB" dirty="0"/>
              <a:t>in the literature</a:t>
            </a:r>
            <a:endParaRPr lang="en-GB" dirty="0">
              <a:solidFill>
                <a:srgbClr val="FF0000"/>
              </a:solidFill>
            </a:endParaRPr>
          </a:p>
        </p:txBody>
      </p:sp>
    </p:spTree>
    <p:extLst>
      <p:ext uri="{BB962C8B-B14F-4D97-AF65-F5344CB8AC3E}">
        <p14:creationId xmlns:p14="http://schemas.microsoft.com/office/powerpoint/2010/main" val="2250798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Authoritatively Communicating</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This is where you have the opportunity to let your academic judgement shine!  </a:t>
            </a:r>
          </a:p>
          <a:p>
            <a:pPr marL="0" indent="0">
              <a:buNone/>
            </a:pPr>
            <a:r>
              <a:rPr lang="en-GB" dirty="0"/>
              <a:t>Using the literature, you may use an authoritative voice to convey a key point.</a:t>
            </a:r>
          </a:p>
          <a:p>
            <a:pPr marL="0" indent="0">
              <a:buNone/>
            </a:pPr>
            <a:r>
              <a:rPr lang="en-GB" dirty="0"/>
              <a:t>E.g., ‘</a:t>
            </a:r>
            <a:r>
              <a:rPr lang="en-GB" i="1" dirty="0"/>
              <a:t>In light of this, the ensuing legal, ethical and clinical dilemmas associated with both the pre-assessment period as well as the aftermath of a diagnosis provides a persuasive argument for the necessity of provision of therapy for these individuals’</a:t>
            </a:r>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92280" y="2132856"/>
            <a:ext cx="1300771" cy="707755"/>
          </a:xfrm>
          <a:prstGeom prst="rect">
            <a:avLst/>
          </a:prstGeom>
        </p:spPr>
      </p:pic>
    </p:spTree>
    <p:extLst>
      <p:ext uri="{BB962C8B-B14F-4D97-AF65-F5344CB8AC3E}">
        <p14:creationId xmlns:p14="http://schemas.microsoft.com/office/powerpoint/2010/main" val="757806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Do’s and Don’ts</a:t>
            </a:r>
          </a:p>
        </p:txBody>
      </p:sp>
      <p:sp>
        <p:nvSpPr>
          <p:cNvPr id="3" name="Content Placeholder 2"/>
          <p:cNvSpPr>
            <a:spLocks noGrp="1"/>
          </p:cNvSpPr>
          <p:nvPr>
            <p:ph idx="1"/>
          </p:nvPr>
        </p:nvSpPr>
        <p:spPr/>
        <p:txBody>
          <a:bodyPr>
            <a:normAutofit fontScale="92500" lnSpcReduction="20000"/>
          </a:bodyPr>
          <a:lstStyle/>
          <a:p>
            <a:r>
              <a:rPr lang="en-GB" dirty="0">
                <a:solidFill>
                  <a:srgbClr val="FF0000"/>
                </a:solidFill>
              </a:rPr>
              <a:t>Don’t</a:t>
            </a:r>
            <a:r>
              <a:rPr lang="en-GB" dirty="0"/>
              <a:t> use headings- your work should be one continuous narrative (other than the title)</a:t>
            </a:r>
          </a:p>
          <a:p>
            <a:r>
              <a:rPr lang="en-GB" dirty="0">
                <a:solidFill>
                  <a:srgbClr val="FF0000"/>
                </a:solidFill>
              </a:rPr>
              <a:t>Do </a:t>
            </a:r>
            <a:r>
              <a:rPr lang="en-GB" dirty="0"/>
              <a:t>choose a title appropriate for your research (you can be a bit creative here)</a:t>
            </a:r>
          </a:p>
          <a:p>
            <a:r>
              <a:rPr lang="en-GB" dirty="0">
                <a:solidFill>
                  <a:srgbClr val="FF0000"/>
                </a:solidFill>
              </a:rPr>
              <a:t>Don’t</a:t>
            </a:r>
            <a:r>
              <a:rPr lang="en-GB" dirty="0"/>
              <a:t> surround yourself with too much literature; once you have decided upon your sources, stick to them and bring in others if absolutely necessary</a:t>
            </a:r>
          </a:p>
          <a:p>
            <a:r>
              <a:rPr lang="en-GB" dirty="0">
                <a:solidFill>
                  <a:srgbClr val="FF0000"/>
                </a:solidFill>
              </a:rPr>
              <a:t>Do </a:t>
            </a:r>
            <a:r>
              <a:rPr lang="en-GB" dirty="0"/>
              <a:t>ensure academic conventions such as citing and referencing are appropriately applied</a:t>
            </a:r>
          </a:p>
        </p:txBody>
      </p:sp>
    </p:spTree>
    <p:extLst>
      <p:ext uri="{BB962C8B-B14F-4D97-AF65-F5344CB8AC3E}">
        <p14:creationId xmlns:p14="http://schemas.microsoft.com/office/powerpoint/2010/main" val="1667736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Presentation</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Lots of marks can be unnecessarily lost by poor attention to detail.  As you are producing your piece, keep the Independent Project Handbook by your side and check your work is reflective of what is required.  </a:t>
            </a:r>
          </a:p>
          <a:p>
            <a:pPr marL="0" indent="0">
              <a:buNone/>
            </a:pPr>
            <a:r>
              <a:rPr lang="en-GB" dirty="0"/>
              <a:t>Requirements are:</a:t>
            </a:r>
          </a:p>
          <a:p>
            <a:pPr marL="514350" indent="-514350">
              <a:buAutoNum type="arabicPeriod"/>
            </a:pPr>
            <a:r>
              <a:rPr lang="en-GB" dirty="0"/>
              <a:t>The front page will have the title clearly stated</a:t>
            </a:r>
          </a:p>
          <a:p>
            <a:pPr marL="0" indent="0">
              <a:buNone/>
            </a:pPr>
            <a:r>
              <a:rPr lang="en-GB" dirty="0"/>
              <a:t>2. The work will be in </a:t>
            </a:r>
            <a:r>
              <a:rPr lang="en-GB" dirty="0">
                <a:latin typeface="Times New Roman" pitchFamily="18" charset="0"/>
                <a:cs typeface="Times New Roman" pitchFamily="18" charset="0"/>
              </a:rPr>
              <a:t>Times New Roman</a:t>
            </a:r>
            <a:r>
              <a:rPr lang="en-GB" dirty="0"/>
              <a:t>, font </a:t>
            </a:r>
            <a:r>
              <a:rPr lang="en-GB" sz="3500" dirty="0"/>
              <a:t>12 </a:t>
            </a:r>
            <a:r>
              <a:rPr lang="en-GB" dirty="0"/>
              <a:t>and double spaced</a:t>
            </a:r>
          </a:p>
          <a:p>
            <a:pPr marL="0" indent="0">
              <a:buNone/>
            </a:pPr>
            <a:r>
              <a:rPr lang="en-GB" dirty="0"/>
              <a:t>3. A complete reference list will be included at the end of the piece</a:t>
            </a:r>
          </a:p>
        </p:txBody>
      </p:sp>
    </p:spTree>
    <p:extLst>
      <p:ext uri="{BB962C8B-B14F-4D97-AF65-F5344CB8AC3E}">
        <p14:creationId xmlns:p14="http://schemas.microsoft.com/office/powerpoint/2010/main" val="1854845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Structure</a:t>
            </a:r>
          </a:p>
        </p:txBody>
      </p:sp>
      <p:sp>
        <p:nvSpPr>
          <p:cNvPr id="3" name="Content Placeholder 2"/>
          <p:cNvSpPr>
            <a:spLocks noGrp="1"/>
          </p:cNvSpPr>
          <p:nvPr>
            <p:ph idx="1"/>
          </p:nvPr>
        </p:nvSpPr>
        <p:spPr/>
        <p:txBody>
          <a:bodyPr/>
          <a:lstStyle/>
          <a:p>
            <a:r>
              <a:rPr lang="en-GB" dirty="0"/>
              <a:t>Introduction</a:t>
            </a:r>
          </a:p>
          <a:p>
            <a:r>
              <a:rPr lang="en-GB" dirty="0"/>
              <a:t>Body of work: analysis, discussion</a:t>
            </a:r>
          </a:p>
          <a:p>
            <a:r>
              <a:rPr lang="en-GB" dirty="0"/>
              <a:t>Conclusion/inference/evaluation</a:t>
            </a:r>
          </a:p>
          <a:p>
            <a:r>
              <a:rPr lang="en-GB" dirty="0"/>
              <a:t>Implications for the field of counselling</a:t>
            </a:r>
          </a:p>
          <a:p>
            <a:pPr marL="0" indent="0" algn="ctr">
              <a:buNone/>
            </a:pPr>
            <a:r>
              <a:rPr lang="en-GB" dirty="0" smtClean="0"/>
              <a:t>In our first l</a:t>
            </a:r>
            <a:r>
              <a:rPr lang="en-GB" dirty="0" smtClean="0"/>
              <a:t>esson, </a:t>
            </a:r>
            <a:r>
              <a:rPr lang="en-GB" dirty="0" smtClean="0"/>
              <a:t>we </a:t>
            </a:r>
            <a:r>
              <a:rPr lang="en-GB" dirty="0"/>
              <a:t>will focus upon the </a:t>
            </a:r>
            <a:r>
              <a:rPr lang="en-GB" dirty="0">
                <a:solidFill>
                  <a:srgbClr val="FF0000"/>
                </a:solidFill>
              </a:rPr>
              <a:t>introduction</a:t>
            </a:r>
            <a:r>
              <a:rPr lang="en-GB" dirty="0"/>
              <a:t>, as well as </a:t>
            </a:r>
            <a:r>
              <a:rPr lang="en-GB" dirty="0" smtClean="0"/>
              <a:t>taking </a:t>
            </a:r>
            <a:r>
              <a:rPr lang="en-GB" dirty="0" smtClean="0"/>
              <a:t>a </a:t>
            </a:r>
            <a:r>
              <a:rPr lang="en-GB" dirty="0"/>
              <a:t>broad look at referencing and appropriate sources</a:t>
            </a:r>
          </a:p>
        </p:txBody>
      </p:sp>
    </p:spTree>
    <p:extLst>
      <p:ext uri="{BB962C8B-B14F-4D97-AF65-F5344CB8AC3E}">
        <p14:creationId xmlns:p14="http://schemas.microsoft.com/office/powerpoint/2010/main" val="3483278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WHY?</a:t>
            </a:r>
          </a:p>
        </p:txBody>
      </p:sp>
      <p:sp>
        <p:nvSpPr>
          <p:cNvPr id="3" name="Content Placeholder 2"/>
          <p:cNvSpPr>
            <a:spLocks noGrp="1"/>
          </p:cNvSpPr>
          <p:nvPr>
            <p:ph idx="1"/>
          </p:nvPr>
        </p:nvSpPr>
        <p:spPr/>
        <p:txBody>
          <a:bodyPr>
            <a:normAutofit fontScale="92500"/>
          </a:bodyPr>
          <a:lstStyle/>
          <a:p>
            <a:r>
              <a:rPr lang="en-GB" sz="5400" dirty="0"/>
              <a:t>Introduces the topic</a:t>
            </a:r>
          </a:p>
          <a:p>
            <a:r>
              <a:rPr lang="en-GB" sz="5400" dirty="0"/>
              <a:t>Orientates the reader</a:t>
            </a:r>
          </a:p>
          <a:p>
            <a:r>
              <a:rPr lang="en-GB" sz="5400" dirty="0"/>
              <a:t>Can be used as a ‘hook’ to further engage the reader </a:t>
            </a:r>
          </a:p>
          <a:p>
            <a:r>
              <a:rPr lang="en-GB" sz="5400" dirty="0"/>
              <a:t>Sets out your argument</a:t>
            </a:r>
            <a:r>
              <a:rPr lang="en-GB" dirty="0"/>
              <a:t> </a:t>
            </a:r>
          </a:p>
        </p:txBody>
      </p:sp>
    </p:spTree>
    <p:extLst>
      <p:ext uri="{BB962C8B-B14F-4D97-AF65-F5344CB8AC3E}">
        <p14:creationId xmlns:p14="http://schemas.microsoft.com/office/powerpoint/2010/main" val="16304571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Think of a funnel effect- start </a:t>
            </a:r>
            <a:r>
              <a:rPr lang="en-GB" sz="3600" dirty="0"/>
              <a:t>BROAD</a:t>
            </a:r>
          </a:p>
          <a:p>
            <a:pPr marL="0" indent="0">
              <a:buNone/>
            </a:pPr>
            <a:r>
              <a:rPr lang="en-GB" sz="2400" dirty="0"/>
              <a:t>E.g., </a:t>
            </a:r>
          </a:p>
          <a:p>
            <a:pPr marL="0" indent="0">
              <a:buNone/>
            </a:pPr>
            <a:r>
              <a:rPr lang="en-GB" sz="2000" dirty="0"/>
              <a:t>‘</a:t>
            </a:r>
            <a:r>
              <a:rPr lang="en-GB" sz="2100" dirty="0"/>
              <a:t>It is estimated by Alzheimer’s disease international (</a:t>
            </a:r>
            <a:r>
              <a:rPr lang="en-GB" sz="2100" dirty="0" smtClean="0"/>
              <a:t>2018) </a:t>
            </a:r>
            <a:r>
              <a:rPr lang="en-GB" sz="2100" dirty="0"/>
              <a:t>that currently over forty-four million people suffer with dementia worldwide, with this figure expected to increase to an estimated seventy-five million in 2030, and one hundred and thirty-five million by 2050’</a:t>
            </a:r>
          </a:p>
          <a:p>
            <a:pPr marL="0" indent="0">
              <a:buNone/>
            </a:pPr>
            <a:endParaRPr lang="en-GB" sz="2100" dirty="0"/>
          </a:p>
          <a:p>
            <a:pPr marL="0" indent="0">
              <a:buNone/>
            </a:pPr>
            <a:r>
              <a:rPr lang="en-GB" dirty="0"/>
              <a:t>This statement gives rationale to the importance of the topic, and has surprise/shock value (hook).  </a:t>
            </a:r>
          </a:p>
          <a:p>
            <a:pPr marL="0" indent="0">
              <a:buNone/>
            </a:pPr>
            <a:endParaRPr lang="en-GB" dirty="0"/>
          </a:p>
          <a:p>
            <a:pPr marL="0" indent="0">
              <a:buNone/>
            </a:pPr>
            <a:r>
              <a:rPr lang="en-GB" dirty="0"/>
              <a:t>As a general rule, background facts and figures should only appear in the intro, leaving the main body for the development of your analysis…..</a:t>
            </a:r>
          </a:p>
          <a:p>
            <a:pPr marL="0" indent="0" algn="ctr">
              <a:buNone/>
            </a:pPr>
            <a:endParaRPr lang="en-GB"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490075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normAutofit fontScale="92500" lnSpcReduction="10000"/>
          </a:bodyPr>
          <a:lstStyle/>
          <a:p>
            <a:r>
              <a:rPr lang="en-GB" dirty="0"/>
              <a:t>From the broad, (facts, figures, </a:t>
            </a:r>
            <a:r>
              <a:rPr lang="en-GB" dirty="0" err="1"/>
              <a:t>etc</a:t>
            </a:r>
            <a:r>
              <a:rPr lang="en-GB" dirty="0"/>
              <a:t>) we need to begin to introduce the research informing our particular area of interest, again, using a hook.</a:t>
            </a:r>
          </a:p>
          <a:p>
            <a:pPr marL="269875" indent="0">
              <a:buNone/>
            </a:pPr>
            <a:r>
              <a:rPr lang="en-GB" dirty="0"/>
              <a:t>E.g., ‘</a:t>
            </a:r>
            <a:r>
              <a:rPr lang="en-GB" i="1" dirty="0"/>
              <a:t>The main thrust of research tends to focus upon individuals with advanced stage dementia, hitherto aiding the development of specialist services for those in this later stage</a:t>
            </a:r>
            <a:r>
              <a:rPr lang="en-GB" dirty="0"/>
              <a:t>’</a:t>
            </a:r>
          </a:p>
          <a:p>
            <a:pPr marL="269875" indent="0">
              <a:buNone/>
            </a:pPr>
            <a:r>
              <a:rPr lang="en-GB" dirty="0"/>
              <a:t>It is in this way that we begin to introduce </a:t>
            </a:r>
            <a:r>
              <a:rPr lang="en-GB" u="sng" dirty="0"/>
              <a:t>where</a:t>
            </a:r>
            <a:r>
              <a:rPr lang="en-GB" dirty="0"/>
              <a:t> the </a:t>
            </a:r>
            <a:r>
              <a:rPr lang="en-GB" u="sng" dirty="0"/>
              <a:t>focus</a:t>
            </a:r>
            <a:r>
              <a:rPr lang="en-GB" dirty="0"/>
              <a:t> of the piece will lie……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3608" y="141181"/>
            <a:ext cx="4128379" cy="1255355"/>
          </a:xfrm>
          <a:prstGeom prst="rect">
            <a:avLst/>
          </a:prstGeom>
        </p:spPr>
      </p:pic>
    </p:spTree>
    <p:extLst>
      <p:ext uri="{BB962C8B-B14F-4D97-AF65-F5344CB8AC3E}">
        <p14:creationId xmlns:p14="http://schemas.microsoft.com/office/powerpoint/2010/main" val="1810544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More funnelling….</a:t>
            </a:r>
          </a:p>
        </p:txBody>
      </p:sp>
      <p:sp>
        <p:nvSpPr>
          <p:cNvPr id="3" name="Content Placeholder 2"/>
          <p:cNvSpPr>
            <a:spLocks noGrp="1"/>
          </p:cNvSpPr>
          <p:nvPr>
            <p:ph idx="1"/>
          </p:nvPr>
        </p:nvSpPr>
        <p:spPr/>
        <p:txBody>
          <a:bodyPr>
            <a:normAutofit fontScale="92500" lnSpcReduction="20000"/>
          </a:bodyPr>
          <a:lstStyle/>
          <a:p>
            <a:r>
              <a:rPr lang="en-GB" dirty="0"/>
              <a:t>The middle part of the funnel allows us to offer definitions and explain our rationale behind exploring it further</a:t>
            </a:r>
          </a:p>
          <a:p>
            <a:r>
              <a:rPr lang="en-GB" dirty="0"/>
              <a:t>E.g</a:t>
            </a:r>
            <a:r>
              <a:rPr lang="en-GB" i="1" dirty="0"/>
              <a:t>., ‘‘…..whilst therapeutic interventions geared toward the sufferer themselves remain sadly lacking</a:t>
            </a:r>
            <a:r>
              <a:rPr lang="en-GB" dirty="0"/>
              <a:t>…’</a:t>
            </a:r>
          </a:p>
          <a:p>
            <a:pPr marL="0" indent="0">
              <a:buNone/>
            </a:pPr>
            <a:r>
              <a:rPr lang="en-GB" dirty="0"/>
              <a:t>So here, we will have mentioned the existing therapeutic interventions outlined in the literature (in this case, more geared toward carers) and turned to focus toward the </a:t>
            </a:r>
            <a:r>
              <a:rPr lang="en-GB" b="1" dirty="0"/>
              <a:t>sufferer themselves </a:t>
            </a:r>
            <a:r>
              <a:rPr lang="en-GB" dirty="0"/>
              <a:t>through the lens of </a:t>
            </a:r>
            <a:r>
              <a:rPr lang="en-GB" i="1" dirty="0"/>
              <a:t>therapeutic interventions </a:t>
            </a:r>
            <a:r>
              <a:rPr lang="en-GB" dirty="0"/>
              <a:t>(Counselling)</a:t>
            </a:r>
          </a:p>
          <a:p>
            <a:endParaRPr lang="en-GB" dirty="0"/>
          </a:p>
        </p:txBody>
      </p:sp>
    </p:spTree>
    <p:extLst>
      <p:ext uri="{BB962C8B-B14F-4D97-AF65-F5344CB8AC3E}">
        <p14:creationId xmlns:p14="http://schemas.microsoft.com/office/powerpoint/2010/main" val="26251522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aims</a:t>
            </a:r>
          </a:p>
        </p:txBody>
      </p:sp>
      <p:sp>
        <p:nvSpPr>
          <p:cNvPr id="3" name="Content Placeholder 2"/>
          <p:cNvSpPr>
            <a:spLocks noGrp="1"/>
          </p:cNvSpPr>
          <p:nvPr>
            <p:ph idx="1"/>
          </p:nvPr>
        </p:nvSpPr>
        <p:spPr/>
        <p:txBody>
          <a:bodyPr>
            <a:normAutofit lnSpcReduction="10000"/>
          </a:bodyPr>
          <a:lstStyle/>
          <a:p>
            <a:r>
              <a:rPr lang="en-GB" dirty="0"/>
              <a:t>Outlined in a narrative way at the end of the introduction.</a:t>
            </a:r>
          </a:p>
          <a:p>
            <a:pPr marL="0" indent="0">
              <a:buNone/>
            </a:pPr>
            <a:r>
              <a:rPr lang="en-GB" sz="2400" dirty="0"/>
              <a:t>E.g., </a:t>
            </a:r>
            <a:r>
              <a:rPr lang="en-GB" sz="2400" i="1" dirty="0"/>
              <a:t>‘The overall aim of this critical literature review is that of adding to the extant literature new perspectives upon the topic of </a:t>
            </a:r>
            <a:r>
              <a:rPr lang="en-GB" sz="2400" i="1" dirty="0" smtClean="0"/>
              <a:t>how counselling and psychological concepts can </a:t>
            </a:r>
            <a:r>
              <a:rPr lang="en-GB" sz="2400" i="1" dirty="0" smtClean="0"/>
              <a:t>help </a:t>
            </a:r>
            <a:r>
              <a:rPr lang="en-GB" sz="2400" i="1" dirty="0" smtClean="0"/>
              <a:t>dementia </a:t>
            </a:r>
            <a:r>
              <a:rPr lang="en-GB" sz="2400" i="1" dirty="0"/>
              <a:t>sufferers……Specifically, the contention is that counselling can and ought to play a key role in alleviating the psychological suffering of those with early stage dementia than has previously been acknowledged in the field of dementia care’</a:t>
            </a:r>
          </a:p>
          <a:p>
            <a:pPr marL="0" indent="0">
              <a:buNone/>
            </a:pPr>
            <a:r>
              <a:rPr lang="en-GB" dirty="0"/>
              <a:t>This almost gives the ’thesis’ of your work at the end of the introduction  …….</a:t>
            </a:r>
          </a:p>
        </p:txBody>
      </p:sp>
    </p:spTree>
    <p:extLst>
      <p:ext uri="{BB962C8B-B14F-4D97-AF65-F5344CB8AC3E}">
        <p14:creationId xmlns:p14="http://schemas.microsoft.com/office/powerpoint/2010/main" val="461526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to know if an introduction has done it’s job- A checklist</a:t>
            </a:r>
          </a:p>
        </p:txBody>
      </p:sp>
      <p:sp>
        <p:nvSpPr>
          <p:cNvPr id="3" name="Content Placeholder 2"/>
          <p:cNvSpPr>
            <a:spLocks noGrp="1"/>
          </p:cNvSpPr>
          <p:nvPr>
            <p:ph idx="1"/>
          </p:nvPr>
        </p:nvSpPr>
        <p:spPr/>
        <p:txBody>
          <a:bodyPr>
            <a:normAutofit fontScale="92500" lnSpcReduction="20000"/>
          </a:bodyPr>
          <a:lstStyle/>
          <a:p>
            <a:r>
              <a:rPr lang="en-GB" dirty="0"/>
              <a:t>Have I given sufficient rationale for the research?</a:t>
            </a:r>
          </a:p>
          <a:p>
            <a:r>
              <a:rPr lang="en-GB" dirty="0"/>
              <a:t>Does the reader have a reasonable knowledge of the type of client/topic/therapeutic intervention I wish to explore?</a:t>
            </a:r>
          </a:p>
          <a:p>
            <a:r>
              <a:rPr lang="en-GB" dirty="0"/>
              <a:t>By the end of my introduction, if I were to leave out my research aims, would the reader have a reasonable idea where the work is leading?</a:t>
            </a:r>
          </a:p>
          <a:p>
            <a:pPr marL="0" indent="0" algn="ctr">
              <a:buNone/>
            </a:pPr>
            <a:r>
              <a:rPr lang="en-GB" dirty="0"/>
              <a:t>If the answer to </a:t>
            </a:r>
            <a:r>
              <a:rPr lang="en-GB" i="1" dirty="0"/>
              <a:t>ANY</a:t>
            </a:r>
            <a:r>
              <a:rPr lang="en-GB" dirty="0"/>
              <a:t> of these questions is </a:t>
            </a:r>
            <a:r>
              <a:rPr lang="en-GB" dirty="0">
                <a:solidFill>
                  <a:srgbClr val="FF0000"/>
                </a:solidFill>
              </a:rPr>
              <a:t>no</a:t>
            </a:r>
            <a:r>
              <a:rPr lang="en-GB" dirty="0"/>
              <a:t> then the introduction needs to be revisited</a:t>
            </a:r>
          </a:p>
        </p:txBody>
      </p:sp>
    </p:spTree>
    <p:extLst>
      <p:ext uri="{BB962C8B-B14F-4D97-AF65-F5344CB8AC3E}">
        <p14:creationId xmlns:p14="http://schemas.microsoft.com/office/powerpoint/2010/main" val="124102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Resources</a:t>
            </a:r>
          </a:p>
        </p:txBody>
      </p:sp>
      <p:sp>
        <p:nvSpPr>
          <p:cNvPr id="3" name="Content Placeholder 2"/>
          <p:cNvSpPr>
            <a:spLocks noGrp="1"/>
          </p:cNvSpPr>
          <p:nvPr>
            <p:ph idx="1"/>
          </p:nvPr>
        </p:nvSpPr>
        <p:spPr/>
        <p:txBody>
          <a:bodyPr/>
          <a:lstStyle/>
          <a:p>
            <a:r>
              <a:rPr lang="en-GB" dirty="0"/>
              <a:t>Library database- lots of articles there.</a:t>
            </a:r>
          </a:p>
          <a:p>
            <a:r>
              <a:rPr lang="en-GB" dirty="0"/>
              <a:t>Use mainly PRIMARY sources; the more current the better</a:t>
            </a:r>
          </a:p>
          <a:p>
            <a:r>
              <a:rPr lang="en-GB" dirty="0"/>
              <a:t>Wikipedia is NEVER considered acceptable for citing or referencing in academic work (although it can be useful for background info/signposting)</a:t>
            </a:r>
          </a:p>
        </p:txBody>
      </p:sp>
    </p:spTree>
    <p:extLst>
      <p:ext uri="{BB962C8B-B14F-4D97-AF65-F5344CB8AC3E}">
        <p14:creationId xmlns:p14="http://schemas.microsoft.com/office/powerpoint/2010/main" val="2447949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Google Scholar</a:t>
            </a:r>
          </a:p>
        </p:txBody>
      </p:sp>
      <p:sp>
        <p:nvSpPr>
          <p:cNvPr id="4" name="Content Placeholder 2"/>
          <p:cNvSpPr>
            <a:spLocks noGrp="1"/>
          </p:cNvSpPr>
          <p:nvPr>
            <p:ph idx="1"/>
          </p:nvPr>
        </p:nvSpPr>
        <p:spPr/>
        <p:txBody>
          <a:bodyPr>
            <a:normAutofit/>
          </a:bodyPr>
          <a:lstStyle/>
          <a:p>
            <a:r>
              <a:rPr lang="en-GB" dirty="0"/>
              <a:t>Google Scholar provides a simple way to broadly search for scholarly literature.</a:t>
            </a:r>
          </a:p>
          <a:p>
            <a:pPr marL="0" indent="0">
              <a:buNone/>
            </a:pPr>
            <a:r>
              <a:rPr lang="en-GB" sz="4800" dirty="0"/>
              <a:t>‘Cited by’ is really useful- the more people who have cited the research, the better it is judged to be!</a:t>
            </a:r>
          </a:p>
          <a:p>
            <a:pPr marL="0" indent="0">
              <a:buNone/>
            </a:pPr>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2371169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3011150" cy="7315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4958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Google Scholar </a:t>
            </a:r>
          </a:p>
        </p:txBody>
      </p:sp>
      <p:sp>
        <p:nvSpPr>
          <p:cNvPr id="3" name="Content Placeholder 2"/>
          <p:cNvSpPr>
            <a:spLocks noGrp="1"/>
          </p:cNvSpPr>
          <p:nvPr>
            <p:ph idx="1"/>
          </p:nvPr>
        </p:nvSpPr>
        <p:spPr/>
        <p:txBody>
          <a:bodyPr>
            <a:normAutofit lnSpcReduction="10000"/>
          </a:bodyPr>
          <a:lstStyle/>
          <a:p>
            <a:pPr marL="0" indent="0">
              <a:buNone/>
            </a:pPr>
            <a:r>
              <a:rPr lang="en-GB" dirty="0"/>
              <a:t>‘</a:t>
            </a:r>
            <a:r>
              <a:rPr lang="en-GB" sz="6000" dirty="0"/>
              <a:t>Cited by’ can also direct us to more recent research on the topic we are researching……</a:t>
            </a:r>
          </a:p>
          <a:p>
            <a:endParaRPr lang="en-GB" sz="6000" dirty="0"/>
          </a:p>
          <a:p>
            <a:endParaRPr lang="en-GB" dirty="0"/>
          </a:p>
        </p:txBody>
      </p:sp>
    </p:spTree>
    <p:extLst>
      <p:ext uri="{BB962C8B-B14F-4D97-AF65-F5344CB8AC3E}">
        <p14:creationId xmlns:p14="http://schemas.microsoft.com/office/powerpoint/2010/main" val="7955828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938"/>
            <a:ext cx="9144000" cy="68500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51344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307614" y="1268760"/>
            <a:ext cx="8147248" cy="5184576"/>
          </a:xfrm>
          <a:prstGeom prst="rect">
            <a:avLst/>
          </a:prstGeom>
        </p:spPr>
      </p:pic>
      <p:sp>
        <p:nvSpPr>
          <p:cNvPr id="3" name="Title 2"/>
          <p:cNvSpPr>
            <a:spLocks noGrp="1"/>
          </p:cNvSpPr>
          <p:nvPr>
            <p:ph type="title"/>
          </p:nvPr>
        </p:nvSpPr>
        <p:spPr/>
        <p:txBody>
          <a:bodyPr>
            <a:normAutofit fontScale="90000"/>
          </a:bodyPr>
          <a:lstStyle/>
          <a:p>
            <a:r>
              <a:rPr lang="en-GB" dirty="0"/>
              <a:t>Move on to build up quality of evidence:</a:t>
            </a:r>
          </a:p>
        </p:txBody>
      </p:sp>
      <p:pic>
        <p:nvPicPr>
          <p:cNvPr id="9"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09031" y="2706986"/>
            <a:ext cx="1570682" cy="872926"/>
          </a:xfrm>
        </p:spPr>
      </p:pic>
    </p:spTree>
    <p:extLst>
      <p:ext uri="{BB962C8B-B14F-4D97-AF65-F5344CB8AC3E}">
        <p14:creationId xmlns:p14="http://schemas.microsoft.com/office/powerpoint/2010/main" val="26511980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WHY???</a:t>
            </a:r>
          </a:p>
        </p:txBody>
      </p:sp>
      <p:sp>
        <p:nvSpPr>
          <p:cNvPr id="3" name="Content Placeholder 2"/>
          <p:cNvSpPr>
            <a:spLocks noGrp="1"/>
          </p:cNvSpPr>
          <p:nvPr>
            <p:ph idx="1"/>
          </p:nvPr>
        </p:nvSpPr>
        <p:spPr/>
        <p:txBody>
          <a:bodyPr>
            <a:normAutofit/>
          </a:bodyPr>
          <a:lstStyle/>
          <a:p>
            <a:r>
              <a:rPr lang="en-GB" dirty="0"/>
              <a:t>All academic work must be referenced appropriately</a:t>
            </a:r>
            <a:endParaRPr lang="en-GB" i="1" dirty="0"/>
          </a:p>
          <a:p>
            <a:r>
              <a:rPr lang="en-GB" dirty="0"/>
              <a:t>This gives credit where it is due and avoids you getting accused of plagiarism</a:t>
            </a:r>
          </a:p>
          <a:p>
            <a:r>
              <a:rPr lang="en-GB" dirty="0" smtClean="0"/>
              <a:t>Use the referencing system stipulated by your discipline </a:t>
            </a:r>
            <a:r>
              <a:rPr lang="en-GB" dirty="0"/>
              <a:t>(See Moodle)</a:t>
            </a:r>
          </a:p>
          <a:p>
            <a:r>
              <a:rPr lang="en-GB" dirty="0"/>
              <a:t>Referencing tools such as those available in Word are useful but it’s a good idea to learn how to reference manually first</a:t>
            </a:r>
          </a:p>
        </p:txBody>
      </p:sp>
    </p:spTree>
    <p:extLst>
      <p:ext uri="{BB962C8B-B14F-4D97-AF65-F5344CB8AC3E}">
        <p14:creationId xmlns:p14="http://schemas.microsoft.com/office/powerpoint/2010/main" val="17681023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Citing and Referencing- What’s the difference</a:t>
            </a:r>
          </a:p>
        </p:txBody>
      </p:sp>
      <p:sp>
        <p:nvSpPr>
          <p:cNvPr id="3" name="Content Placeholder 2"/>
          <p:cNvSpPr>
            <a:spLocks noGrp="1"/>
          </p:cNvSpPr>
          <p:nvPr>
            <p:ph idx="1"/>
          </p:nvPr>
        </p:nvSpPr>
        <p:spPr/>
        <p:txBody>
          <a:bodyPr>
            <a:normAutofit/>
          </a:bodyPr>
          <a:lstStyle/>
          <a:p>
            <a:r>
              <a:rPr lang="en-GB" dirty="0"/>
              <a:t>Citing is where you use the authors name and date in the MAIN BODY of your work.  E.g., </a:t>
            </a:r>
          </a:p>
          <a:p>
            <a:pPr marL="0" indent="0">
              <a:buNone/>
            </a:pPr>
            <a:r>
              <a:rPr lang="en-GB" dirty="0"/>
              <a:t>Clients are described as those who have found that their usual coping strategies are not up to the circumstances they find themselves in at a particular point in time  (Cowen and Hawes, 2015).</a:t>
            </a:r>
          </a:p>
          <a:p>
            <a:endParaRPr lang="en-GB" dirty="0"/>
          </a:p>
        </p:txBody>
      </p:sp>
    </p:spTree>
    <p:extLst>
      <p:ext uri="{BB962C8B-B14F-4D97-AF65-F5344CB8AC3E}">
        <p14:creationId xmlns:p14="http://schemas.microsoft.com/office/powerpoint/2010/main" val="30205088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normAutofit fontScale="92500" lnSpcReduction="20000"/>
          </a:bodyPr>
          <a:lstStyle/>
          <a:p>
            <a:r>
              <a:rPr lang="en-GB" dirty="0"/>
              <a:t>This is the list that goes at the end of your piece and signposts the reader to the sources.  Therefore, everything that is cited in your work MUST appear in the reference list.  Similarly, everything in the reference list must appear as a citation in your work </a:t>
            </a:r>
          </a:p>
          <a:p>
            <a:pPr marL="0" indent="0">
              <a:buNone/>
            </a:pPr>
            <a:r>
              <a:rPr lang="en-GB" dirty="0"/>
              <a:t>E.g.,</a:t>
            </a:r>
          </a:p>
          <a:p>
            <a:pPr marL="0" indent="0">
              <a:buNone/>
            </a:pPr>
            <a:r>
              <a:rPr lang="en-GB" dirty="0"/>
              <a:t> Bryant, R.A., et al., (1998). ‘Treatment of acute stress disorder: A comparison of cognitive behavioural therapy and supportive counselling’ </a:t>
            </a:r>
            <a:r>
              <a:rPr lang="en-GB" i="1" dirty="0"/>
              <a:t>Journal of Consulting and Clinical Psychology, 66,</a:t>
            </a:r>
            <a:r>
              <a:rPr lang="en-GB" dirty="0"/>
              <a:t> pp. 862-866.</a:t>
            </a:r>
          </a:p>
          <a:p>
            <a:endParaRPr lang="en-GB" dirty="0"/>
          </a:p>
          <a:p>
            <a:endParaRPr lang="en-GB" dirty="0"/>
          </a:p>
        </p:txBody>
      </p:sp>
    </p:spTree>
    <p:extLst>
      <p:ext uri="{BB962C8B-B14F-4D97-AF65-F5344CB8AC3E}">
        <p14:creationId xmlns:p14="http://schemas.microsoft.com/office/powerpoint/2010/main" val="27205731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Workshop</a:t>
            </a:r>
          </a:p>
        </p:txBody>
      </p:sp>
      <p:sp>
        <p:nvSpPr>
          <p:cNvPr id="3" name="Content Placeholder 2"/>
          <p:cNvSpPr>
            <a:spLocks noGrp="1"/>
          </p:cNvSpPr>
          <p:nvPr>
            <p:ph idx="1"/>
          </p:nvPr>
        </p:nvSpPr>
        <p:spPr/>
        <p:txBody>
          <a:bodyPr>
            <a:normAutofit fontScale="92500" lnSpcReduction="10000"/>
          </a:bodyPr>
          <a:lstStyle/>
          <a:p>
            <a:r>
              <a:rPr lang="en-GB" sz="4800" dirty="0"/>
              <a:t>Opportunity to discuss how the introduction is going/ask questions</a:t>
            </a:r>
          </a:p>
          <a:p>
            <a:r>
              <a:rPr lang="en-GB" sz="4800" dirty="0"/>
              <a:t>Critical writing- some pointers</a:t>
            </a:r>
          </a:p>
          <a:p>
            <a:r>
              <a:rPr lang="en-GB" sz="4800" dirty="0"/>
              <a:t>Focus upon the main </a:t>
            </a:r>
            <a:r>
              <a:rPr lang="en-GB" sz="4800" dirty="0" smtClean="0"/>
              <a:t>body of your literature review</a:t>
            </a:r>
            <a:endParaRPr lang="en-GB" sz="4800" dirty="0"/>
          </a:p>
        </p:txBody>
      </p:sp>
    </p:spTree>
    <p:extLst>
      <p:ext uri="{BB962C8B-B14F-4D97-AF65-F5344CB8AC3E}">
        <p14:creationId xmlns:p14="http://schemas.microsoft.com/office/powerpoint/2010/main" val="13068821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7200" dirty="0"/>
              <a:t>Any Questions?</a:t>
            </a:r>
          </a:p>
        </p:txBody>
      </p:sp>
      <p:sp>
        <p:nvSpPr>
          <p:cNvPr id="3" name="Content Placeholder 2"/>
          <p:cNvSpPr>
            <a:spLocks noGrp="1"/>
          </p:cNvSpPr>
          <p:nvPr>
            <p:ph idx="1"/>
          </p:nvPr>
        </p:nvSpPr>
        <p:spPr/>
        <p:txBody>
          <a:bodyPr>
            <a:normAutofit/>
          </a:bodyPr>
          <a:lstStyle/>
          <a:p>
            <a:pPr marL="0" indent="0">
              <a:buNone/>
            </a:pPr>
            <a:r>
              <a:rPr lang="en-GB" sz="6600" dirty="0"/>
              <a:t>What workshops would you like  to see?</a:t>
            </a:r>
          </a:p>
          <a:p>
            <a:pPr marL="0" indent="0">
              <a:buNone/>
            </a:pPr>
            <a:endParaRPr lang="en-GB" sz="66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826" y="4581128"/>
            <a:ext cx="8280920" cy="2088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173735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537</TotalTime>
  <Words>1427</Words>
  <Application>Microsoft Office PowerPoint</Application>
  <PresentationFormat>On-screen Show (4:3)</PresentationFormat>
  <Paragraphs>127</Paragraphs>
  <Slides>27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Calibri</vt:lpstr>
      <vt:lpstr>Rockwell</vt:lpstr>
      <vt:lpstr>Times New Roman</vt:lpstr>
      <vt:lpstr>Wingdings 2</vt:lpstr>
      <vt:lpstr>Foundry</vt:lpstr>
      <vt:lpstr>Independent Project</vt:lpstr>
      <vt:lpstr>ASSIGNMENT BRIEF</vt:lpstr>
      <vt:lpstr>WORKSHOPS</vt:lpstr>
      <vt:lpstr>SUPERVISION SESSIONS</vt:lpstr>
      <vt:lpstr>Independent Project- An overview</vt:lpstr>
      <vt:lpstr>An example of inclusion of multiple perspectives:</vt:lpstr>
      <vt:lpstr>Authoritatively Communicating</vt:lpstr>
      <vt:lpstr>Do’s and Don’ts</vt:lpstr>
      <vt:lpstr> Presentation</vt:lpstr>
      <vt:lpstr>Structure</vt:lpstr>
      <vt:lpstr>Introduction- WHY?</vt:lpstr>
      <vt:lpstr>Introduction</vt:lpstr>
      <vt:lpstr>Introduction</vt:lpstr>
      <vt:lpstr>More funnelling….</vt:lpstr>
      <vt:lpstr>Research aims</vt:lpstr>
      <vt:lpstr>How to know if an introduction has done it’s job- A checklist</vt:lpstr>
      <vt:lpstr>Research Resources</vt:lpstr>
      <vt:lpstr>Google Scholar</vt:lpstr>
      <vt:lpstr>PowerPoint Presentation</vt:lpstr>
      <vt:lpstr>Google Scholar </vt:lpstr>
      <vt:lpstr>PowerPoint Presentation</vt:lpstr>
      <vt:lpstr>Move on to build up quality of evidence:</vt:lpstr>
      <vt:lpstr>Referencing- WHY???</vt:lpstr>
      <vt:lpstr>Citing and Referencing- What’s the difference</vt:lpstr>
      <vt:lpstr>Reference List</vt:lpstr>
      <vt:lpstr>Next Workshop</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Study</dc:title>
  <dc:creator>S1032-USER</dc:creator>
  <cp:lastModifiedBy>Beverly Cole</cp:lastModifiedBy>
  <cp:revision>26</cp:revision>
  <dcterms:created xsi:type="dcterms:W3CDTF">2015-11-09T14:00:36Z</dcterms:created>
  <dcterms:modified xsi:type="dcterms:W3CDTF">2018-09-27T19:59:19Z</dcterms:modified>
</cp:coreProperties>
</file>