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4029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468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077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4640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11/16/2025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527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1366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2225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791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11/16/2025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6695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597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7384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81394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2.mp3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6" Type="http://schemas.openxmlformats.org/officeDocument/2006/relationships/image" Target="../media/image2.png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2.mp3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publications/i/item/global-report-on-diabetes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mc.org.uk/standards/code/" TargetMode="External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6" Type="http://schemas.openxmlformats.org/officeDocument/2006/relationships/hyperlink" Target="https://www.nhs.uk/conditions/type-2-diabetes/" TargetMode="External"/><Relationship Id="rId5" Type="http://schemas.openxmlformats.org/officeDocument/2006/relationships/hyperlink" Target="https://www.nice.org.uk/guidance/ng28" TargetMode="External"/><Relationship Id="rId4" Type="http://schemas.openxmlformats.org/officeDocument/2006/relationships/hyperlink" Target="https://www.bhf.org.uk/informationsupport/how-your-heart-works" TargetMode="External"/><Relationship Id="rId9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EECA69B-4C2A-7F31-8019-E90DB3BD49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pic>
        <p:nvPicPr>
          <p:cNvPr id="4" name="Picture 3" descr="Fishponds">
            <a:extLst>
              <a:ext uri="{FF2B5EF4-FFF2-40B4-BE49-F238E27FC236}">
                <a16:creationId xmlns:a16="http://schemas.microsoft.com/office/drawing/2014/main" id="{271F63D6-15E1-EE0A-4D4C-B52483FB276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57DEAC1-B3AA-6569-0A44-A191DF2F3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486400"/>
            <a:ext cx="12191999" cy="137160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772492-A816-3C99-F8AE-BED65D8039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15000"/>
            <a:ext cx="8027544" cy="960120"/>
          </a:xfrm>
          <a:ln>
            <a:noFill/>
          </a:ln>
        </p:spPr>
        <p:txBody>
          <a:bodyPr anchor="ctr">
            <a:normAutofit fontScale="90000"/>
          </a:bodyPr>
          <a:lstStyle/>
          <a:p>
            <a:r>
              <a:rPr lang="en-US" sz="3600" dirty="0"/>
              <a:t>Care Plan for a Fictional Patient with Type 2 Diabetes Mellitus</a:t>
            </a:r>
            <a:endParaRPr lang="en-GB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EB70A2-77C2-3FC1-ED2E-E6E0A23BA7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47584" y="5600704"/>
            <a:ext cx="3844416" cy="1257295"/>
          </a:xfrm>
        </p:spPr>
        <p:txBody>
          <a:bodyPr anchor="ctr">
            <a:normAutofit fontScale="85000" lnSpcReduction="10000"/>
          </a:bodyPr>
          <a:lstStyle/>
          <a:p>
            <a:pPr algn="r"/>
            <a:r>
              <a:rPr lang="en-US" sz="1800" b="1" dirty="0">
                <a:latin typeface="+mj-lt"/>
              </a:rPr>
              <a:t>Name:</a:t>
            </a:r>
            <a:r>
              <a:rPr lang="en-US" sz="1800" dirty="0">
                <a:latin typeface="+mj-lt"/>
              </a:rPr>
              <a:t> Ahmad Hassan</a:t>
            </a:r>
            <a:br>
              <a:rPr lang="en-US" sz="1800" dirty="0">
                <a:latin typeface="+mj-lt"/>
              </a:rPr>
            </a:br>
            <a:r>
              <a:rPr lang="en-US" sz="1800" b="1" dirty="0">
                <a:latin typeface="+mj-lt"/>
              </a:rPr>
              <a:t>Student Number:</a:t>
            </a:r>
            <a:r>
              <a:rPr lang="en-US" sz="1800" dirty="0">
                <a:latin typeface="+mj-lt"/>
              </a:rPr>
              <a:t> 2238191</a:t>
            </a:r>
            <a:br>
              <a:rPr lang="en-US" sz="1800" dirty="0">
                <a:latin typeface="+mj-lt"/>
              </a:rPr>
            </a:br>
            <a:r>
              <a:rPr lang="en-US" sz="1800" b="1" dirty="0">
                <a:latin typeface="+mj-lt"/>
              </a:rPr>
              <a:t>Module Code:</a:t>
            </a:r>
            <a:r>
              <a:rPr lang="en-US" sz="1800" dirty="0">
                <a:latin typeface="+mj-lt"/>
              </a:rPr>
              <a:t> BMHP5023</a:t>
            </a:r>
            <a:br>
              <a:rPr lang="en-US" sz="1800" dirty="0">
                <a:latin typeface="+mj-lt"/>
              </a:rPr>
            </a:br>
            <a:r>
              <a:rPr lang="en-US" sz="1800" b="1" dirty="0">
                <a:latin typeface="+mj-lt"/>
              </a:rPr>
              <a:t>Module:</a:t>
            </a:r>
            <a:r>
              <a:rPr lang="en-US" sz="1800" dirty="0">
                <a:latin typeface="+mj-lt"/>
              </a:rPr>
              <a:t> Introduction to Physiology                    </a:t>
            </a:r>
            <a:r>
              <a:rPr lang="en-US" sz="1800" b="1" dirty="0">
                <a:latin typeface="+mj-lt"/>
              </a:rPr>
              <a:t>Assignment title: Component 2</a:t>
            </a:r>
            <a:endParaRPr lang="en-GB" sz="1800" b="1" dirty="0">
              <a:latin typeface="+mj-lt"/>
            </a:endParaRPr>
          </a:p>
        </p:txBody>
      </p:sp>
      <p:pic>
        <p:nvPicPr>
          <p:cNvPr id="5" name="Slide 1 (2)">
            <a:hlinkClick r:id="" action="ppaction://media"/>
            <a:extLst>
              <a:ext uri="{FF2B5EF4-FFF2-40B4-BE49-F238E27FC236}">
                <a16:creationId xmlns:a16="http://schemas.microsoft.com/office/drawing/2014/main" id="{0CC0B260-B857-4410-88BC-B4E27775CC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78051" y="18288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440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25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2" name="Rectangle 1031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247DD5-DE9A-EE25-F6CA-EC2248C2F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6239599" cy="1307590"/>
          </a:xfrm>
        </p:spPr>
        <p:txBody>
          <a:bodyPr>
            <a:normAutofit/>
          </a:bodyPr>
          <a:lstStyle/>
          <a:p>
            <a:r>
              <a:rPr lang="en-GB" dirty="0"/>
              <a:t>Introduction</a:t>
            </a:r>
          </a:p>
        </p:txBody>
      </p:sp>
      <p:cxnSp>
        <p:nvCxnSpPr>
          <p:cNvPr id="1034" name="Straight Connector 1033">
            <a:extLst>
              <a:ext uri="{FF2B5EF4-FFF2-40B4-BE49-F238E27FC236}">
                <a16:creationId xmlns:a16="http://schemas.microsoft.com/office/drawing/2014/main" id="{3815BE95-1337-20E2-B2EF-5DA486F72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374990C7-E935-E32E-9A82-4AAE68AFFA9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04088" y="1994673"/>
            <a:ext cx="10782059" cy="394106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Autofit/>
          </a:bodyPr>
          <a:lstStyle/>
          <a:p>
            <a:r>
              <a:rPr lang="en-GB" dirty="0">
                <a:latin typeface="+mj-lt"/>
              </a:rPr>
              <a:t>Type 2 Diabetes Mellitus (T2DM) is a </a:t>
            </a:r>
            <a:r>
              <a:rPr lang="en-GB" b="1" dirty="0">
                <a:latin typeface="+mj-lt"/>
              </a:rPr>
              <a:t>chronic metabolic and cardiovascular disorder</a:t>
            </a:r>
            <a:r>
              <a:rPr lang="en-GB" dirty="0">
                <a:latin typeface="+mj-lt"/>
              </a:rPr>
              <a:t> characterised by </a:t>
            </a:r>
            <a:r>
              <a:rPr lang="en-GB" b="1" dirty="0">
                <a:latin typeface="+mj-lt"/>
              </a:rPr>
              <a:t>insulin resistance and </a:t>
            </a:r>
            <a:r>
              <a:rPr lang="el-GR" b="1" dirty="0">
                <a:latin typeface="+mj-lt"/>
              </a:rPr>
              <a:t>β-</a:t>
            </a:r>
            <a:r>
              <a:rPr lang="en-GB" b="1" dirty="0">
                <a:latin typeface="+mj-lt"/>
              </a:rPr>
              <a:t>cell dysfunction</a:t>
            </a:r>
            <a:r>
              <a:rPr lang="en-GB" dirty="0">
                <a:latin typeface="+mj-lt"/>
              </a:rPr>
              <a:t> (WHO, 2023).</a:t>
            </a:r>
          </a:p>
          <a:p>
            <a:r>
              <a:rPr lang="en-GB" dirty="0">
                <a:latin typeface="+mj-lt"/>
              </a:rPr>
              <a:t>Estimated </a:t>
            </a:r>
            <a:r>
              <a:rPr lang="en-GB" b="1" dirty="0">
                <a:latin typeface="+mj-lt"/>
              </a:rPr>
              <a:t>4.4 million</a:t>
            </a:r>
            <a:r>
              <a:rPr lang="en-GB" dirty="0">
                <a:latin typeface="+mj-lt"/>
              </a:rPr>
              <a:t> people in the UK have diabetes; over </a:t>
            </a:r>
            <a:r>
              <a:rPr lang="en-GB" b="1" dirty="0">
                <a:latin typeface="+mj-lt"/>
              </a:rPr>
              <a:t>90%</a:t>
            </a:r>
            <a:r>
              <a:rPr lang="en-GB" dirty="0">
                <a:latin typeface="+mj-lt"/>
              </a:rPr>
              <a:t> of cases are T2DM (Diabetes UK, 2024).</a:t>
            </a:r>
          </a:p>
          <a:p>
            <a:r>
              <a:rPr lang="en-GB" dirty="0">
                <a:latin typeface="+mj-lt"/>
              </a:rPr>
              <a:t>Fictional patient: </a:t>
            </a:r>
            <a:r>
              <a:rPr lang="en-GB" i="1" dirty="0">
                <a:latin typeface="+mj-lt"/>
              </a:rPr>
              <a:t>Mr A.H.</a:t>
            </a:r>
            <a:r>
              <a:rPr lang="en-GB" dirty="0">
                <a:latin typeface="+mj-lt"/>
              </a:rPr>
              <a:t>, 58, overweight, sedentary, taxi driver.</a:t>
            </a:r>
          </a:p>
          <a:p>
            <a:r>
              <a:rPr lang="en-GB" dirty="0">
                <a:latin typeface="+mj-lt"/>
              </a:rPr>
              <a:t>This presentation covers:</a:t>
            </a:r>
          </a:p>
          <a:p>
            <a:pPr lvl="1"/>
            <a:r>
              <a:rPr lang="en-GB" dirty="0">
                <a:latin typeface="+mj-lt"/>
              </a:rPr>
              <a:t>Anatomy and physiology of glucose regulation.</a:t>
            </a:r>
          </a:p>
          <a:p>
            <a:pPr lvl="1"/>
            <a:r>
              <a:rPr lang="en-GB" dirty="0">
                <a:latin typeface="+mj-lt"/>
              </a:rPr>
              <a:t>How diabetes alters body functioning.</a:t>
            </a:r>
          </a:p>
          <a:p>
            <a:pPr lvl="1"/>
            <a:r>
              <a:rPr lang="en-GB" dirty="0">
                <a:latin typeface="+mj-lt"/>
              </a:rPr>
              <a:t>Risk factors and symptoms.</a:t>
            </a:r>
          </a:p>
          <a:p>
            <a:pPr lvl="1"/>
            <a:r>
              <a:rPr lang="en-GB" dirty="0">
                <a:latin typeface="+mj-lt"/>
              </a:rPr>
              <a:t>Evidence-based care plan guided by </a:t>
            </a:r>
            <a:r>
              <a:rPr lang="en-GB" b="1" dirty="0">
                <a:latin typeface="+mj-lt"/>
              </a:rPr>
              <a:t>NHS</a:t>
            </a:r>
            <a:r>
              <a:rPr lang="en-GB" dirty="0">
                <a:latin typeface="+mj-lt"/>
              </a:rPr>
              <a:t> and </a:t>
            </a:r>
            <a:r>
              <a:rPr lang="en-GB" b="1" dirty="0">
                <a:latin typeface="+mj-lt"/>
              </a:rPr>
              <a:t>NICE (2023)</a:t>
            </a:r>
            <a:r>
              <a:rPr lang="en-GB" dirty="0">
                <a:latin typeface="+mj-lt"/>
              </a:rPr>
              <a:t>.</a:t>
            </a:r>
          </a:p>
          <a:p>
            <a:r>
              <a:rPr lang="en-GB" i="1" dirty="0">
                <a:latin typeface="+mj-lt"/>
              </a:rPr>
              <a:t>(NICE, 2023; NHS, 2024; Diabetes UK, 2024)</a:t>
            </a:r>
            <a:endParaRPr lang="en-GB" dirty="0">
              <a:latin typeface="+mj-lt"/>
            </a:endParaRPr>
          </a:p>
        </p:txBody>
      </p:sp>
      <p:pic>
        <p:nvPicPr>
          <p:cNvPr id="3" name="Slide 1 (2)">
            <a:hlinkClick r:id="" action="ppaction://media"/>
            <a:extLst>
              <a:ext uri="{FF2B5EF4-FFF2-40B4-BE49-F238E27FC236}">
                <a16:creationId xmlns:a16="http://schemas.microsoft.com/office/drawing/2014/main" id="{416D271A-4F4B-1A1C-BDF6-F28E25ED04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5" name="Slide 2">
            <a:hlinkClick r:id="" action="ppaction://media"/>
            <a:extLst>
              <a:ext uri="{FF2B5EF4-FFF2-40B4-BE49-F238E27FC236}">
                <a16:creationId xmlns:a16="http://schemas.microsoft.com/office/drawing/2014/main" id="{F3EEE813-515D-27C4-41D2-DE474E89999F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94488" y="69464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9787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2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32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6" name="Rectangle 2055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D089F8-B799-6083-BE7E-D2B8FA43D9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10780776" cy="1180210"/>
          </a:xfrm>
        </p:spPr>
        <p:txBody>
          <a:bodyPr>
            <a:normAutofit/>
          </a:bodyPr>
          <a:lstStyle/>
          <a:p>
            <a:r>
              <a:rPr lang="en-GB" dirty="0"/>
              <a:t>Relevant Anatomy and Physiology</a:t>
            </a:r>
          </a:p>
        </p:txBody>
      </p:sp>
      <p:cxnSp>
        <p:nvCxnSpPr>
          <p:cNvPr id="2058" name="Straight Connector 2057">
            <a:extLst>
              <a:ext uri="{FF2B5EF4-FFF2-40B4-BE49-F238E27FC236}">
                <a16:creationId xmlns:a16="http://schemas.microsoft.com/office/drawing/2014/main" id="{4E495065-8864-87FB-2BCC-254769963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1">
            <a:extLst>
              <a:ext uri="{FF2B5EF4-FFF2-40B4-BE49-F238E27FC236}">
                <a16:creationId xmlns:a16="http://schemas.microsoft.com/office/drawing/2014/main" id="{173707CC-082E-C776-F0EA-AD0573BCBF7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04672" y="1892967"/>
            <a:ext cx="10686288" cy="465221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r>
              <a:rPr lang="en-GB" b="1" dirty="0">
                <a:latin typeface="+mj-lt"/>
              </a:rPr>
              <a:t>Endocrine system</a:t>
            </a:r>
            <a:r>
              <a:rPr lang="en-GB" dirty="0">
                <a:latin typeface="+mj-lt"/>
              </a:rPr>
              <a:t>: pancreas, liver, and peripheral tissues maintain glucose homeostasis (Tortora and Derrickson, 2023).</a:t>
            </a:r>
          </a:p>
          <a:p>
            <a:r>
              <a:rPr lang="en-GB" b="1" dirty="0">
                <a:latin typeface="+mj-lt"/>
              </a:rPr>
              <a:t>Pancreas</a:t>
            </a:r>
            <a:r>
              <a:rPr lang="en-GB" dirty="0">
                <a:latin typeface="+mj-lt"/>
              </a:rPr>
              <a:t> – located behind the stomach; contains </a:t>
            </a:r>
            <a:r>
              <a:rPr lang="en-GB" b="1" dirty="0">
                <a:latin typeface="+mj-lt"/>
              </a:rPr>
              <a:t>Islets of Langerhans</a:t>
            </a:r>
            <a:r>
              <a:rPr lang="en-GB" dirty="0">
                <a:latin typeface="+mj-lt"/>
              </a:rPr>
              <a:t>.</a:t>
            </a:r>
          </a:p>
          <a:p>
            <a:pPr lvl="1"/>
            <a:r>
              <a:rPr lang="el-GR" dirty="0">
                <a:latin typeface="+mj-lt"/>
              </a:rPr>
              <a:t>β-</a:t>
            </a:r>
            <a:r>
              <a:rPr lang="en-GB" dirty="0">
                <a:latin typeface="+mj-lt"/>
              </a:rPr>
              <a:t>cells → insulin → lowers blood glucose.</a:t>
            </a:r>
          </a:p>
          <a:p>
            <a:pPr lvl="1"/>
            <a:r>
              <a:rPr lang="el-GR" dirty="0">
                <a:latin typeface="+mj-lt"/>
              </a:rPr>
              <a:t>α-</a:t>
            </a:r>
            <a:r>
              <a:rPr lang="en-GB" dirty="0">
                <a:latin typeface="+mj-lt"/>
              </a:rPr>
              <a:t>cells → glucagon → raises blood glucose.</a:t>
            </a:r>
          </a:p>
          <a:p>
            <a:r>
              <a:rPr lang="en-GB" b="1" dirty="0">
                <a:latin typeface="+mj-lt"/>
              </a:rPr>
              <a:t>Insulin</a:t>
            </a:r>
            <a:r>
              <a:rPr lang="en-GB" dirty="0">
                <a:latin typeface="+mj-lt"/>
              </a:rPr>
              <a:t> promotes cellular uptake of glucose and glycogen storage.</a:t>
            </a:r>
          </a:p>
          <a:p>
            <a:r>
              <a:rPr lang="en-GB" b="1" dirty="0">
                <a:latin typeface="+mj-lt"/>
              </a:rPr>
              <a:t>Glucagon</a:t>
            </a:r>
            <a:r>
              <a:rPr lang="en-GB" dirty="0">
                <a:latin typeface="+mj-lt"/>
              </a:rPr>
              <a:t> acts when blood sugar drops.</a:t>
            </a:r>
          </a:p>
          <a:p>
            <a:r>
              <a:rPr lang="en-GB" dirty="0">
                <a:latin typeface="+mj-lt"/>
              </a:rPr>
              <a:t>The liver regulates glucose release/storage (Glycogenolysis and Gluconeogenesis).</a:t>
            </a:r>
          </a:p>
          <a:p>
            <a:r>
              <a:rPr lang="en-GB" dirty="0">
                <a:latin typeface="+mj-lt"/>
              </a:rPr>
              <a:t>Normal fasting range: </a:t>
            </a:r>
            <a:r>
              <a:rPr lang="en-GB" b="1" dirty="0">
                <a:latin typeface="+mj-lt"/>
              </a:rPr>
              <a:t>4–7 mmol/L</a:t>
            </a:r>
            <a:r>
              <a:rPr lang="en-GB" dirty="0">
                <a:latin typeface="+mj-lt"/>
              </a:rPr>
              <a:t> (NHS, 2024).</a:t>
            </a:r>
          </a:p>
          <a:p>
            <a:r>
              <a:rPr lang="en-GB" i="1" dirty="0">
                <a:latin typeface="+mj-lt"/>
              </a:rPr>
              <a:t>(Tortora and Derrickson, 2023; NHS, 2024)</a:t>
            </a:r>
            <a:endParaRPr lang="en-GB" dirty="0">
              <a:latin typeface="+mj-lt"/>
            </a:endParaRPr>
          </a:p>
        </p:txBody>
      </p:sp>
      <p:pic>
        <p:nvPicPr>
          <p:cNvPr id="3" name="slide 3">
            <a:hlinkClick r:id="" action="ppaction://media"/>
            <a:extLst>
              <a:ext uri="{FF2B5EF4-FFF2-40B4-BE49-F238E27FC236}">
                <a16:creationId xmlns:a16="http://schemas.microsoft.com/office/drawing/2014/main" id="{FACFDB26-DCE1-C9D9-9C53-3BB14B64579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5072" y="-802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048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49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1D2CA-BEB9-249A-61B8-4D6819681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Pathophysiology: How Diabetes Affects the Body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01442-8B81-0DF0-FEEC-418646566A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j-lt"/>
              </a:rPr>
              <a:t>In T2DM, cells become </a:t>
            </a:r>
            <a:r>
              <a:rPr lang="en-GB" b="1" dirty="0">
                <a:latin typeface="+mj-lt"/>
              </a:rPr>
              <a:t>insulin resistant</a:t>
            </a:r>
            <a:r>
              <a:rPr lang="en-GB" dirty="0">
                <a:latin typeface="+mj-lt"/>
              </a:rPr>
              <a:t>, forcing </a:t>
            </a:r>
            <a:r>
              <a:rPr lang="el-GR" dirty="0">
                <a:latin typeface="+mj-lt"/>
              </a:rPr>
              <a:t>β-</a:t>
            </a:r>
            <a:r>
              <a:rPr lang="en-GB" dirty="0">
                <a:latin typeface="+mj-lt"/>
              </a:rPr>
              <a:t>cells to overproduce insulin.</a:t>
            </a:r>
          </a:p>
          <a:p>
            <a:r>
              <a:rPr lang="en-GB" dirty="0">
                <a:latin typeface="+mj-lt"/>
              </a:rPr>
              <a:t>Over time, </a:t>
            </a:r>
            <a:r>
              <a:rPr lang="el-GR" dirty="0">
                <a:latin typeface="+mj-lt"/>
              </a:rPr>
              <a:t>β-</a:t>
            </a:r>
            <a:r>
              <a:rPr lang="en-GB" dirty="0">
                <a:latin typeface="+mj-lt"/>
              </a:rPr>
              <a:t>cell exhaustion reduces insulin secretion (NICE, 2023).</a:t>
            </a:r>
          </a:p>
          <a:p>
            <a:r>
              <a:rPr lang="en-GB" dirty="0">
                <a:latin typeface="+mj-lt"/>
              </a:rPr>
              <a:t>Results in </a:t>
            </a:r>
            <a:r>
              <a:rPr lang="en-GB" b="1" dirty="0">
                <a:latin typeface="+mj-lt"/>
              </a:rPr>
              <a:t>chronic hyperglycaemia</a:t>
            </a:r>
            <a:r>
              <a:rPr lang="en-GB" dirty="0">
                <a:latin typeface="+mj-lt"/>
              </a:rPr>
              <a:t> → damage to vascular endothelium.</a:t>
            </a:r>
          </a:p>
          <a:p>
            <a:r>
              <a:rPr lang="en-GB" b="1" dirty="0">
                <a:latin typeface="+mj-lt"/>
              </a:rPr>
              <a:t>Microvascular complications:</a:t>
            </a:r>
            <a:r>
              <a:rPr lang="en-GB" dirty="0">
                <a:latin typeface="+mj-lt"/>
              </a:rPr>
              <a:t> Retinopathy, nephropathy, neuropathy.</a:t>
            </a:r>
          </a:p>
          <a:p>
            <a:r>
              <a:rPr lang="en-GB" b="1" dirty="0">
                <a:latin typeface="+mj-lt"/>
              </a:rPr>
              <a:t>Macrovascular complications:</a:t>
            </a:r>
            <a:r>
              <a:rPr lang="en-GB" dirty="0">
                <a:latin typeface="+mj-lt"/>
              </a:rPr>
              <a:t> Coronary artery disease, stroke, peripheral arterial disease (BHF, 2023).</a:t>
            </a:r>
          </a:p>
          <a:p>
            <a:r>
              <a:rPr lang="en-GB" dirty="0">
                <a:latin typeface="+mj-lt"/>
              </a:rPr>
              <a:t>Chronic high glucose also leads to oxidative stress and inflammation.</a:t>
            </a:r>
          </a:p>
          <a:p>
            <a:r>
              <a:rPr lang="en-GB" i="1" dirty="0">
                <a:latin typeface="+mj-lt"/>
              </a:rPr>
              <a:t>(NICE, 2023; BHF, 2023; WHO, 2023)</a:t>
            </a:r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  <p:pic>
        <p:nvPicPr>
          <p:cNvPr id="4" name="slide 4">
            <a:hlinkClick r:id="" action="ppaction://media"/>
            <a:extLst>
              <a:ext uri="{FF2B5EF4-FFF2-40B4-BE49-F238E27FC236}">
                <a16:creationId xmlns:a16="http://schemas.microsoft.com/office/drawing/2014/main" id="{E29D1C38-1F1B-DABF-CF47-457E43A515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035" y="3395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441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90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D1CBE-B7B6-79F3-DB7B-AB9739B63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Fictional Patient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0E3A9-E869-2A1F-0832-7BDB31D536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860884"/>
            <a:ext cx="10691265" cy="4101004"/>
          </a:xfrm>
        </p:spPr>
        <p:txBody>
          <a:bodyPr/>
          <a:lstStyle/>
          <a:p>
            <a:r>
              <a:rPr lang="en-GB" b="1" dirty="0">
                <a:latin typeface="+mj-lt"/>
              </a:rPr>
              <a:t>Name:</a:t>
            </a:r>
            <a:r>
              <a:rPr lang="en-GB" dirty="0">
                <a:latin typeface="+mj-lt"/>
              </a:rPr>
              <a:t> Mr A.H., 58 years old.</a:t>
            </a:r>
          </a:p>
          <a:p>
            <a:r>
              <a:rPr lang="en-GB" b="1" dirty="0">
                <a:latin typeface="+mj-lt"/>
              </a:rPr>
              <a:t>Occupation:</a:t>
            </a:r>
            <a:r>
              <a:rPr lang="en-GB" dirty="0">
                <a:latin typeface="+mj-lt"/>
              </a:rPr>
              <a:t> Taxi driver (sedentary).</a:t>
            </a:r>
          </a:p>
          <a:p>
            <a:r>
              <a:rPr lang="en-GB" b="1" dirty="0">
                <a:latin typeface="+mj-lt"/>
              </a:rPr>
              <a:t>BMI:</a:t>
            </a:r>
            <a:r>
              <a:rPr lang="en-GB" dirty="0">
                <a:latin typeface="+mj-lt"/>
              </a:rPr>
              <a:t> 31 kg/m² (Obese Class I).</a:t>
            </a:r>
          </a:p>
          <a:p>
            <a:r>
              <a:rPr lang="en-GB" b="1" dirty="0">
                <a:latin typeface="+mj-lt"/>
              </a:rPr>
              <a:t>Lifestyle:</a:t>
            </a:r>
            <a:r>
              <a:rPr lang="en-GB" dirty="0">
                <a:latin typeface="+mj-lt"/>
              </a:rPr>
              <a:t> High-fat, high-carb diet, minimal exercise, smokes ~10/day, moderate alcohol.</a:t>
            </a:r>
          </a:p>
          <a:p>
            <a:r>
              <a:rPr lang="en-GB" b="1" dirty="0">
                <a:latin typeface="+mj-lt"/>
              </a:rPr>
              <a:t>Medical history:</a:t>
            </a:r>
            <a:r>
              <a:rPr lang="en-GB" dirty="0">
                <a:latin typeface="+mj-lt"/>
              </a:rPr>
              <a:t> Hypertension; father had diabetes.</a:t>
            </a:r>
          </a:p>
          <a:p>
            <a:r>
              <a:rPr lang="en-GB" b="1" dirty="0">
                <a:latin typeface="+mj-lt"/>
              </a:rPr>
              <a:t>Psychosocial:</a:t>
            </a:r>
            <a:r>
              <a:rPr lang="en-GB" dirty="0">
                <a:latin typeface="+mj-lt"/>
              </a:rPr>
              <a:t> Financial stress, low motivation, limited knowledge of diabetes.</a:t>
            </a:r>
          </a:p>
          <a:p>
            <a:r>
              <a:rPr lang="en-GB" b="1" dirty="0">
                <a:latin typeface="+mj-lt"/>
              </a:rPr>
              <a:t>Main risks:</a:t>
            </a:r>
            <a:r>
              <a:rPr lang="en-GB" dirty="0">
                <a:latin typeface="+mj-lt"/>
              </a:rPr>
              <a:t> Obesity, inactivity, poor diet, smoking.</a:t>
            </a:r>
          </a:p>
          <a:p>
            <a:r>
              <a:rPr lang="en-GB" i="1" dirty="0">
                <a:latin typeface="+mj-lt"/>
              </a:rPr>
              <a:t>(Public Health England, 2022; NICE, 2023)</a:t>
            </a:r>
            <a:endParaRPr lang="en-GB" dirty="0">
              <a:latin typeface="+mj-lt"/>
            </a:endParaRP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  <p:pic>
        <p:nvPicPr>
          <p:cNvPr id="4" name="slide 5">
            <a:hlinkClick r:id="" action="ppaction://media"/>
            <a:extLst>
              <a:ext uri="{FF2B5EF4-FFF2-40B4-BE49-F238E27FC236}">
                <a16:creationId xmlns:a16="http://schemas.microsoft.com/office/drawing/2014/main" id="{16CF31C8-41CB-9DAC-E921-F2444A2536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8998" y="13635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2840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6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4F8A9-09B7-F013-77D0-176E9A3D2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Risk Factors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FD894DE-8F21-A0DB-B932-1CD563B170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2575083"/>
              </p:ext>
            </p:extLst>
          </p:nvPr>
        </p:nvGraphicFramePr>
        <p:xfrm>
          <a:off x="700088" y="2221992"/>
          <a:ext cx="10691812" cy="1463040"/>
        </p:xfrm>
        <a:graphic>
          <a:graphicData uri="http://schemas.openxmlformats.org/drawingml/2006/table">
            <a:tbl>
              <a:tblPr/>
              <a:tblGrid>
                <a:gridCol w="5345906">
                  <a:extLst>
                    <a:ext uri="{9D8B030D-6E8A-4147-A177-3AD203B41FA5}">
                      <a16:colId xmlns:a16="http://schemas.microsoft.com/office/drawing/2014/main" val="2006470709"/>
                    </a:ext>
                  </a:extLst>
                </a:gridCol>
                <a:gridCol w="5345906">
                  <a:extLst>
                    <a:ext uri="{9D8B030D-6E8A-4147-A177-3AD203B41FA5}">
                      <a16:colId xmlns:a16="http://schemas.microsoft.com/office/drawing/2014/main" val="428003222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latin typeface="+mj-lt"/>
                        </a:rPr>
                        <a:t>Non-Modifiable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latin typeface="+mj-lt"/>
                        </a:rPr>
                        <a:t>Modifiable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2368573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+mj-lt"/>
                        </a:rPr>
                        <a:t>Age &gt; 45 years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+mj-lt"/>
                        </a:rPr>
                        <a:t>Obesity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1176984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+mj-lt"/>
                        </a:rPr>
                        <a:t>Family history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+mj-lt"/>
                        </a:rPr>
                        <a:t>Sedentary lifestyle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441997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+mj-lt"/>
                        </a:rPr>
                        <a:t>Ethnicity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+mj-lt"/>
                        </a:rPr>
                        <a:t>Poor diet, smoking, alcohol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8377901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2DD405C-EB33-C86D-9D15-259B5117E996}"/>
              </a:ext>
            </a:extLst>
          </p:cNvPr>
          <p:cNvSpPr txBox="1"/>
          <p:nvPr/>
        </p:nvSpPr>
        <p:spPr>
          <a:xfrm>
            <a:off x="700088" y="3834384"/>
            <a:ext cx="9550817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Obesity and inactivity account for nearly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80–85%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of T2DM risk (PHE, 2022).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Smoking worsens insulin resistance and cardiovascular risk (BHF, 2023).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NICE recommends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screening at-risk individuals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 using HbA1c ≥ 42 mmol/mol.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</a:rPr>
              <a:t>(PHE, 2022; NICE, 2023; BHF, 2023)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pic>
        <p:nvPicPr>
          <p:cNvPr id="5" name="slide 6">
            <a:hlinkClick r:id="" action="ppaction://media"/>
            <a:extLst>
              <a:ext uri="{FF2B5EF4-FFF2-40B4-BE49-F238E27FC236}">
                <a16:creationId xmlns:a16="http://schemas.microsoft.com/office/drawing/2014/main" id="{BECB1A56-582C-C31F-DE53-E506CEEE62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5288" y="9129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293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2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AEF2A-A287-7DDC-9413-DF0110D69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Symptoms and Clinical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BC0AA9-9E23-A26C-B3C2-B5165E638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4" y="1933234"/>
            <a:ext cx="10691265" cy="3739896"/>
          </a:xfrm>
        </p:spPr>
        <p:txBody>
          <a:bodyPr/>
          <a:lstStyle/>
          <a:p>
            <a:r>
              <a:rPr lang="en-GB" b="1" dirty="0">
                <a:latin typeface="+mj-lt"/>
              </a:rPr>
              <a:t>Common signs:</a:t>
            </a:r>
            <a:r>
              <a:rPr lang="en-GB" dirty="0">
                <a:latin typeface="+mj-lt"/>
              </a:rPr>
              <a:t> Polyuria, polydipsia, fatigue, blurred vision, recurrent infections (NHS, 2024).</a:t>
            </a:r>
          </a:p>
          <a:p>
            <a:r>
              <a:rPr lang="en-GB" b="1" dirty="0">
                <a:latin typeface="+mj-lt"/>
              </a:rPr>
              <a:t>Mr A.H.’s symptoms:</a:t>
            </a:r>
            <a:r>
              <a:rPr lang="en-GB" dirty="0">
                <a:latin typeface="+mj-lt"/>
              </a:rPr>
              <a:t> Fatigue, nocturia, tingling in toes (early neuropathy).</a:t>
            </a:r>
          </a:p>
          <a:p>
            <a:r>
              <a:rPr lang="en-GB" b="1" dirty="0">
                <a:latin typeface="+mj-lt"/>
              </a:rPr>
              <a:t>Complications:</a:t>
            </a:r>
            <a:r>
              <a:rPr lang="en-GB" dirty="0">
                <a:latin typeface="+mj-lt"/>
              </a:rPr>
              <a:t> Foot ulcers, delayed healing, hypertension, dyslipidaemia.</a:t>
            </a:r>
          </a:p>
          <a:p>
            <a:r>
              <a:rPr lang="en-GB" dirty="0">
                <a:latin typeface="+mj-lt"/>
              </a:rPr>
              <a:t>Diagnostic criteria:</a:t>
            </a:r>
          </a:p>
          <a:p>
            <a:pPr lvl="1"/>
            <a:r>
              <a:rPr lang="en-GB" dirty="0">
                <a:latin typeface="+mj-lt"/>
              </a:rPr>
              <a:t>HbA1c ≥ 48 mmol/mol</a:t>
            </a:r>
          </a:p>
          <a:p>
            <a:pPr lvl="1"/>
            <a:r>
              <a:rPr lang="en-GB" dirty="0">
                <a:latin typeface="+mj-lt"/>
              </a:rPr>
              <a:t>Fasting glucose ≥ 7.0 mmol/L</a:t>
            </a:r>
          </a:p>
          <a:p>
            <a:pPr lvl="1"/>
            <a:r>
              <a:rPr lang="en-GB" dirty="0">
                <a:latin typeface="+mj-lt"/>
              </a:rPr>
              <a:t>Random glucose ≥ 11.1 mmol/L</a:t>
            </a:r>
          </a:p>
          <a:p>
            <a:r>
              <a:rPr lang="en-GB" i="1" dirty="0">
                <a:latin typeface="+mj-lt"/>
              </a:rPr>
              <a:t>(NHS, 2024; NICE, 2023)</a:t>
            </a:r>
            <a:endParaRPr lang="en-GB" dirty="0">
              <a:latin typeface="+mj-lt"/>
            </a:endParaRPr>
          </a:p>
        </p:txBody>
      </p:sp>
      <p:pic>
        <p:nvPicPr>
          <p:cNvPr id="4" name="slide 7">
            <a:hlinkClick r:id="" action="ppaction://media"/>
            <a:extLst>
              <a:ext uri="{FF2B5EF4-FFF2-40B4-BE49-F238E27FC236}">
                <a16:creationId xmlns:a16="http://schemas.microsoft.com/office/drawing/2014/main" id="{D001C6BE-49E6-EA9E-0CC8-778C926842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7105" y="100183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327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44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966CA-B7D9-C32F-3537-C08990418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Diagnosis and Monitoring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25329-18CC-8155-E6EB-04C7A4542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latin typeface="+mj-lt"/>
              </a:rPr>
              <a:t>Initial Assessment:</a:t>
            </a:r>
            <a:r>
              <a:rPr lang="en-GB" dirty="0">
                <a:latin typeface="+mj-lt"/>
              </a:rPr>
              <a:t> HbA1c, fasting plasma glucose, BMI, BP, lipid profile, urine albumin (NICE, 2023).</a:t>
            </a:r>
          </a:p>
          <a:p>
            <a:r>
              <a:rPr lang="en-GB" b="1" dirty="0">
                <a:latin typeface="+mj-lt"/>
              </a:rPr>
              <a:t>Continuous Monitoring:</a:t>
            </a:r>
            <a:endParaRPr lang="en-GB" dirty="0">
              <a:latin typeface="+mj-lt"/>
            </a:endParaRPr>
          </a:p>
          <a:p>
            <a:pPr lvl="1"/>
            <a:r>
              <a:rPr lang="en-GB" dirty="0">
                <a:latin typeface="+mj-lt"/>
              </a:rPr>
              <a:t>HbA1c every 3–6 months.</a:t>
            </a:r>
          </a:p>
          <a:p>
            <a:pPr lvl="1"/>
            <a:r>
              <a:rPr lang="en-GB" dirty="0">
                <a:latin typeface="+mj-lt"/>
              </a:rPr>
              <a:t>Foot and retinal screening annually.</a:t>
            </a:r>
          </a:p>
          <a:p>
            <a:pPr lvl="1"/>
            <a:r>
              <a:rPr lang="en-GB" dirty="0">
                <a:latin typeface="+mj-lt"/>
              </a:rPr>
              <a:t>Kidney checks (eGFR, ACR).</a:t>
            </a:r>
          </a:p>
          <a:p>
            <a:r>
              <a:rPr lang="en-GB" b="1" dirty="0">
                <a:latin typeface="+mj-lt"/>
              </a:rPr>
              <a:t>Technology support:</a:t>
            </a:r>
            <a:r>
              <a:rPr lang="en-GB" dirty="0">
                <a:latin typeface="+mj-lt"/>
              </a:rPr>
              <a:t> glucose meters, mobile apps (NHS, 2024).</a:t>
            </a:r>
          </a:p>
          <a:p>
            <a:r>
              <a:rPr lang="en-GB" dirty="0">
                <a:latin typeface="+mj-lt"/>
              </a:rPr>
              <a:t>Aim: Maintain HbA1c below </a:t>
            </a:r>
            <a:r>
              <a:rPr lang="en-GB" b="1" dirty="0">
                <a:latin typeface="+mj-lt"/>
              </a:rPr>
              <a:t>48 mmol/mol</a:t>
            </a:r>
            <a:r>
              <a:rPr lang="en-GB" dirty="0">
                <a:latin typeface="+mj-lt"/>
              </a:rPr>
              <a:t>, BP &lt; </a:t>
            </a:r>
            <a:r>
              <a:rPr lang="en-GB" b="1" dirty="0">
                <a:latin typeface="+mj-lt"/>
              </a:rPr>
              <a:t>140/80 mmHg</a:t>
            </a:r>
            <a:r>
              <a:rPr lang="en-GB" dirty="0">
                <a:latin typeface="+mj-lt"/>
              </a:rPr>
              <a:t>.</a:t>
            </a:r>
          </a:p>
          <a:p>
            <a:r>
              <a:rPr lang="en-GB" i="1" dirty="0">
                <a:latin typeface="+mj-lt"/>
              </a:rPr>
              <a:t>(NICE, 2023; NHS, 2024; Diabetes UK, 2024)</a:t>
            </a:r>
            <a:endParaRPr lang="en-GB" dirty="0">
              <a:latin typeface="+mj-lt"/>
            </a:endParaRPr>
          </a:p>
        </p:txBody>
      </p:sp>
      <p:pic>
        <p:nvPicPr>
          <p:cNvPr id="4" name="slide 8">
            <a:hlinkClick r:id="" action="ppaction://media"/>
            <a:extLst>
              <a:ext uri="{FF2B5EF4-FFF2-40B4-BE49-F238E27FC236}">
                <a16:creationId xmlns:a16="http://schemas.microsoft.com/office/drawing/2014/main" id="{994F6ECE-4695-342C-7032-5A70A545D4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035" y="91289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290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18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3460B9-45B0-1651-729F-4F39231575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Plan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3DD671-8A69-0289-1150-4FD203F31D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latin typeface="+mj-lt"/>
              </a:rPr>
              <a:t>Goal:</a:t>
            </a:r>
            <a:r>
              <a:rPr lang="en-GB" dirty="0">
                <a:latin typeface="+mj-lt"/>
              </a:rPr>
              <a:t> Maintain glycaemic control, reduce complications, improve quality of life.</a:t>
            </a:r>
          </a:p>
          <a:p>
            <a:r>
              <a:rPr lang="en-GB" b="1" dirty="0">
                <a:latin typeface="+mj-lt"/>
              </a:rPr>
              <a:t>Framework:</a:t>
            </a:r>
            <a:endParaRPr lang="en-GB" dirty="0">
              <a:latin typeface="+mj-lt"/>
            </a:endParaRPr>
          </a:p>
          <a:p>
            <a:pPr lvl="1"/>
            <a:r>
              <a:rPr lang="en-GB" dirty="0">
                <a:latin typeface="+mj-lt"/>
              </a:rPr>
              <a:t>Assessment → Planning → Implementation → Evaluation.</a:t>
            </a:r>
          </a:p>
          <a:p>
            <a:r>
              <a:rPr lang="en-GB" b="1" dirty="0">
                <a:latin typeface="+mj-lt"/>
              </a:rPr>
              <a:t>Team Approach:</a:t>
            </a:r>
            <a:r>
              <a:rPr lang="en-GB" dirty="0">
                <a:latin typeface="+mj-lt"/>
              </a:rPr>
              <a:t> GP, diabetes nurse, dietitian, podiatrist, psychologist.</a:t>
            </a:r>
          </a:p>
          <a:p>
            <a:r>
              <a:rPr lang="en-GB" dirty="0">
                <a:latin typeface="+mj-lt"/>
              </a:rPr>
              <a:t>Care must be </a:t>
            </a:r>
            <a:r>
              <a:rPr lang="en-GB" b="1" dirty="0">
                <a:latin typeface="+mj-lt"/>
              </a:rPr>
              <a:t>patient-centred</a:t>
            </a:r>
            <a:r>
              <a:rPr lang="en-GB" dirty="0">
                <a:latin typeface="+mj-lt"/>
              </a:rPr>
              <a:t>, promoting autonomy and self-efficacy (NMC, 2023).</a:t>
            </a:r>
          </a:p>
          <a:p>
            <a:r>
              <a:rPr lang="en-GB" b="1" dirty="0">
                <a:latin typeface="+mj-lt"/>
              </a:rPr>
              <a:t>Digital tools</a:t>
            </a:r>
            <a:r>
              <a:rPr lang="en-GB" dirty="0">
                <a:latin typeface="+mj-lt"/>
              </a:rPr>
              <a:t> such as NHS Diabetes App enhance engagement.</a:t>
            </a:r>
          </a:p>
          <a:p>
            <a:r>
              <a:rPr lang="en-GB" i="1" dirty="0">
                <a:latin typeface="+mj-lt"/>
              </a:rPr>
              <a:t>(NICE, 2023; NMC, 2023; NHS, 2024)</a:t>
            </a:r>
            <a:endParaRPr lang="en-GB" dirty="0">
              <a:latin typeface="+mj-lt"/>
            </a:endParaRPr>
          </a:p>
        </p:txBody>
      </p:sp>
      <p:pic>
        <p:nvPicPr>
          <p:cNvPr id="4" name="slide 9">
            <a:hlinkClick r:id="" action="ppaction://media"/>
            <a:extLst>
              <a:ext uri="{FF2B5EF4-FFF2-40B4-BE49-F238E27FC236}">
                <a16:creationId xmlns:a16="http://schemas.microsoft.com/office/drawing/2014/main" id="{06C6EE37-6377-2E90-05C9-45ED85A5E10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035" y="14561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167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1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55EDB1-94AC-F17D-6657-E532D7ED3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Physical &amp; Pharmacological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604D6A-8CE5-45CE-FC5B-19035132A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1853024"/>
            <a:ext cx="10691265" cy="3739896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latin typeface="+mj-lt"/>
              </a:rPr>
              <a:t>Lifestyle Modifications:</a:t>
            </a:r>
            <a:endParaRPr lang="en-GB" dirty="0">
              <a:latin typeface="+mj-lt"/>
            </a:endParaRPr>
          </a:p>
          <a:p>
            <a:pPr lvl="1"/>
            <a:r>
              <a:rPr lang="en-GB" dirty="0">
                <a:latin typeface="+mj-lt"/>
              </a:rPr>
              <a:t>≥150 mins moderate activity/week (walking, swimming).</a:t>
            </a:r>
          </a:p>
          <a:p>
            <a:pPr lvl="1"/>
            <a:r>
              <a:rPr lang="en-GB" dirty="0">
                <a:latin typeface="+mj-lt"/>
              </a:rPr>
              <a:t>Weight loss ≥5–10% (NICE, 2023).</a:t>
            </a:r>
          </a:p>
          <a:p>
            <a:pPr lvl="1"/>
            <a:r>
              <a:rPr lang="en-GB" dirty="0">
                <a:latin typeface="+mj-lt"/>
              </a:rPr>
              <a:t>Mediterranean or DASH-style diet, reduce sugars and saturated fats.</a:t>
            </a:r>
          </a:p>
          <a:p>
            <a:pPr lvl="1"/>
            <a:r>
              <a:rPr lang="en-GB" dirty="0">
                <a:latin typeface="+mj-lt"/>
              </a:rPr>
              <a:t>Quit smoking, limit alcohol.</a:t>
            </a:r>
          </a:p>
          <a:p>
            <a:r>
              <a:rPr lang="en-GB" b="1" dirty="0">
                <a:latin typeface="+mj-lt"/>
              </a:rPr>
              <a:t>Medication:</a:t>
            </a:r>
            <a:endParaRPr lang="en-GB" dirty="0">
              <a:latin typeface="+mj-lt"/>
            </a:endParaRPr>
          </a:p>
          <a:p>
            <a:pPr lvl="1"/>
            <a:r>
              <a:rPr lang="en-GB" b="1" dirty="0">
                <a:latin typeface="+mj-lt"/>
              </a:rPr>
              <a:t>Metformin</a:t>
            </a:r>
            <a:r>
              <a:rPr lang="en-GB" dirty="0">
                <a:latin typeface="+mj-lt"/>
              </a:rPr>
              <a:t> first-line (improves insulin sensitivity).</a:t>
            </a:r>
          </a:p>
          <a:p>
            <a:pPr lvl="1"/>
            <a:r>
              <a:rPr lang="en-GB" dirty="0">
                <a:latin typeface="+mj-lt"/>
              </a:rPr>
              <a:t>Add </a:t>
            </a:r>
            <a:r>
              <a:rPr lang="en-GB" b="1" dirty="0">
                <a:latin typeface="+mj-lt"/>
              </a:rPr>
              <a:t>GLP-1 agonist</a:t>
            </a:r>
            <a:r>
              <a:rPr lang="en-GB" dirty="0">
                <a:latin typeface="+mj-lt"/>
              </a:rPr>
              <a:t> or </a:t>
            </a:r>
            <a:r>
              <a:rPr lang="en-GB" b="1" dirty="0">
                <a:latin typeface="+mj-lt"/>
              </a:rPr>
              <a:t>SGLT2 inhibitor</a:t>
            </a:r>
            <a:r>
              <a:rPr lang="en-GB" dirty="0">
                <a:latin typeface="+mj-lt"/>
              </a:rPr>
              <a:t> if uncontrolled (NICE NG28).</a:t>
            </a:r>
          </a:p>
          <a:p>
            <a:r>
              <a:rPr lang="en-GB" b="1" dirty="0">
                <a:latin typeface="+mj-lt"/>
              </a:rPr>
              <a:t>BP and Lipid Control:</a:t>
            </a:r>
            <a:r>
              <a:rPr lang="en-GB" dirty="0">
                <a:latin typeface="+mj-lt"/>
              </a:rPr>
              <a:t> ACE inhibitors, statins if indicated.</a:t>
            </a:r>
          </a:p>
          <a:p>
            <a:r>
              <a:rPr lang="en-GB" i="1" dirty="0">
                <a:latin typeface="+mj-lt"/>
              </a:rPr>
              <a:t>(NICE, 2023; NHS, 2024; WHO, 2023)</a:t>
            </a:r>
            <a:endParaRPr lang="en-GB" dirty="0">
              <a:latin typeface="+mj-lt"/>
            </a:endParaRPr>
          </a:p>
        </p:txBody>
      </p:sp>
      <p:pic>
        <p:nvPicPr>
          <p:cNvPr id="4" name="slide 10">
            <a:hlinkClick r:id="" action="ppaction://media"/>
            <a:extLst>
              <a:ext uri="{FF2B5EF4-FFF2-40B4-BE49-F238E27FC236}">
                <a16:creationId xmlns:a16="http://schemas.microsoft.com/office/drawing/2014/main" id="{1658BD1C-7527-D6C1-7810-A94195406A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8998" y="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2884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97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4FC67-63A8-C705-2D68-CCE6FF309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Education and Self-Management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51930-926E-92F9-FCA1-97DF58F84F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+mj-lt"/>
              </a:rPr>
              <a:t>Structured education:</a:t>
            </a:r>
            <a:r>
              <a:rPr lang="en-GB" sz="2400" dirty="0">
                <a:latin typeface="+mj-lt"/>
              </a:rPr>
              <a:t> DESMOND programme – supports new diagnoses.</a:t>
            </a:r>
          </a:p>
          <a:p>
            <a:r>
              <a:rPr lang="en-GB" sz="2400" b="1" dirty="0">
                <a:latin typeface="+mj-lt"/>
              </a:rPr>
              <a:t>Topics:</a:t>
            </a:r>
            <a:r>
              <a:rPr lang="en-GB" sz="2400" dirty="0">
                <a:latin typeface="+mj-lt"/>
              </a:rPr>
              <a:t> Diet, exercise, medication adherence, monitoring, recognising symptoms.</a:t>
            </a:r>
          </a:p>
          <a:p>
            <a:r>
              <a:rPr lang="en-GB" sz="2400" dirty="0">
                <a:latin typeface="+mj-lt"/>
              </a:rPr>
              <a:t>Daily </a:t>
            </a:r>
            <a:r>
              <a:rPr lang="en-GB" sz="2400" b="1" dirty="0">
                <a:latin typeface="+mj-lt"/>
              </a:rPr>
              <a:t>foot inspections</a:t>
            </a:r>
            <a:r>
              <a:rPr lang="en-GB" sz="2400" dirty="0">
                <a:latin typeface="+mj-lt"/>
              </a:rPr>
              <a:t>, proper footwear, immediate care for sores.</a:t>
            </a:r>
          </a:p>
          <a:p>
            <a:r>
              <a:rPr lang="en-GB" sz="2400" dirty="0">
                <a:latin typeface="+mj-lt"/>
              </a:rPr>
              <a:t>Encourage </a:t>
            </a:r>
            <a:r>
              <a:rPr lang="en-GB" sz="2400" b="1" dirty="0">
                <a:latin typeface="+mj-lt"/>
              </a:rPr>
              <a:t>self-monitoring</a:t>
            </a:r>
            <a:r>
              <a:rPr lang="en-GB" sz="2400" dirty="0">
                <a:latin typeface="+mj-lt"/>
              </a:rPr>
              <a:t> via glucose meters or apps.</a:t>
            </a:r>
          </a:p>
          <a:p>
            <a:r>
              <a:rPr lang="en-GB" sz="2400" b="1" dirty="0">
                <a:latin typeface="+mj-lt"/>
              </a:rPr>
              <a:t>Psychological support</a:t>
            </a:r>
            <a:r>
              <a:rPr lang="en-GB" sz="2400" dirty="0">
                <a:latin typeface="+mj-lt"/>
              </a:rPr>
              <a:t> to address denial, anxiety, or burnout.</a:t>
            </a:r>
          </a:p>
          <a:p>
            <a:r>
              <a:rPr lang="en-GB" sz="2400" i="1" dirty="0">
                <a:latin typeface="+mj-lt"/>
              </a:rPr>
              <a:t>(NHS, 2024; Diabetes UK, 2024)</a:t>
            </a:r>
            <a:endParaRPr lang="en-GB" sz="2400" dirty="0">
              <a:latin typeface="+mj-lt"/>
            </a:endParaRPr>
          </a:p>
        </p:txBody>
      </p:sp>
      <p:pic>
        <p:nvPicPr>
          <p:cNvPr id="4" name="slide 11">
            <a:hlinkClick r:id="" action="ppaction://media"/>
            <a:extLst>
              <a:ext uri="{FF2B5EF4-FFF2-40B4-BE49-F238E27FC236}">
                <a16:creationId xmlns:a16="http://schemas.microsoft.com/office/drawing/2014/main" id="{91AA6299-E6BF-048A-3193-B40D2C91D4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035" y="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6398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8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D2580-5314-9947-DC90-48C95D370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&amp; 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37AFA-F5B1-4A0F-6217-9DAF60EFB2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latin typeface="+mj-lt"/>
              </a:rPr>
              <a:t>Use </a:t>
            </a:r>
            <a:r>
              <a:rPr lang="en-US" b="1" dirty="0">
                <a:latin typeface="+mj-lt"/>
              </a:rPr>
              <a:t>empathetic and non-judgmental</a:t>
            </a:r>
            <a:r>
              <a:rPr lang="en-US" dirty="0">
                <a:latin typeface="+mj-lt"/>
              </a:rPr>
              <a:t> language to motivate lifestyle change (NMC, 2023).</a:t>
            </a:r>
          </a:p>
          <a:p>
            <a:r>
              <a:rPr lang="en-US" b="1" dirty="0">
                <a:latin typeface="+mj-lt"/>
              </a:rPr>
              <a:t>Ethical principles:</a:t>
            </a:r>
            <a:endParaRPr lang="en-US" dirty="0">
              <a:latin typeface="+mj-lt"/>
            </a:endParaRPr>
          </a:p>
          <a:p>
            <a:pPr lvl="1"/>
            <a:r>
              <a:rPr lang="en-US" dirty="0">
                <a:latin typeface="+mj-lt"/>
              </a:rPr>
              <a:t>Autonomy – informed decisions.</a:t>
            </a:r>
          </a:p>
          <a:p>
            <a:pPr lvl="1"/>
            <a:r>
              <a:rPr lang="en-US" dirty="0">
                <a:latin typeface="+mj-lt"/>
              </a:rPr>
              <a:t>Beneficence – act in best interest.</a:t>
            </a:r>
          </a:p>
          <a:p>
            <a:pPr lvl="1"/>
            <a:r>
              <a:rPr lang="en-US" dirty="0">
                <a:latin typeface="+mj-lt"/>
              </a:rPr>
              <a:t>Non-maleficence – avoid harm.</a:t>
            </a:r>
          </a:p>
          <a:p>
            <a:pPr lvl="1"/>
            <a:r>
              <a:rPr lang="en-US" dirty="0">
                <a:latin typeface="+mj-lt"/>
              </a:rPr>
              <a:t>Justice – fair access to care.</a:t>
            </a:r>
          </a:p>
          <a:p>
            <a:r>
              <a:rPr lang="en-US" dirty="0">
                <a:latin typeface="+mj-lt"/>
              </a:rPr>
              <a:t>Respect confidentiality, cultural and religious dietary preferences.</a:t>
            </a:r>
          </a:p>
          <a:p>
            <a:r>
              <a:rPr lang="en-US" i="1" dirty="0">
                <a:latin typeface="+mj-lt"/>
              </a:rPr>
              <a:t>(NMC, 2023; NICE, 2023)</a:t>
            </a:r>
            <a:endParaRPr lang="en-US" dirty="0">
              <a:latin typeface="+mj-lt"/>
            </a:endParaRPr>
          </a:p>
        </p:txBody>
      </p:sp>
      <p:pic>
        <p:nvPicPr>
          <p:cNvPr id="4" name="slide 12">
            <a:hlinkClick r:id="" action="ppaction://media"/>
            <a:extLst>
              <a:ext uri="{FF2B5EF4-FFF2-40B4-BE49-F238E27FC236}">
                <a16:creationId xmlns:a16="http://schemas.microsoft.com/office/drawing/2014/main" id="{6C4081BC-A34E-A8AF-9498-C29DCA44B3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160" y="7318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15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46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E9847-CC38-F676-3DE0-54D6545D93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of Healthcare Professionals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28904B-2C8B-71F9-E9A8-192F428C1E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latin typeface="+mj-lt"/>
              </a:rPr>
              <a:t>GP:</a:t>
            </a:r>
            <a:r>
              <a:rPr lang="en-GB" dirty="0">
                <a:latin typeface="+mj-lt"/>
              </a:rPr>
              <a:t> medication management and review.</a:t>
            </a:r>
          </a:p>
          <a:p>
            <a:r>
              <a:rPr lang="en-GB" b="1" dirty="0">
                <a:latin typeface="+mj-lt"/>
              </a:rPr>
              <a:t>Diabetes nurse:</a:t>
            </a:r>
            <a:r>
              <a:rPr lang="en-GB" dirty="0">
                <a:latin typeface="+mj-lt"/>
              </a:rPr>
              <a:t> education, monitoring, counselling.</a:t>
            </a:r>
          </a:p>
          <a:p>
            <a:r>
              <a:rPr lang="en-GB" b="1" dirty="0">
                <a:latin typeface="+mj-lt"/>
              </a:rPr>
              <a:t>Dietitian:</a:t>
            </a:r>
            <a:r>
              <a:rPr lang="en-GB" dirty="0">
                <a:latin typeface="+mj-lt"/>
              </a:rPr>
              <a:t> personalised meal plan and goal setting.</a:t>
            </a:r>
          </a:p>
          <a:p>
            <a:r>
              <a:rPr lang="en-GB" b="1" dirty="0">
                <a:latin typeface="+mj-lt"/>
              </a:rPr>
              <a:t>Podiatrist:</a:t>
            </a:r>
            <a:r>
              <a:rPr lang="en-GB" dirty="0">
                <a:latin typeface="+mj-lt"/>
              </a:rPr>
              <a:t> annual and emergency foot exams.</a:t>
            </a:r>
          </a:p>
          <a:p>
            <a:r>
              <a:rPr lang="en-GB" b="1" dirty="0">
                <a:latin typeface="+mj-lt"/>
              </a:rPr>
              <a:t>Psychologist:</a:t>
            </a:r>
            <a:r>
              <a:rPr lang="en-GB" dirty="0">
                <a:latin typeface="+mj-lt"/>
              </a:rPr>
              <a:t> supports behavioural change and coping.</a:t>
            </a:r>
          </a:p>
          <a:p>
            <a:r>
              <a:rPr lang="en-GB" b="1" dirty="0">
                <a:latin typeface="+mj-lt"/>
              </a:rPr>
              <a:t>Pharmacist:</a:t>
            </a:r>
            <a:r>
              <a:rPr lang="en-GB" dirty="0">
                <a:latin typeface="+mj-lt"/>
              </a:rPr>
              <a:t> checks drug interactions and adherence.</a:t>
            </a:r>
          </a:p>
          <a:p>
            <a:r>
              <a:rPr lang="en-GB" dirty="0">
                <a:latin typeface="+mj-lt"/>
              </a:rPr>
              <a:t>Collaboration ensures continuity and reduces hospital admissions.</a:t>
            </a:r>
          </a:p>
          <a:p>
            <a:r>
              <a:rPr lang="en-GB" i="1" dirty="0">
                <a:latin typeface="+mj-lt"/>
              </a:rPr>
              <a:t>(NHS, 2024; NICE, 2023; NMC, 2023)</a:t>
            </a:r>
            <a:endParaRPr lang="en-GB" dirty="0">
              <a:latin typeface="+mj-lt"/>
            </a:endParaRPr>
          </a:p>
          <a:p>
            <a:pPr marL="0" indent="0">
              <a:buNone/>
            </a:pPr>
            <a:endParaRPr lang="en-GB" dirty="0">
              <a:latin typeface="+mj-lt"/>
            </a:endParaRPr>
          </a:p>
        </p:txBody>
      </p:sp>
      <p:pic>
        <p:nvPicPr>
          <p:cNvPr id="4" name="slide 13">
            <a:hlinkClick r:id="" action="ppaction://media"/>
            <a:extLst>
              <a:ext uri="{FF2B5EF4-FFF2-40B4-BE49-F238E27FC236}">
                <a16:creationId xmlns:a16="http://schemas.microsoft.com/office/drawing/2014/main" id="{DA843841-D844-C31B-C035-274F8E95A7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035" y="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316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3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1BCC9-5748-5C20-5F07-C2E594F90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Evaluation and Follow-Up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394AC-4B9D-D0CA-B3D2-23C75EA917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latin typeface="+mj-lt"/>
              </a:rPr>
              <a:t>Outcome Measures:</a:t>
            </a:r>
            <a:r>
              <a:rPr lang="en-GB" dirty="0">
                <a:latin typeface="+mj-lt"/>
              </a:rPr>
              <a:t> HbA1c &lt;48 mmol/mol, improved BMI, reduced BP and cholesterol.</a:t>
            </a:r>
          </a:p>
          <a:p>
            <a:r>
              <a:rPr lang="en-GB" dirty="0">
                <a:latin typeface="+mj-lt"/>
              </a:rPr>
              <a:t>Regular reviews every 3–6 months.</a:t>
            </a:r>
          </a:p>
          <a:p>
            <a:r>
              <a:rPr lang="en-GB" dirty="0">
                <a:latin typeface="+mj-lt"/>
              </a:rPr>
              <a:t>Evaluate medication adherence and barriers.</a:t>
            </a:r>
          </a:p>
          <a:p>
            <a:r>
              <a:rPr lang="en-GB" dirty="0">
                <a:latin typeface="+mj-lt"/>
              </a:rPr>
              <a:t>Update care plan dynamically based on patient progress.</a:t>
            </a:r>
          </a:p>
          <a:p>
            <a:r>
              <a:rPr lang="en-GB" dirty="0">
                <a:latin typeface="+mj-lt"/>
              </a:rPr>
              <a:t>Reinforce positive behaviours; address relapse promptly.</a:t>
            </a:r>
          </a:p>
          <a:p>
            <a:r>
              <a:rPr lang="en-GB" i="1" dirty="0">
                <a:latin typeface="+mj-lt"/>
              </a:rPr>
              <a:t>(NICE, 2023; NHS, 2024)</a:t>
            </a:r>
            <a:endParaRPr lang="en-GB" dirty="0">
              <a:latin typeface="+mj-lt"/>
            </a:endParaRPr>
          </a:p>
        </p:txBody>
      </p:sp>
      <p:pic>
        <p:nvPicPr>
          <p:cNvPr id="4" name="slide 14">
            <a:hlinkClick r:id="" action="ppaction://media"/>
            <a:extLst>
              <a:ext uri="{FF2B5EF4-FFF2-40B4-BE49-F238E27FC236}">
                <a16:creationId xmlns:a16="http://schemas.microsoft.com/office/drawing/2014/main" id="{33AAE734-1C89-EE1B-A349-10C9D4857B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035" y="1093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185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2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7EDCA-50CF-59CF-A051-27A5C8995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BB7DF29-1F7A-708A-83C9-2C5CBF3860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48711" y="1952916"/>
            <a:ext cx="11395112" cy="4031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British Heart Foundation (2025)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‘How the body uses oxygen and glucose to make energy’. Available at: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4"/>
              </a:rPr>
              <a:t>https://www.bhf.org.uk/informationsupport/how-your-heart-works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3 October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Diabetes UK (2025)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‘Clinical guidelines: Type 2 diabetes management and prevention’. Available at: https://www.diabetes.org.uk/professionals/position-statements-reports (Accessed: 8 November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National Institute for Health and Care Excellence (NICE) (2025)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NG28: Type 2 diabetes in adults: management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5"/>
              </a:rPr>
              <a:t>https://www.nice.org.uk/guidance/ng28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2 October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(2025)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‘Type 2 diabetes – Overview and management’. Available at: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6"/>
              </a:rPr>
              <a:t>https://www.nhs.uk/conditions/type-2-diabetes/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7 November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Nursing and Midwifery Council (2025)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Code: Professional standards of practice and behaviour for nurses, midwives and nursing associates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7"/>
              </a:rPr>
              <a:t>https://www.nmc.org.uk/standards/code/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5 November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Public Health England (2025)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‘Health Matters: Obesity and Diabetes’. Available at: https://www.gov.uk/government/publications/health-matters-obesity-and-diabetes (Accessed: 9 October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Tortora, G.J. and Derrickson, B.H. (2023)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Principles of Anatomy and Physiology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16th edn. Hoboken, NJ: John Wiley &amp; Sons. (Accessed: 4 November 2025).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World Health Organization (2025)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r>
              <a:rPr kumimoji="0" lang="en-US" altLang="en-US" sz="1600" b="0" i="1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Global report on diabetes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8"/>
              </a:rPr>
              <a:t>https://www.who.int/publications/i/item/global-report-on-diabetes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10 November 2025).</a:t>
            </a:r>
          </a:p>
        </p:txBody>
      </p:sp>
      <p:pic>
        <p:nvPicPr>
          <p:cNvPr id="3" name="ScreenRecording_11-16-2025 17-44-25_1">
            <a:hlinkClick r:id="" action="ppaction://media"/>
            <a:extLst>
              <a:ext uri="{FF2B5EF4-FFF2-40B4-BE49-F238E27FC236}">
                <a16:creationId xmlns:a16="http://schemas.microsoft.com/office/drawing/2014/main" id="{84D2F33B-726D-9DDE-6307-9CD400F2BD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1035" y="90342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504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73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1461</Words>
  <Application>Microsoft Office PowerPoint</Application>
  <PresentationFormat>Widescreen</PresentationFormat>
  <Paragraphs>131</Paragraphs>
  <Slides>15</Slides>
  <Notes>0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Calisto MT</vt:lpstr>
      <vt:lpstr>Univers Condensed</vt:lpstr>
      <vt:lpstr>ChronicleVTI</vt:lpstr>
      <vt:lpstr>Care Plan for a Fictional Patient with Type 2 Diabetes Mellitus</vt:lpstr>
      <vt:lpstr>Introduction</vt:lpstr>
      <vt:lpstr>Relevant Anatomy and Physiology</vt:lpstr>
      <vt:lpstr>Pathophysiology: How Diabetes Affects the Body</vt:lpstr>
      <vt:lpstr>Fictional Patient Profile</vt:lpstr>
      <vt:lpstr>Key Risk Factors</vt:lpstr>
      <vt:lpstr>Symptoms and Clinical Presentation</vt:lpstr>
      <vt:lpstr>Diagnosis and Monitoring</vt:lpstr>
      <vt:lpstr>Care Plan Overview</vt:lpstr>
      <vt:lpstr>Physical &amp; Pharmacological Interventions</vt:lpstr>
      <vt:lpstr>Education and Self-Management</vt:lpstr>
      <vt:lpstr>Communication &amp; Ethical Considerations</vt:lpstr>
      <vt:lpstr>Role of Healthcare Professionals</vt:lpstr>
      <vt:lpstr>Evaluation and Follow-Up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(Y12) Zain Adam</dc:creator>
  <cp:lastModifiedBy>(Y12) Zain Adam</cp:lastModifiedBy>
  <cp:revision>2</cp:revision>
  <dcterms:created xsi:type="dcterms:W3CDTF">2025-11-10T17:44:40Z</dcterms:created>
  <dcterms:modified xsi:type="dcterms:W3CDTF">2025-11-16T18:03:58Z</dcterms:modified>
</cp:coreProperties>
</file>