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81"/>
  </p:notesMasterIdLst>
  <p:sldIdLst>
    <p:sldId id="266" r:id="rId26"/>
    <p:sldId id="404" r:id="rId27"/>
    <p:sldId id="403" r:id="rId28"/>
    <p:sldId id="402" r:id="rId29"/>
    <p:sldId id="408" r:id="rId30"/>
    <p:sldId id="445" r:id="rId31"/>
    <p:sldId id="446" r:id="rId32"/>
    <p:sldId id="406" r:id="rId33"/>
    <p:sldId id="407" r:id="rId34"/>
    <p:sldId id="447" r:id="rId35"/>
    <p:sldId id="391" r:id="rId36"/>
    <p:sldId id="401" r:id="rId37"/>
    <p:sldId id="368" r:id="rId38"/>
    <p:sldId id="378" r:id="rId39"/>
    <p:sldId id="412" r:id="rId40"/>
    <p:sldId id="448" r:id="rId41"/>
    <p:sldId id="415" r:id="rId42"/>
    <p:sldId id="416" r:id="rId43"/>
    <p:sldId id="414" r:id="rId44"/>
    <p:sldId id="410" r:id="rId45"/>
    <p:sldId id="449" r:id="rId46"/>
    <p:sldId id="417" r:id="rId47"/>
    <p:sldId id="418" r:id="rId48"/>
    <p:sldId id="420" r:id="rId49"/>
    <p:sldId id="413" r:id="rId50"/>
    <p:sldId id="421" r:id="rId51"/>
    <p:sldId id="419" r:id="rId52"/>
    <p:sldId id="422" r:id="rId53"/>
    <p:sldId id="450" r:id="rId54"/>
    <p:sldId id="454" r:id="rId55"/>
    <p:sldId id="392" r:id="rId56"/>
    <p:sldId id="452" r:id="rId57"/>
    <p:sldId id="427" r:id="rId58"/>
    <p:sldId id="453" r:id="rId59"/>
    <p:sldId id="428" r:id="rId60"/>
    <p:sldId id="429" r:id="rId61"/>
    <p:sldId id="430" r:id="rId62"/>
    <p:sldId id="431" r:id="rId63"/>
    <p:sldId id="451" r:id="rId64"/>
    <p:sldId id="424" r:id="rId65"/>
    <p:sldId id="425" r:id="rId66"/>
    <p:sldId id="433" r:id="rId67"/>
    <p:sldId id="423" r:id="rId68"/>
    <p:sldId id="434" r:id="rId69"/>
    <p:sldId id="399" r:id="rId70"/>
    <p:sldId id="437" r:id="rId71"/>
    <p:sldId id="435" r:id="rId72"/>
    <p:sldId id="436" r:id="rId73"/>
    <p:sldId id="438" r:id="rId74"/>
    <p:sldId id="439" r:id="rId75"/>
    <p:sldId id="440" r:id="rId76"/>
    <p:sldId id="441" r:id="rId77"/>
    <p:sldId id="442" r:id="rId78"/>
    <p:sldId id="432" r:id="rId79"/>
    <p:sldId id="443" r:id="rId8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E9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3414" autoAdjust="0"/>
  </p:normalViewPr>
  <p:slideViewPr>
    <p:cSldViewPr snapToGrid="0">
      <p:cViewPr varScale="1">
        <p:scale>
          <a:sx n="88" d="100"/>
          <a:sy n="88" d="100"/>
        </p:scale>
        <p:origin x="13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84" Type="http://schemas.openxmlformats.org/officeDocument/2006/relationships/theme" Target="theme/theme1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74" Type="http://schemas.openxmlformats.org/officeDocument/2006/relationships/slide" Target="slides/slide49.xml"/><Relationship Id="rId79" Type="http://schemas.openxmlformats.org/officeDocument/2006/relationships/slide" Target="slides/slide54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slide" Target="slides/slide52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80" Type="http://schemas.openxmlformats.org/officeDocument/2006/relationships/slide" Target="slides/slide55.xml"/><Relationship Id="rId85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slide" Target="slides/slide50.xml"/><Relationship Id="rId83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slide" Target="slides/slide48.xml"/><Relationship Id="rId78" Type="http://schemas.openxmlformats.org/officeDocument/2006/relationships/slide" Target="slides/slide53.xml"/><Relationship Id="rId8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slide" Target="slides/slide5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Relationship Id="rId24" Type="http://schemas.openxmlformats.org/officeDocument/2006/relationships/slideMaster" Target="slideMasters/slideMaster21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66" Type="http://schemas.openxmlformats.org/officeDocument/2006/relationships/slide" Target="slides/slide41.xml"/><Relationship Id="rId61" Type="http://schemas.openxmlformats.org/officeDocument/2006/relationships/slide" Target="slides/slide36.xml"/><Relationship Id="rId8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26/03/2025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760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85797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96954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69574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27332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86A407-E562-9231-A6F1-8086F63D59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0A73B34-A9D8-B132-048A-FD6C661718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5B0B5E-29CE-D0D0-667B-2789296D8E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4BBB7F-2DEF-8515-C7C1-F1D3D04345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21024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32B881-CE7C-D6D6-6158-E2FAD996DB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3FC678-4A33-B469-62C9-1BAD9551C6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CF1DB9-53B1-5D82-7F85-0740090994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0912D1-E895-5FB7-6757-D03BE8F862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54512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05406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87719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664AF5-FD56-37A9-7A11-5FB0455966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8D226A-4501-8C56-6139-CA0256095B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584414-869C-A26F-1702-4466315107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989C35-BE8D-7AFB-C9F7-B30B52898B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72494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69057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88019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90284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54704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So let’s think about how we could deal with this data…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8165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EB320F-8FA5-117B-0491-26B78D4B31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E15F31-498E-ADEF-C117-FBF75D21C3F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7373E7-3BBB-2EB8-DAA7-B8EE3BEEF2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35A25F-20A4-A415-0615-3BCCCF23CA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67863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37147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086361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76025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So let’s think about how we could deal with this data…</a:t>
            </a:r>
          </a:p>
          <a:p>
            <a:r>
              <a:rPr lang="en-US" dirty="0"/>
              <a:t>We could use a feed forward MLP….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Feed multiple inputs into a network to generate outputs</a:t>
            </a:r>
            <a:endParaRPr lang="en-GB" b="0" dirty="0"/>
          </a:p>
          <a:p>
            <a:r>
              <a:rPr lang="en-GB" b="1" dirty="0"/>
              <a:t>But this is not time-stepped, and growing these networks to be time-stepped would be far too big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154529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E7B04F-A7A5-966F-F7D0-FB4B593189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77B530-D74F-5EAF-EC34-1AA216914F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F637CA-EA21-8053-7B85-F6AB6862D6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5F4986-C62F-4524-F4A3-98A9A09ACE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19789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24237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136258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552536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023745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061272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89332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 is the cell state</a:t>
            </a:r>
          </a:p>
          <a:p>
            <a:r>
              <a:rPr lang="en-US" dirty="0" err="1"/>
              <a:t>Fw</a:t>
            </a:r>
            <a:r>
              <a:rPr lang="en-US" dirty="0"/>
              <a:t>  is function of weights</a:t>
            </a:r>
          </a:p>
          <a:p>
            <a:r>
              <a:rPr lang="en-US" dirty="0"/>
              <a:t>Xt is input</a:t>
            </a:r>
          </a:p>
          <a:p>
            <a:r>
              <a:rPr lang="en-US" dirty="0"/>
              <a:t>Ht-1 is the old state.</a:t>
            </a:r>
          </a:p>
          <a:p>
            <a:r>
              <a:rPr lang="en-US" dirty="0"/>
              <a:t>Ht, the new state is updated at every timestep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105925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FE34DC-ACCD-4AC9-D4B5-0FBD3E0BE0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8D9C0A-EEDB-546A-0167-486C5AB46A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5E66A9-0B0A-8872-A681-361DE043C6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 is the cell state</a:t>
            </a:r>
          </a:p>
          <a:p>
            <a:r>
              <a:rPr lang="en-US" dirty="0" err="1"/>
              <a:t>Fw</a:t>
            </a:r>
            <a:r>
              <a:rPr lang="en-US" dirty="0"/>
              <a:t>  is function of weights (tanh)</a:t>
            </a:r>
          </a:p>
          <a:p>
            <a:r>
              <a:rPr lang="en-US" dirty="0"/>
              <a:t>Xt is input</a:t>
            </a:r>
          </a:p>
          <a:p>
            <a:r>
              <a:rPr lang="en-US" dirty="0"/>
              <a:t>Ht-1 is the old state.</a:t>
            </a:r>
          </a:p>
          <a:p>
            <a:r>
              <a:rPr lang="en-US" dirty="0"/>
              <a:t>Ht, the new state is updated at every timestep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67FF04-4E47-4AAF-847C-5069E3A9599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218647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C6B0CA-41C2-1AEB-23CE-E1E4CE28E6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AD0CC9-779F-B6BF-F7B1-E64C08E368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5B8B75-88C8-6501-9A5A-3F65FDAB3D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 is the cell state</a:t>
            </a:r>
          </a:p>
          <a:p>
            <a:r>
              <a:rPr lang="en-US" dirty="0" err="1"/>
              <a:t>Fw</a:t>
            </a:r>
            <a:r>
              <a:rPr lang="en-US" dirty="0"/>
              <a:t>  is function of weights (tanh)</a:t>
            </a:r>
          </a:p>
          <a:p>
            <a:r>
              <a:rPr lang="en-US" dirty="0"/>
              <a:t>Xt is input</a:t>
            </a:r>
          </a:p>
          <a:p>
            <a:r>
              <a:rPr lang="en-US" dirty="0"/>
              <a:t>Ht-1 is the old state.</a:t>
            </a:r>
          </a:p>
          <a:p>
            <a:r>
              <a:rPr lang="en-US" dirty="0"/>
              <a:t>Ht, the new state is updated at every timestep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9306E1-540A-D1A1-97EE-29E2F1190B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193430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49249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188813-1DA9-1788-8859-7987AF7FC8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09B70E-9592-682A-2FD3-21B8F84BBD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2F2E16-9053-EDEC-F636-8E560B09D3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126166-8E4A-2649-7242-95DECAE9AA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802922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75736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382145-744B-5BF3-4805-F14329D79D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3B8496-530B-F847-78AB-13AE8E193E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2B9BAD-35C8-9B05-2283-7F2DF4C4A8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6B009B-7880-A583-A3A3-A122AD5C8A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137514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2829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fixed size vector</a:t>
            </a:r>
          </a:p>
          <a:p>
            <a:r>
              <a:rPr lang="en-US" dirty="0"/>
              <a:t>Unsupervised method is learned embedding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239186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What about </a:t>
            </a:r>
            <a:r>
              <a:rPr lang="en-US" dirty="0" err="1"/>
              <a:t>symantics</a:t>
            </a:r>
            <a:r>
              <a:rPr lang="en-US" dirty="0"/>
              <a:t> or dependencies?</a:t>
            </a:r>
          </a:p>
          <a:p>
            <a:r>
              <a:rPr lang="en-US" dirty="0"/>
              <a:t>What about sentence length?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64039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 is the cell state</a:t>
            </a:r>
          </a:p>
          <a:p>
            <a:r>
              <a:rPr lang="en-US" dirty="0" err="1"/>
              <a:t>Fw</a:t>
            </a:r>
            <a:r>
              <a:rPr lang="en-US" dirty="0"/>
              <a:t>  is function of weights</a:t>
            </a:r>
          </a:p>
          <a:p>
            <a:r>
              <a:rPr lang="en-US" dirty="0"/>
              <a:t>Xt is input</a:t>
            </a:r>
          </a:p>
          <a:p>
            <a:r>
              <a:rPr lang="en-US" dirty="0"/>
              <a:t>Ht-1 is the old state.</a:t>
            </a:r>
          </a:p>
          <a:p>
            <a:r>
              <a:rPr lang="en-US" dirty="0"/>
              <a:t>Ht, the new state is updated at every timestep</a:t>
            </a:r>
          </a:p>
          <a:p>
            <a:r>
              <a:rPr lang="en-US" b="1" dirty="0"/>
              <a:t>The same set of weight matrices and function are used on every time step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63878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007310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/>
              <a:t>For exploding gradients </a:t>
            </a:r>
            <a:r>
              <a:rPr lang="en-US" b="1" dirty="0"/>
              <a:t>Gradient Clipping </a:t>
            </a:r>
            <a:r>
              <a:rPr lang="en-US" b="0" dirty="0"/>
              <a:t>can be used</a:t>
            </a:r>
          </a:p>
          <a:p>
            <a:r>
              <a:rPr lang="en-US" b="0" dirty="0"/>
              <a:t>For vanishing gradients there are a number of tools such as </a:t>
            </a:r>
            <a:r>
              <a:rPr lang="en-US" b="1" dirty="0"/>
              <a:t>Activation Function like </a:t>
            </a:r>
            <a:r>
              <a:rPr lang="en-US" b="1" dirty="0" err="1"/>
              <a:t>ReLU</a:t>
            </a:r>
            <a:r>
              <a:rPr lang="en-US" b="1" dirty="0"/>
              <a:t> </a:t>
            </a:r>
            <a:r>
              <a:rPr lang="en-US" b="0" dirty="0"/>
              <a:t>and</a:t>
            </a:r>
            <a:r>
              <a:rPr lang="en-US" b="1" dirty="0"/>
              <a:t> Weight </a:t>
            </a:r>
            <a:r>
              <a:rPr lang="en-US" b="1" dirty="0" err="1"/>
              <a:t>Initialisation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061587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492431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Much more robust for tracking and handling long term dependencies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6905996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971798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03565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414391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239531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3444099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6891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3/26/2025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2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9.png"/><Relationship Id="rId4" Type="http://schemas.openxmlformats.org/officeDocument/2006/relationships/image" Target="../media/image4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3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60.png"/><Relationship Id="rId4" Type="http://schemas.openxmlformats.org/officeDocument/2006/relationships/image" Target="../media/image52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3.png"/><Relationship Id="rId7" Type="http://schemas.openxmlformats.org/officeDocument/2006/relationships/image" Target="../media/image5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7" Type="http://schemas.openxmlformats.org/officeDocument/2006/relationships/image" Target="../media/image6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7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5.jp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0.png"/><Relationship Id="rId13" Type="http://schemas.openxmlformats.org/officeDocument/2006/relationships/image" Target="../media/image560.png"/><Relationship Id="rId3" Type="http://schemas.openxmlformats.org/officeDocument/2006/relationships/image" Target="../media/image52.png"/><Relationship Id="rId7" Type="http://schemas.openxmlformats.org/officeDocument/2006/relationships/image" Target="../media/image500.png"/><Relationship Id="rId12" Type="http://schemas.openxmlformats.org/officeDocument/2006/relationships/image" Target="../media/image550.png"/><Relationship Id="rId17" Type="http://schemas.openxmlformats.org/officeDocument/2006/relationships/image" Target="../media/image600.png"/><Relationship Id="rId2" Type="http://schemas.openxmlformats.org/officeDocument/2006/relationships/notesSlide" Target="../notesSlides/notesSlide38.xml"/><Relationship Id="rId16" Type="http://schemas.openxmlformats.org/officeDocument/2006/relationships/image" Target="../media/image590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490.png"/><Relationship Id="rId11" Type="http://schemas.openxmlformats.org/officeDocument/2006/relationships/image" Target="../media/image540.png"/><Relationship Id="rId5" Type="http://schemas.openxmlformats.org/officeDocument/2006/relationships/image" Target="../media/image480.png"/><Relationship Id="rId15" Type="http://schemas.openxmlformats.org/officeDocument/2006/relationships/image" Target="../media/image580.png"/><Relationship Id="rId10" Type="http://schemas.openxmlformats.org/officeDocument/2006/relationships/image" Target="../media/image530.png"/><Relationship Id="rId4" Type="http://schemas.openxmlformats.org/officeDocument/2006/relationships/image" Target="../media/image62.png"/><Relationship Id="rId9" Type="http://schemas.openxmlformats.org/officeDocument/2006/relationships/image" Target="../media/image520.png"/><Relationship Id="rId14" Type="http://schemas.openxmlformats.org/officeDocument/2006/relationships/image" Target="../media/image570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13" Type="http://schemas.openxmlformats.org/officeDocument/2006/relationships/image" Target="../media/image70.png"/><Relationship Id="rId3" Type="http://schemas.openxmlformats.org/officeDocument/2006/relationships/image" Target="../media/image62.png"/><Relationship Id="rId7" Type="http://schemas.openxmlformats.org/officeDocument/2006/relationships/image" Target="../media/image64.png"/><Relationship Id="rId12" Type="http://schemas.openxmlformats.org/officeDocument/2006/relationships/image" Target="../media/image69.png"/><Relationship Id="rId2" Type="http://schemas.openxmlformats.org/officeDocument/2006/relationships/notesSlide" Target="../notesSlides/notesSlide39.xml"/><Relationship Id="rId16" Type="http://schemas.openxmlformats.org/officeDocument/2006/relationships/image" Target="../media/image73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630.png"/><Relationship Id="rId11" Type="http://schemas.openxmlformats.org/officeDocument/2006/relationships/image" Target="../media/image68.png"/><Relationship Id="rId5" Type="http://schemas.openxmlformats.org/officeDocument/2006/relationships/image" Target="../media/image620.png"/><Relationship Id="rId15" Type="http://schemas.openxmlformats.org/officeDocument/2006/relationships/image" Target="../media/image72.png"/><Relationship Id="rId10" Type="http://schemas.openxmlformats.org/officeDocument/2006/relationships/image" Target="../media/image67.png"/><Relationship Id="rId4" Type="http://schemas.openxmlformats.org/officeDocument/2006/relationships/image" Target="../media/image610.png"/><Relationship Id="rId9" Type="http://schemas.openxmlformats.org/officeDocument/2006/relationships/image" Target="../media/image66.png"/><Relationship Id="rId14" Type="http://schemas.openxmlformats.org/officeDocument/2006/relationships/image" Target="../media/image71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13" Type="http://schemas.openxmlformats.org/officeDocument/2006/relationships/image" Target="../media/image70.png"/><Relationship Id="rId3" Type="http://schemas.openxmlformats.org/officeDocument/2006/relationships/image" Target="../media/image62.png"/><Relationship Id="rId7" Type="http://schemas.openxmlformats.org/officeDocument/2006/relationships/image" Target="../media/image64.png"/><Relationship Id="rId12" Type="http://schemas.openxmlformats.org/officeDocument/2006/relationships/image" Target="../media/image69.png"/><Relationship Id="rId17" Type="http://schemas.openxmlformats.org/officeDocument/2006/relationships/image" Target="../media/image74.png"/><Relationship Id="rId2" Type="http://schemas.openxmlformats.org/officeDocument/2006/relationships/notesSlide" Target="../notesSlides/notesSlide40.xml"/><Relationship Id="rId16" Type="http://schemas.openxmlformats.org/officeDocument/2006/relationships/image" Target="../media/image73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630.png"/><Relationship Id="rId11" Type="http://schemas.openxmlformats.org/officeDocument/2006/relationships/image" Target="../media/image68.png"/><Relationship Id="rId5" Type="http://schemas.openxmlformats.org/officeDocument/2006/relationships/image" Target="../media/image620.png"/><Relationship Id="rId15" Type="http://schemas.openxmlformats.org/officeDocument/2006/relationships/image" Target="../media/image72.png"/><Relationship Id="rId10" Type="http://schemas.openxmlformats.org/officeDocument/2006/relationships/image" Target="../media/image67.png"/><Relationship Id="rId4" Type="http://schemas.openxmlformats.org/officeDocument/2006/relationships/image" Target="../media/image610.png"/><Relationship Id="rId9" Type="http://schemas.openxmlformats.org/officeDocument/2006/relationships/image" Target="../media/image66.png"/><Relationship Id="rId14" Type="http://schemas.openxmlformats.org/officeDocument/2006/relationships/image" Target="../media/image71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8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82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0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0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0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Recurrent Neural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Networks -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US" sz="5400" b="1" dirty="0"/>
              <a:t>Sequential Data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Which way will the dot go?</a:t>
            </a:r>
            <a:endParaRPr lang="en-GB" sz="6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FD7915-F106-8CB4-0777-A36F0DBC4F4B}"/>
              </a:ext>
            </a:extLst>
          </p:cNvPr>
          <p:cNvSpPr/>
          <p:nvPr/>
        </p:nvSpPr>
        <p:spPr>
          <a:xfrm>
            <a:off x="5012970" y="2859337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3367265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Which way will the dot go?</a:t>
            </a:r>
            <a:endParaRPr lang="en-GB" sz="6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FD7915-F106-8CB4-0777-A36F0DBC4F4B}"/>
              </a:ext>
            </a:extLst>
          </p:cNvPr>
          <p:cNvSpPr/>
          <p:nvPr/>
        </p:nvSpPr>
        <p:spPr>
          <a:xfrm>
            <a:off x="4976875" y="2859337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6B9DA7C4-3DA9-3AA1-71D7-F70FBB6A82A6}"/>
              </a:ext>
            </a:extLst>
          </p:cNvPr>
          <p:cNvCxnSpPr>
            <a:cxnSpLocks/>
          </p:cNvCxnSpPr>
          <p:nvPr/>
        </p:nvCxnSpPr>
        <p:spPr>
          <a:xfrm>
            <a:off x="6096000" y="3336757"/>
            <a:ext cx="1335505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5827DA6B-5F7D-1145-A871-489DC2D335ED}"/>
              </a:ext>
            </a:extLst>
          </p:cNvPr>
          <p:cNvCxnSpPr>
            <a:cxnSpLocks/>
          </p:cNvCxnSpPr>
          <p:nvPr/>
        </p:nvCxnSpPr>
        <p:spPr>
          <a:xfrm flipV="1">
            <a:off x="5482390" y="1564105"/>
            <a:ext cx="0" cy="112695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9683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Which way will the dot go?</a:t>
            </a:r>
            <a:endParaRPr lang="en-GB" sz="6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FD7915-F106-8CB4-0777-A36F0DBC4F4B}"/>
              </a:ext>
            </a:extLst>
          </p:cNvPr>
          <p:cNvSpPr/>
          <p:nvPr/>
        </p:nvSpPr>
        <p:spPr>
          <a:xfrm>
            <a:off x="4976875" y="2859337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6B9DA7C4-3DA9-3AA1-71D7-F70FBB6A82A6}"/>
              </a:ext>
            </a:extLst>
          </p:cNvPr>
          <p:cNvCxnSpPr>
            <a:cxnSpLocks/>
          </p:cNvCxnSpPr>
          <p:nvPr/>
        </p:nvCxnSpPr>
        <p:spPr>
          <a:xfrm>
            <a:off x="6096000" y="3324726"/>
            <a:ext cx="1335505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5827DA6B-5F7D-1145-A871-489DC2D335ED}"/>
              </a:ext>
            </a:extLst>
          </p:cNvPr>
          <p:cNvCxnSpPr>
            <a:cxnSpLocks/>
          </p:cNvCxnSpPr>
          <p:nvPr/>
        </p:nvCxnSpPr>
        <p:spPr>
          <a:xfrm flipH="1">
            <a:off x="3769707" y="3773737"/>
            <a:ext cx="1084754" cy="55587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689FDB51-E5ED-304C-C501-43E8B5FA4042}"/>
              </a:ext>
            </a:extLst>
          </p:cNvPr>
          <p:cNvCxnSpPr>
            <a:cxnSpLocks/>
          </p:cNvCxnSpPr>
          <p:nvPr/>
        </p:nvCxnSpPr>
        <p:spPr>
          <a:xfrm flipV="1">
            <a:off x="5438086" y="1467685"/>
            <a:ext cx="0" cy="123123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8B05DF69-B2CD-9EF6-802C-FFFE5DF3DDE0}"/>
              </a:ext>
            </a:extLst>
          </p:cNvPr>
          <p:cNvCxnSpPr>
            <a:cxnSpLocks/>
          </p:cNvCxnSpPr>
          <p:nvPr/>
        </p:nvCxnSpPr>
        <p:spPr>
          <a:xfrm flipH="1">
            <a:off x="3623510" y="3316537"/>
            <a:ext cx="1104901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6A496DEB-5945-B101-56C6-1E98AF4857A4}"/>
              </a:ext>
            </a:extLst>
          </p:cNvPr>
          <p:cNvCxnSpPr>
            <a:cxnSpLocks/>
          </p:cNvCxnSpPr>
          <p:nvPr/>
        </p:nvCxnSpPr>
        <p:spPr>
          <a:xfrm>
            <a:off x="5891275" y="3663195"/>
            <a:ext cx="1207168" cy="83018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9A0A87AC-8081-1559-E66F-7D3D9CE9C6B3}"/>
              </a:ext>
            </a:extLst>
          </p:cNvPr>
          <p:cNvCxnSpPr>
            <a:cxnSpLocks/>
          </p:cNvCxnSpPr>
          <p:nvPr/>
        </p:nvCxnSpPr>
        <p:spPr>
          <a:xfrm>
            <a:off x="5450117" y="3950369"/>
            <a:ext cx="0" cy="101867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68386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Which way will the dot go?</a:t>
            </a:r>
            <a:endParaRPr lang="en-GB" sz="6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FD7915-F106-8CB4-0777-A36F0DBC4F4B}"/>
              </a:ext>
            </a:extLst>
          </p:cNvPr>
          <p:cNvSpPr/>
          <p:nvPr/>
        </p:nvSpPr>
        <p:spPr>
          <a:xfrm>
            <a:off x="5012970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4B2E8E0-7A89-AEC9-C658-87B3F720A51B}"/>
              </a:ext>
            </a:extLst>
          </p:cNvPr>
          <p:cNvSpPr/>
          <p:nvPr/>
        </p:nvSpPr>
        <p:spPr>
          <a:xfrm>
            <a:off x="4316089" y="2431188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A1F340F-FB68-2F46-1CE6-DCF0B3FF5749}"/>
              </a:ext>
            </a:extLst>
          </p:cNvPr>
          <p:cNvSpPr/>
          <p:nvPr/>
        </p:nvSpPr>
        <p:spPr>
          <a:xfrm>
            <a:off x="4316089" y="2431188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38532376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7624E8-72B5-2977-659C-B9CEFED1B5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79CD67B-B339-EA10-6E82-AF92EBA80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Which way will the dot go?</a:t>
            </a:r>
            <a:endParaRPr lang="en-GB" sz="6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562347A2-1B14-278A-A726-19686BBEA36D}"/>
              </a:ext>
            </a:extLst>
          </p:cNvPr>
          <p:cNvSpPr/>
          <p:nvPr/>
        </p:nvSpPr>
        <p:spPr>
          <a:xfrm>
            <a:off x="5012970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C1E2A6F3-1BD0-0E70-1899-B1145952A95F}"/>
              </a:ext>
            </a:extLst>
          </p:cNvPr>
          <p:cNvSpPr/>
          <p:nvPr/>
        </p:nvSpPr>
        <p:spPr>
          <a:xfrm>
            <a:off x="4316089" y="2431188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39E7352-3E14-29EE-4040-25CE84054332}"/>
              </a:ext>
            </a:extLst>
          </p:cNvPr>
          <p:cNvSpPr/>
          <p:nvPr/>
        </p:nvSpPr>
        <p:spPr>
          <a:xfrm>
            <a:off x="3619208" y="2010319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1192937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EDFABE-AE9C-E546-8C56-94DDC8E546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A4D5C64-A0B7-02FA-D7D2-BB3296599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Which way will the dot go?</a:t>
            </a:r>
            <a:endParaRPr lang="en-GB" sz="6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2AF2E4A9-AD7A-3745-568A-F9A9D932D041}"/>
              </a:ext>
            </a:extLst>
          </p:cNvPr>
          <p:cNvSpPr/>
          <p:nvPr/>
        </p:nvSpPr>
        <p:spPr>
          <a:xfrm>
            <a:off x="5012970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A17017B-A3A9-3075-B11F-58C3E88A0677}"/>
              </a:ext>
            </a:extLst>
          </p:cNvPr>
          <p:cNvSpPr/>
          <p:nvPr/>
        </p:nvSpPr>
        <p:spPr>
          <a:xfrm>
            <a:off x="4316089" y="2431188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086909C-7D6F-9739-EAC7-BD21FB39DA81}"/>
              </a:ext>
            </a:extLst>
          </p:cNvPr>
          <p:cNvSpPr/>
          <p:nvPr/>
        </p:nvSpPr>
        <p:spPr>
          <a:xfrm>
            <a:off x="3619208" y="2010319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E4C3AA18-0A01-D293-159C-3F3A6F07949A}"/>
              </a:ext>
            </a:extLst>
          </p:cNvPr>
          <p:cNvSpPr/>
          <p:nvPr/>
        </p:nvSpPr>
        <p:spPr>
          <a:xfrm rot="12965591">
            <a:off x="3550935" y="4250064"/>
            <a:ext cx="1965346" cy="52834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7424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How fast will the dot go?</a:t>
            </a:r>
            <a:endParaRPr lang="en-GB" sz="6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FD7915-F106-8CB4-0777-A36F0DBC4F4B}"/>
              </a:ext>
            </a:extLst>
          </p:cNvPr>
          <p:cNvSpPr/>
          <p:nvPr/>
        </p:nvSpPr>
        <p:spPr>
          <a:xfrm>
            <a:off x="5012970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4B2E8E0-7A89-AEC9-C658-87B3F720A51B}"/>
              </a:ext>
            </a:extLst>
          </p:cNvPr>
          <p:cNvSpPr/>
          <p:nvPr/>
        </p:nvSpPr>
        <p:spPr>
          <a:xfrm>
            <a:off x="5807432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A1F340F-FB68-2F46-1CE6-DCF0B3FF5749}"/>
              </a:ext>
            </a:extLst>
          </p:cNvPr>
          <p:cNvSpPr/>
          <p:nvPr/>
        </p:nvSpPr>
        <p:spPr>
          <a:xfrm>
            <a:off x="6828179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E564761-5438-0683-CB77-9D9E1B8EC8CA}"/>
              </a:ext>
            </a:extLst>
          </p:cNvPr>
          <p:cNvSpPr/>
          <p:nvPr/>
        </p:nvSpPr>
        <p:spPr>
          <a:xfrm>
            <a:off x="8006990" y="2859337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5ECFE791-E421-7BB5-33BC-B8AEC5060B12}"/>
              </a:ext>
            </a:extLst>
          </p:cNvPr>
          <p:cNvSpPr/>
          <p:nvPr/>
        </p:nvSpPr>
        <p:spPr>
          <a:xfrm>
            <a:off x="5470170" y="1817812"/>
            <a:ext cx="1965346" cy="52834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E7D42EA-E0ED-CD78-B884-D55E50C43044}"/>
              </a:ext>
            </a:extLst>
          </p:cNvPr>
          <p:cNvCxnSpPr>
            <a:cxnSpLocks/>
          </p:cNvCxnSpPr>
          <p:nvPr/>
        </p:nvCxnSpPr>
        <p:spPr>
          <a:xfrm>
            <a:off x="12050486" y="1690688"/>
            <a:ext cx="0" cy="3320245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89496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How fast will the dot go?</a:t>
            </a:r>
            <a:endParaRPr lang="en-GB" sz="6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FD7915-F106-8CB4-0777-A36F0DBC4F4B}"/>
              </a:ext>
            </a:extLst>
          </p:cNvPr>
          <p:cNvSpPr/>
          <p:nvPr/>
        </p:nvSpPr>
        <p:spPr>
          <a:xfrm>
            <a:off x="5012970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4B2E8E0-7A89-AEC9-C658-87B3F720A51B}"/>
              </a:ext>
            </a:extLst>
          </p:cNvPr>
          <p:cNvSpPr/>
          <p:nvPr/>
        </p:nvSpPr>
        <p:spPr>
          <a:xfrm>
            <a:off x="5807432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A1F340F-FB68-2F46-1CE6-DCF0B3FF5749}"/>
              </a:ext>
            </a:extLst>
          </p:cNvPr>
          <p:cNvSpPr/>
          <p:nvPr/>
        </p:nvSpPr>
        <p:spPr>
          <a:xfrm>
            <a:off x="6828179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E564761-5438-0683-CB77-9D9E1B8EC8CA}"/>
              </a:ext>
            </a:extLst>
          </p:cNvPr>
          <p:cNvSpPr/>
          <p:nvPr/>
        </p:nvSpPr>
        <p:spPr>
          <a:xfrm>
            <a:off x="8006990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5ECFE791-E421-7BB5-33BC-B8AEC5060B12}"/>
              </a:ext>
            </a:extLst>
          </p:cNvPr>
          <p:cNvSpPr/>
          <p:nvPr/>
        </p:nvSpPr>
        <p:spPr>
          <a:xfrm>
            <a:off x="5470170" y="1817812"/>
            <a:ext cx="1965346" cy="52834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255E9B4C-2B22-F7DF-255F-E50189BEA23D}"/>
              </a:ext>
            </a:extLst>
          </p:cNvPr>
          <p:cNvSpPr/>
          <p:nvPr/>
        </p:nvSpPr>
        <p:spPr>
          <a:xfrm>
            <a:off x="9326453" y="2859337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FE7B477B-1FDB-22E6-85D6-7127E58D7700}"/>
              </a:ext>
            </a:extLst>
          </p:cNvPr>
          <p:cNvCxnSpPr>
            <a:cxnSpLocks/>
          </p:cNvCxnSpPr>
          <p:nvPr/>
        </p:nvCxnSpPr>
        <p:spPr>
          <a:xfrm>
            <a:off x="8807116" y="3970421"/>
            <a:ext cx="745958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13FE064-BCDD-E131-4115-FE45EDFBC87A}"/>
              </a:ext>
            </a:extLst>
          </p:cNvPr>
          <p:cNvCxnSpPr>
            <a:cxnSpLocks/>
          </p:cNvCxnSpPr>
          <p:nvPr/>
        </p:nvCxnSpPr>
        <p:spPr>
          <a:xfrm>
            <a:off x="12050486" y="1690688"/>
            <a:ext cx="0" cy="3320245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37439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8CB0DA-83C5-4A49-77E7-1D5F16F58E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C5EC95A-96C4-2627-8611-7439D18719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How fast will the dot go?</a:t>
            </a:r>
            <a:endParaRPr lang="en-GB" sz="6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77ADCEE0-1DB2-0D8F-6EA0-9F9CB557276C}"/>
              </a:ext>
            </a:extLst>
          </p:cNvPr>
          <p:cNvSpPr/>
          <p:nvPr/>
        </p:nvSpPr>
        <p:spPr>
          <a:xfrm>
            <a:off x="5012970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C8B897F-FE3D-7AF3-8069-A3C67EF9E24C}"/>
              </a:ext>
            </a:extLst>
          </p:cNvPr>
          <p:cNvSpPr/>
          <p:nvPr/>
        </p:nvSpPr>
        <p:spPr>
          <a:xfrm>
            <a:off x="5807432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5D0C917-1A69-BFFE-1DBB-A4124E13FA9F}"/>
              </a:ext>
            </a:extLst>
          </p:cNvPr>
          <p:cNvSpPr/>
          <p:nvPr/>
        </p:nvSpPr>
        <p:spPr>
          <a:xfrm>
            <a:off x="6828179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E97C3DE-961B-A14A-099D-ACB82B44FFF8}"/>
              </a:ext>
            </a:extLst>
          </p:cNvPr>
          <p:cNvSpPr/>
          <p:nvPr/>
        </p:nvSpPr>
        <p:spPr>
          <a:xfrm>
            <a:off x="8006990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BD86C48E-A3FD-7069-D399-399E5BF64AD9}"/>
              </a:ext>
            </a:extLst>
          </p:cNvPr>
          <p:cNvSpPr/>
          <p:nvPr/>
        </p:nvSpPr>
        <p:spPr>
          <a:xfrm>
            <a:off x="5470170" y="1817812"/>
            <a:ext cx="1965346" cy="52834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0792A882-50CA-E3C5-FBFD-3DEAE53D7CBA}"/>
              </a:ext>
            </a:extLst>
          </p:cNvPr>
          <p:cNvSpPr/>
          <p:nvPr/>
        </p:nvSpPr>
        <p:spPr>
          <a:xfrm>
            <a:off x="9326453" y="2859337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335A2CDC-9215-1DBA-A838-73C51757927E}"/>
              </a:ext>
            </a:extLst>
          </p:cNvPr>
          <p:cNvCxnSpPr>
            <a:cxnSpLocks/>
          </p:cNvCxnSpPr>
          <p:nvPr/>
        </p:nvCxnSpPr>
        <p:spPr>
          <a:xfrm>
            <a:off x="8807116" y="3970421"/>
            <a:ext cx="745958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847F945-BC6E-51C5-AAC2-0FEBFE7B19F0}"/>
              </a:ext>
            </a:extLst>
          </p:cNvPr>
          <p:cNvCxnSpPr>
            <a:cxnSpLocks/>
          </p:cNvCxnSpPr>
          <p:nvPr/>
        </p:nvCxnSpPr>
        <p:spPr>
          <a:xfrm>
            <a:off x="5470170" y="4082143"/>
            <a:ext cx="0" cy="120831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7C2DED4-1C76-6B33-1974-C24047CFC8E7}"/>
              </a:ext>
            </a:extLst>
          </p:cNvPr>
          <p:cNvCxnSpPr>
            <a:cxnSpLocks/>
          </p:cNvCxnSpPr>
          <p:nvPr/>
        </p:nvCxnSpPr>
        <p:spPr>
          <a:xfrm>
            <a:off x="6199513" y="4082143"/>
            <a:ext cx="0" cy="120831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561EED1-738C-126A-0386-B218055CB87F}"/>
              </a:ext>
            </a:extLst>
          </p:cNvPr>
          <p:cNvCxnSpPr>
            <a:cxnSpLocks/>
          </p:cNvCxnSpPr>
          <p:nvPr/>
        </p:nvCxnSpPr>
        <p:spPr>
          <a:xfrm>
            <a:off x="7244542" y="4082143"/>
            <a:ext cx="0" cy="120831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E998D12-5F28-64E9-EDC2-473B464DB14B}"/>
              </a:ext>
            </a:extLst>
          </p:cNvPr>
          <p:cNvCxnSpPr>
            <a:cxnSpLocks/>
          </p:cNvCxnSpPr>
          <p:nvPr/>
        </p:nvCxnSpPr>
        <p:spPr>
          <a:xfrm>
            <a:off x="8463742" y="4082143"/>
            <a:ext cx="0" cy="120831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1E284B9-D53B-DFA8-96E8-FEED5DA356E6}"/>
              </a:ext>
            </a:extLst>
          </p:cNvPr>
          <p:cNvCxnSpPr>
            <a:cxnSpLocks/>
          </p:cNvCxnSpPr>
          <p:nvPr/>
        </p:nvCxnSpPr>
        <p:spPr>
          <a:xfrm>
            <a:off x="9824456" y="4082143"/>
            <a:ext cx="0" cy="120831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C66446E2-91F2-A391-F6A2-158EDB27E35E}"/>
              </a:ext>
            </a:extLst>
          </p:cNvPr>
          <p:cNvSpPr txBox="1"/>
          <p:nvPr/>
        </p:nvSpPr>
        <p:spPr>
          <a:xfrm>
            <a:off x="5225241" y="5104695"/>
            <a:ext cx="4898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2800" b="1" i="1" baseline="-25000" dirty="0">
                <a:latin typeface="Symbol" panose="05050102010706020507" pitchFamily="18" charset="2"/>
              </a:rPr>
              <a:t>0</a:t>
            </a:r>
            <a:endParaRPr lang="en-GB" sz="2800" b="1" i="1" baseline="-25000" dirty="0">
              <a:latin typeface="Symbol" panose="05050102010706020507" pitchFamily="18" charset="2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34352E7-9F29-2AED-1CE7-64CABDD30B03}"/>
              </a:ext>
            </a:extLst>
          </p:cNvPr>
          <p:cNvSpPr txBox="1"/>
          <p:nvPr/>
        </p:nvSpPr>
        <p:spPr>
          <a:xfrm>
            <a:off x="5951767" y="5104695"/>
            <a:ext cx="4898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2800" b="1" i="1" baseline="-25000" dirty="0">
                <a:latin typeface="Symbol" panose="05050102010706020507" pitchFamily="18" charset="2"/>
              </a:rPr>
              <a:t>1</a:t>
            </a:r>
            <a:endParaRPr lang="en-GB" sz="2800" b="1" i="1" baseline="-25000" dirty="0">
              <a:latin typeface="Symbol" panose="05050102010706020507" pitchFamily="18" charset="2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2001009-67A6-F3D5-F4AB-48677DFF2622}"/>
              </a:ext>
            </a:extLst>
          </p:cNvPr>
          <p:cNvSpPr txBox="1"/>
          <p:nvPr/>
        </p:nvSpPr>
        <p:spPr>
          <a:xfrm>
            <a:off x="6999613" y="5104695"/>
            <a:ext cx="4898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2800" b="1" i="1" baseline="-25000" dirty="0">
                <a:latin typeface="Symbol" panose="05050102010706020507" pitchFamily="18" charset="2"/>
              </a:rPr>
              <a:t>2</a:t>
            </a:r>
            <a:endParaRPr lang="en-GB" sz="2800" b="1" i="1" baseline="-25000" dirty="0">
              <a:latin typeface="Symbol" panose="05050102010706020507" pitchFamily="18" charset="2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3477A8E-1535-745C-756A-F39F649E308D}"/>
              </a:ext>
            </a:extLst>
          </p:cNvPr>
          <p:cNvSpPr txBox="1"/>
          <p:nvPr/>
        </p:nvSpPr>
        <p:spPr>
          <a:xfrm>
            <a:off x="8218813" y="5104695"/>
            <a:ext cx="4898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2800" b="1" i="1" baseline="-25000" dirty="0">
                <a:latin typeface="Symbol" panose="05050102010706020507" pitchFamily="18" charset="2"/>
              </a:rPr>
              <a:t>3</a:t>
            </a:r>
            <a:endParaRPr lang="en-GB" sz="2800" b="1" i="1" baseline="-25000" dirty="0">
              <a:latin typeface="Symbol" panose="05050102010706020507" pitchFamily="18" charset="2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87C6CBD-1063-734E-C1E6-A3801981AD80}"/>
              </a:ext>
            </a:extLst>
          </p:cNvPr>
          <p:cNvSpPr txBox="1"/>
          <p:nvPr/>
        </p:nvSpPr>
        <p:spPr>
          <a:xfrm>
            <a:off x="9579527" y="5104695"/>
            <a:ext cx="4898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2800" b="1" i="1" baseline="-25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endParaRPr lang="en-GB" sz="2800" b="1" i="1" baseline="-25000" dirty="0">
              <a:latin typeface="Symbol" panose="05050102010706020507" pitchFamily="18" charset="2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AB44054-F88F-0A10-1642-E75358E93B46}"/>
              </a:ext>
            </a:extLst>
          </p:cNvPr>
          <p:cNvSpPr txBox="1"/>
          <p:nvPr/>
        </p:nvSpPr>
        <p:spPr>
          <a:xfrm>
            <a:off x="8899170" y="5073917"/>
            <a:ext cx="48985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dirty="0"/>
              <a:t>…</a:t>
            </a:r>
            <a:endParaRPr lang="en-GB" sz="3000" b="1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E3C06DB-06EC-7D91-386B-D835432AD681}"/>
              </a:ext>
            </a:extLst>
          </p:cNvPr>
          <p:cNvCxnSpPr>
            <a:cxnSpLocks/>
          </p:cNvCxnSpPr>
          <p:nvPr/>
        </p:nvCxnSpPr>
        <p:spPr>
          <a:xfrm>
            <a:off x="12050486" y="1690688"/>
            <a:ext cx="0" cy="3320245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BA1D5755-FC7D-21EB-A8A3-06CC044EFFDB}"/>
              </a:ext>
            </a:extLst>
          </p:cNvPr>
          <p:cNvCxnSpPr>
            <a:cxnSpLocks/>
          </p:cNvCxnSpPr>
          <p:nvPr/>
        </p:nvCxnSpPr>
        <p:spPr>
          <a:xfrm>
            <a:off x="10417629" y="3309257"/>
            <a:ext cx="1556657" cy="0"/>
          </a:xfrm>
          <a:prstGeom prst="straightConnector1">
            <a:avLst/>
          </a:prstGeom>
          <a:ln w="76200">
            <a:solidFill>
              <a:srgbClr val="FFC000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09982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Finish The Quotes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200" dirty="0"/>
              <a:t>A rose by any other name would smell as…</a:t>
            </a:r>
            <a:r>
              <a:rPr lang="en-US" sz="3200" u="sng" dirty="0"/>
              <a:t>          </a:t>
            </a:r>
          </a:p>
          <a:p>
            <a:pPr>
              <a:lnSpc>
                <a:spcPct val="100000"/>
              </a:lnSpc>
            </a:pPr>
            <a:r>
              <a:rPr lang="en-US" sz="3200" dirty="0"/>
              <a:t>All the world’s a stage, and all the men and women …..</a:t>
            </a:r>
          </a:p>
          <a:p>
            <a:pPr>
              <a:lnSpc>
                <a:spcPct val="100000"/>
              </a:lnSpc>
            </a:pPr>
            <a:r>
              <a:rPr lang="en-US" sz="3200" dirty="0"/>
              <a:t>Ask not what your country can do for you; ask what you can do for…</a:t>
            </a:r>
          </a:p>
          <a:p>
            <a:pPr>
              <a:lnSpc>
                <a:spcPct val="100000"/>
              </a:lnSpc>
            </a:pPr>
            <a:r>
              <a:rPr lang="en-US" sz="3200" dirty="0"/>
              <a:t>Elementary, my dear…</a:t>
            </a:r>
          </a:p>
          <a:p>
            <a:pPr>
              <a:lnSpc>
                <a:spcPct val="100000"/>
              </a:lnSpc>
            </a:pPr>
            <a:r>
              <a:rPr lang="en-US" sz="3200" dirty="0"/>
              <a:t>Houston, we have …</a:t>
            </a: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8153808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Finish The Quotes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</a:pPr>
            <a:r>
              <a:rPr lang="en-US" sz="3200" dirty="0"/>
              <a:t>A rose by any other name would smell as </a:t>
            </a:r>
            <a:r>
              <a:rPr lang="en-US" sz="3200" b="1" dirty="0">
                <a:solidFill>
                  <a:srgbClr val="FF0000"/>
                </a:solidFill>
              </a:rPr>
              <a:t>sweet   </a:t>
            </a:r>
            <a:r>
              <a:rPr lang="en-US" sz="3200" b="1" dirty="0"/>
              <a:t> William Shakespeare</a:t>
            </a:r>
            <a:endParaRPr lang="en-US" sz="3200" b="1" u="sng" dirty="0"/>
          </a:p>
          <a:p>
            <a:pPr>
              <a:lnSpc>
                <a:spcPct val="100000"/>
              </a:lnSpc>
            </a:pPr>
            <a:r>
              <a:rPr lang="en-US" sz="3200" dirty="0"/>
              <a:t>All the world’s a stage, and all the men and women </a:t>
            </a:r>
            <a:r>
              <a:rPr lang="en-US" sz="3200" b="1" dirty="0">
                <a:solidFill>
                  <a:srgbClr val="FF0000"/>
                </a:solidFill>
              </a:rPr>
              <a:t>merely players </a:t>
            </a:r>
          </a:p>
          <a:p>
            <a:pPr>
              <a:lnSpc>
                <a:spcPct val="100000"/>
              </a:lnSpc>
            </a:pPr>
            <a:r>
              <a:rPr lang="en-US" sz="3200" dirty="0"/>
              <a:t>Ask not what your country can do for you; ask what you can do for  </a:t>
            </a:r>
            <a:r>
              <a:rPr lang="en-US" sz="3200" b="1" dirty="0">
                <a:solidFill>
                  <a:srgbClr val="FF0000"/>
                </a:solidFill>
              </a:rPr>
              <a:t>your country</a:t>
            </a:r>
            <a:r>
              <a:rPr lang="en-US" sz="3200" b="1" dirty="0"/>
              <a:t>                                                                     John F Kenedy</a:t>
            </a:r>
          </a:p>
          <a:p>
            <a:pPr>
              <a:lnSpc>
                <a:spcPct val="100000"/>
              </a:lnSpc>
            </a:pPr>
            <a:r>
              <a:rPr lang="en-GB" sz="3200" dirty="0"/>
              <a:t>Elementary, my dear </a:t>
            </a:r>
            <a:r>
              <a:rPr lang="en-GB" sz="3200" b="1" dirty="0">
                <a:solidFill>
                  <a:srgbClr val="FF0000"/>
                </a:solidFill>
              </a:rPr>
              <a:t>Watson                                     </a:t>
            </a:r>
            <a:r>
              <a:rPr lang="en-GB" sz="3200" b="1" dirty="0"/>
              <a:t> Sherlock Holmes</a:t>
            </a:r>
            <a:endParaRPr lang="en-US" sz="3200" b="1" dirty="0"/>
          </a:p>
          <a:p>
            <a:pPr>
              <a:lnSpc>
                <a:spcPct val="100000"/>
              </a:lnSpc>
            </a:pPr>
            <a:r>
              <a:rPr lang="en-US" sz="3200" dirty="0"/>
              <a:t>Houston, we have a </a:t>
            </a:r>
            <a:r>
              <a:rPr lang="en-US" sz="3200" b="1" dirty="0">
                <a:solidFill>
                  <a:srgbClr val="FF0000"/>
                </a:solidFill>
              </a:rPr>
              <a:t>problem    </a:t>
            </a:r>
            <a:r>
              <a:rPr lang="en-US" sz="3200" b="1" dirty="0"/>
              <a:t>                                 Jim Lovell (Apollo 13)</a:t>
            </a:r>
            <a:endParaRPr lang="en-GB" sz="44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4619664B-E837-3047-B95D-CCDB86F5435C}"/>
              </a:ext>
            </a:extLst>
          </p:cNvPr>
          <p:cNvCxnSpPr>
            <a:cxnSpLocks/>
          </p:cNvCxnSpPr>
          <p:nvPr/>
        </p:nvCxnSpPr>
        <p:spPr>
          <a:xfrm rot="10800000" flipV="1">
            <a:off x="11085813" y="2155371"/>
            <a:ext cx="500740" cy="424544"/>
          </a:xfrm>
          <a:prstGeom prst="bentConnector3">
            <a:avLst>
              <a:gd name="adj1" fmla="val -6522"/>
            </a:avLst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526DB8E-0CE3-F906-635F-A8668A1BE3B1}"/>
              </a:ext>
            </a:extLst>
          </p:cNvPr>
          <p:cNvCxnSpPr>
            <a:cxnSpLocks/>
          </p:cNvCxnSpPr>
          <p:nvPr/>
        </p:nvCxnSpPr>
        <p:spPr>
          <a:xfrm flipH="1">
            <a:off x="8000431" y="2016971"/>
            <a:ext cx="326571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2CCDACB3-9360-9D65-C6CE-4BBA7470AFCC}"/>
              </a:ext>
            </a:extLst>
          </p:cNvPr>
          <p:cNvCxnSpPr>
            <a:cxnSpLocks/>
          </p:cNvCxnSpPr>
          <p:nvPr/>
        </p:nvCxnSpPr>
        <p:spPr>
          <a:xfrm flipH="1">
            <a:off x="3178629" y="3626089"/>
            <a:ext cx="4990244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C2F0BF48-5D99-2A83-76BA-2E742B2B552F}"/>
              </a:ext>
            </a:extLst>
          </p:cNvPr>
          <p:cNvCxnSpPr>
            <a:cxnSpLocks/>
          </p:cNvCxnSpPr>
          <p:nvPr/>
        </p:nvCxnSpPr>
        <p:spPr>
          <a:xfrm flipH="1">
            <a:off x="5193631" y="4195010"/>
            <a:ext cx="3133371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172751EE-0573-D31F-20F6-DFB6D6DFD736}"/>
              </a:ext>
            </a:extLst>
          </p:cNvPr>
          <p:cNvCxnSpPr>
            <a:cxnSpLocks/>
          </p:cNvCxnSpPr>
          <p:nvPr/>
        </p:nvCxnSpPr>
        <p:spPr>
          <a:xfrm flipH="1">
            <a:off x="5193631" y="4771380"/>
            <a:ext cx="2971231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06670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Perceptron - Again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4942387"/>
            <a:ext cx="11481847" cy="728161"/>
          </a:xfrm>
        </p:spPr>
        <p:txBody>
          <a:bodyPr>
            <a:normAutofit fontScale="92500" lnSpcReduction="10000"/>
          </a:bodyPr>
          <a:lstStyle/>
          <a:p>
            <a:pPr marL="1371600" lvl="3" indent="0">
              <a:buNone/>
            </a:pPr>
            <a:r>
              <a:rPr lang="en-US" sz="2400" b="1" dirty="0">
                <a:solidFill>
                  <a:prstClr val="black"/>
                </a:solidFill>
                <a:ea typeface="+mj-ea"/>
                <a:cs typeface="+mj-cs"/>
              </a:rPr>
              <a:t>INPUTS		             SUM /  	         ACTIVATION                 OUTPUT</a:t>
            </a:r>
          </a:p>
          <a:p>
            <a:pPr marL="1371600" lvl="3" indent="0">
              <a:buNone/>
            </a:pPr>
            <a:r>
              <a:rPr lang="en-US" sz="2400" b="1" dirty="0">
                <a:solidFill>
                  <a:prstClr val="black"/>
                </a:solidFill>
                <a:ea typeface="+mj-ea"/>
                <a:cs typeface="+mj-cs"/>
              </a:rPr>
              <a:t>		                 WEIGHTED SUM      FUNCTION</a:t>
            </a:r>
          </a:p>
          <a:p>
            <a:pPr marL="1371600" lvl="3" indent="0">
              <a:buNone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j-ea"/>
              <a:cs typeface="+mj-cs"/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8632095-5900-8D0C-F977-C722E7634D7C}"/>
              </a:ext>
            </a:extLst>
          </p:cNvPr>
          <p:cNvSpPr/>
          <p:nvPr/>
        </p:nvSpPr>
        <p:spPr>
          <a:xfrm>
            <a:off x="1744579" y="1891299"/>
            <a:ext cx="661737" cy="6654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0</a:t>
            </a:r>
            <a:endParaRPr lang="en-GB" sz="2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1B1D509-5DA7-66FA-6135-7487D815046E}"/>
              </a:ext>
            </a:extLst>
          </p:cNvPr>
          <p:cNvSpPr/>
          <p:nvPr/>
        </p:nvSpPr>
        <p:spPr>
          <a:xfrm>
            <a:off x="1625827" y="3009207"/>
            <a:ext cx="661737" cy="66541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1</a:t>
            </a:r>
            <a:endParaRPr lang="en-GB" sz="2000" b="1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428ECB4-B68A-9628-9CA1-83AFAF8F47B8}"/>
              </a:ext>
            </a:extLst>
          </p:cNvPr>
          <p:cNvSpPr/>
          <p:nvPr/>
        </p:nvSpPr>
        <p:spPr>
          <a:xfrm>
            <a:off x="1744578" y="4123967"/>
            <a:ext cx="661737" cy="6654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m</a:t>
            </a:r>
            <a:endParaRPr lang="en-GB" sz="2000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3499694-1E21-0BC6-0490-2D4A6C065CC6}"/>
              </a:ext>
            </a:extLst>
          </p:cNvPr>
          <p:cNvSpPr/>
          <p:nvPr/>
        </p:nvSpPr>
        <p:spPr>
          <a:xfrm>
            <a:off x="6314595" y="2877385"/>
            <a:ext cx="914400" cy="914400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α</a:t>
            </a:r>
            <a:endParaRPr lang="en-GB" sz="40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C8B85E8-F44A-684F-8A4F-74376A4402C4}"/>
              </a:ext>
            </a:extLst>
          </p:cNvPr>
          <p:cNvSpPr/>
          <p:nvPr/>
        </p:nvSpPr>
        <p:spPr>
          <a:xfrm>
            <a:off x="8990036" y="2871892"/>
            <a:ext cx="914400" cy="9144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ŷ</a:t>
            </a:r>
            <a:endParaRPr lang="en-GB" sz="4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FD7915-F106-8CB4-0777-A36F0DBC4F4B}"/>
              </a:ext>
            </a:extLst>
          </p:cNvPr>
          <p:cNvSpPr/>
          <p:nvPr/>
        </p:nvSpPr>
        <p:spPr>
          <a:xfrm>
            <a:off x="4976875" y="2859337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Σ</a:t>
            </a:r>
            <a:endParaRPr lang="en-GB" sz="4000" b="1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16ED186-9C78-90FE-ECD1-B3D5EFF326B0}"/>
              </a:ext>
            </a:extLst>
          </p:cNvPr>
          <p:cNvCxnSpPr>
            <a:cxnSpLocks/>
            <a:stCxn id="2" idx="6"/>
            <a:endCxn id="9" idx="1"/>
          </p:cNvCxnSpPr>
          <p:nvPr/>
        </p:nvCxnSpPr>
        <p:spPr>
          <a:xfrm>
            <a:off x="2406316" y="2224005"/>
            <a:ext cx="2704470" cy="76924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ABAD3D3-66DC-5253-9782-C397A0BA0617}"/>
              </a:ext>
            </a:extLst>
          </p:cNvPr>
          <p:cNvCxnSpPr>
            <a:cxnSpLocks/>
            <a:stCxn id="3" idx="6"/>
            <a:endCxn id="9" idx="2"/>
          </p:cNvCxnSpPr>
          <p:nvPr/>
        </p:nvCxnSpPr>
        <p:spPr>
          <a:xfrm flipV="1">
            <a:off x="2287564" y="3316537"/>
            <a:ext cx="2689311" cy="2537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DAF4FF7-745D-36FC-C768-11DA5C94886E}"/>
              </a:ext>
            </a:extLst>
          </p:cNvPr>
          <p:cNvCxnSpPr>
            <a:cxnSpLocks/>
            <a:stCxn id="4" idx="6"/>
            <a:endCxn id="9" idx="3"/>
          </p:cNvCxnSpPr>
          <p:nvPr/>
        </p:nvCxnSpPr>
        <p:spPr>
          <a:xfrm flipV="1">
            <a:off x="2406315" y="3639826"/>
            <a:ext cx="2704471" cy="81684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FE7A24C2-49EE-5212-ABC2-CB862260E4C4}"/>
              </a:ext>
            </a:extLst>
          </p:cNvPr>
          <p:cNvCxnSpPr>
            <a:cxnSpLocks/>
            <a:stCxn id="9" idx="6"/>
            <a:endCxn id="6" idx="2"/>
          </p:cNvCxnSpPr>
          <p:nvPr/>
        </p:nvCxnSpPr>
        <p:spPr>
          <a:xfrm>
            <a:off x="5891275" y="3316537"/>
            <a:ext cx="423320" cy="1804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3A5C8F17-F83A-97B0-F22E-5302D65E2B0D}"/>
              </a:ext>
            </a:extLst>
          </p:cNvPr>
          <p:cNvCxnSpPr>
            <a:cxnSpLocks/>
            <a:stCxn id="6" idx="6"/>
            <a:endCxn id="7" idx="2"/>
          </p:cNvCxnSpPr>
          <p:nvPr/>
        </p:nvCxnSpPr>
        <p:spPr>
          <a:xfrm flipV="1">
            <a:off x="7228995" y="3329092"/>
            <a:ext cx="1761041" cy="549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1CF510BA-0DA5-0E24-A6AC-EE83332B4802}"/>
              </a:ext>
            </a:extLst>
          </p:cNvPr>
          <p:cNvSpPr txBox="1"/>
          <p:nvPr/>
        </p:nvSpPr>
        <p:spPr>
          <a:xfrm>
            <a:off x="10566173" y="2342862"/>
            <a:ext cx="75798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/>
              <a:t>0</a:t>
            </a:r>
          </a:p>
          <a:p>
            <a:r>
              <a:rPr lang="en-US" sz="4000" b="1" dirty="0"/>
              <a:t>or</a:t>
            </a:r>
          </a:p>
          <a:p>
            <a:r>
              <a:rPr lang="en-US" sz="4000" b="1" dirty="0"/>
              <a:t>1</a:t>
            </a:r>
            <a:endParaRPr lang="en-GB" sz="4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4430274-7EC3-E028-63ED-1F1D3F6AE09A}"/>
              </a:ext>
            </a:extLst>
          </p:cNvPr>
          <p:cNvSpPr txBox="1"/>
          <p:nvPr/>
        </p:nvSpPr>
        <p:spPr>
          <a:xfrm>
            <a:off x="3045546" y="1959591"/>
            <a:ext cx="5741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i="1" dirty="0"/>
              <a:t>w</a:t>
            </a:r>
            <a:r>
              <a:rPr lang="en-US" sz="2800" b="1" baseline="-25000" dirty="0"/>
              <a:t>1</a:t>
            </a:r>
            <a:endParaRPr lang="en-GB" sz="28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61B839-F40D-BDA3-F0B6-85C35F96F48A}"/>
              </a:ext>
            </a:extLst>
          </p:cNvPr>
          <p:cNvSpPr txBox="1"/>
          <p:nvPr/>
        </p:nvSpPr>
        <p:spPr>
          <a:xfrm>
            <a:off x="3028692" y="2821498"/>
            <a:ext cx="5917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/>
              <a:t>w</a:t>
            </a:r>
            <a:r>
              <a:rPr lang="en-US" sz="2800" b="1" baseline="-25000" dirty="0"/>
              <a:t>2</a:t>
            </a:r>
            <a:endParaRPr lang="el-GR" sz="28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BF09ECB-167E-BB0C-15A6-9EDB5834ABBE}"/>
              </a:ext>
            </a:extLst>
          </p:cNvPr>
          <p:cNvSpPr txBox="1"/>
          <p:nvPr/>
        </p:nvSpPr>
        <p:spPr>
          <a:xfrm>
            <a:off x="3039022" y="3657097"/>
            <a:ext cx="7237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/>
              <a:t>w</a:t>
            </a:r>
            <a:r>
              <a:rPr lang="en-US" sz="2800" b="1" baseline="-25000" dirty="0"/>
              <a:t>m</a:t>
            </a:r>
            <a:endParaRPr lang="el-GR" sz="2800" b="1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622AB134-31BB-A1CF-84A6-C1B44BAC35D6}"/>
              </a:ext>
            </a:extLst>
          </p:cNvPr>
          <p:cNvSpPr/>
          <p:nvPr/>
        </p:nvSpPr>
        <p:spPr>
          <a:xfrm>
            <a:off x="3850105" y="1479884"/>
            <a:ext cx="661737" cy="665412"/>
          </a:xfrm>
          <a:prstGeom prst="ellipse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 dirty="0"/>
              <a:t>b</a:t>
            </a:r>
            <a:endParaRPr lang="en-GB" sz="2800" b="1" i="1" dirty="0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0F54BF0B-B889-96A1-EDEF-C8626F554246}"/>
              </a:ext>
            </a:extLst>
          </p:cNvPr>
          <p:cNvCxnSpPr>
            <a:cxnSpLocks/>
            <a:stCxn id="16" idx="5"/>
          </p:cNvCxnSpPr>
          <p:nvPr/>
        </p:nvCxnSpPr>
        <p:spPr>
          <a:xfrm>
            <a:off x="4414933" y="2047849"/>
            <a:ext cx="915056" cy="82614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B815205F-7852-9BC1-517F-CB03B38D75FC}"/>
              </a:ext>
            </a:extLst>
          </p:cNvPr>
          <p:cNvSpPr txBox="1"/>
          <p:nvPr/>
        </p:nvSpPr>
        <p:spPr>
          <a:xfrm>
            <a:off x="4680994" y="1980392"/>
            <a:ext cx="5917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1" dirty="0"/>
              <a:t>w</a:t>
            </a:r>
            <a:r>
              <a:rPr lang="en-GB" sz="2800" b="1" baseline="-25000" dirty="0"/>
              <a:t>0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4AED854-AE6C-2912-959B-BD03FEA43EB6}"/>
              </a:ext>
            </a:extLst>
          </p:cNvPr>
          <p:cNvSpPr txBox="1"/>
          <p:nvPr/>
        </p:nvSpPr>
        <p:spPr>
          <a:xfrm>
            <a:off x="4872461" y="1436656"/>
            <a:ext cx="1484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Add Bias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6319731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Multi-Layer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211893" y="2423766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4D9F4A-FB96-DB6E-8887-40F9CFD12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1893" y="1615521"/>
            <a:ext cx="547707" cy="572376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211894" y="3232011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DC9A0C5-D3DE-D8AB-D0A5-757F9BA79A3D}"/>
              </a:ext>
            </a:extLst>
          </p:cNvPr>
          <p:cNvSpPr/>
          <p:nvPr/>
        </p:nvSpPr>
        <p:spPr>
          <a:xfrm>
            <a:off x="3211893" y="4040256"/>
            <a:ext cx="547706" cy="5723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9E9F2F-7435-B5E1-3D13-26897E5248B2}"/>
              </a:ext>
            </a:extLst>
          </p:cNvPr>
          <p:cNvSpPr txBox="1"/>
          <p:nvPr/>
        </p:nvSpPr>
        <p:spPr>
          <a:xfrm>
            <a:off x="2654511" y="4960128"/>
            <a:ext cx="16624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Input Layer</a:t>
            </a:r>
          </a:p>
          <a:p>
            <a:r>
              <a:rPr lang="en-US" sz="2000" b="1" dirty="0"/>
              <a:t>Features</a:t>
            </a:r>
            <a:endParaRPr lang="en-GB" sz="2000" b="1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76714EA-39EA-F240-9B5D-7BBA6B3201A5}"/>
              </a:ext>
            </a:extLst>
          </p:cNvPr>
          <p:cNvSpPr/>
          <p:nvPr/>
        </p:nvSpPr>
        <p:spPr>
          <a:xfrm>
            <a:off x="5259535" y="1411516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259532" y="2148255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259533" y="2888332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259533" y="3625071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D47DB4E-2444-BB33-4B42-DF79B2B4B635}"/>
              </a:ext>
            </a:extLst>
          </p:cNvPr>
          <p:cNvSpPr/>
          <p:nvPr/>
        </p:nvSpPr>
        <p:spPr>
          <a:xfrm>
            <a:off x="5263546" y="4326444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628021" y="2423766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83C6F04-B6A4-F7B5-ED2A-6EA045974D8A}"/>
              </a:ext>
            </a:extLst>
          </p:cNvPr>
          <p:cNvSpPr/>
          <p:nvPr/>
        </p:nvSpPr>
        <p:spPr>
          <a:xfrm>
            <a:off x="7622274" y="3372445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7D6F03B-AC61-162E-7D5C-64850987AC81}"/>
              </a:ext>
            </a:extLst>
          </p:cNvPr>
          <p:cNvSpPr txBox="1"/>
          <p:nvPr/>
        </p:nvSpPr>
        <p:spPr>
          <a:xfrm>
            <a:off x="4588906" y="4960130"/>
            <a:ext cx="188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Hidden Layer</a:t>
            </a:r>
            <a:endParaRPr lang="en-GB" sz="24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3BF8CC3-7580-7CA8-984D-AADB344D987A}"/>
              </a:ext>
            </a:extLst>
          </p:cNvPr>
          <p:cNvSpPr txBox="1"/>
          <p:nvPr/>
        </p:nvSpPr>
        <p:spPr>
          <a:xfrm>
            <a:off x="6951648" y="4960128"/>
            <a:ext cx="18889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Output Layer</a:t>
            </a:r>
          </a:p>
          <a:p>
            <a:r>
              <a:rPr lang="en-US" sz="2000" b="1" dirty="0"/>
              <a:t>Binary Classifier</a:t>
            </a:r>
            <a:endParaRPr lang="en-GB" sz="2000" b="1" dirty="0"/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BF9F7FD0-F209-15EE-6609-87C2DCA98CFF}"/>
              </a:ext>
            </a:extLst>
          </p:cNvPr>
          <p:cNvCxnSpPr>
            <a:cxnSpLocks/>
            <a:stCxn id="6" idx="3"/>
            <a:endCxn id="15" idx="2"/>
          </p:cNvCxnSpPr>
          <p:nvPr/>
        </p:nvCxnSpPr>
        <p:spPr>
          <a:xfrm flipV="1">
            <a:off x="3759600" y="1697704"/>
            <a:ext cx="1499935" cy="2040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F30490C0-788A-627B-F987-63CC6C6E6DD1}"/>
              </a:ext>
            </a:extLst>
          </p:cNvPr>
          <p:cNvCxnSpPr>
            <a:cxnSpLocks/>
            <a:stCxn id="6" idx="3"/>
            <a:endCxn id="16" idx="2"/>
          </p:cNvCxnSpPr>
          <p:nvPr/>
        </p:nvCxnSpPr>
        <p:spPr>
          <a:xfrm>
            <a:off x="3759600" y="1901709"/>
            <a:ext cx="1499932" cy="532734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C44965C3-9361-A43D-5DFB-E8F534278479}"/>
              </a:ext>
            </a:extLst>
          </p:cNvPr>
          <p:cNvCxnSpPr>
            <a:cxnSpLocks/>
            <a:stCxn id="6" idx="3"/>
            <a:endCxn id="17" idx="2"/>
          </p:cNvCxnSpPr>
          <p:nvPr/>
        </p:nvCxnSpPr>
        <p:spPr>
          <a:xfrm>
            <a:off x="3759600" y="1901709"/>
            <a:ext cx="1499933" cy="12728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19065788-59AD-E7D5-1D75-6308199A5974}"/>
              </a:ext>
            </a:extLst>
          </p:cNvPr>
          <p:cNvCxnSpPr>
            <a:cxnSpLocks/>
            <a:stCxn id="6" idx="3"/>
            <a:endCxn id="18" idx="2"/>
          </p:cNvCxnSpPr>
          <p:nvPr/>
        </p:nvCxnSpPr>
        <p:spPr>
          <a:xfrm>
            <a:off x="3759600" y="1901709"/>
            <a:ext cx="1499933" cy="20095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83D08B7F-9121-C1E7-BA39-E6C56B30B0E4}"/>
              </a:ext>
            </a:extLst>
          </p:cNvPr>
          <p:cNvCxnSpPr>
            <a:cxnSpLocks/>
            <a:stCxn id="6" idx="3"/>
            <a:endCxn id="19" idx="2"/>
          </p:cNvCxnSpPr>
          <p:nvPr/>
        </p:nvCxnSpPr>
        <p:spPr>
          <a:xfrm>
            <a:off x="3759600" y="1901709"/>
            <a:ext cx="1503946" cy="271092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2111FDD1-AEEB-F0BF-EBA2-D08BA97A6FD8}"/>
              </a:ext>
            </a:extLst>
          </p:cNvPr>
          <p:cNvCxnSpPr>
            <a:cxnSpLocks/>
            <a:stCxn id="3" idx="6"/>
            <a:endCxn id="15" idx="2"/>
          </p:cNvCxnSpPr>
          <p:nvPr/>
        </p:nvCxnSpPr>
        <p:spPr>
          <a:xfrm flipV="1">
            <a:off x="3759599" y="1697704"/>
            <a:ext cx="1499936" cy="10122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F4327C40-AD64-0121-32D5-B581AC563029}"/>
              </a:ext>
            </a:extLst>
          </p:cNvPr>
          <p:cNvCxnSpPr>
            <a:cxnSpLocks/>
            <a:stCxn id="3" idx="6"/>
            <a:endCxn id="16" idx="2"/>
          </p:cNvCxnSpPr>
          <p:nvPr/>
        </p:nvCxnSpPr>
        <p:spPr>
          <a:xfrm flipV="1">
            <a:off x="3759599" y="2434443"/>
            <a:ext cx="1499933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>
            <a:off x="3759599" y="2709954"/>
            <a:ext cx="1499934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BCE44431-AAEC-76FC-304A-D25A210AEB56}"/>
              </a:ext>
            </a:extLst>
          </p:cNvPr>
          <p:cNvCxnSpPr>
            <a:cxnSpLocks/>
            <a:stCxn id="3" idx="6"/>
            <a:endCxn id="18" idx="2"/>
          </p:cNvCxnSpPr>
          <p:nvPr/>
        </p:nvCxnSpPr>
        <p:spPr>
          <a:xfrm>
            <a:off x="3759599" y="2709954"/>
            <a:ext cx="1499934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10BA49EC-B8C4-F5B6-AD77-A2E09A61696A}"/>
              </a:ext>
            </a:extLst>
          </p:cNvPr>
          <p:cNvCxnSpPr>
            <a:cxnSpLocks/>
            <a:stCxn id="3" idx="6"/>
            <a:endCxn id="19" idx="2"/>
          </p:cNvCxnSpPr>
          <p:nvPr/>
        </p:nvCxnSpPr>
        <p:spPr>
          <a:xfrm>
            <a:off x="3759599" y="2709954"/>
            <a:ext cx="1503947" cy="190267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02A895CC-EB5A-9068-9CBE-D5BC65407116}"/>
              </a:ext>
            </a:extLst>
          </p:cNvPr>
          <p:cNvCxnSpPr>
            <a:cxnSpLocks/>
            <a:stCxn id="7" idx="6"/>
            <a:endCxn id="15" idx="2"/>
          </p:cNvCxnSpPr>
          <p:nvPr/>
        </p:nvCxnSpPr>
        <p:spPr>
          <a:xfrm flipV="1">
            <a:off x="3759600" y="1697704"/>
            <a:ext cx="1499935" cy="182049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79241873-61A4-43FB-B71B-B8FA38F79E37}"/>
              </a:ext>
            </a:extLst>
          </p:cNvPr>
          <p:cNvCxnSpPr>
            <a:cxnSpLocks/>
            <a:stCxn id="7" idx="6"/>
            <a:endCxn id="16" idx="2"/>
          </p:cNvCxnSpPr>
          <p:nvPr/>
        </p:nvCxnSpPr>
        <p:spPr>
          <a:xfrm flipV="1">
            <a:off x="3759600" y="2434443"/>
            <a:ext cx="1499932" cy="108375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6E619C2-97A0-C227-1E29-34B3F14ED7F7}"/>
              </a:ext>
            </a:extLst>
          </p:cNvPr>
          <p:cNvCxnSpPr>
            <a:cxnSpLocks/>
            <a:stCxn id="7" idx="6"/>
            <a:endCxn id="17" idx="2"/>
          </p:cNvCxnSpPr>
          <p:nvPr/>
        </p:nvCxnSpPr>
        <p:spPr>
          <a:xfrm flipV="1">
            <a:off x="3759600" y="3174520"/>
            <a:ext cx="1499933" cy="34367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A050B4C9-ADD5-E813-1D51-7FA835BE2049}"/>
              </a:ext>
            </a:extLst>
          </p:cNvPr>
          <p:cNvCxnSpPr>
            <a:cxnSpLocks/>
            <a:stCxn id="7" idx="6"/>
            <a:endCxn id="18" idx="2"/>
          </p:cNvCxnSpPr>
          <p:nvPr/>
        </p:nvCxnSpPr>
        <p:spPr>
          <a:xfrm>
            <a:off x="3759600" y="3518199"/>
            <a:ext cx="1499933" cy="39306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C7724F54-1104-D13E-9A38-4D2F19A3CFE6}"/>
              </a:ext>
            </a:extLst>
          </p:cNvPr>
          <p:cNvCxnSpPr>
            <a:cxnSpLocks/>
            <a:stCxn id="7" idx="6"/>
            <a:endCxn id="19" idx="2"/>
          </p:cNvCxnSpPr>
          <p:nvPr/>
        </p:nvCxnSpPr>
        <p:spPr>
          <a:xfrm>
            <a:off x="3759600" y="3518199"/>
            <a:ext cx="1503946" cy="109443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DDCEFF9E-F365-B66B-BB62-4EA898C3A2C4}"/>
              </a:ext>
            </a:extLst>
          </p:cNvPr>
          <p:cNvCxnSpPr>
            <a:cxnSpLocks/>
            <a:endCxn id="15" idx="2"/>
          </p:cNvCxnSpPr>
          <p:nvPr/>
        </p:nvCxnSpPr>
        <p:spPr>
          <a:xfrm flipV="1">
            <a:off x="3753314" y="1697704"/>
            <a:ext cx="1506221" cy="262873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B4A45421-C7E2-B30D-08C8-3DC5C06A0D33}"/>
              </a:ext>
            </a:extLst>
          </p:cNvPr>
          <p:cNvCxnSpPr>
            <a:cxnSpLocks/>
            <a:stCxn id="9" idx="6"/>
            <a:endCxn id="16" idx="2"/>
          </p:cNvCxnSpPr>
          <p:nvPr/>
        </p:nvCxnSpPr>
        <p:spPr>
          <a:xfrm flipV="1">
            <a:off x="3759599" y="2434443"/>
            <a:ext cx="1499933" cy="1892002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128670B9-A07D-F9C0-F106-96656E131046}"/>
              </a:ext>
            </a:extLst>
          </p:cNvPr>
          <p:cNvCxnSpPr>
            <a:cxnSpLocks/>
            <a:stCxn id="9" idx="6"/>
            <a:endCxn id="17" idx="2"/>
          </p:cNvCxnSpPr>
          <p:nvPr/>
        </p:nvCxnSpPr>
        <p:spPr>
          <a:xfrm flipV="1">
            <a:off x="3759599" y="3174520"/>
            <a:ext cx="1499934" cy="115192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F26947CE-EF02-7A3C-2FA3-5A1386333A87}"/>
              </a:ext>
            </a:extLst>
          </p:cNvPr>
          <p:cNvCxnSpPr>
            <a:cxnSpLocks/>
            <a:stCxn id="9" idx="6"/>
            <a:endCxn id="18" idx="2"/>
          </p:cNvCxnSpPr>
          <p:nvPr/>
        </p:nvCxnSpPr>
        <p:spPr>
          <a:xfrm flipV="1">
            <a:off x="3759599" y="3911259"/>
            <a:ext cx="1499934" cy="41518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B17C827F-D8A5-1AB9-6482-D8453FE9B9C5}"/>
              </a:ext>
            </a:extLst>
          </p:cNvPr>
          <p:cNvCxnSpPr>
            <a:stCxn id="9" idx="6"/>
            <a:endCxn id="19" idx="2"/>
          </p:cNvCxnSpPr>
          <p:nvPr/>
        </p:nvCxnSpPr>
        <p:spPr>
          <a:xfrm>
            <a:off x="3759599" y="4326445"/>
            <a:ext cx="1503947" cy="286187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4" name="Straight Arrow Connector 83">
            <a:extLst>
              <a:ext uri="{FF2B5EF4-FFF2-40B4-BE49-F238E27FC236}">
                <a16:creationId xmlns:a16="http://schemas.microsoft.com/office/drawing/2014/main" id="{4020587E-C90B-0EB3-26C1-AD22012B9CA9}"/>
              </a:ext>
            </a:extLst>
          </p:cNvPr>
          <p:cNvCxnSpPr>
            <a:cxnSpLocks/>
            <a:stCxn id="15" idx="6"/>
            <a:endCxn id="20" idx="2"/>
          </p:cNvCxnSpPr>
          <p:nvPr/>
        </p:nvCxnSpPr>
        <p:spPr>
          <a:xfrm>
            <a:off x="5807242" y="1697704"/>
            <a:ext cx="1820779" cy="10122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id="{18E21E8F-F785-81AB-6756-8376CA01D5B6}"/>
              </a:ext>
            </a:extLst>
          </p:cNvPr>
          <p:cNvCxnSpPr>
            <a:cxnSpLocks/>
            <a:stCxn id="15" idx="6"/>
            <a:endCxn id="21" idx="2"/>
          </p:cNvCxnSpPr>
          <p:nvPr/>
        </p:nvCxnSpPr>
        <p:spPr>
          <a:xfrm>
            <a:off x="5807242" y="1697704"/>
            <a:ext cx="1815032" cy="196092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5225A247-BEFA-495B-9FAF-EE9EC3AAA5EF}"/>
              </a:ext>
            </a:extLst>
          </p:cNvPr>
          <p:cNvCxnSpPr>
            <a:cxnSpLocks/>
            <a:stCxn id="16" idx="6"/>
            <a:endCxn id="20" idx="2"/>
          </p:cNvCxnSpPr>
          <p:nvPr/>
        </p:nvCxnSpPr>
        <p:spPr>
          <a:xfrm>
            <a:off x="5807239" y="2434443"/>
            <a:ext cx="1820782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>
            <a:extLst>
              <a:ext uri="{FF2B5EF4-FFF2-40B4-BE49-F238E27FC236}">
                <a16:creationId xmlns:a16="http://schemas.microsoft.com/office/drawing/2014/main" id="{8C971257-CF7A-505D-2989-27674DE5D6B3}"/>
              </a:ext>
            </a:extLst>
          </p:cNvPr>
          <p:cNvCxnSpPr>
            <a:cxnSpLocks/>
            <a:stCxn id="16" idx="6"/>
            <a:endCxn id="21" idx="2"/>
          </p:cNvCxnSpPr>
          <p:nvPr/>
        </p:nvCxnSpPr>
        <p:spPr>
          <a:xfrm>
            <a:off x="5807239" y="2434443"/>
            <a:ext cx="1815035" cy="122419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 flipV="1">
            <a:off x="5807240" y="2709954"/>
            <a:ext cx="1820781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9" name="Straight Arrow Connector 98">
            <a:extLst>
              <a:ext uri="{FF2B5EF4-FFF2-40B4-BE49-F238E27FC236}">
                <a16:creationId xmlns:a16="http://schemas.microsoft.com/office/drawing/2014/main" id="{6468DEE0-1A05-F730-3E55-CC14FE3F9C92}"/>
              </a:ext>
            </a:extLst>
          </p:cNvPr>
          <p:cNvCxnSpPr>
            <a:cxnSpLocks/>
            <a:stCxn id="17" idx="6"/>
            <a:endCxn id="21" idx="2"/>
          </p:cNvCxnSpPr>
          <p:nvPr/>
        </p:nvCxnSpPr>
        <p:spPr>
          <a:xfrm>
            <a:off x="5807240" y="3174520"/>
            <a:ext cx="1815034" cy="48411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81404C90-0004-0896-3EA0-34483548DB1D}"/>
              </a:ext>
            </a:extLst>
          </p:cNvPr>
          <p:cNvCxnSpPr>
            <a:cxnSpLocks/>
            <a:stCxn id="18" idx="6"/>
            <a:endCxn id="20" idx="2"/>
          </p:cNvCxnSpPr>
          <p:nvPr/>
        </p:nvCxnSpPr>
        <p:spPr>
          <a:xfrm flipV="1">
            <a:off x="5807240" y="2709954"/>
            <a:ext cx="1820781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5" name="Straight Arrow Connector 104">
            <a:extLst>
              <a:ext uri="{FF2B5EF4-FFF2-40B4-BE49-F238E27FC236}">
                <a16:creationId xmlns:a16="http://schemas.microsoft.com/office/drawing/2014/main" id="{3F8D0E2C-4166-B510-F574-F66C8C70889F}"/>
              </a:ext>
            </a:extLst>
          </p:cNvPr>
          <p:cNvCxnSpPr>
            <a:cxnSpLocks/>
            <a:stCxn id="18" idx="6"/>
            <a:endCxn id="21" idx="2"/>
          </p:cNvCxnSpPr>
          <p:nvPr/>
        </p:nvCxnSpPr>
        <p:spPr>
          <a:xfrm flipV="1">
            <a:off x="5807240" y="3658633"/>
            <a:ext cx="1815034" cy="25262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8" name="Straight Arrow Connector 107">
            <a:extLst>
              <a:ext uri="{FF2B5EF4-FFF2-40B4-BE49-F238E27FC236}">
                <a16:creationId xmlns:a16="http://schemas.microsoft.com/office/drawing/2014/main" id="{7247EAFF-F66E-4769-544E-EF4DFEBD7490}"/>
              </a:ext>
            </a:extLst>
          </p:cNvPr>
          <p:cNvCxnSpPr>
            <a:cxnSpLocks/>
            <a:stCxn id="19" idx="6"/>
            <a:endCxn id="20" idx="2"/>
          </p:cNvCxnSpPr>
          <p:nvPr/>
        </p:nvCxnSpPr>
        <p:spPr>
          <a:xfrm flipV="1">
            <a:off x="5811253" y="2709954"/>
            <a:ext cx="1816768" cy="190267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>
            <a:extLst>
              <a:ext uri="{FF2B5EF4-FFF2-40B4-BE49-F238E27FC236}">
                <a16:creationId xmlns:a16="http://schemas.microsoft.com/office/drawing/2014/main" id="{583F1814-C5B4-802C-3480-518045364AFD}"/>
              </a:ext>
            </a:extLst>
          </p:cNvPr>
          <p:cNvCxnSpPr>
            <a:cxnSpLocks/>
            <a:stCxn id="19" idx="6"/>
            <a:endCxn id="21" idx="2"/>
          </p:cNvCxnSpPr>
          <p:nvPr/>
        </p:nvCxnSpPr>
        <p:spPr>
          <a:xfrm flipV="1">
            <a:off x="5811253" y="3658633"/>
            <a:ext cx="1811021" cy="95399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14575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Binary Classification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804" y="4382563"/>
            <a:ext cx="11475562" cy="1325562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3200" b="1" dirty="0">
                <a:solidFill>
                  <a:srgbClr val="00B050"/>
                </a:solidFill>
              </a:rPr>
              <a:t>              Win                             </a:t>
            </a:r>
            <a:r>
              <a:rPr lang="en-US" sz="3200" b="1" dirty="0"/>
              <a:t>O</a:t>
            </a:r>
            <a:r>
              <a:rPr lang="en-GB" sz="3200" b="1" dirty="0"/>
              <a:t>ne to One</a:t>
            </a:r>
            <a:r>
              <a:rPr lang="en-GB" sz="2400" b="1" dirty="0">
                <a:solidFill>
                  <a:srgbClr val="FF0000"/>
                </a:solidFill>
              </a:rPr>
              <a:t>                                       </a:t>
            </a:r>
            <a:r>
              <a:rPr lang="en-GB" sz="3200" b="1" dirty="0">
                <a:solidFill>
                  <a:srgbClr val="FF0000"/>
                </a:solidFill>
              </a:rPr>
              <a:t>Lose</a:t>
            </a:r>
            <a:endParaRPr lang="en-GB" sz="3200" b="1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GB" sz="2400" dirty="0"/>
              <a:t>Binary Classification</a:t>
            </a: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DE590F6-CFDC-4F3D-1A09-DC9606B67E22}"/>
              </a:ext>
            </a:extLst>
          </p:cNvPr>
          <p:cNvSpPr/>
          <p:nvPr/>
        </p:nvSpPr>
        <p:spPr>
          <a:xfrm rot="5400000">
            <a:off x="4592873" y="1899461"/>
            <a:ext cx="1804737" cy="197711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DDADFF9-0A3D-83B5-DFA5-008E3093C59D}"/>
              </a:ext>
            </a:extLst>
          </p:cNvPr>
          <p:cNvSpPr/>
          <p:nvPr/>
        </p:nvSpPr>
        <p:spPr>
          <a:xfrm>
            <a:off x="1964286" y="2467442"/>
            <a:ext cx="800106" cy="841150"/>
          </a:xfrm>
          <a:prstGeom prst="ellipse">
            <a:avLst/>
          </a:prstGeom>
          <a:solidFill>
            <a:srgbClr val="0070C0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51A1512-E6C0-4E27-5272-201724870DBB}"/>
              </a:ext>
            </a:extLst>
          </p:cNvPr>
          <p:cNvSpPr/>
          <p:nvPr/>
        </p:nvSpPr>
        <p:spPr>
          <a:xfrm>
            <a:off x="8447314" y="2467442"/>
            <a:ext cx="926431" cy="84115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0518D38-2FBC-8202-B8D8-D8F5C133C0E2}"/>
              </a:ext>
            </a:extLst>
          </p:cNvPr>
          <p:cNvCxnSpPr>
            <a:cxnSpLocks/>
            <a:stCxn id="3" idx="6"/>
            <a:endCxn id="2" idx="2"/>
          </p:cNvCxnSpPr>
          <p:nvPr/>
        </p:nvCxnSpPr>
        <p:spPr>
          <a:xfrm>
            <a:off x="2764392" y="2888017"/>
            <a:ext cx="1742293" cy="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80F51A1-4BEC-2846-EE50-6B3FB8411A8A}"/>
              </a:ext>
            </a:extLst>
          </p:cNvPr>
          <p:cNvCxnSpPr>
            <a:cxnSpLocks/>
            <a:stCxn id="2" idx="0"/>
            <a:endCxn id="6" idx="2"/>
          </p:cNvCxnSpPr>
          <p:nvPr/>
        </p:nvCxnSpPr>
        <p:spPr>
          <a:xfrm flipV="1">
            <a:off x="6483798" y="2888017"/>
            <a:ext cx="1963516" cy="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B7ECD9B3-56EA-14E7-4EEB-22E9F20B3D87}"/>
                  </a:ext>
                </a:extLst>
              </p:cNvPr>
              <p:cNvSpPr txBox="1"/>
              <p:nvPr/>
            </p:nvSpPr>
            <p:spPr>
              <a:xfrm>
                <a:off x="9439638" y="2626406"/>
                <a:ext cx="44516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2800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B7ECD9B3-56EA-14E7-4EEB-22E9F20B3D8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39638" y="2626406"/>
                <a:ext cx="445168" cy="523220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7D453D73-845B-59E2-3EA4-6DFD6443C9C9}"/>
                  </a:ext>
                </a:extLst>
              </p:cNvPr>
              <p:cNvSpPr txBox="1"/>
              <p:nvPr/>
            </p:nvSpPr>
            <p:spPr>
              <a:xfrm>
                <a:off x="1377609" y="2626407"/>
                <a:ext cx="56548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1" smtClean="0">
                          <a:latin typeface="Cambria Math" panose="02040503050406030204" pitchFamily="18" charset="0"/>
                        </a:rPr>
                        <m:t>𝒙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7D453D73-845B-59E2-3EA4-6DFD6443C9C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7609" y="2626407"/>
                <a:ext cx="565486" cy="523220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1" name="Rectangle 50">
            <a:extLst>
              <a:ext uri="{FF2B5EF4-FFF2-40B4-BE49-F238E27FC236}">
                <a16:creationId xmlns:a16="http://schemas.microsoft.com/office/drawing/2014/main" id="{97A8B25E-9EC4-3872-7AF8-44508058E615}"/>
              </a:ext>
            </a:extLst>
          </p:cNvPr>
          <p:cNvSpPr/>
          <p:nvPr/>
        </p:nvSpPr>
        <p:spPr>
          <a:xfrm>
            <a:off x="1206015" y="4382563"/>
            <a:ext cx="1275347" cy="631658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1D9E33A5-67F7-3671-FE94-B69920BFF296}"/>
              </a:ext>
            </a:extLst>
          </p:cNvPr>
          <p:cNvSpPr/>
          <p:nvPr/>
        </p:nvSpPr>
        <p:spPr>
          <a:xfrm>
            <a:off x="9225928" y="4382563"/>
            <a:ext cx="1275347" cy="63165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15FA20B8-4C28-55E0-5E7F-ECC831284688}"/>
                  </a:ext>
                </a:extLst>
              </p:cNvPr>
              <p:cNvSpPr txBox="1"/>
              <p:nvPr/>
            </p:nvSpPr>
            <p:spPr>
              <a:xfrm>
                <a:off x="1375782" y="1588043"/>
                <a:ext cx="197711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  <m:sub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  <m:r>
                        <a:rPr lang="en-GB" sz="2800" b="1" i="0">
                          <a:latin typeface="Cambria Math" panose="02040503050406030204" pitchFamily="18" charset="0"/>
                        </a:rPr>
                        <m:t>∈</m:t>
                      </m:r>
                      <m:sSup>
                        <m:sSupPr>
                          <m:ctrlPr>
                            <a:rPr lang="en-GB" sz="28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𝑹</m:t>
                          </m:r>
                        </m:e>
                        <m:sup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𝒎</m:t>
                          </m:r>
                        </m:sup>
                      </m:sSup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15FA20B8-4C28-55E0-5E7F-ECC83128468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5782" y="1588043"/>
                <a:ext cx="1977114" cy="523220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2ED84EED-DC7E-1FFB-B70B-A36362C834A2}"/>
                  </a:ext>
                </a:extLst>
              </p:cNvPr>
              <p:cNvSpPr txBox="1"/>
              <p:nvPr/>
            </p:nvSpPr>
            <p:spPr>
              <a:xfrm>
                <a:off x="7921972" y="1588043"/>
                <a:ext cx="197711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GB" sz="28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800" b="1" i="1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e>
                          </m:acc>
                        </m:e>
                        <m:sub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  <m:r>
                        <a:rPr lang="en-GB" sz="2800" b="1" i="0">
                          <a:latin typeface="Cambria Math" panose="02040503050406030204" pitchFamily="18" charset="0"/>
                        </a:rPr>
                        <m:t>∈</m:t>
                      </m:r>
                      <m:sSup>
                        <m:sSupPr>
                          <m:ctrlPr>
                            <a:rPr lang="en-GB" sz="28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𝑹</m:t>
                          </m:r>
                        </m:e>
                        <m:sup>
                          <m:r>
                            <a:rPr lang="en-US" sz="2800" b="1" i="1" smtClean="0">
                              <a:latin typeface="Cambria Math" panose="02040503050406030204" pitchFamily="18" charset="0"/>
                            </a:rPr>
                            <m:t>𝒏</m:t>
                          </m:r>
                        </m:sup>
                      </m:sSup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2ED84EED-DC7E-1FFB-B70B-A36362C834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1972" y="1588043"/>
                <a:ext cx="1977114" cy="523220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259841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A27510-7D3A-4286-6824-3A575141D4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FF63CB4-36F9-641B-E3BF-EBEC53FDB5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4643" y="2334533"/>
            <a:ext cx="2628288" cy="1478412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3DC19906-5B16-9183-128E-8147457F5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What is Real World Sequential Data?</a:t>
            </a:r>
            <a:endParaRPr lang="en-GB" sz="60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6EB09E-FCE9-D5F1-D04D-2A506A90D5A0}"/>
              </a:ext>
            </a:extLst>
          </p:cNvPr>
          <p:cNvSpPr txBox="1"/>
          <p:nvPr/>
        </p:nvSpPr>
        <p:spPr>
          <a:xfrm>
            <a:off x="1143000" y="1371600"/>
            <a:ext cx="10690781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Sound / Audio waves – Music recognition / generation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Video frames – Video editing / generation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DNA / RNA / gene sequences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Sensor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Temporal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Stocks and shares values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Temporal weather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Language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/>
              <a:t>Chat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/>
              <a:t>Speech passage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C0793F-4099-EE6C-C3D8-61429BEE19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29216" y="1818632"/>
            <a:ext cx="3726707" cy="17570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6C1A7C-4586-F8F3-1D26-2BB64CB817A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78702" y="3561210"/>
            <a:ext cx="2619375" cy="17430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99E3EC1-5CB2-AC3F-4993-1B523EB1E0B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79615" y="3617350"/>
            <a:ext cx="3257550" cy="14001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6BE047E-A0F0-2C84-CA42-69F6A8C080B9}"/>
              </a:ext>
            </a:extLst>
          </p:cNvPr>
          <p:cNvSpPr txBox="1"/>
          <p:nvPr/>
        </p:nvSpPr>
        <p:spPr>
          <a:xfrm>
            <a:off x="5243171" y="5194012"/>
            <a:ext cx="609399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“Elementary, my dear Watson” </a:t>
            </a:r>
          </a:p>
        </p:txBody>
      </p:sp>
    </p:spTree>
    <p:extLst>
      <p:ext uri="{BB962C8B-B14F-4D97-AF65-F5344CB8AC3E}">
        <p14:creationId xmlns:p14="http://schemas.microsoft.com/office/powerpoint/2010/main" val="27798558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Working With Sequential Data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4554206"/>
            <a:ext cx="11475562" cy="1160794"/>
          </a:xfrm>
        </p:spPr>
        <p:txBody>
          <a:bodyPr>
            <a:no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3200" b="1" dirty="0"/>
              <a:t>Many </a:t>
            </a:r>
            <a:r>
              <a:rPr lang="en-GB" sz="3200" b="1" dirty="0"/>
              <a:t>to One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2400" dirty="0"/>
              <a:t>Sentiment Classification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DE590F6-CFDC-4F3D-1A09-DC9606B67E22}"/>
              </a:ext>
            </a:extLst>
          </p:cNvPr>
          <p:cNvSpPr/>
          <p:nvPr/>
        </p:nvSpPr>
        <p:spPr>
          <a:xfrm>
            <a:off x="1215188" y="2493419"/>
            <a:ext cx="1804737" cy="9264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DDADFF9-0A3D-83B5-DFA5-008E3093C59D}"/>
              </a:ext>
            </a:extLst>
          </p:cNvPr>
          <p:cNvSpPr/>
          <p:nvPr/>
        </p:nvSpPr>
        <p:spPr>
          <a:xfrm>
            <a:off x="1894973" y="3946107"/>
            <a:ext cx="445168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0518D38-2FBC-8202-B8D8-D8F5C133C0E2}"/>
              </a:ext>
            </a:extLst>
          </p:cNvPr>
          <p:cNvCxnSpPr>
            <a:cxnSpLocks/>
            <a:stCxn id="3" idx="0"/>
            <a:endCxn id="2" idx="2"/>
          </p:cNvCxnSpPr>
          <p:nvPr/>
        </p:nvCxnSpPr>
        <p:spPr>
          <a:xfrm flipV="1">
            <a:off x="2117557" y="3419850"/>
            <a:ext cx="0" cy="52625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E9B5CE3-4CA8-C946-A230-BA1AC5663AA6}"/>
              </a:ext>
            </a:extLst>
          </p:cNvPr>
          <p:cNvSpPr/>
          <p:nvPr/>
        </p:nvSpPr>
        <p:spPr>
          <a:xfrm>
            <a:off x="9172074" y="2493419"/>
            <a:ext cx="1804737" cy="9264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FE815F1-8E1F-8744-B5FF-21611BD6C43F}"/>
              </a:ext>
            </a:extLst>
          </p:cNvPr>
          <p:cNvSpPr/>
          <p:nvPr/>
        </p:nvSpPr>
        <p:spPr>
          <a:xfrm>
            <a:off x="9851859" y="3946107"/>
            <a:ext cx="445168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69E415A-E441-73BD-D201-6722D1E82837}"/>
              </a:ext>
            </a:extLst>
          </p:cNvPr>
          <p:cNvSpPr/>
          <p:nvPr/>
        </p:nvSpPr>
        <p:spPr>
          <a:xfrm>
            <a:off x="9851859" y="1509963"/>
            <a:ext cx="445168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E63FD02-7FC2-46F9-DE74-F849D043C17C}"/>
              </a:ext>
            </a:extLst>
          </p:cNvPr>
          <p:cNvCxnSpPr>
            <a:cxnSpLocks/>
            <a:stCxn id="7" idx="0"/>
            <a:endCxn id="4" idx="2"/>
          </p:cNvCxnSpPr>
          <p:nvPr/>
        </p:nvCxnSpPr>
        <p:spPr>
          <a:xfrm flipV="1">
            <a:off x="10074443" y="3419850"/>
            <a:ext cx="0" cy="52625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B5D2AC5-A362-F68F-933B-1565D87B3D96}"/>
              </a:ext>
            </a:extLst>
          </p:cNvPr>
          <p:cNvCxnSpPr>
            <a:cxnSpLocks/>
            <a:stCxn id="4" idx="0"/>
            <a:endCxn id="9" idx="4"/>
          </p:cNvCxnSpPr>
          <p:nvPr/>
        </p:nvCxnSpPr>
        <p:spPr>
          <a:xfrm flipV="1">
            <a:off x="10074443" y="1967163"/>
            <a:ext cx="0" cy="52625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52C44A6-7358-9E68-5A8F-614C08B275A6}"/>
              </a:ext>
            </a:extLst>
          </p:cNvPr>
          <p:cNvSpPr/>
          <p:nvPr/>
        </p:nvSpPr>
        <p:spPr>
          <a:xfrm>
            <a:off x="6510368" y="2493419"/>
            <a:ext cx="1804737" cy="9264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FC31411-9004-C836-CDDB-0B5152A387AD}"/>
              </a:ext>
            </a:extLst>
          </p:cNvPr>
          <p:cNvSpPr/>
          <p:nvPr/>
        </p:nvSpPr>
        <p:spPr>
          <a:xfrm>
            <a:off x="7190153" y="3946107"/>
            <a:ext cx="445168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0C1C773B-196F-F691-A738-63A0D82D2A42}"/>
              </a:ext>
            </a:extLst>
          </p:cNvPr>
          <p:cNvCxnSpPr>
            <a:cxnSpLocks/>
            <a:stCxn id="14" idx="0"/>
            <a:endCxn id="13" idx="2"/>
          </p:cNvCxnSpPr>
          <p:nvPr/>
        </p:nvCxnSpPr>
        <p:spPr>
          <a:xfrm flipV="1">
            <a:off x="7412737" y="3419850"/>
            <a:ext cx="0" cy="52625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C048BE81-E01B-12E4-8C91-3B98164DD159}"/>
              </a:ext>
            </a:extLst>
          </p:cNvPr>
          <p:cNvSpPr/>
          <p:nvPr/>
        </p:nvSpPr>
        <p:spPr>
          <a:xfrm>
            <a:off x="3971704" y="2493419"/>
            <a:ext cx="1804737" cy="9264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CB30E07-5093-9F6F-9DF4-0801CBED6080}"/>
              </a:ext>
            </a:extLst>
          </p:cNvPr>
          <p:cNvSpPr/>
          <p:nvPr/>
        </p:nvSpPr>
        <p:spPr>
          <a:xfrm>
            <a:off x="4651489" y="3946107"/>
            <a:ext cx="445168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3756F244-FFA4-E8D3-ACC2-74D0DD32C2D8}"/>
              </a:ext>
            </a:extLst>
          </p:cNvPr>
          <p:cNvCxnSpPr>
            <a:cxnSpLocks/>
            <a:stCxn id="18" idx="0"/>
            <a:endCxn id="17" idx="2"/>
          </p:cNvCxnSpPr>
          <p:nvPr/>
        </p:nvCxnSpPr>
        <p:spPr>
          <a:xfrm flipV="1">
            <a:off x="4874073" y="3419850"/>
            <a:ext cx="0" cy="52625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>
            <a:extLst>
              <a:ext uri="{FF2B5EF4-FFF2-40B4-BE49-F238E27FC236}">
                <a16:creationId xmlns:a16="http://schemas.microsoft.com/office/drawing/2014/main" id="{FC1202A4-0BFD-E5BF-AB74-21BDF70BF64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0000"/>
          <a:stretch/>
        </p:blipFill>
        <p:spPr>
          <a:xfrm>
            <a:off x="7736303" y="4563103"/>
            <a:ext cx="4383505" cy="1095876"/>
          </a:xfrm>
          <a:prstGeom prst="rect">
            <a:avLst/>
          </a:prstGeom>
          <a:ln w="19050">
            <a:solidFill>
              <a:srgbClr val="FF0000"/>
            </a:solidFill>
          </a:ln>
        </p:spPr>
      </p:pic>
      <p:pic>
        <p:nvPicPr>
          <p:cNvPr id="22" name="Picture 21" descr="A picture containing text, businesscard, screenshot, font&#10;&#10;Description automatically generated">
            <a:extLst>
              <a:ext uri="{FF2B5EF4-FFF2-40B4-BE49-F238E27FC236}">
                <a16:creationId xmlns:a16="http://schemas.microsoft.com/office/drawing/2014/main" id="{8656B22F-3CA2-9E72-81C2-8E611ACE0B9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50240"/>
          <a:stretch/>
        </p:blipFill>
        <p:spPr>
          <a:xfrm>
            <a:off x="72193" y="4554206"/>
            <a:ext cx="4383505" cy="1090613"/>
          </a:xfrm>
          <a:prstGeom prst="rect">
            <a:avLst/>
          </a:prstGeom>
          <a:ln w="28575">
            <a:solidFill>
              <a:schemeClr val="accent6"/>
            </a:solidFill>
          </a:ln>
        </p:spPr>
      </p:pic>
    </p:spTree>
    <p:extLst>
      <p:ext uri="{BB962C8B-B14F-4D97-AF65-F5344CB8AC3E}">
        <p14:creationId xmlns:p14="http://schemas.microsoft.com/office/powerpoint/2010/main" val="16442461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>
            <a:extLst>
              <a:ext uri="{FF2B5EF4-FFF2-40B4-BE49-F238E27FC236}">
                <a16:creationId xmlns:a16="http://schemas.microsoft.com/office/drawing/2014/main" id="{728F31D2-ED47-0135-6FC1-C7D783F2959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4879" t="49846"/>
          <a:stretch/>
        </p:blipFill>
        <p:spPr>
          <a:xfrm>
            <a:off x="8398041" y="3518551"/>
            <a:ext cx="2628788" cy="2543635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Working With Sequential Data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4554206"/>
            <a:ext cx="11475562" cy="1160794"/>
          </a:xfrm>
        </p:spPr>
        <p:txBody>
          <a:bodyPr>
            <a:no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3200" b="1" dirty="0"/>
              <a:t>One </a:t>
            </a:r>
            <a:r>
              <a:rPr lang="en-GB" sz="3200" b="1" dirty="0"/>
              <a:t>to Many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2400" dirty="0"/>
              <a:t>Image Captioning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DE590F6-CFDC-4F3D-1A09-DC9606B67E22}"/>
              </a:ext>
            </a:extLst>
          </p:cNvPr>
          <p:cNvSpPr/>
          <p:nvPr/>
        </p:nvSpPr>
        <p:spPr>
          <a:xfrm>
            <a:off x="1215188" y="2493419"/>
            <a:ext cx="1804737" cy="9264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DDADFF9-0A3D-83B5-DFA5-008E3093C59D}"/>
              </a:ext>
            </a:extLst>
          </p:cNvPr>
          <p:cNvSpPr/>
          <p:nvPr/>
        </p:nvSpPr>
        <p:spPr>
          <a:xfrm>
            <a:off x="1894973" y="3946107"/>
            <a:ext cx="445168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0518D38-2FBC-8202-B8D8-D8F5C133C0E2}"/>
              </a:ext>
            </a:extLst>
          </p:cNvPr>
          <p:cNvCxnSpPr>
            <a:cxnSpLocks/>
            <a:stCxn id="3" idx="0"/>
            <a:endCxn id="2" idx="2"/>
          </p:cNvCxnSpPr>
          <p:nvPr/>
        </p:nvCxnSpPr>
        <p:spPr>
          <a:xfrm flipV="1">
            <a:off x="2117557" y="3419850"/>
            <a:ext cx="0" cy="52625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E9B5CE3-4CA8-C946-A230-BA1AC5663AA6}"/>
              </a:ext>
            </a:extLst>
          </p:cNvPr>
          <p:cNvSpPr/>
          <p:nvPr/>
        </p:nvSpPr>
        <p:spPr>
          <a:xfrm>
            <a:off x="9222093" y="2493419"/>
            <a:ext cx="1804737" cy="9264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69E415A-E441-73BD-D201-6722D1E82837}"/>
              </a:ext>
            </a:extLst>
          </p:cNvPr>
          <p:cNvSpPr/>
          <p:nvPr/>
        </p:nvSpPr>
        <p:spPr>
          <a:xfrm>
            <a:off x="9901878" y="1509963"/>
            <a:ext cx="445168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B5D2AC5-A362-F68F-933B-1565D87B3D96}"/>
              </a:ext>
            </a:extLst>
          </p:cNvPr>
          <p:cNvCxnSpPr>
            <a:cxnSpLocks/>
            <a:stCxn id="4" idx="0"/>
            <a:endCxn id="9" idx="4"/>
          </p:cNvCxnSpPr>
          <p:nvPr/>
        </p:nvCxnSpPr>
        <p:spPr>
          <a:xfrm flipV="1">
            <a:off x="10124462" y="1967163"/>
            <a:ext cx="0" cy="52625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52C44A6-7358-9E68-5A8F-614C08B275A6}"/>
              </a:ext>
            </a:extLst>
          </p:cNvPr>
          <p:cNvSpPr/>
          <p:nvPr/>
        </p:nvSpPr>
        <p:spPr>
          <a:xfrm>
            <a:off x="6548468" y="2493419"/>
            <a:ext cx="1804737" cy="9264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C048BE81-E01B-12E4-8C91-3B98164DD159}"/>
              </a:ext>
            </a:extLst>
          </p:cNvPr>
          <p:cNvSpPr/>
          <p:nvPr/>
        </p:nvSpPr>
        <p:spPr>
          <a:xfrm>
            <a:off x="3873485" y="2493419"/>
            <a:ext cx="1804737" cy="9264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EF5A79F-6C53-3325-1077-DB07D18E798C}"/>
              </a:ext>
            </a:extLst>
          </p:cNvPr>
          <p:cNvSpPr/>
          <p:nvPr/>
        </p:nvSpPr>
        <p:spPr>
          <a:xfrm>
            <a:off x="7281754" y="1509963"/>
            <a:ext cx="445168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7C9572A-BC64-D6C1-FE0B-BE06504C3054}"/>
              </a:ext>
            </a:extLst>
          </p:cNvPr>
          <p:cNvCxnSpPr>
            <a:cxnSpLocks/>
            <a:endCxn id="6" idx="4"/>
          </p:cNvCxnSpPr>
          <p:nvPr/>
        </p:nvCxnSpPr>
        <p:spPr>
          <a:xfrm flipV="1">
            <a:off x="7504338" y="1967163"/>
            <a:ext cx="0" cy="52625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val 25">
            <a:extLst>
              <a:ext uri="{FF2B5EF4-FFF2-40B4-BE49-F238E27FC236}">
                <a16:creationId xmlns:a16="http://schemas.microsoft.com/office/drawing/2014/main" id="{BEE0B2F7-8BBB-E622-2CA3-C05D1F12A232}"/>
              </a:ext>
            </a:extLst>
          </p:cNvPr>
          <p:cNvSpPr/>
          <p:nvPr/>
        </p:nvSpPr>
        <p:spPr>
          <a:xfrm>
            <a:off x="4577413" y="1509963"/>
            <a:ext cx="445168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F3C8AC1F-4D7C-0CAB-9329-BE27EF80C27E}"/>
              </a:ext>
            </a:extLst>
          </p:cNvPr>
          <p:cNvCxnSpPr>
            <a:cxnSpLocks/>
            <a:endCxn id="26" idx="4"/>
          </p:cNvCxnSpPr>
          <p:nvPr/>
        </p:nvCxnSpPr>
        <p:spPr>
          <a:xfrm flipV="1">
            <a:off x="4799997" y="1967163"/>
            <a:ext cx="0" cy="52625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val 27">
            <a:extLst>
              <a:ext uri="{FF2B5EF4-FFF2-40B4-BE49-F238E27FC236}">
                <a16:creationId xmlns:a16="http://schemas.microsoft.com/office/drawing/2014/main" id="{C0B29F54-2E68-65EF-55C9-45D7191E8D1C}"/>
              </a:ext>
            </a:extLst>
          </p:cNvPr>
          <p:cNvSpPr/>
          <p:nvPr/>
        </p:nvSpPr>
        <p:spPr>
          <a:xfrm>
            <a:off x="1894973" y="1509963"/>
            <a:ext cx="445168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B1B54719-4BBA-C854-30B1-635ED03342D4}"/>
              </a:ext>
            </a:extLst>
          </p:cNvPr>
          <p:cNvCxnSpPr>
            <a:cxnSpLocks/>
            <a:endCxn id="28" idx="4"/>
          </p:cNvCxnSpPr>
          <p:nvPr/>
        </p:nvCxnSpPr>
        <p:spPr>
          <a:xfrm flipV="1">
            <a:off x="2117557" y="1967163"/>
            <a:ext cx="0" cy="52625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" name="Picture 29">
            <a:extLst>
              <a:ext uri="{FF2B5EF4-FFF2-40B4-BE49-F238E27FC236}">
                <a16:creationId xmlns:a16="http://schemas.microsoft.com/office/drawing/2014/main" id="{F9454675-DFAC-2A3C-5FA8-AC582CD4D7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9925" y="2715821"/>
            <a:ext cx="1121761" cy="481626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A3CB3805-4D43-27C6-C183-99CFF20366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2217" y="2715821"/>
            <a:ext cx="1121761" cy="481626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376E8B99-2774-93A4-15CA-FCA629A3A9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53205" y="2715821"/>
            <a:ext cx="1121761" cy="481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6709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Working With Sequential Data</a:t>
            </a:r>
            <a:endParaRPr lang="en-GB" sz="6000" b="1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DE590F6-CFDC-4F3D-1A09-DC9606B67E22}"/>
              </a:ext>
            </a:extLst>
          </p:cNvPr>
          <p:cNvSpPr/>
          <p:nvPr/>
        </p:nvSpPr>
        <p:spPr>
          <a:xfrm>
            <a:off x="1215188" y="2493419"/>
            <a:ext cx="1804737" cy="9264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DDADFF9-0A3D-83B5-DFA5-008E3093C59D}"/>
              </a:ext>
            </a:extLst>
          </p:cNvPr>
          <p:cNvSpPr/>
          <p:nvPr/>
        </p:nvSpPr>
        <p:spPr>
          <a:xfrm>
            <a:off x="1894973" y="3946107"/>
            <a:ext cx="445168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51A1512-E6C0-4E27-5272-201724870DBB}"/>
              </a:ext>
            </a:extLst>
          </p:cNvPr>
          <p:cNvSpPr/>
          <p:nvPr/>
        </p:nvSpPr>
        <p:spPr>
          <a:xfrm>
            <a:off x="1894973" y="1509963"/>
            <a:ext cx="445168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0518D38-2FBC-8202-B8D8-D8F5C133C0E2}"/>
              </a:ext>
            </a:extLst>
          </p:cNvPr>
          <p:cNvCxnSpPr>
            <a:cxnSpLocks/>
            <a:stCxn id="3" idx="0"/>
            <a:endCxn id="2" idx="2"/>
          </p:cNvCxnSpPr>
          <p:nvPr/>
        </p:nvCxnSpPr>
        <p:spPr>
          <a:xfrm flipV="1">
            <a:off x="2117557" y="3419850"/>
            <a:ext cx="0" cy="52625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80F51A1-4BEC-2846-EE50-6B3FB8411A8A}"/>
              </a:ext>
            </a:extLst>
          </p:cNvPr>
          <p:cNvCxnSpPr>
            <a:cxnSpLocks/>
            <a:stCxn id="2" idx="0"/>
            <a:endCxn id="6" idx="4"/>
          </p:cNvCxnSpPr>
          <p:nvPr/>
        </p:nvCxnSpPr>
        <p:spPr>
          <a:xfrm flipV="1">
            <a:off x="2117557" y="1967163"/>
            <a:ext cx="0" cy="52625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5A05DA03-7EC5-4ED0-2681-40E0CFC4B2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4281" y="1489327"/>
            <a:ext cx="1816765" cy="29019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6EB3D67-2855-10C2-C800-4E3B373911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0574" y="1489327"/>
            <a:ext cx="1816765" cy="290194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093EA8D-3F10-3759-2574-39C513A9EF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6867" y="1495343"/>
            <a:ext cx="1816765" cy="2901948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3A3C3479-DEC8-894C-494F-36B0E739DA12}"/>
              </a:ext>
            </a:extLst>
          </p:cNvPr>
          <p:cNvCxnSpPr>
            <a:cxnSpLocks/>
            <a:stCxn id="2" idx="3"/>
            <a:endCxn id="9" idx="1"/>
          </p:cNvCxnSpPr>
          <p:nvPr/>
        </p:nvCxnSpPr>
        <p:spPr>
          <a:xfrm flipV="1">
            <a:off x="3019925" y="2946317"/>
            <a:ext cx="876942" cy="1031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881CF4D-DBE0-9F52-E3F7-013C9308CBD7}"/>
              </a:ext>
            </a:extLst>
          </p:cNvPr>
          <p:cNvCxnSpPr>
            <a:cxnSpLocks/>
          </p:cNvCxnSpPr>
          <p:nvPr/>
        </p:nvCxnSpPr>
        <p:spPr>
          <a:xfrm flipV="1">
            <a:off x="5713632" y="2955594"/>
            <a:ext cx="876942" cy="1031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3B98128-3327-1D66-81C2-E67DCDFB48BC}"/>
              </a:ext>
            </a:extLst>
          </p:cNvPr>
          <p:cNvCxnSpPr>
            <a:cxnSpLocks/>
          </p:cNvCxnSpPr>
          <p:nvPr/>
        </p:nvCxnSpPr>
        <p:spPr>
          <a:xfrm flipV="1">
            <a:off x="8407339" y="2927726"/>
            <a:ext cx="876942" cy="1031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27" name="Content Placeholder 7">
            <a:extLst>
              <a:ext uri="{FF2B5EF4-FFF2-40B4-BE49-F238E27FC236}">
                <a16:creationId xmlns:a16="http://schemas.microsoft.com/office/drawing/2014/main" id="{18DE2D3B-71C6-CF1B-36ED-9469127E05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4554206"/>
            <a:ext cx="11475562" cy="1160794"/>
          </a:xfrm>
        </p:spPr>
        <p:txBody>
          <a:bodyPr>
            <a:no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3200" b="1" dirty="0"/>
              <a:t>Many </a:t>
            </a:r>
            <a:r>
              <a:rPr lang="en-GB" sz="3200" b="1" dirty="0"/>
              <a:t>to Many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2400" dirty="0"/>
              <a:t>Machine Translation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2B6A5B39-A387-4C2C-9D26-6FE44EAA0A5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825" t="7894" r="8069" b="5288"/>
          <a:stretch/>
        </p:blipFill>
        <p:spPr>
          <a:xfrm>
            <a:off x="8117213" y="4528390"/>
            <a:ext cx="3866239" cy="2199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6619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Multi-Layer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94A3EC0-410B-414F-E4DA-26DE7C806E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934" y="1684919"/>
            <a:ext cx="6504996" cy="352379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71BD8D7-C069-7B30-4F3E-3C72FDE39E48}"/>
              </a:ext>
            </a:extLst>
          </p:cNvPr>
          <p:cNvSpPr txBox="1"/>
          <p:nvPr/>
        </p:nvSpPr>
        <p:spPr>
          <a:xfrm>
            <a:off x="6977235" y="1874728"/>
            <a:ext cx="4856546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/>
              <a:t>But if, for x</a:t>
            </a:r>
            <a:r>
              <a:rPr lang="en-US" sz="2800" baseline="-25000" dirty="0"/>
              <a:t>1</a:t>
            </a:r>
            <a:r>
              <a:rPr lang="en-US" sz="2800" dirty="0"/>
              <a:t> .... x</a:t>
            </a:r>
            <a:r>
              <a:rPr lang="en-US" sz="2800" baseline="-25000" dirty="0"/>
              <a:t>n</a:t>
            </a:r>
            <a:r>
              <a:rPr lang="en-US" sz="2800" dirty="0"/>
              <a:t>, n is very large and growing, this network would become way too large.</a:t>
            </a:r>
          </a:p>
          <a:p>
            <a:endParaRPr lang="en-US" sz="2800" dirty="0"/>
          </a:p>
          <a:p>
            <a:r>
              <a:rPr lang="en-US" sz="2800" dirty="0"/>
              <a:t>Instead, we can input one x</a:t>
            </a:r>
            <a:r>
              <a:rPr lang="en-US" sz="2800" baseline="-25000" dirty="0"/>
              <a:t>i</a:t>
            </a:r>
            <a:r>
              <a:rPr lang="en-US" sz="2800" dirty="0"/>
              <a:t> at a time, and re-use the same edge weights.</a:t>
            </a:r>
          </a:p>
        </p:txBody>
      </p:sp>
    </p:spTree>
    <p:extLst>
      <p:ext uri="{BB962C8B-B14F-4D97-AF65-F5344CB8AC3E}">
        <p14:creationId xmlns:p14="http://schemas.microsoft.com/office/powerpoint/2010/main" val="42510101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1B716B-1126-0CD9-AD99-0C9B2814A8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92762D0-B5CE-672B-C611-EB62380A6C87}"/>
              </a:ext>
            </a:extLst>
          </p:cNvPr>
          <p:cNvSpPr/>
          <p:nvPr/>
        </p:nvSpPr>
        <p:spPr>
          <a:xfrm>
            <a:off x="5921829" y="2373086"/>
            <a:ext cx="511628" cy="198120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41CDA8AF-44BE-DBFA-7EC5-1B38C2158445}"/>
              </a:ext>
            </a:extLst>
          </p:cNvPr>
          <p:cNvSpPr/>
          <p:nvPr/>
        </p:nvSpPr>
        <p:spPr>
          <a:xfrm>
            <a:off x="771749" y="2163798"/>
            <a:ext cx="511628" cy="252340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B55C31F-FA83-7A8C-6B06-7C249EB37329}"/>
              </a:ext>
            </a:extLst>
          </p:cNvPr>
          <p:cNvSpPr/>
          <p:nvPr/>
        </p:nvSpPr>
        <p:spPr>
          <a:xfrm>
            <a:off x="1564105" y="1484609"/>
            <a:ext cx="4066674" cy="388892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BE1E41B-D713-B38B-4BF1-9813FFFD6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Multi-Layer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EB24EA9-FE2F-7B60-6387-B2B6752DED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D177F56-4803-D5DC-A887-86B4FB5923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934" y="1684919"/>
            <a:ext cx="6504996" cy="352379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10F5446-9C4D-F63D-0236-52A93BDA95B5}"/>
                  </a:ext>
                </a:extLst>
              </p:cNvPr>
              <p:cNvSpPr txBox="1"/>
              <p:nvPr/>
            </p:nvSpPr>
            <p:spPr>
              <a:xfrm>
                <a:off x="-104676" y="4947103"/>
                <a:ext cx="197711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  <m:sub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  <m:r>
                        <a:rPr lang="en-GB" sz="2800" b="1" i="0">
                          <a:latin typeface="Cambria Math" panose="02040503050406030204" pitchFamily="18" charset="0"/>
                        </a:rPr>
                        <m:t>∈</m:t>
                      </m:r>
                      <m:sSup>
                        <m:sSupPr>
                          <m:ctrlPr>
                            <a:rPr lang="en-GB" sz="28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𝑹</m:t>
                          </m:r>
                        </m:e>
                        <m:sup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𝒎</m:t>
                          </m:r>
                        </m:sup>
                      </m:sSup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10F5446-9C4D-F63D-0236-52A93BDA95B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04676" y="4947103"/>
                <a:ext cx="1977114" cy="523220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0DD1C244-C53E-2502-77DC-90C3E0D2FB39}"/>
                  </a:ext>
                </a:extLst>
              </p:cNvPr>
              <p:cNvSpPr txBox="1"/>
              <p:nvPr/>
            </p:nvSpPr>
            <p:spPr>
              <a:xfrm>
                <a:off x="5444900" y="4947103"/>
                <a:ext cx="197711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GB" sz="28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800" b="1" i="1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e>
                          </m:acc>
                        </m:e>
                        <m:sub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  <m:r>
                        <a:rPr lang="en-GB" sz="2800" b="1" i="0">
                          <a:latin typeface="Cambria Math" panose="02040503050406030204" pitchFamily="18" charset="0"/>
                        </a:rPr>
                        <m:t>∈</m:t>
                      </m:r>
                      <m:sSup>
                        <m:sSupPr>
                          <m:ctrlPr>
                            <a:rPr lang="en-GB" sz="28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𝑹</m:t>
                          </m:r>
                        </m:e>
                        <m:sup>
                          <m:r>
                            <a:rPr lang="en-US" sz="2800" b="1" i="1" smtClean="0">
                              <a:latin typeface="Cambria Math" panose="02040503050406030204" pitchFamily="18" charset="0"/>
                            </a:rPr>
                            <m:t>𝒏</m:t>
                          </m:r>
                        </m:sup>
                      </m:sSup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0DD1C244-C53E-2502-77DC-90C3E0D2FB3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4900" y="4947103"/>
                <a:ext cx="1977114" cy="523220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771643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6BD53F1-DD7A-2AD3-8061-10B8CC33D37B}"/>
              </a:ext>
            </a:extLst>
          </p:cNvPr>
          <p:cNvSpPr/>
          <p:nvPr/>
        </p:nvSpPr>
        <p:spPr>
          <a:xfrm>
            <a:off x="5921829" y="2373086"/>
            <a:ext cx="511628" cy="198120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0AA662D7-38D2-CB58-B67B-C87A82D5CBC4}"/>
              </a:ext>
            </a:extLst>
          </p:cNvPr>
          <p:cNvSpPr/>
          <p:nvPr/>
        </p:nvSpPr>
        <p:spPr>
          <a:xfrm>
            <a:off x="771749" y="2163798"/>
            <a:ext cx="511628" cy="252340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F543EB3-4468-769F-A291-F4BA62472118}"/>
              </a:ext>
            </a:extLst>
          </p:cNvPr>
          <p:cNvSpPr/>
          <p:nvPr/>
        </p:nvSpPr>
        <p:spPr>
          <a:xfrm>
            <a:off x="1564105" y="1484609"/>
            <a:ext cx="4066674" cy="388892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Multi-Layer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94A3EC0-410B-414F-E4DA-26DE7C806E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934" y="1684919"/>
            <a:ext cx="6504996" cy="352379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0584620-9550-EADA-25EE-9731EF6554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52663" y="1477473"/>
            <a:ext cx="3481118" cy="3944454"/>
          </a:xfrm>
          <a:prstGeom prst="rect">
            <a:avLst/>
          </a:prstGeom>
        </p:spPr>
      </p:pic>
      <p:sp>
        <p:nvSpPr>
          <p:cNvPr id="6" name="Arrow: Right 5">
            <a:extLst>
              <a:ext uri="{FF2B5EF4-FFF2-40B4-BE49-F238E27FC236}">
                <a16:creationId xmlns:a16="http://schemas.microsoft.com/office/drawing/2014/main" id="{20365A4A-17BB-63D1-D22C-28616AE94EB1}"/>
              </a:ext>
            </a:extLst>
          </p:cNvPr>
          <p:cNvSpPr/>
          <p:nvPr/>
        </p:nvSpPr>
        <p:spPr>
          <a:xfrm>
            <a:off x="7344739" y="3092115"/>
            <a:ext cx="1299410" cy="67376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738D4AD7-3EE5-8370-DC76-A8D2970DA951}"/>
              </a:ext>
            </a:extLst>
          </p:cNvPr>
          <p:cNvSpPr/>
          <p:nvPr/>
        </p:nvSpPr>
        <p:spPr>
          <a:xfrm>
            <a:off x="9481269" y="4687206"/>
            <a:ext cx="577516" cy="57701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i="1" dirty="0">
                <a:solidFill>
                  <a:schemeClr val="tx1"/>
                </a:solidFill>
              </a:rPr>
              <a:t>x</a:t>
            </a:r>
            <a:r>
              <a:rPr lang="en-US" sz="2400" b="1" i="1" baseline="-25000" dirty="0">
                <a:solidFill>
                  <a:schemeClr val="tx1"/>
                </a:solidFill>
              </a:rPr>
              <a:t>t</a:t>
            </a:r>
            <a:endParaRPr lang="en-GB" sz="2400" b="1" i="1" baseline="-25000" dirty="0">
              <a:solidFill>
                <a:schemeClr val="tx1"/>
              </a:solidFill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0C1BBA4-E1A7-9369-9133-5F7F8CDD2209}"/>
              </a:ext>
            </a:extLst>
          </p:cNvPr>
          <p:cNvSpPr/>
          <p:nvPr/>
        </p:nvSpPr>
        <p:spPr>
          <a:xfrm>
            <a:off x="9481269" y="1471048"/>
            <a:ext cx="577516" cy="577018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i="1" dirty="0">
                <a:solidFill>
                  <a:schemeClr val="tx1"/>
                </a:solidFill>
              </a:rPr>
              <a:t>y</a:t>
            </a:r>
            <a:r>
              <a:rPr lang="en-US" sz="2400" b="1" i="1" baseline="-25000" dirty="0">
                <a:solidFill>
                  <a:schemeClr val="tx1"/>
                </a:solidFill>
              </a:rPr>
              <a:t>t</a:t>
            </a:r>
            <a:endParaRPr lang="en-GB" sz="2400" b="1" i="1" baseline="-25000" dirty="0">
              <a:solidFill>
                <a:schemeClr val="tx1"/>
              </a:solidFill>
            </a:endParaRP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6ED4F2C7-FEBD-CFF2-1CAC-8CCF993F8836}"/>
              </a:ext>
            </a:extLst>
          </p:cNvPr>
          <p:cNvSpPr/>
          <p:nvPr/>
        </p:nvSpPr>
        <p:spPr>
          <a:xfrm rot="16200000">
            <a:off x="9354916" y="2290912"/>
            <a:ext cx="830223" cy="35738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78BF0C2C-8EB9-DCE3-D19F-D294F11A22B4}"/>
              </a:ext>
            </a:extLst>
          </p:cNvPr>
          <p:cNvSpPr/>
          <p:nvPr/>
        </p:nvSpPr>
        <p:spPr>
          <a:xfrm rot="16200000">
            <a:off x="9400545" y="4151556"/>
            <a:ext cx="713919" cy="35738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5950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E9F4BE9-F922-DCFE-6952-332D44AC51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427" y="1456773"/>
            <a:ext cx="3481118" cy="394445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Time Steps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4E84D52-2041-0FB7-AFF5-8A886EA83F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3263" y="1690686"/>
            <a:ext cx="8086521" cy="347662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/>
              <p:nvPr/>
            </p:nvSpPr>
            <p:spPr>
              <a:xfrm>
                <a:off x="6290471" y="4983210"/>
                <a:ext cx="5589031" cy="584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US" sz="32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e>
                          </m:acc>
                        </m:e>
                        <m:sub>
                          <m:r>
                            <a:rPr lang="en-US" sz="3200" b="1" i="1" dirty="0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  <m:r>
                        <a:rPr lang="en-US" sz="3200" b="1" i="0" dirty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3200" b="1" i="1" dirty="0">
                          <a:latin typeface="Cambria Math" panose="02040503050406030204" pitchFamily="18" charset="0"/>
                        </a:rPr>
                        <m:t>𝒇</m:t>
                      </m:r>
                      <m:d>
                        <m:dPr>
                          <m:ctrlPr>
                            <a:rPr lang="en-US" sz="32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32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𝒕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US" sz="3200" b="1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90471" y="4983210"/>
                <a:ext cx="5589031" cy="584775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Rectangle 2">
            <a:extLst>
              <a:ext uri="{FF2B5EF4-FFF2-40B4-BE49-F238E27FC236}">
                <a16:creationId xmlns:a16="http://schemas.microsoft.com/office/drawing/2014/main" id="{46A00FFD-2C88-B670-87A2-2074A9245935}"/>
              </a:ext>
            </a:extLst>
          </p:cNvPr>
          <p:cNvSpPr/>
          <p:nvPr/>
        </p:nvSpPr>
        <p:spPr>
          <a:xfrm>
            <a:off x="6131959" y="3065906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BCE4A74-8D66-C449-D465-CB613E45EFAC}"/>
              </a:ext>
            </a:extLst>
          </p:cNvPr>
          <p:cNvSpPr/>
          <p:nvPr/>
        </p:nvSpPr>
        <p:spPr>
          <a:xfrm>
            <a:off x="8478623" y="3076403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4D8E0A3-9124-3697-DBB3-461928CCB697}"/>
              </a:ext>
            </a:extLst>
          </p:cNvPr>
          <p:cNvSpPr/>
          <p:nvPr/>
        </p:nvSpPr>
        <p:spPr>
          <a:xfrm>
            <a:off x="10822732" y="3082232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33EBBC-CA0E-429E-005C-1528396F8BAF}"/>
              </a:ext>
            </a:extLst>
          </p:cNvPr>
          <p:cNvSpPr txBox="1"/>
          <p:nvPr/>
        </p:nvSpPr>
        <p:spPr>
          <a:xfrm>
            <a:off x="1888045" y="4798545"/>
            <a:ext cx="515442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Time-stepped feature inputs fed into identically copied model</a:t>
            </a:r>
            <a:endParaRPr lang="en-GB" sz="2800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34A2B02-414B-42A1-EBA3-2FD4EAFFB43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84712" y="3190518"/>
            <a:ext cx="880547" cy="476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8270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Time Steps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4E84D52-2041-0FB7-AFF5-8A886EA83F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3263" y="1690686"/>
            <a:ext cx="8086521" cy="347662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/>
              <p:nvPr/>
            </p:nvSpPr>
            <p:spPr>
              <a:xfrm>
                <a:off x="2738540" y="5167313"/>
                <a:ext cx="9453460" cy="584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US" sz="32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e>
                          </m:acc>
                        </m:e>
                        <m:sub>
                          <m:r>
                            <a:rPr lang="en-US" sz="3200" b="1" i="1" dirty="0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  <m:r>
                        <a:rPr lang="en-US" sz="3200" b="1" i="0" dirty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3200" b="1" i="1" dirty="0">
                          <a:latin typeface="Cambria Math" panose="02040503050406030204" pitchFamily="18" charset="0"/>
                        </a:rPr>
                        <m:t>𝒇</m:t>
                      </m:r>
                      <m:d>
                        <m:dPr>
                          <m:ctrlPr>
                            <a:rPr lang="en-US" sz="32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32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𝒕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US" sz="3200" b="1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8540" y="5167313"/>
                <a:ext cx="9453460" cy="58477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Rectangle 2">
            <a:extLst>
              <a:ext uri="{FF2B5EF4-FFF2-40B4-BE49-F238E27FC236}">
                <a16:creationId xmlns:a16="http://schemas.microsoft.com/office/drawing/2014/main" id="{46A00FFD-2C88-B670-87A2-2074A9245935}"/>
              </a:ext>
            </a:extLst>
          </p:cNvPr>
          <p:cNvSpPr/>
          <p:nvPr/>
        </p:nvSpPr>
        <p:spPr>
          <a:xfrm>
            <a:off x="6131959" y="3065906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BCE4A74-8D66-C449-D465-CB613E45EFAC}"/>
              </a:ext>
            </a:extLst>
          </p:cNvPr>
          <p:cNvSpPr/>
          <p:nvPr/>
        </p:nvSpPr>
        <p:spPr>
          <a:xfrm>
            <a:off x="8478623" y="3076403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4D8E0A3-9124-3697-DBB3-461928CCB697}"/>
              </a:ext>
            </a:extLst>
          </p:cNvPr>
          <p:cNvSpPr/>
          <p:nvPr/>
        </p:nvSpPr>
        <p:spPr>
          <a:xfrm>
            <a:off x="10822732" y="3082232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33EBBC-CA0E-429E-005C-1528396F8BAF}"/>
              </a:ext>
            </a:extLst>
          </p:cNvPr>
          <p:cNvSpPr txBox="1"/>
          <p:nvPr/>
        </p:nvSpPr>
        <p:spPr>
          <a:xfrm>
            <a:off x="607268" y="2298032"/>
            <a:ext cx="355565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Time-stepped feature inputs fed into identically copied model</a:t>
            </a:r>
            <a:endParaRPr lang="en-GB" sz="2800" b="1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ED792F61-6DC1-B671-1B2A-60CB2D6A16C0}"/>
              </a:ext>
            </a:extLst>
          </p:cNvPr>
          <p:cNvSpPr/>
          <p:nvPr/>
        </p:nvSpPr>
        <p:spPr>
          <a:xfrm>
            <a:off x="6268453" y="5119683"/>
            <a:ext cx="806116" cy="68003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309BAFB0-DF3A-E40E-1D63-8422B4F6FAF5}"/>
              </a:ext>
            </a:extLst>
          </p:cNvPr>
          <p:cNvSpPr/>
          <p:nvPr/>
        </p:nvSpPr>
        <p:spPr>
          <a:xfrm>
            <a:off x="4932948" y="1738318"/>
            <a:ext cx="806116" cy="68003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5504A8E-85BA-8B72-CA7A-B2C5265AF4A4}"/>
              </a:ext>
            </a:extLst>
          </p:cNvPr>
          <p:cNvSpPr/>
          <p:nvPr/>
        </p:nvSpPr>
        <p:spPr>
          <a:xfrm>
            <a:off x="7328920" y="1690686"/>
            <a:ext cx="806116" cy="68003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DC370A2-25B4-B13D-02EA-EE9659B586F2}"/>
              </a:ext>
            </a:extLst>
          </p:cNvPr>
          <p:cNvSpPr/>
          <p:nvPr/>
        </p:nvSpPr>
        <p:spPr>
          <a:xfrm>
            <a:off x="9724892" y="1738318"/>
            <a:ext cx="806116" cy="68003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D4053ADB-6ECE-2515-ABBD-05B1C3B18597}"/>
              </a:ext>
            </a:extLst>
          </p:cNvPr>
          <p:cNvSpPr/>
          <p:nvPr/>
        </p:nvSpPr>
        <p:spPr>
          <a:xfrm>
            <a:off x="4939807" y="4439649"/>
            <a:ext cx="806116" cy="680034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C6C584F-92ED-FBF0-01A2-25F3494605B6}"/>
              </a:ext>
            </a:extLst>
          </p:cNvPr>
          <p:cNvSpPr/>
          <p:nvPr/>
        </p:nvSpPr>
        <p:spPr>
          <a:xfrm>
            <a:off x="7636413" y="5119683"/>
            <a:ext cx="806116" cy="680034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9E5B970-254B-D4F8-1F52-46349CBEF4A2}"/>
              </a:ext>
            </a:extLst>
          </p:cNvPr>
          <p:cNvSpPr/>
          <p:nvPr/>
        </p:nvSpPr>
        <p:spPr>
          <a:xfrm>
            <a:off x="9724892" y="4392020"/>
            <a:ext cx="806116" cy="680034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5A100E30-BAEB-55E9-D7FF-107E5F6E4ED4}"/>
              </a:ext>
            </a:extLst>
          </p:cNvPr>
          <p:cNvSpPr/>
          <p:nvPr/>
        </p:nvSpPr>
        <p:spPr>
          <a:xfrm>
            <a:off x="7328920" y="4392020"/>
            <a:ext cx="806116" cy="680034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98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C5EC642-A3E9-0982-1167-D1534C835C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427" y="1456773"/>
            <a:ext cx="3481118" cy="394445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Time Steps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4E84D52-2041-0FB7-AFF5-8A886EA83F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3263" y="1690686"/>
            <a:ext cx="8086521" cy="34766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6A37D1-B36D-7CE0-598E-20DE2759DC3C}"/>
              </a:ext>
            </a:extLst>
          </p:cNvPr>
          <p:cNvSpPr txBox="1"/>
          <p:nvPr/>
        </p:nvSpPr>
        <p:spPr>
          <a:xfrm>
            <a:off x="2738540" y="5167313"/>
            <a:ext cx="9453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/>
              <a:t>A recurrent neural network cell unrolled through time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F7911C5-CAD3-53C7-46FA-E9CB00142B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4712" y="3190518"/>
            <a:ext cx="880547" cy="476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4011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Recurrent Neural Networks (RNN)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4E84D52-2041-0FB7-AFF5-8A886EA83F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3263" y="1690686"/>
            <a:ext cx="8086521" cy="347662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/>
              <p:nvPr/>
            </p:nvSpPr>
            <p:spPr>
              <a:xfrm>
                <a:off x="2738540" y="5167313"/>
                <a:ext cx="9453460" cy="584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US" sz="32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e>
                          </m:acc>
                        </m:e>
                        <m:sub>
                          <m:r>
                            <a:rPr lang="en-US" sz="3200" b="1" i="1" dirty="0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  <m:r>
                        <a:rPr lang="en-US" sz="3200" b="1" i="0" dirty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3200" b="1" i="1" dirty="0">
                          <a:latin typeface="Cambria Math" panose="02040503050406030204" pitchFamily="18" charset="0"/>
                        </a:rPr>
                        <m:t>𝒇</m:t>
                      </m:r>
                      <m:d>
                        <m:dPr>
                          <m:ctrlPr>
                            <a:rPr lang="en-US" sz="32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32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𝒕</m:t>
                              </m:r>
                            </m:sub>
                          </m:sSub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, </m:t>
                          </m:r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𝒉𝒕</m:t>
                          </m:r>
                          <m:r>
                            <a:rPr lang="en-US" sz="3200" b="1" i="1" baseline="-1200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3200" b="1" i="1" baseline="-25000" dirty="0" smtClean="0">
                              <a:latin typeface="Cambria Math" panose="02040503050406030204" pitchFamily="18" charset="0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en-US" sz="3200" b="1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8540" y="5167313"/>
                <a:ext cx="9453460" cy="58477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Rectangle 7">
            <a:extLst>
              <a:ext uri="{FF2B5EF4-FFF2-40B4-BE49-F238E27FC236}">
                <a16:creationId xmlns:a16="http://schemas.microsoft.com/office/drawing/2014/main" id="{74D8E0A3-9124-3697-DBB3-461928CCB697}"/>
              </a:ext>
            </a:extLst>
          </p:cNvPr>
          <p:cNvSpPr/>
          <p:nvPr/>
        </p:nvSpPr>
        <p:spPr>
          <a:xfrm>
            <a:off x="10822732" y="3082232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33EBBC-CA0E-429E-005C-1528396F8BAF}"/>
              </a:ext>
            </a:extLst>
          </p:cNvPr>
          <p:cNvSpPr txBox="1"/>
          <p:nvPr/>
        </p:nvSpPr>
        <p:spPr>
          <a:xfrm>
            <a:off x="607268" y="2298032"/>
            <a:ext cx="368800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Time-stepped feature inputs fed into identically copied model</a:t>
            </a:r>
          </a:p>
          <a:p>
            <a:endParaRPr lang="en-US" sz="2800" b="1" dirty="0"/>
          </a:p>
          <a:p>
            <a:r>
              <a:rPr lang="en-US" sz="2800" b="1" dirty="0"/>
              <a:t>Linked by a Recurrence Relation (</a:t>
            </a:r>
            <a:r>
              <a:rPr lang="en-US" sz="2800" b="1" i="1" dirty="0"/>
              <a:t>h</a:t>
            </a:r>
            <a:r>
              <a:rPr lang="en-US" sz="2800" b="1" dirty="0"/>
              <a:t>)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9077761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Recurrent Neural Networks (RNN)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4E84D52-2041-0FB7-AFF5-8A886EA83F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3263" y="1690686"/>
            <a:ext cx="8086521" cy="347662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/>
              <p:nvPr/>
            </p:nvSpPr>
            <p:spPr>
              <a:xfrm>
                <a:off x="2738540" y="5167313"/>
                <a:ext cx="9453460" cy="584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US" sz="32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e>
                          </m:acc>
                        </m:e>
                        <m:sub>
                          <m:r>
                            <a:rPr lang="en-US" sz="3200" b="1" i="1" dirty="0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  <m:r>
                        <a:rPr lang="en-US" sz="3200" b="1" i="0" dirty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3200" b="1" i="1" dirty="0">
                          <a:latin typeface="Cambria Math" panose="02040503050406030204" pitchFamily="18" charset="0"/>
                        </a:rPr>
                        <m:t>𝒇</m:t>
                      </m:r>
                      <m:d>
                        <m:dPr>
                          <m:ctrlPr>
                            <a:rPr lang="en-US" sz="32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32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𝒕</m:t>
                              </m:r>
                            </m:sub>
                          </m:sSub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, </m:t>
                          </m:r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𝒉𝒕</m:t>
                          </m:r>
                          <m:r>
                            <a:rPr lang="en-US" sz="3200" b="1" i="1" baseline="-1200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3200" b="1" i="1" baseline="-25000" dirty="0" smtClean="0">
                              <a:latin typeface="Cambria Math" panose="02040503050406030204" pitchFamily="18" charset="0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en-US" sz="3200" b="1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8540" y="5167313"/>
                <a:ext cx="9453460" cy="58477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Rectangle 7">
            <a:extLst>
              <a:ext uri="{FF2B5EF4-FFF2-40B4-BE49-F238E27FC236}">
                <a16:creationId xmlns:a16="http://schemas.microsoft.com/office/drawing/2014/main" id="{74D8E0A3-9124-3697-DBB3-461928CCB697}"/>
              </a:ext>
            </a:extLst>
          </p:cNvPr>
          <p:cNvSpPr/>
          <p:nvPr/>
        </p:nvSpPr>
        <p:spPr>
          <a:xfrm>
            <a:off x="10822732" y="3082232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33EBBC-CA0E-429E-005C-1528396F8BAF}"/>
              </a:ext>
            </a:extLst>
          </p:cNvPr>
          <p:cNvSpPr txBox="1"/>
          <p:nvPr/>
        </p:nvSpPr>
        <p:spPr>
          <a:xfrm>
            <a:off x="607268" y="2298032"/>
            <a:ext cx="368800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Time-stepped feature inputs fed into identically copied model</a:t>
            </a:r>
          </a:p>
          <a:p>
            <a:endParaRPr lang="en-US" sz="2800" b="1" dirty="0"/>
          </a:p>
          <a:p>
            <a:r>
              <a:rPr lang="en-US" sz="2800" b="1" dirty="0"/>
              <a:t>Linked by a Recurrence Relation (</a:t>
            </a:r>
            <a:r>
              <a:rPr lang="en-US" sz="2800" b="1" i="1" dirty="0"/>
              <a:t>h</a:t>
            </a:r>
            <a:r>
              <a:rPr lang="en-US" sz="2800" b="1" dirty="0"/>
              <a:t>)</a:t>
            </a:r>
            <a:endParaRPr lang="en-GB" sz="2800" b="1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62D2AE4-A1B0-8122-D07E-250A9BDBED03}"/>
              </a:ext>
            </a:extLst>
          </p:cNvPr>
          <p:cNvSpPr/>
          <p:nvPr/>
        </p:nvSpPr>
        <p:spPr>
          <a:xfrm>
            <a:off x="5751095" y="5167313"/>
            <a:ext cx="806116" cy="68003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774D9899-6223-20FA-C22E-E489F4FD63E5}"/>
              </a:ext>
            </a:extLst>
          </p:cNvPr>
          <p:cNvSpPr/>
          <p:nvPr/>
        </p:nvSpPr>
        <p:spPr>
          <a:xfrm>
            <a:off x="5074999" y="1668877"/>
            <a:ext cx="806116" cy="68003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37D405B-EB82-C3B9-6E60-934C328013C9}"/>
              </a:ext>
            </a:extLst>
          </p:cNvPr>
          <p:cNvSpPr/>
          <p:nvPr/>
        </p:nvSpPr>
        <p:spPr>
          <a:xfrm>
            <a:off x="7307260" y="1690686"/>
            <a:ext cx="806116" cy="68003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D779616-396E-98A3-6FAE-75311FA11BE8}"/>
              </a:ext>
            </a:extLst>
          </p:cNvPr>
          <p:cNvSpPr/>
          <p:nvPr/>
        </p:nvSpPr>
        <p:spPr>
          <a:xfrm>
            <a:off x="9693442" y="1682552"/>
            <a:ext cx="806116" cy="68003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67E112D1-D593-40D5-EB77-44C602DCE025}"/>
              </a:ext>
            </a:extLst>
          </p:cNvPr>
          <p:cNvSpPr/>
          <p:nvPr/>
        </p:nvSpPr>
        <p:spPr>
          <a:xfrm>
            <a:off x="7112086" y="5119684"/>
            <a:ext cx="698366" cy="680034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636E468B-AE2B-8DD3-2198-3A8EE734DB63}"/>
              </a:ext>
            </a:extLst>
          </p:cNvPr>
          <p:cNvSpPr/>
          <p:nvPr/>
        </p:nvSpPr>
        <p:spPr>
          <a:xfrm>
            <a:off x="7171066" y="3744720"/>
            <a:ext cx="1078503" cy="1112668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8A8E8AA-5C84-3C10-B242-285A58925646}"/>
              </a:ext>
            </a:extLst>
          </p:cNvPr>
          <p:cNvSpPr/>
          <p:nvPr/>
        </p:nvSpPr>
        <p:spPr>
          <a:xfrm>
            <a:off x="7760578" y="5084653"/>
            <a:ext cx="1225501" cy="762690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488319F-A34D-23D6-A58A-0869FA9AF3F3}"/>
              </a:ext>
            </a:extLst>
          </p:cNvPr>
          <p:cNvSpPr/>
          <p:nvPr/>
        </p:nvSpPr>
        <p:spPr>
          <a:xfrm>
            <a:off x="6074105" y="3016595"/>
            <a:ext cx="966212" cy="8455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3833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ED4709A-5A25-8BB3-BE33-8B25AF3CF4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3473" y="1348489"/>
            <a:ext cx="3481118" cy="394445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Recurrent Neural Networks (RNN)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/>
              <p:nvPr/>
            </p:nvSpPr>
            <p:spPr>
              <a:xfrm>
                <a:off x="4295274" y="5167313"/>
                <a:ext cx="7896726" cy="61157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US" sz="32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  <m:t>𝒉</m:t>
                              </m:r>
                            </m:e>
                          </m:acc>
                        </m:e>
                        <m:sub>
                          <m:r>
                            <a:rPr lang="en-US" sz="3200" b="1" i="1" dirty="0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  <m:r>
                        <a:rPr lang="en-US" sz="3200" b="1" i="0" dirty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3200" b="1" i="1" dirty="0">
                          <a:latin typeface="Cambria Math" panose="02040503050406030204" pitchFamily="18" charset="0"/>
                        </a:rPr>
                        <m:t>𝒇</m:t>
                      </m:r>
                      <m:r>
                        <a:rPr lang="en-US" sz="3200" b="1" i="1" dirty="0" smtClean="0">
                          <a:latin typeface="Cambria Math" panose="02040503050406030204" pitchFamily="18" charset="0"/>
                        </a:rPr>
                        <m:t>𝒘</m:t>
                      </m:r>
                      <m:d>
                        <m:dPr>
                          <m:ctrlPr>
                            <a:rPr lang="en-US" sz="32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32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𝒕</m:t>
                              </m:r>
                            </m:sub>
                          </m:sSub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, </m:t>
                          </m:r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𝒉𝒕</m:t>
                          </m:r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en-US" sz="3200" b="1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5274" y="5167313"/>
                <a:ext cx="7896726" cy="611578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Rectangle 7">
            <a:extLst>
              <a:ext uri="{FF2B5EF4-FFF2-40B4-BE49-F238E27FC236}">
                <a16:creationId xmlns:a16="http://schemas.microsoft.com/office/drawing/2014/main" id="{74D8E0A3-9124-3697-DBB3-461928CCB697}"/>
              </a:ext>
            </a:extLst>
          </p:cNvPr>
          <p:cNvSpPr/>
          <p:nvPr/>
        </p:nvSpPr>
        <p:spPr>
          <a:xfrm>
            <a:off x="10822732" y="3082232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4033EBBC-CA0E-429E-005C-1528396F8BAF}"/>
                  </a:ext>
                </a:extLst>
              </p:cNvPr>
              <p:cNvSpPr txBox="1"/>
              <p:nvPr/>
            </p:nvSpPr>
            <p:spPr>
              <a:xfrm>
                <a:off x="192505" y="2520434"/>
                <a:ext cx="5257799" cy="24007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TW" sz="2800" b="1" i="1" dirty="0"/>
                  <a:t>X</a:t>
                </a:r>
                <a:r>
                  <a:rPr lang="en-US" altLang="zh-TW" sz="2800" b="1" i="1" baseline="-25000" dirty="0"/>
                  <a:t>t</a:t>
                </a:r>
                <a:r>
                  <a:rPr lang="en-US" altLang="zh-TW" sz="2800" i="1" baseline="-25000" dirty="0"/>
                  <a:t> </a:t>
                </a:r>
                <a:r>
                  <a:rPr lang="en-US" altLang="zh-TW" sz="2800" dirty="0"/>
                  <a:t>is the input vector</a:t>
                </a:r>
              </a:p>
              <a:p>
                <a:r>
                  <a:rPr lang="en-US" altLang="zh-TW" sz="2800" b="1" i="1" dirty="0"/>
                  <a:t>h</a:t>
                </a:r>
                <a:r>
                  <a:rPr lang="en-US" altLang="zh-TW" sz="2800" b="1" i="1" baseline="-25000" dirty="0"/>
                  <a:t>t</a:t>
                </a:r>
                <a:r>
                  <a:rPr lang="en-US" altLang="zh-TW" sz="2800" i="1" dirty="0"/>
                  <a:t> </a:t>
                </a:r>
                <a:r>
                  <a:rPr lang="en-US" altLang="zh-TW" sz="2800" dirty="0"/>
                  <a:t>is the hidden state – Update </a:t>
                </a:r>
                <a:r>
                  <a:rPr lang="en-US" altLang="zh-TW" sz="2800" i="1" dirty="0"/>
                  <a:t>h</a:t>
                </a:r>
                <a:r>
                  <a:rPr lang="en-US" altLang="zh-TW" sz="2800" i="1" baseline="-25000" dirty="0"/>
                  <a:t>t</a:t>
                </a:r>
                <a:r>
                  <a:rPr lang="en-US" altLang="zh-TW" sz="2800" dirty="0"/>
                  <a:t>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800" b="1" i="1" dirty="0">
                              <a:latin typeface="Cambria Math" panose="02040503050406030204" pitchFamily="18" charset="0"/>
                            </a:rPr>
                            <m:t>𝒉</m:t>
                          </m:r>
                        </m:e>
                        <m:sub>
                          <m:r>
                            <a:rPr lang="en-US" altLang="zh-TW" sz="2800" b="1" i="1" dirty="0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  <m:r>
                        <a:rPr lang="en-US" altLang="zh-TW" sz="2800" b="1" i="1" dirty="0">
                          <a:latin typeface="Cambria Math" panose="02040503050406030204" pitchFamily="18" charset="0"/>
                        </a:rPr>
                        <m:t>=</m:t>
                      </m:r>
                      <m:func>
                        <m:funcPr>
                          <m:ctrlPr>
                            <a:rPr lang="en-US" altLang="zh-TW" sz="2800" b="1" i="1" dirty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US" altLang="zh-TW" sz="2800" b="1" i="1" dirty="0">
                              <a:latin typeface="Cambria Math" panose="02040503050406030204" pitchFamily="18" charset="0"/>
                            </a:rPr>
                            <m:t>𝒕𝒂𝒏𝒉</m:t>
                          </m:r>
                        </m:fName>
                        <m:e>
                          <m:d>
                            <m:dPr>
                              <m:ctrlPr>
                                <a:rPr lang="en-US" altLang="zh-TW" sz="28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Sup>
                                <m:sSubSupPr>
                                  <m:ctrlPr>
                                    <a:rPr lang="en-US" altLang="zh-TW" sz="2800" b="1" i="1" dirty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𝒘</m:t>
                                  </m:r>
                                </m:e>
                                <m:sub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𝒉𝒉</m:t>
                                  </m:r>
                                </m:sub>
                                <m:sup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𝑻</m:t>
                                  </m:r>
                                </m:sup>
                              </m:sSubSup>
                              <m:sSub>
                                <m:sSubPr>
                                  <m:ctrlPr>
                                    <a:rPr lang="en-US" altLang="zh-TW" sz="2800" b="1" i="1" dirty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𝒉</m:t>
                                  </m:r>
                                </m:e>
                                <m:sub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𝒕</m:t>
                                  </m:r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US" altLang="zh-TW" sz="2800" b="1" i="1" dirty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Sup>
                                <m:sSubSupPr>
                                  <m:ctrlPr>
                                    <a:rPr lang="en-US" altLang="zh-TW" sz="2800" b="1" i="1" dirty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𝒘</m:t>
                                  </m:r>
                                </m:e>
                                <m:sub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𝒙𝒉</m:t>
                                  </m:r>
                                </m:sub>
                                <m:sup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𝑻</m:t>
                                  </m:r>
                                </m:sup>
                              </m:sSubSup>
                              <m:sSub>
                                <m:sSubPr>
                                  <m:ctrlPr>
                                    <a:rPr lang="en-US" altLang="zh-TW" sz="2800" b="1" i="1" dirty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𝒙</m:t>
                                  </m:r>
                                </m:e>
                                <m:sub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𝒕</m:t>
                                  </m:r>
                                </m:sub>
                              </m:sSub>
                            </m:e>
                          </m:d>
                        </m:e>
                      </m:func>
                    </m:oMath>
                  </m:oMathPara>
                </a14:m>
                <a:endParaRPr lang="en-US" altLang="zh-TW" sz="2800" b="1" i="1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8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̂"/>
                            <m:ctrlPr>
                              <a:rPr lang="en-US" altLang="zh-TW" sz="2800" b="1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altLang="zh-TW" sz="2800" b="1" i="1" dirty="0">
                                <a:latin typeface="Cambria Math" panose="02040503050406030204" pitchFamily="18" charset="0"/>
                              </a:rPr>
                              <m:t>𝒚</m:t>
                            </m:r>
                          </m:e>
                        </m:acc>
                      </m:e>
                      <m:sub>
                        <m:r>
                          <a:rPr lang="en-US" altLang="zh-TW" sz="2800" b="1" i="1" dirty="0">
                            <a:latin typeface="Cambria Math" panose="02040503050406030204" pitchFamily="18" charset="0"/>
                          </a:rPr>
                          <m:t>𝒕</m:t>
                        </m:r>
                      </m:sub>
                    </m:sSub>
                  </m:oMath>
                </a14:m>
                <a:r>
                  <a:rPr lang="en-US" altLang="zh-TW" sz="2800" b="1" i="1" dirty="0"/>
                  <a:t> </a:t>
                </a:r>
                <a:r>
                  <a:rPr lang="en-US" altLang="zh-TW" sz="2800" dirty="0"/>
                  <a:t>is the output vector: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altLang="zh-TW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acc>
                            <m:accPr>
                              <m:chr m:val="̂"/>
                              <m:ctrlPr>
                                <a:rPr lang="en-US" altLang="zh-TW" sz="28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2800" b="1" i="1" dirty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e>
                          </m:acc>
                        </m:e>
                        <m:sub>
                          <m:r>
                            <a:rPr lang="en-US" altLang="zh-TW" sz="2800" b="1" i="1" dirty="0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  <m:sup/>
                      </m:sSubSup>
                      <m:sSubSup>
                        <m:sSubSupPr>
                          <m:ctrlPr>
                            <a:rPr lang="en-US" altLang="zh-TW" sz="2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a:rPr lang="en-US" altLang="zh-TW" sz="2800" b="1" i="1" dirty="0">
                              <a:latin typeface="Cambria Math" panose="02040503050406030204" pitchFamily="18" charset="0"/>
                            </a:rPr>
                            <m:t>𝑵</m:t>
                          </m:r>
                        </m:e>
                        <m:sub>
                          <m:r>
                            <a:rPr lang="en-US" altLang="zh-TW" sz="2800" b="1" i="1" dirty="0">
                              <a:latin typeface="Cambria Math" panose="02040503050406030204" pitchFamily="18" charset="0"/>
                            </a:rPr>
                            <m:t>𝒉𝒚</m:t>
                          </m:r>
                        </m:sub>
                        <m:sup>
                          <m:r>
                            <a:rPr lang="en-US" altLang="zh-TW" sz="2800" b="1" i="1" dirty="0">
                              <a:latin typeface="Cambria Math" panose="02040503050406030204" pitchFamily="18" charset="0"/>
                            </a:rPr>
                            <m:t>𝑻</m:t>
                          </m:r>
                        </m:sup>
                      </m:sSubSup>
                      <m:sSub>
                        <m:sSubPr>
                          <m:ctrlPr>
                            <a:rPr lang="en-US" altLang="zh-TW" sz="2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800" b="1" i="1" dirty="0">
                              <a:latin typeface="Cambria Math" panose="02040503050406030204" pitchFamily="18" charset="0"/>
                            </a:rPr>
                            <m:t>𝒉</m:t>
                          </m:r>
                        </m:e>
                        <m:sub>
                          <m:r>
                            <a:rPr lang="en-US" altLang="zh-TW" sz="2800" b="1" i="1" dirty="0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en-US" altLang="zh-TW" sz="2800" b="1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4033EBBC-CA0E-429E-005C-1528396F8BA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505" y="2520434"/>
                <a:ext cx="5257799" cy="2400722"/>
              </a:xfrm>
              <a:prstGeom prst="rect">
                <a:avLst/>
              </a:prstGeom>
              <a:blipFill>
                <a:blip r:embed="rId5"/>
                <a:stretch>
                  <a:fillRect l="-2436" t="-228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71201E3-C3AC-51C6-115A-FEDED1484793}"/>
              </a:ext>
            </a:extLst>
          </p:cNvPr>
          <p:cNvCxnSpPr>
            <a:cxnSpLocks/>
          </p:cNvCxnSpPr>
          <p:nvPr/>
        </p:nvCxnSpPr>
        <p:spPr>
          <a:xfrm>
            <a:off x="5245768" y="3720795"/>
            <a:ext cx="3272590" cy="55041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58317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2B5051-E345-B41C-3622-EC28E37F1C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D459C9C-0040-A1C2-6A0D-BCDFC8683D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343" y="1387391"/>
            <a:ext cx="5742448" cy="390555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998A459-ACCE-FC51-9022-EF915A5030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53473" y="1348489"/>
            <a:ext cx="3481118" cy="394445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7B3987D8-A1EB-FA85-244D-5FB42B7CB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Recurrent Neural Networks (RNN)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247485E2-6347-A446-A274-B03C07AFEC3C}"/>
                  </a:ext>
                </a:extLst>
              </p:cNvPr>
              <p:cNvSpPr txBox="1"/>
              <p:nvPr/>
            </p:nvSpPr>
            <p:spPr>
              <a:xfrm>
                <a:off x="4295274" y="5167313"/>
                <a:ext cx="7896726" cy="61157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32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US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𝒉</m:t>
                              </m:r>
                            </m:e>
                          </m:acc>
                        </m:e>
                        <m:sub>
                          <m:r>
                            <a:rPr lang="en-US" sz="32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  <m:r>
                        <a:rPr lang="en-US" sz="3200" b="1" i="0" dirty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32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𝒕𝒂𝒏𝒉</m:t>
                      </m:r>
                      <m:d>
                        <m:dPr>
                          <m:ctrlPr>
                            <a:rPr lang="en-US" sz="32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32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𝑾</m:t>
                          </m:r>
                          <m:r>
                            <a:rPr lang="en-US" sz="3200" b="1" i="1" baseline="30000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𝑻</m:t>
                          </m:r>
                          <m:r>
                            <a:rPr lang="en-US" sz="3200" b="1" i="1" baseline="-25000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𝒉𝒉</m:t>
                          </m:r>
                          <m:r>
                            <a:rPr lang="en-US" sz="32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𝒉</m:t>
                          </m:r>
                          <m:r>
                            <a:rPr lang="en-US" sz="3200" b="1" i="1" baseline="-25000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𝒕</m:t>
                          </m:r>
                          <m:r>
                            <a:rPr lang="en-US" sz="3200" b="1" i="1" baseline="-10000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3200" b="1" i="1" baseline="-25000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𝟏</m:t>
                          </m:r>
                          <m:r>
                            <a:rPr lang="en-US" sz="3200" b="1" i="1" dirty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US" sz="3200" b="1" i="1" dirty="0">
                              <a:latin typeface="Cambria Math" panose="02040503050406030204" pitchFamily="18" charset="0"/>
                            </a:rPr>
                            <m:t>𝑾𝑻𝒙</m:t>
                          </m:r>
                          <m:r>
                            <a:rPr lang="en-US" sz="3200" b="1" i="1" baseline="-25000" dirty="0">
                              <a:latin typeface="Cambria Math" panose="02040503050406030204" pitchFamily="18" charset="0"/>
                            </a:rPr>
                            <m:t>𝒉</m:t>
                          </m:r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𝒙</m:t>
                          </m:r>
                          <m:r>
                            <a:rPr lang="en-US" sz="3200" b="1" i="1" baseline="-25000" dirty="0">
                              <a:latin typeface="Cambria Math" panose="02040503050406030204" pitchFamily="18" charset="0"/>
                            </a:rPr>
                            <m:t>𝒕</m:t>
                          </m:r>
                        </m:e>
                      </m:d>
                    </m:oMath>
                  </m:oMathPara>
                </a14:m>
                <a:endParaRPr lang="en-US" sz="3200" b="1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247485E2-6347-A446-A274-B03C07AFEC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5274" y="5167313"/>
                <a:ext cx="7896726" cy="611578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Rectangle 7">
            <a:extLst>
              <a:ext uri="{FF2B5EF4-FFF2-40B4-BE49-F238E27FC236}">
                <a16:creationId xmlns:a16="http://schemas.microsoft.com/office/drawing/2014/main" id="{20998A25-54F1-79E9-18DE-1BA9D1CF1BAF}"/>
              </a:ext>
            </a:extLst>
          </p:cNvPr>
          <p:cNvSpPr/>
          <p:nvPr/>
        </p:nvSpPr>
        <p:spPr>
          <a:xfrm>
            <a:off x="10822732" y="3082232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657C3B-DA77-B14E-C1D4-49D5F16F92C8}"/>
              </a:ext>
            </a:extLst>
          </p:cNvPr>
          <p:cNvCxnSpPr>
            <a:cxnSpLocks/>
          </p:cNvCxnSpPr>
          <p:nvPr/>
        </p:nvCxnSpPr>
        <p:spPr>
          <a:xfrm flipH="1" flipV="1">
            <a:off x="5246914" y="4463143"/>
            <a:ext cx="1219200" cy="82980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017233E-E53C-B828-BCF2-C21CF0A3AB54}"/>
                  </a:ext>
                </a:extLst>
              </p:cNvPr>
              <p:cNvSpPr txBox="1"/>
              <p:nvPr/>
            </p:nvSpPr>
            <p:spPr>
              <a:xfrm>
                <a:off x="9617100" y="3122483"/>
                <a:ext cx="704850" cy="523220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𝒉</m:t>
                      </m:r>
                      <m:r>
                        <a:rPr lang="en-US" sz="2800" b="1" i="1" baseline="-25000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𝒕</m:t>
                      </m:r>
                    </m:oMath>
                  </m:oMathPara>
                </a14:m>
                <a:endParaRPr lang="en-GB" sz="2800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017233E-E53C-B828-BCF2-C21CF0A3AB5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17100" y="3122483"/>
                <a:ext cx="704850" cy="523220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26EB0A2C-B256-FD47-0FE3-CDB6BDA3FF05}"/>
                  </a:ext>
                </a:extLst>
              </p:cNvPr>
              <p:cNvSpPr txBox="1"/>
              <p:nvPr/>
            </p:nvSpPr>
            <p:spPr>
              <a:xfrm>
                <a:off x="7742465" y="4616433"/>
                <a:ext cx="737507" cy="523220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1" i="1" dirty="0" smtClean="0">
                          <a:latin typeface="Cambria Math" panose="02040503050406030204" pitchFamily="18" charset="0"/>
                        </a:rPr>
                        <m:t>𝒙</m:t>
                      </m:r>
                      <m:r>
                        <a:rPr lang="en-US" sz="2800" b="1" i="1" baseline="-25000" dirty="0">
                          <a:latin typeface="Cambria Math" panose="02040503050406030204" pitchFamily="18" charset="0"/>
                        </a:rPr>
                        <m:t>𝒕</m:t>
                      </m:r>
                    </m:oMath>
                  </m:oMathPara>
                </a14:m>
                <a:endParaRPr lang="en-GB" sz="2800" dirty="0"/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26EB0A2C-B256-FD47-0FE3-CDB6BDA3FF0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42465" y="4616433"/>
                <a:ext cx="737507" cy="523220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B54BA0C8-C2BB-5BF8-046E-A3E29EA5135F}"/>
                  </a:ext>
                </a:extLst>
              </p:cNvPr>
              <p:cNvSpPr txBox="1"/>
              <p:nvPr/>
            </p:nvSpPr>
            <p:spPr>
              <a:xfrm>
                <a:off x="7942233" y="1348489"/>
                <a:ext cx="1863202" cy="519053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GB" sz="28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800" b="1" i="1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e>
                          </m:acc>
                        </m:e>
                        <m:sub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  <m:r>
                        <a:rPr lang="en-GB" sz="2800" b="1" i="1">
                          <a:latin typeface="Cambria Math" panose="02040503050406030204" pitchFamily="18" charset="0"/>
                        </a:rPr>
                        <m:t>=</m:t>
                      </m:r>
                      <m:sSubSup>
                        <m:sSubSupPr>
                          <m:ctrlPr>
                            <a:rPr lang="en-GB" sz="28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𝒉𝒚</m:t>
                          </m:r>
                        </m:sub>
                        <m:sup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𝑻</m:t>
                          </m:r>
                        </m:sup>
                      </m:sSubSup>
                      <m:sSub>
                        <m:sSubPr>
                          <m:ctrlPr>
                            <a:rPr lang="en-GB" sz="28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𝒉</m:t>
                          </m:r>
                        </m:e>
                        <m:sub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en-GB" sz="2800" b="1" i="1" dirty="0"/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B54BA0C8-C2BB-5BF8-046E-A3E29EA5135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42233" y="1348489"/>
                <a:ext cx="1863202" cy="519053"/>
              </a:xfrm>
              <a:prstGeom prst="rect">
                <a:avLst/>
              </a:prstGeom>
              <a:blipFill>
                <a:blip r:embed="rId8"/>
                <a:stretch>
                  <a:fillRect b="-11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506571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C068B7-07D8-926D-3BA6-D63256ED6E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8506271-723F-A21A-1994-92AEA2F8DE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3473" y="1348489"/>
            <a:ext cx="3481118" cy="394445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ABAA6E3A-01E1-6BE6-4C70-98A15CB45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Recurrent Neural Networks (RNN)</a:t>
            </a:r>
            <a:endParaRPr lang="en-GB" sz="6000" b="1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1C622E6-EA19-F936-2FF2-D23B0BC74C15}"/>
              </a:ext>
            </a:extLst>
          </p:cNvPr>
          <p:cNvSpPr/>
          <p:nvPr/>
        </p:nvSpPr>
        <p:spPr>
          <a:xfrm>
            <a:off x="10822732" y="3082232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EAE9BC8A-989B-D746-4D7F-B1D370F8503B}"/>
                  </a:ext>
                </a:extLst>
              </p:cNvPr>
              <p:cNvSpPr txBox="1"/>
              <p:nvPr/>
            </p:nvSpPr>
            <p:spPr>
              <a:xfrm>
                <a:off x="9617100" y="3122483"/>
                <a:ext cx="704850" cy="523220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𝒉</m:t>
                      </m:r>
                      <m:r>
                        <a:rPr lang="en-US" sz="2800" b="1" i="1" baseline="-25000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𝒕</m:t>
                      </m:r>
                    </m:oMath>
                  </m:oMathPara>
                </a14:m>
                <a:endParaRPr lang="en-GB" sz="2800" dirty="0"/>
              </a:p>
            </p:txBody>
          </p:sp>
        </mc:Choice>
        <mc:Fallback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EAE9BC8A-989B-D746-4D7F-B1D370F8503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17100" y="3122483"/>
                <a:ext cx="704850" cy="523220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1E58CECD-10DF-D36E-977F-E282929365D9}"/>
                  </a:ext>
                </a:extLst>
              </p:cNvPr>
              <p:cNvSpPr txBox="1"/>
              <p:nvPr/>
            </p:nvSpPr>
            <p:spPr>
              <a:xfrm>
                <a:off x="7742465" y="4616433"/>
                <a:ext cx="737507" cy="523220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1" i="1" dirty="0" smtClean="0">
                          <a:latin typeface="Cambria Math" panose="02040503050406030204" pitchFamily="18" charset="0"/>
                        </a:rPr>
                        <m:t>𝒙</m:t>
                      </m:r>
                      <m:r>
                        <a:rPr lang="en-US" sz="2800" b="1" i="1" baseline="-25000" dirty="0">
                          <a:latin typeface="Cambria Math" panose="02040503050406030204" pitchFamily="18" charset="0"/>
                        </a:rPr>
                        <m:t>𝒕</m:t>
                      </m:r>
                    </m:oMath>
                  </m:oMathPara>
                </a14:m>
                <a:endParaRPr lang="en-GB" sz="2800" dirty="0"/>
              </a:p>
            </p:txBody>
          </p:sp>
        </mc:Choice>
        <mc:Fallback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1E58CECD-10DF-D36E-977F-E282929365D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42465" y="4616433"/>
                <a:ext cx="737507" cy="523220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4C1081D7-7879-6489-55A2-87E10424CC42}"/>
                  </a:ext>
                </a:extLst>
              </p:cNvPr>
              <p:cNvSpPr txBox="1"/>
              <p:nvPr/>
            </p:nvSpPr>
            <p:spPr>
              <a:xfrm>
                <a:off x="7942233" y="1348489"/>
                <a:ext cx="1863202" cy="519053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GB" sz="28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800" b="1" i="1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e>
                          </m:acc>
                        </m:e>
                        <m:sub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  <m:r>
                        <a:rPr lang="en-GB" sz="2800" b="1" i="1">
                          <a:latin typeface="Cambria Math" panose="02040503050406030204" pitchFamily="18" charset="0"/>
                        </a:rPr>
                        <m:t>=</m:t>
                      </m:r>
                      <m:sSubSup>
                        <m:sSubSupPr>
                          <m:ctrlPr>
                            <a:rPr lang="en-GB" sz="28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𝒉𝒚</m:t>
                          </m:r>
                        </m:sub>
                        <m:sup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𝑻</m:t>
                          </m:r>
                        </m:sup>
                      </m:sSubSup>
                      <m:sSub>
                        <m:sSubPr>
                          <m:ctrlPr>
                            <a:rPr lang="en-GB" sz="28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𝒉</m:t>
                          </m:r>
                        </m:e>
                        <m:sub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en-GB" sz="2800" b="1" i="1" dirty="0"/>
              </a:p>
            </p:txBody>
          </p:sp>
        </mc:Choice>
        <mc:Fallback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4C1081D7-7879-6489-55A2-87E10424CC4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42233" y="1348489"/>
                <a:ext cx="1863202" cy="519053"/>
              </a:xfrm>
              <a:prstGeom prst="rect">
                <a:avLst/>
              </a:prstGeom>
              <a:blipFill>
                <a:blip r:embed="rId6"/>
                <a:stretch>
                  <a:fillRect b="-11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63EB5520-7D7F-F8BA-AA09-3D0C47457E3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629" y="2453750"/>
            <a:ext cx="6741726" cy="1950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53622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sz="3600" b="1" dirty="0"/>
              <a:t>Elementary, my dear Watson 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Training RNNs – Sequence Modelling</a:t>
            </a:r>
            <a:endParaRPr lang="en-GB" sz="6000" b="1" dirty="0"/>
          </a:p>
        </p:txBody>
      </p:sp>
      <p:sp>
        <p:nvSpPr>
          <p:cNvPr id="2" name="矩形 34">
            <a:extLst>
              <a:ext uri="{FF2B5EF4-FFF2-40B4-BE49-F238E27FC236}">
                <a16:creationId xmlns:a16="http://schemas.microsoft.com/office/drawing/2014/main" id="{22C626C4-C98B-36B1-0604-D747ADBC629D}"/>
              </a:ext>
            </a:extLst>
          </p:cNvPr>
          <p:cNvSpPr/>
          <p:nvPr/>
        </p:nvSpPr>
        <p:spPr>
          <a:xfrm>
            <a:off x="5584069" y="3616993"/>
            <a:ext cx="930275" cy="9302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f</a:t>
            </a:r>
            <a:endParaRPr lang="zh-TW" altLang="en-US" sz="2400" dirty="0">
              <a:solidFill>
                <a:srgbClr val="000000"/>
              </a:solidFill>
            </a:endParaRPr>
          </a:p>
        </p:txBody>
      </p:sp>
      <p:sp>
        <p:nvSpPr>
          <p:cNvPr id="6" name="矩形 37">
            <a:extLst>
              <a:ext uri="{FF2B5EF4-FFF2-40B4-BE49-F238E27FC236}">
                <a16:creationId xmlns:a16="http://schemas.microsoft.com/office/drawing/2014/main" id="{B5BBC98E-FFBB-B7C1-636B-98567B9F7065}"/>
              </a:ext>
            </a:extLst>
          </p:cNvPr>
          <p:cNvSpPr/>
          <p:nvPr/>
        </p:nvSpPr>
        <p:spPr>
          <a:xfrm>
            <a:off x="5588831" y="2726405"/>
            <a:ext cx="931863" cy="46513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y</a:t>
            </a:r>
            <a:endParaRPr lang="zh-TW" altLang="en-US" sz="2400" baseline="30000" dirty="0">
              <a:solidFill>
                <a:srgbClr val="000000"/>
              </a:solidFill>
            </a:endParaRPr>
          </a:p>
        </p:txBody>
      </p:sp>
      <p:sp>
        <p:nvSpPr>
          <p:cNvPr id="7" name="矩形 38">
            <a:extLst>
              <a:ext uri="{FF2B5EF4-FFF2-40B4-BE49-F238E27FC236}">
                <a16:creationId xmlns:a16="http://schemas.microsoft.com/office/drawing/2014/main" id="{6E820ED9-454A-3A32-5531-D86DDE74D87A}"/>
              </a:ext>
            </a:extLst>
          </p:cNvPr>
          <p:cNvSpPr/>
          <p:nvPr/>
        </p:nvSpPr>
        <p:spPr>
          <a:xfrm>
            <a:off x="5584069" y="4939380"/>
            <a:ext cx="930275" cy="4651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x</a:t>
            </a:r>
            <a:endParaRPr lang="zh-TW" altLang="en-US" sz="2800" baseline="30000" dirty="0"/>
          </a:p>
        </p:txBody>
      </p:sp>
      <p:cxnSp>
        <p:nvCxnSpPr>
          <p:cNvPr id="11" name="直線單箭頭接點 41">
            <a:extLst>
              <a:ext uri="{FF2B5EF4-FFF2-40B4-BE49-F238E27FC236}">
                <a16:creationId xmlns:a16="http://schemas.microsoft.com/office/drawing/2014/main" id="{EFC07765-4EBA-7876-2301-60E8BC5C2B63}"/>
              </a:ext>
            </a:extLst>
          </p:cNvPr>
          <p:cNvCxnSpPr>
            <a:cxnSpLocks/>
          </p:cNvCxnSpPr>
          <p:nvPr/>
        </p:nvCxnSpPr>
        <p:spPr>
          <a:xfrm rot="16200000">
            <a:off x="5872200" y="3408237"/>
            <a:ext cx="388937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線單箭頭接點 42">
            <a:extLst>
              <a:ext uri="{FF2B5EF4-FFF2-40B4-BE49-F238E27FC236}">
                <a16:creationId xmlns:a16="http://schemas.microsoft.com/office/drawing/2014/main" id="{65C26D8E-DD31-C41B-52D4-FC2DD123F58B}"/>
              </a:ext>
            </a:extLst>
          </p:cNvPr>
          <p:cNvCxnSpPr>
            <a:cxnSpLocks/>
          </p:cNvCxnSpPr>
          <p:nvPr/>
        </p:nvCxnSpPr>
        <p:spPr>
          <a:xfrm rot="16200000">
            <a:off x="5871406" y="4742531"/>
            <a:ext cx="39052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5D86987-F3B6-5A61-C78B-E5A8CBC0DE7B}"/>
              </a:ext>
            </a:extLst>
          </p:cNvPr>
          <p:cNvSpPr/>
          <p:nvPr/>
        </p:nvSpPr>
        <p:spPr>
          <a:xfrm>
            <a:off x="6466879" y="2719136"/>
            <a:ext cx="45719" cy="4571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957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3A2608-F6E2-7EA2-AB36-2FFF665D07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D9A25E0-4429-63E4-B347-8014A484DA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sz="3600" b="1" dirty="0"/>
              <a:t>Elementary, my dear Watson 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828A839-4A0D-742D-9D0D-9D368466E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Training RNNs – Sequence Modelling</a:t>
            </a:r>
            <a:endParaRPr lang="en-GB" sz="6000" b="1" dirty="0"/>
          </a:p>
        </p:txBody>
      </p:sp>
      <p:sp>
        <p:nvSpPr>
          <p:cNvPr id="2" name="矩形 34">
            <a:extLst>
              <a:ext uri="{FF2B5EF4-FFF2-40B4-BE49-F238E27FC236}">
                <a16:creationId xmlns:a16="http://schemas.microsoft.com/office/drawing/2014/main" id="{2BE49302-7D13-218D-0FD3-95B55E9D2266}"/>
              </a:ext>
            </a:extLst>
          </p:cNvPr>
          <p:cNvSpPr/>
          <p:nvPr/>
        </p:nvSpPr>
        <p:spPr>
          <a:xfrm>
            <a:off x="5584069" y="3616993"/>
            <a:ext cx="930275" cy="9302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f</a:t>
            </a:r>
            <a:endParaRPr lang="zh-TW" altLang="en-US" sz="2400" dirty="0">
              <a:solidFill>
                <a:srgbClr val="000000"/>
              </a:solidFill>
            </a:endParaRPr>
          </a:p>
        </p:txBody>
      </p:sp>
      <p:sp>
        <p:nvSpPr>
          <p:cNvPr id="6" name="矩形 37">
            <a:extLst>
              <a:ext uri="{FF2B5EF4-FFF2-40B4-BE49-F238E27FC236}">
                <a16:creationId xmlns:a16="http://schemas.microsoft.com/office/drawing/2014/main" id="{F22D2433-79D2-DBC5-36A2-B7B442D9E681}"/>
              </a:ext>
            </a:extLst>
          </p:cNvPr>
          <p:cNvSpPr/>
          <p:nvPr/>
        </p:nvSpPr>
        <p:spPr>
          <a:xfrm>
            <a:off x="5588831" y="2726405"/>
            <a:ext cx="931863" cy="46513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y</a:t>
            </a:r>
            <a:endParaRPr lang="zh-TW" altLang="en-US" sz="2400" baseline="30000" dirty="0">
              <a:solidFill>
                <a:srgbClr val="000000"/>
              </a:solidFill>
            </a:endParaRPr>
          </a:p>
        </p:txBody>
      </p:sp>
      <p:sp>
        <p:nvSpPr>
          <p:cNvPr id="7" name="矩形 38">
            <a:extLst>
              <a:ext uri="{FF2B5EF4-FFF2-40B4-BE49-F238E27FC236}">
                <a16:creationId xmlns:a16="http://schemas.microsoft.com/office/drawing/2014/main" id="{8F0390E1-CA0A-AD50-A004-2BA478202258}"/>
              </a:ext>
            </a:extLst>
          </p:cNvPr>
          <p:cNvSpPr/>
          <p:nvPr/>
        </p:nvSpPr>
        <p:spPr>
          <a:xfrm>
            <a:off x="5584069" y="4939380"/>
            <a:ext cx="930275" cy="4651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x</a:t>
            </a:r>
            <a:endParaRPr lang="zh-TW" altLang="en-US" sz="2800" baseline="30000" dirty="0"/>
          </a:p>
        </p:txBody>
      </p:sp>
      <p:cxnSp>
        <p:nvCxnSpPr>
          <p:cNvPr id="11" name="直線單箭頭接點 41">
            <a:extLst>
              <a:ext uri="{FF2B5EF4-FFF2-40B4-BE49-F238E27FC236}">
                <a16:creationId xmlns:a16="http://schemas.microsoft.com/office/drawing/2014/main" id="{7E67F02C-C7D2-A45F-EB80-F4B5AB0D6550}"/>
              </a:ext>
            </a:extLst>
          </p:cNvPr>
          <p:cNvCxnSpPr>
            <a:cxnSpLocks/>
          </p:cNvCxnSpPr>
          <p:nvPr/>
        </p:nvCxnSpPr>
        <p:spPr>
          <a:xfrm rot="16200000">
            <a:off x="5872200" y="3408237"/>
            <a:ext cx="388937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線單箭頭接點 42">
            <a:extLst>
              <a:ext uri="{FF2B5EF4-FFF2-40B4-BE49-F238E27FC236}">
                <a16:creationId xmlns:a16="http://schemas.microsoft.com/office/drawing/2014/main" id="{7446F915-48E3-5357-7A91-BF0FDD5E8B92}"/>
              </a:ext>
            </a:extLst>
          </p:cNvPr>
          <p:cNvCxnSpPr>
            <a:cxnSpLocks/>
          </p:cNvCxnSpPr>
          <p:nvPr/>
        </p:nvCxnSpPr>
        <p:spPr>
          <a:xfrm rot="16200000">
            <a:off x="5871406" y="4742531"/>
            <a:ext cx="39052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784B5FD-AC71-8A90-73E6-9169F07B7E0F}"/>
              </a:ext>
            </a:extLst>
          </p:cNvPr>
          <p:cNvSpPr/>
          <p:nvPr/>
        </p:nvSpPr>
        <p:spPr>
          <a:xfrm>
            <a:off x="6466879" y="2719136"/>
            <a:ext cx="45719" cy="4571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742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sz="3600" b="1" dirty="0"/>
              <a:t>Elementary, my dear Watson 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Training RNNs – Sequence Modelling</a:t>
            </a:r>
            <a:endParaRPr lang="en-GB" sz="6000" b="1" dirty="0"/>
          </a:p>
        </p:txBody>
      </p:sp>
      <p:sp>
        <p:nvSpPr>
          <p:cNvPr id="2" name="矩形 34">
            <a:extLst>
              <a:ext uri="{FF2B5EF4-FFF2-40B4-BE49-F238E27FC236}">
                <a16:creationId xmlns:a16="http://schemas.microsoft.com/office/drawing/2014/main" id="{22C626C4-C98B-36B1-0604-D747ADBC629D}"/>
              </a:ext>
            </a:extLst>
          </p:cNvPr>
          <p:cNvSpPr/>
          <p:nvPr/>
        </p:nvSpPr>
        <p:spPr>
          <a:xfrm>
            <a:off x="5584069" y="3616993"/>
            <a:ext cx="930275" cy="9302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f</a:t>
            </a:r>
            <a:endParaRPr lang="zh-TW" altLang="en-US" sz="2400" dirty="0">
              <a:solidFill>
                <a:srgbClr val="000000"/>
              </a:solidFill>
            </a:endParaRPr>
          </a:p>
        </p:txBody>
      </p:sp>
      <p:sp>
        <p:nvSpPr>
          <p:cNvPr id="6" name="矩形 37">
            <a:extLst>
              <a:ext uri="{FF2B5EF4-FFF2-40B4-BE49-F238E27FC236}">
                <a16:creationId xmlns:a16="http://schemas.microsoft.com/office/drawing/2014/main" id="{B5BBC98E-FFBB-B7C1-636B-98567B9F7065}"/>
              </a:ext>
            </a:extLst>
          </p:cNvPr>
          <p:cNvSpPr/>
          <p:nvPr/>
        </p:nvSpPr>
        <p:spPr>
          <a:xfrm>
            <a:off x="5588831" y="2726405"/>
            <a:ext cx="931863" cy="46513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y</a:t>
            </a:r>
            <a:endParaRPr lang="zh-TW" altLang="en-US" sz="2400" baseline="30000" dirty="0">
              <a:solidFill>
                <a:srgbClr val="000000"/>
              </a:solidFill>
            </a:endParaRPr>
          </a:p>
        </p:txBody>
      </p:sp>
      <p:sp>
        <p:nvSpPr>
          <p:cNvPr id="7" name="矩形 38">
            <a:extLst>
              <a:ext uri="{FF2B5EF4-FFF2-40B4-BE49-F238E27FC236}">
                <a16:creationId xmlns:a16="http://schemas.microsoft.com/office/drawing/2014/main" id="{6E820ED9-454A-3A32-5531-D86DDE74D87A}"/>
              </a:ext>
            </a:extLst>
          </p:cNvPr>
          <p:cNvSpPr/>
          <p:nvPr/>
        </p:nvSpPr>
        <p:spPr>
          <a:xfrm>
            <a:off x="5584069" y="4939380"/>
            <a:ext cx="930275" cy="4651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x</a:t>
            </a:r>
            <a:endParaRPr lang="zh-TW" altLang="en-US" sz="2800" baseline="30000" dirty="0"/>
          </a:p>
        </p:txBody>
      </p:sp>
      <p:cxnSp>
        <p:nvCxnSpPr>
          <p:cNvPr id="11" name="直線單箭頭接點 41">
            <a:extLst>
              <a:ext uri="{FF2B5EF4-FFF2-40B4-BE49-F238E27FC236}">
                <a16:creationId xmlns:a16="http://schemas.microsoft.com/office/drawing/2014/main" id="{EFC07765-4EBA-7876-2301-60E8BC5C2B63}"/>
              </a:ext>
            </a:extLst>
          </p:cNvPr>
          <p:cNvCxnSpPr>
            <a:cxnSpLocks/>
          </p:cNvCxnSpPr>
          <p:nvPr/>
        </p:nvCxnSpPr>
        <p:spPr>
          <a:xfrm rot="16200000">
            <a:off x="5872200" y="3408237"/>
            <a:ext cx="388937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線單箭頭接點 42">
            <a:extLst>
              <a:ext uri="{FF2B5EF4-FFF2-40B4-BE49-F238E27FC236}">
                <a16:creationId xmlns:a16="http://schemas.microsoft.com/office/drawing/2014/main" id="{65C26D8E-DD31-C41B-52D4-FC2DD123F58B}"/>
              </a:ext>
            </a:extLst>
          </p:cNvPr>
          <p:cNvCxnSpPr>
            <a:cxnSpLocks/>
          </p:cNvCxnSpPr>
          <p:nvPr/>
        </p:nvCxnSpPr>
        <p:spPr>
          <a:xfrm rot="16200000">
            <a:off x="5871406" y="4742531"/>
            <a:ext cx="39052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5D86987-F3B6-5A61-C78B-E5A8CBC0DE7B}"/>
              </a:ext>
            </a:extLst>
          </p:cNvPr>
          <p:cNvSpPr/>
          <p:nvPr/>
        </p:nvSpPr>
        <p:spPr>
          <a:xfrm>
            <a:off x="6466879" y="2719136"/>
            <a:ext cx="45719" cy="4571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A81982AF-1D42-8079-60FE-407F5F4D0112}"/>
              </a:ext>
            </a:extLst>
          </p:cNvPr>
          <p:cNvSpPr txBox="1">
            <a:spLocks/>
          </p:cNvSpPr>
          <p:nvPr/>
        </p:nvSpPr>
        <p:spPr>
          <a:xfrm>
            <a:off x="567391" y="4389437"/>
            <a:ext cx="5737781" cy="1325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3600" b="1">
                <a:solidFill>
                  <a:schemeClr val="accent6"/>
                </a:solidFill>
              </a:rPr>
              <a:t>Elementary, my dear</a:t>
            </a:r>
            <a:endParaRPr lang="en-GB" sz="3600" b="1">
              <a:solidFill>
                <a:srgbClr val="FF0000"/>
              </a:solidFill>
            </a:endParaRPr>
          </a:p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chemeClr val="accent6"/>
                </a:solidFill>
                <a:ea typeface="+mj-ea"/>
                <a:cs typeface="+mj-cs"/>
              </a:rPr>
              <a:t>Words given to the RNN</a:t>
            </a: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757A5C-8014-6F07-0F7F-FCB4D43ED664}"/>
              </a:ext>
            </a:extLst>
          </p:cNvPr>
          <p:cNvSpPr txBox="1"/>
          <p:nvPr/>
        </p:nvSpPr>
        <p:spPr>
          <a:xfrm>
            <a:off x="6983062" y="2286010"/>
            <a:ext cx="393432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FF0000"/>
                </a:solidFill>
              </a:rPr>
              <a:t>Watson</a:t>
            </a:r>
          </a:p>
          <a:p>
            <a:r>
              <a:rPr lang="en-US" sz="2800" dirty="0">
                <a:solidFill>
                  <a:srgbClr val="FF0000"/>
                </a:solidFill>
              </a:rPr>
              <a:t>Next word to be predicted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922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D37331-0E5C-3A80-AFFB-62789AF9D2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4E5D025-550E-73F7-2DCC-9E17DBAAA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Training RNN’s – Sequence Modelling</a:t>
            </a:r>
            <a:endParaRPr lang="en-GB" sz="6000" b="1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2402E82-0E5F-7F21-C9D0-F48BE114E956}"/>
              </a:ext>
            </a:extLst>
          </p:cNvPr>
          <p:cNvSpPr/>
          <p:nvPr/>
        </p:nvSpPr>
        <p:spPr>
          <a:xfrm>
            <a:off x="10822732" y="3792098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C0D42AC-D5B5-A569-76E4-9D399A1BB8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7144" y="1981074"/>
            <a:ext cx="8590008" cy="2895851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BA5EC22B-F1A2-5B12-2654-58DE4B5213F7}"/>
              </a:ext>
            </a:extLst>
          </p:cNvPr>
          <p:cNvSpPr txBox="1"/>
          <p:nvPr/>
        </p:nvSpPr>
        <p:spPr>
          <a:xfrm>
            <a:off x="2179491" y="4853197"/>
            <a:ext cx="221833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3200" b="1" dirty="0">
                <a:solidFill>
                  <a:schemeClr val="accent6"/>
                </a:solidFill>
              </a:rPr>
              <a:t>Elementary</a:t>
            </a:r>
            <a:endParaRPr lang="en-GB" sz="3200" b="1" dirty="0">
              <a:solidFill>
                <a:srgbClr val="FF0000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DB68F6C9-07F4-1BDA-6C9C-D1F869057EF0}"/>
              </a:ext>
            </a:extLst>
          </p:cNvPr>
          <p:cNvSpPr txBox="1"/>
          <p:nvPr/>
        </p:nvSpPr>
        <p:spPr>
          <a:xfrm>
            <a:off x="4850652" y="4857265"/>
            <a:ext cx="95105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3200" b="1" dirty="0">
                <a:solidFill>
                  <a:schemeClr val="accent6"/>
                </a:solidFill>
              </a:rPr>
              <a:t>my</a:t>
            </a:r>
            <a:endParaRPr lang="en-GB" sz="3200" b="1" dirty="0">
              <a:solidFill>
                <a:srgbClr val="FF0000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3FC5CCF-2262-4C81-3C35-B112B910ACEC}"/>
              </a:ext>
            </a:extLst>
          </p:cNvPr>
          <p:cNvSpPr txBox="1"/>
          <p:nvPr/>
        </p:nvSpPr>
        <p:spPr>
          <a:xfrm>
            <a:off x="7171258" y="4857266"/>
            <a:ext cx="95105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3200" b="1" dirty="0">
                <a:solidFill>
                  <a:schemeClr val="accent6"/>
                </a:solidFill>
              </a:rPr>
              <a:t>dear</a:t>
            </a:r>
            <a:endParaRPr lang="en-GB" sz="3200" b="1" dirty="0">
              <a:solidFill>
                <a:srgbClr val="FF0000"/>
              </a:solidFill>
            </a:endParaRP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27067441-120B-32DC-244C-01D3A5BE10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91422" y="2017653"/>
            <a:ext cx="951058" cy="2859272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6B4526CF-ABA2-2D46-0CC0-181191FEF6D8}"/>
              </a:ext>
            </a:extLst>
          </p:cNvPr>
          <p:cNvSpPr txBox="1"/>
          <p:nvPr/>
        </p:nvSpPr>
        <p:spPr>
          <a:xfrm>
            <a:off x="10163684" y="2048895"/>
            <a:ext cx="806533" cy="46166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US" sz="2400" b="1" dirty="0"/>
              <a:t>y</a:t>
            </a:r>
            <a:r>
              <a:rPr lang="en-US" sz="2400" b="1" baseline="30000" dirty="0"/>
              <a:t>t</a:t>
            </a:r>
            <a:r>
              <a:rPr lang="en-US" sz="2400" b="1" dirty="0"/>
              <a:t> +1</a:t>
            </a:r>
            <a:endParaRPr lang="en-GB" sz="24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8D9A3F08-1B1D-07EA-D257-B1BC9BA186C7}"/>
              </a:ext>
            </a:extLst>
          </p:cNvPr>
          <p:cNvSpPr txBox="1"/>
          <p:nvPr/>
        </p:nvSpPr>
        <p:spPr>
          <a:xfrm>
            <a:off x="9824288" y="1464120"/>
            <a:ext cx="153294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</a:rPr>
              <a:t>Watson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906A3B70-5B48-1496-3BE5-0EDAA2E6C40F}"/>
              </a:ext>
            </a:extLst>
          </p:cNvPr>
          <p:cNvSpPr txBox="1"/>
          <p:nvPr/>
        </p:nvSpPr>
        <p:spPr>
          <a:xfrm>
            <a:off x="10187492" y="4271128"/>
            <a:ext cx="806533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x</a:t>
            </a:r>
            <a:r>
              <a:rPr lang="en-US" sz="2400" b="1" baseline="30000" dirty="0">
                <a:solidFill>
                  <a:schemeClr val="bg1"/>
                </a:solidFill>
              </a:rPr>
              <a:t>t</a:t>
            </a:r>
            <a:r>
              <a:rPr lang="en-US" sz="2400" b="1" dirty="0">
                <a:solidFill>
                  <a:schemeClr val="bg1"/>
                </a:solidFill>
              </a:rPr>
              <a:t> +1</a:t>
            </a:r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374841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sz="3600" b="1" dirty="0"/>
              <a:t>Elementary, my dear Watson </a:t>
            </a:r>
          </a:p>
          <a:p>
            <a:pPr>
              <a:lnSpc>
                <a:spcPct val="100000"/>
              </a:lnSpc>
            </a:pP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Neural Networks need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   Numerical inputs…</a:t>
            </a:r>
          </a:p>
          <a:p>
            <a:pPr>
              <a:lnSpc>
                <a:spcPct val="100000"/>
              </a:lnSpc>
            </a:pP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A vector of numbers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Training RNNs – Sequence Modelling</a:t>
            </a:r>
            <a:endParaRPr lang="en-GB" sz="6000" b="1" dirty="0"/>
          </a:p>
        </p:txBody>
      </p:sp>
      <p:sp>
        <p:nvSpPr>
          <p:cNvPr id="2" name="矩形 34">
            <a:extLst>
              <a:ext uri="{FF2B5EF4-FFF2-40B4-BE49-F238E27FC236}">
                <a16:creationId xmlns:a16="http://schemas.microsoft.com/office/drawing/2014/main" id="{22C626C4-C98B-36B1-0604-D747ADBC629D}"/>
              </a:ext>
            </a:extLst>
          </p:cNvPr>
          <p:cNvSpPr/>
          <p:nvPr/>
        </p:nvSpPr>
        <p:spPr>
          <a:xfrm>
            <a:off x="5584069" y="3616993"/>
            <a:ext cx="930275" cy="9302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f</a:t>
            </a:r>
            <a:endParaRPr lang="zh-TW" altLang="en-US" sz="2400" dirty="0">
              <a:solidFill>
                <a:srgbClr val="000000"/>
              </a:solidFill>
            </a:endParaRPr>
          </a:p>
        </p:txBody>
      </p:sp>
      <p:sp>
        <p:nvSpPr>
          <p:cNvPr id="6" name="矩形 37">
            <a:extLst>
              <a:ext uri="{FF2B5EF4-FFF2-40B4-BE49-F238E27FC236}">
                <a16:creationId xmlns:a16="http://schemas.microsoft.com/office/drawing/2014/main" id="{B5BBC98E-FFBB-B7C1-636B-98567B9F7065}"/>
              </a:ext>
            </a:extLst>
          </p:cNvPr>
          <p:cNvSpPr/>
          <p:nvPr/>
        </p:nvSpPr>
        <p:spPr>
          <a:xfrm>
            <a:off x="5588831" y="2726405"/>
            <a:ext cx="931863" cy="46513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y</a:t>
            </a:r>
            <a:endParaRPr lang="zh-TW" altLang="en-US" sz="2400" baseline="30000" dirty="0">
              <a:solidFill>
                <a:srgbClr val="000000"/>
              </a:solidFill>
            </a:endParaRPr>
          </a:p>
        </p:txBody>
      </p:sp>
      <p:sp>
        <p:nvSpPr>
          <p:cNvPr id="7" name="矩形 38">
            <a:extLst>
              <a:ext uri="{FF2B5EF4-FFF2-40B4-BE49-F238E27FC236}">
                <a16:creationId xmlns:a16="http://schemas.microsoft.com/office/drawing/2014/main" id="{6E820ED9-454A-3A32-5531-D86DDE74D87A}"/>
              </a:ext>
            </a:extLst>
          </p:cNvPr>
          <p:cNvSpPr/>
          <p:nvPr/>
        </p:nvSpPr>
        <p:spPr>
          <a:xfrm>
            <a:off x="5584069" y="4939380"/>
            <a:ext cx="930275" cy="4651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x</a:t>
            </a:r>
            <a:endParaRPr lang="zh-TW" altLang="en-US" sz="2800" baseline="30000" dirty="0"/>
          </a:p>
        </p:txBody>
      </p:sp>
      <p:cxnSp>
        <p:nvCxnSpPr>
          <p:cNvPr id="11" name="直線單箭頭接點 41">
            <a:extLst>
              <a:ext uri="{FF2B5EF4-FFF2-40B4-BE49-F238E27FC236}">
                <a16:creationId xmlns:a16="http://schemas.microsoft.com/office/drawing/2014/main" id="{EFC07765-4EBA-7876-2301-60E8BC5C2B63}"/>
              </a:ext>
            </a:extLst>
          </p:cNvPr>
          <p:cNvCxnSpPr>
            <a:cxnSpLocks/>
          </p:cNvCxnSpPr>
          <p:nvPr/>
        </p:nvCxnSpPr>
        <p:spPr>
          <a:xfrm rot="16200000">
            <a:off x="5872200" y="3408237"/>
            <a:ext cx="388937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線單箭頭接點 42">
            <a:extLst>
              <a:ext uri="{FF2B5EF4-FFF2-40B4-BE49-F238E27FC236}">
                <a16:creationId xmlns:a16="http://schemas.microsoft.com/office/drawing/2014/main" id="{65C26D8E-DD31-C41B-52D4-FC2DD123F58B}"/>
              </a:ext>
            </a:extLst>
          </p:cNvPr>
          <p:cNvCxnSpPr>
            <a:cxnSpLocks/>
          </p:cNvCxnSpPr>
          <p:nvPr/>
        </p:nvCxnSpPr>
        <p:spPr>
          <a:xfrm rot="16200000">
            <a:off x="5871406" y="4742531"/>
            <a:ext cx="39052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5D86987-F3B6-5A61-C78B-E5A8CBC0DE7B}"/>
              </a:ext>
            </a:extLst>
          </p:cNvPr>
          <p:cNvSpPr/>
          <p:nvPr/>
        </p:nvSpPr>
        <p:spPr>
          <a:xfrm>
            <a:off x="6466879" y="2719136"/>
            <a:ext cx="45719" cy="4571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A81982AF-1D42-8079-60FE-407F5F4D0112}"/>
              </a:ext>
            </a:extLst>
          </p:cNvPr>
          <p:cNvSpPr txBox="1">
            <a:spLocks/>
          </p:cNvSpPr>
          <p:nvPr/>
        </p:nvSpPr>
        <p:spPr>
          <a:xfrm>
            <a:off x="567391" y="4389437"/>
            <a:ext cx="5737781" cy="1325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3600" b="1" dirty="0">
                <a:solidFill>
                  <a:schemeClr val="accent6"/>
                </a:solidFill>
              </a:rPr>
              <a:t>Elementary, my dear</a:t>
            </a:r>
            <a:endParaRPr lang="en-GB" sz="3600" b="1" dirty="0">
              <a:solidFill>
                <a:srgbClr val="FF0000"/>
              </a:solidFill>
            </a:endParaRPr>
          </a:p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dirty="0">
                <a:solidFill>
                  <a:schemeClr val="accent6"/>
                </a:solidFill>
                <a:ea typeface="+mj-ea"/>
                <a:cs typeface="+mj-cs"/>
              </a:rPr>
              <a:t>Words given to the RNN</a:t>
            </a: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757A5C-8014-6F07-0F7F-FCB4D43ED664}"/>
              </a:ext>
            </a:extLst>
          </p:cNvPr>
          <p:cNvSpPr txBox="1"/>
          <p:nvPr/>
        </p:nvSpPr>
        <p:spPr>
          <a:xfrm>
            <a:off x="6983062" y="2286010"/>
            <a:ext cx="393432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FF0000"/>
                </a:solidFill>
              </a:rPr>
              <a:t>Watson</a:t>
            </a:r>
          </a:p>
          <a:p>
            <a:r>
              <a:rPr lang="en-US" sz="2800" dirty="0">
                <a:solidFill>
                  <a:srgbClr val="FF0000"/>
                </a:solidFill>
              </a:rPr>
              <a:t>Next word to be predicted</a:t>
            </a:r>
            <a:endParaRPr lang="en-GB" sz="28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00E4B68C-81AD-7FB0-6E60-F86987036A1E}"/>
                  </a:ext>
                </a:extLst>
              </p:cNvPr>
              <p:cNvSpPr txBox="1"/>
              <p:nvPr/>
            </p:nvSpPr>
            <p:spPr>
              <a:xfrm>
                <a:off x="6996943" y="4286654"/>
                <a:ext cx="790961" cy="130228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sz="3200" i="1" smtClean="0">
                              <a:solidFill>
                                <a:schemeClr val="accent6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sz="3200" i="1">
                                  <a:solidFill>
                                    <a:schemeClr val="accent6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GB" sz="3200">
                                    <a:solidFill>
                                      <a:schemeClr val="accent6"/>
                                    </a:solidFill>
                                    <a:latin typeface="Cambria Math" panose="02040503050406030204" pitchFamily="18" charset="0"/>
                                  </a:rPr>
                                  <m:t>0.1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sz="3200" i="0">
                                    <a:solidFill>
                                      <a:schemeClr val="accent6"/>
                                    </a:solidFill>
                                    <a:latin typeface="Cambria Math" panose="02040503050406030204" pitchFamily="18" charset="0"/>
                                  </a:rPr>
                                  <m:t>0.6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sz="3200" i="0">
                                    <a:solidFill>
                                      <a:schemeClr val="accent6"/>
                                    </a:solidFill>
                                    <a:latin typeface="Cambria Math" panose="02040503050406030204" pitchFamily="18" charset="0"/>
                                  </a:rPr>
                                  <m:t>0.4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00E4B68C-81AD-7FB0-6E60-F86987036A1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96943" y="4286654"/>
                <a:ext cx="790961" cy="1302280"/>
              </a:xfrm>
              <a:prstGeom prst="rect">
                <a:avLst/>
              </a:prstGeom>
              <a:blipFill>
                <a:blip r:embed="rId3"/>
                <a:stretch>
                  <a:fillRect r="-384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3673649-2048-B39C-2F74-E9F398F5A63F}"/>
                  </a:ext>
                </a:extLst>
              </p:cNvPr>
              <p:cNvSpPr txBox="1"/>
              <p:nvPr/>
            </p:nvSpPr>
            <p:spPr>
              <a:xfrm>
                <a:off x="4272195" y="2388922"/>
                <a:ext cx="790961" cy="130228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sz="320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sz="3200" i="1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GB" sz="320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0.</m:t>
                                </m:r>
                                <m:r>
                                  <a:rPr lang="en-US" sz="3200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8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sz="3200" i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0.</m:t>
                                </m:r>
                                <m:r>
                                  <a:rPr lang="en-US" sz="3200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3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sz="3200" i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0.4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3673649-2048-B39C-2F74-E9F398F5A63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2195" y="2388922"/>
                <a:ext cx="790961" cy="1302280"/>
              </a:xfrm>
              <a:prstGeom prst="rect">
                <a:avLst/>
              </a:prstGeom>
              <a:blipFill>
                <a:blip r:embed="rId4"/>
                <a:stretch>
                  <a:fillRect r="-384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16267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Numerical Input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735810" cy="4024312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3600" b="1" dirty="0"/>
              <a:t>Elementary, my dear Watson</a:t>
            </a:r>
          </a:p>
          <a:p>
            <a:r>
              <a:rPr lang="en-US" sz="3600" dirty="0"/>
              <a:t>Transform the indices into a fixed size vector…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Provide the vocabulary i.e. a corpus of words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Index the words:</a:t>
            </a:r>
          </a:p>
          <a:p>
            <a:pPr marL="457200" lvl="1" indent="0">
              <a:buNone/>
            </a:pPr>
            <a:r>
              <a:rPr lang="en-US" dirty="0"/>
              <a:t>My        			0</a:t>
            </a:r>
          </a:p>
          <a:p>
            <a:pPr marL="457200" lvl="1" indent="0">
              <a:buNone/>
            </a:pPr>
            <a:r>
              <a:rPr lang="en-US" dirty="0"/>
              <a:t>Elementary			1</a:t>
            </a:r>
          </a:p>
          <a:p>
            <a:pPr marL="457200" lvl="1" indent="0">
              <a:buNone/>
            </a:pPr>
            <a:r>
              <a:rPr lang="en-US" dirty="0"/>
              <a:t>Dear			2</a:t>
            </a:r>
          </a:p>
          <a:p>
            <a:r>
              <a:rPr lang="en-GB" dirty="0"/>
              <a:t>Embed the index to a vector   	Dear = [0,0,1]…. My = [1,0,0]…. Elementary = [0,1,0]</a:t>
            </a:r>
          </a:p>
          <a:p>
            <a:pPr marL="0" indent="0" algn="ctr">
              <a:buNone/>
            </a:pPr>
            <a:r>
              <a:rPr lang="en-GB" b="1" dirty="0"/>
              <a:t>Known as One-Hot Embedding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B7FB8DC2-6CEF-212B-6779-41350E909041}"/>
              </a:ext>
            </a:extLst>
          </p:cNvPr>
          <p:cNvCxnSpPr>
            <a:cxnSpLocks/>
          </p:cNvCxnSpPr>
          <p:nvPr/>
        </p:nvCxnSpPr>
        <p:spPr>
          <a:xfrm>
            <a:off x="3054927" y="3740729"/>
            <a:ext cx="613063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BD65F98-9698-4C05-45D7-26238612484F}"/>
              </a:ext>
            </a:extLst>
          </p:cNvPr>
          <p:cNvCxnSpPr>
            <a:cxnSpLocks/>
          </p:cNvCxnSpPr>
          <p:nvPr/>
        </p:nvCxnSpPr>
        <p:spPr>
          <a:xfrm>
            <a:off x="3054927" y="4069774"/>
            <a:ext cx="613063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C3F26DD8-0B31-E317-6D3B-58D70AC5683B}"/>
              </a:ext>
            </a:extLst>
          </p:cNvPr>
          <p:cNvCxnSpPr>
            <a:cxnSpLocks/>
          </p:cNvCxnSpPr>
          <p:nvPr/>
        </p:nvCxnSpPr>
        <p:spPr>
          <a:xfrm>
            <a:off x="3054927" y="4391892"/>
            <a:ext cx="613063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3019EFA-0AFB-F01F-81B5-3BCD9E70CC0F}"/>
              </a:ext>
            </a:extLst>
          </p:cNvPr>
          <p:cNvCxnSpPr>
            <a:cxnSpLocks/>
          </p:cNvCxnSpPr>
          <p:nvPr/>
        </p:nvCxnSpPr>
        <p:spPr>
          <a:xfrm>
            <a:off x="4529942" y="4820392"/>
            <a:ext cx="488372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663977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Why index and embed?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000" b="1" dirty="0"/>
              <a:t>The weather was nice, and the walk wasn’t bad</a:t>
            </a:r>
          </a:p>
          <a:p>
            <a:pPr marL="0" indent="0" algn="ctr">
              <a:buNone/>
            </a:pPr>
            <a:endParaRPr lang="en-US" sz="4000" b="1" dirty="0"/>
          </a:p>
          <a:p>
            <a:pPr marL="0" indent="0" algn="ctr">
              <a:buNone/>
            </a:pPr>
            <a:r>
              <a:rPr lang="en-US" sz="4000" b="1" dirty="0"/>
              <a:t>Or</a:t>
            </a:r>
          </a:p>
          <a:p>
            <a:pPr marL="0" indent="0" algn="ctr">
              <a:buNone/>
            </a:pPr>
            <a:endParaRPr lang="en-US" sz="4000" b="1" dirty="0"/>
          </a:p>
          <a:p>
            <a:pPr marL="0" indent="0" algn="ctr">
              <a:buNone/>
            </a:pPr>
            <a:r>
              <a:rPr lang="en-US" sz="4000" b="1" dirty="0"/>
              <a:t>The weather was bad, and the walk wasn’t nice</a:t>
            </a:r>
          </a:p>
          <a:p>
            <a:endParaRPr lang="en-GB" dirty="0"/>
          </a:p>
        </p:txBody>
      </p:sp>
      <p:pic>
        <p:nvPicPr>
          <p:cNvPr id="5" name="Picture 4" descr="Quartet of hikers">
            <a:extLst>
              <a:ext uri="{FF2B5EF4-FFF2-40B4-BE49-F238E27FC236}">
                <a16:creationId xmlns:a16="http://schemas.microsoft.com/office/drawing/2014/main" id="{2D374EBE-E31B-7914-EA5A-B22525A7D4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1208" y="2457737"/>
            <a:ext cx="2914928" cy="1942526"/>
          </a:xfrm>
          <a:prstGeom prst="rect">
            <a:avLst/>
          </a:prstGeom>
        </p:spPr>
      </p:pic>
      <p:pic>
        <p:nvPicPr>
          <p:cNvPr id="7" name="Picture 6" descr="Person holding and standing under umbrella in rain, wearing outdoor jacket">
            <a:extLst>
              <a:ext uri="{FF2B5EF4-FFF2-40B4-BE49-F238E27FC236}">
                <a16:creationId xmlns:a16="http://schemas.microsoft.com/office/drawing/2014/main" id="{8BE433DC-2A96-79ED-BD2C-9EFBE9FC05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5866" y="2457737"/>
            <a:ext cx="2932833" cy="1942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38559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Variable sequence lengths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144486"/>
            <a:ext cx="11481847" cy="286294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000" b="1" dirty="0"/>
              <a:t>Elementary my dear Watson</a:t>
            </a:r>
          </a:p>
          <a:p>
            <a:pPr marL="0" indent="0" algn="ctr">
              <a:buNone/>
            </a:pPr>
            <a:endParaRPr lang="en-US" sz="2000" dirty="0"/>
          </a:p>
          <a:p>
            <a:pPr marL="0" indent="0" algn="ctr">
              <a:buNone/>
            </a:pPr>
            <a:r>
              <a:rPr lang="en-US" sz="4000" dirty="0"/>
              <a:t>Vs</a:t>
            </a:r>
          </a:p>
          <a:p>
            <a:pPr marL="0" indent="0" algn="ctr">
              <a:buNone/>
            </a:pPr>
            <a:endParaRPr lang="en-US" sz="2000" dirty="0"/>
          </a:p>
          <a:p>
            <a:pPr marL="0" indent="0" algn="ctr">
              <a:buNone/>
            </a:pPr>
            <a:r>
              <a:rPr lang="en-US" sz="4000" b="1" dirty="0"/>
              <a:t>The weather was nice, and the walk wasn’t bad</a:t>
            </a:r>
          </a:p>
        </p:txBody>
      </p:sp>
    </p:spTree>
    <p:extLst>
      <p:ext uri="{BB962C8B-B14F-4D97-AF65-F5344CB8AC3E}">
        <p14:creationId xmlns:p14="http://schemas.microsoft.com/office/powerpoint/2010/main" val="355830731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E7F219-D1BA-A944-4579-DBE2BD9192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B5C32-5B30-7BE9-11E8-1F05F86EC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Variable sequence lengths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63EABB-EEC9-96B5-8DAB-091EDFE17B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4361769"/>
          </a:xfrm>
        </p:spPr>
        <p:txBody>
          <a:bodyPr>
            <a:normAutofit/>
          </a:bodyPr>
          <a:lstStyle/>
          <a:p>
            <a:r>
              <a:rPr lang="en-US" sz="3600" dirty="0"/>
              <a:t>Transform the indices into a fixed size vector…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Give the vocabulary i.e. a corpus of words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Index the words: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GB" dirty="0"/>
              <a:t>Embed the index to a vector through learned embedding using a Neural Network.</a:t>
            </a:r>
            <a:endParaRPr lang="en-GB" b="1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620CA6E-A901-FEB3-BBDB-757A370F8F0B}"/>
              </a:ext>
            </a:extLst>
          </p:cNvPr>
          <p:cNvCxnSpPr>
            <a:cxnSpLocks/>
          </p:cNvCxnSpPr>
          <p:nvPr/>
        </p:nvCxnSpPr>
        <p:spPr>
          <a:xfrm>
            <a:off x="9100457" y="2492828"/>
            <a:ext cx="0" cy="232954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93DCF8E-3236-BDB9-D5FC-58DB90CF3949}"/>
              </a:ext>
            </a:extLst>
          </p:cNvPr>
          <p:cNvCxnSpPr>
            <a:cxnSpLocks/>
          </p:cNvCxnSpPr>
          <p:nvPr/>
        </p:nvCxnSpPr>
        <p:spPr>
          <a:xfrm>
            <a:off x="7598228" y="3646714"/>
            <a:ext cx="3037115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A3BD6F59-38D2-AACA-9404-872ACB693EE1}"/>
              </a:ext>
            </a:extLst>
          </p:cNvPr>
          <p:cNvSpPr txBox="1"/>
          <p:nvPr/>
        </p:nvSpPr>
        <p:spPr>
          <a:xfrm>
            <a:off x="9307285" y="2782669"/>
            <a:ext cx="10014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bad</a:t>
            </a:r>
          </a:p>
          <a:p>
            <a:r>
              <a:rPr lang="en-US" dirty="0"/>
              <a:t>       nice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5BF529B-1030-6E0D-2FDC-D4A2EA509743}"/>
              </a:ext>
            </a:extLst>
          </p:cNvPr>
          <p:cNvSpPr txBox="1"/>
          <p:nvPr/>
        </p:nvSpPr>
        <p:spPr>
          <a:xfrm>
            <a:off x="7892142" y="3789929"/>
            <a:ext cx="17417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walk</a:t>
            </a:r>
          </a:p>
          <a:p>
            <a:r>
              <a:rPr lang="en-US" dirty="0"/>
              <a:t>       run</a:t>
            </a:r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392114F-54E7-4BD8-A1CE-8577B018C446}"/>
              </a:ext>
            </a:extLst>
          </p:cNvPr>
          <p:cNvSpPr txBox="1"/>
          <p:nvPr/>
        </p:nvSpPr>
        <p:spPr>
          <a:xfrm>
            <a:off x="9632060" y="3864429"/>
            <a:ext cx="17417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my</a:t>
            </a:r>
          </a:p>
          <a:p>
            <a:r>
              <a:rPr lang="en-US" dirty="0"/>
              <a:t>      our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A6DEF79-17DC-EA50-8FE3-70D91FADAC1B}"/>
              </a:ext>
            </a:extLst>
          </p:cNvPr>
          <p:cNvSpPr txBox="1"/>
          <p:nvPr/>
        </p:nvSpPr>
        <p:spPr>
          <a:xfrm>
            <a:off x="7761512" y="2810795"/>
            <a:ext cx="10014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sun</a:t>
            </a:r>
          </a:p>
          <a:p>
            <a:r>
              <a:rPr lang="en-US" dirty="0"/>
              <a:t>       rain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136070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Training RNN’s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/>
              <p:nvPr/>
            </p:nvSpPr>
            <p:spPr>
              <a:xfrm>
                <a:off x="4295274" y="5167313"/>
                <a:ext cx="7896726" cy="61157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US" sz="32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  <m:t>𝒉</m:t>
                              </m:r>
                            </m:e>
                          </m:acc>
                        </m:e>
                        <m:sub>
                          <m:r>
                            <a:rPr lang="en-US" sz="3200" b="1" i="1" dirty="0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  <m:r>
                        <a:rPr lang="en-US" sz="3200" b="1" i="0" dirty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3200" b="1" i="1" dirty="0">
                          <a:latin typeface="Cambria Math" panose="02040503050406030204" pitchFamily="18" charset="0"/>
                        </a:rPr>
                        <m:t>𝒇</m:t>
                      </m:r>
                      <m:r>
                        <a:rPr lang="en-US" sz="3200" b="1" i="1" dirty="0" smtClean="0">
                          <a:latin typeface="Cambria Math" panose="02040503050406030204" pitchFamily="18" charset="0"/>
                        </a:rPr>
                        <m:t>𝒘</m:t>
                      </m:r>
                      <m:d>
                        <m:dPr>
                          <m:ctrlPr>
                            <a:rPr lang="en-US" sz="32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32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𝒕</m:t>
                              </m:r>
                            </m:sub>
                          </m:sSub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, </m:t>
                          </m:r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𝒉𝒕</m:t>
                          </m:r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en-US" sz="3200" b="1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5274" y="5167313"/>
                <a:ext cx="7896726" cy="611578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Rectangle 7">
            <a:extLst>
              <a:ext uri="{FF2B5EF4-FFF2-40B4-BE49-F238E27FC236}">
                <a16:creationId xmlns:a16="http://schemas.microsoft.com/office/drawing/2014/main" id="{74D8E0A3-9124-3697-DBB3-461928CCB697}"/>
              </a:ext>
            </a:extLst>
          </p:cNvPr>
          <p:cNvSpPr/>
          <p:nvPr/>
        </p:nvSpPr>
        <p:spPr>
          <a:xfrm>
            <a:off x="10822732" y="3082232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33EBBC-CA0E-429E-005C-1528396F8BAF}"/>
              </a:ext>
            </a:extLst>
          </p:cNvPr>
          <p:cNvSpPr txBox="1"/>
          <p:nvPr/>
        </p:nvSpPr>
        <p:spPr>
          <a:xfrm>
            <a:off x="222495" y="1376049"/>
            <a:ext cx="348111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Given the function</a:t>
            </a:r>
            <a:endParaRPr lang="en-US" sz="2800" i="1" dirty="0"/>
          </a:p>
          <a:p>
            <a:r>
              <a:rPr lang="en-US" sz="2800" b="1" i="1" dirty="0"/>
              <a:t>f</a:t>
            </a:r>
            <a:r>
              <a:rPr lang="en-US" sz="2800" b="1" dirty="0"/>
              <a:t>: </a:t>
            </a:r>
            <a:r>
              <a:rPr lang="en-US" sz="2800" b="1" i="1" dirty="0"/>
              <a:t>h</a:t>
            </a:r>
            <a:r>
              <a:rPr lang="en-US" sz="2800" b="1" i="1" baseline="-25000" dirty="0"/>
              <a:t>t </a:t>
            </a:r>
            <a:r>
              <a:rPr lang="en-US" sz="2800" b="1" i="1" dirty="0"/>
              <a:t>, y</a:t>
            </a:r>
            <a:r>
              <a:rPr lang="en-US" sz="2800" b="1" dirty="0"/>
              <a:t> = </a:t>
            </a:r>
            <a:r>
              <a:rPr lang="en-US" sz="2800" b="1" i="1" dirty="0"/>
              <a:t>f(</a:t>
            </a:r>
            <a:r>
              <a:rPr lang="en-US" sz="2800" b="1" i="1" dirty="0" err="1"/>
              <a:t>h,x</a:t>
            </a:r>
            <a:r>
              <a:rPr lang="en-US" sz="2800" b="1" i="1" dirty="0"/>
              <a:t>)</a:t>
            </a:r>
          </a:p>
          <a:p>
            <a:r>
              <a:rPr lang="en-US" altLang="zh-TW" sz="2800" i="1" dirty="0">
                <a:solidFill>
                  <a:schemeClr val="accent6"/>
                </a:solidFill>
              </a:rPr>
              <a:t>h </a:t>
            </a:r>
            <a:r>
              <a:rPr lang="en-US" altLang="zh-TW" sz="2800" dirty="0">
                <a:solidFill>
                  <a:schemeClr val="accent6"/>
                </a:solidFill>
              </a:rPr>
              <a:t>and</a:t>
            </a:r>
            <a:r>
              <a:rPr lang="en-US" altLang="zh-TW" sz="2800" i="1" dirty="0">
                <a:solidFill>
                  <a:schemeClr val="accent6"/>
                </a:solidFill>
              </a:rPr>
              <a:t> h</a:t>
            </a:r>
            <a:r>
              <a:rPr lang="en-US" altLang="zh-TW" sz="2800" i="1" baseline="-25000" dirty="0">
                <a:solidFill>
                  <a:schemeClr val="accent6"/>
                </a:solidFill>
              </a:rPr>
              <a:t>t </a:t>
            </a:r>
            <a:r>
              <a:rPr lang="en-US" altLang="zh-TW" sz="2800" dirty="0">
                <a:solidFill>
                  <a:schemeClr val="accent6"/>
                </a:solidFill>
              </a:rPr>
              <a:t>are vectors with same dimension</a:t>
            </a:r>
          </a:p>
          <a:p>
            <a:endParaRPr lang="en-US" altLang="zh-TW" sz="2400" dirty="0">
              <a:solidFill>
                <a:schemeClr val="accent6"/>
              </a:solidFill>
            </a:endParaRPr>
          </a:p>
          <a:p>
            <a:r>
              <a:rPr lang="en-US" altLang="zh-TW" dirty="0"/>
              <a:t>No matter how long the input/output sequence is, only one function </a:t>
            </a:r>
            <a:r>
              <a:rPr lang="en-US" altLang="zh-TW" i="1" dirty="0"/>
              <a:t>f </a:t>
            </a:r>
            <a:r>
              <a:rPr lang="en-US" altLang="zh-TW" dirty="0"/>
              <a:t>is needed, and weights are identical. If these are different, this is a feed forward NN.</a:t>
            </a:r>
          </a:p>
          <a:p>
            <a:r>
              <a:rPr lang="en-US" altLang="zh-TW" dirty="0"/>
              <a:t>This may be treated as another compression from fully connected network.</a:t>
            </a:r>
          </a:p>
          <a:p>
            <a:endParaRPr lang="zh-TW" altLang="en-US" sz="2800" i="1" dirty="0">
              <a:solidFill>
                <a:schemeClr val="accent6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07FF12B-0008-7D0B-C834-424E14AF67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486" y="1980449"/>
            <a:ext cx="8590008" cy="289585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FD6F1853-5649-FB79-D0CE-C18E02179870}"/>
                  </a:ext>
                </a:extLst>
              </p:cNvPr>
              <p:cNvSpPr txBox="1"/>
              <p:nvPr/>
            </p:nvSpPr>
            <p:spPr>
              <a:xfrm>
                <a:off x="5095373" y="2526632"/>
                <a:ext cx="450380" cy="30245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𝒉𝒚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FD6F1853-5649-FB79-D0CE-C18E0217987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5373" y="2526632"/>
                <a:ext cx="450380" cy="302455"/>
              </a:xfrm>
              <a:prstGeom prst="rect">
                <a:avLst/>
              </a:prstGeom>
              <a:blipFill>
                <a:blip r:embed="rId5"/>
                <a:stretch>
                  <a:fillRect l="-6757" r="-12162" b="-28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5EE9F36-4828-A22B-52C1-C17B625182D2}"/>
                  </a:ext>
                </a:extLst>
              </p:cNvPr>
              <p:cNvSpPr txBox="1"/>
              <p:nvPr/>
            </p:nvSpPr>
            <p:spPr>
              <a:xfrm>
                <a:off x="7386179" y="2526631"/>
                <a:ext cx="450380" cy="30245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𝒉𝒚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5EE9F36-4828-A22B-52C1-C17B625182D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6179" y="2526631"/>
                <a:ext cx="450380" cy="302455"/>
              </a:xfrm>
              <a:prstGeom prst="rect">
                <a:avLst/>
              </a:prstGeom>
              <a:blipFill>
                <a:blip r:embed="rId6"/>
                <a:stretch>
                  <a:fillRect l="-6757" r="-12162" b="-28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03294AF-F0DF-5F16-4982-823818A2DE95}"/>
                  </a:ext>
                </a:extLst>
              </p:cNvPr>
              <p:cNvSpPr txBox="1"/>
              <p:nvPr/>
            </p:nvSpPr>
            <p:spPr>
              <a:xfrm>
                <a:off x="9732518" y="2526631"/>
                <a:ext cx="450380" cy="30245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𝒉𝒚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03294AF-F0DF-5F16-4982-823818A2DE9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32518" y="2526631"/>
                <a:ext cx="450380" cy="302455"/>
              </a:xfrm>
              <a:prstGeom prst="rect">
                <a:avLst/>
              </a:prstGeom>
              <a:blipFill>
                <a:blip r:embed="rId7"/>
                <a:stretch>
                  <a:fillRect l="-6849" r="-13699" b="-28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8C5C359-18DF-6ADA-C1FE-271A2C6DAA1D}"/>
                  </a:ext>
                </a:extLst>
              </p:cNvPr>
              <p:cNvSpPr txBox="1"/>
              <p:nvPr/>
            </p:nvSpPr>
            <p:spPr>
              <a:xfrm>
                <a:off x="4295274" y="3910263"/>
                <a:ext cx="564193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𝒙𝒉</m:t>
                          </m:r>
                        </m:sub>
                      </m:sSub>
                      <m:r>
                        <a:rPr lang="en-GB" b="1" i="0">
                          <a:latin typeface="Cambria Math" panose="02040503050406030204" pitchFamily="18" charset="0"/>
                        </a:rPr>
                        <m:t>⋅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8C5C359-18DF-6ADA-C1FE-271A2C6DAA1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5274" y="3910263"/>
                <a:ext cx="564193" cy="276999"/>
              </a:xfrm>
              <a:prstGeom prst="rect">
                <a:avLst/>
              </a:prstGeom>
              <a:blipFill>
                <a:blip r:embed="rId8"/>
                <a:stretch>
                  <a:fillRect l="-5435" r="-3261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0F646BE-FA73-8913-1681-6A396830B46D}"/>
                  </a:ext>
                </a:extLst>
              </p:cNvPr>
              <p:cNvSpPr txBox="1"/>
              <p:nvPr/>
            </p:nvSpPr>
            <p:spPr>
              <a:xfrm>
                <a:off x="8911214" y="3904383"/>
                <a:ext cx="564193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𝒙𝒉</m:t>
                          </m:r>
                        </m:sub>
                      </m:sSub>
                      <m:r>
                        <a:rPr lang="en-GB" b="1" i="0">
                          <a:latin typeface="Cambria Math" panose="02040503050406030204" pitchFamily="18" charset="0"/>
                        </a:rPr>
                        <m:t>⋅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0F646BE-FA73-8913-1681-6A396830B46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11214" y="3904383"/>
                <a:ext cx="564193" cy="276999"/>
              </a:xfrm>
              <a:prstGeom prst="rect">
                <a:avLst/>
              </a:prstGeom>
              <a:blipFill>
                <a:blip r:embed="rId9"/>
                <a:stretch>
                  <a:fillRect l="-5435" r="-3261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A8D773D7-D0D9-0036-F35F-4D12A14F66DD}"/>
                  </a:ext>
                </a:extLst>
              </p:cNvPr>
              <p:cNvSpPr txBox="1"/>
              <p:nvPr/>
            </p:nvSpPr>
            <p:spPr>
              <a:xfrm>
                <a:off x="6603244" y="3914272"/>
                <a:ext cx="564193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𝒙𝒉</m:t>
                          </m:r>
                        </m:sub>
                      </m:sSub>
                      <m:r>
                        <a:rPr lang="en-GB" b="1" i="0">
                          <a:latin typeface="Cambria Math" panose="02040503050406030204" pitchFamily="18" charset="0"/>
                        </a:rPr>
                        <m:t>⋅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A8D773D7-D0D9-0036-F35F-4D12A14F66D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3244" y="3914272"/>
                <a:ext cx="564193" cy="276999"/>
              </a:xfrm>
              <a:prstGeom prst="rect">
                <a:avLst/>
              </a:prstGeom>
              <a:blipFill>
                <a:blip r:embed="rId10"/>
                <a:stretch>
                  <a:fillRect l="-5376" r="-3226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E27E60D6-3EFE-63B6-6D92-A1CCBE61ADEA}"/>
                  </a:ext>
                </a:extLst>
              </p:cNvPr>
              <p:cNvSpPr txBox="1"/>
              <p:nvPr/>
            </p:nvSpPr>
            <p:spPr>
              <a:xfrm>
                <a:off x="3967687" y="3010102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E27E60D6-3EFE-63B6-6D92-A1CCBE61ADE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7687" y="3010102"/>
                <a:ext cx="501676" cy="276999"/>
              </a:xfrm>
              <a:prstGeom prst="rect">
                <a:avLst/>
              </a:prstGeom>
              <a:blipFill>
                <a:blip r:embed="rId11"/>
                <a:stretch>
                  <a:fillRect l="-10976" r="-7317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2808362A-C9A1-451F-999A-DC9A3937DECA}"/>
                  </a:ext>
                </a:extLst>
              </p:cNvPr>
              <p:cNvSpPr txBox="1"/>
              <p:nvPr/>
            </p:nvSpPr>
            <p:spPr>
              <a:xfrm>
                <a:off x="9930358" y="3010258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2808362A-C9A1-451F-999A-DC9A3937DEC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30358" y="3010258"/>
                <a:ext cx="501676" cy="276999"/>
              </a:xfrm>
              <a:prstGeom prst="rect">
                <a:avLst/>
              </a:prstGeom>
              <a:blipFill>
                <a:blip r:embed="rId12"/>
                <a:stretch>
                  <a:fillRect l="-10976" r="-7317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A7A49A82-E7C1-231C-921D-C5C01680E230}"/>
                  </a:ext>
                </a:extLst>
              </p:cNvPr>
              <p:cNvSpPr txBox="1"/>
              <p:nvPr/>
            </p:nvSpPr>
            <p:spPr>
              <a:xfrm>
                <a:off x="5329765" y="3010258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A7A49A82-E7C1-231C-921D-C5C01680E2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9765" y="3010258"/>
                <a:ext cx="501676" cy="276999"/>
              </a:xfrm>
              <a:prstGeom prst="rect">
                <a:avLst/>
              </a:prstGeom>
              <a:blipFill>
                <a:blip r:embed="rId13"/>
                <a:stretch>
                  <a:fillRect l="-9639" r="-6024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0FF587C2-C9DD-F3B8-F492-4C9643DC42FA}"/>
                  </a:ext>
                </a:extLst>
              </p:cNvPr>
              <p:cNvSpPr txBox="1"/>
              <p:nvPr/>
            </p:nvSpPr>
            <p:spPr>
              <a:xfrm>
                <a:off x="8554474" y="3000374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0FF587C2-C9DD-F3B8-F492-4C9643DC42F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54474" y="3000374"/>
                <a:ext cx="501676" cy="276999"/>
              </a:xfrm>
              <a:prstGeom prst="rect">
                <a:avLst/>
              </a:prstGeom>
              <a:blipFill>
                <a:blip r:embed="rId14"/>
                <a:stretch>
                  <a:fillRect l="-9639" r="-6024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7AFCC905-D641-DEB1-36B4-0F15E67B1D6C}"/>
                  </a:ext>
                </a:extLst>
              </p:cNvPr>
              <p:cNvSpPr txBox="1"/>
              <p:nvPr/>
            </p:nvSpPr>
            <p:spPr>
              <a:xfrm>
                <a:off x="6267983" y="3000373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7AFCC905-D641-DEB1-36B4-0F15E67B1D6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7983" y="3000373"/>
                <a:ext cx="501676" cy="276999"/>
              </a:xfrm>
              <a:prstGeom prst="rect">
                <a:avLst/>
              </a:prstGeom>
              <a:blipFill>
                <a:blip r:embed="rId15"/>
                <a:stretch>
                  <a:fillRect l="-9639" r="-6024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04930947-1EA2-6B75-8457-1B2C99183B6A}"/>
                  </a:ext>
                </a:extLst>
              </p:cNvPr>
              <p:cNvSpPr txBox="1"/>
              <p:nvPr/>
            </p:nvSpPr>
            <p:spPr>
              <a:xfrm>
                <a:off x="7606611" y="3010101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04930947-1EA2-6B75-8457-1B2C99183B6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06611" y="3010101"/>
                <a:ext cx="501676" cy="276999"/>
              </a:xfrm>
              <a:prstGeom prst="rect">
                <a:avLst/>
              </a:prstGeom>
              <a:blipFill>
                <a:blip r:embed="rId16"/>
                <a:stretch>
                  <a:fillRect l="-10976" r="-7317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Box 21">
            <a:extLst>
              <a:ext uri="{FF2B5EF4-FFF2-40B4-BE49-F238E27FC236}">
                <a16:creationId xmlns:a16="http://schemas.microsoft.com/office/drawing/2014/main" id="{D74A8805-BD9A-43E5-8F96-E9BB6B22D214}"/>
              </a:ext>
            </a:extLst>
          </p:cNvPr>
          <p:cNvSpPr txBox="1"/>
          <p:nvPr/>
        </p:nvSpPr>
        <p:spPr>
          <a:xfrm>
            <a:off x="11203732" y="4149531"/>
            <a:ext cx="396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i="1" dirty="0"/>
              <a:t>x</a:t>
            </a:r>
            <a:r>
              <a:rPr lang="en-US" sz="2400" b="1" i="1" baseline="-25000" dirty="0"/>
              <a:t>t</a:t>
            </a:r>
            <a:endParaRPr lang="en-GB" sz="2400" b="1" i="1" baseline="-25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F0EDECDB-C993-0C1E-67FD-A5E494D449AF}"/>
                  </a:ext>
                </a:extLst>
              </p:cNvPr>
              <p:cNvSpPr txBox="1"/>
              <p:nvPr/>
            </p:nvSpPr>
            <p:spPr>
              <a:xfrm>
                <a:off x="11203732" y="2048124"/>
                <a:ext cx="545277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e>
                          </m:acc>
                        </m:e>
                        <m:sub>
                          <m:r>
                            <a:rPr lang="en-GB" sz="24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en-GB" sz="2400" b="1" i="1" dirty="0"/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F0EDECDB-C993-0C1E-67FD-A5E494D449A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03732" y="2048124"/>
                <a:ext cx="545277" cy="461665"/>
              </a:xfrm>
              <a:prstGeom prst="rect">
                <a:avLst/>
              </a:prstGeom>
              <a:blipFill>
                <a:blip r:embed="rId17"/>
                <a:stretch>
                  <a:fillRect t="-5263" r="-11236" b="-105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Box 23">
            <a:extLst>
              <a:ext uri="{FF2B5EF4-FFF2-40B4-BE49-F238E27FC236}">
                <a16:creationId xmlns:a16="http://schemas.microsoft.com/office/drawing/2014/main" id="{AA904B41-8CE6-7E4F-15AF-AA4A9FE15A0A}"/>
              </a:ext>
            </a:extLst>
          </p:cNvPr>
          <p:cNvSpPr txBox="1"/>
          <p:nvPr/>
        </p:nvSpPr>
        <p:spPr>
          <a:xfrm>
            <a:off x="11599994" y="3099597"/>
            <a:ext cx="5452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i="1" dirty="0"/>
              <a:t>h</a:t>
            </a:r>
            <a:r>
              <a:rPr lang="en-US" sz="2400" b="1" i="1" baseline="-25000" dirty="0"/>
              <a:t>t</a:t>
            </a:r>
            <a:endParaRPr lang="en-GB" sz="2400" b="1" i="1" baseline="-25000" dirty="0"/>
          </a:p>
        </p:txBody>
      </p:sp>
    </p:spTree>
    <p:extLst>
      <p:ext uri="{BB962C8B-B14F-4D97-AF65-F5344CB8AC3E}">
        <p14:creationId xmlns:p14="http://schemas.microsoft.com/office/powerpoint/2010/main" val="400404178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Training RNN’s</a:t>
            </a:r>
            <a:endParaRPr lang="en-GB" sz="6000" b="1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4D8E0A3-9124-3697-DBB3-461928CCB697}"/>
              </a:ext>
            </a:extLst>
          </p:cNvPr>
          <p:cNvSpPr/>
          <p:nvPr/>
        </p:nvSpPr>
        <p:spPr>
          <a:xfrm>
            <a:off x="10822732" y="3792098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07FF12B-0008-7D0B-C834-424E14AF67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9486" y="2690315"/>
            <a:ext cx="8590008" cy="289585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FD6F1853-5649-FB79-D0CE-C18E02179870}"/>
                  </a:ext>
                </a:extLst>
              </p:cNvPr>
              <p:cNvSpPr txBox="1"/>
              <p:nvPr/>
            </p:nvSpPr>
            <p:spPr>
              <a:xfrm>
                <a:off x="5095373" y="3236498"/>
                <a:ext cx="450380" cy="30245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𝒉𝒚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FD6F1853-5649-FB79-D0CE-C18E0217987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5373" y="3236498"/>
                <a:ext cx="450380" cy="302455"/>
              </a:xfrm>
              <a:prstGeom prst="rect">
                <a:avLst/>
              </a:prstGeom>
              <a:blipFill>
                <a:blip r:embed="rId4"/>
                <a:stretch>
                  <a:fillRect l="-6757" r="-12162" b="-28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5EE9F36-4828-A22B-52C1-C17B625182D2}"/>
                  </a:ext>
                </a:extLst>
              </p:cNvPr>
              <p:cNvSpPr txBox="1"/>
              <p:nvPr/>
            </p:nvSpPr>
            <p:spPr>
              <a:xfrm>
                <a:off x="7386179" y="3236497"/>
                <a:ext cx="450380" cy="30245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𝒉𝒚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5EE9F36-4828-A22B-52C1-C17B625182D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6179" y="3236497"/>
                <a:ext cx="450380" cy="302455"/>
              </a:xfrm>
              <a:prstGeom prst="rect">
                <a:avLst/>
              </a:prstGeom>
              <a:blipFill>
                <a:blip r:embed="rId5"/>
                <a:stretch>
                  <a:fillRect l="-6757" r="-12162" b="-28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03294AF-F0DF-5F16-4982-823818A2DE95}"/>
                  </a:ext>
                </a:extLst>
              </p:cNvPr>
              <p:cNvSpPr txBox="1"/>
              <p:nvPr/>
            </p:nvSpPr>
            <p:spPr>
              <a:xfrm>
                <a:off x="9732518" y="3236497"/>
                <a:ext cx="450380" cy="30245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𝒉𝒚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03294AF-F0DF-5F16-4982-823818A2DE9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32518" y="3236497"/>
                <a:ext cx="450380" cy="302455"/>
              </a:xfrm>
              <a:prstGeom prst="rect">
                <a:avLst/>
              </a:prstGeom>
              <a:blipFill>
                <a:blip r:embed="rId6"/>
                <a:stretch>
                  <a:fillRect l="-6849" r="-13699" b="-28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8C5C359-18DF-6ADA-C1FE-271A2C6DAA1D}"/>
                  </a:ext>
                </a:extLst>
              </p:cNvPr>
              <p:cNvSpPr txBox="1"/>
              <p:nvPr/>
            </p:nvSpPr>
            <p:spPr>
              <a:xfrm>
                <a:off x="4295274" y="4620129"/>
                <a:ext cx="564193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𝒙𝒉</m:t>
                          </m:r>
                        </m:sub>
                      </m:sSub>
                      <m:r>
                        <a:rPr lang="en-GB" b="1" i="0">
                          <a:latin typeface="Cambria Math" panose="02040503050406030204" pitchFamily="18" charset="0"/>
                        </a:rPr>
                        <m:t>⋅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8C5C359-18DF-6ADA-C1FE-271A2C6DAA1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5274" y="4620129"/>
                <a:ext cx="564193" cy="276999"/>
              </a:xfrm>
              <a:prstGeom prst="rect">
                <a:avLst/>
              </a:prstGeom>
              <a:blipFill>
                <a:blip r:embed="rId7"/>
                <a:stretch>
                  <a:fillRect l="-5435" r="-3261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0F646BE-FA73-8913-1681-6A396830B46D}"/>
                  </a:ext>
                </a:extLst>
              </p:cNvPr>
              <p:cNvSpPr txBox="1"/>
              <p:nvPr/>
            </p:nvSpPr>
            <p:spPr>
              <a:xfrm>
                <a:off x="8911214" y="4614249"/>
                <a:ext cx="564193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𝒙𝒉</m:t>
                          </m:r>
                        </m:sub>
                      </m:sSub>
                      <m:r>
                        <a:rPr lang="en-GB" b="1" i="0">
                          <a:latin typeface="Cambria Math" panose="02040503050406030204" pitchFamily="18" charset="0"/>
                        </a:rPr>
                        <m:t>⋅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0F646BE-FA73-8913-1681-6A396830B46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11214" y="4614249"/>
                <a:ext cx="564193" cy="276999"/>
              </a:xfrm>
              <a:prstGeom prst="rect">
                <a:avLst/>
              </a:prstGeom>
              <a:blipFill>
                <a:blip r:embed="rId8"/>
                <a:stretch>
                  <a:fillRect l="-5435" r="-3261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A8D773D7-D0D9-0036-F35F-4D12A14F66DD}"/>
                  </a:ext>
                </a:extLst>
              </p:cNvPr>
              <p:cNvSpPr txBox="1"/>
              <p:nvPr/>
            </p:nvSpPr>
            <p:spPr>
              <a:xfrm>
                <a:off x="6603244" y="4624138"/>
                <a:ext cx="564193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𝒙𝒉</m:t>
                          </m:r>
                        </m:sub>
                      </m:sSub>
                      <m:r>
                        <a:rPr lang="en-GB" b="1" i="0">
                          <a:latin typeface="Cambria Math" panose="02040503050406030204" pitchFamily="18" charset="0"/>
                        </a:rPr>
                        <m:t>⋅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A8D773D7-D0D9-0036-F35F-4D12A14F66D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3244" y="4624138"/>
                <a:ext cx="564193" cy="276999"/>
              </a:xfrm>
              <a:prstGeom prst="rect">
                <a:avLst/>
              </a:prstGeom>
              <a:blipFill>
                <a:blip r:embed="rId9"/>
                <a:stretch>
                  <a:fillRect l="-5376" r="-3226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E27E60D6-3EFE-63B6-6D92-A1CCBE61ADEA}"/>
                  </a:ext>
                </a:extLst>
              </p:cNvPr>
              <p:cNvSpPr txBox="1"/>
              <p:nvPr/>
            </p:nvSpPr>
            <p:spPr>
              <a:xfrm>
                <a:off x="3967687" y="3719968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E27E60D6-3EFE-63B6-6D92-A1CCBE61ADE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7687" y="3719968"/>
                <a:ext cx="501676" cy="276999"/>
              </a:xfrm>
              <a:prstGeom prst="rect">
                <a:avLst/>
              </a:prstGeom>
              <a:blipFill>
                <a:blip r:embed="rId10"/>
                <a:stretch>
                  <a:fillRect l="-10976" r="-7317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2808362A-C9A1-451F-999A-DC9A3937DECA}"/>
                  </a:ext>
                </a:extLst>
              </p:cNvPr>
              <p:cNvSpPr txBox="1"/>
              <p:nvPr/>
            </p:nvSpPr>
            <p:spPr>
              <a:xfrm>
                <a:off x="9930358" y="3720124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2808362A-C9A1-451F-999A-DC9A3937DEC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30358" y="3720124"/>
                <a:ext cx="501676" cy="276999"/>
              </a:xfrm>
              <a:prstGeom prst="rect">
                <a:avLst/>
              </a:prstGeom>
              <a:blipFill>
                <a:blip r:embed="rId11"/>
                <a:stretch>
                  <a:fillRect l="-10976" r="-7317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A7A49A82-E7C1-231C-921D-C5C01680E230}"/>
                  </a:ext>
                </a:extLst>
              </p:cNvPr>
              <p:cNvSpPr txBox="1"/>
              <p:nvPr/>
            </p:nvSpPr>
            <p:spPr>
              <a:xfrm>
                <a:off x="5329765" y="3720124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A7A49A82-E7C1-231C-921D-C5C01680E2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9765" y="3720124"/>
                <a:ext cx="501676" cy="276999"/>
              </a:xfrm>
              <a:prstGeom prst="rect">
                <a:avLst/>
              </a:prstGeom>
              <a:blipFill>
                <a:blip r:embed="rId12"/>
                <a:stretch>
                  <a:fillRect l="-9639" r="-6024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0FF587C2-C9DD-F3B8-F492-4C9643DC42FA}"/>
                  </a:ext>
                </a:extLst>
              </p:cNvPr>
              <p:cNvSpPr txBox="1"/>
              <p:nvPr/>
            </p:nvSpPr>
            <p:spPr>
              <a:xfrm>
                <a:off x="8554474" y="3710240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0FF587C2-C9DD-F3B8-F492-4C9643DC42F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54474" y="3710240"/>
                <a:ext cx="501676" cy="276999"/>
              </a:xfrm>
              <a:prstGeom prst="rect">
                <a:avLst/>
              </a:prstGeom>
              <a:blipFill>
                <a:blip r:embed="rId13"/>
                <a:stretch>
                  <a:fillRect l="-9639" r="-6024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7AFCC905-D641-DEB1-36B4-0F15E67B1D6C}"/>
                  </a:ext>
                </a:extLst>
              </p:cNvPr>
              <p:cNvSpPr txBox="1"/>
              <p:nvPr/>
            </p:nvSpPr>
            <p:spPr>
              <a:xfrm>
                <a:off x="6267983" y="3710239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7AFCC905-D641-DEB1-36B4-0F15E67B1D6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7983" y="3710239"/>
                <a:ext cx="501676" cy="276999"/>
              </a:xfrm>
              <a:prstGeom prst="rect">
                <a:avLst/>
              </a:prstGeom>
              <a:blipFill>
                <a:blip r:embed="rId14"/>
                <a:stretch>
                  <a:fillRect l="-9639" r="-6024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04930947-1EA2-6B75-8457-1B2C99183B6A}"/>
                  </a:ext>
                </a:extLst>
              </p:cNvPr>
              <p:cNvSpPr txBox="1"/>
              <p:nvPr/>
            </p:nvSpPr>
            <p:spPr>
              <a:xfrm>
                <a:off x="7606611" y="3719967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04930947-1EA2-6B75-8457-1B2C99183B6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06611" y="3719967"/>
                <a:ext cx="501676" cy="276999"/>
              </a:xfrm>
              <a:prstGeom prst="rect">
                <a:avLst/>
              </a:prstGeom>
              <a:blipFill>
                <a:blip r:embed="rId15"/>
                <a:stretch>
                  <a:fillRect l="-10976" r="-7317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Box 21">
            <a:extLst>
              <a:ext uri="{FF2B5EF4-FFF2-40B4-BE49-F238E27FC236}">
                <a16:creationId xmlns:a16="http://schemas.microsoft.com/office/drawing/2014/main" id="{D74A8805-BD9A-43E5-8F96-E9BB6B22D214}"/>
              </a:ext>
            </a:extLst>
          </p:cNvPr>
          <p:cNvSpPr txBox="1"/>
          <p:nvPr/>
        </p:nvSpPr>
        <p:spPr>
          <a:xfrm>
            <a:off x="11203732" y="4859397"/>
            <a:ext cx="396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i="1" dirty="0"/>
              <a:t>x</a:t>
            </a:r>
            <a:r>
              <a:rPr lang="en-US" sz="2400" b="1" i="1" baseline="-25000" dirty="0"/>
              <a:t>t</a:t>
            </a:r>
            <a:endParaRPr lang="en-GB" sz="2400" b="1" i="1" baseline="-25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F0EDECDB-C993-0C1E-67FD-A5E494D449AF}"/>
                  </a:ext>
                </a:extLst>
              </p:cNvPr>
              <p:cNvSpPr txBox="1"/>
              <p:nvPr/>
            </p:nvSpPr>
            <p:spPr>
              <a:xfrm>
                <a:off x="11203732" y="2757990"/>
                <a:ext cx="545277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e>
                          </m:acc>
                        </m:e>
                        <m:sub>
                          <m:r>
                            <a:rPr lang="en-GB" sz="24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en-GB" sz="2400" b="1" i="1" dirty="0"/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F0EDECDB-C993-0C1E-67FD-A5E494D449A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03732" y="2757990"/>
                <a:ext cx="545277" cy="461665"/>
              </a:xfrm>
              <a:prstGeom prst="rect">
                <a:avLst/>
              </a:prstGeom>
              <a:blipFill>
                <a:blip r:embed="rId16"/>
                <a:stretch>
                  <a:fillRect t="-5263" r="-11236" b="-105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Box 23">
            <a:extLst>
              <a:ext uri="{FF2B5EF4-FFF2-40B4-BE49-F238E27FC236}">
                <a16:creationId xmlns:a16="http://schemas.microsoft.com/office/drawing/2014/main" id="{AA904B41-8CE6-7E4F-15AF-AA4A9FE15A0A}"/>
              </a:ext>
            </a:extLst>
          </p:cNvPr>
          <p:cNvSpPr txBox="1"/>
          <p:nvPr/>
        </p:nvSpPr>
        <p:spPr>
          <a:xfrm>
            <a:off x="11599994" y="3809463"/>
            <a:ext cx="5452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i="1" dirty="0"/>
              <a:t>h</a:t>
            </a:r>
            <a:r>
              <a:rPr lang="en-US" sz="2400" b="1" i="1" baseline="-25000" dirty="0"/>
              <a:t>t</a:t>
            </a:r>
            <a:endParaRPr lang="en-GB" sz="2400" b="1" i="1" baseline="-25000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2201D8D-4AA3-103C-1C22-CD1ADA8077D4}"/>
              </a:ext>
            </a:extLst>
          </p:cNvPr>
          <p:cNvSpPr/>
          <p:nvPr/>
        </p:nvSpPr>
        <p:spPr>
          <a:xfrm>
            <a:off x="4577370" y="2132224"/>
            <a:ext cx="680739" cy="54545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1" dirty="0">
                <a:solidFill>
                  <a:schemeClr val="tx1"/>
                </a:solidFill>
                <a:latin typeface="Algerian" panose="04020705040A02060702" pitchFamily="82" charset="0"/>
              </a:rPr>
              <a:t>L</a:t>
            </a:r>
            <a:r>
              <a:rPr lang="en-US" b="1" i="1" baseline="-25000" dirty="0">
                <a:solidFill>
                  <a:schemeClr val="tx1"/>
                </a:solidFill>
              </a:rPr>
              <a:t>0</a:t>
            </a:r>
            <a:endParaRPr lang="en-GB" b="1" i="1" baseline="-25000" dirty="0">
              <a:solidFill>
                <a:schemeClr val="tx1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EA1BE0EC-FAFE-3129-2003-83A442FFBBBE}"/>
              </a:ext>
            </a:extLst>
          </p:cNvPr>
          <p:cNvSpPr/>
          <p:nvPr/>
        </p:nvSpPr>
        <p:spPr>
          <a:xfrm>
            <a:off x="4577370" y="1455821"/>
            <a:ext cx="7086179" cy="54545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i="1" dirty="0">
                <a:solidFill>
                  <a:schemeClr val="tx1"/>
                </a:solidFill>
                <a:latin typeface="Algerian" panose="04020705040A02060702" pitchFamily="82" charset="0"/>
              </a:rPr>
              <a:t>L</a:t>
            </a:r>
            <a:endParaRPr lang="en-GB" sz="3600" b="1" i="1" dirty="0">
              <a:solidFill>
                <a:schemeClr val="tx1"/>
              </a:solidFill>
              <a:latin typeface="Algerian" panose="04020705040A02060702" pitchFamily="82" charset="0"/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33A5CB64-61B5-4CF1-C077-7F3786FF4CE5}"/>
              </a:ext>
            </a:extLst>
          </p:cNvPr>
          <p:cNvSpPr/>
          <p:nvPr/>
        </p:nvSpPr>
        <p:spPr>
          <a:xfrm>
            <a:off x="6827067" y="2127713"/>
            <a:ext cx="680739" cy="54545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1" dirty="0">
                <a:solidFill>
                  <a:schemeClr val="tx1"/>
                </a:solidFill>
                <a:latin typeface="Algerian" panose="04020705040A02060702" pitchFamily="82" charset="0"/>
              </a:rPr>
              <a:t>L</a:t>
            </a:r>
            <a:r>
              <a:rPr lang="en-US" b="1" i="1" baseline="-25000" dirty="0">
                <a:solidFill>
                  <a:schemeClr val="tx1"/>
                </a:solidFill>
              </a:rPr>
              <a:t>1</a:t>
            </a:r>
            <a:endParaRPr lang="en-GB" b="1" i="1" baseline="-25000" dirty="0">
              <a:solidFill>
                <a:schemeClr val="tx1"/>
              </a:solidFill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F8650C92-485C-CE58-3AFC-891DD6BDA15D}"/>
              </a:ext>
            </a:extLst>
          </p:cNvPr>
          <p:cNvSpPr/>
          <p:nvPr/>
        </p:nvSpPr>
        <p:spPr>
          <a:xfrm>
            <a:off x="9193310" y="2132224"/>
            <a:ext cx="680739" cy="54545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1" dirty="0">
                <a:solidFill>
                  <a:schemeClr val="tx1"/>
                </a:solidFill>
                <a:latin typeface="Algerian" panose="04020705040A02060702" pitchFamily="82" charset="0"/>
              </a:rPr>
              <a:t>L</a:t>
            </a:r>
            <a:r>
              <a:rPr lang="en-US" b="1" i="1" baseline="-25000" dirty="0">
                <a:solidFill>
                  <a:schemeClr val="tx1"/>
                </a:solidFill>
              </a:rPr>
              <a:t>2</a:t>
            </a:r>
            <a:endParaRPr lang="en-GB" b="1" i="1" baseline="-25000" dirty="0">
              <a:solidFill>
                <a:schemeClr val="tx1"/>
              </a:solidFill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23733A91-3C86-AC28-F2C1-B6621AE5524C}"/>
              </a:ext>
            </a:extLst>
          </p:cNvPr>
          <p:cNvSpPr/>
          <p:nvPr/>
        </p:nvSpPr>
        <p:spPr>
          <a:xfrm>
            <a:off x="11061493" y="2132224"/>
            <a:ext cx="680739" cy="54545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1" dirty="0">
                <a:solidFill>
                  <a:schemeClr val="tx1"/>
                </a:solidFill>
                <a:latin typeface="Algerian" panose="04020705040A02060702" pitchFamily="82" charset="0"/>
              </a:rPr>
              <a:t>L</a:t>
            </a:r>
            <a:r>
              <a:rPr lang="en-US" b="1" i="1" baseline="-25000" dirty="0">
                <a:solidFill>
                  <a:schemeClr val="tx1"/>
                </a:solidFill>
              </a:rPr>
              <a:t>t</a:t>
            </a:r>
            <a:endParaRPr lang="en-GB" b="1" i="1" baseline="-25000" dirty="0">
              <a:solidFill>
                <a:schemeClr val="tx1"/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C02A121-829D-E57B-BD7A-51525E287BB4}"/>
              </a:ext>
            </a:extLst>
          </p:cNvPr>
          <p:cNvSpPr txBox="1"/>
          <p:nvPr/>
        </p:nvSpPr>
        <p:spPr>
          <a:xfrm>
            <a:off x="266567" y="1367552"/>
            <a:ext cx="41027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Each mode will have a loss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losses can be summed to give a total network loss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Back propagation through time (BPTT) can be performed to learn weights.</a:t>
            </a:r>
            <a:endParaRPr lang="en-GB" sz="2400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A32C382-56AA-3076-7641-A14ABE18779F}"/>
              </a:ext>
            </a:extLst>
          </p:cNvPr>
          <p:cNvCxnSpPr>
            <a:cxnSpLocks/>
            <a:stCxn id="7" idx="6"/>
          </p:cNvCxnSpPr>
          <p:nvPr/>
        </p:nvCxnSpPr>
        <p:spPr>
          <a:xfrm flipV="1">
            <a:off x="5258109" y="2030953"/>
            <a:ext cx="2578450" cy="373999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FAD1A4A2-15CB-F685-C6B9-91F8538FE7BD}"/>
              </a:ext>
            </a:extLst>
          </p:cNvPr>
          <p:cNvCxnSpPr>
            <a:cxnSpLocks/>
            <a:stCxn id="27" idx="6"/>
            <a:endCxn id="26" idx="2"/>
          </p:cNvCxnSpPr>
          <p:nvPr/>
        </p:nvCxnSpPr>
        <p:spPr>
          <a:xfrm flipV="1">
            <a:off x="7507806" y="2001277"/>
            <a:ext cx="612654" cy="399164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CE849C0-5877-9D95-9C94-88B76E5970C5}"/>
              </a:ext>
            </a:extLst>
          </p:cNvPr>
          <p:cNvCxnSpPr>
            <a:cxnSpLocks/>
            <a:stCxn id="28" idx="2"/>
            <a:endCxn id="26" idx="2"/>
          </p:cNvCxnSpPr>
          <p:nvPr/>
        </p:nvCxnSpPr>
        <p:spPr>
          <a:xfrm flipH="1" flipV="1">
            <a:off x="8120460" y="2001277"/>
            <a:ext cx="1072850" cy="403675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F59F6906-D36B-AD32-D404-A5D96A51869F}"/>
              </a:ext>
            </a:extLst>
          </p:cNvPr>
          <p:cNvCxnSpPr>
            <a:cxnSpLocks/>
            <a:stCxn id="29" idx="2"/>
          </p:cNvCxnSpPr>
          <p:nvPr/>
        </p:nvCxnSpPr>
        <p:spPr>
          <a:xfrm flipH="1" flipV="1">
            <a:off x="8580656" y="2030953"/>
            <a:ext cx="2480837" cy="373999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0630621B-5E85-3094-71ED-6B55466C5E6E}"/>
              </a:ext>
            </a:extLst>
          </p:cNvPr>
          <p:cNvCxnSpPr>
            <a:cxnSpLocks/>
          </p:cNvCxnSpPr>
          <p:nvPr/>
        </p:nvCxnSpPr>
        <p:spPr>
          <a:xfrm flipV="1">
            <a:off x="10259550" y="2521714"/>
            <a:ext cx="0" cy="1016711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CFF597FF-71E9-CA34-7F0F-09EC136B92CD}"/>
              </a:ext>
            </a:extLst>
          </p:cNvPr>
          <p:cNvCxnSpPr>
            <a:cxnSpLocks/>
          </p:cNvCxnSpPr>
          <p:nvPr/>
        </p:nvCxnSpPr>
        <p:spPr>
          <a:xfrm flipV="1">
            <a:off x="7912517" y="2521714"/>
            <a:ext cx="3405" cy="1017238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B2208C7D-6CF8-A433-191B-17A2A7818D8F}"/>
              </a:ext>
            </a:extLst>
          </p:cNvPr>
          <p:cNvCxnSpPr>
            <a:cxnSpLocks/>
          </p:cNvCxnSpPr>
          <p:nvPr/>
        </p:nvCxnSpPr>
        <p:spPr>
          <a:xfrm flipV="1">
            <a:off x="5574130" y="2521714"/>
            <a:ext cx="0" cy="1031997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90F65E20-707B-73BE-34AC-A855BDE68CAB}"/>
              </a:ext>
            </a:extLst>
          </p:cNvPr>
          <p:cNvCxnSpPr>
            <a:cxnSpLocks/>
          </p:cNvCxnSpPr>
          <p:nvPr/>
        </p:nvCxnSpPr>
        <p:spPr>
          <a:xfrm>
            <a:off x="5452416" y="4752748"/>
            <a:ext cx="1150828" cy="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E4A9E9A0-B323-BBCE-F6E7-90FA03F9EFE2}"/>
              </a:ext>
            </a:extLst>
          </p:cNvPr>
          <p:cNvCxnSpPr>
            <a:cxnSpLocks/>
          </p:cNvCxnSpPr>
          <p:nvPr/>
        </p:nvCxnSpPr>
        <p:spPr>
          <a:xfrm>
            <a:off x="7760386" y="4752748"/>
            <a:ext cx="1150828" cy="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36492785-BF0E-224A-3C5A-BEB9F4A59676}"/>
              </a:ext>
            </a:extLst>
          </p:cNvPr>
          <p:cNvCxnSpPr>
            <a:cxnSpLocks/>
          </p:cNvCxnSpPr>
          <p:nvPr/>
        </p:nvCxnSpPr>
        <p:spPr>
          <a:xfrm>
            <a:off x="10052904" y="4762637"/>
            <a:ext cx="1150828" cy="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575767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Training RNN’s</a:t>
            </a:r>
            <a:endParaRPr lang="en-GB" sz="6000" b="1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4D8E0A3-9124-3697-DBB3-461928CCB697}"/>
              </a:ext>
            </a:extLst>
          </p:cNvPr>
          <p:cNvSpPr/>
          <p:nvPr/>
        </p:nvSpPr>
        <p:spPr>
          <a:xfrm>
            <a:off x="10822732" y="3792098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07FF12B-0008-7D0B-C834-424E14AF67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9486" y="2690315"/>
            <a:ext cx="8590008" cy="289585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FD6F1853-5649-FB79-D0CE-C18E02179870}"/>
                  </a:ext>
                </a:extLst>
              </p:cNvPr>
              <p:cNvSpPr txBox="1"/>
              <p:nvPr/>
            </p:nvSpPr>
            <p:spPr>
              <a:xfrm>
                <a:off x="5095373" y="3236498"/>
                <a:ext cx="450380" cy="30245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𝒉𝒚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FD6F1853-5649-FB79-D0CE-C18E0217987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5373" y="3236498"/>
                <a:ext cx="450380" cy="302455"/>
              </a:xfrm>
              <a:prstGeom prst="rect">
                <a:avLst/>
              </a:prstGeom>
              <a:blipFill>
                <a:blip r:embed="rId4"/>
                <a:stretch>
                  <a:fillRect l="-6757" r="-12162" b="-28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5EE9F36-4828-A22B-52C1-C17B625182D2}"/>
                  </a:ext>
                </a:extLst>
              </p:cNvPr>
              <p:cNvSpPr txBox="1"/>
              <p:nvPr/>
            </p:nvSpPr>
            <p:spPr>
              <a:xfrm>
                <a:off x="7386179" y="3236497"/>
                <a:ext cx="450380" cy="30245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𝒉𝒚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5EE9F36-4828-A22B-52C1-C17B625182D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6179" y="3236497"/>
                <a:ext cx="450380" cy="302455"/>
              </a:xfrm>
              <a:prstGeom prst="rect">
                <a:avLst/>
              </a:prstGeom>
              <a:blipFill>
                <a:blip r:embed="rId5"/>
                <a:stretch>
                  <a:fillRect l="-6757" r="-12162" b="-28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03294AF-F0DF-5F16-4982-823818A2DE95}"/>
                  </a:ext>
                </a:extLst>
              </p:cNvPr>
              <p:cNvSpPr txBox="1"/>
              <p:nvPr/>
            </p:nvSpPr>
            <p:spPr>
              <a:xfrm>
                <a:off x="9732518" y="3236497"/>
                <a:ext cx="450380" cy="30245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𝒉𝒚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03294AF-F0DF-5F16-4982-823818A2DE9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32518" y="3236497"/>
                <a:ext cx="450380" cy="302455"/>
              </a:xfrm>
              <a:prstGeom prst="rect">
                <a:avLst/>
              </a:prstGeom>
              <a:blipFill>
                <a:blip r:embed="rId6"/>
                <a:stretch>
                  <a:fillRect l="-6849" r="-13699" b="-28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8C5C359-18DF-6ADA-C1FE-271A2C6DAA1D}"/>
                  </a:ext>
                </a:extLst>
              </p:cNvPr>
              <p:cNvSpPr txBox="1"/>
              <p:nvPr/>
            </p:nvSpPr>
            <p:spPr>
              <a:xfrm>
                <a:off x="4295274" y="4620129"/>
                <a:ext cx="564193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𝒙𝒉</m:t>
                          </m:r>
                        </m:sub>
                      </m:sSub>
                      <m:r>
                        <a:rPr lang="en-GB" b="1" i="0">
                          <a:latin typeface="Cambria Math" panose="02040503050406030204" pitchFamily="18" charset="0"/>
                        </a:rPr>
                        <m:t>⋅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8C5C359-18DF-6ADA-C1FE-271A2C6DAA1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5274" y="4620129"/>
                <a:ext cx="564193" cy="276999"/>
              </a:xfrm>
              <a:prstGeom prst="rect">
                <a:avLst/>
              </a:prstGeom>
              <a:blipFill>
                <a:blip r:embed="rId7"/>
                <a:stretch>
                  <a:fillRect l="-5435" r="-3261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0F646BE-FA73-8913-1681-6A396830B46D}"/>
                  </a:ext>
                </a:extLst>
              </p:cNvPr>
              <p:cNvSpPr txBox="1"/>
              <p:nvPr/>
            </p:nvSpPr>
            <p:spPr>
              <a:xfrm>
                <a:off x="8911214" y="4614249"/>
                <a:ext cx="564193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𝒙𝒉</m:t>
                          </m:r>
                        </m:sub>
                      </m:sSub>
                      <m:r>
                        <a:rPr lang="en-GB" b="1" i="0">
                          <a:latin typeface="Cambria Math" panose="02040503050406030204" pitchFamily="18" charset="0"/>
                        </a:rPr>
                        <m:t>⋅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0F646BE-FA73-8913-1681-6A396830B46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11214" y="4614249"/>
                <a:ext cx="564193" cy="276999"/>
              </a:xfrm>
              <a:prstGeom prst="rect">
                <a:avLst/>
              </a:prstGeom>
              <a:blipFill>
                <a:blip r:embed="rId8"/>
                <a:stretch>
                  <a:fillRect l="-5435" r="-3261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A8D773D7-D0D9-0036-F35F-4D12A14F66DD}"/>
                  </a:ext>
                </a:extLst>
              </p:cNvPr>
              <p:cNvSpPr txBox="1"/>
              <p:nvPr/>
            </p:nvSpPr>
            <p:spPr>
              <a:xfrm>
                <a:off x="6603244" y="4624138"/>
                <a:ext cx="564193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𝒙𝒉</m:t>
                          </m:r>
                        </m:sub>
                      </m:sSub>
                      <m:r>
                        <a:rPr lang="en-GB" b="1" i="0">
                          <a:latin typeface="Cambria Math" panose="02040503050406030204" pitchFamily="18" charset="0"/>
                        </a:rPr>
                        <m:t>⋅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A8D773D7-D0D9-0036-F35F-4D12A14F66D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3244" y="4624138"/>
                <a:ext cx="564193" cy="276999"/>
              </a:xfrm>
              <a:prstGeom prst="rect">
                <a:avLst/>
              </a:prstGeom>
              <a:blipFill>
                <a:blip r:embed="rId9"/>
                <a:stretch>
                  <a:fillRect l="-5376" r="-3226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E27E60D6-3EFE-63B6-6D92-A1CCBE61ADEA}"/>
                  </a:ext>
                </a:extLst>
              </p:cNvPr>
              <p:cNvSpPr txBox="1"/>
              <p:nvPr/>
            </p:nvSpPr>
            <p:spPr>
              <a:xfrm>
                <a:off x="3967687" y="3719968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E27E60D6-3EFE-63B6-6D92-A1CCBE61ADE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7687" y="3719968"/>
                <a:ext cx="501676" cy="276999"/>
              </a:xfrm>
              <a:prstGeom prst="rect">
                <a:avLst/>
              </a:prstGeom>
              <a:blipFill>
                <a:blip r:embed="rId10"/>
                <a:stretch>
                  <a:fillRect l="-10976" r="-7317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2808362A-C9A1-451F-999A-DC9A3937DECA}"/>
                  </a:ext>
                </a:extLst>
              </p:cNvPr>
              <p:cNvSpPr txBox="1"/>
              <p:nvPr/>
            </p:nvSpPr>
            <p:spPr>
              <a:xfrm>
                <a:off x="9930358" y="3720124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2808362A-C9A1-451F-999A-DC9A3937DEC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30358" y="3720124"/>
                <a:ext cx="501676" cy="276999"/>
              </a:xfrm>
              <a:prstGeom prst="rect">
                <a:avLst/>
              </a:prstGeom>
              <a:blipFill>
                <a:blip r:embed="rId11"/>
                <a:stretch>
                  <a:fillRect l="-10976" r="-7317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A7A49A82-E7C1-231C-921D-C5C01680E230}"/>
                  </a:ext>
                </a:extLst>
              </p:cNvPr>
              <p:cNvSpPr txBox="1"/>
              <p:nvPr/>
            </p:nvSpPr>
            <p:spPr>
              <a:xfrm>
                <a:off x="5329765" y="3720124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A7A49A82-E7C1-231C-921D-C5C01680E2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9765" y="3720124"/>
                <a:ext cx="501676" cy="276999"/>
              </a:xfrm>
              <a:prstGeom prst="rect">
                <a:avLst/>
              </a:prstGeom>
              <a:blipFill>
                <a:blip r:embed="rId12"/>
                <a:stretch>
                  <a:fillRect l="-9639" r="-6024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0FF587C2-C9DD-F3B8-F492-4C9643DC42FA}"/>
                  </a:ext>
                </a:extLst>
              </p:cNvPr>
              <p:cNvSpPr txBox="1"/>
              <p:nvPr/>
            </p:nvSpPr>
            <p:spPr>
              <a:xfrm>
                <a:off x="8554474" y="3710240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0FF587C2-C9DD-F3B8-F492-4C9643DC42F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54474" y="3710240"/>
                <a:ext cx="501676" cy="276999"/>
              </a:xfrm>
              <a:prstGeom prst="rect">
                <a:avLst/>
              </a:prstGeom>
              <a:blipFill>
                <a:blip r:embed="rId13"/>
                <a:stretch>
                  <a:fillRect l="-9639" r="-6024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7AFCC905-D641-DEB1-36B4-0F15E67B1D6C}"/>
                  </a:ext>
                </a:extLst>
              </p:cNvPr>
              <p:cNvSpPr txBox="1"/>
              <p:nvPr/>
            </p:nvSpPr>
            <p:spPr>
              <a:xfrm>
                <a:off x="6267983" y="3710239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7AFCC905-D641-DEB1-36B4-0F15E67B1D6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7983" y="3710239"/>
                <a:ext cx="501676" cy="276999"/>
              </a:xfrm>
              <a:prstGeom prst="rect">
                <a:avLst/>
              </a:prstGeom>
              <a:blipFill>
                <a:blip r:embed="rId14"/>
                <a:stretch>
                  <a:fillRect l="-9639" r="-6024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04930947-1EA2-6B75-8457-1B2C99183B6A}"/>
                  </a:ext>
                </a:extLst>
              </p:cNvPr>
              <p:cNvSpPr txBox="1"/>
              <p:nvPr/>
            </p:nvSpPr>
            <p:spPr>
              <a:xfrm>
                <a:off x="7606611" y="3719967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04930947-1EA2-6B75-8457-1B2C99183B6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06611" y="3719967"/>
                <a:ext cx="501676" cy="276999"/>
              </a:xfrm>
              <a:prstGeom prst="rect">
                <a:avLst/>
              </a:prstGeom>
              <a:blipFill>
                <a:blip r:embed="rId15"/>
                <a:stretch>
                  <a:fillRect l="-10976" r="-7317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Box 21">
            <a:extLst>
              <a:ext uri="{FF2B5EF4-FFF2-40B4-BE49-F238E27FC236}">
                <a16:creationId xmlns:a16="http://schemas.microsoft.com/office/drawing/2014/main" id="{D74A8805-BD9A-43E5-8F96-E9BB6B22D214}"/>
              </a:ext>
            </a:extLst>
          </p:cNvPr>
          <p:cNvSpPr txBox="1"/>
          <p:nvPr/>
        </p:nvSpPr>
        <p:spPr>
          <a:xfrm>
            <a:off x="11203732" y="4859397"/>
            <a:ext cx="396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i="1" dirty="0"/>
              <a:t>x</a:t>
            </a:r>
            <a:r>
              <a:rPr lang="en-US" sz="2400" b="1" i="1" baseline="-25000" dirty="0"/>
              <a:t>t</a:t>
            </a:r>
            <a:endParaRPr lang="en-GB" sz="2400" b="1" i="1" baseline="-25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F0EDECDB-C993-0C1E-67FD-A5E494D449AF}"/>
                  </a:ext>
                </a:extLst>
              </p:cNvPr>
              <p:cNvSpPr txBox="1"/>
              <p:nvPr/>
            </p:nvSpPr>
            <p:spPr>
              <a:xfrm>
                <a:off x="11203732" y="2757990"/>
                <a:ext cx="545277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e>
                          </m:acc>
                        </m:e>
                        <m:sub>
                          <m:r>
                            <a:rPr lang="en-GB" sz="24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en-GB" sz="2400" b="1" i="1" dirty="0"/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F0EDECDB-C993-0C1E-67FD-A5E494D449A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03732" y="2757990"/>
                <a:ext cx="545277" cy="461665"/>
              </a:xfrm>
              <a:prstGeom prst="rect">
                <a:avLst/>
              </a:prstGeom>
              <a:blipFill>
                <a:blip r:embed="rId16"/>
                <a:stretch>
                  <a:fillRect t="-5263" r="-11236" b="-105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Box 23">
            <a:extLst>
              <a:ext uri="{FF2B5EF4-FFF2-40B4-BE49-F238E27FC236}">
                <a16:creationId xmlns:a16="http://schemas.microsoft.com/office/drawing/2014/main" id="{AA904B41-8CE6-7E4F-15AF-AA4A9FE15A0A}"/>
              </a:ext>
            </a:extLst>
          </p:cNvPr>
          <p:cNvSpPr txBox="1"/>
          <p:nvPr/>
        </p:nvSpPr>
        <p:spPr>
          <a:xfrm>
            <a:off x="11599994" y="3809463"/>
            <a:ext cx="5452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i="1" dirty="0"/>
              <a:t>h</a:t>
            </a:r>
            <a:r>
              <a:rPr lang="en-US" sz="2400" b="1" i="1" baseline="-25000" dirty="0"/>
              <a:t>t</a:t>
            </a:r>
            <a:endParaRPr lang="en-GB" sz="2400" b="1" i="1" baseline="-25000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2201D8D-4AA3-103C-1C22-CD1ADA8077D4}"/>
              </a:ext>
            </a:extLst>
          </p:cNvPr>
          <p:cNvSpPr/>
          <p:nvPr/>
        </p:nvSpPr>
        <p:spPr>
          <a:xfrm>
            <a:off x="4577370" y="2132224"/>
            <a:ext cx="680739" cy="54545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1" dirty="0">
                <a:solidFill>
                  <a:schemeClr val="tx1"/>
                </a:solidFill>
                <a:latin typeface="Algerian" panose="04020705040A02060702" pitchFamily="82" charset="0"/>
              </a:rPr>
              <a:t>L</a:t>
            </a:r>
            <a:r>
              <a:rPr lang="en-US" b="1" i="1" baseline="-25000" dirty="0">
                <a:solidFill>
                  <a:schemeClr val="tx1"/>
                </a:solidFill>
              </a:rPr>
              <a:t>0</a:t>
            </a:r>
            <a:endParaRPr lang="en-GB" b="1" i="1" baseline="-25000" dirty="0">
              <a:solidFill>
                <a:schemeClr val="tx1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EA1BE0EC-FAFE-3129-2003-83A442FFBBBE}"/>
              </a:ext>
            </a:extLst>
          </p:cNvPr>
          <p:cNvSpPr/>
          <p:nvPr/>
        </p:nvSpPr>
        <p:spPr>
          <a:xfrm>
            <a:off x="4577370" y="1455821"/>
            <a:ext cx="7086179" cy="54545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i="1" dirty="0">
                <a:solidFill>
                  <a:schemeClr val="tx1"/>
                </a:solidFill>
                <a:latin typeface="Algerian" panose="04020705040A02060702" pitchFamily="82" charset="0"/>
              </a:rPr>
              <a:t>L</a:t>
            </a:r>
            <a:endParaRPr lang="en-GB" sz="3600" b="1" i="1" dirty="0">
              <a:solidFill>
                <a:schemeClr val="tx1"/>
              </a:solidFill>
              <a:latin typeface="Algerian" panose="04020705040A02060702" pitchFamily="82" charset="0"/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33A5CB64-61B5-4CF1-C077-7F3786FF4CE5}"/>
              </a:ext>
            </a:extLst>
          </p:cNvPr>
          <p:cNvSpPr/>
          <p:nvPr/>
        </p:nvSpPr>
        <p:spPr>
          <a:xfrm>
            <a:off x="6827067" y="2127713"/>
            <a:ext cx="680739" cy="54545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1" dirty="0">
                <a:solidFill>
                  <a:schemeClr val="tx1"/>
                </a:solidFill>
                <a:latin typeface="Algerian" panose="04020705040A02060702" pitchFamily="82" charset="0"/>
              </a:rPr>
              <a:t>L</a:t>
            </a:r>
            <a:r>
              <a:rPr lang="en-US" b="1" i="1" baseline="-25000" dirty="0">
                <a:solidFill>
                  <a:schemeClr val="tx1"/>
                </a:solidFill>
              </a:rPr>
              <a:t>1</a:t>
            </a:r>
            <a:endParaRPr lang="en-GB" b="1" i="1" baseline="-25000" dirty="0">
              <a:solidFill>
                <a:schemeClr val="tx1"/>
              </a:solidFill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F8650C92-485C-CE58-3AFC-891DD6BDA15D}"/>
              </a:ext>
            </a:extLst>
          </p:cNvPr>
          <p:cNvSpPr/>
          <p:nvPr/>
        </p:nvSpPr>
        <p:spPr>
          <a:xfrm>
            <a:off x="9193310" y="2132224"/>
            <a:ext cx="680739" cy="54545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1" dirty="0">
                <a:solidFill>
                  <a:schemeClr val="tx1"/>
                </a:solidFill>
                <a:latin typeface="Algerian" panose="04020705040A02060702" pitchFamily="82" charset="0"/>
              </a:rPr>
              <a:t>L</a:t>
            </a:r>
            <a:r>
              <a:rPr lang="en-US" b="1" i="1" baseline="-25000" dirty="0">
                <a:solidFill>
                  <a:schemeClr val="tx1"/>
                </a:solidFill>
              </a:rPr>
              <a:t>2</a:t>
            </a:r>
            <a:endParaRPr lang="en-GB" b="1" i="1" baseline="-25000" dirty="0">
              <a:solidFill>
                <a:schemeClr val="tx1"/>
              </a:solidFill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23733A91-3C86-AC28-F2C1-B6621AE5524C}"/>
              </a:ext>
            </a:extLst>
          </p:cNvPr>
          <p:cNvSpPr/>
          <p:nvPr/>
        </p:nvSpPr>
        <p:spPr>
          <a:xfrm>
            <a:off x="11061493" y="2132224"/>
            <a:ext cx="680739" cy="54545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1" dirty="0">
                <a:solidFill>
                  <a:schemeClr val="tx1"/>
                </a:solidFill>
                <a:latin typeface="Algerian" panose="04020705040A02060702" pitchFamily="82" charset="0"/>
              </a:rPr>
              <a:t>L</a:t>
            </a:r>
            <a:r>
              <a:rPr lang="en-US" b="1" i="1" baseline="-25000" dirty="0">
                <a:solidFill>
                  <a:schemeClr val="tx1"/>
                </a:solidFill>
              </a:rPr>
              <a:t>t</a:t>
            </a:r>
            <a:endParaRPr lang="en-GB" b="1" i="1" baseline="-250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4C02A121-829D-E57B-BD7A-51525E287BB4}"/>
                  </a:ext>
                </a:extLst>
              </p:cNvPr>
              <p:cNvSpPr txBox="1"/>
              <p:nvPr/>
            </p:nvSpPr>
            <p:spPr>
              <a:xfrm>
                <a:off x="266567" y="1367552"/>
                <a:ext cx="4102768" cy="39087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3200" b="1" dirty="0"/>
                  <a:t>BPTT</a:t>
                </a:r>
              </a:p>
              <a:p>
                <a:r>
                  <a:rPr lang="en-GB" sz="2400" dirty="0"/>
                  <a:t>A repeated gradient computation involving many factors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latin typeface="Cambria Math" panose="02040503050406030204" pitchFamily="18" charset="0"/>
                          </a:rPr>
                          <m:t>𝑾</m:t>
                        </m:r>
                      </m:e>
                      <m:sub>
                        <m:r>
                          <a:rPr lang="en-GB" sz="2400" b="1" i="1">
                            <a:latin typeface="Cambria Math" panose="02040503050406030204" pitchFamily="18" charset="0"/>
                          </a:rPr>
                          <m:t>𝒉𝒉</m:t>
                        </m:r>
                      </m:sub>
                    </m:sSub>
                  </m:oMath>
                </a14:m>
                <a:endParaRPr lang="en-GB" sz="2400" dirty="0"/>
              </a:p>
              <a:p>
                <a:endParaRPr lang="en-GB" sz="2400" dirty="0"/>
              </a:p>
              <a:p>
                <a:r>
                  <a:rPr lang="en-GB" sz="2400" b="1" dirty="0"/>
                  <a:t>Be Careful!</a:t>
                </a:r>
              </a:p>
              <a:p>
                <a:r>
                  <a:rPr lang="en-GB" sz="2400" dirty="0"/>
                  <a:t>Many values &gt; 1</a:t>
                </a:r>
              </a:p>
              <a:p>
                <a:pPr lvl="1"/>
                <a:r>
                  <a:rPr lang="en-GB" sz="2400" dirty="0"/>
                  <a:t>Exploding Gradients</a:t>
                </a:r>
              </a:p>
              <a:p>
                <a:r>
                  <a:rPr lang="en-GB" sz="2400" dirty="0"/>
                  <a:t>Many values &lt; 1</a:t>
                </a:r>
              </a:p>
              <a:p>
                <a:pPr lvl="1"/>
                <a:r>
                  <a:rPr lang="en-GB" sz="2400" dirty="0"/>
                  <a:t>Vanishing Gradients</a:t>
                </a:r>
              </a:p>
            </p:txBody>
          </p:sp>
        </mc:Choice>
        <mc:Fallback xmlns="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4C02A121-829D-E57B-BD7A-51525E287BB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567" y="1367552"/>
                <a:ext cx="4102768" cy="3908762"/>
              </a:xfrm>
              <a:prstGeom prst="rect">
                <a:avLst/>
              </a:prstGeom>
              <a:blipFill>
                <a:blip r:embed="rId17"/>
                <a:stretch>
                  <a:fillRect l="-3863" t="-2025" b="-24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8E6B0C0-29C4-F37D-9D4D-2AFEF463CB9D}"/>
              </a:ext>
            </a:extLst>
          </p:cNvPr>
          <p:cNvCxnSpPr>
            <a:cxnSpLocks/>
          </p:cNvCxnSpPr>
          <p:nvPr/>
        </p:nvCxnSpPr>
        <p:spPr>
          <a:xfrm>
            <a:off x="11840066" y="2524673"/>
            <a:ext cx="0" cy="88815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CD561FE2-1983-16D2-91BC-32FBE4F8ED2F}"/>
              </a:ext>
            </a:extLst>
          </p:cNvPr>
          <p:cNvCxnSpPr>
            <a:cxnSpLocks/>
          </p:cNvCxnSpPr>
          <p:nvPr/>
        </p:nvCxnSpPr>
        <p:spPr>
          <a:xfrm flipH="1" flipV="1">
            <a:off x="7667831" y="4776565"/>
            <a:ext cx="1223483" cy="4348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612A3E66-9DEF-5475-B55C-3C02C0031440}"/>
              </a:ext>
            </a:extLst>
          </p:cNvPr>
          <p:cNvCxnSpPr>
            <a:cxnSpLocks/>
          </p:cNvCxnSpPr>
          <p:nvPr/>
        </p:nvCxnSpPr>
        <p:spPr>
          <a:xfrm flipH="1">
            <a:off x="10152573" y="4793038"/>
            <a:ext cx="1090214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C79BF2E4-7724-F5E7-1CF5-E333FC5B0249}"/>
              </a:ext>
            </a:extLst>
          </p:cNvPr>
          <p:cNvCxnSpPr>
            <a:cxnSpLocks/>
          </p:cNvCxnSpPr>
          <p:nvPr/>
        </p:nvCxnSpPr>
        <p:spPr>
          <a:xfrm flipH="1">
            <a:off x="5329765" y="4776565"/>
            <a:ext cx="1274210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9D7A756-11AD-7337-E4E8-6CE4B484685E}"/>
              </a:ext>
            </a:extLst>
          </p:cNvPr>
          <p:cNvCxnSpPr>
            <a:cxnSpLocks/>
          </p:cNvCxnSpPr>
          <p:nvPr/>
        </p:nvCxnSpPr>
        <p:spPr>
          <a:xfrm>
            <a:off x="10182898" y="2593427"/>
            <a:ext cx="0" cy="88815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635D2294-2B39-B3F0-6CBE-2E47B3A3288D}"/>
              </a:ext>
            </a:extLst>
          </p:cNvPr>
          <p:cNvCxnSpPr>
            <a:cxnSpLocks/>
          </p:cNvCxnSpPr>
          <p:nvPr/>
        </p:nvCxnSpPr>
        <p:spPr>
          <a:xfrm>
            <a:off x="7836559" y="2625671"/>
            <a:ext cx="0" cy="88815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463C7190-A55B-2FB5-94B7-F93F3C073B39}"/>
              </a:ext>
            </a:extLst>
          </p:cNvPr>
          <p:cNvCxnSpPr>
            <a:cxnSpLocks/>
          </p:cNvCxnSpPr>
          <p:nvPr/>
        </p:nvCxnSpPr>
        <p:spPr>
          <a:xfrm>
            <a:off x="5545753" y="2625671"/>
            <a:ext cx="0" cy="88815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7AB6EBD6-F947-97F8-A71A-BBBFB3C90A98}"/>
              </a:ext>
            </a:extLst>
          </p:cNvPr>
          <p:cNvCxnSpPr>
            <a:cxnSpLocks/>
            <a:stCxn id="26" idx="2"/>
            <a:endCxn id="7" idx="6"/>
          </p:cNvCxnSpPr>
          <p:nvPr/>
        </p:nvCxnSpPr>
        <p:spPr>
          <a:xfrm flipH="1">
            <a:off x="5258109" y="2001277"/>
            <a:ext cx="2862351" cy="4036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D244D695-1CDE-92CC-4606-E2C9ADCFD257}"/>
              </a:ext>
            </a:extLst>
          </p:cNvPr>
          <p:cNvCxnSpPr>
            <a:cxnSpLocks/>
            <a:stCxn id="26" idx="2"/>
            <a:endCxn id="27" idx="6"/>
          </p:cNvCxnSpPr>
          <p:nvPr/>
        </p:nvCxnSpPr>
        <p:spPr>
          <a:xfrm flipH="1">
            <a:off x="7507806" y="2001277"/>
            <a:ext cx="612654" cy="399164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89D07964-6645-2C83-0030-2B40F62EA362}"/>
              </a:ext>
            </a:extLst>
          </p:cNvPr>
          <p:cNvCxnSpPr>
            <a:cxnSpLocks/>
            <a:stCxn id="26" idx="2"/>
            <a:endCxn id="28" idx="2"/>
          </p:cNvCxnSpPr>
          <p:nvPr/>
        </p:nvCxnSpPr>
        <p:spPr>
          <a:xfrm>
            <a:off x="8120460" y="2001277"/>
            <a:ext cx="1072850" cy="4036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6577BA3F-6CDB-567B-F4AD-48C097FF57F5}"/>
              </a:ext>
            </a:extLst>
          </p:cNvPr>
          <p:cNvCxnSpPr>
            <a:cxnSpLocks/>
            <a:stCxn id="26" idx="2"/>
            <a:endCxn id="29" idx="2"/>
          </p:cNvCxnSpPr>
          <p:nvPr/>
        </p:nvCxnSpPr>
        <p:spPr>
          <a:xfrm>
            <a:off x="8120460" y="2001277"/>
            <a:ext cx="2941033" cy="4036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25316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F58115B-0437-A7C6-F08E-B8EB6766E9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3870" y="1474637"/>
            <a:ext cx="6699911" cy="420692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Recurrent Neural Networks (RNN)</a:t>
            </a:r>
            <a:endParaRPr lang="en-GB" sz="6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33EBBC-CA0E-429E-005C-1528396F8BAF}"/>
              </a:ext>
            </a:extLst>
          </p:cNvPr>
          <p:cNvSpPr txBox="1"/>
          <p:nvPr/>
        </p:nvSpPr>
        <p:spPr>
          <a:xfrm>
            <a:off x="192505" y="2520434"/>
            <a:ext cx="525779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It is possible to stack RNNs to create deep layered RNNs.</a:t>
            </a:r>
          </a:p>
          <a:p>
            <a:br>
              <a:rPr lang="en-US" sz="2800" dirty="0"/>
            </a:br>
            <a:r>
              <a:rPr lang="en-US" sz="2800" dirty="0"/>
              <a:t>This allows multi-scale abstractions</a:t>
            </a:r>
            <a:endParaRPr lang="zh-TW" altLang="en-US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03825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Problems with RNNs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When dealing with a time series, they forget old information.</a:t>
            </a:r>
          </a:p>
          <a:p>
            <a:r>
              <a:rPr lang="en-US" altLang="en-US" dirty="0"/>
              <a:t>Relationships separated in time may be forgotten.</a:t>
            </a:r>
          </a:p>
          <a:p>
            <a:r>
              <a:rPr lang="en-US" altLang="en-US" dirty="0"/>
              <a:t>We want to have a “memory.”  Typically a RNN can’t remember more than 10’s of steps [1].</a:t>
            </a:r>
          </a:p>
          <a:p>
            <a:endParaRPr lang="en-US" altLang="en-US" dirty="0"/>
          </a:p>
          <a:p>
            <a:r>
              <a:rPr lang="en-US" altLang="en-US" b="1" dirty="0"/>
              <a:t>AND Don’t forget the vanishing gradient problem!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020688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757581" cy="1325563"/>
          </a:xfrm>
        </p:spPr>
        <p:txBody>
          <a:bodyPr>
            <a:normAutofit fontScale="90000"/>
          </a:bodyPr>
          <a:lstStyle/>
          <a:p>
            <a:r>
              <a:rPr lang="en-US" sz="6000" b="1" dirty="0"/>
              <a:t>Long Short Term Memory Neural Networks (LSTMs)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C2249F-1990-D6C5-F001-B234527E13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3005" y="1769905"/>
            <a:ext cx="6873570" cy="39570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4962FA0-9A51-F9B3-F97C-75E55A362FFA}"/>
              </a:ext>
            </a:extLst>
          </p:cNvPr>
          <p:cNvSpPr txBox="1"/>
          <p:nvPr/>
        </p:nvSpPr>
        <p:spPr>
          <a:xfrm>
            <a:off x="7252854" y="2234045"/>
            <a:ext cx="449926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Using GATES allows selectively adding or removing information within each recurrent model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LSTMs are reliant on gated cells to track information through the time steps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5246639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757581" cy="1325563"/>
          </a:xfrm>
        </p:spPr>
        <p:txBody>
          <a:bodyPr>
            <a:normAutofit fontScale="90000"/>
          </a:bodyPr>
          <a:lstStyle/>
          <a:p>
            <a:r>
              <a:rPr lang="en-US" sz="6000" b="1" dirty="0"/>
              <a:t>Long Short Term Memory Neural Networks (LSTMs)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L</a:t>
            </a:r>
            <a:r>
              <a:rPr lang="en-GB" dirty="0"/>
              <a:t>STMS will: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Maintain a cell state (C</a:t>
            </a:r>
            <a:r>
              <a:rPr lang="en-GB" baseline="-25000" dirty="0"/>
              <a:t>t</a:t>
            </a:r>
            <a:r>
              <a:rPr lang="en-GB" dirty="0"/>
              <a:t>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Control the flow of information through gates:</a:t>
            </a:r>
          </a:p>
          <a:p>
            <a:pPr lvl="2"/>
            <a:r>
              <a:rPr lang="en-GB" dirty="0"/>
              <a:t>FORGET – This gate loses the irrelevant information</a:t>
            </a:r>
          </a:p>
          <a:p>
            <a:pPr lvl="2"/>
            <a:r>
              <a:rPr lang="en-GB" dirty="0"/>
              <a:t>STORE – This gate will keep (store) the relevant information from the current input</a:t>
            </a:r>
          </a:p>
          <a:p>
            <a:pPr lvl="2"/>
            <a:r>
              <a:rPr lang="en-GB" dirty="0"/>
              <a:t>UPDATE – This gate will update the cell state (C</a:t>
            </a:r>
            <a:r>
              <a:rPr lang="en-GB" baseline="-25000" dirty="0"/>
              <a:t>t</a:t>
            </a:r>
            <a:r>
              <a:rPr lang="en-GB" dirty="0"/>
              <a:t>)</a:t>
            </a:r>
          </a:p>
          <a:p>
            <a:pPr lvl="2"/>
            <a:r>
              <a:rPr lang="en-GB" dirty="0"/>
              <a:t>OUTPUT – This gate returns a filtered down version of the cell state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Back propagate through time (BPTT) with a partially uninterrupted gradient flow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795092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746695" cy="1325563"/>
          </a:xfrm>
        </p:spPr>
        <p:txBody>
          <a:bodyPr>
            <a:normAutofit fontScale="90000"/>
          </a:bodyPr>
          <a:lstStyle/>
          <a:p>
            <a:r>
              <a:rPr lang="en-US" sz="6000" b="1" dirty="0"/>
              <a:t>Long Short Term Memory Neural Networks (LSTMs)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CB5242-CB2E-D6D5-5221-9E8681DF2A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1361" y="1690688"/>
            <a:ext cx="3585283" cy="411545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0C2249F-1990-D6C5-F001-B234527E13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3005" y="1769905"/>
            <a:ext cx="6873570" cy="3957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7888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833781" cy="1325563"/>
          </a:xfrm>
        </p:spPr>
        <p:txBody>
          <a:bodyPr>
            <a:normAutofit fontScale="90000"/>
          </a:bodyPr>
          <a:lstStyle/>
          <a:p>
            <a:r>
              <a:rPr lang="en-US" sz="6000" b="1" dirty="0"/>
              <a:t>Long Short Term Memory Neural Networks (LSTMs)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C2249F-1990-D6C5-F001-B234527E13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3005" y="1769905"/>
            <a:ext cx="6873570" cy="395702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6" name="Table 5">
                <a:extLst>
                  <a:ext uri="{FF2B5EF4-FFF2-40B4-BE49-F238E27FC236}">
                    <a16:creationId xmlns:a16="http://schemas.microsoft.com/office/drawing/2014/main" id="{3AACC7A0-5521-107A-2B9A-0C338627FFCC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853582556"/>
                  </p:ext>
                </p:extLst>
              </p:nvPr>
            </p:nvGraphicFramePr>
            <p:xfrm>
              <a:off x="6753317" y="2259075"/>
              <a:ext cx="5080464" cy="2339850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5080464">
                      <a:extLst>
                        <a:ext uri="{9D8B030D-6E8A-4147-A177-3AD203B41FA5}">
                          <a16:colId xmlns:a16="http://schemas.microsoft.com/office/drawing/2014/main" val="4286967014"/>
                        </a:ext>
                      </a:extLst>
                    </a:gridCol>
                  </a:tblGrid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50000"/>
                            </a:lnSpc>
                          </a:pPr>
                          <a14:m>
                            <m:oMath xmlns:m="http://schemas.openxmlformats.org/officeDocument/2006/math"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𝒊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)=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𝜎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𝒙𝒊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𝐱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𝒉𝒊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−1)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𝐛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1800" dirty="0">
                              <a:effectLst/>
                            </a:rPr>
                            <a:t>)</a:t>
                          </a:r>
                          <a:endParaRPr lang="en-GB" sz="1800" dirty="0">
                            <a:effectLst/>
                            <a:latin typeface="Times New Roman" panose="02020603050405020304" pitchFamily="18" charset="0"/>
                            <a:ea typeface="Helvetica" panose="020B060402020202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2325879296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50000"/>
                            </a:lnSpc>
                          </a:pPr>
                          <a14:m>
                            <m:oMath xmlns:m="http://schemas.openxmlformats.org/officeDocument/2006/math"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𝒇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)=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𝜎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𝒙𝒇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𝐱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𝒉𝒇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−1)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𝐛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𝑓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1800" dirty="0">
                              <a:effectLst/>
                            </a:rPr>
                            <a:t>)</a:t>
                          </a:r>
                          <a:endParaRPr lang="en-GB" sz="1800" dirty="0">
                            <a:effectLst/>
                            <a:latin typeface="Times New Roman" panose="02020603050405020304" pitchFamily="18" charset="0"/>
                            <a:ea typeface="Helvetica" panose="020B060402020202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130290346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50000"/>
                            </a:lnSpc>
                          </a:pPr>
                          <a14:m>
                            <m:oMath xmlns:m="http://schemas.openxmlformats.org/officeDocument/2006/math"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𝒐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)=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𝜎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𝒐𝒊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𝐱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𝒐𝒊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−1)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𝐛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𝑜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1800" dirty="0">
                              <a:effectLst/>
                            </a:rPr>
                            <a:t>)</a:t>
                          </a:r>
                          <a:endParaRPr lang="en-GB" sz="1800" dirty="0">
                            <a:effectLst/>
                            <a:latin typeface="Times New Roman" panose="02020603050405020304" pitchFamily="18" charset="0"/>
                            <a:ea typeface="Helvetica" panose="020B060402020202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2082869412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50000"/>
                            </a:lnSpc>
                          </a:pPr>
                          <a14:m>
                            <m:oMath xmlns:m="http://schemas.openxmlformats.org/officeDocument/2006/math"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𝒈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)=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𝑡𝑎𝑛h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𝒙𝒈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𝐱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𝒉𝒈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−1)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𝐛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𝑔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1800" dirty="0">
                              <a:effectLst/>
                            </a:rPr>
                            <a:t>)</a:t>
                          </a:r>
                          <a:endParaRPr lang="en-GB" sz="1800" dirty="0">
                            <a:effectLst/>
                            <a:latin typeface="Times New Roman" panose="02020603050405020304" pitchFamily="18" charset="0"/>
                            <a:ea typeface="Helvetica" panose="020B060402020202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462858896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50000"/>
                            </a:lnSpc>
                          </a:pPr>
                          <a14:m>
                            <m:oMath xmlns:m="http://schemas.openxmlformats.org/officeDocument/2006/math"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𝒄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)=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𝒇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)⊗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𝐜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−1) + 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𝒊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)⊗ 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𝒈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oMath>
                          </a14:m>
                          <a:r>
                            <a:rPr lang="en-GB" sz="1800">
                              <a:effectLst/>
                            </a:rPr>
                            <a:t> </a:t>
                          </a:r>
                          <a:endParaRPr lang="en-GB" sz="1800">
                            <a:effectLst/>
                            <a:latin typeface="Times New Roman" panose="02020603050405020304" pitchFamily="18" charset="0"/>
                            <a:ea typeface="Helvetica" panose="020B060402020202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796525225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50000"/>
                            </a:lnSpc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𝒚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)=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𝒉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)=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𝒐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)⊗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𝑡𝑎𝑛h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𝐜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))</m:t>
                                </m:r>
                              </m:oMath>
                            </m:oMathPara>
                          </a14:m>
                          <a:endParaRPr lang="en-GB" sz="1800" dirty="0">
                            <a:effectLst/>
                            <a:latin typeface="Times New Roman" panose="02020603050405020304" pitchFamily="18" charset="0"/>
                            <a:ea typeface="Helvetica" panose="020B060402020202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82880846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6" name="Table 5">
                <a:extLst>
                  <a:ext uri="{FF2B5EF4-FFF2-40B4-BE49-F238E27FC236}">
                    <a16:creationId xmlns:a16="http://schemas.microsoft.com/office/drawing/2014/main" id="{3AACC7A0-5521-107A-2B9A-0C338627FFCC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853582556"/>
                  </p:ext>
                </p:extLst>
              </p:nvPr>
            </p:nvGraphicFramePr>
            <p:xfrm>
              <a:off x="6753317" y="2259075"/>
              <a:ext cx="5080464" cy="2339850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5080464">
                      <a:extLst>
                        <a:ext uri="{9D8B030D-6E8A-4147-A177-3AD203B41FA5}">
                          <a16:colId xmlns:a16="http://schemas.microsoft.com/office/drawing/2014/main" val="4286967014"/>
                        </a:ext>
                      </a:extLst>
                    </a:gridCol>
                  </a:tblGrid>
                  <a:tr h="36747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4"/>
                          <a:stretch>
                            <a:fillRect l="-120" t="-1667" r="-479" b="-54500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325879296"/>
                      </a:ext>
                    </a:extLst>
                  </a:tr>
                  <a:tr h="412941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4"/>
                          <a:stretch>
                            <a:fillRect l="-120" t="-89706" r="-479" b="-38088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130290346"/>
                      </a:ext>
                    </a:extLst>
                  </a:tr>
                  <a:tr h="36747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4"/>
                          <a:stretch>
                            <a:fillRect l="-120" t="-211475" r="-479" b="-32459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082869412"/>
                      </a:ext>
                    </a:extLst>
                  </a:tr>
                  <a:tr h="413004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4"/>
                          <a:stretch>
                            <a:fillRect l="-120" t="-279412" r="-479" b="-191176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462858896"/>
                      </a:ext>
                    </a:extLst>
                  </a:tr>
                  <a:tr h="36747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4"/>
                          <a:stretch>
                            <a:fillRect l="-120" t="-430000" r="-479" b="-11666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796525225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4"/>
                          <a:stretch>
                            <a:fillRect l="-120" t="-467647" r="-479" b="-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82880846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242205397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746695" cy="1325563"/>
          </a:xfrm>
        </p:spPr>
        <p:txBody>
          <a:bodyPr>
            <a:normAutofit fontScale="90000"/>
          </a:bodyPr>
          <a:lstStyle/>
          <a:p>
            <a:r>
              <a:rPr lang="en-US" sz="6000" b="1" dirty="0"/>
              <a:t>Long Short Term Memory Neural Networks (LSTMs)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911983-2054-39BF-252E-782CBD2B25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8764" y="2079082"/>
            <a:ext cx="7735017" cy="290179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0BE2273-C905-E5F4-FA9C-E3860E9390AB}"/>
              </a:ext>
            </a:extLst>
          </p:cNvPr>
          <p:cNvSpPr txBox="1"/>
          <p:nvPr/>
        </p:nvSpPr>
        <p:spPr>
          <a:xfrm>
            <a:off x="351934" y="2079082"/>
            <a:ext cx="4459057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Note the state is now h(t) and c(t).</a:t>
            </a:r>
            <a:br>
              <a:rPr lang="en-US" sz="2400" dirty="0"/>
            </a:br>
            <a:r>
              <a:rPr lang="en-US" sz="2400" dirty="0"/>
              <a:t>The Cell state C(t) maintains memory of longer term relationships, separated over time.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9805951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RNN vs LSTM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1C3D1C-C331-2E6D-3E19-EADA225047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6665" y="1341740"/>
            <a:ext cx="7798670" cy="4362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24081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Variations to LSTM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9428A7-656F-0C48-AA28-3E82C2C0EF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9512" y="2143706"/>
            <a:ext cx="7560554" cy="25705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8D0D57-19DE-B8F7-8017-67D03124018B}"/>
              </a:ext>
            </a:extLst>
          </p:cNvPr>
          <p:cNvSpPr txBox="1"/>
          <p:nvPr/>
        </p:nvSpPr>
        <p:spPr>
          <a:xfrm>
            <a:off x="351934" y="1831979"/>
            <a:ext cx="4220066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/>
              <a:t>GRU:</a:t>
            </a:r>
          </a:p>
          <a:p>
            <a:r>
              <a:rPr lang="en-US" sz="2400" dirty="0"/>
              <a:t>It combines the forget and input into a single update gate.</a:t>
            </a:r>
          </a:p>
          <a:p>
            <a:r>
              <a:rPr lang="en-US" sz="2400" dirty="0"/>
              <a:t>It also merges the cell state and hidden state. This is simpler</a:t>
            </a:r>
          </a:p>
          <a:p>
            <a:r>
              <a:rPr lang="en-US" sz="2400" dirty="0"/>
              <a:t>than LSTM. There are many other variants too.</a:t>
            </a:r>
          </a:p>
          <a:p>
            <a:endParaRPr lang="en-US" sz="2400" dirty="0"/>
          </a:p>
          <a:p>
            <a:r>
              <a:rPr lang="en-US" sz="2400" dirty="0"/>
              <a:t>GRU will train faster.</a:t>
            </a:r>
          </a:p>
        </p:txBody>
      </p:sp>
    </p:spTree>
    <p:extLst>
      <p:ext uri="{BB962C8B-B14F-4D97-AF65-F5344CB8AC3E}">
        <p14:creationId xmlns:p14="http://schemas.microsoft.com/office/powerpoint/2010/main" val="248051096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Variations to LSTM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9428A7-656F-0C48-AA28-3E82C2C0EF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9512" y="2143706"/>
            <a:ext cx="7560554" cy="25705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8D0D57-19DE-B8F7-8017-67D03124018B}"/>
              </a:ext>
            </a:extLst>
          </p:cNvPr>
          <p:cNvSpPr txBox="1"/>
          <p:nvPr/>
        </p:nvSpPr>
        <p:spPr>
          <a:xfrm>
            <a:off x="351934" y="1831979"/>
            <a:ext cx="4220066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/>
              <a:t>GRU:</a:t>
            </a:r>
          </a:p>
          <a:p>
            <a:r>
              <a:rPr lang="en-US" sz="2400" dirty="0"/>
              <a:t>It combines the forget and input into a single update gate.</a:t>
            </a:r>
          </a:p>
          <a:p>
            <a:r>
              <a:rPr lang="en-US" sz="2400" dirty="0"/>
              <a:t>It also merges the cell state and hidden state. This is simpler</a:t>
            </a:r>
          </a:p>
          <a:p>
            <a:r>
              <a:rPr lang="en-US" sz="2400" dirty="0"/>
              <a:t>than LSTM. There are many other variants too.</a:t>
            </a:r>
          </a:p>
          <a:p>
            <a:endParaRPr lang="en-US" sz="2400" dirty="0"/>
          </a:p>
          <a:p>
            <a:r>
              <a:rPr lang="en-US" sz="2400" dirty="0"/>
              <a:t>GRU will train faster.</a:t>
            </a:r>
          </a:p>
        </p:txBody>
      </p:sp>
    </p:spTree>
    <p:extLst>
      <p:ext uri="{BB962C8B-B14F-4D97-AF65-F5344CB8AC3E}">
        <p14:creationId xmlns:p14="http://schemas.microsoft.com/office/powerpoint/2010/main" val="77663026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Input and output sequences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Sequence to Sequence: Takes a sequence of inputs and produces a sequence of outputs.  Can be used for forecasting, time series segmentation, etc.</a:t>
            </a:r>
          </a:p>
          <a:p>
            <a:r>
              <a:rPr lang="en-US" dirty="0"/>
              <a:t>Sequence to Vector: Feed sequence in but look at only the last output vector.  Feed in a sequence of words and output a single scalar value.  </a:t>
            </a:r>
            <a:r>
              <a:rPr lang="en-US" dirty="0" err="1"/>
              <a:t>Eg</a:t>
            </a:r>
            <a:r>
              <a:rPr lang="en-US" dirty="0"/>
              <a:t> – film review sentiment network.</a:t>
            </a:r>
          </a:p>
          <a:p>
            <a:r>
              <a:rPr lang="en-US" dirty="0"/>
              <a:t>Vector To Sequence: Feed in a vector continuously, over and over and output a sequence.  </a:t>
            </a:r>
            <a:r>
              <a:rPr lang="en-US" dirty="0" err="1"/>
              <a:t>Eg</a:t>
            </a:r>
            <a:r>
              <a:rPr lang="en-US" dirty="0"/>
              <a:t>- input image, output a caption.</a:t>
            </a:r>
          </a:p>
          <a:p>
            <a:r>
              <a:rPr lang="en-US" dirty="0"/>
              <a:t>Combine a sequence to vector (Encoder) followed by a vector to sequence (decoder). This can be used for translation. Encoder converts sequence of words in one language to a vector.  Decoder converts this vector into a sequence of words in another language.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251440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00200"/>
            <a:ext cx="11481847" cy="4094018"/>
          </a:xfrm>
        </p:spPr>
        <p:txBody>
          <a:bodyPr>
            <a:normAutofit/>
          </a:bodyPr>
          <a:lstStyle/>
          <a:p>
            <a:r>
              <a:rPr lang="en-US" dirty="0"/>
              <a:t>Recurrent Neural Networks handle sequential processing</a:t>
            </a:r>
          </a:p>
          <a:p>
            <a:r>
              <a:rPr lang="en-US" dirty="0"/>
              <a:t>Sequences can be modelled regardless of:</a:t>
            </a:r>
          </a:p>
          <a:p>
            <a:pPr lvl="1"/>
            <a:r>
              <a:rPr lang="en-US" dirty="0"/>
              <a:t>Length</a:t>
            </a:r>
          </a:p>
          <a:p>
            <a:pPr lvl="1"/>
            <a:r>
              <a:rPr lang="en-US" dirty="0"/>
              <a:t>Order</a:t>
            </a:r>
          </a:p>
          <a:p>
            <a:r>
              <a:rPr lang="en-US" dirty="0"/>
              <a:t>Long-term dependencies can be tracked</a:t>
            </a:r>
          </a:p>
          <a:p>
            <a:r>
              <a:rPr lang="en-US" dirty="0"/>
              <a:t>Parameters can be shared across the sequence</a:t>
            </a:r>
          </a:p>
          <a:p>
            <a:r>
              <a:rPr lang="en-US" dirty="0"/>
              <a:t>LSTMs are reliant on gated cells to maintain a cell state.</a:t>
            </a:r>
          </a:p>
          <a:p>
            <a:pPr lvl="1"/>
            <a:r>
              <a:rPr lang="en-GB" dirty="0"/>
              <a:t>Cell state maintains memory for a longer period while hidden state holds short term memory.</a:t>
            </a:r>
          </a:p>
        </p:txBody>
      </p:sp>
    </p:spTree>
    <p:extLst>
      <p:ext uri="{BB962C8B-B14F-4D97-AF65-F5344CB8AC3E}">
        <p14:creationId xmlns:p14="http://schemas.microsoft.com/office/powerpoint/2010/main" val="238704428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References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[1]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Géron</a:t>
            </a:r>
            <a:r>
              <a:rPr lang="en-US" sz="2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, A. (2019) </a:t>
            </a:r>
            <a:r>
              <a:rPr lang="en-US" sz="2800" i="1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Hands-on machine learning with Scikit-Learn, </a:t>
            </a:r>
            <a:r>
              <a:rPr lang="en-US" sz="2800" i="1" dirty="0" err="1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Keras</a:t>
            </a:r>
            <a:r>
              <a:rPr lang="en-US" sz="2800" i="1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 and TensorFlow: concepts, tools, and techniques to build intelligent systems</a:t>
            </a:r>
            <a:r>
              <a:rPr lang="en-US" sz="2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. 2nd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edn</a:t>
            </a:r>
            <a:r>
              <a:rPr lang="en-US" sz="2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. O’Reilly Media.</a:t>
            </a:r>
          </a:p>
          <a:p>
            <a:pPr marL="0" indent="0">
              <a:buNone/>
            </a:pPr>
            <a:r>
              <a:rPr lang="en-US" sz="2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[2]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Hochreiter</a:t>
            </a:r>
            <a:r>
              <a:rPr lang="en-US" sz="2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, S. and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Schmidhuber</a:t>
            </a:r>
            <a:r>
              <a:rPr lang="en-US" sz="2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, J. (1997) ‘Long Short-Term Memory’, </a:t>
            </a:r>
            <a:r>
              <a:rPr lang="en-US" sz="2800" i="1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Neural Computation</a:t>
            </a:r>
            <a:r>
              <a:rPr lang="en-US" sz="2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. MIT Press Journals, 9(8), pp. 1735–1780.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doi</a:t>
            </a:r>
            <a:r>
              <a:rPr lang="en-US" sz="2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: 10.1162/neco.1997.9.8.1735.</a:t>
            </a:r>
            <a:endParaRPr lang="en-GB" sz="2800" dirty="0">
              <a:effectLst/>
              <a:latin typeface="Times New Roman" panose="02020603050405020304" pitchFamily="18" charset="0"/>
              <a:ea typeface="Helvetica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051153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2100</Words>
  <Application>Microsoft Office PowerPoint</Application>
  <PresentationFormat>Widescreen</PresentationFormat>
  <Paragraphs>433</Paragraphs>
  <Slides>55</Slides>
  <Notes>48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55</vt:i4>
      </vt:variant>
    </vt:vector>
  </HeadingPairs>
  <TitlesOfParts>
    <vt:vector size="84" baseType="lpstr">
      <vt:lpstr>Algerian</vt:lpstr>
      <vt:lpstr>Arial</vt:lpstr>
      <vt:lpstr>Calibri</vt:lpstr>
      <vt:lpstr>Calibri Light</vt:lpstr>
      <vt:lpstr>Cambria Math</vt:lpstr>
      <vt:lpstr>Symbol</vt:lpstr>
      <vt:lpstr>Times New Roman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Which way will the dot go?</vt:lpstr>
      <vt:lpstr>Which way will the dot go?</vt:lpstr>
      <vt:lpstr>Which way will the dot go?</vt:lpstr>
      <vt:lpstr>Which way will the dot go?</vt:lpstr>
      <vt:lpstr>Which way will the dot go?</vt:lpstr>
      <vt:lpstr>Which way will the dot go?</vt:lpstr>
      <vt:lpstr>How fast will the dot go?</vt:lpstr>
      <vt:lpstr>How fast will the dot go?</vt:lpstr>
      <vt:lpstr>How fast will the dot go?</vt:lpstr>
      <vt:lpstr>Finish The Quotes</vt:lpstr>
      <vt:lpstr>Finish The Quotes</vt:lpstr>
      <vt:lpstr>The Perceptron - Again</vt:lpstr>
      <vt:lpstr>Multi-Layer Networks</vt:lpstr>
      <vt:lpstr>Binary Classification</vt:lpstr>
      <vt:lpstr>What is Real World Sequential Data?</vt:lpstr>
      <vt:lpstr>Working With Sequential Data</vt:lpstr>
      <vt:lpstr>Working With Sequential Data</vt:lpstr>
      <vt:lpstr>Working With Sequential Data</vt:lpstr>
      <vt:lpstr>Multi-Layer Networks</vt:lpstr>
      <vt:lpstr>Multi-Layer Networks</vt:lpstr>
      <vt:lpstr>Multi-Layer Networks</vt:lpstr>
      <vt:lpstr>Time Steps</vt:lpstr>
      <vt:lpstr>Time Steps</vt:lpstr>
      <vt:lpstr>Time Steps</vt:lpstr>
      <vt:lpstr>Recurrent Neural Networks (RNN)</vt:lpstr>
      <vt:lpstr>Recurrent Neural Networks (RNN)</vt:lpstr>
      <vt:lpstr>Recurrent Neural Networks (RNN)</vt:lpstr>
      <vt:lpstr>Recurrent Neural Networks (RNN)</vt:lpstr>
      <vt:lpstr>Recurrent Neural Networks (RNN)</vt:lpstr>
      <vt:lpstr>Training RNNs – Sequence Modelling</vt:lpstr>
      <vt:lpstr>Training RNNs – Sequence Modelling</vt:lpstr>
      <vt:lpstr>Training RNNs – Sequence Modelling</vt:lpstr>
      <vt:lpstr>Training RNN’s – Sequence Modelling</vt:lpstr>
      <vt:lpstr>Training RNNs – Sequence Modelling</vt:lpstr>
      <vt:lpstr>Numerical Input</vt:lpstr>
      <vt:lpstr>Why index and embed?</vt:lpstr>
      <vt:lpstr>Variable sequence lengths</vt:lpstr>
      <vt:lpstr>Variable sequence lengths</vt:lpstr>
      <vt:lpstr>Training RNN’s</vt:lpstr>
      <vt:lpstr>Training RNN’s</vt:lpstr>
      <vt:lpstr>Training RNN’s</vt:lpstr>
      <vt:lpstr>Recurrent Neural Networks (RNN)</vt:lpstr>
      <vt:lpstr>Problems with RNNs</vt:lpstr>
      <vt:lpstr>Long Short Term Memory Neural Networks (LSTMs)</vt:lpstr>
      <vt:lpstr>Long Short Term Memory Neural Networks (LSTMs)</vt:lpstr>
      <vt:lpstr>Long Short Term Memory Neural Networks (LSTMs)</vt:lpstr>
      <vt:lpstr>Long Short Term Memory Neural Networks (LSTMs)</vt:lpstr>
      <vt:lpstr>Long Short Term Memory Neural Networks (LSTMs)</vt:lpstr>
      <vt:lpstr>RNN vs LSTM</vt:lpstr>
      <vt:lpstr>Variations to LSTM</vt:lpstr>
      <vt:lpstr>Variations to LSTM</vt:lpstr>
      <vt:lpstr>Input and output sequences</vt:lpstr>
      <vt:lpstr>Summary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181</cp:revision>
  <dcterms:created xsi:type="dcterms:W3CDTF">2021-03-09T15:35:42Z</dcterms:created>
  <dcterms:modified xsi:type="dcterms:W3CDTF">2025-03-26T15:34:44Z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