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23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D641C1-BBB1-48DB-93DC-6D08FED03B6C}" v="70" dt="2026-10-11T11:23:30.4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157" autoAdjust="0"/>
  </p:normalViewPr>
  <p:slideViewPr>
    <p:cSldViewPr snapToGrid="0">
      <p:cViewPr varScale="1">
        <p:scale>
          <a:sx n="59" d="100"/>
          <a:sy n="59" d="100"/>
        </p:scale>
        <p:origin x="1618" y="67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ea Parveen" userId="99da8602bfa62bb3" providerId="LiveId" clId="{2EFE7AFC-D82B-4BF0-A3E6-5438604E4F5C}"/>
    <pc:docChg chg="undo redo custSel addSld delSld modSld">
      <pc:chgData name="Shazea Parveen" userId="99da8602bfa62bb3" providerId="LiveId" clId="{2EFE7AFC-D82B-4BF0-A3E6-5438604E4F5C}" dt="2026-10-11T11:30:00.159" v="340" actId="20577"/>
      <pc:docMkLst>
        <pc:docMk/>
      </pc:docMkLst>
      <pc:sldChg chg="addSp modSp mod modTransition modNotesTx">
        <pc:chgData name="Shazea Parveen" userId="99da8602bfa62bb3" providerId="LiveId" clId="{2EFE7AFC-D82B-4BF0-A3E6-5438604E4F5C}" dt="2026-10-11T11:29:08.882" v="330" actId="20577"/>
        <pc:sldMkLst>
          <pc:docMk/>
          <pc:sldMk cId="4196342844" sldId="256"/>
        </pc:sldMkLst>
        <pc:spChg chg="mod">
          <ac:chgData name="Shazea Parveen" userId="99da8602bfa62bb3" providerId="LiveId" clId="{2EFE7AFC-D82B-4BF0-A3E6-5438604E4F5C}" dt="2026-10-10T12:42:29.517" v="43" actId="20577"/>
          <ac:spMkLst>
            <pc:docMk/>
            <pc:sldMk cId="4196342844" sldId="256"/>
            <ac:spMk id="2" creationId="{DDE0CBB5-2E97-1892-3F1D-719165D70B1A}"/>
          </ac:spMkLst>
        </pc:spChg>
        <pc:spChg chg="add mod ord">
          <ac:chgData name="Shazea Parveen" userId="99da8602bfa62bb3" providerId="LiveId" clId="{2EFE7AFC-D82B-4BF0-A3E6-5438604E4F5C}" dt="2026-10-11T11:17:52.553" v="276" actId="14100"/>
          <ac:spMkLst>
            <pc:docMk/>
            <pc:sldMk cId="4196342844" sldId="256"/>
            <ac:spMk id="4" creationId="{B2005D96-A155-18A5-844D-777CDC0FD723}"/>
          </ac:spMkLst>
        </pc:spChg>
      </pc:sldChg>
      <pc:sldChg chg="addSp modSp mod modTransition modNotesTx">
        <pc:chgData name="Shazea Parveen" userId="99da8602bfa62bb3" providerId="LiveId" clId="{2EFE7AFC-D82B-4BF0-A3E6-5438604E4F5C}" dt="2026-10-11T11:29:11.389" v="331" actId="20577"/>
        <pc:sldMkLst>
          <pc:docMk/>
          <pc:sldMk cId="3351342591" sldId="257"/>
        </pc:sldMkLst>
        <pc:spChg chg="add mod">
          <ac:chgData name="Shazea Parveen" userId="99da8602bfa62bb3" providerId="LiveId" clId="{2EFE7AFC-D82B-4BF0-A3E6-5438604E4F5C}" dt="2026-10-11T11:21:22.021" v="299" actId="207"/>
          <ac:spMkLst>
            <pc:docMk/>
            <pc:sldMk cId="3351342591" sldId="257"/>
            <ac:spMk id="5" creationId="{BD4AF52D-7BB6-17C9-AB5D-501279388BA5}"/>
          </ac:spMkLst>
        </pc:spChg>
        <pc:spChg chg="add mod">
          <ac:chgData name="Shazea Parveen" userId="99da8602bfa62bb3" providerId="LiveId" clId="{2EFE7AFC-D82B-4BF0-A3E6-5438604E4F5C}" dt="2026-10-11T11:27:53.523" v="329" actId="1076"/>
          <ac:spMkLst>
            <pc:docMk/>
            <pc:sldMk cId="3351342591" sldId="257"/>
            <ac:spMk id="6" creationId="{9DCCCC0B-7C8A-F9CF-4F13-C141AA4F7E47}"/>
          </ac:spMkLst>
        </pc:spChg>
      </pc:sldChg>
      <pc:sldChg chg="addSp modSp mod modTransition modNotesTx">
        <pc:chgData name="Shazea Parveen" userId="99da8602bfa62bb3" providerId="LiveId" clId="{2EFE7AFC-D82B-4BF0-A3E6-5438604E4F5C}" dt="2026-10-11T11:29:14.014" v="332" actId="20577"/>
        <pc:sldMkLst>
          <pc:docMk/>
          <pc:sldMk cId="1020441142" sldId="258"/>
        </pc:sldMkLst>
        <pc:spChg chg="mod">
          <ac:chgData name="Shazea Parveen" userId="99da8602bfa62bb3" providerId="LiveId" clId="{2EFE7AFC-D82B-4BF0-A3E6-5438604E4F5C}" dt="2026-10-05T17:16:06.012" v="0"/>
          <ac:spMkLst>
            <pc:docMk/>
            <pc:sldMk cId="1020441142" sldId="258"/>
            <ac:spMk id="3" creationId="{FBF97041-424A-EC17-2DD8-2E96F1E55CB0}"/>
          </ac:spMkLst>
        </pc:spChg>
        <pc:spChg chg="add mod">
          <ac:chgData name="Shazea Parveen" userId="99da8602bfa62bb3" providerId="LiveId" clId="{2EFE7AFC-D82B-4BF0-A3E6-5438604E4F5C}" dt="2026-10-11T11:21:27.630" v="300" actId="207"/>
          <ac:spMkLst>
            <pc:docMk/>
            <pc:sldMk cId="1020441142" sldId="258"/>
            <ac:spMk id="5" creationId="{5F181DF0-654A-BE97-21A6-59EAC17E9B12}"/>
          </ac:spMkLst>
        </pc:spChg>
      </pc:sldChg>
      <pc:sldChg chg="modSp mod modTransition modNotesTx">
        <pc:chgData name="Shazea Parveen" userId="99da8602bfa62bb3" providerId="LiveId" clId="{2EFE7AFC-D82B-4BF0-A3E6-5438604E4F5C}" dt="2026-10-11T11:29:28.011" v="336" actId="20577"/>
        <pc:sldMkLst>
          <pc:docMk/>
          <pc:sldMk cId="3537534658" sldId="259"/>
        </pc:sldMkLst>
        <pc:spChg chg="mod">
          <ac:chgData name="Shazea Parveen" userId="99da8602bfa62bb3" providerId="LiveId" clId="{2EFE7AFC-D82B-4BF0-A3E6-5438604E4F5C}" dt="2026-10-11T11:23:45.325" v="322" actId="108"/>
          <ac:spMkLst>
            <pc:docMk/>
            <pc:sldMk cId="3537534658" sldId="259"/>
            <ac:spMk id="3" creationId="{42ED739D-BE6C-2846-FC04-BA1CC33678CB}"/>
          </ac:spMkLst>
        </pc:spChg>
      </pc:sldChg>
      <pc:sldChg chg="addSp modSp mod modTransition modNotesTx">
        <pc:chgData name="Shazea Parveen" userId="99da8602bfa62bb3" providerId="LiveId" clId="{2EFE7AFC-D82B-4BF0-A3E6-5438604E4F5C}" dt="2026-10-11T11:29:18.227" v="333" actId="20577"/>
        <pc:sldMkLst>
          <pc:docMk/>
          <pc:sldMk cId="337339137" sldId="260"/>
        </pc:sldMkLst>
        <pc:spChg chg="mod">
          <ac:chgData name="Shazea Parveen" userId="99da8602bfa62bb3" providerId="LiveId" clId="{2EFE7AFC-D82B-4BF0-A3E6-5438604E4F5C}" dt="2026-10-05T17:37:35.194" v="2"/>
          <ac:spMkLst>
            <pc:docMk/>
            <pc:sldMk cId="337339137" sldId="260"/>
            <ac:spMk id="2" creationId="{8A714625-D20C-BB39-8294-241B12CDC6B5}"/>
          </ac:spMkLst>
        </pc:spChg>
        <pc:spChg chg="mod">
          <ac:chgData name="Shazea Parveen" userId="99da8602bfa62bb3" providerId="LiveId" clId="{2EFE7AFC-D82B-4BF0-A3E6-5438604E4F5C}" dt="2026-10-05T17:37:57.964" v="3"/>
          <ac:spMkLst>
            <pc:docMk/>
            <pc:sldMk cId="337339137" sldId="260"/>
            <ac:spMk id="3" creationId="{C41D6B43-6C20-013D-EA59-90C09CAA284B}"/>
          </ac:spMkLst>
        </pc:spChg>
        <pc:spChg chg="add mod">
          <ac:chgData name="Shazea Parveen" userId="99da8602bfa62bb3" providerId="LiveId" clId="{2EFE7AFC-D82B-4BF0-A3E6-5438604E4F5C}" dt="2026-10-11T11:20:09.613" v="287" actId="14100"/>
          <ac:spMkLst>
            <pc:docMk/>
            <pc:sldMk cId="337339137" sldId="260"/>
            <ac:spMk id="5" creationId="{A765E7C0-1E8F-7A68-29FB-28B1485FB5B7}"/>
          </ac:spMkLst>
        </pc:spChg>
      </pc:sldChg>
      <pc:sldChg chg="addSp modSp mod modTransition modNotesTx">
        <pc:chgData name="Shazea Parveen" userId="99da8602bfa62bb3" providerId="LiveId" clId="{2EFE7AFC-D82B-4BF0-A3E6-5438604E4F5C}" dt="2026-10-11T11:29:20.597" v="334" actId="20577"/>
        <pc:sldMkLst>
          <pc:docMk/>
          <pc:sldMk cId="1426201763" sldId="261"/>
        </pc:sldMkLst>
        <pc:spChg chg="mod">
          <ac:chgData name="Shazea Parveen" userId="99da8602bfa62bb3" providerId="LiveId" clId="{2EFE7AFC-D82B-4BF0-A3E6-5438604E4F5C}" dt="2026-10-05T17:45:04.608" v="12"/>
          <ac:spMkLst>
            <pc:docMk/>
            <pc:sldMk cId="1426201763" sldId="261"/>
            <ac:spMk id="3" creationId="{4EB166C9-AC5D-7874-1499-7DB1DA3E0ACC}"/>
          </ac:spMkLst>
        </pc:spChg>
        <pc:spChg chg="add mod">
          <ac:chgData name="Shazea Parveen" userId="99da8602bfa62bb3" providerId="LiveId" clId="{2EFE7AFC-D82B-4BF0-A3E6-5438604E4F5C}" dt="2026-10-11T11:22:58.552" v="315" actId="164"/>
          <ac:spMkLst>
            <pc:docMk/>
            <pc:sldMk cId="1426201763" sldId="261"/>
            <ac:spMk id="5" creationId="{AE283082-A670-6452-382E-74DC0EA40AB4}"/>
          </ac:spMkLst>
        </pc:spChg>
        <pc:spChg chg="add mod">
          <ac:chgData name="Shazea Parveen" userId="99da8602bfa62bb3" providerId="LiveId" clId="{2EFE7AFC-D82B-4BF0-A3E6-5438604E4F5C}" dt="2026-10-11T11:22:58.552" v="315" actId="164"/>
          <ac:spMkLst>
            <pc:docMk/>
            <pc:sldMk cId="1426201763" sldId="261"/>
            <ac:spMk id="7" creationId="{B0FE3874-879D-CADB-B7A9-576976DA0462}"/>
          </ac:spMkLst>
        </pc:spChg>
        <pc:grpChg chg="add mod">
          <ac:chgData name="Shazea Parveen" userId="99da8602bfa62bb3" providerId="LiveId" clId="{2EFE7AFC-D82B-4BF0-A3E6-5438604E4F5C}" dt="2026-10-11T11:22:58.552" v="315" actId="164"/>
          <ac:grpSpMkLst>
            <pc:docMk/>
            <pc:sldMk cId="1426201763" sldId="261"/>
            <ac:grpSpMk id="9" creationId="{A041AA18-7E06-5332-4621-9E842330F4E8}"/>
          </ac:grpSpMkLst>
        </pc:grpChg>
      </pc:sldChg>
      <pc:sldChg chg="addSp modSp mod modTransition modNotesTx">
        <pc:chgData name="Shazea Parveen" userId="99da8602bfa62bb3" providerId="LiveId" clId="{2EFE7AFC-D82B-4BF0-A3E6-5438604E4F5C}" dt="2026-10-11T11:29:24.107" v="335" actId="20577"/>
        <pc:sldMkLst>
          <pc:docMk/>
          <pc:sldMk cId="4271805479" sldId="262"/>
        </pc:sldMkLst>
        <pc:spChg chg="mod">
          <ac:chgData name="Shazea Parveen" userId="99da8602bfa62bb3" providerId="LiveId" clId="{2EFE7AFC-D82B-4BF0-A3E6-5438604E4F5C}" dt="2026-10-05T18:16:38.284" v="13"/>
          <ac:spMkLst>
            <pc:docMk/>
            <pc:sldMk cId="4271805479" sldId="262"/>
            <ac:spMk id="3" creationId="{B236FA09-FC55-7029-5ACE-CEA6CE280EFB}"/>
          </ac:spMkLst>
        </pc:spChg>
        <pc:spChg chg="add mod">
          <ac:chgData name="Shazea Parveen" userId="99da8602bfa62bb3" providerId="LiveId" clId="{2EFE7AFC-D82B-4BF0-A3E6-5438604E4F5C}" dt="2026-10-11T11:22:21.518" v="310" actId="14100"/>
          <ac:spMkLst>
            <pc:docMk/>
            <pc:sldMk cId="4271805479" sldId="262"/>
            <ac:spMk id="5" creationId="{6EBF1D3D-511C-80CA-A13F-82D21C624733}"/>
          </ac:spMkLst>
        </pc:spChg>
        <pc:spChg chg="add mod">
          <ac:chgData name="Shazea Parveen" userId="99da8602bfa62bb3" providerId="LiveId" clId="{2EFE7AFC-D82B-4BF0-A3E6-5438604E4F5C}" dt="2026-10-11T11:22:12.380" v="309" actId="14100"/>
          <ac:spMkLst>
            <pc:docMk/>
            <pc:sldMk cId="4271805479" sldId="262"/>
            <ac:spMk id="7" creationId="{9668542B-F875-06E2-E48D-5BF409DF0863}"/>
          </ac:spMkLst>
        </pc:spChg>
      </pc:sldChg>
      <pc:sldChg chg="addSp modSp mod modTransition modNotesTx">
        <pc:chgData name="Shazea Parveen" userId="99da8602bfa62bb3" providerId="LiveId" clId="{2EFE7AFC-D82B-4BF0-A3E6-5438604E4F5C}" dt="2026-10-11T11:30:00.159" v="340" actId="20577"/>
        <pc:sldMkLst>
          <pc:docMk/>
          <pc:sldMk cId="742732935" sldId="263"/>
        </pc:sldMkLst>
        <pc:spChg chg="mod">
          <ac:chgData name="Shazea Parveen" userId="99da8602bfa62bb3" providerId="LiveId" clId="{2EFE7AFC-D82B-4BF0-A3E6-5438604E4F5C}" dt="2026-10-05T18:23:00.500" v="17"/>
          <ac:spMkLst>
            <pc:docMk/>
            <pc:sldMk cId="742732935" sldId="263"/>
            <ac:spMk id="3" creationId="{AF389D4E-19DD-D2DD-B5B6-D7BF4614FF0F}"/>
          </ac:spMkLst>
        </pc:spChg>
        <pc:spChg chg="add">
          <ac:chgData name="Shazea Parveen" userId="99da8602bfa62bb3" providerId="LiveId" clId="{2EFE7AFC-D82B-4BF0-A3E6-5438604E4F5C}" dt="2026-10-11T11:22:34.133" v="311" actId="22"/>
          <ac:spMkLst>
            <pc:docMk/>
            <pc:sldMk cId="742732935" sldId="263"/>
            <ac:spMk id="6" creationId="{EA95E97F-F0C7-C7EA-C36B-88AD2BCE5D3E}"/>
          </ac:spMkLst>
        </pc:spChg>
      </pc:sldChg>
      <pc:sldChg chg="addSp delSp modSp mod modTransition modNotesTx">
        <pc:chgData name="Shazea Parveen" userId="99da8602bfa62bb3" providerId="LiveId" clId="{2EFE7AFC-D82B-4BF0-A3E6-5438604E4F5C}" dt="2026-10-11T11:29:56.111" v="339" actId="20577"/>
        <pc:sldMkLst>
          <pc:docMk/>
          <pc:sldMk cId="2245420752" sldId="264"/>
        </pc:sldMkLst>
        <pc:spChg chg="mod">
          <ac:chgData name="Shazea Parveen" userId="99da8602bfa62bb3" providerId="LiveId" clId="{2EFE7AFC-D82B-4BF0-A3E6-5438604E4F5C}" dt="2026-10-10T13:08:05.517" v="88" actId="108"/>
          <ac:spMkLst>
            <pc:docMk/>
            <pc:sldMk cId="2245420752" sldId="264"/>
            <ac:spMk id="3" creationId="{F6017350-F903-814A-48D1-6A2ABE218BBE}"/>
          </ac:spMkLst>
        </pc:spChg>
        <pc:spChg chg="add del mod">
          <ac:chgData name="Shazea Parveen" userId="99da8602bfa62bb3" providerId="LiveId" clId="{2EFE7AFC-D82B-4BF0-A3E6-5438604E4F5C}" dt="2026-10-11T11:22:46.948" v="314" actId="478"/>
          <ac:spMkLst>
            <pc:docMk/>
            <pc:sldMk cId="2245420752" sldId="264"/>
            <ac:spMk id="5" creationId="{4872B6A9-8898-6253-FAC8-BE9E0037C780}"/>
          </ac:spMkLst>
        </pc:spChg>
        <pc:spChg chg="mod">
          <ac:chgData name="Shazea Parveen" userId="99da8602bfa62bb3" providerId="LiveId" clId="{2EFE7AFC-D82B-4BF0-A3E6-5438604E4F5C}" dt="2026-10-11T11:23:01.847" v="316"/>
          <ac:spMkLst>
            <pc:docMk/>
            <pc:sldMk cId="2245420752" sldId="264"/>
            <ac:spMk id="7" creationId="{4EC6FB13-BC45-748A-40EA-0252D1D0B0F1}"/>
          </ac:spMkLst>
        </pc:spChg>
        <pc:spChg chg="mod">
          <ac:chgData name="Shazea Parveen" userId="99da8602bfa62bb3" providerId="LiveId" clId="{2EFE7AFC-D82B-4BF0-A3E6-5438604E4F5C}" dt="2026-10-11T11:23:01.847" v="316"/>
          <ac:spMkLst>
            <pc:docMk/>
            <pc:sldMk cId="2245420752" sldId="264"/>
            <ac:spMk id="9" creationId="{D9169FBC-FB13-E4B2-2A53-961ED33D060F}"/>
          </ac:spMkLst>
        </pc:spChg>
        <pc:grpChg chg="add mod">
          <ac:chgData name="Shazea Parveen" userId="99da8602bfa62bb3" providerId="LiveId" clId="{2EFE7AFC-D82B-4BF0-A3E6-5438604E4F5C}" dt="2026-10-11T11:23:20.868" v="320" actId="14100"/>
          <ac:grpSpMkLst>
            <pc:docMk/>
            <pc:sldMk cId="2245420752" sldId="264"/>
            <ac:grpSpMk id="6" creationId="{38B64A45-17F9-28C1-F976-E124AD6BCF2B}"/>
          </ac:grpSpMkLst>
        </pc:grpChg>
      </pc:sldChg>
      <pc:sldChg chg="addSp modSp mod modTransition modNotesTx">
        <pc:chgData name="Shazea Parveen" userId="99da8602bfa62bb3" providerId="LiveId" clId="{2EFE7AFC-D82B-4BF0-A3E6-5438604E4F5C}" dt="2026-10-11T11:29:45.979" v="338" actId="20577"/>
        <pc:sldMkLst>
          <pc:docMk/>
          <pc:sldMk cId="67865513" sldId="265"/>
        </pc:sldMkLst>
        <pc:spChg chg="mod">
          <ac:chgData name="Shazea Parveen" userId="99da8602bfa62bb3" providerId="LiveId" clId="{2EFE7AFC-D82B-4BF0-A3E6-5438604E4F5C}" dt="2026-10-10T13:04:58.981" v="81" actId="20577"/>
          <ac:spMkLst>
            <pc:docMk/>
            <pc:sldMk cId="67865513" sldId="265"/>
            <ac:spMk id="3" creationId="{B04C7E14-6085-5B16-0C88-5CD97669AFF4}"/>
          </ac:spMkLst>
        </pc:spChg>
        <pc:spChg chg="mod">
          <ac:chgData name="Shazea Parveen" userId="99da8602bfa62bb3" providerId="LiveId" clId="{2EFE7AFC-D82B-4BF0-A3E6-5438604E4F5C}" dt="2026-10-11T11:23:30.463" v="321"/>
          <ac:spMkLst>
            <pc:docMk/>
            <pc:sldMk cId="67865513" sldId="265"/>
            <ac:spMk id="5" creationId="{3A067823-D80F-01CA-C71D-FA14F494B208}"/>
          </ac:spMkLst>
        </pc:spChg>
        <pc:spChg chg="mod">
          <ac:chgData name="Shazea Parveen" userId="99da8602bfa62bb3" providerId="LiveId" clId="{2EFE7AFC-D82B-4BF0-A3E6-5438604E4F5C}" dt="2026-10-11T11:23:30.463" v="321"/>
          <ac:spMkLst>
            <pc:docMk/>
            <pc:sldMk cId="67865513" sldId="265"/>
            <ac:spMk id="6" creationId="{140FE701-C422-242F-AFA7-FF8A13489100}"/>
          </ac:spMkLst>
        </pc:spChg>
        <pc:grpChg chg="add mod">
          <ac:chgData name="Shazea Parveen" userId="99da8602bfa62bb3" providerId="LiveId" clId="{2EFE7AFC-D82B-4BF0-A3E6-5438604E4F5C}" dt="2026-10-11T11:23:30.463" v="321"/>
          <ac:grpSpMkLst>
            <pc:docMk/>
            <pc:sldMk cId="67865513" sldId="265"/>
            <ac:grpSpMk id="4" creationId="{707E0AF1-9971-0682-722D-192159EE785C}"/>
          </ac:grpSpMkLst>
        </pc:grpChg>
      </pc:sldChg>
      <pc:sldChg chg="modSp modTransition modNotesTx">
        <pc:chgData name="Shazea Parveen" userId="99da8602bfa62bb3" providerId="LiveId" clId="{2EFE7AFC-D82B-4BF0-A3E6-5438604E4F5C}" dt="2026-10-11T11:29:31.995" v="337" actId="20577"/>
        <pc:sldMkLst>
          <pc:docMk/>
          <pc:sldMk cId="1848749184" sldId="266"/>
        </pc:sldMkLst>
      </pc:sldChg>
      <pc:sldChg chg="new del">
        <pc:chgData name="Shazea Parveen" userId="99da8602bfa62bb3" providerId="LiveId" clId="{2EFE7AFC-D82B-4BF0-A3E6-5438604E4F5C}" dt="2026-10-10T13:45:51.759" v="113" actId="47"/>
        <pc:sldMkLst>
          <pc:docMk/>
          <pc:sldMk cId="1593533159" sldId="2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3558CD-9A4F-4EB8-A680-4F41FDA7929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23A0D50-B6D3-400D-82E2-11414F4E3BBB}">
      <dgm:prSet/>
      <dgm:spPr/>
      <dgm:t>
        <a:bodyPr/>
        <a:lstStyle/>
        <a:p>
          <a:r>
            <a:rPr lang="en-GB"/>
            <a:t>Bowlby's Attachment Theory provides a useful framework for understanding the importance of early caregiver relationships (Bowlby, 1969).</a:t>
          </a:r>
          <a:endParaRPr lang="en-US"/>
        </a:p>
      </dgm:t>
    </dgm:pt>
    <dgm:pt modelId="{A0B088DE-59FF-4F61-9F35-F6AD6DCCB73F}" type="parTrans" cxnId="{079D44AB-C03E-4411-8D07-A1B09AB0C37C}">
      <dgm:prSet/>
      <dgm:spPr/>
      <dgm:t>
        <a:bodyPr/>
        <a:lstStyle/>
        <a:p>
          <a:endParaRPr lang="en-US"/>
        </a:p>
      </dgm:t>
    </dgm:pt>
    <dgm:pt modelId="{89F7DB13-EAF7-4873-B5C3-574852D60FFC}" type="sibTrans" cxnId="{079D44AB-C03E-4411-8D07-A1B09AB0C37C}">
      <dgm:prSet/>
      <dgm:spPr/>
      <dgm:t>
        <a:bodyPr/>
        <a:lstStyle/>
        <a:p>
          <a:endParaRPr lang="en-US"/>
        </a:p>
      </dgm:t>
    </dgm:pt>
    <dgm:pt modelId="{CBDC06BC-8D2E-46AC-8A1C-169062F759D3}">
      <dgm:prSet/>
      <dgm:spPr/>
      <dgm:t>
        <a:bodyPr/>
        <a:lstStyle/>
        <a:p>
          <a:r>
            <a:rPr lang="en-GB"/>
            <a:t>The theory helps explain why separation from her carers may be distressing for Shona.</a:t>
          </a:r>
          <a:endParaRPr lang="en-US"/>
        </a:p>
      </dgm:t>
    </dgm:pt>
    <dgm:pt modelId="{130B9478-6C0A-456D-8E3A-44264B33A2A3}" type="parTrans" cxnId="{1BC7B0CF-5EB0-43CA-A6F0-F6BBDD49B27E}">
      <dgm:prSet/>
      <dgm:spPr/>
      <dgm:t>
        <a:bodyPr/>
        <a:lstStyle/>
        <a:p>
          <a:endParaRPr lang="en-US"/>
        </a:p>
      </dgm:t>
    </dgm:pt>
    <dgm:pt modelId="{FB2F6051-6970-4A1A-B725-8C0A74AD7CD3}" type="sibTrans" cxnId="{1BC7B0CF-5EB0-43CA-A6F0-F6BBDD49B27E}">
      <dgm:prSet/>
      <dgm:spPr/>
      <dgm:t>
        <a:bodyPr/>
        <a:lstStyle/>
        <a:p>
          <a:endParaRPr lang="en-US"/>
        </a:p>
      </dgm:t>
    </dgm:pt>
    <dgm:pt modelId="{EAC46B82-B753-496E-8A53-D969891081C9}">
      <dgm:prSet/>
      <dgm:spPr/>
      <dgm:t>
        <a:bodyPr/>
        <a:lstStyle/>
        <a:p>
          <a:r>
            <a:rPr lang="en-GB"/>
            <a:t>A consistent and responsive relationship with a nursery practitioner may help provide Shona with a secure base (Bowlby, 1988).</a:t>
          </a:r>
          <a:endParaRPr lang="en-US"/>
        </a:p>
      </dgm:t>
    </dgm:pt>
    <dgm:pt modelId="{CDD3F21B-BD29-4778-8490-A363CE02F146}" type="parTrans" cxnId="{CB948B32-8941-4FCF-85B3-E881AAD27AAB}">
      <dgm:prSet/>
      <dgm:spPr/>
      <dgm:t>
        <a:bodyPr/>
        <a:lstStyle/>
        <a:p>
          <a:endParaRPr lang="en-US"/>
        </a:p>
      </dgm:t>
    </dgm:pt>
    <dgm:pt modelId="{72361BBC-C099-4772-B3C2-FD56887AA773}" type="sibTrans" cxnId="{CB948B32-8941-4FCF-85B3-E881AAD27AAB}">
      <dgm:prSet/>
      <dgm:spPr/>
      <dgm:t>
        <a:bodyPr/>
        <a:lstStyle/>
        <a:p>
          <a:endParaRPr lang="en-US"/>
        </a:p>
      </dgm:t>
    </dgm:pt>
    <dgm:pt modelId="{6F1C1FFD-B3C1-4DED-A204-10904F8E60F6}">
      <dgm:prSet/>
      <dgm:spPr/>
      <dgm:t>
        <a:bodyPr/>
        <a:lstStyle/>
        <a:p>
          <a:r>
            <a:rPr lang="en-GB"/>
            <a:t>Shona's development should be understood through both nature and nurture, rather than one single explanation.</a:t>
          </a:r>
          <a:endParaRPr lang="en-US"/>
        </a:p>
      </dgm:t>
    </dgm:pt>
    <dgm:pt modelId="{B98F372A-8375-4EF2-ABF1-4D7F7F1E8839}" type="parTrans" cxnId="{5C0F69C1-C74D-41C5-99C1-71E8560D3C7C}">
      <dgm:prSet/>
      <dgm:spPr/>
      <dgm:t>
        <a:bodyPr/>
        <a:lstStyle/>
        <a:p>
          <a:endParaRPr lang="en-US"/>
        </a:p>
      </dgm:t>
    </dgm:pt>
    <dgm:pt modelId="{2287A3FC-D0A5-435E-9953-8A64065DF35C}" type="sibTrans" cxnId="{5C0F69C1-C74D-41C5-99C1-71E8560D3C7C}">
      <dgm:prSet/>
      <dgm:spPr/>
      <dgm:t>
        <a:bodyPr/>
        <a:lstStyle/>
        <a:p>
          <a:endParaRPr lang="en-US"/>
        </a:p>
      </dgm:t>
    </dgm:pt>
    <dgm:pt modelId="{1D02040E-741C-4B10-BE04-DB8309B6AA08}">
      <dgm:prSet/>
      <dgm:spPr/>
      <dgm:t>
        <a:bodyPr/>
        <a:lstStyle/>
        <a:p>
          <a:r>
            <a:rPr lang="en-GB"/>
            <a:t>Attachment theory has limitations and should therefore be used alongside individual observation, professional judgement and other developmental perspectives.</a:t>
          </a:r>
          <a:endParaRPr lang="en-US"/>
        </a:p>
      </dgm:t>
    </dgm:pt>
    <dgm:pt modelId="{36E82EB6-24AA-4621-A01E-03C17C591F80}" type="parTrans" cxnId="{8AC2E09D-CBB0-4FA4-9D38-FFD3A578FCF5}">
      <dgm:prSet/>
      <dgm:spPr/>
      <dgm:t>
        <a:bodyPr/>
        <a:lstStyle/>
        <a:p>
          <a:endParaRPr lang="en-US"/>
        </a:p>
      </dgm:t>
    </dgm:pt>
    <dgm:pt modelId="{ECACBCA1-EAD9-4775-9C23-5A17734DF4D2}" type="sibTrans" cxnId="{8AC2E09D-CBB0-4FA4-9D38-FFD3A578FCF5}">
      <dgm:prSet/>
      <dgm:spPr/>
      <dgm:t>
        <a:bodyPr/>
        <a:lstStyle/>
        <a:p>
          <a:endParaRPr lang="en-US"/>
        </a:p>
      </dgm:t>
    </dgm:pt>
    <dgm:pt modelId="{8FD8F981-8D0D-499F-A3A3-9A93E7134159}">
      <dgm:prSet/>
      <dgm:spPr/>
      <dgm:t>
        <a:bodyPr/>
        <a:lstStyle/>
        <a:p>
          <a:r>
            <a:rPr lang="en-GB"/>
            <a:t>Overall, an attachment-informed and child-centred approach may help Shona develop greater emotional security and confidence within the nursery.</a:t>
          </a:r>
          <a:endParaRPr lang="en-US"/>
        </a:p>
      </dgm:t>
    </dgm:pt>
    <dgm:pt modelId="{A9E7780E-31B1-411B-A3EA-FDC0668ACAB4}" type="parTrans" cxnId="{5F0C1334-73D0-459C-8619-21D36CD5FD58}">
      <dgm:prSet/>
      <dgm:spPr/>
      <dgm:t>
        <a:bodyPr/>
        <a:lstStyle/>
        <a:p>
          <a:endParaRPr lang="en-US"/>
        </a:p>
      </dgm:t>
    </dgm:pt>
    <dgm:pt modelId="{139591F7-3159-4784-B7BC-E1B6CE9CAD59}" type="sibTrans" cxnId="{5F0C1334-73D0-459C-8619-21D36CD5FD58}">
      <dgm:prSet/>
      <dgm:spPr/>
      <dgm:t>
        <a:bodyPr/>
        <a:lstStyle/>
        <a:p>
          <a:endParaRPr lang="en-US"/>
        </a:p>
      </dgm:t>
    </dgm:pt>
    <dgm:pt modelId="{7E6F57AB-4D44-414C-AB13-155258B75337}" type="pres">
      <dgm:prSet presAssocID="{4A3558CD-9A4F-4EB8-A680-4F41FDA79298}" presName="vert0" presStyleCnt="0">
        <dgm:presLayoutVars>
          <dgm:dir/>
          <dgm:animOne val="branch"/>
          <dgm:animLvl val="lvl"/>
        </dgm:presLayoutVars>
      </dgm:prSet>
      <dgm:spPr/>
    </dgm:pt>
    <dgm:pt modelId="{5F7D5CD4-11B9-42C4-A7D0-9B83504BC441}" type="pres">
      <dgm:prSet presAssocID="{423A0D50-B6D3-400D-82E2-11414F4E3BBB}" presName="thickLine" presStyleLbl="alignNode1" presStyleIdx="0" presStyleCnt="6"/>
      <dgm:spPr/>
    </dgm:pt>
    <dgm:pt modelId="{640DCAC3-4768-4BB8-99F3-F0DFCAF0BDE5}" type="pres">
      <dgm:prSet presAssocID="{423A0D50-B6D3-400D-82E2-11414F4E3BBB}" presName="horz1" presStyleCnt="0"/>
      <dgm:spPr/>
    </dgm:pt>
    <dgm:pt modelId="{3FB9A4D5-779E-439C-9C3C-66B1AB2369DF}" type="pres">
      <dgm:prSet presAssocID="{423A0D50-B6D3-400D-82E2-11414F4E3BBB}" presName="tx1" presStyleLbl="revTx" presStyleIdx="0" presStyleCnt="6"/>
      <dgm:spPr/>
    </dgm:pt>
    <dgm:pt modelId="{CD2F8018-6FB8-4AB4-AB8E-47AA0BC7E467}" type="pres">
      <dgm:prSet presAssocID="{423A0D50-B6D3-400D-82E2-11414F4E3BBB}" presName="vert1" presStyleCnt="0"/>
      <dgm:spPr/>
    </dgm:pt>
    <dgm:pt modelId="{C0CED1D4-634F-4ED3-BE07-F38CBD1AC610}" type="pres">
      <dgm:prSet presAssocID="{CBDC06BC-8D2E-46AC-8A1C-169062F759D3}" presName="thickLine" presStyleLbl="alignNode1" presStyleIdx="1" presStyleCnt="6"/>
      <dgm:spPr/>
    </dgm:pt>
    <dgm:pt modelId="{B7AEF324-200A-4E81-AF0F-F518F7B83843}" type="pres">
      <dgm:prSet presAssocID="{CBDC06BC-8D2E-46AC-8A1C-169062F759D3}" presName="horz1" presStyleCnt="0"/>
      <dgm:spPr/>
    </dgm:pt>
    <dgm:pt modelId="{78BD9E0B-5635-4A9C-8D9A-390161558825}" type="pres">
      <dgm:prSet presAssocID="{CBDC06BC-8D2E-46AC-8A1C-169062F759D3}" presName="tx1" presStyleLbl="revTx" presStyleIdx="1" presStyleCnt="6"/>
      <dgm:spPr/>
    </dgm:pt>
    <dgm:pt modelId="{9B883E08-B27A-4AAE-94CC-7FB3D04FFD0A}" type="pres">
      <dgm:prSet presAssocID="{CBDC06BC-8D2E-46AC-8A1C-169062F759D3}" presName="vert1" presStyleCnt="0"/>
      <dgm:spPr/>
    </dgm:pt>
    <dgm:pt modelId="{DE9B4FAF-B9A9-4DE2-A247-D1B33CD7DC66}" type="pres">
      <dgm:prSet presAssocID="{EAC46B82-B753-496E-8A53-D969891081C9}" presName="thickLine" presStyleLbl="alignNode1" presStyleIdx="2" presStyleCnt="6"/>
      <dgm:spPr/>
    </dgm:pt>
    <dgm:pt modelId="{DDE2E1A4-CC2E-4EBE-85A4-9B01123D4293}" type="pres">
      <dgm:prSet presAssocID="{EAC46B82-B753-496E-8A53-D969891081C9}" presName="horz1" presStyleCnt="0"/>
      <dgm:spPr/>
    </dgm:pt>
    <dgm:pt modelId="{0965B423-A325-4989-9A6F-70AC5D00B3AC}" type="pres">
      <dgm:prSet presAssocID="{EAC46B82-B753-496E-8A53-D969891081C9}" presName="tx1" presStyleLbl="revTx" presStyleIdx="2" presStyleCnt="6"/>
      <dgm:spPr/>
    </dgm:pt>
    <dgm:pt modelId="{2ECC78AB-EE03-45BC-8C65-32448D5DC3C6}" type="pres">
      <dgm:prSet presAssocID="{EAC46B82-B753-496E-8A53-D969891081C9}" presName="vert1" presStyleCnt="0"/>
      <dgm:spPr/>
    </dgm:pt>
    <dgm:pt modelId="{458C27D1-4C2F-4CEE-B24F-35FDF16B9A6B}" type="pres">
      <dgm:prSet presAssocID="{6F1C1FFD-B3C1-4DED-A204-10904F8E60F6}" presName="thickLine" presStyleLbl="alignNode1" presStyleIdx="3" presStyleCnt="6"/>
      <dgm:spPr/>
    </dgm:pt>
    <dgm:pt modelId="{ABE0202F-55EB-40CB-989A-5D2D01124915}" type="pres">
      <dgm:prSet presAssocID="{6F1C1FFD-B3C1-4DED-A204-10904F8E60F6}" presName="horz1" presStyleCnt="0"/>
      <dgm:spPr/>
    </dgm:pt>
    <dgm:pt modelId="{457F3D6A-910A-4624-A6B5-D6F68E78DA39}" type="pres">
      <dgm:prSet presAssocID="{6F1C1FFD-B3C1-4DED-A204-10904F8E60F6}" presName="tx1" presStyleLbl="revTx" presStyleIdx="3" presStyleCnt="6"/>
      <dgm:spPr/>
    </dgm:pt>
    <dgm:pt modelId="{DBD5FE2A-2F00-4151-A324-46C183DFD9F6}" type="pres">
      <dgm:prSet presAssocID="{6F1C1FFD-B3C1-4DED-A204-10904F8E60F6}" presName="vert1" presStyleCnt="0"/>
      <dgm:spPr/>
    </dgm:pt>
    <dgm:pt modelId="{F9D2FA8A-F297-4EA4-BDC0-35E4D54A090F}" type="pres">
      <dgm:prSet presAssocID="{1D02040E-741C-4B10-BE04-DB8309B6AA08}" presName="thickLine" presStyleLbl="alignNode1" presStyleIdx="4" presStyleCnt="6"/>
      <dgm:spPr/>
    </dgm:pt>
    <dgm:pt modelId="{AF80F81D-5DD8-462B-A50F-D359E2369904}" type="pres">
      <dgm:prSet presAssocID="{1D02040E-741C-4B10-BE04-DB8309B6AA08}" presName="horz1" presStyleCnt="0"/>
      <dgm:spPr/>
    </dgm:pt>
    <dgm:pt modelId="{58266AEA-03A3-4A7E-BC32-8586E1CF9E2C}" type="pres">
      <dgm:prSet presAssocID="{1D02040E-741C-4B10-BE04-DB8309B6AA08}" presName="tx1" presStyleLbl="revTx" presStyleIdx="4" presStyleCnt="6"/>
      <dgm:spPr/>
    </dgm:pt>
    <dgm:pt modelId="{ED7A4EF8-94E1-4A6F-94A9-F1C7DD8C1BE4}" type="pres">
      <dgm:prSet presAssocID="{1D02040E-741C-4B10-BE04-DB8309B6AA08}" presName="vert1" presStyleCnt="0"/>
      <dgm:spPr/>
    </dgm:pt>
    <dgm:pt modelId="{98F54E84-1A2F-491E-B57B-31830B05B9CC}" type="pres">
      <dgm:prSet presAssocID="{8FD8F981-8D0D-499F-A3A3-9A93E7134159}" presName="thickLine" presStyleLbl="alignNode1" presStyleIdx="5" presStyleCnt="6"/>
      <dgm:spPr/>
    </dgm:pt>
    <dgm:pt modelId="{3CBBB378-63EE-4AC4-B4FA-84DD077622A5}" type="pres">
      <dgm:prSet presAssocID="{8FD8F981-8D0D-499F-A3A3-9A93E7134159}" presName="horz1" presStyleCnt="0"/>
      <dgm:spPr/>
    </dgm:pt>
    <dgm:pt modelId="{1FB6AD75-296C-44DB-83FA-7764E1D1AB38}" type="pres">
      <dgm:prSet presAssocID="{8FD8F981-8D0D-499F-A3A3-9A93E7134159}" presName="tx1" presStyleLbl="revTx" presStyleIdx="5" presStyleCnt="6"/>
      <dgm:spPr/>
    </dgm:pt>
    <dgm:pt modelId="{CAC46A41-C1D4-4CB2-982B-B5381429BFBF}" type="pres">
      <dgm:prSet presAssocID="{8FD8F981-8D0D-499F-A3A3-9A93E7134159}" presName="vert1" presStyleCnt="0"/>
      <dgm:spPr/>
    </dgm:pt>
  </dgm:ptLst>
  <dgm:cxnLst>
    <dgm:cxn modelId="{7B3EAD2C-5556-4746-9F51-B63022ECD7E5}" type="presOf" srcId="{CBDC06BC-8D2E-46AC-8A1C-169062F759D3}" destId="{78BD9E0B-5635-4A9C-8D9A-390161558825}" srcOrd="0" destOrd="0" presId="urn:microsoft.com/office/officeart/2008/layout/LinedList"/>
    <dgm:cxn modelId="{CB948B32-8941-4FCF-85B3-E881AAD27AAB}" srcId="{4A3558CD-9A4F-4EB8-A680-4F41FDA79298}" destId="{EAC46B82-B753-496E-8A53-D969891081C9}" srcOrd="2" destOrd="0" parTransId="{CDD3F21B-BD29-4778-8490-A363CE02F146}" sibTransId="{72361BBC-C099-4772-B3C2-FD56887AA773}"/>
    <dgm:cxn modelId="{5F0C1334-73D0-459C-8619-21D36CD5FD58}" srcId="{4A3558CD-9A4F-4EB8-A680-4F41FDA79298}" destId="{8FD8F981-8D0D-499F-A3A3-9A93E7134159}" srcOrd="5" destOrd="0" parTransId="{A9E7780E-31B1-411B-A3EA-FDC0668ACAB4}" sibTransId="{139591F7-3159-4784-B7BC-E1B6CE9CAD59}"/>
    <dgm:cxn modelId="{382BE934-0D7D-47A9-81AC-697F2388F5D8}" type="presOf" srcId="{EAC46B82-B753-496E-8A53-D969891081C9}" destId="{0965B423-A325-4989-9A6F-70AC5D00B3AC}" srcOrd="0" destOrd="0" presId="urn:microsoft.com/office/officeart/2008/layout/LinedList"/>
    <dgm:cxn modelId="{00381452-5811-4406-94DC-B0D30B2F8DF6}" type="presOf" srcId="{1D02040E-741C-4B10-BE04-DB8309B6AA08}" destId="{58266AEA-03A3-4A7E-BC32-8586E1CF9E2C}" srcOrd="0" destOrd="0" presId="urn:microsoft.com/office/officeart/2008/layout/LinedList"/>
    <dgm:cxn modelId="{8AC2E09D-CBB0-4FA4-9D38-FFD3A578FCF5}" srcId="{4A3558CD-9A4F-4EB8-A680-4F41FDA79298}" destId="{1D02040E-741C-4B10-BE04-DB8309B6AA08}" srcOrd="4" destOrd="0" parTransId="{36E82EB6-24AA-4621-A01E-03C17C591F80}" sibTransId="{ECACBCA1-EAD9-4775-9C23-5A17734DF4D2}"/>
    <dgm:cxn modelId="{079D44AB-C03E-4411-8D07-A1B09AB0C37C}" srcId="{4A3558CD-9A4F-4EB8-A680-4F41FDA79298}" destId="{423A0D50-B6D3-400D-82E2-11414F4E3BBB}" srcOrd="0" destOrd="0" parTransId="{A0B088DE-59FF-4F61-9F35-F6AD6DCCB73F}" sibTransId="{89F7DB13-EAF7-4873-B5C3-574852D60FFC}"/>
    <dgm:cxn modelId="{6F1229BD-2D6A-43EA-87D2-973DA70D2BDD}" type="presOf" srcId="{8FD8F981-8D0D-499F-A3A3-9A93E7134159}" destId="{1FB6AD75-296C-44DB-83FA-7764E1D1AB38}" srcOrd="0" destOrd="0" presId="urn:microsoft.com/office/officeart/2008/layout/LinedList"/>
    <dgm:cxn modelId="{5C0F69C1-C74D-41C5-99C1-71E8560D3C7C}" srcId="{4A3558CD-9A4F-4EB8-A680-4F41FDA79298}" destId="{6F1C1FFD-B3C1-4DED-A204-10904F8E60F6}" srcOrd="3" destOrd="0" parTransId="{B98F372A-8375-4EF2-ABF1-4D7F7F1E8839}" sibTransId="{2287A3FC-D0A5-435E-9953-8A64065DF35C}"/>
    <dgm:cxn modelId="{A0B531CC-33B7-4584-9E83-6BCE4AFB30CF}" type="presOf" srcId="{423A0D50-B6D3-400D-82E2-11414F4E3BBB}" destId="{3FB9A4D5-779E-439C-9C3C-66B1AB2369DF}" srcOrd="0" destOrd="0" presId="urn:microsoft.com/office/officeart/2008/layout/LinedList"/>
    <dgm:cxn modelId="{1BC7B0CF-5EB0-43CA-A6F0-F6BBDD49B27E}" srcId="{4A3558CD-9A4F-4EB8-A680-4F41FDA79298}" destId="{CBDC06BC-8D2E-46AC-8A1C-169062F759D3}" srcOrd="1" destOrd="0" parTransId="{130B9478-6C0A-456D-8E3A-44264B33A2A3}" sibTransId="{FB2F6051-6970-4A1A-B725-8C0A74AD7CD3}"/>
    <dgm:cxn modelId="{2D6BABDB-9624-4630-86F9-B40FCBBFC933}" type="presOf" srcId="{6F1C1FFD-B3C1-4DED-A204-10904F8E60F6}" destId="{457F3D6A-910A-4624-A6B5-D6F68E78DA39}" srcOrd="0" destOrd="0" presId="urn:microsoft.com/office/officeart/2008/layout/LinedList"/>
    <dgm:cxn modelId="{CB979FE7-9DB0-41E9-8D78-47ECB126244C}" type="presOf" srcId="{4A3558CD-9A4F-4EB8-A680-4F41FDA79298}" destId="{7E6F57AB-4D44-414C-AB13-155258B75337}" srcOrd="0" destOrd="0" presId="urn:microsoft.com/office/officeart/2008/layout/LinedList"/>
    <dgm:cxn modelId="{FAB0DF9B-DDC6-4958-A74B-E37D2E3E1386}" type="presParOf" srcId="{7E6F57AB-4D44-414C-AB13-155258B75337}" destId="{5F7D5CD4-11B9-42C4-A7D0-9B83504BC441}" srcOrd="0" destOrd="0" presId="urn:microsoft.com/office/officeart/2008/layout/LinedList"/>
    <dgm:cxn modelId="{1EFB4291-3F9F-49DD-A6C0-0F7A0DE6257D}" type="presParOf" srcId="{7E6F57AB-4D44-414C-AB13-155258B75337}" destId="{640DCAC3-4768-4BB8-99F3-F0DFCAF0BDE5}" srcOrd="1" destOrd="0" presId="urn:microsoft.com/office/officeart/2008/layout/LinedList"/>
    <dgm:cxn modelId="{3C0D78A6-8592-4494-919B-2426D1BCD541}" type="presParOf" srcId="{640DCAC3-4768-4BB8-99F3-F0DFCAF0BDE5}" destId="{3FB9A4D5-779E-439C-9C3C-66B1AB2369DF}" srcOrd="0" destOrd="0" presId="urn:microsoft.com/office/officeart/2008/layout/LinedList"/>
    <dgm:cxn modelId="{2C02142F-090B-4490-B3A0-E9C541EACA9E}" type="presParOf" srcId="{640DCAC3-4768-4BB8-99F3-F0DFCAF0BDE5}" destId="{CD2F8018-6FB8-4AB4-AB8E-47AA0BC7E467}" srcOrd="1" destOrd="0" presId="urn:microsoft.com/office/officeart/2008/layout/LinedList"/>
    <dgm:cxn modelId="{B0C53A8D-F96F-4D0C-96A5-CA7F071B94B8}" type="presParOf" srcId="{7E6F57AB-4D44-414C-AB13-155258B75337}" destId="{C0CED1D4-634F-4ED3-BE07-F38CBD1AC610}" srcOrd="2" destOrd="0" presId="urn:microsoft.com/office/officeart/2008/layout/LinedList"/>
    <dgm:cxn modelId="{C7D34BA2-77F2-45C2-9FB9-5232A3C4FCD9}" type="presParOf" srcId="{7E6F57AB-4D44-414C-AB13-155258B75337}" destId="{B7AEF324-200A-4E81-AF0F-F518F7B83843}" srcOrd="3" destOrd="0" presId="urn:microsoft.com/office/officeart/2008/layout/LinedList"/>
    <dgm:cxn modelId="{44BD563D-9C62-48E4-8CB0-2233E7D59520}" type="presParOf" srcId="{B7AEF324-200A-4E81-AF0F-F518F7B83843}" destId="{78BD9E0B-5635-4A9C-8D9A-390161558825}" srcOrd="0" destOrd="0" presId="urn:microsoft.com/office/officeart/2008/layout/LinedList"/>
    <dgm:cxn modelId="{5AED78A4-7F5D-4488-941F-E010636E4203}" type="presParOf" srcId="{B7AEF324-200A-4E81-AF0F-F518F7B83843}" destId="{9B883E08-B27A-4AAE-94CC-7FB3D04FFD0A}" srcOrd="1" destOrd="0" presId="urn:microsoft.com/office/officeart/2008/layout/LinedList"/>
    <dgm:cxn modelId="{6D619C61-4C7A-4055-872C-79F708B28599}" type="presParOf" srcId="{7E6F57AB-4D44-414C-AB13-155258B75337}" destId="{DE9B4FAF-B9A9-4DE2-A247-D1B33CD7DC66}" srcOrd="4" destOrd="0" presId="urn:microsoft.com/office/officeart/2008/layout/LinedList"/>
    <dgm:cxn modelId="{F6237F3A-D6A4-4B02-8178-79992A53603C}" type="presParOf" srcId="{7E6F57AB-4D44-414C-AB13-155258B75337}" destId="{DDE2E1A4-CC2E-4EBE-85A4-9B01123D4293}" srcOrd="5" destOrd="0" presId="urn:microsoft.com/office/officeart/2008/layout/LinedList"/>
    <dgm:cxn modelId="{D2ECD047-0C88-4368-8606-EE78BC7FE0DF}" type="presParOf" srcId="{DDE2E1A4-CC2E-4EBE-85A4-9B01123D4293}" destId="{0965B423-A325-4989-9A6F-70AC5D00B3AC}" srcOrd="0" destOrd="0" presId="urn:microsoft.com/office/officeart/2008/layout/LinedList"/>
    <dgm:cxn modelId="{72C28AED-E22F-4306-8EE0-1A4F185E6539}" type="presParOf" srcId="{DDE2E1A4-CC2E-4EBE-85A4-9B01123D4293}" destId="{2ECC78AB-EE03-45BC-8C65-32448D5DC3C6}" srcOrd="1" destOrd="0" presId="urn:microsoft.com/office/officeart/2008/layout/LinedList"/>
    <dgm:cxn modelId="{B405D76C-6752-42AE-9B70-C0CDDD48BF33}" type="presParOf" srcId="{7E6F57AB-4D44-414C-AB13-155258B75337}" destId="{458C27D1-4C2F-4CEE-B24F-35FDF16B9A6B}" srcOrd="6" destOrd="0" presId="urn:microsoft.com/office/officeart/2008/layout/LinedList"/>
    <dgm:cxn modelId="{6301DCF6-DA46-4A8E-BC01-A1F570DFA579}" type="presParOf" srcId="{7E6F57AB-4D44-414C-AB13-155258B75337}" destId="{ABE0202F-55EB-40CB-989A-5D2D01124915}" srcOrd="7" destOrd="0" presId="urn:microsoft.com/office/officeart/2008/layout/LinedList"/>
    <dgm:cxn modelId="{BF65C724-EF37-4C8C-B1EE-A23054293282}" type="presParOf" srcId="{ABE0202F-55EB-40CB-989A-5D2D01124915}" destId="{457F3D6A-910A-4624-A6B5-D6F68E78DA39}" srcOrd="0" destOrd="0" presId="urn:microsoft.com/office/officeart/2008/layout/LinedList"/>
    <dgm:cxn modelId="{AD14F765-852D-450E-B7DB-1D68452CBE2E}" type="presParOf" srcId="{ABE0202F-55EB-40CB-989A-5D2D01124915}" destId="{DBD5FE2A-2F00-4151-A324-46C183DFD9F6}" srcOrd="1" destOrd="0" presId="urn:microsoft.com/office/officeart/2008/layout/LinedList"/>
    <dgm:cxn modelId="{C6CB0F38-BABC-4232-A057-7F1FC53995B9}" type="presParOf" srcId="{7E6F57AB-4D44-414C-AB13-155258B75337}" destId="{F9D2FA8A-F297-4EA4-BDC0-35E4D54A090F}" srcOrd="8" destOrd="0" presId="urn:microsoft.com/office/officeart/2008/layout/LinedList"/>
    <dgm:cxn modelId="{2B244226-36E4-4288-B947-ACD075A97BCD}" type="presParOf" srcId="{7E6F57AB-4D44-414C-AB13-155258B75337}" destId="{AF80F81D-5DD8-462B-A50F-D359E2369904}" srcOrd="9" destOrd="0" presId="urn:microsoft.com/office/officeart/2008/layout/LinedList"/>
    <dgm:cxn modelId="{9D022070-9A3C-414C-BF66-599657610245}" type="presParOf" srcId="{AF80F81D-5DD8-462B-A50F-D359E2369904}" destId="{58266AEA-03A3-4A7E-BC32-8586E1CF9E2C}" srcOrd="0" destOrd="0" presId="urn:microsoft.com/office/officeart/2008/layout/LinedList"/>
    <dgm:cxn modelId="{8DB81754-8646-491D-AECF-5805677D3C7A}" type="presParOf" srcId="{AF80F81D-5DD8-462B-A50F-D359E2369904}" destId="{ED7A4EF8-94E1-4A6F-94A9-F1C7DD8C1BE4}" srcOrd="1" destOrd="0" presId="urn:microsoft.com/office/officeart/2008/layout/LinedList"/>
    <dgm:cxn modelId="{646924BB-AE81-4FB9-B97B-3E54260110E6}" type="presParOf" srcId="{7E6F57AB-4D44-414C-AB13-155258B75337}" destId="{98F54E84-1A2F-491E-B57B-31830B05B9CC}" srcOrd="10" destOrd="0" presId="urn:microsoft.com/office/officeart/2008/layout/LinedList"/>
    <dgm:cxn modelId="{0E4FC054-CE4C-4C12-B0E1-CBE3E3758510}" type="presParOf" srcId="{7E6F57AB-4D44-414C-AB13-155258B75337}" destId="{3CBBB378-63EE-4AC4-B4FA-84DD077622A5}" srcOrd="11" destOrd="0" presId="urn:microsoft.com/office/officeart/2008/layout/LinedList"/>
    <dgm:cxn modelId="{1F3D6A59-37D1-4928-8EAD-E18F589B5708}" type="presParOf" srcId="{3CBBB378-63EE-4AC4-B4FA-84DD077622A5}" destId="{1FB6AD75-296C-44DB-83FA-7764E1D1AB38}" srcOrd="0" destOrd="0" presId="urn:microsoft.com/office/officeart/2008/layout/LinedList"/>
    <dgm:cxn modelId="{F89F3C05-4B3D-4992-9915-D4D28520457A}" type="presParOf" srcId="{3CBBB378-63EE-4AC4-B4FA-84DD077622A5}" destId="{CAC46A41-C1D4-4CB2-982B-B5381429BF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D5CD4-11B9-42C4-A7D0-9B83504BC441}">
      <dsp:nvSpPr>
        <dsp:cNvPr id="0" name=""/>
        <dsp:cNvSpPr/>
      </dsp:nvSpPr>
      <dsp:spPr>
        <a:xfrm>
          <a:off x="0" y="2484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9A4D5-779E-439C-9C3C-66B1AB2369DF}">
      <dsp:nvSpPr>
        <dsp:cNvPr id="0" name=""/>
        <dsp:cNvSpPr/>
      </dsp:nvSpPr>
      <dsp:spPr>
        <a:xfrm>
          <a:off x="0" y="2484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Bowlby's Attachment Theory provides a useful framework for understanding the importance of early caregiver relationships (Bowlby, 1969).</a:t>
          </a:r>
          <a:endParaRPr lang="en-US" sz="1700" kern="1200"/>
        </a:p>
      </dsp:txBody>
      <dsp:txXfrm>
        <a:off x="0" y="2484"/>
        <a:ext cx="7728267" cy="847059"/>
      </dsp:txXfrm>
    </dsp:sp>
    <dsp:sp modelId="{C0CED1D4-634F-4ED3-BE07-F38CBD1AC610}">
      <dsp:nvSpPr>
        <dsp:cNvPr id="0" name=""/>
        <dsp:cNvSpPr/>
      </dsp:nvSpPr>
      <dsp:spPr>
        <a:xfrm>
          <a:off x="0" y="849543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D9E0B-5635-4A9C-8D9A-390161558825}">
      <dsp:nvSpPr>
        <dsp:cNvPr id="0" name=""/>
        <dsp:cNvSpPr/>
      </dsp:nvSpPr>
      <dsp:spPr>
        <a:xfrm>
          <a:off x="0" y="849543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theory helps explain why separation from her carers may be distressing for Shona.</a:t>
          </a:r>
          <a:endParaRPr lang="en-US" sz="1700" kern="1200"/>
        </a:p>
      </dsp:txBody>
      <dsp:txXfrm>
        <a:off x="0" y="849543"/>
        <a:ext cx="7728267" cy="847059"/>
      </dsp:txXfrm>
    </dsp:sp>
    <dsp:sp modelId="{DE9B4FAF-B9A9-4DE2-A247-D1B33CD7DC66}">
      <dsp:nvSpPr>
        <dsp:cNvPr id="0" name=""/>
        <dsp:cNvSpPr/>
      </dsp:nvSpPr>
      <dsp:spPr>
        <a:xfrm>
          <a:off x="0" y="1696602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5B423-A325-4989-9A6F-70AC5D00B3AC}">
      <dsp:nvSpPr>
        <dsp:cNvPr id="0" name=""/>
        <dsp:cNvSpPr/>
      </dsp:nvSpPr>
      <dsp:spPr>
        <a:xfrm>
          <a:off x="0" y="1696602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consistent and responsive relationship with a nursery practitioner may help provide Shona with a secure base (Bowlby, 1988).</a:t>
          </a:r>
          <a:endParaRPr lang="en-US" sz="1700" kern="1200"/>
        </a:p>
      </dsp:txBody>
      <dsp:txXfrm>
        <a:off x="0" y="1696602"/>
        <a:ext cx="7728267" cy="847059"/>
      </dsp:txXfrm>
    </dsp:sp>
    <dsp:sp modelId="{458C27D1-4C2F-4CEE-B24F-35FDF16B9A6B}">
      <dsp:nvSpPr>
        <dsp:cNvPr id="0" name=""/>
        <dsp:cNvSpPr/>
      </dsp:nvSpPr>
      <dsp:spPr>
        <a:xfrm>
          <a:off x="0" y="2543661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F3D6A-910A-4624-A6B5-D6F68E78DA39}">
      <dsp:nvSpPr>
        <dsp:cNvPr id="0" name=""/>
        <dsp:cNvSpPr/>
      </dsp:nvSpPr>
      <dsp:spPr>
        <a:xfrm>
          <a:off x="0" y="2543662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Shona's development should be understood through both nature and nurture, rather than one single explanation.</a:t>
          </a:r>
          <a:endParaRPr lang="en-US" sz="1700" kern="1200"/>
        </a:p>
      </dsp:txBody>
      <dsp:txXfrm>
        <a:off x="0" y="2543662"/>
        <a:ext cx="7728267" cy="847059"/>
      </dsp:txXfrm>
    </dsp:sp>
    <dsp:sp modelId="{F9D2FA8A-F297-4EA4-BDC0-35E4D54A090F}">
      <dsp:nvSpPr>
        <dsp:cNvPr id="0" name=""/>
        <dsp:cNvSpPr/>
      </dsp:nvSpPr>
      <dsp:spPr>
        <a:xfrm>
          <a:off x="0" y="3390721"/>
          <a:ext cx="772826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66AEA-03A3-4A7E-BC32-8586E1CF9E2C}">
      <dsp:nvSpPr>
        <dsp:cNvPr id="0" name=""/>
        <dsp:cNvSpPr/>
      </dsp:nvSpPr>
      <dsp:spPr>
        <a:xfrm>
          <a:off x="0" y="3390721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Attachment theory has limitations and should therefore be used alongside individual observation, professional judgement and other developmental perspectives.</a:t>
          </a:r>
          <a:endParaRPr lang="en-US" sz="1700" kern="1200"/>
        </a:p>
      </dsp:txBody>
      <dsp:txXfrm>
        <a:off x="0" y="3390721"/>
        <a:ext cx="7728267" cy="847059"/>
      </dsp:txXfrm>
    </dsp:sp>
    <dsp:sp modelId="{98F54E84-1A2F-491E-B57B-31830B05B9CC}">
      <dsp:nvSpPr>
        <dsp:cNvPr id="0" name=""/>
        <dsp:cNvSpPr/>
      </dsp:nvSpPr>
      <dsp:spPr>
        <a:xfrm>
          <a:off x="0" y="423778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6AD75-296C-44DB-83FA-7764E1D1AB38}">
      <dsp:nvSpPr>
        <dsp:cNvPr id="0" name=""/>
        <dsp:cNvSpPr/>
      </dsp:nvSpPr>
      <dsp:spPr>
        <a:xfrm>
          <a:off x="0" y="4237780"/>
          <a:ext cx="7728267" cy="847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Overall, an attachment-informed and child-centred approach may help Shona develop greater emotional security and confidence within the nursery.</a:t>
          </a:r>
          <a:endParaRPr lang="en-US" sz="1700" kern="1200"/>
        </a:p>
      </dsp:txBody>
      <dsp:txXfrm>
        <a:off x="0" y="4237780"/>
        <a:ext cx="7728267" cy="847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0953F-C554-400A-964A-A0F9798BBA3D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6312D5-756E-40EC-AC75-468A8B06B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094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18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014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7390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0954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127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88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910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14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335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016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6312D5-756E-40EC-AC75-468A8B06B5F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518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89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297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67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212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984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517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367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48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582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87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8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893516" cy="2921253"/>
          </a:xfrm>
        </p:spPr>
        <p:txBody>
          <a:bodyPr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902454"/>
            <a:ext cx="4898036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1847"/>
            <a:ext cx="32566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824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1CDB3AF-5C07-4D8F-87CE-E5970583ED5A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01635E9E-F1CC-4A83-9370-5558C0641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569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-for-early-years-providers.education.gov.uk/health-and-wellbeing/mental-health-for-early-years-children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B2005D96-A155-18A5-844D-777CDC0FD723}"/>
              </a:ext>
            </a:extLst>
          </p:cNvPr>
          <p:cNvSpPr/>
          <p:nvPr/>
        </p:nvSpPr>
        <p:spPr>
          <a:xfrm rot="5400000">
            <a:off x="-704507" y="4604094"/>
            <a:ext cx="2183713" cy="774700"/>
          </a:xfrm>
          <a:prstGeom prst="triangle">
            <a:avLst/>
          </a:prstGeom>
          <a:solidFill>
            <a:srgbClr val="A72327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0CBB5-2E97-1892-3F1D-719165D70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110" y="1122363"/>
            <a:ext cx="11071122" cy="2387600"/>
          </a:xfrm>
        </p:spPr>
        <p:txBody>
          <a:bodyPr>
            <a:noAutofit/>
          </a:bodyPr>
          <a:lstStyle/>
          <a:p>
            <a:r>
              <a:rPr lang="en-GB" sz="3200" b="1" dirty="0"/>
              <a:t>Shazea Perween</a:t>
            </a:r>
            <a:br>
              <a:rPr lang="en-GB" sz="3200" b="1" dirty="0"/>
            </a:br>
            <a:r>
              <a:rPr lang="en-GB" sz="3200" b="1" dirty="0"/>
              <a:t>Student Number: </a:t>
            </a:r>
            <a:r>
              <a:rPr lang="en-GB" sz="3200" dirty="0"/>
              <a:t>2325347</a:t>
            </a:r>
            <a:br>
              <a:rPr lang="en-GB" sz="3200" b="1" dirty="0"/>
            </a:br>
            <a:r>
              <a:rPr lang="en-GB" sz="3200" b="1" dirty="0"/>
              <a:t>Module: </a:t>
            </a:r>
            <a:r>
              <a:rPr lang="en-GB" sz="3200" dirty="0"/>
              <a:t>LCHS4010 – Psychology in Health and Social Care </a:t>
            </a:r>
            <a:br>
              <a:rPr lang="en-GB" sz="3200" b="1" dirty="0"/>
            </a:br>
            <a:r>
              <a:rPr lang="en-GB" sz="3200" b="1" dirty="0"/>
              <a:t>Lecturer: </a:t>
            </a:r>
            <a:r>
              <a:rPr lang="en-GB" sz="3200" dirty="0"/>
              <a:t>Helen Parsons</a:t>
            </a:r>
            <a:br>
              <a:rPr lang="en-GB" sz="3200" b="1" dirty="0"/>
            </a:br>
            <a:r>
              <a:rPr lang="en-GB" sz="3200" b="1" dirty="0"/>
              <a:t>Assignment Title: </a:t>
            </a:r>
            <a:r>
              <a:rPr lang="en-GB" sz="3200" dirty="0"/>
              <a:t>Psychological Factors Affecting Influence Behaviour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A06B0A-EA24-4DB2-7EC1-48DFACFEA4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4671" y="5096541"/>
            <a:ext cx="9144000" cy="1655762"/>
          </a:xfrm>
        </p:spPr>
        <p:txBody>
          <a:bodyPr/>
          <a:lstStyle/>
          <a:p>
            <a:r>
              <a:rPr lang="en-GB" dirty="0"/>
              <a:t>October 2026</a:t>
            </a:r>
          </a:p>
        </p:txBody>
      </p:sp>
    </p:spTree>
    <p:extLst>
      <p:ext uri="{BB962C8B-B14F-4D97-AF65-F5344CB8AC3E}">
        <p14:creationId xmlns:p14="http://schemas.microsoft.com/office/powerpoint/2010/main" val="4196342844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EAED3-CF3B-FADF-D8F3-36F3F6794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18C02-2291-951A-FE1C-D04D31E03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b="1" dirty="0"/>
              <a:t>Shona is a 3-year-old child attending nursery.</a:t>
            </a:r>
          </a:p>
          <a:p>
            <a:pPr marL="0" indent="0">
              <a:buNone/>
            </a:pPr>
            <a:r>
              <a:rPr lang="en-GB" sz="2200" dirty="0"/>
              <a:t>The case identifies three main areas of concern:</a:t>
            </a:r>
          </a:p>
          <a:p>
            <a:r>
              <a:rPr lang="en-GB" sz="2200" dirty="0"/>
              <a:t>Separation anxiety — Shona becomes anxious when her carers leave her at nursery.</a:t>
            </a:r>
          </a:p>
          <a:p>
            <a:r>
              <a:rPr lang="en-GB" sz="2200" dirty="0"/>
              <a:t>Communication — Shona has limited verbal communication.</a:t>
            </a:r>
          </a:p>
          <a:p>
            <a:r>
              <a:rPr lang="en-GB" sz="2200" dirty="0"/>
              <a:t>Social interaction — Shona finds it difficult to join in with group play.</a:t>
            </a:r>
          </a:p>
          <a:p>
            <a:pPr marL="0" indent="0">
              <a:buNone/>
            </a:pPr>
            <a:r>
              <a:rPr lang="en-GB" sz="2200" b="1" dirty="0"/>
              <a:t>Why is this important?</a:t>
            </a:r>
          </a:p>
          <a:p>
            <a:r>
              <a:rPr lang="en-GB" sz="2200" dirty="0"/>
              <a:t>Early childhood is an important period of psychological, social and emotional development.</a:t>
            </a:r>
          </a:p>
          <a:p>
            <a:r>
              <a:rPr lang="en-GB" sz="2200" dirty="0"/>
              <a:t>Understanding Shona’s developmental needs can help health and social care practitioners provide appropriate support within the nursery environment.</a:t>
            </a:r>
          </a:p>
          <a:p>
            <a:r>
              <a:rPr lang="en-GB" sz="2200" dirty="0"/>
              <a:t>This presentation will use Bowlby’s Attachment Theory to explore Shona’s behaviour and consider appropriate ways to support her development.</a:t>
            </a:r>
          </a:p>
          <a:p>
            <a:endParaRPr lang="en-GB" dirty="0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BD4AF52D-7BB6-17C9-AB5D-501279388BA5}"/>
              </a:ext>
            </a:extLst>
          </p:cNvPr>
          <p:cNvSpPr/>
          <p:nvPr/>
        </p:nvSpPr>
        <p:spPr>
          <a:xfrm rot="10800000">
            <a:off x="0" y="763657"/>
            <a:ext cx="2095018" cy="741052"/>
          </a:xfrm>
          <a:prstGeom prst="triangle">
            <a:avLst/>
          </a:prstGeom>
          <a:solidFill>
            <a:srgbClr val="FFC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9DCCCC0B-7C8A-F9CF-4F13-C141AA4F7E47}"/>
              </a:ext>
            </a:extLst>
          </p:cNvPr>
          <p:cNvSpPr/>
          <p:nvPr/>
        </p:nvSpPr>
        <p:spPr>
          <a:xfrm rot="10800000">
            <a:off x="237280" y="763657"/>
            <a:ext cx="1620456" cy="496056"/>
          </a:xfrm>
          <a:prstGeom prst="triangle">
            <a:avLst/>
          </a:prstGeom>
          <a:solidFill>
            <a:srgbClr val="FFC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34259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DC088-54CB-C0BC-81D5-DC5327620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Bowlby’s Attachment Theory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97041-424A-EC17-2DD8-2E96F1E55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John Bowlby proposed that attachment is an important emotional bond between a child and their primary caregiver (Bowlby, 1969).</a:t>
            </a:r>
          </a:p>
          <a:p>
            <a:pPr marL="0" indent="0">
              <a:buNone/>
            </a:pPr>
            <a:r>
              <a:rPr lang="en-GB" sz="1600" b="1"/>
              <a:t>Key Ideas</a:t>
            </a:r>
            <a:endParaRPr lang="en-GB" sz="1600"/>
          </a:p>
          <a:p>
            <a:r>
              <a:rPr lang="en-GB" sz="1600"/>
              <a:t>Children have a biological need to form close attachments with caregivers (Bowlby, 1969).</a:t>
            </a:r>
          </a:p>
          <a:p>
            <a:r>
              <a:rPr lang="en-GB" sz="1600"/>
              <a:t>Secure attachment can provide a child with a sense of safety and security.</a:t>
            </a:r>
          </a:p>
          <a:p>
            <a:r>
              <a:rPr lang="en-GB" sz="1600"/>
              <a:t>Early relationships can influence a child’s emotional and social development.</a:t>
            </a:r>
          </a:p>
          <a:p>
            <a:r>
              <a:rPr lang="en-GB" sz="1600"/>
              <a:t>Separation from an important attachment figure can cause distress and anxiety (Bowlby, 1973).</a:t>
            </a:r>
          </a:p>
          <a:p>
            <a:r>
              <a:rPr lang="en-GB" sz="1600"/>
              <a:t>Consistent and responsive caregiving can support children’s confidence in exploring their environment.</a:t>
            </a:r>
          </a:p>
          <a:p>
            <a:pPr marL="0" indent="0">
              <a:buNone/>
            </a:pPr>
            <a:r>
              <a:rPr lang="en-GB" sz="1600" b="1"/>
              <a:t>Relevance to Shona</a:t>
            </a:r>
          </a:p>
          <a:p>
            <a:r>
              <a:rPr lang="en-GB" sz="1600"/>
              <a:t>Bowlby’s theory may help explain why Shona becomes anxious when her carers leave her at nursery.</a:t>
            </a:r>
          </a:p>
          <a:p>
            <a:endParaRPr lang="en-GB" sz="1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5F181DF0-654A-BE97-21A6-59EAC17E9B12}"/>
              </a:ext>
            </a:extLst>
          </p:cNvPr>
          <p:cNvSpPr/>
          <p:nvPr/>
        </p:nvSpPr>
        <p:spPr>
          <a:xfrm rot="5400000">
            <a:off x="-676983" y="1438982"/>
            <a:ext cx="2095018" cy="741052"/>
          </a:xfrm>
          <a:prstGeom prst="triangle">
            <a:avLst/>
          </a:prstGeom>
          <a:solidFill>
            <a:srgbClr val="A72327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44114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14625-D20C-BB39-8294-241B12CDC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Key Concepts of Bowlby's Attachment Theory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D6B43-6C20-013D-EA59-90C09CAA2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Attachment</a:t>
            </a:r>
          </a:p>
          <a:p>
            <a:r>
              <a:rPr lang="en-GB" sz="1300">
                <a:solidFill>
                  <a:schemeClr val="tx1"/>
                </a:solidFill>
              </a:rPr>
              <a:t>A strong emotional bond develops between a child and their primary caregiver (Bowlby, 1969).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Secure Base </a:t>
            </a:r>
          </a:p>
          <a:p>
            <a:r>
              <a:rPr lang="en-GB" sz="1300">
                <a:solidFill>
                  <a:schemeClr val="tx1"/>
                </a:solidFill>
              </a:rPr>
              <a:t>A trusted caregiver can act as a secure base, allowing the child to explore their environment while knowing they can return for comfort and reassurance (Bowlby, 1988).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Separation</a:t>
            </a:r>
            <a:endParaRPr lang="en-GB" sz="1300">
              <a:solidFill>
                <a:schemeClr val="tx1"/>
              </a:solidFill>
            </a:endParaRPr>
          </a:p>
          <a:p>
            <a:r>
              <a:rPr lang="en-GB" sz="1300">
                <a:solidFill>
                  <a:schemeClr val="tx1"/>
                </a:solidFill>
              </a:rPr>
              <a:t>Separation from an attachment figure can lead to distress and anxiety, particularly when the child does not yet feel secure in their new environment (Bowlby, 1973).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Internal Working Model</a:t>
            </a:r>
          </a:p>
          <a:p>
            <a:r>
              <a:rPr lang="en-GB" sz="1300">
                <a:solidFill>
                  <a:schemeClr val="tx1"/>
                </a:solidFill>
              </a:rPr>
              <a:t>Early experiences with caregivers can contribute to a child's expectations about relationships, themselves and the world around them (Bowlby, 1969).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1"/>
                </a:solidFill>
              </a:rPr>
              <a:t>Key Point: </a:t>
            </a:r>
            <a:r>
              <a:rPr lang="en-GB" sz="1300">
                <a:solidFill>
                  <a:schemeClr val="tx1"/>
                </a:solidFill>
              </a:rPr>
              <a:t>Early attachment relationships can influence children's emotional and social development.</a:t>
            </a:r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765E7C0-1E8F-7A68-29FB-28B1485FB5B7}"/>
              </a:ext>
            </a:extLst>
          </p:cNvPr>
          <p:cNvSpPr/>
          <p:nvPr/>
        </p:nvSpPr>
        <p:spPr>
          <a:xfrm rot="16200000">
            <a:off x="11167806" y="1385890"/>
            <a:ext cx="1641987" cy="406400"/>
          </a:xfrm>
          <a:prstGeom prst="triangle">
            <a:avLst/>
          </a:prstGeom>
          <a:solidFill>
            <a:srgbClr val="FFC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39137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810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719BE-C098-8D33-973F-1448CFD0C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123837"/>
            <a:ext cx="3073914" cy="460118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Applying Bowlby’s Theory To Shona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48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166C9-AC5D-7874-1499-7DB1DA3E0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580" y="864108"/>
            <a:ext cx="6144367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Bowlby's theory may help explain some of Shona's behaviours:</a:t>
            </a:r>
          </a:p>
          <a:p>
            <a:pPr marL="0" indent="0">
              <a:buNone/>
            </a:pPr>
            <a:r>
              <a:rPr lang="en-GB" sz="1700" b="1"/>
              <a:t>Separation Anxiety</a:t>
            </a:r>
            <a:endParaRPr lang="en-GB" sz="1700"/>
          </a:p>
          <a:p>
            <a:r>
              <a:rPr lang="en-GB" sz="1700"/>
              <a:t>Shona becomes distressed when her carers leave.</a:t>
            </a:r>
          </a:p>
          <a:p>
            <a:r>
              <a:rPr lang="en-GB" sz="1700"/>
              <a:t>This may reflect the importance of her attachment relationship and her need for reassurance during separation (Bowlby, 1973).</a:t>
            </a:r>
          </a:p>
          <a:p>
            <a:pPr marL="0" indent="0">
              <a:buNone/>
            </a:pPr>
            <a:r>
              <a:rPr lang="en-GB" sz="1700" b="1"/>
              <a:t>Exploring The Nursery</a:t>
            </a:r>
          </a:p>
          <a:p>
            <a:r>
              <a:rPr lang="en-GB" sz="1700"/>
              <a:t>Shona may find it difficult to confidently explore the nursery environment when separated from her carers.</a:t>
            </a:r>
          </a:p>
          <a:p>
            <a:r>
              <a:rPr lang="en-GB" sz="1700"/>
              <a:t>A consistent caregiver could provide a secure base, helping her gradually feel safer (Bowlby, 1988).</a:t>
            </a:r>
          </a:p>
          <a:p>
            <a:pPr marL="0" indent="0">
              <a:buNone/>
            </a:pPr>
            <a:r>
              <a:rPr lang="en-GB" sz="1700" b="1"/>
              <a:t>Social Interaction</a:t>
            </a:r>
            <a:endParaRPr lang="en-GB" sz="1700"/>
          </a:p>
          <a:p>
            <a:r>
              <a:rPr lang="en-GB" sz="1700"/>
              <a:t>Shona's difficulty joining group play may be influenced by her emotional security and confidence in the nursery environment.</a:t>
            </a:r>
          </a:p>
          <a:p>
            <a:r>
              <a:rPr lang="en-GB" sz="1700"/>
              <a:t>However, attachment theory cannot necessarily explain all of her communication and social difficulties.</a:t>
            </a:r>
          </a:p>
          <a:p>
            <a:endParaRPr lang="en-GB" sz="170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041AA18-7E06-5332-4621-9E842330F4E8}"/>
              </a:ext>
            </a:extLst>
          </p:cNvPr>
          <p:cNvGrpSpPr/>
          <p:nvPr/>
        </p:nvGrpSpPr>
        <p:grpSpPr>
          <a:xfrm>
            <a:off x="0" y="4004030"/>
            <a:ext cx="741052" cy="2095018"/>
            <a:chOff x="0" y="4004030"/>
            <a:chExt cx="741052" cy="2095018"/>
          </a:xfrm>
        </p:grpSpPr>
        <p:sp>
          <p:nvSpPr>
            <p:cNvPr id="5" name="Isosceles Triangle 4">
              <a:extLst>
                <a:ext uri="{FF2B5EF4-FFF2-40B4-BE49-F238E27FC236}">
                  <a16:creationId xmlns:a16="http://schemas.microsoft.com/office/drawing/2014/main" id="{AE283082-A670-6452-382E-74DC0EA40AB4}"/>
                </a:ext>
              </a:extLst>
            </p:cNvPr>
            <p:cNvSpPr/>
            <p:nvPr/>
          </p:nvSpPr>
          <p:spPr>
            <a:xfrm rot="5400000">
              <a:off x="-676983" y="4681013"/>
              <a:ext cx="2095018" cy="741052"/>
            </a:xfrm>
            <a:prstGeom prst="triangle">
              <a:avLst/>
            </a:prstGeom>
            <a:solidFill>
              <a:srgbClr val="FFC000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Isosceles Triangle 6">
              <a:extLst>
                <a:ext uri="{FF2B5EF4-FFF2-40B4-BE49-F238E27FC236}">
                  <a16:creationId xmlns:a16="http://schemas.microsoft.com/office/drawing/2014/main" id="{B0FE3874-879D-CADB-B7A9-576976DA0462}"/>
                </a:ext>
              </a:extLst>
            </p:cNvPr>
            <p:cNvSpPr/>
            <p:nvPr/>
          </p:nvSpPr>
          <p:spPr>
            <a:xfrm rot="5400000">
              <a:off x="-594361" y="4797539"/>
              <a:ext cx="1696721" cy="508000"/>
            </a:xfrm>
            <a:prstGeom prst="triangle">
              <a:avLst/>
            </a:prstGeom>
            <a:solidFill>
              <a:srgbClr val="A72327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2620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8983B-A1C6-C12E-5E4E-C8FE2048B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Nature and Nurture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6FA09-FC55-7029-5ACE-CEA6CE280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>
                <a:solidFill>
                  <a:schemeClr val="tx1"/>
                </a:solidFill>
              </a:rPr>
              <a:t>Shona's development is likely to be influenced by an interaction between biological and environmental factors.</a:t>
            </a:r>
          </a:p>
          <a:p>
            <a:pPr marL="0" indent="0">
              <a:buNone/>
            </a:pPr>
            <a:r>
              <a:rPr lang="en-GB" sz="1100" b="1">
                <a:solidFill>
                  <a:schemeClr val="tx1"/>
                </a:solidFill>
              </a:rPr>
              <a:t>Nature — Biological Influences</a:t>
            </a:r>
          </a:p>
          <a:p>
            <a:r>
              <a:rPr lang="en-GB" sz="1100">
                <a:solidFill>
                  <a:schemeClr val="tx1"/>
                </a:solidFill>
              </a:rPr>
              <a:t>Genetics may contribute to individual differences in temperament and development.</a:t>
            </a:r>
          </a:p>
          <a:p>
            <a:r>
              <a:rPr lang="en-GB" sz="1100">
                <a:solidFill>
                  <a:schemeClr val="tx1"/>
                </a:solidFill>
              </a:rPr>
              <a:t>Children may differ naturally in their emotional responses and sensitivity.</a:t>
            </a:r>
          </a:p>
          <a:p>
            <a:r>
              <a:rPr lang="en-GB" sz="1100">
                <a:solidFill>
                  <a:schemeClr val="tx1"/>
                </a:solidFill>
              </a:rPr>
              <a:t>Biological characteristics can influence how children respond to their environment (Gervai, 2009).</a:t>
            </a:r>
          </a:p>
          <a:p>
            <a:pPr marL="0" indent="0">
              <a:buNone/>
            </a:pPr>
            <a:r>
              <a:rPr lang="en-GB" sz="1100" b="1">
                <a:solidFill>
                  <a:schemeClr val="tx1"/>
                </a:solidFill>
              </a:rPr>
              <a:t>Nurture — Environmental Influences</a:t>
            </a:r>
            <a:endParaRPr lang="en-GB" sz="1100">
              <a:solidFill>
                <a:schemeClr val="tx1"/>
              </a:solidFill>
            </a:endParaRPr>
          </a:p>
          <a:p>
            <a:r>
              <a:rPr lang="en-GB" sz="1100">
                <a:solidFill>
                  <a:schemeClr val="tx1"/>
                </a:solidFill>
              </a:rPr>
              <a:t>The quality and consistency of caregiving can influence attachment.</a:t>
            </a:r>
          </a:p>
          <a:p>
            <a:r>
              <a:rPr lang="en-GB" sz="1100">
                <a:solidFill>
                  <a:schemeClr val="tx1"/>
                </a:solidFill>
              </a:rPr>
              <a:t>Experiences at home and nursery can affect children's emotional and social development.</a:t>
            </a:r>
          </a:p>
          <a:p>
            <a:r>
              <a:rPr lang="en-GB" sz="1100">
                <a:solidFill>
                  <a:schemeClr val="tx1"/>
                </a:solidFill>
              </a:rPr>
              <a:t>Sensitive and responsive caregiving can support secure attachment (Gervai, 2009).</a:t>
            </a:r>
          </a:p>
          <a:p>
            <a:pPr marL="0" indent="0">
              <a:buNone/>
            </a:pPr>
            <a:r>
              <a:rPr lang="en-GB" sz="1100" b="1">
                <a:solidFill>
                  <a:schemeClr val="tx1"/>
                </a:solidFill>
              </a:rPr>
              <a:t>For Shona</a:t>
            </a:r>
          </a:p>
          <a:p>
            <a:r>
              <a:rPr lang="en-GB" sz="1100">
                <a:solidFill>
                  <a:schemeClr val="tx1"/>
                </a:solidFill>
              </a:rPr>
              <a:t>Her separation anxiety should not automatically be attributed to one cause. Her individual characteristics and her experiences may interact to influence her development (Golds, de Kruiff and MacBeth, 2020).</a:t>
            </a:r>
          </a:p>
          <a:p>
            <a:endParaRPr lang="en-GB" sz="1100">
              <a:solidFill>
                <a:schemeClr val="tx1"/>
              </a:solidFill>
            </a:endParaRPr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6EBF1D3D-511C-80CA-A13F-82D21C624733}"/>
              </a:ext>
            </a:extLst>
          </p:cNvPr>
          <p:cNvSpPr/>
          <p:nvPr/>
        </p:nvSpPr>
        <p:spPr>
          <a:xfrm>
            <a:off x="10486662" y="5636871"/>
            <a:ext cx="1713249" cy="453032"/>
          </a:xfrm>
          <a:prstGeom prst="triangle">
            <a:avLst/>
          </a:prstGeom>
          <a:solidFill>
            <a:srgbClr val="FFC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9668542B-F875-06E2-E48D-5BF409DF0863}"/>
              </a:ext>
            </a:extLst>
          </p:cNvPr>
          <p:cNvSpPr/>
          <p:nvPr/>
        </p:nvSpPr>
        <p:spPr>
          <a:xfrm rot="5400000">
            <a:off x="-542853" y="1253774"/>
            <a:ext cx="1699164" cy="613458"/>
          </a:xfrm>
          <a:prstGeom prst="triangle">
            <a:avLst/>
          </a:prstGeom>
          <a:solidFill>
            <a:srgbClr val="A72327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80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forearm">
            <a:extLst>
              <a:ext uri="{FF2B5EF4-FFF2-40B4-BE49-F238E27FC236}">
                <a16:creationId xmlns:a16="http://schemas.microsoft.com/office/drawing/2014/main" id="{35BD5A13-C195-598F-2F4D-C6CEC4D5900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2182" r="-1" b="3527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A4DBA-387D-A159-B9ED-9D4796EF7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Supporting Shona In The Nursery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89D4E-19DD-D2DD-B5B6-D7BF4614F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1.  Provide a consistent key person </a:t>
            </a:r>
          </a:p>
          <a:p>
            <a:r>
              <a:rPr lang="en-GB" sz="1400" dirty="0"/>
              <a:t>Develop a warm, predictable relationship with Shona.</a:t>
            </a:r>
          </a:p>
          <a:p>
            <a:r>
              <a:rPr lang="en-GB" sz="1400" dirty="0"/>
              <a:t>Act as a secure base when she feels anxious (Bowlby, 1988).</a:t>
            </a:r>
          </a:p>
          <a:p>
            <a:pPr marL="0" indent="0">
              <a:buNone/>
            </a:pPr>
            <a:r>
              <a:rPr lang="en-GB" sz="1400" b="1" dirty="0"/>
              <a:t>2. Support separation gradually</a:t>
            </a:r>
          </a:p>
          <a:p>
            <a:r>
              <a:rPr lang="en-GB" sz="1400" dirty="0"/>
              <a:t>Establish a consistent arrival routine.</a:t>
            </a:r>
          </a:p>
          <a:p>
            <a:r>
              <a:rPr lang="en-GB" sz="1400" dirty="0"/>
              <a:t>Acknowledge Shona's feelings and reassure her that her carers will return.</a:t>
            </a:r>
          </a:p>
          <a:p>
            <a:r>
              <a:rPr lang="en-GB" sz="1400" dirty="0"/>
              <a:t>Avoid dismissing or ignoring her anxiety (Department for Education, 2023).</a:t>
            </a:r>
          </a:p>
          <a:p>
            <a:pPr marL="0" indent="0">
              <a:buNone/>
            </a:pPr>
            <a:r>
              <a:rPr lang="en-GB" sz="1400" b="1" dirty="0"/>
              <a:t>3. Use sensitive and responsive caregiving</a:t>
            </a:r>
          </a:p>
          <a:p>
            <a:r>
              <a:rPr lang="en-GB" sz="1400" dirty="0"/>
              <a:t>Notice Shona's emotional and communication cues.</a:t>
            </a:r>
          </a:p>
          <a:p>
            <a:r>
              <a:rPr lang="en-GB" sz="1400" dirty="0"/>
              <a:t>Respond consistently to her needs.</a:t>
            </a:r>
          </a:p>
          <a:p>
            <a:r>
              <a:rPr lang="en-GB" sz="1400" dirty="0"/>
              <a:t>Sensitive caregiving is associated with greater attachment security (Madigan et al., 2021).</a:t>
            </a:r>
          </a:p>
          <a:p>
            <a:pPr marL="0" indent="0">
              <a:buNone/>
            </a:pPr>
            <a:r>
              <a:rPr lang="en-GB" sz="1400" b="1" dirty="0"/>
              <a:t>4. Encourage social interaction gradually </a:t>
            </a:r>
          </a:p>
          <a:p>
            <a:r>
              <a:rPr lang="en-GB" sz="1400" dirty="0"/>
              <a:t>Begin with one-to-one or small-group play.</a:t>
            </a:r>
          </a:p>
          <a:p>
            <a:r>
              <a:rPr lang="en-GB" sz="1400" dirty="0"/>
              <a:t>Use activities that reflect Shona's interests.</a:t>
            </a:r>
          </a:p>
          <a:p>
            <a:r>
              <a:rPr lang="en-GB" sz="1400" dirty="0"/>
              <a:t>Gradually encourage participation rather than forcing her into large-group activities.</a:t>
            </a:r>
          </a:p>
          <a:p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EA95E97F-F0C7-C7EA-C36B-88AD2BCE5D3E}"/>
              </a:ext>
            </a:extLst>
          </p:cNvPr>
          <p:cNvSpPr/>
          <p:nvPr/>
        </p:nvSpPr>
        <p:spPr>
          <a:xfrm rot="5400000">
            <a:off x="-676983" y="1438982"/>
            <a:ext cx="2095018" cy="741052"/>
          </a:xfrm>
          <a:prstGeom prst="triangle">
            <a:avLst/>
          </a:prstGeom>
          <a:solidFill>
            <a:srgbClr val="FFC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732935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53661-68FA-0790-CF51-9E4317457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sz="3300"/>
              <a:t>Critical Evaluation Of Bowlby’s Attachment Theory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17350-F903-814A-48D1-6A2ABE218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</a:rPr>
              <a:t>Strengths</a:t>
            </a:r>
          </a:p>
          <a:p>
            <a:r>
              <a:rPr lang="en-GB" sz="800" dirty="0">
                <a:solidFill>
                  <a:schemeClr val="tx1"/>
                </a:solidFill>
              </a:rPr>
              <a:t>Highlights the importance of early emotional relationships in children's development (Bowlby, 1969).</a:t>
            </a:r>
          </a:p>
          <a:p>
            <a:r>
              <a:rPr lang="en-GB" sz="800" dirty="0">
                <a:solidFill>
                  <a:schemeClr val="tx1"/>
                </a:solidFill>
              </a:rPr>
              <a:t>Helps practitioners understand the importance of security, consistency and responsive caregiving.</a:t>
            </a:r>
          </a:p>
          <a:p>
            <a:r>
              <a:rPr lang="en-GB" sz="800" dirty="0">
                <a:solidFill>
                  <a:schemeClr val="tx1"/>
                </a:solidFill>
              </a:rPr>
              <a:t>The concept of a secure base is particularly useful when supporting children in unfamiliar environments (Bowlby, 1988).</a:t>
            </a:r>
          </a:p>
          <a:p>
            <a:r>
              <a:rPr lang="en-GB" sz="800" dirty="0">
                <a:solidFill>
                  <a:schemeClr val="tx1"/>
                </a:solidFill>
              </a:rPr>
              <a:t>Provides a useful framework for understanding Shona's separation anxiety.</a:t>
            </a: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</a:rPr>
              <a:t>Limitations</a:t>
            </a:r>
            <a:endParaRPr lang="en-GB" sz="800" dirty="0">
              <a:solidFill>
                <a:schemeClr val="tx1"/>
              </a:solidFill>
            </a:endParaRPr>
          </a:p>
          <a:p>
            <a:r>
              <a:rPr lang="en-GB" sz="800" dirty="0">
                <a:solidFill>
                  <a:schemeClr val="tx1"/>
                </a:solidFill>
              </a:rPr>
              <a:t>Early versions of the theory placed strong emphasis on the mother as the primary attachment figure, which can overlook fathers and other important caregivers (Fearon and Roisman, 2017).</a:t>
            </a:r>
          </a:p>
          <a:p>
            <a:r>
              <a:rPr lang="en-GB" sz="800" dirty="0">
                <a:solidFill>
                  <a:schemeClr val="tx1"/>
                </a:solidFill>
              </a:rPr>
              <a:t>Attachment relationships can be influenced by culture and different caregiving arrangements, meaning the theory should not be applied in exactly the same way to every child (</a:t>
            </a:r>
            <a:r>
              <a:rPr lang="en-GB" sz="800" dirty="0" err="1">
                <a:solidFill>
                  <a:schemeClr val="tx1"/>
                </a:solidFill>
              </a:rPr>
              <a:t>Bakermans</a:t>
            </a:r>
            <a:r>
              <a:rPr lang="en-GB" sz="800" dirty="0">
                <a:solidFill>
                  <a:schemeClr val="tx1"/>
                </a:solidFill>
              </a:rPr>
              <a:t>-Kranenburg, 2021)</a:t>
            </a:r>
          </a:p>
          <a:p>
            <a:r>
              <a:rPr lang="en-GB" sz="800" dirty="0">
                <a:solidFill>
                  <a:schemeClr val="tx1"/>
                </a:solidFill>
              </a:rPr>
              <a:t>Early attachment experiences are important, but they should not be viewed as permanently determining a child's future development.</a:t>
            </a:r>
          </a:p>
          <a:p>
            <a:r>
              <a:rPr lang="en-GB" sz="800" dirty="0">
                <a:solidFill>
                  <a:schemeClr val="tx1"/>
                </a:solidFill>
              </a:rPr>
              <a:t>Bowlby's theory alone cannot explain all of Shona's communication and social difficulties.</a:t>
            </a:r>
          </a:p>
          <a:p>
            <a:r>
              <a:rPr lang="en-GB" sz="800" dirty="0">
                <a:solidFill>
                  <a:schemeClr val="tx1"/>
                </a:solidFill>
              </a:rPr>
              <a:t>Attachment theory focuses mainly on emotional relationships and security; it does not directly explain all aspects of Shona's cognitive or physical development.</a:t>
            </a: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</a:rPr>
              <a:t>Overall</a:t>
            </a:r>
            <a:endParaRPr lang="en-GB" sz="800" dirty="0">
              <a:solidFill>
                <a:schemeClr val="tx1"/>
              </a:solidFill>
            </a:endParaRPr>
          </a:p>
          <a:p>
            <a:r>
              <a:rPr lang="en-GB" sz="800" dirty="0">
                <a:solidFill>
                  <a:schemeClr val="tx1"/>
                </a:solidFill>
              </a:rPr>
              <a:t>Useful framework — but should be combined with other developmental perspectives and individual assessment.</a:t>
            </a:r>
          </a:p>
          <a:p>
            <a:endParaRPr lang="en-GB" sz="800" dirty="0">
              <a:solidFill>
                <a:schemeClr val="tx1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8B64A45-17F9-28C1-F976-E124AD6BCF2B}"/>
              </a:ext>
            </a:extLst>
          </p:cNvPr>
          <p:cNvGrpSpPr/>
          <p:nvPr/>
        </p:nvGrpSpPr>
        <p:grpSpPr>
          <a:xfrm rot="16200000">
            <a:off x="10854315" y="4752217"/>
            <a:ext cx="580354" cy="2095018"/>
            <a:chOff x="0" y="4004030"/>
            <a:chExt cx="741052" cy="2095018"/>
          </a:xfrm>
        </p:grpSpPr>
        <p:sp>
          <p:nvSpPr>
            <p:cNvPr id="7" name="Isosceles Triangle 6">
              <a:extLst>
                <a:ext uri="{FF2B5EF4-FFF2-40B4-BE49-F238E27FC236}">
                  <a16:creationId xmlns:a16="http://schemas.microsoft.com/office/drawing/2014/main" id="{4EC6FB13-BC45-748A-40EA-0252D1D0B0F1}"/>
                </a:ext>
              </a:extLst>
            </p:cNvPr>
            <p:cNvSpPr/>
            <p:nvPr/>
          </p:nvSpPr>
          <p:spPr>
            <a:xfrm rot="5400000">
              <a:off x="-676983" y="4681013"/>
              <a:ext cx="2095018" cy="741052"/>
            </a:xfrm>
            <a:prstGeom prst="triangle">
              <a:avLst/>
            </a:prstGeom>
            <a:solidFill>
              <a:srgbClr val="FFC000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D9169FBC-FB13-E4B2-2A53-961ED33D060F}"/>
                </a:ext>
              </a:extLst>
            </p:cNvPr>
            <p:cNvSpPr/>
            <p:nvPr/>
          </p:nvSpPr>
          <p:spPr>
            <a:xfrm rot="5400000">
              <a:off x="-594361" y="4797539"/>
              <a:ext cx="1696721" cy="508000"/>
            </a:xfrm>
            <a:prstGeom prst="triangle">
              <a:avLst/>
            </a:prstGeom>
            <a:solidFill>
              <a:srgbClr val="A72327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245420752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0C30D-122E-751C-0FD7-CA040DBB0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Implications For Health and Social Care Practice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C7E14-6085-5B16-0C88-5CD97669A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b="1" dirty="0"/>
              <a:t>Understanding attachment can help practitioners to:</a:t>
            </a:r>
          </a:p>
          <a:p>
            <a:r>
              <a:rPr lang="en-GB" sz="1700" dirty="0"/>
              <a:t>Build warm, consistent and trusting relationships with children.</a:t>
            </a:r>
          </a:p>
          <a:p>
            <a:r>
              <a:rPr lang="en-GB" sz="1700" dirty="0"/>
              <a:t>Provide a predictable and emotionally secure environment.</a:t>
            </a:r>
          </a:p>
          <a:p>
            <a:r>
              <a:rPr lang="en-GB" sz="1700" dirty="0"/>
              <a:t>Recognise and respond sensitively to children's emotional needs.</a:t>
            </a:r>
          </a:p>
          <a:p>
            <a:r>
              <a:rPr lang="en-GB" sz="1700" dirty="0"/>
              <a:t>Work in partnership with parents and carers to support continuity between home and nursery.</a:t>
            </a:r>
          </a:p>
          <a:p>
            <a:r>
              <a:rPr lang="en-GB" sz="1700" dirty="0"/>
              <a:t>Observe Shona's development and respond to her individual needs, rather than making assumptions based on one theory.</a:t>
            </a:r>
          </a:p>
          <a:p>
            <a:r>
              <a:rPr lang="en-GB" sz="1700" dirty="0"/>
              <a:t>Encourage social interaction and communication through play and supportive relationships.</a:t>
            </a:r>
          </a:p>
          <a:p>
            <a:pPr marL="0" indent="0">
              <a:buNone/>
            </a:pPr>
            <a:r>
              <a:rPr lang="en-GB" sz="1700" b="1" dirty="0"/>
              <a:t>For Shona</a:t>
            </a:r>
            <a:endParaRPr lang="en-GB" sz="1700" dirty="0"/>
          </a:p>
          <a:p>
            <a:r>
              <a:rPr lang="en-GB" sz="1700" dirty="0"/>
              <a:t>A consistent and responsive approach may help Shona develop greater confidence, emotional security and participation within the nursery environment.</a:t>
            </a:r>
          </a:p>
          <a:p>
            <a:r>
              <a:rPr lang="en-GB" sz="1700" dirty="0"/>
              <a:t>If concerns about Shona’s communication or development persist, work with parents/carers and seek appropriate additional advice or support.</a:t>
            </a:r>
          </a:p>
          <a:p>
            <a:endParaRPr lang="en-GB" sz="17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07E0AF1-9971-0682-722D-192159EE785C}"/>
              </a:ext>
            </a:extLst>
          </p:cNvPr>
          <p:cNvGrpSpPr/>
          <p:nvPr/>
        </p:nvGrpSpPr>
        <p:grpSpPr>
          <a:xfrm>
            <a:off x="0" y="4004030"/>
            <a:ext cx="741052" cy="2095018"/>
            <a:chOff x="0" y="4004030"/>
            <a:chExt cx="741052" cy="2095018"/>
          </a:xfrm>
        </p:grpSpPr>
        <p:sp>
          <p:nvSpPr>
            <p:cNvPr id="5" name="Isosceles Triangle 4">
              <a:extLst>
                <a:ext uri="{FF2B5EF4-FFF2-40B4-BE49-F238E27FC236}">
                  <a16:creationId xmlns:a16="http://schemas.microsoft.com/office/drawing/2014/main" id="{3A067823-D80F-01CA-C71D-FA14F494B208}"/>
                </a:ext>
              </a:extLst>
            </p:cNvPr>
            <p:cNvSpPr/>
            <p:nvPr/>
          </p:nvSpPr>
          <p:spPr>
            <a:xfrm rot="5400000">
              <a:off x="-676983" y="4681013"/>
              <a:ext cx="2095018" cy="741052"/>
            </a:xfrm>
            <a:prstGeom prst="triangle">
              <a:avLst/>
            </a:prstGeom>
            <a:solidFill>
              <a:srgbClr val="FFC000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Isosceles Triangle 5">
              <a:extLst>
                <a:ext uri="{FF2B5EF4-FFF2-40B4-BE49-F238E27FC236}">
                  <a16:creationId xmlns:a16="http://schemas.microsoft.com/office/drawing/2014/main" id="{140FE701-C422-242F-AFA7-FF8A13489100}"/>
                </a:ext>
              </a:extLst>
            </p:cNvPr>
            <p:cNvSpPr/>
            <p:nvPr/>
          </p:nvSpPr>
          <p:spPr>
            <a:xfrm rot="5400000">
              <a:off x="-594361" y="4797539"/>
              <a:ext cx="1696721" cy="508000"/>
            </a:xfrm>
            <a:prstGeom prst="triangle">
              <a:avLst/>
            </a:prstGeom>
            <a:solidFill>
              <a:srgbClr val="A72327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6786551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BC84-A441-7365-9D28-7F204F3EA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293092-0273-D8DE-4847-503250C30F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299578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874918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221D4-472E-CD0A-56BD-3430C7C47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D739D-BE6C-2846-FC04-BA1CC3367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0441" y="624078"/>
            <a:ext cx="7315200" cy="5600700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Bakermans</a:t>
            </a:r>
            <a:r>
              <a:rPr lang="en-GB" dirty="0"/>
              <a:t>-Kranenburg, M.J. (2021) ‘The limits of the attachment network’, </a:t>
            </a:r>
            <a:r>
              <a:rPr lang="en-GB" i="1" dirty="0"/>
              <a:t>New Directions for Child and Adolescent Development</a:t>
            </a:r>
            <a:r>
              <a:rPr lang="en-GB" dirty="0"/>
              <a:t>, 2021(180), pp. 117–124.</a:t>
            </a:r>
          </a:p>
          <a:p>
            <a:r>
              <a:rPr lang="en-GB" dirty="0"/>
              <a:t>Bowlby, J. (1969) </a:t>
            </a:r>
            <a:r>
              <a:rPr lang="en-GB" i="1" dirty="0"/>
              <a:t>Attachment and Loss: Volume 1. Attachment</a:t>
            </a:r>
            <a:r>
              <a:rPr lang="en-GB" dirty="0"/>
              <a:t>. New York: Basic Books.</a:t>
            </a:r>
          </a:p>
          <a:p>
            <a:r>
              <a:rPr lang="en-GB" dirty="0"/>
              <a:t>Bowlby, J. (1973) </a:t>
            </a:r>
            <a:r>
              <a:rPr lang="en-GB" i="1" dirty="0"/>
              <a:t>Attachment and Loss: Volume 2. Separation: Anxiety and Anger</a:t>
            </a:r>
            <a:r>
              <a:rPr lang="en-GB" dirty="0"/>
              <a:t>. New York: Basic Books.</a:t>
            </a:r>
          </a:p>
          <a:p>
            <a:r>
              <a:rPr lang="en-GB" dirty="0"/>
              <a:t>Bowlby, J. (1988) </a:t>
            </a:r>
            <a:r>
              <a:rPr lang="en-GB" i="1" dirty="0"/>
              <a:t>A Secure Base: Parent-Child Attachment and Healthy Human Development</a:t>
            </a:r>
            <a:r>
              <a:rPr lang="en-GB" dirty="0"/>
              <a:t>. London: Routledge.</a:t>
            </a:r>
          </a:p>
          <a:p>
            <a:r>
              <a:rPr lang="en-GB" dirty="0"/>
              <a:t>Department for Education (2023) ‘Mental health for early years children’. </a:t>
            </a:r>
            <a:r>
              <a:rPr lang="en-GB" i="1" dirty="0"/>
              <a:t>Help for early years providers</a:t>
            </a:r>
            <a:r>
              <a:rPr lang="en-GB" dirty="0"/>
              <a:t>. Available at: </a:t>
            </a:r>
            <a:r>
              <a:rPr lang="en-GB" sz="2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https://help-for-early-years-providers.education.gov.uk/health-and-wellbeing/mental-health-for-early-years-children</a:t>
            </a:r>
            <a:r>
              <a:rPr lang="en-GB" sz="2100" dirty="0"/>
              <a:t> (Accessed: 5 October 2026).</a:t>
            </a:r>
          </a:p>
          <a:p>
            <a:r>
              <a:rPr lang="en-GB" dirty="0"/>
              <a:t>Fearon, R.M.P. and Roisman, G.I. (2017) ‘Attachment theory: progress and future directions’, </a:t>
            </a:r>
            <a:r>
              <a:rPr lang="en-GB" i="1" dirty="0"/>
              <a:t>Current Opinion in Psychology</a:t>
            </a:r>
            <a:r>
              <a:rPr lang="en-GB" dirty="0"/>
              <a:t>, 15, pp. 131–136.</a:t>
            </a:r>
          </a:p>
          <a:p>
            <a:r>
              <a:rPr lang="en-GB" dirty="0" err="1"/>
              <a:t>Gervai</a:t>
            </a:r>
            <a:r>
              <a:rPr lang="en-GB" dirty="0"/>
              <a:t>, J. (2009) ‘Environmental and genetic influences on early attachment’, </a:t>
            </a:r>
            <a:r>
              <a:rPr lang="en-GB" i="1" dirty="0"/>
              <a:t>Child and Adolescent Psychiatry and Mental Health</a:t>
            </a:r>
            <a:r>
              <a:rPr lang="en-GB" dirty="0"/>
              <a:t>, 3, article 25.</a:t>
            </a:r>
          </a:p>
          <a:p>
            <a:r>
              <a:rPr lang="en-GB" dirty="0"/>
              <a:t>Golds, L., de </a:t>
            </a:r>
            <a:r>
              <a:rPr lang="en-GB" dirty="0" err="1"/>
              <a:t>Kruiff</a:t>
            </a:r>
            <a:r>
              <a:rPr lang="en-GB" dirty="0"/>
              <a:t>, K. and MacBeth, A. (2020) ‘Disentangling genes, attachment, and environment: A systematic review of the developmental psychopathology literature on gene-environment interactions and attachment’, </a:t>
            </a:r>
            <a:r>
              <a:rPr lang="en-GB" i="1" dirty="0"/>
              <a:t>Development and Psychopathology</a:t>
            </a:r>
            <a:r>
              <a:rPr lang="en-GB" dirty="0"/>
              <a:t>, 32(1), pp. 357–381.</a:t>
            </a:r>
          </a:p>
          <a:p>
            <a:r>
              <a:rPr lang="en-GB" dirty="0"/>
              <a:t>O’Neill, M.C., Badovinac, S., Pillai Riddell, R., Bureau, J.-F., </a:t>
            </a:r>
            <a:r>
              <a:rPr lang="en-GB" dirty="0" err="1"/>
              <a:t>Rumeo</a:t>
            </a:r>
            <a:r>
              <a:rPr lang="en-GB" dirty="0"/>
              <a:t>, C. and Costa, S. (2021) ‘The longitudinal and concurrent relationship between caregiver sensitivity and preschool attachment: A systematic review and meta-analysis’, </a:t>
            </a:r>
            <a:r>
              <a:rPr lang="en-GB" i="1" dirty="0"/>
              <a:t>PLOS ONE</a:t>
            </a:r>
            <a:r>
              <a:rPr lang="en-GB" dirty="0"/>
              <a:t>, 16(1), e0245061.</a:t>
            </a:r>
          </a:p>
        </p:txBody>
      </p:sp>
    </p:spTree>
    <p:extLst>
      <p:ext uri="{BB962C8B-B14F-4D97-AF65-F5344CB8AC3E}">
        <p14:creationId xmlns:p14="http://schemas.microsoft.com/office/powerpoint/2010/main" val="3537534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782</TotalTime>
  <Words>1572</Words>
  <Application>Microsoft Office PowerPoint</Application>
  <PresentationFormat>Widescreen</PresentationFormat>
  <Paragraphs>125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Corbel</vt:lpstr>
      <vt:lpstr>Wingdings 2</vt:lpstr>
      <vt:lpstr>Frame</vt:lpstr>
      <vt:lpstr>Shazea Perween Student Number: 2325347 Module: LCHS4010 – Psychology in Health and Social Care  Lecturer: Helen Parsons Assignment Title: Psychological Factors Affecting Influence Behaviour</vt:lpstr>
      <vt:lpstr>Introduction To The Case</vt:lpstr>
      <vt:lpstr>Bowlby’s Attachment Theory</vt:lpstr>
      <vt:lpstr>Key Concepts of Bowlby's Attachment Theory</vt:lpstr>
      <vt:lpstr>Applying Bowlby’s Theory To Shona</vt:lpstr>
      <vt:lpstr>Nature and Nurture </vt:lpstr>
      <vt:lpstr>Supporting Shona In The Nursery</vt:lpstr>
      <vt:lpstr>Critical Evaluation Of Bowlby’s Attachment Theory</vt:lpstr>
      <vt:lpstr>Implications For Health and Social Care Practice 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Shazea Parveen</dc:creator>
  <cp:lastModifiedBy>Shazea Parveen</cp:lastModifiedBy>
  <cp:revision>1</cp:revision>
  <dcterms:created xsi:type="dcterms:W3CDTF">2026-10-05T16:04:39Z</dcterms:created>
  <dcterms:modified xsi:type="dcterms:W3CDTF">2026-10-11T11:30:08Z</dcterms:modified>
</cp:coreProperties>
</file>