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22"/>
  </p:notesMasterIdLst>
  <p:sldIdLst>
    <p:sldId id="277" r:id="rId5"/>
    <p:sldId id="278" r:id="rId6"/>
    <p:sldId id="293" r:id="rId7"/>
    <p:sldId id="294" r:id="rId8"/>
    <p:sldId id="280" r:id="rId9"/>
    <p:sldId id="281" r:id="rId10"/>
    <p:sldId id="282" r:id="rId11"/>
    <p:sldId id="283" r:id="rId12"/>
    <p:sldId id="284" r:id="rId13"/>
    <p:sldId id="285" r:id="rId14"/>
    <p:sldId id="286" r:id="rId15"/>
    <p:sldId id="288" r:id="rId16"/>
    <p:sldId id="287" r:id="rId17"/>
    <p:sldId id="289" r:id="rId18"/>
    <p:sldId id="290" r:id="rId19"/>
    <p:sldId id="292" r:id="rId20"/>
    <p:sldId id="29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67" d="100"/>
          <a:sy n="67" d="100"/>
        </p:scale>
        <p:origin x="66"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A777B4-A3B5-4440-99E5-607222BE37DE}" type="doc">
      <dgm:prSet loTypeId="urn:microsoft.com/office/officeart/2005/8/layout/cycle7" loCatId="cycle" qsTypeId="urn:microsoft.com/office/officeart/2005/8/quickstyle/simple1" qsCatId="simple" csTypeId="urn:microsoft.com/office/officeart/2005/8/colors/accent5_2" csCatId="accent5" phldr="1"/>
      <dgm:spPr/>
      <dgm:t>
        <a:bodyPr/>
        <a:lstStyle/>
        <a:p>
          <a:endParaRPr lang="en-GB"/>
        </a:p>
      </dgm:t>
    </dgm:pt>
    <dgm:pt modelId="{D57BB4C2-FE69-48E1-9BD2-12D7CBD9037D}">
      <dgm:prSet phldrT="[Text]"/>
      <dgm:spPr/>
      <dgm:t>
        <a:bodyPr/>
        <a:lstStyle/>
        <a:p>
          <a:r>
            <a:rPr lang="en-GB" dirty="0"/>
            <a:t>Experience</a:t>
          </a:r>
        </a:p>
      </dgm:t>
    </dgm:pt>
    <dgm:pt modelId="{05B8AF93-0B3F-4D08-9B5E-E142A9A31EF8}" type="parTrans" cxnId="{825CF6B6-95F5-4F0C-AED8-106C7AEAAE9B}">
      <dgm:prSet/>
      <dgm:spPr/>
      <dgm:t>
        <a:bodyPr/>
        <a:lstStyle/>
        <a:p>
          <a:endParaRPr lang="en-GB"/>
        </a:p>
      </dgm:t>
    </dgm:pt>
    <dgm:pt modelId="{39EB6526-5823-4156-89A6-EB1484A4E656}" type="sibTrans" cxnId="{825CF6B6-95F5-4F0C-AED8-106C7AEAAE9B}">
      <dgm:prSet/>
      <dgm:spPr/>
      <dgm:t>
        <a:bodyPr/>
        <a:lstStyle/>
        <a:p>
          <a:endParaRPr lang="en-GB"/>
        </a:p>
      </dgm:t>
    </dgm:pt>
    <dgm:pt modelId="{70FCB1BF-1AAB-4051-809B-C5B0900560D6}">
      <dgm:prSet phldrT="[Text]"/>
      <dgm:spPr/>
      <dgm:t>
        <a:bodyPr/>
        <a:lstStyle/>
        <a:p>
          <a:r>
            <a:rPr lang="en-GB" dirty="0"/>
            <a:t>Reflection</a:t>
          </a:r>
        </a:p>
      </dgm:t>
    </dgm:pt>
    <dgm:pt modelId="{EFAA6DD2-C627-4FBC-8CF1-2F970FBF448B}" type="parTrans" cxnId="{60889925-37DF-4E8D-B4F2-2E10029DAB69}">
      <dgm:prSet/>
      <dgm:spPr/>
      <dgm:t>
        <a:bodyPr/>
        <a:lstStyle/>
        <a:p>
          <a:endParaRPr lang="en-GB"/>
        </a:p>
      </dgm:t>
    </dgm:pt>
    <dgm:pt modelId="{F24753A7-0ABA-4020-8A3F-80700BA8BE2F}" type="sibTrans" cxnId="{60889925-37DF-4E8D-B4F2-2E10029DAB69}">
      <dgm:prSet/>
      <dgm:spPr/>
      <dgm:t>
        <a:bodyPr/>
        <a:lstStyle/>
        <a:p>
          <a:endParaRPr lang="en-GB"/>
        </a:p>
      </dgm:t>
    </dgm:pt>
    <dgm:pt modelId="{87C4DAD2-1331-4ABB-89DC-BCC0C7A88D64}">
      <dgm:prSet phldrT="[Text]"/>
      <dgm:spPr/>
      <dgm:t>
        <a:bodyPr/>
        <a:lstStyle/>
        <a:p>
          <a:r>
            <a:rPr lang="en-GB" dirty="0"/>
            <a:t>Action</a:t>
          </a:r>
        </a:p>
      </dgm:t>
    </dgm:pt>
    <dgm:pt modelId="{4B0C58B2-5C81-4923-B5B8-9ED39CE51206}" type="parTrans" cxnId="{84FD2C85-2EEB-4A89-BA26-A4E7364A9620}">
      <dgm:prSet/>
      <dgm:spPr/>
      <dgm:t>
        <a:bodyPr/>
        <a:lstStyle/>
        <a:p>
          <a:endParaRPr lang="en-GB"/>
        </a:p>
      </dgm:t>
    </dgm:pt>
    <dgm:pt modelId="{9053B5FB-407B-41A3-8DC9-7143F17538E4}" type="sibTrans" cxnId="{84FD2C85-2EEB-4A89-BA26-A4E7364A9620}">
      <dgm:prSet/>
      <dgm:spPr/>
      <dgm:t>
        <a:bodyPr/>
        <a:lstStyle/>
        <a:p>
          <a:endParaRPr lang="en-GB"/>
        </a:p>
      </dgm:t>
    </dgm:pt>
    <dgm:pt modelId="{F5240D31-6553-4B00-AE42-09CA340BB317}" type="pres">
      <dgm:prSet presAssocID="{63A777B4-A3B5-4440-99E5-607222BE37DE}" presName="Name0" presStyleCnt="0">
        <dgm:presLayoutVars>
          <dgm:dir/>
          <dgm:resizeHandles val="exact"/>
        </dgm:presLayoutVars>
      </dgm:prSet>
      <dgm:spPr/>
    </dgm:pt>
    <dgm:pt modelId="{9440FAFA-D613-4244-9997-D3D6705FD18B}" type="pres">
      <dgm:prSet presAssocID="{D57BB4C2-FE69-48E1-9BD2-12D7CBD9037D}" presName="node" presStyleLbl="node1" presStyleIdx="0" presStyleCnt="3">
        <dgm:presLayoutVars>
          <dgm:bulletEnabled val="1"/>
        </dgm:presLayoutVars>
      </dgm:prSet>
      <dgm:spPr/>
    </dgm:pt>
    <dgm:pt modelId="{50EA16F4-FF89-47EF-800E-832FB8C145EA}" type="pres">
      <dgm:prSet presAssocID="{39EB6526-5823-4156-89A6-EB1484A4E656}" presName="sibTrans" presStyleLbl="sibTrans2D1" presStyleIdx="0" presStyleCnt="3"/>
      <dgm:spPr/>
    </dgm:pt>
    <dgm:pt modelId="{11C4AF1F-AC5E-45A0-8F19-697E3E2709A4}" type="pres">
      <dgm:prSet presAssocID="{39EB6526-5823-4156-89A6-EB1484A4E656}" presName="connectorText" presStyleLbl="sibTrans2D1" presStyleIdx="0" presStyleCnt="3"/>
      <dgm:spPr/>
    </dgm:pt>
    <dgm:pt modelId="{2440BD79-D687-4133-8310-8CE959BEEA70}" type="pres">
      <dgm:prSet presAssocID="{70FCB1BF-1AAB-4051-809B-C5B0900560D6}" presName="node" presStyleLbl="node1" presStyleIdx="1" presStyleCnt="3">
        <dgm:presLayoutVars>
          <dgm:bulletEnabled val="1"/>
        </dgm:presLayoutVars>
      </dgm:prSet>
      <dgm:spPr/>
    </dgm:pt>
    <dgm:pt modelId="{EDE2C8D7-8E18-4810-B337-24D6556FFC63}" type="pres">
      <dgm:prSet presAssocID="{F24753A7-0ABA-4020-8A3F-80700BA8BE2F}" presName="sibTrans" presStyleLbl="sibTrans2D1" presStyleIdx="1" presStyleCnt="3"/>
      <dgm:spPr/>
    </dgm:pt>
    <dgm:pt modelId="{0D6C6CE7-A384-4C30-9AB8-23352774C31F}" type="pres">
      <dgm:prSet presAssocID="{F24753A7-0ABA-4020-8A3F-80700BA8BE2F}" presName="connectorText" presStyleLbl="sibTrans2D1" presStyleIdx="1" presStyleCnt="3"/>
      <dgm:spPr/>
    </dgm:pt>
    <dgm:pt modelId="{3966FE3F-C183-408B-9F5C-123F31302B18}" type="pres">
      <dgm:prSet presAssocID="{87C4DAD2-1331-4ABB-89DC-BCC0C7A88D64}" presName="node" presStyleLbl="node1" presStyleIdx="2" presStyleCnt="3">
        <dgm:presLayoutVars>
          <dgm:bulletEnabled val="1"/>
        </dgm:presLayoutVars>
      </dgm:prSet>
      <dgm:spPr/>
    </dgm:pt>
    <dgm:pt modelId="{520D8976-361D-47CD-A1D4-3E166BEFCA77}" type="pres">
      <dgm:prSet presAssocID="{9053B5FB-407B-41A3-8DC9-7143F17538E4}" presName="sibTrans" presStyleLbl="sibTrans2D1" presStyleIdx="2" presStyleCnt="3"/>
      <dgm:spPr/>
    </dgm:pt>
    <dgm:pt modelId="{BBFA81EB-CCE4-4DB0-9288-49C3E1803D0A}" type="pres">
      <dgm:prSet presAssocID="{9053B5FB-407B-41A3-8DC9-7143F17538E4}" presName="connectorText" presStyleLbl="sibTrans2D1" presStyleIdx="2" presStyleCnt="3"/>
      <dgm:spPr/>
    </dgm:pt>
  </dgm:ptLst>
  <dgm:cxnLst>
    <dgm:cxn modelId="{704F9118-4D3A-49C8-83B1-05D39264E55D}" type="presOf" srcId="{9053B5FB-407B-41A3-8DC9-7143F17538E4}" destId="{BBFA81EB-CCE4-4DB0-9288-49C3E1803D0A}" srcOrd="1" destOrd="0" presId="urn:microsoft.com/office/officeart/2005/8/layout/cycle7"/>
    <dgm:cxn modelId="{6687331B-4B29-41D5-B590-B88307FA567E}" type="presOf" srcId="{70FCB1BF-1AAB-4051-809B-C5B0900560D6}" destId="{2440BD79-D687-4133-8310-8CE959BEEA70}" srcOrd="0" destOrd="0" presId="urn:microsoft.com/office/officeart/2005/8/layout/cycle7"/>
    <dgm:cxn modelId="{60889925-37DF-4E8D-B4F2-2E10029DAB69}" srcId="{63A777B4-A3B5-4440-99E5-607222BE37DE}" destId="{70FCB1BF-1AAB-4051-809B-C5B0900560D6}" srcOrd="1" destOrd="0" parTransId="{EFAA6DD2-C627-4FBC-8CF1-2F970FBF448B}" sibTransId="{F24753A7-0ABA-4020-8A3F-80700BA8BE2F}"/>
    <dgm:cxn modelId="{84FD2C85-2EEB-4A89-BA26-A4E7364A9620}" srcId="{63A777B4-A3B5-4440-99E5-607222BE37DE}" destId="{87C4DAD2-1331-4ABB-89DC-BCC0C7A88D64}" srcOrd="2" destOrd="0" parTransId="{4B0C58B2-5C81-4923-B5B8-9ED39CE51206}" sibTransId="{9053B5FB-407B-41A3-8DC9-7143F17538E4}"/>
    <dgm:cxn modelId="{180C10B1-9F20-4C28-ACF3-86D41682E5E2}" type="presOf" srcId="{39EB6526-5823-4156-89A6-EB1484A4E656}" destId="{11C4AF1F-AC5E-45A0-8F19-697E3E2709A4}" srcOrd="1" destOrd="0" presId="urn:microsoft.com/office/officeart/2005/8/layout/cycle7"/>
    <dgm:cxn modelId="{825CF6B6-95F5-4F0C-AED8-106C7AEAAE9B}" srcId="{63A777B4-A3B5-4440-99E5-607222BE37DE}" destId="{D57BB4C2-FE69-48E1-9BD2-12D7CBD9037D}" srcOrd="0" destOrd="0" parTransId="{05B8AF93-0B3F-4D08-9B5E-E142A9A31EF8}" sibTransId="{39EB6526-5823-4156-89A6-EB1484A4E656}"/>
    <dgm:cxn modelId="{DD3F54C1-8C55-4481-89D4-A67E45AEEBB0}" type="presOf" srcId="{9053B5FB-407B-41A3-8DC9-7143F17538E4}" destId="{520D8976-361D-47CD-A1D4-3E166BEFCA77}" srcOrd="0" destOrd="0" presId="urn:microsoft.com/office/officeart/2005/8/layout/cycle7"/>
    <dgm:cxn modelId="{A1CFCAC4-9048-467B-8ECA-44E15F50A586}" type="presOf" srcId="{39EB6526-5823-4156-89A6-EB1484A4E656}" destId="{50EA16F4-FF89-47EF-800E-832FB8C145EA}" srcOrd="0" destOrd="0" presId="urn:microsoft.com/office/officeart/2005/8/layout/cycle7"/>
    <dgm:cxn modelId="{3C4B34D4-3762-445F-B4E1-6BDF7942A5D1}" type="presOf" srcId="{63A777B4-A3B5-4440-99E5-607222BE37DE}" destId="{F5240D31-6553-4B00-AE42-09CA340BB317}" srcOrd="0" destOrd="0" presId="urn:microsoft.com/office/officeart/2005/8/layout/cycle7"/>
    <dgm:cxn modelId="{2168C9D5-3E4E-4152-82F8-E58AB2C6B7F9}" type="presOf" srcId="{F24753A7-0ABA-4020-8A3F-80700BA8BE2F}" destId="{0D6C6CE7-A384-4C30-9AB8-23352774C31F}" srcOrd="1" destOrd="0" presId="urn:microsoft.com/office/officeart/2005/8/layout/cycle7"/>
    <dgm:cxn modelId="{D0F826D7-C4FD-4755-8685-359E4906967A}" type="presOf" srcId="{F24753A7-0ABA-4020-8A3F-80700BA8BE2F}" destId="{EDE2C8D7-8E18-4810-B337-24D6556FFC63}" srcOrd="0" destOrd="0" presId="urn:microsoft.com/office/officeart/2005/8/layout/cycle7"/>
    <dgm:cxn modelId="{E00D7FEE-F8D9-4DA9-A52A-A584AADC91DE}" type="presOf" srcId="{87C4DAD2-1331-4ABB-89DC-BCC0C7A88D64}" destId="{3966FE3F-C183-408B-9F5C-123F31302B18}" srcOrd="0" destOrd="0" presId="urn:microsoft.com/office/officeart/2005/8/layout/cycle7"/>
    <dgm:cxn modelId="{2E627EF0-6602-4F2E-9A45-9040C8E03F95}" type="presOf" srcId="{D57BB4C2-FE69-48E1-9BD2-12D7CBD9037D}" destId="{9440FAFA-D613-4244-9997-D3D6705FD18B}" srcOrd="0" destOrd="0" presId="urn:microsoft.com/office/officeart/2005/8/layout/cycle7"/>
    <dgm:cxn modelId="{2985ADD9-F158-465E-B09A-EE415DB5DA22}" type="presParOf" srcId="{F5240D31-6553-4B00-AE42-09CA340BB317}" destId="{9440FAFA-D613-4244-9997-D3D6705FD18B}" srcOrd="0" destOrd="0" presId="urn:microsoft.com/office/officeart/2005/8/layout/cycle7"/>
    <dgm:cxn modelId="{851DEA27-7FFD-4479-A7D2-9985966791CC}" type="presParOf" srcId="{F5240D31-6553-4B00-AE42-09CA340BB317}" destId="{50EA16F4-FF89-47EF-800E-832FB8C145EA}" srcOrd="1" destOrd="0" presId="urn:microsoft.com/office/officeart/2005/8/layout/cycle7"/>
    <dgm:cxn modelId="{54F65C45-08D6-48AD-974E-0BDB6B9D7157}" type="presParOf" srcId="{50EA16F4-FF89-47EF-800E-832FB8C145EA}" destId="{11C4AF1F-AC5E-45A0-8F19-697E3E2709A4}" srcOrd="0" destOrd="0" presId="urn:microsoft.com/office/officeart/2005/8/layout/cycle7"/>
    <dgm:cxn modelId="{9DFA361F-CE37-48D3-90A6-CF394C288401}" type="presParOf" srcId="{F5240D31-6553-4B00-AE42-09CA340BB317}" destId="{2440BD79-D687-4133-8310-8CE959BEEA70}" srcOrd="2" destOrd="0" presId="urn:microsoft.com/office/officeart/2005/8/layout/cycle7"/>
    <dgm:cxn modelId="{01B62D96-573B-492C-852A-C9035ABC1CC5}" type="presParOf" srcId="{F5240D31-6553-4B00-AE42-09CA340BB317}" destId="{EDE2C8D7-8E18-4810-B337-24D6556FFC63}" srcOrd="3" destOrd="0" presId="urn:microsoft.com/office/officeart/2005/8/layout/cycle7"/>
    <dgm:cxn modelId="{BD81447D-6E70-413C-AA21-1B45529ED03F}" type="presParOf" srcId="{EDE2C8D7-8E18-4810-B337-24D6556FFC63}" destId="{0D6C6CE7-A384-4C30-9AB8-23352774C31F}" srcOrd="0" destOrd="0" presId="urn:microsoft.com/office/officeart/2005/8/layout/cycle7"/>
    <dgm:cxn modelId="{DC639B00-2C33-4AF7-A7C1-DF832913826C}" type="presParOf" srcId="{F5240D31-6553-4B00-AE42-09CA340BB317}" destId="{3966FE3F-C183-408B-9F5C-123F31302B18}" srcOrd="4" destOrd="0" presId="urn:microsoft.com/office/officeart/2005/8/layout/cycle7"/>
    <dgm:cxn modelId="{0A7D2D8E-15FF-47C8-8C1B-AD61AB4404DE}" type="presParOf" srcId="{F5240D31-6553-4B00-AE42-09CA340BB317}" destId="{520D8976-361D-47CD-A1D4-3E166BEFCA77}" srcOrd="5" destOrd="0" presId="urn:microsoft.com/office/officeart/2005/8/layout/cycle7"/>
    <dgm:cxn modelId="{E71E559F-C17A-4605-BFD5-D684327CDACE}" type="presParOf" srcId="{520D8976-361D-47CD-A1D4-3E166BEFCA77}" destId="{BBFA81EB-CCE4-4DB0-9288-49C3E1803D0A}"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98C124-A870-45A8-95B5-B2B4A4CA819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CA6A607-F869-42E6-97FF-B38CFE7998AA}">
      <dgm:prSet/>
      <dgm:spPr/>
      <dgm:t>
        <a:bodyPr/>
        <a:lstStyle/>
        <a:p>
          <a:pPr>
            <a:defRPr cap="all"/>
          </a:pPr>
          <a:r>
            <a:rPr lang="en-GB"/>
            <a:t>Risks to Mrs A’s health grew of great concern during her case.</a:t>
          </a:r>
          <a:endParaRPr lang="en-US"/>
        </a:p>
      </dgm:t>
    </dgm:pt>
    <dgm:pt modelId="{72A13821-8A5D-465E-BDF5-16E5CB4F8A82}" type="parTrans" cxnId="{E488FCEE-830A-4F57-8084-57AB61F41F6C}">
      <dgm:prSet/>
      <dgm:spPr/>
      <dgm:t>
        <a:bodyPr/>
        <a:lstStyle/>
        <a:p>
          <a:endParaRPr lang="en-US"/>
        </a:p>
      </dgm:t>
    </dgm:pt>
    <dgm:pt modelId="{0A6BBA60-40F2-468E-9547-06D586ADC00F}" type="sibTrans" cxnId="{E488FCEE-830A-4F57-8084-57AB61F41F6C}">
      <dgm:prSet/>
      <dgm:spPr/>
      <dgm:t>
        <a:bodyPr/>
        <a:lstStyle/>
        <a:p>
          <a:endParaRPr lang="en-US"/>
        </a:p>
      </dgm:t>
    </dgm:pt>
    <dgm:pt modelId="{24406F41-8FDC-430B-84DF-AFBFD824840C}">
      <dgm:prSet/>
      <dgm:spPr/>
      <dgm:t>
        <a:bodyPr/>
        <a:lstStyle/>
        <a:p>
          <a:pPr>
            <a:defRPr cap="all"/>
          </a:pPr>
          <a:r>
            <a:rPr lang="en-GB"/>
            <a:t>Physical </a:t>
          </a:r>
          <a:endParaRPr lang="en-US"/>
        </a:p>
      </dgm:t>
    </dgm:pt>
    <dgm:pt modelId="{3A003243-9829-4D83-B0A2-25B57B9CF138}" type="parTrans" cxnId="{A5AB0DEC-374E-4388-8F15-B7B45F014F4A}">
      <dgm:prSet/>
      <dgm:spPr/>
      <dgm:t>
        <a:bodyPr/>
        <a:lstStyle/>
        <a:p>
          <a:endParaRPr lang="en-US"/>
        </a:p>
      </dgm:t>
    </dgm:pt>
    <dgm:pt modelId="{2CBEBAF2-AFC8-4DC9-B3DD-EA1F168C09C1}" type="sibTrans" cxnId="{A5AB0DEC-374E-4388-8F15-B7B45F014F4A}">
      <dgm:prSet/>
      <dgm:spPr/>
      <dgm:t>
        <a:bodyPr/>
        <a:lstStyle/>
        <a:p>
          <a:endParaRPr lang="en-US"/>
        </a:p>
      </dgm:t>
    </dgm:pt>
    <dgm:pt modelId="{A08E122C-AF4F-4DD0-9818-A9F42A1A4DCB}">
      <dgm:prSet/>
      <dgm:spPr/>
      <dgm:t>
        <a:bodyPr/>
        <a:lstStyle/>
        <a:p>
          <a:pPr>
            <a:defRPr cap="all"/>
          </a:pPr>
          <a:r>
            <a:rPr lang="en-GB"/>
            <a:t>Psychological</a:t>
          </a:r>
          <a:endParaRPr lang="en-US"/>
        </a:p>
      </dgm:t>
    </dgm:pt>
    <dgm:pt modelId="{4214FDF8-C5D6-478B-8BC3-677D93A5109F}" type="parTrans" cxnId="{4FE56DEE-4F14-4299-8D2C-6E2A34DBC794}">
      <dgm:prSet/>
      <dgm:spPr/>
      <dgm:t>
        <a:bodyPr/>
        <a:lstStyle/>
        <a:p>
          <a:endParaRPr lang="en-US"/>
        </a:p>
      </dgm:t>
    </dgm:pt>
    <dgm:pt modelId="{63CBEE77-AF43-4584-9DE5-E1654BFD45FF}" type="sibTrans" cxnId="{4FE56DEE-4F14-4299-8D2C-6E2A34DBC794}">
      <dgm:prSet/>
      <dgm:spPr/>
      <dgm:t>
        <a:bodyPr/>
        <a:lstStyle/>
        <a:p>
          <a:endParaRPr lang="en-US"/>
        </a:p>
      </dgm:t>
    </dgm:pt>
    <dgm:pt modelId="{82078F9F-0820-4EDA-B735-75F6ACD718EE}">
      <dgm:prSet/>
      <dgm:spPr/>
      <dgm:t>
        <a:bodyPr/>
        <a:lstStyle/>
        <a:p>
          <a:pPr>
            <a:defRPr cap="all"/>
          </a:pPr>
          <a:r>
            <a:rPr lang="en-GB"/>
            <a:t>Emotional </a:t>
          </a:r>
          <a:endParaRPr lang="en-US"/>
        </a:p>
      </dgm:t>
    </dgm:pt>
    <dgm:pt modelId="{BE7524BC-070B-4AA3-A3C7-EAEB57BF7755}" type="parTrans" cxnId="{73D52298-2F3F-4FD6-9E3F-AAA785C73CD9}">
      <dgm:prSet/>
      <dgm:spPr/>
      <dgm:t>
        <a:bodyPr/>
        <a:lstStyle/>
        <a:p>
          <a:endParaRPr lang="en-US"/>
        </a:p>
      </dgm:t>
    </dgm:pt>
    <dgm:pt modelId="{974BF21C-F18C-4486-8523-722E41CCF574}" type="sibTrans" cxnId="{73D52298-2F3F-4FD6-9E3F-AAA785C73CD9}">
      <dgm:prSet/>
      <dgm:spPr/>
      <dgm:t>
        <a:bodyPr/>
        <a:lstStyle/>
        <a:p>
          <a:endParaRPr lang="en-US"/>
        </a:p>
      </dgm:t>
    </dgm:pt>
    <dgm:pt modelId="{7C74CDFF-F5C5-41FF-A90A-57B742A6F25F}">
      <dgm:prSet/>
      <dgm:spPr/>
      <dgm:t>
        <a:bodyPr/>
        <a:lstStyle/>
        <a:p>
          <a:pPr>
            <a:defRPr cap="all"/>
          </a:pPr>
          <a:r>
            <a:rPr lang="en-GB"/>
            <a:t>Financial </a:t>
          </a:r>
          <a:endParaRPr lang="en-US"/>
        </a:p>
      </dgm:t>
    </dgm:pt>
    <dgm:pt modelId="{82813CC8-9314-4EB2-A2CF-328143F13B6D}" type="parTrans" cxnId="{20711FA7-68C2-4D90-9D5F-76130DDA81F1}">
      <dgm:prSet/>
      <dgm:spPr/>
      <dgm:t>
        <a:bodyPr/>
        <a:lstStyle/>
        <a:p>
          <a:endParaRPr lang="en-US"/>
        </a:p>
      </dgm:t>
    </dgm:pt>
    <dgm:pt modelId="{48E3E3B9-9717-4716-BCA6-94F121608B21}" type="sibTrans" cxnId="{20711FA7-68C2-4D90-9D5F-76130DDA81F1}">
      <dgm:prSet/>
      <dgm:spPr/>
      <dgm:t>
        <a:bodyPr/>
        <a:lstStyle/>
        <a:p>
          <a:endParaRPr lang="en-US"/>
        </a:p>
      </dgm:t>
    </dgm:pt>
    <dgm:pt modelId="{5713AF13-597C-4324-890F-514A0442A433}" type="pres">
      <dgm:prSet presAssocID="{6A98C124-A870-45A8-95B5-B2B4A4CA8194}" presName="root" presStyleCnt="0">
        <dgm:presLayoutVars>
          <dgm:dir/>
          <dgm:resizeHandles val="exact"/>
        </dgm:presLayoutVars>
      </dgm:prSet>
      <dgm:spPr/>
    </dgm:pt>
    <dgm:pt modelId="{BD9CD72D-B20E-4496-B9F2-371ED7988E78}" type="pres">
      <dgm:prSet presAssocID="{9CA6A607-F869-42E6-97FF-B38CFE7998AA}" presName="compNode" presStyleCnt="0"/>
      <dgm:spPr/>
    </dgm:pt>
    <dgm:pt modelId="{24BF4C53-94D2-40DB-B86D-2413212E7093}" type="pres">
      <dgm:prSet presAssocID="{9CA6A607-F869-42E6-97FF-B38CFE7998AA}" presName="iconBgRect" presStyleLbl="bgShp" presStyleIdx="0" presStyleCnt="5"/>
      <dgm:spPr/>
    </dgm:pt>
    <dgm:pt modelId="{5122059E-55AF-4815-AE29-757BDF72C0D0}" type="pres">
      <dgm:prSet presAssocID="{9CA6A607-F869-42E6-97FF-B38CFE7998A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A4E7DB85-D1F5-4053-AD26-39E789F14F60}" type="pres">
      <dgm:prSet presAssocID="{9CA6A607-F869-42E6-97FF-B38CFE7998AA}" presName="spaceRect" presStyleCnt="0"/>
      <dgm:spPr/>
    </dgm:pt>
    <dgm:pt modelId="{E411409B-5286-428E-AAE1-E8C0E4F15971}" type="pres">
      <dgm:prSet presAssocID="{9CA6A607-F869-42E6-97FF-B38CFE7998AA}" presName="textRect" presStyleLbl="revTx" presStyleIdx="0" presStyleCnt="5">
        <dgm:presLayoutVars>
          <dgm:chMax val="1"/>
          <dgm:chPref val="1"/>
        </dgm:presLayoutVars>
      </dgm:prSet>
      <dgm:spPr/>
    </dgm:pt>
    <dgm:pt modelId="{3969E61F-78E7-4B2C-ABC5-74232B696BD0}" type="pres">
      <dgm:prSet presAssocID="{0A6BBA60-40F2-468E-9547-06D586ADC00F}" presName="sibTrans" presStyleCnt="0"/>
      <dgm:spPr/>
    </dgm:pt>
    <dgm:pt modelId="{4931A3DF-69C8-4BCE-A038-20345CC7AFEA}" type="pres">
      <dgm:prSet presAssocID="{24406F41-8FDC-430B-84DF-AFBFD824840C}" presName="compNode" presStyleCnt="0"/>
      <dgm:spPr/>
    </dgm:pt>
    <dgm:pt modelId="{EFB9214C-88D2-4DE6-A937-EA45B3D9B10C}" type="pres">
      <dgm:prSet presAssocID="{24406F41-8FDC-430B-84DF-AFBFD824840C}" presName="iconBgRect" presStyleLbl="bgShp" presStyleIdx="1" presStyleCnt="5"/>
      <dgm:spPr/>
    </dgm:pt>
    <dgm:pt modelId="{A7184698-D125-46D1-9E88-E313517AE1DE}" type="pres">
      <dgm:prSet presAssocID="{24406F41-8FDC-430B-84DF-AFBFD824840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2E49BB33-87EC-4E95-8158-00E3DCD79BB3}" type="pres">
      <dgm:prSet presAssocID="{24406F41-8FDC-430B-84DF-AFBFD824840C}" presName="spaceRect" presStyleCnt="0"/>
      <dgm:spPr/>
    </dgm:pt>
    <dgm:pt modelId="{D2FC2083-D1E3-4803-B350-84227B96FD5F}" type="pres">
      <dgm:prSet presAssocID="{24406F41-8FDC-430B-84DF-AFBFD824840C}" presName="textRect" presStyleLbl="revTx" presStyleIdx="1" presStyleCnt="5">
        <dgm:presLayoutVars>
          <dgm:chMax val="1"/>
          <dgm:chPref val="1"/>
        </dgm:presLayoutVars>
      </dgm:prSet>
      <dgm:spPr/>
    </dgm:pt>
    <dgm:pt modelId="{E0A74F5E-B03E-4A64-AE4D-4B154D8DA4E5}" type="pres">
      <dgm:prSet presAssocID="{2CBEBAF2-AFC8-4DC9-B3DD-EA1F168C09C1}" presName="sibTrans" presStyleCnt="0"/>
      <dgm:spPr/>
    </dgm:pt>
    <dgm:pt modelId="{5017C539-827B-4E80-A4D1-A52E456388C9}" type="pres">
      <dgm:prSet presAssocID="{A08E122C-AF4F-4DD0-9818-A9F42A1A4DCB}" presName="compNode" presStyleCnt="0"/>
      <dgm:spPr/>
    </dgm:pt>
    <dgm:pt modelId="{CF49A9AC-2E57-4EC0-9BBB-632085C36097}" type="pres">
      <dgm:prSet presAssocID="{A08E122C-AF4F-4DD0-9818-A9F42A1A4DCB}" presName="iconBgRect" presStyleLbl="bgShp" presStyleIdx="2" presStyleCnt="5"/>
      <dgm:spPr/>
    </dgm:pt>
    <dgm:pt modelId="{3DA28FCB-A348-407A-A59C-85A70CA5702C}" type="pres">
      <dgm:prSet presAssocID="{A08E122C-AF4F-4DD0-9818-A9F42A1A4DC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087B9D6B-4551-4503-9980-62C8F142579F}" type="pres">
      <dgm:prSet presAssocID="{A08E122C-AF4F-4DD0-9818-A9F42A1A4DCB}" presName="spaceRect" presStyleCnt="0"/>
      <dgm:spPr/>
    </dgm:pt>
    <dgm:pt modelId="{D6DBC4AE-ABBA-45AF-B5A4-B3D5FAAFEB6E}" type="pres">
      <dgm:prSet presAssocID="{A08E122C-AF4F-4DD0-9818-A9F42A1A4DCB}" presName="textRect" presStyleLbl="revTx" presStyleIdx="2" presStyleCnt="5">
        <dgm:presLayoutVars>
          <dgm:chMax val="1"/>
          <dgm:chPref val="1"/>
        </dgm:presLayoutVars>
      </dgm:prSet>
      <dgm:spPr/>
    </dgm:pt>
    <dgm:pt modelId="{7337135E-5450-4F6A-AD33-56C0C56EFB66}" type="pres">
      <dgm:prSet presAssocID="{63CBEE77-AF43-4584-9DE5-E1654BFD45FF}" presName="sibTrans" presStyleCnt="0"/>
      <dgm:spPr/>
    </dgm:pt>
    <dgm:pt modelId="{2539F23B-1C63-4FE6-990C-6CDD1481E5B5}" type="pres">
      <dgm:prSet presAssocID="{82078F9F-0820-4EDA-B735-75F6ACD718EE}" presName="compNode" presStyleCnt="0"/>
      <dgm:spPr/>
    </dgm:pt>
    <dgm:pt modelId="{628C0913-0884-4AE6-8340-1F3DF771B0E7}" type="pres">
      <dgm:prSet presAssocID="{82078F9F-0820-4EDA-B735-75F6ACD718EE}" presName="iconBgRect" presStyleLbl="bgShp" presStyleIdx="3" presStyleCnt="5"/>
      <dgm:spPr/>
    </dgm:pt>
    <dgm:pt modelId="{09080A30-7594-45A8-A277-951592E0CDF3}" type="pres">
      <dgm:prSet presAssocID="{82078F9F-0820-4EDA-B735-75F6ACD718E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FFE9B6E6-757C-40E7-A34F-AC953A64B3A4}" type="pres">
      <dgm:prSet presAssocID="{82078F9F-0820-4EDA-B735-75F6ACD718EE}" presName="spaceRect" presStyleCnt="0"/>
      <dgm:spPr/>
    </dgm:pt>
    <dgm:pt modelId="{92878A6D-5B3A-4D80-9AD5-EABEF9D6A23E}" type="pres">
      <dgm:prSet presAssocID="{82078F9F-0820-4EDA-B735-75F6ACD718EE}" presName="textRect" presStyleLbl="revTx" presStyleIdx="3" presStyleCnt="5">
        <dgm:presLayoutVars>
          <dgm:chMax val="1"/>
          <dgm:chPref val="1"/>
        </dgm:presLayoutVars>
      </dgm:prSet>
      <dgm:spPr/>
    </dgm:pt>
    <dgm:pt modelId="{43117E91-7258-4FA3-92B2-809C57210FBC}" type="pres">
      <dgm:prSet presAssocID="{974BF21C-F18C-4486-8523-722E41CCF574}" presName="sibTrans" presStyleCnt="0"/>
      <dgm:spPr/>
    </dgm:pt>
    <dgm:pt modelId="{19656654-A35B-42BC-A1BA-3C9AF6E2B511}" type="pres">
      <dgm:prSet presAssocID="{7C74CDFF-F5C5-41FF-A90A-57B742A6F25F}" presName="compNode" presStyleCnt="0"/>
      <dgm:spPr/>
    </dgm:pt>
    <dgm:pt modelId="{F4ED9637-DA95-4CD5-BE4B-3102D2CB3687}" type="pres">
      <dgm:prSet presAssocID="{7C74CDFF-F5C5-41FF-A90A-57B742A6F25F}" presName="iconBgRect" presStyleLbl="bgShp" presStyleIdx="4" presStyleCnt="5"/>
      <dgm:spPr/>
    </dgm:pt>
    <dgm:pt modelId="{B141B872-09F0-4FF2-B7B5-AF13F380B479}" type="pres">
      <dgm:prSet presAssocID="{7C74CDFF-F5C5-41FF-A90A-57B742A6F25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DEA6E749-B07E-46D4-B1D1-D85621A061B4}" type="pres">
      <dgm:prSet presAssocID="{7C74CDFF-F5C5-41FF-A90A-57B742A6F25F}" presName="spaceRect" presStyleCnt="0"/>
      <dgm:spPr/>
    </dgm:pt>
    <dgm:pt modelId="{937FF027-76C9-46D1-86F6-A34DD6E16749}" type="pres">
      <dgm:prSet presAssocID="{7C74CDFF-F5C5-41FF-A90A-57B742A6F25F}" presName="textRect" presStyleLbl="revTx" presStyleIdx="4" presStyleCnt="5">
        <dgm:presLayoutVars>
          <dgm:chMax val="1"/>
          <dgm:chPref val="1"/>
        </dgm:presLayoutVars>
      </dgm:prSet>
      <dgm:spPr/>
    </dgm:pt>
  </dgm:ptLst>
  <dgm:cxnLst>
    <dgm:cxn modelId="{15DEDC18-14AD-4891-AC7D-2423110E1D01}" type="presOf" srcId="{A08E122C-AF4F-4DD0-9818-A9F42A1A4DCB}" destId="{D6DBC4AE-ABBA-45AF-B5A4-B3D5FAAFEB6E}" srcOrd="0" destOrd="0" presId="urn:microsoft.com/office/officeart/2018/5/layout/IconCircleLabelList"/>
    <dgm:cxn modelId="{8992CE2F-5D8F-49A3-BDD7-30411BCE4BC4}" type="presOf" srcId="{9CA6A607-F869-42E6-97FF-B38CFE7998AA}" destId="{E411409B-5286-428E-AAE1-E8C0E4F15971}" srcOrd="0" destOrd="0" presId="urn:microsoft.com/office/officeart/2018/5/layout/IconCircleLabelList"/>
    <dgm:cxn modelId="{1D003263-1031-49D2-9851-0F62E0BEBC45}" type="presOf" srcId="{7C74CDFF-F5C5-41FF-A90A-57B742A6F25F}" destId="{937FF027-76C9-46D1-86F6-A34DD6E16749}" srcOrd="0" destOrd="0" presId="urn:microsoft.com/office/officeart/2018/5/layout/IconCircleLabelList"/>
    <dgm:cxn modelId="{4157E477-CFBB-48EA-BCF7-B01710F55E24}" type="presOf" srcId="{82078F9F-0820-4EDA-B735-75F6ACD718EE}" destId="{92878A6D-5B3A-4D80-9AD5-EABEF9D6A23E}" srcOrd="0" destOrd="0" presId="urn:microsoft.com/office/officeart/2018/5/layout/IconCircleLabelList"/>
    <dgm:cxn modelId="{F7A81694-0955-4223-B3CD-88F0B60F6CDD}" type="presOf" srcId="{24406F41-8FDC-430B-84DF-AFBFD824840C}" destId="{D2FC2083-D1E3-4803-B350-84227B96FD5F}" srcOrd="0" destOrd="0" presId="urn:microsoft.com/office/officeart/2018/5/layout/IconCircleLabelList"/>
    <dgm:cxn modelId="{73D52298-2F3F-4FD6-9E3F-AAA785C73CD9}" srcId="{6A98C124-A870-45A8-95B5-B2B4A4CA8194}" destId="{82078F9F-0820-4EDA-B735-75F6ACD718EE}" srcOrd="3" destOrd="0" parTransId="{BE7524BC-070B-4AA3-A3C7-EAEB57BF7755}" sibTransId="{974BF21C-F18C-4486-8523-722E41CCF574}"/>
    <dgm:cxn modelId="{20711FA7-68C2-4D90-9D5F-76130DDA81F1}" srcId="{6A98C124-A870-45A8-95B5-B2B4A4CA8194}" destId="{7C74CDFF-F5C5-41FF-A90A-57B742A6F25F}" srcOrd="4" destOrd="0" parTransId="{82813CC8-9314-4EB2-A2CF-328143F13B6D}" sibTransId="{48E3E3B9-9717-4716-BCA6-94F121608B21}"/>
    <dgm:cxn modelId="{381645C1-3E8E-42AF-A283-9E14614C36ED}" type="presOf" srcId="{6A98C124-A870-45A8-95B5-B2B4A4CA8194}" destId="{5713AF13-597C-4324-890F-514A0442A433}" srcOrd="0" destOrd="0" presId="urn:microsoft.com/office/officeart/2018/5/layout/IconCircleLabelList"/>
    <dgm:cxn modelId="{A5AB0DEC-374E-4388-8F15-B7B45F014F4A}" srcId="{6A98C124-A870-45A8-95B5-B2B4A4CA8194}" destId="{24406F41-8FDC-430B-84DF-AFBFD824840C}" srcOrd="1" destOrd="0" parTransId="{3A003243-9829-4D83-B0A2-25B57B9CF138}" sibTransId="{2CBEBAF2-AFC8-4DC9-B3DD-EA1F168C09C1}"/>
    <dgm:cxn modelId="{4FE56DEE-4F14-4299-8D2C-6E2A34DBC794}" srcId="{6A98C124-A870-45A8-95B5-B2B4A4CA8194}" destId="{A08E122C-AF4F-4DD0-9818-A9F42A1A4DCB}" srcOrd="2" destOrd="0" parTransId="{4214FDF8-C5D6-478B-8BC3-677D93A5109F}" sibTransId="{63CBEE77-AF43-4584-9DE5-E1654BFD45FF}"/>
    <dgm:cxn modelId="{E488FCEE-830A-4F57-8084-57AB61F41F6C}" srcId="{6A98C124-A870-45A8-95B5-B2B4A4CA8194}" destId="{9CA6A607-F869-42E6-97FF-B38CFE7998AA}" srcOrd="0" destOrd="0" parTransId="{72A13821-8A5D-465E-BDF5-16E5CB4F8A82}" sibTransId="{0A6BBA60-40F2-468E-9547-06D586ADC00F}"/>
    <dgm:cxn modelId="{6B361379-3C6B-45FC-968D-2FCA5EA6D3F1}" type="presParOf" srcId="{5713AF13-597C-4324-890F-514A0442A433}" destId="{BD9CD72D-B20E-4496-B9F2-371ED7988E78}" srcOrd="0" destOrd="0" presId="urn:microsoft.com/office/officeart/2018/5/layout/IconCircleLabelList"/>
    <dgm:cxn modelId="{98244922-D889-41FE-B73F-69F17F528A93}" type="presParOf" srcId="{BD9CD72D-B20E-4496-B9F2-371ED7988E78}" destId="{24BF4C53-94D2-40DB-B86D-2413212E7093}" srcOrd="0" destOrd="0" presId="urn:microsoft.com/office/officeart/2018/5/layout/IconCircleLabelList"/>
    <dgm:cxn modelId="{22271A08-220C-4DF1-8528-08B08D6DDACC}" type="presParOf" srcId="{BD9CD72D-B20E-4496-B9F2-371ED7988E78}" destId="{5122059E-55AF-4815-AE29-757BDF72C0D0}" srcOrd="1" destOrd="0" presId="urn:microsoft.com/office/officeart/2018/5/layout/IconCircleLabelList"/>
    <dgm:cxn modelId="{3E905C56-5724-4713-BC78-7FB78637E7DF}" type="presParOf" srcId="{BD9CD72D-B20E-4496-B9F2-371ED7988E78}" destId="{A4E7DB85-D1F5-4053-AD26-39E789F14F60}" srcOrd="2" destOrd="0" presId="urn:microsoft.com/office/officeart/2018/5/layout/IconCircleLabelList"/>
    <dgm:cxn modelId="{DC7F4294-5E07-4D5D-AB1B-FB92D3BE2D2C}" type="presParOf" srcId="{BD9CD72D-B20E-4496-B9F2-371ED7988E78}" destId="{E411409B-5286-428E-AAE1-E8C0E4F15971}" srcOrd="3" destOrd="0" presId="urn:microsoft.com/office/officeart/2018/5/layout/IconCircleLabelList"/>
    <dgm:cxn modelId="{849C7737-3418-4344-9DE0-6228D5A35EC6}" type="presParOf" srcId="{5713AF13-597C-4324-890F-514A0442A433}" destId="{3969E61F-78E7-4B2C-ABC5-74232B696BD0}" srcOrd="1" destOrd="0" presId="urn:microsoft.com/office/officeart/2018/5/layout/IconCircleLabelList"/>
    <dgm:cxn modelId="{1000A6FE-E39C-4A5F-9DD9-91ED1886B56C}" type="presParOf" srcId="{5713AF13-597C-4324-890F-514A0442A433}" destId="{4931A3DF-69C8-4BCE-A038-20345CC7AFEA}" srcOrd="2" destOrd="0" presId="urn:microsoft.com/office/officeart/2018/5/layout/IconCircleLabelList"/>
    <dgm:cxn modelId="{55400678-5879-4EEA-89DD-487B55DCE6B3}" type="presParOf" srcId="{4931A3DF-69C8-4BCE-A038-20345CC7AFEA}" destId="{EFB9214C-88D2-4DE6-A937-EA45B3D9B10C}" srcOrd="0" destOrd="0" presId="urn:microsoft.com/office/officeart/2018/5/layout/IconCircleLabelList"/>
    <dgm:cxn modelId="{05AE3456-B30D-4657-B6A9-703B6EC2B559}" type="presParOf" srcId="{4931A3DF-69C8-4BCE-A038-20345CC7AFEA}" destId="{A7184698-D125-46D1-9E88-E313517AE1DE}" srcOrd="1" destOrd="0" presId="urn:microsoft.com/office/officeart/2018/5/layout/IconCircleLabelList"/>
    <dgm:cxn modelId="{22084586-6288-4780-BF99-1BFD6593E7C9}" type="presParOf" srcId="{4931A3DF-69C8-4BCE-A038-20345CC7AFEA}" destId="{2E49BB33-87EC-4E95-8158-00E3DCD79BB3}" srcOrd="2" destOrd="0" presId="urn:microsoft.com/office/officeart/2018/5/layout/IconCircleLabelList"/>
    <dgm:cxn modelId="{4DA153F7-4F9F-41AB-A10D-84C306A8C1BA}" type="presParOf" srcId="{4931A3DF-69C8-4BCE-A038-20345CC7AFEA}" destId="{D2FC2083-D1E3-4803-B350-84227B96FD5F}" srcOrd="3" destOrd="0" presId="urn:microsoft.com/office/officeart/2018/5/layout/IconCircleLabelList"/>
    <dgm:cxn modelId="{1DE4CA64-F563-4717-944D-D99E1B92907F}" type="presParOf" srcId="{5713AF13-597C-4324-890F-514A0442A433}" destId="{E0A74F5E-B03E-4A64-AE4D-4B154D8DA4E5}" srcOrd="3" destOrd="0" presId="urn:microsoft.com/office/officeart/2018/5/layout/IconCircleLabelList"/>
    <dgm:cxn modelId="{4423C51D-EF29-4117-9DE6-62B73B6892A5}" type="presParOf" srcId="{5713AF13-597C-4324-890F-514A0442A433}" destId="{5017C539-827B-4E80-A4D1-A52E456388C9}" srcOrd="4" destOrd="0" presId="urn:microsoft.com/office/officeart/2018/5/layout/IconCircleLabelList"/>
    <dgm:cxn modelId="{40F1C486-1FDA-4C86-8289-AD9615824609}" type="presParOf" srcId="{5017C539-827B-4E80-A4D1-A52E456388C9}" destId="{CF49A9AC-2E57-4EC0-9BBB-632085C36097}" srcOrd="0" destOrd="0" presId="urn:microsoft.com/office/officeart/2018/5/layout/IconCircleLabelList"/>
    <dgm:cxn modelId="{C4F132BB-4C9C-4B1C-B72F-511469E475CE}" type="presParOf" srcId="{5017C539-827B-4E80-A4D1-A52E456388C9}" destId="{3DA28FCB-A348-407A-A59C-85A70CA5702C}" srcOrd="1" destOrd="0" presId="urn:microsoft.com/office/officeart/2018/5/layout/IconCircleLabelList"/>
    <dgm:cxn modelId="{6586F3D6-E851-44A8-B3EE-69B358A3D687}" type="presParOf" srcId="{5017C539-827B-4E80-A4D1-A52E456388C9}" destId="{087B9D6B-4551-4503-9980-62C8F142579F}" srcOrd="2" destOrd="0" presId="urn:microsoft.com/office/officeart/2018/5/layout/IconCircleLabelList"/>
    <dgm:cxn modelId="{68D55599-9930-41BD-B9C1-13A1850E1274}" type="presParOf" srcId="{5017C539-827B-4E80-A4D1-A52E456388C9}" destId="{D6DBC4AE-ABBA-45AF-B5A4-B3D5FAAFEB6E}" srcOrd="3" destOrd="0" presId="urn:microsoft.com/office/officeart/2018/5/layout/IconCircleLabelList"/>
    <dgm:cxn modelId="{4997FCE4-A3B4-456D-A9DE-BD93DF67A56A}" type="presParOf" srcId="{5713AF13-597C-4324-890F-514A0442A433}" destId="{7337135E-5450-4F6A-AD33-56C0C56EFB66}" srcOrd="5" destOrd="0" presId="urn:microsoft.com/office/officeart/2018/5/layout/IconCircleLabelList"/>
    <dgm:cxn modelId="{D7BA0704-064A-4DE7-A1DA-7D6EB644C27A}" type="presParOf" srcId="{5713AF13-597C-4324-890F-514A0442A433}" destId="{2539F23B-1C63-4FE6-990C-6CDD1481E5B5}" srcOrd="6" destOrd="0" presId="urn:microsoft.com/office/officeart/2018/5/layout/IconCircleLabelList"/>
    <dgm:cxn modelId="{F9374647-6763-4234-BD6C-AB566F9E2D3B}" type="presParOf" srcId="{2539F23B-1C63-4FE6-990C-6CDD1481E5B5}" destId="{628C0913-0884-4AE6-8340-1F3DF771B0E7}" srcOrd="0" destOrd="0" presId="urn:microsoft.com/office/officeart/2018/5/layout/IconCircleLabelList"/>
    <dgm:cxn modelId="{87500E09-115C-4AC6-9DDC-91EF3DA053A4}" type="presParOf" srcId="{2539F23B-1C63-4FE6-990C-6CDD1481E5B5}" destId="{09080A30-7594-45A8-A277-951592E0CDF3}" srcOrd="1" destOrd="0" presId="urn:microsoft.com/office/officeart/2018/5/layout/IconCircleLabelList"/>
    <dgm:cxn modelId="{FD2A774B-1F37-4284-BBC8-E8DAA51BD210}" type="presParOf" srcId="{2539F23B-1C63-4FE6-990C-6CDD1481E5B5}" destId="{FFE9B6E6-757C-40E7-A34F-AC953A64B3A4}" srcOrd="2" destOrd="0" presId="urn:microsoft.com/office/officeart/2018/5/layout/IconCircleLabelList"/>
    <dgm:cxn modelId="{05C51EC6-09A5-4C09-B3B9-0740A11512EC}" type="presParOf" srcId="{2539F23B-1C63-4FE6-990C-6CDD1481E5B5}" destId="{92878A6D-5B3A-4D80-9AD5-EABEF9D6A23E}" srcOrd="3" destOrd="0" presId="urn:microsoft.com/office/officeart/2018/5/layout/IconCircleLabelList"/>
    <dgm:cxn modelId="{B774B38D-386F-4230-88F8-68CF7DF3BC3E}" type="presParOf" srcId="{5713AF13-597C-4324-890F-514A0442A433}" destId="{43117E91-7258-4FA3-92B2-809C57210FBC}" srcOrd="7" destOrd="0" presId="urn:microsoft.com/office/officeart/2018/5/layout/IconCircleLabelList"/>
    <dgm:cxn modelId="{8DEA8BED-48EA-46C6-81DE-E195897722F7}" type="presParOf" srcId="{5713AF13-597C-4324-890F-514A0442A433}" destId="{19656654-A35B-42BC-A1BA-3C9AF6E2B511}" srcOrd="8" destOrd="0" presId="urn:microsoft.com/office/officeart/2018/5/layout/IconCircleLabelList"/>
    <dgm:cxn modelId="{AB708BCD-AB6B-406F-BB97-EA71C6576CCA}" type="presParOf" srcId="{19656654-A35B-42BC-A1BA-3C9AF6E2B511}" destId="{F4ED9637-DA95-4CD5-BE4B-3102D2CB3687}" srcOrd="0" destOrd="0" presId="urn:microsoft.com/office/officeart/2018/5/layout/IconCircleLabelList"/>
    <dgm:cxn modelId="{5DAC37D9-54DB-42D7-9224-FE7E8022F1D9}" type="presParOf" srcId="{19656654-A35B-42BC-A1BA-3C9AF6E2B511}" destId="{B141B872-09F0-4FF2-B7B5-AF13F380B479}" srcOrd="1" destOrd="0" presId="urn:microsoft.com/office/officeart/2018/5/layout/IconCircleLabelList"/>
    <dgm:cxn modelId="{12E422A1-62FE-4A3D-A8F7-62633D2D1CD2}" type="presParOf" srcId="{19656654-A35B-42BC-A1BA-3C9AF6E2B511}" destId="{DEA6E749-B07E-46D4-B1D1-D85621A061B4}" srcOrd="2" destOrd="0" presId="urn:microsoft.com/office/officeart/2018/5/layout/IconCircleLabelList"/>
    <dgm:cxn modelId="{E2BCB342-2615-4B87-A995-6C30BDD181BE}" type="presParOf" srcId="{19656654-A35B-42BC-A1BA-3C9AF6E2B511}" destId="{937FF027-76C9-46D1-86F6-A34DD6E1674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70C62B-11DB-441B-9632-BD3C9E0BC80A}"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C341E336-8EFC-42C2-A723-371BAD4BE652}">
      <dgm:prSet/>
      <dgm:spPr/>
      <dgm:t>
        <a:bodyPr/>
        <a:lstStyle/>
        <a:p>
          <a:r>
            <a:rPr lang="en-GB"/>
            <a:t>The Care Act 2014</a:t>
          </a:r>
          <a:endParaRPr lang="en-US"/>
        </a:p>
      </dgm:t>
    </dgm:pt>
    <dgm:pt modelId="{46ADE640-6907-459E-8B17-E2DE7CF014D8}" type="parTrans" cxnId="{E407F449-FAEA-43CC-A79C-ECE71863F980}">
      <dgm:prSet/>
      <dgm:spPr/>
      <dgm:t>
        <a:bodyPr/>
        <a:lstStyle/>
        <a:p>
          <a:endParaRPr lang="en-US"/>
        </a:p>
      </dgm:t>
    </dgm:pt>
    <dgm:pt modelId="{C595B8FA-9F60-4FD8-B4DE-5A7CFD89846C}" type="sibTrans" cxnId="{E407F449-FAEA-43CC-A79C-ECE71863F980}">
      <dgm:prSet/>
      <dgm:spPr/>
      <dgm:t>
        <a:bodyPr/>
        <a:lstStyle/>
        <a:p>
          <a:endParaRPr lang="en-US"/>
        </a:p>
      </dgm:t>
    </dgm:pt>
    <dgm:pt modelId="{001F5FC7-9E16-4E92-B26A-D41D95143AA2}">
      <dgm:prSet/>
      <dgm:spPr/>
      <dgm:t>
        <a:bodyPr/>
        <a:lstStyle/>
        <a:p>
          <a:r>
            <a:rPr lang="en-GB"/>
            <a:t>Human Rights Act 1998</a:t>
          </a:r>
          <a:endParaRPr lang="en-US"/>
        </a:p>
      </dgm:t>
    </dgm:pt>
    <dgm:pt modelId="{034FD495-3D28-4BE0-841A-6DF76DD51E4F}" type="parTrans" cxnId="{E1DC1F8A-D39B-463D-A1F0-DFE9995846A9}">
      <dgm:prSet/>
      <dgm:spPr/>
      <dgm:t>
        <a:bodyPr/>
        <a:lstStyle/>
        <a:p>
          <a:endParaRPr lang="en-US"/>
        </a:p>
      </dgm:t>
    </dgm:pt>
    <dgm:pt modelId="{E7EBE1B9-DA4F-4840-B42F-1AFA335CCCB3}" type="sibTrans" cxnId="{E1DC1F8A-D39B-463D-A1F0-DFE9995846A9}">
      <dgm:prSet/>
      <dgm:spPr/>
      <dgm:t>
        <a:bodyPr/>
        <a:lstStyle/>
        <a:p>
          <a:endParaRPr lang="en-US"/>
        </a:p>
      </dgm:t>
    </dgm:pt>
    <dgm:pt modelId="{7C0F8AE1-EE62-4223-8CBC-82F24CA523DB}">
      <dgm:prSet/>
      <dgm:spPr/>
      <dgm:t>
        <a:bodyPr/>
        <a:lstStyle/>
        <a:p>
          <a:r>
            <a:rPr lang="en-GB" dirty="0"/>
            <a:t>Mental Capacity Act 2005 </a:t>
          </a:r>
          <a:endParaRPr lang="en-US" dirty="0"/>
        </a:p>
      </dgm:t>
    </dgm:pt>
    <dgm:pt modelId="{5B78BBE7-5693-4ACE-B1DA-320FF202831B}" type="parTrans" cxnId="{4BD8DD55-3845-4564-A8EE-121209D285E8}">
      <dgm:prSet/>
      <dgm:spPr/>
      <dgm:t>
        <a:bodyPr/>
        <a:lstStyle/>
        <a:p>
          <a:endParaRPr lang="en-US"/>
        </a:p>
      </dgm:t>
    </dgm:pt>
    <dgm:pt modelId="{F19FEEEF-0A24-47F2-ABC6-1B32E15D2498}" type="sibTrans" cxnId="{4BD8DD55-3845-4564-A8EE-121209D285E8}">
      <dgm:prSet/>
      <dgm:spPr/>
      <dgm:t>
        <a:bodyPr/>
        <a:lstStyle/>
        <a:p>
          <a:endParaRPr lang="en-US"/>
        </a:p>
      </dgm:t>
    </dgm:pt>
    <dgm:pt modelId="{D4C61D07-94CF-4360-8C0E-9A785CB9CDDB}">
      <dgm:prSet/>
      <dgm:spPr/>
      <dgm:t>
        <a:bodyPr/>
        <a:lstStyle/>
        <a:p>
          <a:r>
            <a:rPr lang="en-GB"/>
            <a:t>Health and Social Care Act 2012</a:t>
          </a:r>
          <a:endParaRPr lang="en-US"/>
        </a:p>
      </dgm:t>
    </dgm:pt>
    <dgm:pt modelId="{237E9FA5-F3B8-4FD4-9858-2807F2F5D28E}" type="parTrans" cxnId="{57F2A345-AC32-4DAD-AA3F-FBFAF98208A9}">
      <dgm:prSet/>
      <dgm:spPr/>
      <dgm:t>
        <a:bodyPr/>
        <a:lstStyle/>
        <a:p>
          <a:endParaRPr lang="en-US"/>
        </a:p>
      </dgm:t>
    </dgm:pt>
    <dgm:pt modelId="{6682C289-C298-4A7E-92F1-8223CCA50910}" type="sibTrans" cxnId="{57F2A345-AC32-4DAD-AA3F-FBFAF98208A9}">
      <dgm:prSet/>
      <dgm:spPr/>
      <dgm:t>
        <a:bodyPr/>
        <a:lstStyle/>
        <a:p>
          <a:endParaRPr lang="en-US"/>
        </a:p>
      </dgm:t>
    </dgm:pt>
    <dgm:pt modelId="{4A0AC03C-0CBE-4B47-8E94-7B365B59B7EB}">
      <dgm:prSet/>
      <dgm:spPr/>
      <dgm:t>
        <a:bodyPr/>
        <a:lstStyle/>
        <a:p>
          <a:r>
            <a:rPr lang="en-GB"/>
            <a:t>Mental Health Act 2007</a:t>
          </a:r>
          <a:endParaRPr lang="en-US"/>
        </a:p>
      </dgm:t>
    </dgm:pt>
    <dgm:pt modelId="{8900585D-41D2-4860-A24B-45EE2094B48C}" type="parTrans" cxnId="{B68CABCB-225A-47DD-B8FB-FA7C75A74A8C}">
      <dgm:prSet/>
      <dgm:spPr/>
      <dgm:t>
        <a:bodyPr/>
        <a:lstStyle/>
        <a:p>
          <a:endParaRPr lang="en-US"/>
        </a:p>
      </dgm:t>
    </dgm:pt>
    <dgm:pt modelId="{71DFD9AB-E698-4422-AB72-E8E4FB0E88F5}" type="sibTrans" cxnId="{B68CABCB-225A-47DD-B8FB-FA7C75A74A8C}">
      <dgm:prSet/>
      <dgm:spPr/>
      <dgm:t>
        <a:bodyPr/>
        <a:lstStyle/>
        <a:p>
          <a:endParaRPr lang="en-US"/>
        </a:p>
      </dgm:t>
    </dgm:pt>
    <dgm:pt modelId="{CBC3B0F3-193A-48CB-9211-940FB391584B}">
      <dgm:prSet/>
      <dgm:spPr/>
      <dgm:t>
        <a:bodyPr/>
        <a:lstStyle/>
        <a:p>
          <a:r>
            <a:rPr lang="en-GB"/>
            <a:t>Safeguarding Vulnerable Groups Act 2006</a:t>
          </a:r>
          <a:endParaRPr lang="en-US"/>
        </a:p>
      </dgm:t>
    </dgm:pt>
    <dgm:pt modelId="{EC3B41A4-7995-4CB4-99C2-0C80A46861A6}" type="parTrans" cxnId="{4AC8324F-75EC-4CC0-BCE7-37A474D534EB}">
      <dgm:prSet/>
      <dgm:spPr/>
      <dgm:t>
        <a:bodyPr/>
        <a:lstStyle/>
        <a:p>
          <a:endParaRPr lang="en-US"/>
        </a:p>
      </dgm:t>
    </dgm:pt>
    <dgm:pt modelId="{6B43B4CC-E6E6-45CE-B133-A12091D3BA9C}" type="sibTrans" cxnId="{4AC8324F-75EC-4CC0-BCE7-37A474D534EB}">
      <dgm:prSet/>
      <dgm:spPr/>
      <dgm:t>
        <a:bodyPr/>
        <a:lstStyle/>
        <a:p>
          <a:endParaRPr lang="en-US"/>
        </a:p>
      </dgm:t>
    </dgm:pt>
    <dgm:pt modelId="{DED3CBA0-B164-4E85-9E7C-1CA7CC028BF0}" type="pres">
      <dgm:prSet presAssocID="{1F70C62B-11DB-441B-9632-BD3C9E0BC80A}" presName="Name0" presStyleCnt="0">
        <dgm:presLayoutVars>
          <dgm:dir/>
          <dgm:resizeHandles val="exact"/>
        </dgm:presLayoutVars>
      </dgm:prSet>
      <dgm:spPr/>
    </dgm:pt>
    <dgm:pt modelId="{114F4AD5-9986-4FDE-A388-657779F1A076}" type="pres">
      <dgm:prSet presAssocID="{C341E336-8EFC-42C2-A723-371BAD4BE652}" presName="node" presStyleLbl="node1" presStyleIdx="0" presStyleCnt="6">
        <dgm:presLayoutVars>
          <dgm:bulletEnabled val="1"/>
        </dgm:presLayoutVars>
      </dgm:prSet>
      <dgm:spPr/>
    </dgm:pt>
    <dgm:pt modelId="{F3934C6A-39C8-40B5-A9CC-9A1006D99793}" type="pres">
      <dgm:prSet presAssocID="{C595B8FA-9F60-4FD8-B4DE-5A7CFD89846C}" presName="sibTrans" presStyleLbl="sibTrans1D1" presStyleIdx="0" presStyleCnt="5"/>
      <dgm:spPr/>
    </dgm:pt>
    <dgm:pt modelId="{21B40CFC-B76C-4F47-A7B5-AE5A7BF5A12C}" type="pres">
      <dgm:prSet presAssocID="{C595B8FA-9F60-4FD8-B4DE-5A7CFD89846C}" presName="connectorText" presStyleLbl="sibTrans1D1" presStyleIdx="0" presStyleCnt="5"/>
      <dgm:spPr/>
    </dgm:pt>
    <dgm:pt modelId="{678ADB39-CCBD-40C6-B429-0136FE9EC392}" type="pres">
      <dgm:prSet presAssocID="{001F5FC7-9E16-4E92-B26A-D41D95143AA2}" presName="node" presStyleLbl="node1" presStyleIdx="1" presStyleCnt="6">
        <dgm:presLayoutVars>
          <dgm:bulletEnabled val="1"/>
        </dgm:presLayoutVars>
      </dgm:prSet>
      <dgm:spPr/>
    </dgm:pt>
    <dgm:pt modelId="{98AE80BE-E31A-4DAE-9D26-BCD940F75A27}" type="pres">
      <dgm:prSet presAssocID="{E7EBE1B9-DA4F-4840-B42F-1AFA335CCCB3}" presName="sibTrans" presStyleLbl="sibTrans1D1" presStyleIdx="1" presStyleCnt="5"/>
      <dgm:spPr/>
    </dgm:pt>
    <dgm:pt modelId="{B24295A5-4189-4DEC-9A30-20AECD9CAA8C}" type="pres">
      <dgm:prSet presAssocID="{E7EBE1B9-DA4F-4840-B42F-1AFA335CCCB3}" presName="connectorText" presStyleLbl="sibTrans1D1" presStyleIdx="1" presStyleCnt="5"/>
      <dgm:spPr/>
    </dgm:pt>
    <dgm:pt modelId="{B8D6D9F8-2627-43B0-8BF7-074B4ACFF899}" type="pres">
      <dgm:prSet presAssocID="{7C0F8AE1-EE62-4223-8CBC-82F24CA523DB}" presName="node" presStyleLbl="node1" presStyleIdx="2" presStyleCnt="6">
        <dgm:presLayoutVars>
          <dgm:bulletEnabled val="1"/>
        </dgm:presLayoutVars>
      </dgm:prSet>
      <dgm:spPr/>
    </dgm:pt>
    <dgm:pt modelId="{B569079D-22C3-4B78-8B18-082989DA190F}" type="pres">
      <dgm:prSet presAssocID="{F19FEEEF-0A24-47F2-ABC6-1B32E15D2498}" presName="sibTrans" presStyleLbl="sibTrans1D1" presStyleIdx="2" presStyleCnt="5"/>
      <dgm:spPr/>
    </dgm:pt>
    <dgm:pt modelId="{C9915A0F-A952-4F08-9863-CADE0DDEFBFE}" type="pres">
      <dgm:prSet presAssocID="{F19FEEEF-0A24-47F2-ABC6-1B32E15D2498}" presName="connectorText" presStyleLbl="sibTrans1D1" presStyleIdx="2" presStyleCnt="5"/>
      <dgm:spPr/>
    </dgm:pt>
    <dgm:pt modelId="{90DBA54E-ADC1-4342-B12A-EE40B67816FE}" type="pres">
      <dgm:prSet presAssocID="{D4C61D07-94CF-4360-8C0E-9A785CB9CDDB}" presName="node" presStyleLbl="node1" presStyleIdx="3" presStyleCnt="6">
        <dgm:presLayoutVars>
          <dgm:bulletEnabled val="1"/>
        </dgm:presLayoutVars>
      </dgm:prSet>
      <dgm:spPr/>
    </dgm:pt>
    <dgm:pt modelId="{D75A57DA-62BE-466F-A546-40D48F0BDA68}" type="pres">
      <dgm:prSet presAssocID="{6682C289-C298-4A7E-92F1-8223CCA50910}" presName="sibTrans" presStyleLbl="sibTrans1D1" presStyleIdx="3" presStyleCnt="5"/>
      <dgm:spPr/>
    </dgm:pt>
    <dgm:pt modelId="{0AE37955-37C6-4A51-9C4F-0CD2BF6DE9E0}" type="pres">
      <dgm:prSet presAssocID="{6682C289-C298-4A7E-92F1-8223CCA50910}" presName="connectorText" presStyleLbl="sibTrans1D1" presStyleIdx="3" presStyleCnt="5"/>
      <dgm:spPr/>
    </dgm:pt>
    <dgm:pt modelId="{1F554A4D-5456-4377-97B2-6CFEDFEA463C}" type="pres">
      <dgm:prSet presAssocID="{4A0AC03C-0CBE-4B47-8E94-7B365B59B7EB}" presName="node" presStyleLbl="node1" presStyleIdx="4" presStyleCnt="6">
        <dgm:presLayoutVars>
          <dgm:bulletEnabled val="1"/>
        </dgm:presLayoutVars>
      </dgm:prSet>
      <dgm:spPr/>
    </dgm:pt>
    <dgm:pt modelId="{42B14F02-7B25-4CC3-B6AB-80F86634E8CF}" type="pres">
      <dgm:prSet presAssocID="{71DFD9AB-E698-4422-AB72-E8E4FB0E88F5}" presName="sibTrans" presStyleLbl="sibTrans1D1" presStyleIdx="4" presStyleCnt="5"/>
      <dgm:spPr/>
    </dgm:pt>
    <dgm:pt modelId="{1CD1E2A6-0EA6-4A18-B448-3222558F4979}" type="pres">
      <dgm:prSet presAssocID="{71DFD9AB-E698-4422-AB72-E8E4FB0E88F5}" presName="connectorText" presStyleLbl="sibTrans1D1" presStyleIdx="4" presStyleCnt="5"/>
      <dgm:spPr/>
    </dgm:pt>
    <dgm:pt modelId="{8EC246F9-3E60-40A8-B179-D3C3997F4FAA}" type="pres">
      <dgm:prSet presAssocID="{CBC3B0F3-193A-48CB-9211-940FB391584B}" presName="node" presStyleLbl="node1" presStyleIdx="5" presStyleCnt="6">
        <dgm:presLayoutVars>
          <dgm:bulletEnabled val="1"/>
        </dgm:presLayoutVars>
      </dgm:prSet>
      <dgm:spPr/>
    </dgm:pt>
  </dgm:ptLst>
  <dgm:cxnLst>
    <dgm:cxn modelId="{C7719B0D-C759-4AE8-8FF9-CA3BCA5473E8}" type="presOf" srcId="{F19FEEEF-0A24-47F2-ABC6-1B32E15D2498}" destId="{B569079D-22C3-4B78-8B18-082989DA190F}" srcOrd="0" destOrd="0" presId="urn:microsoft.com/office/officeart/2016/7/layout/RepeatingBendingProcessNew"/>
    <dgm:cxn modelId="{54C8A70E-DC78-4247-81FD-E4F414133E2F}" type="presOf" srcId="{71DFD9AB-E698-4422-AB72-E8E4FB0E88F5}" destId="{1CD1E2A6-0EA6-4A18-B448-3222558F4979}" srcOrd="1" destOrd="0" presId="urn:microsoft.com/office/officeart/2016/7/layout/RepeatingBendingProcessNew"/>
    <dgm:cxn modelId="{54805720-E609-4B7A-B360-5524670CE86D}" type="presOf" srcId="{001F5FC7-9E16-4E92-B26A-D41D95143AA2}" destId="{678ADB39-CCBD-40C6-B429-0136FE9EC392}" srcOrd="0" destOrd="0" presId="urn:microsoft.com/office/officeart/2016/7/layout/RepeatingBendingProcessNew"/>
    <dgm:cxn modelId="{22BFC85B-7A0E-40A7-81DC-9354ACA74A10}" type="presOf" srcId="{6682C289-C298-4A7E-92F1-8223CCA50910}" destId="{0AE37955-37C6-4A51-9C4F-0CD2BF6DE9E0}" srcOrd="1" destOrd="0" presId="urn:microsoft.com/office/officeart/2016/7/layout/RepeatingBendingProcessNew"/>
    <dgm:cxn modelId="{2C998F63-E35C-4B7E-8059-ED2F8EF953E6}" type="presOf" srcId="{6682C289-C298-4A7E-92F1-8223CCA50910}" destId="{D75A57DA-62BE-466F-A546-40D48F0BDA68}" srcOrd="0" destOrd="0" presId="urn:microsoft.com/office/officeart/2016/7/layout/RepeatingBendingProcessNew"/>
    <dgm:cxn modelId="{57F2A345-AC32-4DAD-AA3F-FBFAF98208A9}" srcId="{1F70C62B-11DB-441B-9632-BD3C9E0BC80A}" destId="{D4C61D07-94CF-4360-8C0E-9A785CB9CDDB}" srcOrd="3" destOrd="0" parTransId="{237E9FA5-F3B8-4FD4-9858-2807F2F5D28E}" sibTransId="{6682C289-C298-4A7E-92F1-8223CCA50910}"/>
    <dgm:cxn modelId="{74FFE445-E806-480E-8707-68B4D46BAEE1}" type="presOf" srcId="{7C0F8AE1-EE62-4223-8CBC-82F24CA523DB}" destId="{B8D6D9F8-2627-43B0-8BF7-074B4ACFF899}" srcOrd="0" destOrd="0" presId="urn:microsoft.com/office/officeart/2016/7/layout/RepeatingBendingProcessNew"/>
    <dgm:cxn modelId="{AA1F3769-730C-48E7-A7FF-9546C8BFFDC4}" type="presOf" srcId="{C595B8FA-9F60-4FD8-B4DE-5A7CFD89846C}" destId="{F3934C6A-39C8-40B5-A9CC-9A1006D99793}" srcOrd="0" destOrd="0" presId="urn:microsoft.com/office/officeart/2016/7/layout/RepeatingBendingProcessNew"/>
    <dgm:cxn modelId="{E407F449-FAEA-43CC-A79C-ECE71863F980}" srcId="{1F70C62B-11DB-441B-9632-BD3C9E0BC80A}" destId="{C341E336-8EFC-42C2-A723-371BAD4BE652}" srcOrd="0" destOrd="0" parTransId="{46ADE640-6907-459E-8B17-E2DE7CF014D8}" sibTransId="{C595B8FA-9F60-4FD8-B4DE-5A7CFD89846C}"/>
    <dgm:cxn modelId="{4084624C-C316-473F-AD72-D372D5B2991E}" type="presOf" srcId="{D4C61D07-94CF-4360-8C0E-9A785CB9CDDB}" destId="{90DBA54E-ADC1-4342-B12A-EE40B67816FE}" srcOrd="0" destOrd="0" presId="urn:microsoft.com/office/officeart/2016/7/layout/RepeatingBendingProcessNew"/>
    <dgm:cxn modelId="{4AC8324F-75EC-4CC0-BCE7-37A474D534EB}" srcId="{1F70C62B-11DB-441B-9632-BD3C9E0BC80A}" destId="{CBC3B0F3-193A-48CB-9211-940FB391584B}" srcOrd="5" destOrd="0" parTransId="{EC3B41A4-7995-4CB4-99C2-0C80A46861A6}" sibTransId="{6B43B4CC-E6E6-45CE-B133-A12091D3BA9C}"/>
    <dgm:cxn modelId="{A4C05A50-A61F-4172-AC24-2332AC225587}" type="presOf" srcId="{F19FEEEF-0A24-47F2-ABC6-1B32E15D2498}" destId="{C9915A0F-A952-4F08-9863-CADE0DDEFBFE}" srcOrd="1" destOrd="0" presId="urn:microsoft.com/office/officeart/2016/7/layout/RepeatingBendingProcessNew"/>
    <dgm:cxn modelId="{4BD8DD55-3845-4564-A8EE-121209D285E8}" srcId="{1F70C62B-11DB-441B-9632-BD3C9E0BC80A}" destId="{7C0F8AE1-EE62-4223-8CBC-82F24CA523DB}" srcOrd="2" destOrd="0" parTransId="{5B78BBE7-5693-4ACE-B1DA-320FF202831B}" sibTransId="{F19FEEEF-0A24-47F2-ABC6-1B32E15D2498}"/>
    <dgm:cxn modelId="{91032D56-0C02-4F6B-A77F-D3B62268B3C0}" type="presOf" srcId="{71DFD9AB-E698-4422-AB72-E8E4FB0E88F5}" destId="{42B14F02-7B25-4CC3-B6AB-80F86634E8CF}" srcOrd="0" destOrd="0" presId="urn:microsoft.com/office/officeart/2016/7/layout/RepeatingBendingProcessNew"/>
    <dgm:cxn modelId="{E1DC1F8A-D39B-463D-A1F0-DFE9995846A9}" srcId="{1F70C62B-11DB-441B-9632-BD3C9E0BC80A}" destId="{001F5FC7-9E16-4E92-B26A-D41D95143AA2}" srcOrd="1" destOrd="0" parTransId="{034FD495-3D28-4BE0-841A-6DF76DD51E4F}" sibTransId="{E7EBE1B9-DA4F-4840-B42F-1AFA335CCCB3}"/>
    <dgm:cxn modelId="{D46EFA8A-4F5C-4CCE-86E9-1115DA235FC4}" type="presOf" srcId="{CBC3B0F3-193A-48CB-9211-940FB391584B}" destId="{8EC246F9-3E60-40A8-B179-D3C3997F4FAA}" srcOrd="0" destOrd="0" presId="urn:microsoft.com/office/officeart/2016/7/layout/RepeatingBendingProcessNew"/>
    <dgm:cxn modelId="{4CC018B1-6A8D-4FF3-AECD-C719D9B2B03C}" type="presOf" srcId="{C341E336-8EFC-42C2-A723-371BAD4BE652}" destId="{114F4AD5-9986-4FDE-A388-657779F1A076}" srcOrd="0" destOrd="0" presId="urn:microsoft.com/office/officeart/2016/7/layout/RepeatingBendingProcessNew"/>
    <dgm:cxn modelId="{FAE223C0-476A-45E1-BCAB-FFB30C5D26D3}" type="presOf" srcId="{1F70C62B-11DB-441B-9632-BD3C9E0BC80A}" destId="{DED3CBA0-B164-4E85-9E7C-1CA7CC028BF0}" srcOrd="0" destOrd="0" presId="urn:microsoft.com/office/officeart/2016/7/layout/RepeatingBendingProcessNew"/>
    <dgm:cxn modelId="{BBD95DCB-95A8-4351-9134-054904113E6E}" type="presOf" srcId="{E7EBE1B9-DA4F-4840-B42F-1AFA335CCCB3}" destId="{B24295A5-4189-4DEC-9A30-20AECD9CAA8C}" srcOrd="1" destOrd="0" presId="urn:microsoft.com/office/officeart/2016/7/layout/RepeatingBendingProcessNew"/>
    <dgm:cxn modelId="{B68CABCB-225A-47DD-B8FB-FA7C75A74A8C}" srcId="{1F70C62B-11DB-441B-9632-BD3C9E0BC80A}" destId="{4A0AC03C-0CBE-4B47-8E94-7B365B59B7EB}" srcOrd="4" destOrd="0" parTransId="{8900585D-41D2-4860-A24B-45EE2094B48C}" sibTransId="{71DFD9AB-E698-4422-AB72-E8E4FB0E88F5}"/>
    <dgm:cxn modelId="{8C4518D0-3D7A-45AB-B6DB-141A0BC00148}" type="presOf" srcId="{4A0AC03C-0CBE-4B47-8E94-7B365B59B7EB}" destId="{1F554A4D-5456-4377-97B2-6CFEDFEA463C}" srcOrd="0" destOrd="0" presId="urn:microsoft.com/office/officeart/2016/7/layout/RepeatingBendingProcessNew"/>
    <dgm:cxn modelId="{893D22D2-6203-4FB6-874B-24A5D6317D67}" type="presOf" srcId="{E7EBE1B9-DA4F-4840-B42F-1AFA335CCCB3}" destId="{98AE80BE-E31A-4DAE-9D26-BCD940F75A27}" srcOrd="0" destOrd="0" presId="urn:microsoft.com/office/officeart/2016/7/layout/RepeatingBendingProcessNew"/>
    <dgm:cxn modelId="{86468EFA-50BD-4225-A4E0-8283F27CA7B9}" type="presOf" srcId="{C595B8FA-9F60-4FD8-B4DE-5A7CFD89846C}" destId="{21B40CFC-B76C-4F47-A7B5-AE5A7BF5A12C}" srcOrd="1" destOrd="0" presId="urn:microsoft.com/office/officeart/2016/7/layout/RepeatingBendingProcessNew"/>
    <dgm:cxn modelId="{48BAE3C9-F339-4DC5-9CF0-2FC66DF28623}" type="presParOf" srcId="{DED3CBA0-B164-4E85-9E7C-1CA7CC028BF0}" destId="{114F4AD5-9986-4FDE-A388-657779F1A076}" srcOrd="0" destOrd="0" presId="urn:microsoft.com/office/officeart/2016/7/layout/RepeatingBendingProcessNew"/>
    <dgm:cxn modelId="{0C1D8CAF-8783-4408-B23C-71667D2572F3}" type="presParOf" srcId="{DED3CBA0-B164-4E85-9E7C-1CA7CC028BF0}" destId="{F3934C6A-39C8-40B5-A9CC-9A1006D99793}" srcOrd="1" destOrd="0" presId="urn:microsoft.com/office/officeart/2016/7/layout/RepeatingBendingProcessNew"/>
    <dgm:cxn modelId="{07D6BB6C-CAE7-4E01-AE1D-6B3909A4E1C5}" type="presParOf" srcId="{F3934C6A-39C8-40B5-A9CC-9A1006D99793}" destId="{21B40CFC-B76C-4F47-A7B5-AE5A7BF5A12C}" srcOrd="0" destOrd="0" presId="urn:microsoft.com/office/officeart/2016/7/layout/RepeatingBendingProcessNew"/>
    <dgm:cxn modelId="{C03303FA-BE89-4139-9C49-59F98EB149C3}" type="presParOf" srcId="{DED3CBA0-B164-4E85-9E7C-1CA7CC028BF0}" destId="{678ADB39-CCBD-40C6-B429-0136FE9EC392}" srcOrd="2" destOrd="0" presId="urn:microsoft.com/office/officeart/2016/7/layout/RepeatingBendingProcessNew"/>
    <dgm:cxn modelId="{933A9F15-D192-43A7-830A-412622C30FB3}" type="presParOf" srcId="{DED3CBA0-B164-4E85-9E7C-1CA7CC028BF0}" destId="{98AE80BE-E31A-4DAE-9D26-BCD940F75A27}" srcOrd="3" destOrd="0" presId="urn:microsoft.com/office/officeart/2016/7/layout/RepeatingBendingProcessNew"/>
    <dgm:cxn modelId="{4C952D89-42BE-4560-80E8-3237C41DB1EF}" type="presParOf" srcId="{98AE80BE-E31A-4DAE-9D26-BCD940F75A27}" destId="{B24295A5-4189-4DEC-9A30-20AECD9CAA8C}" srcOrd="0" destOrd="0" presId="urn:microsoft.com/office/officeart/2016/7/layout/RepeatingBendingProcessNew"/>
    <dgm:cxn modelId="{D7CCD12C-20AF-4219-86D2-ADC3732512CD}" type="presParOf" srcId="{DED3CBA0-B164-4E85-9E7C-1CA7CC028BF0}" destId="{B8D6D9F8-2627-43B0-8BF7-074B4ACFF899}" srcOrd="4" destOrd="0" presId="urn:microsoft.com/office/officeart/2016/7/layout/RepeatingBendingProcessNew"/>
    <dgm:cxn modelId="{7E89EBF8-2402-4D83-BEA2-9F45C23A2ABA}" type="presParOf" srcId="{DED3CBA0-B164-4E85-9E7C-1CA7CC028BF0}" destId="{B569079D-22C3-4B78-8B18-082989DA190F}" srcOrd="5" destOrd="0" presId="urn:microsoft.com/office/officeart/2016/7/layout/RepeatingBendingProcessNew"/>
    <dgm:cxn modelId="{2C17A039-F50D-4F97-8BF5-3EC0126F37F8}" type="presParOf" srcId="{B569079D-22C3-4B78-8B18-082989DA190F}" destId="{C9915A0F-A952-4F08-9863-CADE0DDEFBFE}" srcOrd="0" destOrd="0" presId="urn:microsoft.com/office/officeart/2016/7/layout/RepeatingBendingProcessNew"/>
    <dgm:cxn modelId="{7D019503-BEAB-4B46-8C67-7BD8B091A84D}" type="presParOf" srcId="{DED3CBA0-B164-4E85-9E7C-1CA7CC028BF0}" destId="{90DBA54E-ADC1-4342-B12A-EE40B67816FE}" srcOrd="6" destOrd="0" presId="urn:microsoft.com/office/officeart/2016/7/layout/RepeatingBendingProcessNew"/>
    <dgm:cxn modelId="{9B10CAA3-C5FF-4C75-A3B5-542ABE8748DD}" type="presParOf" srcId="{DED3CBA0-B164-4E85-9E7C-1CA7CC028BF0}" destId="{D75A57DA-62BE-466F-A546-40D48F0BDA68}" srcOrd="7" destOrd="0" presId="urn:microsoft.com/office/officeart/2016/7/layout/RepeatingBendingProcessNew"/>
    <dgm:cxn modelId="{801A18B6-3A7B-4587-B744-F023DE9277F6}" type="presParOf" srcId="{D75A57DA-62BE-466F-A546-40D48F0BDA68}" destId="{0AE37955-37C6-4A51-9C4F-0CD2BF6DE9E0}" srcOrd="0" destOrd="0" presId="urn:microsoft.com/office/officeart/2016/7/layout/RepeatingBendingProcessNew"/>
    <dgm:cxn modelId="{A980DCF1-F78F-47DC-AAB6-11FECE0F52B6}" type="presParOf" srcId="{DED3CBA0-B164-4E85-9E7C-1CA7CC028BF0}" destId="{1F554A4D-5456-4377-97B2-6CFEDFEA463C}" srcOrd="8" destOrd="0" presId="urn:microsoft.com/office/officeart/2016/7/layout/RepeatingBendingProcessNew"/>
    <dgm:cxn modelId="{0F86C84F-A34B-46A1-8E3A-B7FAD9C5813B}" type="presParOf" srcId="{DED3CBA0-B164-4E85-9E7C-1CA7CC028BF0}" destId="{42B14F02-7B25-4CC3-B6AB-80F86634E8CF}" srcOrd="9" destOrd="0" presId="urn:microsoft.com/office/officeart/2016/7/layout/RepeatingBendingProcessNew"/>
    <dgm:cxn modelId="{BE994CE1-88D7-4373-9DCC-B862B301126C}" type="presParOf" srcId="{42B14F02-7B25-4CC3-B6AB-80F86634E8CF}" destId="{1CD1E2A6-0EA6-4A18-B448-3222558F4979}" srcOrd="0" destOrd="0" presId="urn:microsoft.com/office/officeart/2016/7/layout/RepeatingBendingProcessNew"/>
    <dgm:cxn modelId="{8032F2E2-1A8F-4EEC-9E23-840DA82EE9B8}" type="presParOf" srcId="{DED3CBA0-B164-4E85-9E7C-1CA7CC028BF0}" destId="{8EC246F9-3E60-40A8-B179-D3C3997F4FAA}"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0FAFA-D613-4244-9997-D3D6705FD18B}">
      <dsp:nvSpPr>
        <dsp:cNvPr id="0" name=""/>
        <dsp:cNvSpPr/>
      </dsp:nvSpPr>
      <dsp:spPr>
        <a:xfrm>
          <a:off x="3868832" y="2133"/>
          <a:ext cx="2876359" cy="1438179"/>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Experience</a:t>
          </a:r>
        </a:p>
      </dsp:txBody>
      <dsp:txXfrm>
        <a:off x="3910955" y="44256"/>
        <a:ext cx="2792113" cy="1353933"/>
      </dsp:txXfrm>
    </dsp:sp>
    <dsp:sp modelId="{50EA16F4-FF89-47EF-800E-832FB8C145EA}">
      <dsp:nvSpPr>
        <dsp:cNvPr id="0" name=""/>
        <dsp:cNvSpPr/>
      </dsp:nvSpPr>
      <dsp:spPr>
        <a:xfrm rot="3600000">
          <a:off x="5744553" y="2527803"/>
          <a:ext cx="1501594" cy="503362"/>
        </a:xfrm>
        <a:prstGeom prst="lef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5895562" y="2628475"/>
        <a:ext cx="1199576" cy="302018"/>
      </dsp:txXfrm>
    </dsp:sp>
    <dsp:sp modelId="{2440BD79-D687-4133-8310-8CE959BEEA70}">
      <dsp:nvSpPr>
        <dsp:cNvPr id="0" name=""/>
        <dsp:cNvSpPr/>
      </dsp:nvSpPr>
      <dsp:spPr>
        <a:xfrm>
          <a:off x="6245509" y="4118657"/>
          <a:ext cx="2876359" cy="1438179"/>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Reflection</a:t>
          </a:r>
        </a:p>
      </dsp:txBody>
      <dsp:txXfrm>
        <a:off x="6287632" y="4160780"/>
        <a:ext cx="2792113" cy="1353933"/>
      </dsp:txXfrm>
    </dsp:sp>
    <dsp:sp modelId="{EDE2C8D7-8E18-4810-B337-24D6556FFC63}">
      <dsp:nvSpPr>
        <dsp:cNvPr id="0" name=""/>
        <dsp:cNvSpPr/>
      </dsp:nvSpPr>
      <dsp:spPr>
        <a:xfrm rot="10800000">
          <a:off x="4556215" y="4586065"/>
          <a:ext cx="1501594" cy="503362"/>
        </a:xfrm>
        <a:prstGeom prst="lef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4707224" y="4686737"/>
        <a:ext cx="1199576" cy="302018"/>
      </dsp:txXfrm>
    </dsp:sp>
    <dsp:sp modelId="{3966FE3F-C183-408B-9F5C-123F31302B18}">
      <dsp:nvSpPr>
        <dsp:cNvPr id="0" name=""/>
        <dsp:cNvSpPr/>
      </dsp:nvSpPr>
      <dsp:spPr>
        <a:xfrm>
          <a:off x="1492156" y="4118657"/>
          <a:ext cx="2876359" cy="1438179"/>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Action</a:t>
          </a:r>
        </a:p>
      </dsp:txBody>
      <dsp:txXfrm>
        <a:off x="1534279" y="4160780"/>
        <a:ext cx="2792113" cy="1353933"/>
      </dsp:txXfrm>
    </dsp:sp>
    <dsp:sp modelId="{520D8976-361D-47CD-A1D4-3E166BEFCA77}">
      <dsp:nvSpPr>
        <dsp:cNvPr id="0" name=""/>
        <dsp:cNvSpPr/>
      </dsp:nvSpPr>
      <dsp:spPr>
        <a:xfrm rot="18000000">
          <a:off x="3367877" y="2527803"/>
          <a:ext cx="1501594" cy="503362"/>
        </a:xfrm>
        <a:prstGeom prst="lef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3518886" y="2628475"/>
        <a:ext cx="1199576" cy="3020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F4C53-94D2-40DB-B86D-2413212E7093}">
      <dsp:nvSpPr>
        <dsp:cNvPr id="0" name=""/>
        <dsp:cNvSpPr/>
      </dsp:nvSpPr>
      <dsp:spPr>
        <a:xfrm>
          <a:off x="347383" y="626110"/>
          <a:ext cx="1084060" cy="10840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22059E-55AF-4815-AE29-757BDF72C0D0}">
      <dsp:nvSpPr>
        <dsp:cNvPr id="0" name=""/>
        <dsp:cNvSpPr/>
      </dsp:nvSpPr>
      <dsp:spPr>
        <a:xfrm>
          <a:off x="578412" y="857139"/>
          <a:ext cx="622001" cy="622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11409B-5286-428E-AAE1-E8C0E4F15971}">
      <dsp:nvSpPr>
        <dsp:cNvPr id="0" name=""/>
        <dsp:cNvSpPr/>
      </dsp:nvSpPr>
      <dsp:spPr>
        <a:xfrm>
          <a:off x="839" y="2047829"/>
          <a:ext cx="1777148" cy="710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Risks to Mrs A’s health grew of great concern during her case.</a:t>
          </a:r>
          <a:endParaRPr lang="en-US" sz="1200" kern="1200"/>
        </a:p>
      </dsp:txBody>
      <dsp:txXfrm>
        <a:off x="839" y="2047829"/>
        <a:ext cx="1777148" cy="710859"/>
      </dsp:txXfrm>
    </dsp:sp>
    <dsp:sp modelId="{EFB9214C-88D2-4DE6-A937-EA45B3D9B10C}">
      <dsp:nvSpPr>
        <dsp:cNvPr id="0" name=""/>
        <dsp:cNvSpPr/>
      </dsp:nvSpPr>
      <dsp:spPr>
        <a:xfrm>
          <a:off x="2435532" y="626110"/>
          <a:ext cx="1084060" cy="108406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184698-D125-46D1-9E88-E313517AE1DE}">
      <dsp:nvSpPr>
        <dsp:cNvPr id="0" name=""/>
        <dsp:cNvSpPr/>
      </dsp:nvSpPr>
      <dsp:spPr>
        <a:xfrm>
          <a:off x="2666562" y="857139"/>
          <a:ext cx="622001" cy="622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FC2083-D1E3-4803-B350-84227B96FD5F}">
      <dsp:nvSpPr>
        <dsp:cNvPr id="0" name=""/>
        <dsp:cNvSpPr/>
      </dsp:nvSpPr>
      <dsp:spPr>
        <a:xfrm>
          <a:off x="2088988" y="2047829"/>
          <a:ext cx="1777148" cy="710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Physical </a:t>
          </a:r>
          <a:endParaRPr lang="en-US" sz="1200" kern="1200"/>
        </a:p>
      </dsp:txBody>
      <dsp:txXfrm>
        <a:off x="2088988" y="2047829"/>
        <a:ext cx="1777148" cy="710859"/>
      </dsp:txXfrm>
    </dsp:sp>
    <dsp:sp modelId="{CF49A9AC-2E57-4EC0-9BBB-632085C36097}">
      <dsp:nvSpPr>
        <dsp:cNvPr id="0" name=""/>
        <dsp:cNvSpPr/>
      </dsp:nvSpPr>
      <dsp:spPr>
        <a:xfrm>
          <a:off x="4523682" y="626110"/>
          <a:ext cx="1084060" cy="108406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A28FCB-A348-407A-A59C-85A70CA5702C}">
      <dsp:nvSpPr>
        <dsp:cNvPr id="0" name=""/>
        <dsp:cNvSpPr/>
      </dsp:nvSpPr>
      <dsp:spPr>
        <a:xfrm>
          <a:off x="4754711" y="857139"/>
          <a:ext cx="622001" cy="6220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DBC4AE-ABBA-45AF-B5A4-B3D5FAAFEB6E}">
      <dsp:nvSpPr>
        <dsp:cNvPr id="0" name=""/>
        <dsp:cNvSpPr/>
      </dsp:nvSpPr>
      <dsp:spPr>
        <a:xfrm>
          <a:off x="4177138" y="2047829"/>
          <a:ext cx="1777148" cy="710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Psychological</a:t>
          </a:r>
          <a:endParaRPr lang="en-US" sz="1200" kern="1200"/>
        </a:p>
      </dsp:txBody>
      <dsp:txXfrm>
        <a:off x="4177138" y="2047829"/>
        <a:ext cx="1777148" cy="710859"/>
      </dsp:txXfrm>
    </dsp:sp>
    <dsp:sp modelId="{628C0913-0884-4AE6-8340-1F3DF771B0E7}">
      <dsp:nvSpPr>
        <dsp:cNvPr id="0" name=""/>
        <dsp:cNvSpPr/>
      </dsp:nvSpPr>
      <dsp:spPr>
        <a:xfrm>
          <a:off x="6611831" y="626110"/>
          <a:ext cx="1084060" cy="108406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080A30-7594-45A8-A277-951592E0CDF3}">
      <dsp:nvSpPr>
        <dsp:cNvPr id="0" name=""/>
        <dsp:cNvSpPr/>
      </dsp:nvSpPr>
      <dsp:spPr>
        <a:xfrm>
          <a:off x="6842860" y="857139"/>
          <a:ext cx="622001" cy="6220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878A6D-5B3A-4D80-9AD5-EABEF9D6A23E}">
      <dsp:nvSpPr>
        <dsp:cNvPr id="0" name=""/>
        <dsp:cNvSpPr/>
      </dsp:nvSpPr>
      <dsp:spPr>
        <a:xfrm>
          <a:off x="6265287" y="2047829"/>
          <a:ext cx="1777148" cy="710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Emotional </a:t>
          </a:r>
          <a:endParaRPr lang="en-US" sz="1200" kern="1200"/>
        </a:p>
      </dsp:txBody>
      <dsp:txXfrm>
        <a:off x="6265287" y="2047829"/>
        <a:ext cx="1777148" cy="710859"/>
      </dsp:txXfrm>
    </dsp:sp>
    <dsp:sp modelId="{F4ED9637-DA95-4CD5-BE4B-3102D2CB3687}">
      <dsp:nvSpPr>
        <dsp:cNvPr id="0" name=""/>
        <dsp:cNvSpPr/>
      </dsp:nvSpPr>
      <dsp:spPr>
        <a:xfrm>
          <a:off x="8699981" y="626110"/>
          <a:ext cx="1084060" cy="108406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41B872-09F0-4FF2-B7B5-AF13F380B479}">
      <dsp:nvSpPr>
        <dsp:cNvPr id="0" name=""/>
        <dsp:cNvSpPr/>
      </dsp:nvSpPr>
      <dsp:spPr>
        <a:xfrm>
          <a:off x="8931010" y="857139"/>
          <a:ext cx="622001" cy="6220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7FF027-76C9-46D1-86F6-A34DD6E16749}">
      <dsp:nvSpPr>
        <dsp:cNvPr id="0" name=""/>
        <dsp:cNvSpPr/>
      </dsp:nvSpPr>
      <dsp:spPr>
        <a:xfrm>
          <a:off x="8353437" y="2047829"/>
          <a:ext cx="1777148" cy="710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Financial </a:t>
          </a:r>
          <a:endParaRPr lang="en-US" sz="1200" kern="1200"/>
        </a:p>
      </dsp:txBody>
      <dsp:txXfrm>
        <a:off x="8353437" y="2047829"/>
        <a:ext cx="1777148" cy="7108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934C6A-39C8-40B5-A9CC-9A1006D99793}">
      <dsp:nvSpPr>
        <dsp:cNvPr id="0" name=""/>
        <dsp:cNvSpPr/>
      </dsp:nvSpPr>
      <dsp:spPr>
        <a:xfrm>
          <a:off x="3025658" y="595089"/>
          <a:ext cx="459682" cy="91440"/>
        </a:xfrm>
        <a:custGeom>
          <a:avLst/>
          <a:gdLst/>
          <a:ahLst/>
          <a:cxnLst/>
          <a:rect l="0" t="0" r="0" b="0"/>
          <a:pathLst>
            <a:path>
              <a:moveTo>
                <a:pt x="0" y="45720"/>
              </a:moveTo>
              <a:lnTo>
                <a:pt x="45968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43242" y="638358"/>
        <a:ext cx="24514" cy="4902"/>
      </dsp:txXfrm>
    </dsp:sp>
    <dsp:sp modelId="{114F4AD5-9986-4FDE-A388-657779F1A076}">
      <dsp:nvSpPr>
        <dsp:cNvPr id="0" name=""/>
        <dsp:cNvSpPr/>
      </dsp:nvSpPr>
      <dsp:spPr>
        <a:xfrm>
          <a:off x="895794" y="1310"/>
          <a:ext cx="2131663" cy="1278998"/>
        </a:xfrm>
        <a:prstGeom prst="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4453" tIns="109642" rIns="104453" bIns="109642" numCol="1" spcCol="1270" anchor="ctr" anchorCtr="0">
          <a:noAutofit/>
        </a:bodyPr>
        <a:lstStyle/>
        <a:p>
          <a:pPr marL="0" lvl="0" indent="0" algn="ctr" defTabSz="977900">
            <a:lnSpc>
              <a:spcPct val="90000"/>
            </a:lnSpc>
            <a:spcBef>
              <a:spcPct val="0"/>
            </a:spcBef>
            <a:spcAft>
              <a:spcPct val="35000"/>
            </a:spcAft>
            <a:buNone/>
          </a:pPr>
          <a:r>
            <a:rPr lang="en-GB" sz="2200" kern="1200"/>
            <a:t>The Care Act 2014</a:t>
          </a:r>
          <a:endParaRPr lang="en-US" sz="2200" kern="1200"/>
        </a:p>
      </dsp:txBody>
      <dsp:txXfrm>
        <a:off x="895794" y="1310"/>
        <a:ext cx="2131663" cy="1278998"/>
      </dsp:txXfrm>
    </dsp:sp>
    <dsp:sp modelId="{98AE80BE-E31A-4DAE-9D26-BCD940F75A27}">
      <dsp:nvSpPr>
        <dsp:cNvPr id="0" name=""/>
        <dsp:cNvSpPr/>
      </dsp:nvSpPr>
      <dsp:spPr>
        <a:xfrm>
          <a:off x="1961626" y="1278509"/>
          <a:ext cx="2621946" cy="459682"/>
        </a:xfrm>
        <a:custGeom>
          <a:avLst/>
          <a:gdLst/>
          <a:ahLst/>
          <a:cxnLst/>
          <a:rect l="0" t="0" r="0" b="0"/>
          <a:pathLst>
            <a:path>
              <a:moveTo>
                <a:pt x="2621946" y="0"/>
              </a:moveTo>
              <a:lnTo>
                <a:pt x="2621946" y="246941"/>
              </a:lnTo>
              <a:lnTo>
                <a:pt x="0" y="246941"/>
              </a:lnTo>
              <a:lnTo>
                <a:pt x="0" y="459682"/>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5914" y="1505899"/>
        <a:ext cx="133369" cy="4902"/>
      </dsp:txXfrm>
    </dsp:sp>
    <dsp:sp modelId="{678ADB39-CCBD-40C6-B429-0136FE9EC392}">
      <dsp:nvSpPr>
        <dsp:cNvPr id="0" name=""/>
        <dsp:cNvSpPr/>
      </dsp:nvSpPr>
      <dsp:spPr>
        <a:xfrm>
          <a:off x="3517740" y="1310"/>
          <a:ext cx="2131663" cy="1278998"/>
        </a:xfrm>
        <a:prstGeom prst="rect">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4453" tIns="109642" rIns="104453" bIns="109642" numCol="1" spcCol="1270" anchor="ctr" anchorCtr="0">
          <a:noAutofit/>
        </a:bodyPr>
        <a:lstStyle/>
        <a:p>
          <a:pPr marL="0" lvl="0" indent="0" algn="ctr" defTabSz="977900">
            <a:lnSpc>
              <a:spcPct val="90000"/>
            </a:lnSpc>
            <a:spcBef>
              <a:spcPct val="0"/>
            </a:spcBef>
            <a:spcAft>
              <a:spcPct val="35000"/>
            </a:spcAft>
            <a:buNone/>
          </a:pPr>
          <a:r>
            <a:rPr lang="en-GB" sz="2200" kern="1200"/>
            <a:t>Human Rights Act 1998</a:t>
          </a:r>
          <a:endParaRPr lang="en-US" sz="2200" kern="1200"/>
        </a:p>
      </dsp:txBody>
      <dsp:txXfrm>
        <a:off x="3517740" y="1310"/>
        <a:ext cx="2131663" cy="1278998"/>
      </dsp:txXfrm>
    </dsp:sp>
    <dsp:sp modelId="{B569079D-22C3-4B78-8B18-082989DA190F}">
      <dsp:nvSpPr>
        <dsp:cNvPr id="0" name=""/>
        <dsp:cNvSpPr/>
      </dsp:nvSpPr>
      <dsp:spPr>
        <a:xfrm>
          <a:off x="3025658" y="2364371"/>
          <a:ext cx="459682" cy="91440"/>
        </a:xfrm>
        <a:custGeom>
          <a:avLst/>
          <a:gdLst/>
          <a:ahLst/>
          <a:cxnLst/>
          <a:rect l="0" t="0" r="0" b="0"/>
          <a:pathLst>
            <a:path>
              <a:moveTo>
                <a:pt x="0" y="45720"/>
              </a:moveTo>
              <a:lnTo>
                <a:pt x="459682"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43242" y="2407639"/>
        <a:ext cx="24514" cy="4902"/>
      </dsp:txXfrm>
    </dsp:sp>
    <dsp:sp modelId="{B8D6D9F8-2627-43B0-8BF7-074B4ACFF899}">
      <dsp:nvSpPr>
        <dsp:cNvPr id="0" name=""/>
        <dsp:cNvSpPr/>
      </dsp:nvSpPr>
      <dsp:spPr>
        <a:xfrm>
          <a:off x="895794" y="1770591"/>
          <a:ext cx="2131663" cy="1278998"/>
        </a:xfrm>
        <a:prstGeom prst="rect">
          <a:avLst/>
        </a:prstGeom>
        <a:gradFill rotWithShape="0">
          <a:gsLst>
            <a:gs pos="0">
              <a:schemeClr val="accent4">
                <a:hueOff val="0"/>
                <a:satOff val="0"/>
                <a:lumOff val="0"/>
                <a:alphaOff val="0"/>
                <a:tint val="98000"/>
                <a:lumMod val="100000"/>
              </a:schemeClr>
            </a:gs>
            <a:gs pos="100000">
              <a:schemeClr val="accent4">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4453" tIns="109642" rIns="104453" bIns="109642" numCol="1" spcCol="1270" anchor="ctr" anchorCtr="0">
          <a:noAutofit/>
        </a:bodyPr>
        <a:lstStyle/>
        <a:p>
          <a:pPr marL="0" lvl="0" indent="0" algn="ctr" defTabSz="977900">
            <a:lnSpc>
              <a:spcPct val="90000"/>
            </a:lnSpc>
            <a:spcBef>
              <a:spcPct val="0"/>
            </a:spcBef>
            <a:spcAft>
              <a:spcPct val="35000"/>
            </a:spcAft>
            <a:buNone/>
          </a:pPr>
          <a:r>
            <a:rPr lang="en-GB" sz="2200" kern="1200" dirty="0"/>
            <a:t>Mental Capacity Act 2005 </a:t>
          </a:r>
          <a:endParaRPr lang="en-US" sz="2200" kern="1200" dirty="0"/>
        </a:p>
      </dsp:txBody>
      <dsp:txXfrm>
        <a:off x="895794" y="1770591"/>
        <a:ext cx="2131663" cy="1278998"/>
      </dsp:txXfrm>
    </dsp:sp>
    <dsp:sp modelId="{D75A57DA-62BE-466F-A546-40D48F0BDA68}">
      <dsp:nvSpPr>
        <dsp:cNvPr id="0" name=""/>
        <dsp:cNvSpPr/>
      </dsp:nvSpPr>
      <dsp:spPr>
        <a:xfrm>
          <a:off x="1961626" y="3047790"/>
          <a:ext cx="2621946" cy="459682"/>
        </a:xfrm>
        <a:custGeom>
          <a:avLst/>
          <a:gdLst/>
          <a:ahLst/>
          <a:cxnLst/>
          <a:rect l="0" t="0" r="0" b="0"/>
          <a:pathLst>
            <a:path>
              <a:moveTo>
                <a:pt x="2621946" y="0"/>
              </a:moveTo>
              <a:lnTo>
                <a:pt x="2621946" y="246941"/>
              </a:lnTo>
              <a:lnTo>
                <a:pt x="0" y="246941"/>
              </a:lnTo>
              <a:lnTo>
                <a:pt x="0" y="459682"/>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5914" y="3275180"/>
        <a:ext cx="133369" cy="4902"/>
      </dsp:txXfrm>
    </dsp:sp>
    <dsp:sp modelId="{90DBA54E-ADC1-4342-B12A-EE40B67816FE}">
      <dsp:nvSpPr>
        <dsp:cNvPr id="0" name=""/>
        <dsp:cNvSpPr/>
      </dsp:nvSpPr>
      <dsp:spPr>
        <a:xfrm>
          <a:off x="3517740" y="1770591"/>
          <a:ext cx="2131663" cy="1278998"/>
        </a:xfrm>
        <a:prstGeom prst="rect">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4453" tIns="109642" rIns="104453" bIns="109642" numCol="1" spcCol="1270" anchor="ctr" anchorCtr="0">
          <a:noAutofit/>
        </a:bodyPr>
        <a:lstStyle/>
        <a:p>
          <a:pPr marL="0" lvl="0" indent="0" algn="ctr" defTabSz="977900">
            <a:lnSpc>
              <a:spcPct val="90000"/>
            </a:lnSpc>
            <a:spcBef>
              <a:spcPct val="0"/>
            </a:spcBef>
            <a:spcAft>
              <a:spcPct val="35000"/>
            </a:spcAft>
            <a:buNone/>
          </a:pPr>
          <a:r>
            <a:rPr lang="en-GB" sz="2200" kern="1200"/>
            <a:t>Health and Social Care Act 2012</a:t>
          </a:r>
          <a:endParaRPr lang="en-US" sz="2200" kern="1200"/>
        </a:p>
      </dsp:txBody>
      <dsp:txXfrm>
        <a:off x="3517740" y="1770591"/>
        <a:ext cx="2131663" cy="1278998"/>
      </dsp:txXfrm>
    </dsp:sp>
    <dsp:sp modelId="{42B14F02-7B25-4CC3-B6AB-80F86634E8CF}">
      <dsp:nvSpPr>
        <dsp:cNvPr id="0" name=""/>
        <dsp:cNvSpPr/>
      </dsp:nvSpPr>
      <dsp:spPr>
        <a:xfrm>
          <a:off x="3025658" y="4133652"/>
          <a:ext cx="459682" cy="91440"/>
        </a:xfrm>
        <a:custGeom>
          <a:avLst/>
          <a:gdLst/>
          <a:ahLst/>
          <a:cxnLst/>
          <a:rect l="0" t="0" r="0" b="0"/>
          <a:pathLst>
            <a:path>
              <a:moveTo>
                <a:pt x="0" y="45720"/>
              </a:moveTo>
              <a:lnTo>
                <a:pt x="459682"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43242" y="4176920"/>
        <a:ext cx="24514" cy="4902"/>
      </dsp:txXfrm>
    </dsp:sp>
    <dsp:sp modelId="{1F554A4D-5456-4377-97B2-6CFEDFEA463C}">
      <dsp:nvSpPr>
        <dsp:cNvPr id="0" name=""/>
        <dsp:cNvSpPr/>
      </dsp:nvSpPr>
      <dsp:spPr>
        <a:xfrm>
          <a:off x="895794" y="3539872"/>
          <a:ext cx="2131663" cy="1278998"/>
        </a:xfrm>
        <a:prstGeom prst="rect">
          <a:avLst/>
        </a:prstGeom>
        <a:gradFill rotWithShape="0">
          <a:gsLst>
            <a:gs pos="0">
              <a:schemeClr val="accent6">
                <a:hueOff val="0"/>
                <a:satOff val="0"/>
                <a:lumOff val="0"/>
                <a:alphaOff val="0"/>
                <a:tint val="98000"/>
                <a:lumMod val="100000"/>
              </a:schemeClr>
            </a:gs>
            <a:gs pos="100000">
              <a:schemeClr val="accent6">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4453" tIns="109642" rIns="104453" bIns="109642" numCol="1" spcCol="1270" anchor="ctr" anchorCtr="0">
          <a:noAutofit/>
        </a:bodyPr>
        <a:lstStyle/>
        <a:p>
          <a:pPr marL="0" lvl="0" indent="0" algn="ctr" defTabSz="977900">
            <a:lnSpc>
              <a:spcPct val="90000"/>
            </a:lnSpc>
            <a:spcBef>
              <a:spcPct val="0"/>
            </a:spcBef>
            <a:spcAft>
              <a:spcPct val="35000"/>
            </a:spcAft>
            <a:buNone/>
          </a:pPr>
          <a:r>
            <a:rPr lang="en-GB" sz="2200" kern="1200"/>
            <a:t>Mental Health Act 2007</a:t>
          </a:r>
          <a:endParaRPr lang="en-US" sz="2200" kern="1200"/>
        </a:p>
      </dsp:txBody>
      <dsp:txXfrm>
        <a:off x="895794" y="3539872"/>
        <a:ext cx="2131663" cy="1278998"/>
      </dsp:txXfrm>
    </dsp:sp>
    <dsp:sp modelId="{8EC246F9-3E60-40A8-B179-D3C3997F4FAA}">
      <dsp:nvSpPr>
        <dsp:cNvPr id="0" name=""/>
        <dsp:cNvSpPr/>
      </dsp:nvSpPr>
      <dsp:spPr>
        <a:xfrm>
          <a:off x="3517740" y="3539872"/>
          <a:ext cx="2131663" cy="1278998"/>
        </a:xfrm>
        <a:prstGeom prst="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4453" tIns="109642" rIns="104453" bIns="109642" numCol="1" spcCol="1270" anchor="ctr" anchorCtr="0">
          <a:noAutofit/>
        </a:bodyPr>
        <a:lstStyle/>
        <a:p>
          <a:pPr marL="0" lvl="0" indent="0" algn="ctr" defTabSz="977900">
            <a:lnSpc>
              <a:spcPct val="90000"/>
            </a:lnSpc>
            <a:spcBef>
              <a:spcPct val="0"/>
            </a:spcBef>
            <a:spcAft>
              <a:spcPct val="35000"/>
            </a:spcAft>
            <a:buNone/>
          </a:pPr>
          <a:r>
            <a:rPr lang="en-GB" sz="2200" kern="1200"/>
            <a:t>Safeguarding Vulnerable Groups Act 2006</a:t>
          </a:r>
          <a:endParaRPr lang="en-US" sz="2200" kern="1200"/>
        </a:p>
      </dsp:txBody>
      <dsp:txXfrm>
        <a:off x="3517740" y="3539872"/>
        <a:ext cx="2131663" cy="1278998"/>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C09C-9CDC-48F0-BB82-ED223F986966}" type="datetimeFigureOut">
              <a:rPr lang="en-US" smtClean="0"/>
              <a:t>1/14/2020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6CEE3-4835-4F73-BA0B-02C09C038718}" type="slidenum">
              <a:rPr lang="en-US" smtClean="0"/>
              <a:t>‹#›</a:t>
            </a:fld>
            <a:endParaRPr lang="en-US" dirty="0"/>
          </a:p>
        </p:txBody>
      </p:sp>
    </p:spTree>
    <p:extLst>
      <p:ext uri="{BB962C8B-B14F-4D97-AF65-F5344CB8AC3E}">
        <p14:creationId xmlns:p14="http://schemas.microsoft.com/office/powerpoint/2010/main" val="357908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D874152-028B-486A-9CCC-467A5536A7DC}" type="datetime1">
              <a:rPr lang="en-US" smtClean="0"/>
              <a:t>1/14/2020</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6DC824-D0E7-4046-8B44-4AAD1C4DE2CF}" type="datetime1">
              <a:rPr lang="en-US" smtClean="0"/>
              <a:t>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FC221C-17A4-4F42-9F54-9F7E03AA1BBB}" type="datetime1">
              <a:rPr lang="en-US" smtClean="0"/>
              <a:t>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8CD7CBA-5256-42F3-BAB5-33F095514AE3}" type="datetime1">
              <a:rPr lang="en-US" smtClean="0"/>
              <a:t>1/14/2020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B80C04-2E33-403B-B014-7E203A57326C}" type="datetime1">
              <a:rPr lang="en-US" smtClean="0"/>
              <a:t>1/14/2020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92A49D-7D7F-4D69-A8AA-65D6B58C15F2}" type="datetime1">
              <a:rPr lang="en-US" smtClean="0"/>
              <a:t>1/14/2020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9E02903-36C1-4F6B-9F27-EA2305255204}" type="datetime1">
              <a:rPr lang="en-US" smtClean="0"/>
              <a:t>1/14/2020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8BBFA8-C775-4121-A7F6-6851C8035873}" type="datetime1">
              <a:rPr lang="en-US" smtClean="0"/>
              <a:t>1/14/2020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C01760-8EEC-4A4C-BD0D-3CDAAA80A266}" type="datetime1">
              <a:rPr lang="en-US" smtClean="0"/>
              <a:t>1/14/2020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1558FF-9F53-4DAD-84A1-1EEE4F190FF1}" type="datetime1">
              <a:rPr lang="en-US" smtClean="0"/>
              <a:t>1/14/2020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8FA1A6-D89D-4E0B-ACDC-F92429034F56}" type="datetime1">
              <a:rPr lang="en-US" smtClean="0"/>
              <a:t>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A382F0-6EA8-4D82-951F-1579D6A93CC4}" type="datetime1">
              <a:rPr lang="en-US" smtClean="0"/>
              <a:t>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E913C-F349-4CE3-A910-0EA13427FE0D}" type="datetime1">
              <a:rPr lang="en-US" smtClean="0"/>
              <a:t>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D4C5C7-4D27-4EBE-9DB8-92F5F0F40B34}" type="datetime1">
              <a:rPr lang="en-US" smtClean="0"/>
              <a:t>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DAF82-EDB2-4FBF-83F4-247A1B3455CB}" type="datetime1">
              <a:rPr lang="en-US" smtClean="0"/>
              <a:t>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5E59DB-4C5A-44A3-897C-FF6803F94296}" type="datetime1">
              <a:rPr lang="en-US" smtClean="0"/>
              <a:t>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6B6E0-E0F8-4800-BD74-7D33DFE5ED7E}" type="datetime1">
              <a:rPr lang="en-US" smtClean="0"/>
              <a:t>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83DE74-4CAD-4852-95E7-A055FD779420}" type="datetime1">
              <a:rPr lang="en-US" smtClean="0"/>
              <a:t>1/14/2020</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nfer.ac.uk/nfer/publications/mad01/mad0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3D1E5586-8BB5-40F6-96C3-2E87DD7CE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3E3F80-D945-4490-916D-6384E6895E6F}"/>
              </a:ext>
            </a:extLst>
          </p:cNvPr>
          <p:cNvSpPr>
            <a:spLocks noGrp="1"/>
          </p:cNvSpPr>
          <p:nvPr>
            <p:ph type="ctrTitle"/>
          </p:nvPr>
        </p:nvSpPr>
        <p:spPr>
          <a:xfrm>
            <a:off x="1993805" y="1354668"/>
            <a:ext cx="8204391" cy="2346475"/>
          </a:xfrm>
        </p:spPr>
        <p:txBody>
          <a:bodyPr>
            <a:normAutofit/>
          </a:bodyPr>
          <a:lstStyle/>
          <a:p>
            <a:pPr algn="ctr"/>
            <a:r>
              <a:rPr lang="en-US" sz="6000" dirty="0"/>
              <a:t>The reflective practitioner</a:t>
            </a:r>
          </a:p>
        </p:txBody>
      </p:sp>
      <p:cxnSp>
        <p:nvCxnSpPr>
          <p:cNvPr id="91" name="Straight Connector 90">
            <a:extLst>
              <a:ext uri="{FF2B5EF4-FFF2-40B4-BE49-F238E27FC236}">
                <a16:creationId xmlns:a16="http://schemas.microsoft.com/office/drawing/2014/main" id="{8A832D40-B9E2-4CE7-9E0A-B35591EA20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3810000"/>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616351BD-4BE1-47AD-8B65-1472A3BE63E4}"/>
              </a:ext>
            </a:extLst>
          </p:cNvPr>
          <p:cNvSpPr>
            <a:spLocks noGrp="1"/>
          </p:cNvSpPr>
          <p:nvPr>
            <p:ph type="subTitle" idx="1"/>
          </p:nvPr>
        </p:nvSpPr>
        <p:spPr>
          <a:xfrm>
            <a:off x="188686" y="3940628"/>
            <a:ext cx="11669485" cy="1562623"/>
          </a:xfrm>
        </p:spPr>
        <p:txBody>
          <a:bodyPr>
            <a:normAutofit fontScale="55000" lnSpcReduction="20000"/>
          </a:bodyPr>
          <a:lstStyle/>
          <a:p>
            <a:pPr algn="ctr"/>
            <a:r>
              <a:rPr lang="en-GB" sz="4000" dirty="0"/>
              <a:t>SJSI5022 Assignment 2</a:t>
            </a:r>
          </a:p>
          <a:p>
            <a:pPr algn="ctr"/>
            <a:endParaRPr lang="en-GB" sz="4000" dirty="0"/>
          </a:p>
          <a:p>
            <a:pPr algn="ctr"/>
            <a:r>
              <a:rPr lang="en-GB" sz="4000" dirty="0"/>
              <a:t>Autumn Gale </a:t>
            </a:r>
          </a:p>
          <a:p>
            <a:pPr algn="ctr"/>
            <a:r>
              <a:rPr lang="en-US" sz="4000" dirty="0"/>
              <a:t>1811212</a:t>
            </a:r>
          </a:p>
        </p:txBody>
      </p:sp>
    </p:spTree>
    <p:extLst>
      <p:ext uri="{BB962C8B-B14F-4D97-AF65-F5344CB8AC3E}">
        <p14:creationId xmlns:p14="http://schemas.microsoft.com/office/powerpoint/2010/main" val="280313620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9A64C-EA0D-4DC2-A8C5-C88EFBF64979}"/>
              </a:ext>
            </a:extLst>
          </p:cNvPr>
          <p:cNvSpPr>
            <a:spLocks noGrp="1"/>
          </p:cNvSpPr>
          <p:nvPr>
            <p:ph type="title"/>
          </p:nvPr>
        </p:nvSpPr>
        <p:spPr>
          <a:xfrm>
            <a:off x="4754384" y="609599"/>
            <a:ext cx="6282266" cy="1456267"/>
          </a:xfrm>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25AADCBA-8B92-4FBD-B325-3AA53CFF953E}"/>
              </a:ext>
            </a:extLst>
          </p:cNvPr>
          <p:cNvSpPr>
            <a:spLocks noGrp="1"/>
          </p:cNvSpPr>
          <p:nvPr>
            <p:ph idx="1"/>
          </p:nvPr>
        </p:nvSpPr>
        <p:spPr>
          <a:xfrm>
            <a:off x="4479235" y="1484244"/>
            <a:ext cx="6557415" cy="5247860"/>
          </a:xfrm>
        </p:spPr>
        <p:txBody>
          <a:bodyPr>
            <a:noAutofit/>
          </a:bodyPr>
          <a:lstStyle/>
          <a:p>
            <a:pPr>
              <a:lnSpc>
                <a:spcPct val="90000"/>
              </a:lnSpc>
            </a:pPr>
            <a:endParaRPr lang="en-GB" sz="1600" dirty="0"/>
          </a:p>
          <a:p>
            <a:pPr>
              <a:lnSpc>
                <a:spcPct val="90000"/>
              </a:lnSpc>
            </a:pPr>
            <a:endParaRPr lang="en-GB" sz="1600" dirty="0"/>
          </a:p>
          <a:p>
            <a:pPr>
              <a:lnSpc>
                <a:spcPct val="90000"/>
              </a:lnSpc>
            </a:pPr>
            <a:endParaRPr lang="en-GB" sz="1600" dirty="0"/>
          </a:p>
          <a:p>
            <a:pPr>
              <a:lnSpc>
                <a:spcPct val="90000"/>
              </a:lnSpc>
            </a:pPr>
            <a:r>
              <a:rPr lang="en-GB" sz="1600" dirty="0"/>
              <a:t>Why do we need to reflect in our practice?</a:t>
            </a:r>
          </a:p>
          <a:p>
            <a:pPr>
              <a:lnSpc>
                <a:spcPct val="90000"/>
              </a:lnSpc>
            </a:pPr>
            <a:r>
              <a:rPr lang="en-GB" sz="1600" dirty="0"/>
              <a:t>Background summary of Mrs A</a:t>
            </a:r>
          </a:p>
          <a:p>
            <a:pPr>
              <a:lnSpc>
                <a:spcPct val="90000"/>
              </a:lnSpc>
            </a:pPr>
            <a:r>
              <a:rPr lang="en-GB" sz="1600" dirty="0"/>
              <a:t>Social Workers time spent with Mrs A</a:t>
            </a:r>
          </a:p>
          <a:p>
            <a:pPr>
              <a:lnSpc>
                <a:spcPct val="90000"/>
              </a:lnSpc>
            </a:pPr>
            <a:r>
              <a:rPr lang="en-GB" sz="1600" dirty="0"/>
              <a:t>Different perception of capacity by health and social care professionals</a:t>
            </a:r>
          </a:p>
          <a:p>
            <a:pPr>
              <a:lnSpc>
                <a:spcPct val="90000"/>
              </a:lnSpc>
            </a:pPr>
            <a:r>
              <a:rPr lang="en-GB" sz="1600" dirty="0"/>
              <a:t>Multidisciplinary approach</a:t>
            </a:r>
          </a:p>
          <a:p>
            <a:pPr>
              <a:lnSpc>
                <a:spcPct val="90000"/>
              </a:lnSpc>
            </a:pPr>
            <a:r>
              <a:rPr lang="en-GB" sz="1600" dirty="0"/>
              <a:t>Conflict of interest</a:t>
            </a:r>
          </a:p>
          <a:p>
            <a:pPr>
              <a:lnSpc>
                <a:spcPct val="90000"/>
              </a:lnSpc>
            </a:pPr>
            <a:r>
              <a:rPr lang="en-GB" sz="1600" dirty="0"/>
              <a:t>Referral to community multiagency risk assessment panel (CMARAP)</a:t>
            </a:r>
          </a:p>
          <a:p>
            <a:pPr>
              <a:lnSpc>
                <a:spcPct val="90000"/>
              </a:lnSpc>
            </a:pPr>
            <a:r>
              <a:rPr lang="en-GB" sz="1600" dirty="0"/>
              <a:t>Risks</a:t>
            </a:r>
          </a:p>
          <a:p>
            <a:pPr>
              <a:lnSpc>
                <a:spcPct val="90000"/>
              </a:lnSpc>
            </a:pPr>
            <a:r>
              <a:rPr lang="en-GB" sz="1600" dirty="0"/>
              <a:t>Legislation</a:t>
            </a:r>
          </a:p>
          <a:p>
            <a:pPr>
              <a:lnSpc>
                <a:spcPct val="90000"/>
              </a:lnSpc>
            </a:pPr>
            <a:r>
              <a:rPr lang="en-GB" sz="1600" dirty="0"/>
              <a:t>Ethical considerations</a:t>
            </a:r>
          </a:p>
          <a:p>
            <a:pPr>
              <a:lnSpc>
                <a:spcPct val="90000"/>
              </a:lnSpc>
            </a:pPr>
            <a:r>
              <a:rPr lang="en-GB" sz="1600" dirty="0"/>
              <a:t>Minimizing risks and improving Mrs A’s support </a:t>
            </a:r>
          </a:p>
          <a:p>
            <a:pPr>
              <a:lnSpc>
                <a:spcPct val="90000"/>
              </a:lnSpc>
            </a:pPr>
            <a:r>
              <a:rPr lang="en-GB" sz="1600" dirty="0"/>
              <a:t>Overcoming ethical considerations</a:t>
            </a:r>
          </a:p>
          <a:p>
            <a:pPr>
              <a:lnSpc>
                <a:spcPct val="90000"/>
              </a:lnSpc>
            </a:pPr>
            <a:r>
              <a:rPr lang="en-GB" sz="1600" dirty="0"/>
              <a:t>Conclusion</a:t>
            </a:r>
          </a:p>
          <a:p>
            <a:pPr>
              <a:lnSpc>
                <a:spcPct val="90000"/>
              </a:lnSpc>
            </a:pPr>
            <a:endParaRPr lang="en-GB" sz="1600" dirty="0"/>
          </a:p>
          <a:p>
            <a:pPr>
              <a:lnSpc>
                <a:spcPct val="90000"/>
              </a:lnSpc>
            </a:pPr>
            <a:endParaRPr lang="en-GB" sz="1600" dirty="0"/>
          </a:p>
          <a:p>
            <a:pPr>
              <a:lnSpc>
                <a:spcPct val="90000"/>
              </a:lnSpc>
            </a:pPr>
            <a:endParaRPr lang="en-US" sz="1600" dirty="0"/>
          </a:p>
        </p:txBody>
      </p:sp>
      <p:pic>
        <p:nvPicPr>
          <p:cNvPr id="5" name="Graphic 4" descr="Group brainstorm">
            <a:extLst>
              <a:ext uri="{FF2B5EF4-FFF2-40B4-BE49-F238E27FC236}">
                <a16:creationId xmlns:a16="http://schemas.microsoft.com/office/drawing/2014/main" id="{7701EA30-93EB-4140-95B6-E2CF86552E3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5800" y="1707730"/>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967649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1EB41F2-E181-4D4D-9131-A30F6B0A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D63CC92-C517-4C71-9222-4579252CD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0839"/>
          </a:xfrm>
          <a:custGeom>
            <a:avLst/>
            <a:gdLst>
              <a:gd name="connsiteX0" fmla="*/ 0 w 12192000"/>
              <a:gd name="connsiteY0" fmla="*/ 0 h 2270839"/>
              <a:gd name="connsiteX1" fmla="*/ 12192000 w 12192000"/>
              <a:gd name="connsiteY1" fmla="*/ 0 h 2270839"/>
              <a:gd name="connsiteX2" fmla="*/ 12192000 w 12192000"/>
              <a:gd name="connsiteY2" fmla="*/ 213719 h 2270839"/>
              <a:gd name="connsiteX3" fmla="*/ 12192000 w 12192000"/>
              <a:gd name="connsiteY3" fmla="*/ 471948 h 2270839"/>
              <a:gd name="connsiteX4" fmla="*/ 12192000 w 12192000"/>
              <a:gd name="connsiteY4" fmla="*/ 519830 h 2270839"/>
              <a:gd name="connsiteX5" fmla="*/ 12192000 w 12192000"/>
              <a:gd name="connsiteY5" fmla="*/ 744793 h 2270839"/>
              <a:gd name="connsiteX6" fmla="*/ 12192000 w 12192000"/>
              <a:gd name="connsiteY6" fmla="*/ 1754021 h 2270839"/>
              <a:gd name="connsiteX7" fmla="*/ 11957522 w 12192000"/>
              <a:gd name="connsiteY7" fmla="*/ 1797923 h 2270839"/>
              <a:gd name="connsiteX8" fmla="*/ 11679973 w 12192000"/>
              <a:gd name="connsiteY8" fmla="*/ 1847667 h 2270839"/>
              <a:gd name="connsiteX9" fmla="*/ 11401197 w 12192000"/>
              <a:gd name="connsiteY9" fmla="*/ 1896360 h 2270839"/>
              <a:gd name="connsiteX10" fmla="*/ 11121192 w 12192000"/>
              <a:gd name="connsiteY10" fmla="*/ 1938046 h 2270839"/>
              <a:gd name="connsiteX11" fmla="*/ 10842416 w 12192000"/>
              <a:gd name="connsiteY11" fmla="*/ 1980083 h 2270839"/>
              <a:gd name="connsiteX12" fmla="*/ 10562411 w 12192000"/>
              <a:gd name="connsiteY12" fmla="*/ 2019318 h 2270839"/>
              <a:gd name="connsiteX13" fmla="*/ 10286091 w 12192000"/>
              <a:gd name="connsiteY13" fmla="*/ 2052947 h 2270839"/>
              <a:gd name="connsiteX14" fmla="*/ 10006086 w 12192000"/>
              <a:gd name="connsiteY14" fmla="*/ 2084825 h 2270839"/>
              <a:gd name="connsiteX15" fmla="*/ 9727310 w 12192000"/>
              <a:gd name="connsiteY15" fmla="*/ 2113901 h 2270839"/>
              <a:gd name="connsiteX16" fmla="*/ 9453445 w 12192000"/>
              <a:gd name="connsiteY16" fmla="*/ 2139123 h 2270839"/>
              <a:gd name="connsiteX17" fmla="*/ 9175897 w 12192000"/>
              <a:gd name="connsiteY17" fmla="*/ 2164345 h 2270839"/>
              <a:gd name="connsiteX18" fmla="*/ 8902033 w 12192000"/>
              <a:gd name="connsiteY18" fmla="*/ 2185364 h 2270839"/>
              <a:gd name="connsiteX19" fmla="*/ 8628169 w 12192000"/>
              <a:gd name="connsiteY19" fmla="*/ 2201828 h 2270839"/>
              <a:gd name="connsiteX20" fmla="*/ 8355533 w 12192000"/>
              <a:gd name="connsiteY20" fmla="*/ 2218994 h 2270839"/>
              <a:gd name="connsiteX21" fmla="*/ 8085353 w 12192000"/>
              <a:gd name="connsiteY21" fmla="*/ 2233356 h 2270839"/>
              <a:gd name="connsiteX22" fmla="*/ 7817629 w 12192000"/>
              <a:gd name="connsiteY22" fmla="*/ 2243515 h 2270839"/>
              <a:gd name="connsiteX23" fmla="*/ 7549905 w 12192000"/>
              <a:gd name="connsiteY23" fmla="*/ 2252273 h 2270839"/>
              <a:gd name="connsiteX24" fmla="*/ 7284638 w 12192000"/>
              <a:gd name="connsiteY24" fmla="*/ 2260680 h 2270839"/>
              <a:gd name="connsiteX25" fmla="*/ 7023055 w 12192000"/>
              <a:gd name="connsiteY25" fmla="*/ 2264534 h 2270839"/>
              <a:gd name="connsiteX26" fmla="*/ 6761472 w 12192000"/>
              <a:gd name="connsiteY26" fmla="*/ 2268737 h 2270839"/>
              <a:gd name="connsiteX27" fmla="*/ 6503573 w 12192000"/>
              <a:gd name="connsiteY27" fmla="*/ 2270839 h 2270839"/>
              <a:gd name="connsiteX28" fmla="*/ 6248130 w 12192000"/>
              <a:gd name="connsiteY28" fmla="*/ 2268737 h 2270839"/>
              <a:gd name="connsiteX29" fmla="*/ 5995144 w 12192000"/>
              <a:gd name="connsiteY29" fmla="*/ 2268737 h 2270839"/>
              <a:gd name="connsiteX30" fmla="*/ 5744613 w 12192000"/>
              <a:gd name="connsiteY30" fmla="*/ 2264534 h 2270839"/>
              <a:gd name="connsiteX31" fmla="*/ 5498995 w 12192000"/>
              <a:gd name="connsiteY31" fmla="*/ 2258228 h 2270839"/>
              <a:gd name="connsiteX32" fmla="*/ 5255834 w 12192000"/>
              <a:gd name="connsiteY32" fmla="*/ 2252273 h 2270839"/>
              <a:gd name="connsiteX33" fmla="*/ 5017584 w 12192000"/>
              <a:gd name="connsiteY33" fmla="*/ 2245617 h 2270839"/>
              <a:gd name="connsiteX34" fmla="*/ 4780562 w 12192000"/>
              <a:gd name="connsiteY34" fmla="*/ 2235458 h 2270839"/>
              <a:gd name="connsiteX35" fmla="*/ 4547227 w 12192000"/>
              <a:gd name="connsiteY35" fmla="*/ 2224598 h 2270839"/>
              <a:gd name="connsiteX36" fmla="*/ 4318800 w 12192000"/>
              <a:gd name="connsiteY36" fmla="*/ 2214790 h 2270839"/>
              <a:gd name="connsiteX37" fmla="*/ 3873004 w 12192000"/>
              <a:gd name="connsiteY37" fmla="*/ 2187115 h 2270839"/>
              <a:gd name="connsiteX38" fmla="*/ 3445628 w 12192000"/>
              <a:gd name="connsiteY38" fmla="*/ 2157690 h 2270839"/>
              <a:gd name="connsiteX39" fmla="*/ 3035446 w 12192000"/>
              <a:gd name="connsiteY39" fmla="*/ 2126862 h 2270839"/>
              <a:gd name="connsiteX40" fmla="*/ 2647370 w 12192000"/>
              <a:gd name="connsiteY40" fmla="*/ 2092883 h 2270839"/>
              <a:gd name="connsiteX41" fmla="*/ 2276487 w 12192000"/>
              <a:gd name="connsiteY41" fmla="*/ 2057501 h 2270839"/>
              <a:gd name="connsiteX42" fmla="*/ 1932621 w 12192000"/>
              <a:gd name="connsiteY42" fmla="*/ 2019318 h 2270839"/>
              <a:gd name="connsiteX43" fmla="*/ 1609634 w 12192000"/>
              <a:gd name="connsiteY43" fmla="*/ 1981835 h 2270839"/>
              <a:gd name="connsiteX44" fmla="*/ 1312435 w 12192000"/>
              <a:gd name="connsiteY44" fmla="*/ 1944352 h 2270839"/>
              <a:gd name="connsiteX45" fmla="*/ 1039799 w 12192000"/>
              <a:gd name="connsiteY45" fmla="*/ 1908971 h 2270839"/>
              <a:gd name="connsiteX46" fmla="*/ 797865 w 12192000"/>
              <a:gd name="connsiteY46" fmla="*/ 1875341 h 2270839"/>
              <a:gd name="connsiteX47" fmla="*/ 579265 w 12192000"/>
              <a:gd name="connsiteY47" fmla="*/ 1843463 h 2270839"/>
              <a:gd name="connsiteX48" fmla="*/ 395052 w 12192000"/>
              <a:gd name="connsiteY48" fmla="*/ 1816840 h 2270839"/>
              <a:gd name="connsiteX49" fmla="*/ 240312 w 12192000"/>
              <a:gd name="connsiteY49" fmla="*/ 1791617 h 2270839"/>
              <a:gd name="connsiteX50" fmla="*/ 27853 w 12192000"/>
              <a:gd name="connsiteY50" fmla="*/ 1755536 h 2270839"/>
              <a:gd name="connsiteX51" fmla="*/ 0 w 12192000"/>
              <a:gd name="connsiteY51" fmla="*/ 1750823 h 2270839"/>
              <a:gd name="connsiteX52" fmla="*/ 0 w 12192000"/>
              <a:gd name="connsiteY52" fmla="*/ 744793 h 2270839"/>
              <a:gd name="connsiteX53" fmla="*/ 0 w 12192000"/>
              <a:gd name="connsiteY53" fmla="*/ 519830 h 2270839"/>
              <a:gd name="connsiteX54" fmla="*/ 0 w 12192000"/>
              <a:gd name="connsiteY54" fmla="*/ 471948 h 2270839"/>
              <a:gd name="connsiteX55" fmla="*/ 0 w 12192000"/>
              <a:gd name="connsiteY55" fmla="*/ 213719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2270839">
                <a:moveTo>
                  <a:pt x="0" y="0"/>
                </a:moveTo>
                <a:lnTo>
                  <a:pt x="12192000" y="0"/>
                </a:lnTo>
                <a:lnTo>
                  <a:pt x="12192000" y="213719"/>
                </a:lnTo>
                <a:lnTo>
                  <a:pt x="12192000" y="471948"/>
                </a:lnTo>
                <a:lnTo>
                  <a:pt x="12192000" y="519830"/>
                </a:lnTo>
                <a:lnTo>
                  <a:pt x="12192000" y="744793"/>
                </a:lnTo>
                <a:lnTo>
                  <a:pt x="12192000" y="1754021"/>
                </a:lnTo>
                <a:lnTo>
                  <a:pt x="11957522" y="1797923"/>
                </a:lnTo>
                <a:lnTo>
                  <a:pt x="11679973" y="1847667"/>
                </a:lnTo>
                <a:lnTo>
                  <a:pt x="11401197" y="1896360"/>
                </a:lnTo>
                <a:lnTo>
                  <a:pt x="11121192" y="1938046"/>
                </a:lnTo>
                <a:lnTo>
                  <a:pt x="10842416" y="1980083"/>
                </a:lnTo>
                <a:lnTo>
                  <a:pt x="10562411" y="2019318"/>
                </a:lnTo>
                <a:lnTo>
                  <a:pt x="10286091" y="2052947"/>
                </a:lnTo>
                <a:lnTo>
                  <a:pt x="10006086" y="2084825"/>
                </a:lnTo>
                <a:lnTo>
                  <a:pt x="9727310" y="2113901"/>
                </a:lnTo>
                <a:lnTo>
                  <a:pt x="9453445" y="2139123"/>
                </a:lnTo>
                <a:lnTo>
                  <a:pt x="9175897" y="2164345"/>
                </a:lnTo>
                <a:lnTo>
                  <a:pt x="8902033" y="2185364"/>
                </a:lnTo>
                <a:lnTo>
                  <a:pt x="8628169" y="2201828"/>
                </a:lnTo>
                <a:lnTo>
                  <a:pt x="8355533" y="2218994"/>
                </a:lnTo>
                <a:lnTo>
                  <a:pt x="8085353" y="2233356"/>
                </a:lnTo>
                <a:lnTo>
                  <a:pt x="7817629" y="2243515"/>
                </a:lnTo>
                <a:lnTo>
                  <a:pt x="7549905" y="2252273"/>
                </a:lnTo>
                <a:lnTo>
                  <a:pt x="7284638" y="2260680"/>
                </a:lnTo>
                <a:lnTo>
                  <a:pt x="7023055" y="2264534"/>
                </a:lnTo>
                <a:lnTo>
                  <a:pt x="6761472" y="2268737"/>
                </a:lnTo>
                <a:lnTo>
                  <a:pt x="6503573" y="2270839"/>
                </a:lnTo>
                <a:lnTo>
                  <a:pt x="6248130" y="2268737"/>
                </a:lnTo>
                <a:lnTo>
                  <a:pt x="5995144" y="2268737"/>
                </a:lnTo>
                <a:lnTo>
                  <a:pt x="5744613" y="2264534"/>
                </a:lnTo>
                <a:lnTo>
                  <a:pt x="5498995" y="2258228"/>
                </a:lnTo>
                <a:lnTo>
                  <a:pt x="5255834" y="2252273"/>
                </a:lnTo>
                <a:lnTo>
                  <a:pt x="5017584" y="2245617"/>
                </a:lnTo>
                <a:lnTo>
                  <a:pt x="4780562" y="2235458"/>
                </a:lnTo>
                <a:lnTo>
                  <a:pt x="4547227" y="2224598"/>
                </a:lnTo>
                <a:lnTo>
                  <a:pt x="4318800" y="2214790"/>
                </a:lnTo>
                <a:lnTo>
                  <a:pt x="3873004" y="2187115"/>
                </a:lnTo>
                <a:lnTo>
                  <a:pt x="3445628" y="2157690"/>
                </a:lnTo>
                <a:lnTo>
                  <a:pt x="3035446" y="2126862"/>
                </a:lnTo>
                <a:lnTo>
                  <a:pt x="2647370" y="2092883"/>
                </a:lnTo>
                <a:lnTo>
                  <a:pt x="2276487" y="2057501"/>
                </a:lnTo>
                <a:lnTo>
                  <a:pt x="1932621" y="2019318"/>
                </a:lnTo>
                <a:lnTo>
                  <a:pt x="1609634" y="1981835"/>
                </a:lnTo>
                <a:lnTo>
                  <a:pt x="1312435" y="1944352"/>
                </a:lnTo>
                <a:lnTo>
                  <a:pt x="1039799" y="1908971"/>
                </a:lnTo>
                <a:lnTo>
                  <a:pt x="797865" y="1875341"/>
                </a:lnTo>
                <a:lnTo>
                  <a:pt x="579265" y="1843463"/>
                </a:lnTo>
                <a:lnTo>
                  <a:pt x="395052" y="1816840"/>
                </a:lnTo>
                <a:lnTo>
                  <a:pt x="240312" y="1791617"/>
                </a:lnTo>
                <a:lnTo>
                  <a:pt x="27853" y="1755536"/>
                </a:lnTo>
                <a:lnTo>
                  <a:pt x="0" y="1750823"/>
                </a:lnTo>
                <a:lnTo>
                  <a:pt x="0" y="744793"/>
                </a:lnTo>
                <a:lnTo>
                  <a:pt x="0" y="519830"/>
                </a:lnTo>
                <a:lnTo>
                  <a:pt x="0" y="471948"/>
                </a:lnTo>
                <a:lnTo>
                  <a:pt x="0" y="213719"/>
                </a:lnTo>
                <a:close/>
              </a:path>
            </a:pathLst>
          </a:custGeom>
          <a:solidFill>
            <a:schemeClr val="tx2"/>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14" name="Picture 11">
            <a:extLst>
              <a:ext uri="{FF2B5EF4-FFF2-40B4-BE49-F238E27FC236}">
                <a16:creationId xmlns:a16="http://schemas.microsoft.com/office/drawing/2014/main" id="{40A39FDC-39F4-4CB7-873B-8D786EC025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25900" b="63148"/>
          <a:stretch/>
        </p:blipFill>
        <p:spPr>
          <a:xfrm>
            <a:off x="4071257" y="1"/>
            <a:ext cx="8117568" cy="2270839"/>
          </a:xfrm>
          <a:custGeom>
            <a:avLst/>
            <a:gdLst>
              <a:gd name="connsiteX0" fmla="*/ 0 w 8117568"/>
              <a:gd name="connsiteY0" fmla="*/ 0 h 2270839"/>
              <a:gd name="connsiteX1" fmla="*/ 8117568 w 8117568"/>
              <a:gd name="connsiteY1" fmla="*/ 0 h 2270839"/>
              <a:gd name="connsiteX2" fmla="*/ 8117568 w 8117568"/>
              <a:gd name="connsiteY2" fmla="*/ 1754616 h 2270839"/>
              <a:gd name="connsiteX3" fmla="*/ 7886265 w 8117568"/>
              <a:gd name="connsiteY3" fmla="*/ 1797923 h 2270839"/>
              <a:gd name="connsiteX4" fmla="*/ 7608716 w 8117568"/>
              <a:gd name="connsiteY4" fmla="*/ 1847667 h 2270839"/>
              <a:gd name="connsiteX5" fmla="*/ 7329940 w 8117568"/>
              <a:gd name="connsiteY5" fmla="*/ 1896360 h 2270839"/>
              <a:gd name="connsiteX6" fmla="*/ 7049935 w 8117568"/>
              <a:gd name="connsiteY6" fmla="*/ 1938046 h 2270839"/>
              <a:gd name="connsiteX7" fmla="*/ 6771159 w 8117568"/>
              <a:gd name="connsiteY7" fmla="*/ 1980083 h 2270839"/>
              <a:gd name="connsiteX8" fmla="*/ 6491154 w 8117568"/>
              <a:gd name="connsiteY8" fmla="*/ 2019318 h 2270839"/>
              <a:gd name="connsiteX9" fmla="*/ 6214834 w 8117568"/>
              <a:gd name="connsiteY9" fmla="*/ 2052947 h 2270839"/>
              <a:gd name="connsiteX10" fmla="*/ 5934829 w 8117568"/>
              <a:gd name="connsiteY10" fmla="*/ 2084825 h 2270839"/>
              <a:gd name="connsiteX11" fmla="*/ 5656053 w 8117568"/>
              <a:gd name="connsiteY11" fmla="*/ 2113901 h 2270839"/>
              <a:gd name="connsiteX12" fmla="*/ 5382188 w 8117568"/>
              <a:gd name="connsiteY12" fmla="*/ 2139123 h 2270839"/>
              <a:gd name="connsiteX13" fmla="*/ 5104640 w 8117568"/>
              <a:gd name="connsiteY13" fmla="*/ 2164345 h 2270839"/>
              <a:gd name="connsiteX14" fmla="*/ 4830776 w 8117568"/>
              <a:gd name="connsiteY14" fmla="*/ 2185364 h 2270839"/>
              <a:gd name="connsiteX15" fmla="*/ 4556912 w 8117568"/>
              <a:gd name="connsiteY15" fmla="*/ 2201828 h 2270839"/>
              <a:gd name="connsiteX16" fmla="*/ 4284276 w 8117568"/>
              <a:gd name="connsiteY16" fmla="*/ 2218994 h 2270839"/>
              <a:gd name="connsiteX17" fmla="*/ 4014096 w 8117568"/>
              <a:gd name="connsiteY17" fmla="*/ 2233356 h 2270839"/>
              <a:gd name="connsiteX18" fmla="*/ 3746372 w 8117568"/>
              <a:gd name="connsiteY18" fmla="*/ 2243515 h 2270839"/>
              <a:gd name="connsiteX19" fmla="*/ 3478648 w 8117568"/>
              <a:gd name="connsiteY19" fmla="*/ 2252273 h 2270839"/>
              <a:gd name="connsiteX20" fmla="*/ 3213381 w 8117568"/>
              <a:gd name="connsiteY20" fmla="*/ 2260680 h 2270839"/>
              <a:gd name="connsiteX21" fmla="*/ 2951798 w 8117568"/>
              <a:gd name="connsiteY21" fmla="*/ 2264534 h 2270839"/>
              <a:gd name="connsiteX22" fmla="*/ 2690215 w 8117568"/>
              <a:gd name="connsiteY22" fmla="*/ 2268737 h 2270839"/>
              <a:gd name="connsiteX23" fmla="*/ 2432316 w 8117568"/>
              <a:gd name="connsiteY23" fmla="*/ 2270839 h 2270839"/>
              <a:gd name="connsiteX24" fmla="*/ 2176873 w 8117568"/>
              <a:gd name="connsiteY24" fmla="*/ 2268737 h 2270839"/>
              <a:gd name="connsiteX25" fmla="*/ 1923887 w 8117568"/>
              <a:gd name="connsiteY25" fmla="*/ 2268737 h 2270839"/>
              <a:gd name="connsiteX26" fmla="*/ 1673356 w 8117568"/>
              <a:gd name="connsiteY26" fmla="*/ 2264534 h 2270839"/>
              <a:gd name="connsiteX27" fmla="*/ 1427738 w 8117568"/>
              <a:gd name="connsiteY27" fmla="*/ 2258228 h 2270839"/>
              <a:gd name="connsiteX28" fmla="*/ 1184577 w 8117568"/>
              <a:gd name="connsiteY28" fmla="*/ 2252273 h 2270839"/>
              <a:gd name="connsiteX29" fmla="*/ 946327 w 8117568"/>
              <a:gd name="connsiteY29" fmla="*/ 2245617 h 2270839"/>
              <a:gd name="connsiteX30" fmla="*/ 709305 w 8117568"/>
              <a:gd name="connsiteY30" fmla="*/ 2235458 h 2270839"/>
              <a:gd name="connsiteX31" fmla="*/ 475970 w 8117568"/>
              <a:gd name="connsiteY31" fmla="*/ 2224598 h 2270839"/>
              <a:gd name="connsiteX32" fmla="*/ 247543 w 8117568"/>
              <a:gd name="connsiteY32" fmla="*/ 2214790 h 2270839"/>
              <a:gd name="connsiteX33" fmla="*/ 0 w 8117568"/>
              <a:gd name="connsiteY33" fmla="*/ 2199423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117568" h="2270839">
                <a:moveTo>
                  <a:pt x="0" y="0"/>
                </a:moveTo>
                <a:lnTo>
                  <a:pt x="8117568" y="0"/>
                </a:lnTo>
                <a:lnTo>
                  <a:pt x="8117568" y="1754616"/>
                </a:lnTo>
                <a:lnTo>
                  <a:pt x="7886265" y="1797923"/>
                </a:lnTo>
                <a:lnTo>
                  <a:pt x="7608716" y="1847667"/>
                </a:lnTo>
                <a:lnTo>
                  <a:pt x="7329940" y="1896360"/>
                </a:lnTo>
                <a:lnTo>
                  <a:pt x="7049935" y="1938046"/>
                </a:lnTo>
                <a:lnTo>
                  <a:pt x="6771159" y="1980083"/>
                </a:lnTo>
                <a:lnTo>
                  <a:pt x="6491154" y="2019318"/>
                </a:lnTo>
                <a:lnTo>
                  <a:pt x="6214834" y="2052947"/>
                </a:lnTo>
                <a:lnTo>
                  <a:pt x="5934829" y="2084825"/>
                </a:lnTo>
                <a:lnTo>
                  <a:pt x="5656053" y="2113901"/>
                </a:lnTo>
                <a:lnTo>
                  <a:pt x="5382188" y="2139123"/>
                </a:lnTo>
                <a:lnTo>
                  <a:pt x="5104640" y="2164345"/>
                </a:lnTo>
                <a:lnTo>
                  <a:pt x="4830776" y="2185364"/>
                </a:lnTo>
                <a:lnTo>
                  <a:pt x="4556912" y="2201828"/>
                </a:lnTo>
                <a:lnTo>
                  <a:pt x="4284276" y="2218994"/>
                </a:lnTo>
                <a:lnTo>
                  <a:pt x="4014096" y="2233356"/>
                </a:lnTo>
                <a:lnTo>
                  <a:pt x="3746372" y="2243515"/>
                </a:lnTo>
                <a:lnTo>
                  <a:pt x="3478648" y="2252273"/>
                </a:lnTo>
                <a:lnTo>
                  <a:pt x="3213381" y="2260680"/>
                </a:lnTo>
                <a:lnTo>
                  <a:pt x="2951798" y="2264534"/>
                </a:lnTo>
                <a:lnTo>
                  <a:pt x="2690215" y="2268737"/>
                </a:lnTo>
                <a:lnTo>
                  <a:pt x="2432316" y="2270839"/>
                </a:lnTo>
                <a:lnTo>
                  <a:pt x="2176873" y="2268737"/>
                </a:lnTo>
                <a:lnTo>
                  <a:pt x="1923887" y="2268737"/>
                </a:lnTo>
                <a:lnTo>
                  <a:pt x="1673356" y="2264534"/>
                </a:lnTo>
                <a:lnTo>
                  <a:pt x="1427738" y="2258228"/>
                </a:lnTo>
                <a:lnTo>
                  <a:pt x="1184577" y="2252273"/>
                </a:lnTo>
                <a:lnTo>
                  <a:pt x="946327" y="2245617"/>
                </a:lnTo>
                <a:lnTo>
                  <a:pt x="709305" y="2235458"/>
                </a:lnTo>
                <a:lnTo>
                  <a:pt x="475970" y="2224598"/>
                </a:lnTo>
                <a:lnTo>
                  <a:pt x="247543" y="2214790"/>
                </a:lnTo>
                <a:lnTo>
                  <a:pt x="0" y="2199423"/>
                </a:lnTo>
                <a:close/>
              </a:path>
            </a:pathLst>
          </a:custGeom>
        </p:spPr>
      </p:pic>
      <p:sp>
        <p:nvSpPr>
          <p:cNvPr id="2" name="Title 1">
            <a:extLst>
              <a:ext uri="{FF2B5EF4-FFF2-40B4-BE49-F238E27FC236}">
                <a16:creationId xmlns:a16="http://schemas.microsoft.com/office/drawing/2014/main" id="{1847947E-2DC7-46FE-A619-434F25E495CD}"/>
              </a:ext>
            </a:extLst>
          </p:cNvPr>
          <p:cNvSpPr>
            <a:spLocks noGrp="1"/>
          </p:cNvSpPr>
          <p:nvPr>
            <p:ph type="title"/>
          </p:nvPr>
        </p:nvSpPr>
        <p:spPr>
          <a:xfrm>
            <a:off x="1030288" y="609600"/>
            <a:ext cx="10131425" cy="1110343"/>
          </a:xfrm>
        </p:spPr>
        <p:txBody>
          <a:bodyPr>
            <a:normAutofit/>
          </a:bodyPr>
          <a:lstStyle/>
          <a:p>
            <a:pPr algn="ctr"/>
            <a:r>
              <a:rPr lang="en-GB">
                <a:solidFill>
                  <a:schemeClr val="bg1"/>
                </a:solidFill>
              </a:rPr>
              <a:t>Why do we need to reflect in our practice?</a:t>
            </a:r>
          </a:p>
        </p:txBody>
      </p:sp>
      <p:sp>
        <p:nvSpPr>
          <p:cNvPr id="3" name="Content Placeholder 2">
            <a:extLst>
              <a:ext uri="{FF2B5EF4-FFF2-40B4-BE49-F238E27FC236}">
                <a16:creationId xmlns:a16="http://schemas.microsoft.com/office/drawing/2014/main" id="{0026FC1F-F6EB-4372-B939-857FF8159664}"/>
              </a:ext>
            </a:extLst>
          </p:cNvPr>
          <p:cNvSpPr>
            <a:spLocks noGrp="1"/>
          </p:cNvSpPr>
          <p:nvPr>
            <p:ph idx="1"/>
          </p:nvPr>
        </p:nvSpPr>
        <p:spPr>
          <a:xfrm>
            <a:off x="685800" y="1611911"/>
            <a:ext cx="10820400" cy="4934663"/>
          </a:xfrm>
        </p:spPr>
        <p:txBody>
          <a:bodyPr>
            <a:normAutofit/>
          </a:bodyPr>
          <a:lstStyle/>
          <a:p>
            <a:pPr marL="0" indent="0">
              <a:buNone/>
            </a:pPr>
            <a:r>
              <a:rPr lang="en-GB" dirty="0"/>
              <a:t>Beckett (2006, </a:t>
            </a:r>
            <a:r>
              <a:rPr lang="en-GB" i="1" dirty="0"/>
              <a:t>cited</a:t>
            </a:r>
            <a:r>
              <a:rPr lang="en-GB" dirty="0"/>
              <a:t> in Payne, 2014) suggests that we need to reflect on practice for the following reasons:</a:t>
            </a:r>
          </a:p>
          <a:p>
            <a:r>
              <a:rPr lang="en-GB" dirty="0"/>
              <a:t>Examine theoretical ideas and research against your own findings </a:t>
            </a:r>
          </a:p>
          <a:p>
            <a:r>
              <a:rPr lang="en-GB" dirty="0"/>
              <a:t>Question your practice</a:t>
            </a:r>
          </a:p>
          <a:p>
            <a:r>
              <a:rPr lang="en-GB" dirty="0"/>
              <a:t>Question your agency’s practice</a:t>
            </a:r>
          </a:p>
          <a:p>
            <a:r>
              <a:rPr lang="en-GB" dirty="0"/>
              <a:t>Produce feedback between you, your colleagues and your clients </a:t>
            </a:r>
          </a:p>
          <a:p>
            <a:pPr marL="0" indent="0">
              <a:buNone/>
            </a:pPr>
            <a:endParaRPr lang="en-GB" dirty="0"/>
          </a:p>
          <a:p>
            <a:pPr marL="0" indent="0">
              <a:buNone/>
            </a:pPr>
            <a:endParaRPr lang="en-GB" dirty="0"/>
          </a:p>
          <a:p>
            <a:pPr marL="0" indent="0">
              <a:buNone/>
            </a:pPr>
            <a:endParaRPr lang="en-GB" dirty="0"/>
          </a:p>
          <a:p>
            <a:pPr marL="0" indent="0">
              <a:buNone/>
            </a:pPr>
            <a:r>
              <a:rPr lang="en-GB" sz="3200" dirty="0"/>
              <a:t>Schon 1983, Kolb 1984, </a:t>
            </a:r>
            <a:r>
              <a:rPr lang="en-GB" sz="3200" dirty="0" err="1"/>
              <a:t>Eraut</a:t>
            </a:r>
            <a:r>
              <a:rPr lang="en-GB" sz="3200" dirty="0"/>
              <a:t> 1992, </a:t>
            </a:r>
            <a:r>
              <a:rPr lang="en-GB" sz="3200" dirty="0" err="1"/>
              <a:t>Bouds</a:t>
            </a:r>
            <a:r>
              <a:rPr lang="en-GB" sz="3200" dirty="0"/>
              <a:t> and Knights 1996 </a:t>
            </a:r>
          </a:p>
          <a:p>
            <a:pPr marL="0" indent="0">
              <a:buNone/>
            </a:pPr>
            <a:r>
              <a:rPr lang="en-GB" dirty="0"/>
              <a:t>(Gould and Baldwin, 2016)</a:t>
            </a:r>
            <a:endParaRPr lang="en-GB" sz="3200" dirty="0"/>
          </a:p>
        </p:txBody>
      </p:sp>
    </p:spTree>
    <p:extLst>
      <p:ext uri="{BB962C8B-B14F-4D97-AF65-F5344CB8AC3E}">
        <p14:creationId xmlns:p14="http://schemas.microsoft.com/office/powerpoint/2010/main" val="423189046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E14B2791-BB4D-479C-A01C-09009468BF3A}"/>
              </a:ext>
            </a:extLst>
          </p:cNvPr>
          <p:cNvGraphicFramePr>
            <a:graphicFrameLocks noGrp="1"/>
          </p:cNvGraphicFramePr>
          <p:nvPr>
            <p:ph idx="1"/>
            <p:extLst>
              <p:ext uri="{D42A27DB-BD31-4B8C-83A1-F6EECF244321}">
                <p14:modId xmlns:p14="http://schemas.microsoft.com/office/powerpoint/2010/main" val="1422654186"/>
              </p:ext>
            </p:extLst>
          </p:nvPr>
        </p:nvGraphicFramePr>
        <p:xfrm>
          <a:off x="788987" y="649515"/>
          <a:ext cx="10614025" cy="5558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C59D98B1-9AA1-4203-9974-837BF4CCD59D}"/>
              </a:ext>
            </a:extLst>
          </p:cNvPr>
          <p:cNvSpPr txBox="1"/>
          <p:nvPr/>
        </p:nvSpPr>
        <p:spPr>
          <a:xfrm>
            <a:off x="217714" y="6313714"/>
            <a:ext cx="1973942" cy="369332"/>
          </a:xfrm>
          <a:prstGeom prst="rect">
            <a:avLst/>
          </a:prstGeom>
          <a:noFill/>
        </p:spPr>
        <p:txBody>
          <a:bodyPr wrap="square" rtlCol="0">
            <a:spAutoFit/>
          </a:bodyPr>
          <a:lstStyle/>
          <a:p>
            <a:r>
              <a:rPr lang="en-GB" dirty="0"/>
              <a:t>(Payne, 2014)</a:t>
            </a:r>
          </a:p>
        </p:txBody>
      </p:sp>
    </p:spTree>
    <p:extLst>
      <p:ext uri="{BB962C8B-B14F-4D97-AF65-F5344CB8AC3E}">
        <p14:creationId xmlns:p14="http://schemas.microsoft.com/office/powerpoint/2010/main" val="1761249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1F1CA8-3EB2-4F93-A847-D261D5D4FE62}"/>
              </a:ext>
            </a:extLst>
          </p:cNvPr>
          <p:cNvSpPr>
            <a:spLocks noGrp="1"/>
          </p:cNvSpPr>
          <p:nvPr>
            <p:ph type="title"/>
          </p:nvPr>
        </p:nvSpPr>
        <p:spPr>
          <a:xfrm>
            <a:off x="685801" y="533400"/>
            <a:ext cx="10820400" cy="1177092"/>
          </a:xfrm>
        </p:spPr>
        <p:txBody>
          <a:bodyPr anchor="b">
            <a:normAutofit/>
          </a:bodyPr>
          <a:lstStyle/>
          <a:p>
            <a:pPr algn="ctr"/>
            <a:r>
              <a:rPr lang="en-GB" sz="4400"/>
              <a:t>Background Summary of Mrs a</a:t>
            </a:r>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474479-55A8-46E5-8CB7-49B25A371259}"/>
              </a:ext>
            </a:extLst>
          </p:cNvPr>
          <p:cNvSpPr>
            <a:spLocks noGrp="1"/>
          </p:cNvSpPr>
          <p:nvPr>
            <p:ph idx="1"/>
          </p:nvPr>
        </p:nvSpPr>
        <p:spPr>
          <a:xfrm>
            <a:off x="685801" y="2243892"/>
            <a:ext cx="10820400" cy="3547308"/>
          </a:xfrm>
        </p:spPr>
        <p:txBody>
          <a:bodyPr anchor="t">
            <a:normAutofit/>
          </a:bodyPr>
          <a:lstStyle/>
          <a:p>
            <a:pPr marL="0" indent="0">
              <a:lnSpc>
                <a:spcPct val="90000"/>
              </a:lnSpc>
              <a:buNone/>
            </a:pPr>
            <a:endParaRPr lang="en-GB" sz="1700" i="1"/>
          </a:p>
          <a:p>
            <a:pPr>
              <a:lnSpc>
                <a:spcPct val="90000"/>
              </a:lnSpc>
            </a:pPr>
            <a:r>
              <a:rPr lang="en-GB" sz="1700"/>
              <a:t>Mrs A is 35 years of age and lives in residential housing.</a:t>
            </a:r>
          </a:p>
          <a:p>
            <a:pPr>
              <a:lnSpc>
                <a:spcPct val="90000"/>
              </a:lnSpc>
            </a:pPr>
            <a:r>
              <a:rPr lang="en-GB" sz="1700"/>
              <a:t>Mrs A presents with a number of  conditions such as loss of Vision, Borderline Personality Disorder, Renal Failure and Diabetes. </a:t>
            </a:r>
          </a:p>
          <a:p>
            <a:pPr>
              <a:lnSpc>
                <a:spcPct val="90000"/>
              </a:lnSpc>
            </a:pPr>
            <a:r>
              <a:rPr lang="en-GB" sz="1700"/>
              <a:t>In April 2015, Mrs A was allocated a Social Worker to help with assessments enabling access to services under the Care Act 2015. When meeting with the Social Worker Mrs A was in a good state of health and was assessed and considered to have capacity over her decisions in life at home and out within the community.</a:t>
            </a:r>
          </a:p>
          <a:p>
            <a:pPr>
              <a:lnSpc>
                <a:spcPct val="90000"/>
              </a:lnSpc>
            </a:pPr>
            <a:r>
              <a:rPr lang="en-GB" sz="1700"/>
              <a:t>Mrs A wished to move out of her family home and engage in independent living in a property provided by the council.</a:t>
            </a:r>
          </a:p>
          <a:p>
            <a:pPr>
              <a:lnSpc>
                <a:spcPct val="90000"/>
              </a:lnSpc>
            </a:pPr>
            <a:r>
              <a:rPr lang="en-GB" sz="1700"/>
              <a:t>Mrs A was encouraged to apply for housing but unfortunately her case was not prioritised which lead to a decline in her mental health.</a:t>
            </a:r>
          </a:p>
          <a:p>
            <a:pPr marL="0" indent="0">
              <a:lnSpc>
                <a:spcPct val="90000"/>
              </a:lnSpc>
              <a:buNone/>
            </a:pPr>
            <a:endParaRPr lang="en-GB" sz="1700" i="1"/>
          </a:p>
          <a:p>
            <a:pPr marL="0" indent="0">
              <a:lnSpc>
                <a:spcPct val="90000"/>
              </a:lnSpc>
              <a:buNone/>
            </a:pPr>
            <a:endParaRPr lang="en-GB" sz="1700" i="1"/>
          </a:p>
          <a:p>
            <a:pPr marL="0" indent="0">
              <a:lnSpc>
                <a:spcPct val="90000"/>
              </a:lnSpc>
              <a:buNone/>
            </a:pPr>
            <a:endParaRPr lang="en-GB" sz="1700" i="1"/>
          </a:p>
        </p:txBody>
      </p:sp>
    </p:spTree>
    <p:extLst>
      <p:ext uri="{BB962C8B-B14F-4D97-AF65-F5344CB8AC3E}">
        <p14:creationId xmlns:p14="http://schemas.microsoft.com/office/powerpoint/2010/main" val="3805544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E1EB41F2-E181-4D4D-9131-A30F6B0A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3D63CC92-C517-4C71-9222-4579252CD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0839"/>
          </a:xfrm>
          <a:custGeom>
            <a:avLst/>
            <a:gdLst>
              <a:gd name="connsiteX0" fmla="*/ 0 w 12192000"/>
              <a:gd name="connsiteY0" fmla="*/ 0 h 2270839"/>
              <a:gd name="connsiteX1" fmla="*/ 12192000 w 12192000"/>
              <a:gd name="connsiteY1" fmla="*/ 0 h 2270839"/>
              <a:gd name="connsiteX2" fmla="*/ 12192000 w 12192000"/>
              <a:gd name="connsiteY2" fmla="*/ 213719 h 2270839"/>
              <a:gd name="connsiteX3" fmla="*/ 12192000 w 12192000"/>
              <a:gd name="connsiteY3" fmla="*/ 471948 h 2270839"/>
              <a:gd name="connsiteX4" fmla="*/ 12192000 w 12192000"/>
              <a:gd name="connsiteY4" fmla="*/ 519830 h 2270839"/>
              <a:gd name="connsiteX5" fmla="*/ 12192000 w 12192000"/>
              <a:gd name="connsiteY5" fmla="*/ 744793 h 2270839"/>
              <a:gd name="connsiteX6" fmla="*/ 12192000 w 12192000"/>
              <a:gd name="connsiteY6" fmla="*/ 1754021 h 2270839"/>
              <a:gd name="connsiteX7" fmla="*/ 11957522 w 12192000"/>
              <a:gd name="connsiteY7" fmla="*/ 1797923 h 2270839"/>
              <a:gd name="connsiteX8" fmla="*/ 11679973 w 12192000"/>
              <a:gd name="connsiteY8" fmla="*/ 1847667 h 2270839"/>
              <a:gd name="connsiteX9" fmla="*/ 11401197 w 12192000"/>
              <a:gd name="connsiteY9" fmla="*/ 1896360 h 2270839"/>
              <a:gd name="connsiteX10" fmla="*/ 11121192 w 12192000"/>
              <a:gd name="connsiteY10" fmla="*/ 1938046 h 2270839"/>
              <a:gd name="connsiteX11" fmla="*/ 10842416 w 12192000"/>
              <a:gd name="connsiteY11" fmla="*/ 1980083 h 2270839"/>
              <a:gd name="connsiteX12" fmla="*/ 10562411 w 12192000"/>
              <a:gd name="connsiteY12" fmla="*/ 2019318 h 2270839"/>
              <a:gd name="connsiteX13" fmla="*/ 10286091 w 12192000"/>
              <a:gd name="connsiteY13" fmla="*/ 2052947 h 2270839"/>
              <a:gd name="connsiteX14" fmla="*/ 10006086 w 12192000"/>
              <a:gd name="connsiteY14" fmla="*/ 2084825 h 2270839"/>
              <a:gd name="connsiteX15" fmla="*/ 9727310 w 12192000"/>
              <a:gd name="connsiteY15" fmla="*/ 2113901 h 2270839"/>
              <a:gd name="connsiteX16" fmla="*/ 9453445 w 12192000"/>
              <a:gd name="connsiteY16" fmla="*/ 2139123 h 2270839"/>
              <a:gd name="connsiteX17" fmla="*/ 9175897 w 12192000"/>
              <a:gd name="connsiteY17" fmla="*/ 2164345 h 2270839"/>
              <a:gd name="connsiteX18" fmla="*/ 8902033 w 12192000"/>
              <a:gd name="connsiteY18" fmla="*/ 2185364 h 2270839"/>
              <a:gd name="connsiteX19" fmla="*/ 8628169 w 12192000"/>
              <a:gd name="connsiteY19" fmla="*/ 2201828 h 2270839"/>
              <a:gd name="connsiteX20" fmla="*/ 8355533 w 12192000"/>
              <a:gd name="connsiteY20" fmla="*/ 2218994 h 2270839"/>
              <a:gd name="connsiteX21" fmla="*/ 8085353 w 12192000"/>
              <a:gd name="connsiteY21" fmla="*/ 2233356 h 2270839"/>
              <a:gd name="connsiteX22" fmla="*/ 7817629 w 12192000"/>
              <a:gd name="connsiteY22" fmla="*/ 2243515 h 2270839"/>
              <a:gd name="connsiteX23" fmla="*/ 7549905 w 12192000"/>
              <a:gd name="connsiteY23" fmla="*/ 2252273 h 2270839"/>
              <a:gd name="connsiteX24" fmla="*/ 7284638 w 12192000"/>
              <a:gd name="connsiteY24" fmla="*/ 2260680 h 2270839"/>
              <a:gd name="connsiteX25" fmla="*/ 7023055 w 12192000"/>
              <a:gd name="connsiteY25" fmla="*/ 2264534 h 2270839"/>
              <a:gd name="connsiteX26" fmla="*/ 6761472 w 12192000"/>
              <a:gd name="connsiteY26" fmla="*/ 2268737 h 2270839"/>
              <a:gd name="connsiteX27" fmla="*/ 6503573 w 12192000"/>
              <a:gd name="connsiteY27" fmla="*/ 2270839 h 2270839"/>
              <a:gd name="connsiteX28" fmla="*/ 6248130 w 12192000"/>
              <a:gd name="connsiteY28" fmla="*/ 2268737 h 2270839"/>
              <a:gd name="connsiteX29" fmla="*/ 5995144 w 12192000"/>
              <a:gd name="connsiteY29" fmla="*/ 2268737 h 2270839"/>
              <a:gd name="connsiteX30" fmla="*/ 5744613 w 12192000"/>
              <a:gd name="connsiteY30" fmla="*/ 2264534 h 2270839"/>
              <a:gd name="connsiteX31" fmla="*/ 5498995 w 12192000"/>
              <a:gd name="connsiteY31" fmla="*/ 2258228 h 2270839"/>
              <a:gd name="connsiteX32" fmla="*/ 5255834 w 12192000"/>
              <a:gd name="connsiteY32" fmla="*/ 2252273 h 2270839"/>
              <a:gd name="connsiteX33" fmla="*/ 5017584 w 12192000"/>
              <a:gd name="connsiteY33" fmla="*/ 2245617 h 2270839"/>
              <a:gd name="connsiteX34" fmla="*/ 4780562 w 12192000"/>
              <a:gd name="connsiteY34" fmla="*/ 2235458 h 2270839"/>
              <a:gd name="connsiteX35" fmla="*/ 4547227 w 12192000"/>
              <a:gd name="connsiteY35" fmla="*/ 2224598 h 2270839"/>
              <a:gd name="connsiteX36" fmla="*/ 4318800 w 12192000"/>
              <a:gd name="connsiteY36" fmla="*/ 2214790 h 2270839"/>
              <a:gd name="connsiteX37" fmla="*/ 3873004 w 12192000"/>
              <a:gd name="connsiteY37" fmla="*/ 2187115 h 2270839"/>
              <a:gd name="connsiteX38" fmla="*/ 3445628 w 12192000"/>
              <a:gd name="connsiteY38" fmla="*/ 2157690 h 2270839"/>
              <a:gd name="connsiteX39" fmla="*/ 3035446 w 12192000"/>
              <a:gd name="connsiteY39" fmla="*/ 2126862 h 2270839"/>
              <a:gd name="connsiteX40" fmla="*/ 2647370 w 12192000"/>
              <a:gd name="connsiteY40" fmla="*/ 2092883 h 2270839"/>
              <a:gd name="connsiteX41" fmla="*/ 2276487 w 12192000"/>
              <a:gd name="connsiteY41" fmla="*/ 2057501 h 2270839"/>
              <a:gd name="connsiteX42" fmla="*/ 1932621 w 12192000"/>
              <a:gd name="connsiteY42" fmla="*/ 2019318 h 2270839"/>
              <a:gd name="connsiteX43" fmla="*/ 1609634 w 12192000"/>
              <a:gd name="connsiteY43" fmla="*/ 1981835 h 2270839"/>
              <a:gd name="connsiteX44" fmla="*/ 1312435 w 12192000"/>
              <a:gd name="connsiteY44" fmla="*/ 1944352 h 2270839"/>
              <a:gd name="connsiteX45" fmla="*/ 1039799 w 12192000"/>
              <a:gd name="connsiteY45" fmla="*/ 1908971 h 2270839"/>
              <a:gd name="connsiteX46" fmla="*/ 797865 w 12192000"/>
              <a:gd name="connsiteY46" fmla="*/ 1875341 h 2270839"/>
              <a:gd name="connsiteX47" fmla="*/ 579265 w 12192000"/>
              <a:gd name="connsiteY47" fmla="*/ 1843463 h 2270839"/>
              <a:gd name="connsiteX48" fmla="*/ 395052 w 12192000"/>
              <a:gd name="connsiteY48" fmla="*/ 1816840 h 2270839"/>
              <a:gd name="connsiteX49" fmla="*/ 240312 w 12192000"/>
              <a:gd name="connsiteY49" fmla="*/ 1791617 h 2270839"/>
              <a:gd name="connsiteX50" fmla="*/ 27853 w 12192000"/>
              <a:gd name="connsiteY50" fmla="*/ 1755536 h 2270839"/>
              <a:gd name="connsiteX51" fmla="*/ 0 w 12192000"/>
              <a:gd name="connsiteY51" fmla="*/ 1750823 h 2270839"/>
              <a:gd name="connsiteX52" fmla="*/ 0 w 12192000"/>
              <a:gd name="connsiteY52" fmla="*/ 744793 h 2270839"/>
              <a:gd name="connsiteX53" fmla="*/ 0 w 12192000"/>
              <a:gd name="connsiteY53" fmla="*/ 519830 h 2270839"/>
              <a:gd name="connsiteX54" fmla="*/ 0 w 12192000"/>
              <a:gd name="connsiteY54" fmla="*/ 471948 h 2270839"/>
              <a:gd name="connsiteX55" fmla="*/ 0 w 12192000"/>
              <a:gd name="connsiteY55" fmla="*/ 213719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2270839">
                <a:moveTo>
                  <a:pt x="0" y="0"/>
                </a:moveTo>
                <a:lnTo>
                  <a:pt x="12192000" y="0"/>
                </a:lnTo>
                <a:lnTo>
                  <a:pt x="12192000" y="213719"/>
                </a:lnTo>
                <a:lnTo>
                  <a:pt x="12192000" y="471948"/>
                </a:lnTo>
                <a:lnTo>
                  <a:pt x="12192000" y="519830"/>
                </a:lnTo>
                <a:lnTo>
                  <a:pt x="12192000" y="744793"/>
                </a:lnTo>
                <a:lnTo>
                  <a:pt x="12192000" y="1754021"/>
                </a:lnTo>
                <a:lnTo>
                  <a:pt x="11957522" y="1797923"/>
                </a:lnTo>
                <a:lnTo>
                  <a:pt x="11679973" y="1847667"/>
                </a:lnTo>
                <a:lnTo>
                  <a:pt x="11401197" y="1896360"/>
                </a:lnTo>
                <a:lnTo>
                  <a:pt x="11121192" y="1938046"/>
                </a:lnTo>
                <a:lnTo>
                  <a:pt x="10842416" y="1980083"/>
                </a:lnTo>
                <a:lnTo>
                  <a:pt x="10562411" y="2019318"/>
                </a:lnTo>
                <a:lnTo>
                  <a:pt x="10286091" y="2052947"/>
                </a:lnTo>
                <a:lnTo>
                  <a:pt x="10006086" y="2084825"/>
                </a:lnTo>
                <a:lnTo>
                  <a:pt x="9727310" y="2113901"/>
                </a:lnTo>
                <a:lnTo>
                  <a:pt x="9453445" y="2139123"/>
                </a:lnTo>
                <a:lnTo>
                  <a:pt x="9175897" y="2164345"/>
                </a:lnTo>
                <a:lnTo>
                  <a:pt x="8902033" y="2185364"/>
                </a:lnTo>
                <a:lnTo>
                  <a:pt x="8628169" y="2201828"/>
                </a:lnTo>
                <a:lnTo>
                  <a:pt x="8355533" y="2218994"/>
                </a:lnTo>
                <a:lnTo>
                  <a:pt x="8085353" y="2233356"/>
                </a:lnTo>
                <a:lnTo>
                  <a:pt x="7817629" y="2243515"/>
                </a:lnTo>
                <a:lnTo>
                  <a:pt x="7549905" y="2252273"/>
                </a:lnTo>
                <a:lnTo>
                  <a:pt x="7284638" y="2260680"/>
                </a:lnTo>
                <a:lnTo>
                  <a:pt x="7023055" y="2264534"/>
                </a:lnTo>
                <a:lnTo>
                  <a:pt x="6761472" y="2268737"/>
                </a:lnTo>
                <a:lnTo>
                  <a:pt x="6503573" y="2270839"/>
                </a:lnTo>
                <a:lnTo>
                  <a:pt x="6248130" y="2268737"/>
                </a:lnTo>
                <a:lnTo>
                  <a:pt x="5995144" y="2268737"/>
                </a:lnTo>
                <a:lnTo>
                  <a:pt x="5744613" y="2264534"/>
                </a:lnTo>
                <a:lnTo>
                  <a:pt x="5498995" y="2258228"/>
                </a:lnTo>
                <a:lnTo>
                  <a:pt x="5255834" y="2252273"/>
                </a:lnTo>
                <a:lnTo>
                  <a:pt x="5017584" y="2245617"/>
                </a:lnTo>
                <a:lnTo>
                  <a:pt x="4780562" y="2235458"/>
                </a:lnTo>
                <a:lnTo>
                  <a:pt x="4547227" y="2224598"/>
                </a:lnTo>
                <a:lnTo>
                  <a:pt x="4318800" y="2214790"/>
                </a:lnTo>
                <a:lnTo>
                  <a:pt x="3873004" y="2187115"/>
                </a:lnTo>
                <a:lnTo>
                  <a:pt x="3445628" y="2157690"/>
                </a:lnTo>
                <a:lnTo>
                  <a:pt x="3035446" y="2126862"/>
                </a:lnTo>
                <a:lnTo>
                  <a:pt x="2647370" y="2092883"/>
                </a:lnTo>
                <a:lnTo>
                  <a:pt x="2276487" y="2057501"/>
                </a:lnTo>
                <a:lnTo>
                  <a:pt x="1932621" y="2019318"/>
                </a:lnTo>
                <a:lnTo>
                  <a:pt x="1609634" y="1981835"/>
                </a:lnTo>
                <a:lnTo>
                  <a:pt x="1312435" y="1944352"/>
                </a:lnTo>
                <a:lnTo>
                  <a:pt x="1039799" y="1908971"/>
                </a:lnTo>
                <a:lnTo>
                  <a:pt x="797865" y="1875341"/>
                </a:lnTo>
                <a:lnTo>
                  <a:pt x="579265" y="1843463"/>
                </a:lnTo>
                <a:lnTo>
                  <a:pt x="395052" y="1816840"/>
                </a:lnTo>
                <a:lnTo>
                  <a:pt x="240312" y="1791617"/>
                </a:lnTo>
                <a:lnTo>
                  <a:pt x="27853" y="1755536"/>
                </a:lnTo>
                <a:lnTo>
                  <a:pt x="0" y="1750823"/>
                </a:lnTo>
                <a:lnTo>
                  <a:pt x="0" y="744793"/>
                </a:lnTo>
                <a:lnTo>
                  <a:pt x="0" y="519830"/>
                </a:lnTo>
                <a:lnTo>
                  <a:pt x="0" y="471948"/>
                </a:lnTo>
                <a:lnTo>
                  <a:pt x="0" y="213719"/>
                </a:lnTo>
                <a:close/>
              </a:path>
            </a:pathLst>
          </a:custGeom>
          <a:solidFill>
            <a:schemeClr val="tx2"/>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12" name="Picture 11">
            <a:extLst>
              <a:ext uri="{FF2B5EF4-FFF2-40B4-BE49-F238E27FC236}">
                <a16:creationId xmlns:a16="http://schemas.microsoft.com/office/drawing/2014/main" id="{40A39FDC-39F4-4CB7-873B-8D786EC025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25900" b="63148"/>
          <a:stretch/>
        </p:blipFill>
        <p:spPr>
          <a:xfrm>
            <a:off x="4071257" y="1"/>
            <a:ext cx="8117568" cy="2270839"/>
          </a:xfrm>
          <a:custGeom>
            <a:avLst/>
            <a:gdLst>
              <a:gd name="connsiteX0" fmla="*/ 0 w 8117568"/>
              <a:gd name="connsiteY0" fmla="*/ 0 h 2270839"/>
              <a:gd name="connsiteX1" fmla="*/ 8117568 w 8117568"/>
              <a:gd name="connsiteY1" fmla="*/ 0 h 2270839"/>
              <a:gd name="connsiteX2" fmla="*/ 8117568 w 8117568"/>
              <a:gd name="connsiteY2" fmla="*/ 1754616 h 2270839"/>
              <a:gd name="connsiteX3" fmla="*/ 7886265 w 8117568"/>
              <a:gd name="connsiteY3" fmla="*/ 1797923 h 2270839"/>
              <a:gd name="connsiteX4" fmla="*/ 7608716 w 8117568"/>
              <a:gd name="connsiteY4" fmla="*/ 1847667 h 2270839"/>
              <a:gd name="connsiteX5" fmla="*/ 7329940 w 8117568"/>
              <a:gd name="connsiteY5" fmla="*/ 1896360 h 2270839"/>
              <a:gd name="connsiteX6" fmla="*/ 7049935 w 8117568"/>
              <a:gd name="connsiteY6" fmla="*/ 1938046 h 2270839"/>
              <a:gd name="connsiteX7" fmla="*/ 6771159 w 8117568"/>
              <a:gd name="connsiteY7" fmla="*/ 1980083 h 2270839"/>
              <a:gd name="connsiteX8" fmla="*/ 6491154 w 8117568"/>
              <a:gd name="connsiteY8" fmla="*/ 2019318 h 2270839"/>
              <a:gd name="connsiteX9" fmla="*/ 6214834 w 8117568"/>
              <a:gd name="connsiteY9" fmla="*/ 2052947 h 2270839"/>
              <a:gd name="connsiteX10" fmla="*/ 5934829 w 8117568"/>
              <a:gd name="connsiteY10" fmla="*/ 2084825 h 2270839"/>
              <a:gd name="connsiteX11" fmla="*/ 5656053 w 8117568"/>
              <a:gd name="connsiteY11" fmla="*/ 2113901 h 2270839"/>
              <a:gd name="connsiteX12" fmla="*/ 5382188 w 8117568"/>
              <a:gd name="connsiteY12" fmla="*/ 2139123 h 2270839"/>
              <a:gd name="connsiteX13" fmla="*/ 5104640 w 8117568"/>
              <a:gd name="connsiteY13" fmla="*/ 2164345 h 2270839"/>
              <a:gd name="connsiteX14" fmla="*/ 4830776 w 8117568"/>
              <a:gd name="connsiteY14" fmla="*/ 2185364 h 2270839"/>
              <a:gd name="connsiteX15" fmla="*/ 4556912 w 8117568"/>
              <a:gd name="connsiteY15" fmla="*/ 2201828 h 2270839"/>
              <a:gd name="connsiteX16" fmla="*/ 4284276 w 8117568"/>
              <a:gd name="connsiteY16" fmla="*/ 2218994 h 2270839"/>
              <a:gd name="connsiteX17" fmla="*/ 4014096 w 8117568"/>
              <a:gd name="connsiteY17" fmla="*/ 2233356 h 2270839"/>
              <a:gd name="connsiteX18" fmla="*/ 3746372 w 8117568"/>
              <a:gd name="connsiteY18" fmla="*/ 2243515 h 2270839"/>
              <a:gd name="connsiteX19" fmla="*/ 3478648 w 8117568"/>
              <a:gd name="connsiteY19" fmla="*/ 2252273 h 2270839"/>
              <a:gd name="connsiteX20" fmla="*/ 3213381 w 8117568"/>
              <a:gd name="connsiteY20" fmla="*/ 2260680 h 2270839"/>
              <a:gd name="connsiteX21" fmla="*/ 2951798 w 8117568"/>
              <a:gd name="connsiteY21" fmla="*/ 2264534 h 2270839"/>
              <a:gd name="connsiteX22" fmla="*/ 2690215 w 8117568"/>
              <a:gd name="connsiteY22" fmla="*/ 2268737 h 2270839"/>
              <a:gd name="connsiteX23" fmla="*/ 2432316 w 8117568"/>
              <a:gd name="connsiteY23" fmla="*/ 2270839 h 2270839"/>
              <a:gd name="connsiteX24" fmla="*/ 2176873 w 8117568"/>
              <a:gd name="connsiteY24" fmla="*/ 2268737 h 2270839"/>
              <a:gd name="connsiteX25" fmla="*/ 1923887 w 8117568"/>
              <a:gd name="connsiteY25" fmla="*/ 2268737 h 2270839"/>
              <a:gd name="connsiteX26" fmla="*/ 1673356 w 8117568"/>
              <a:gd name="connsiteY26" fmla="*/ 2264534 h 2270839"/>
              <a:gd name="connsiteX27" fmla="*/ 1427738 w 8117568"/>
              <a:gd name="connsiteY27" fmla="*/ 2258228 h 2270839"/>
              <a:gd name="connsiteX28" fmla="*/ 1184577 w 8117568"/>
              <a:gd name="connsiteY28" fmla="*/ 2252273 h 2270839"/>
              <a:gd name="connsiteX29" fmla="*/ 946327 w 8117568"/>
              <a:gd name="connsiteY29" fmla="*/ 2245617 h 2270839"/>
              <a:gd name="connsiteX30" fmla="*/ 709305 w 8117568"/>
              <a:gd name="connsiteY30" fmla="*/ 2235458 h 2270839"/>
              <a:gd name="connsiteX31" fmla="*/ 475970 w 8117568"/>
              <a:gd name="connsiteY31" fmla="*/ 2224598 h 2270839"/>
              <a:gd name="connsiteX32" fmla="*/ 247543 w 8117568"/>
              <a:gd name="connsiteY32" fmla="*/ 2214790 h 2270839"/>
              <a:gd name="connsiteX33" fmla="*/ 0 w 8117568"/>
              <a:gd name="connsiteY33" fmla="*/ 2199423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117568" h="2270839">
                <a:moveTo>
                  <a:pt x="0" y="0"/>
                </a:moveTo>
                <a:lnTo>
                  <a:pt x="8117568" y="0"/>
                </a:lnTo>
                <a:lnTo>
                  <a:pt x="8117568" y="1754616"/>
                </a:lnTo>
                <a:lnTo>
                  <a:pt x="7886265" y="1797923"/>
                </a:lnTo>
                <a:lnTo>
                  <a:pt x="7608716" y="1847667"/>
                </a:lnTo>
                <a:lnTo>
                  <a:pt x="7329940" y="1896360"/>
                </a:lnTo>
                <a:lnTo>
                  <a:pt x="7049935" y="1938046"/>
                </a:lnTo>
                <a:lnTo>
                  <a:pt x="6771159" y="1980083"/>
                </a:lnTo>
                <a:lnTo>
                  <a:pt x="6491154" y="2019318"/>
                </a:lnTo>
                <a:lnTo>
                  <a:pt x="6214834" y="2052947"/>
                </a:lnTo>
                <a:lnTo>
                  <a:pt x="5934829" y="2084825"/>
                </a:lnTo>
                <a:lnTo>
                  <a:pt x="5656053" y="2113901"/>
                </a:lnTo>
                <a:lnTo>
                  <a:pt x="5382188" y="2139123"/>
                </a:lnTo>
                <a:lnTo>
                  <a:pt x="5104640" y="2164345"/>
                </a:lnTo>
                <a:lnTo>
                  <a:pt x="4830776" y="2185364"/>
                </a:lnTo>
                <a:lnTo>
                  <a:pt x="4556912" y="2201828"/>
                </a:lnTo>
                <a:lnTo>
                  <a:pt x="4284276" y="2218994"/>
                </a:lnTo>
                <a:lnTo>
                  <a:pt x="4014096" y="2233356"/>
                </a:lnTo>
                <a:lnTo>
                  <a:pt x="3746372" y="2243515"/>
                </a:lnTo>
                <a:lnTo>
                  <a:pt x="3478648" y="2252273"/>
                </a:lnTo>
                <a:lnTo>
                  <a:pt x="3213381" y="2260680"/>
                </a:lnTo>
                <a:lnTo>
                  <a:pt x="2951798" y="2264534"/>
                </a:lnTo>
                <a:lnTo>
                  <a:pt x="2690215" y="2268737"/>
                </a:lnTo>
                <a:lnTo>
                  <a:pt x="2432316" y="2270839"/>
                </a:lnTo>
                <a:lnTo>
                  <a:pt x="2176873" y="2268737"/>
                </a:lnTo>
                <a:lnTo>
                  <a:pt x="1923887" y="2268737"/>
                </a:lnTo>
                <a:lnTo>
                  <a:pt x="1673356" y="2264534"/>
                </a:lnTo>
                <a:lnTo>
                  <a:pt x="1427738" y="2258228"/>
                </a:lnTo>
                <a:lnTo>
                  <a:pt x="1184577" y="2252273"/>
                </a:lnTo>
                <a:lnTo>
                  <a:pt x="946327" y="2245617"/>
                </a:lnTo>
                <a:lnTo>
                  <a:pt x="709305" y="2235458"/>
                </a:lnTo>
                <a:lnTo>
                  <a:pt x="475970" y="2224598"/>
                </a:lnTo>
                <a:lnTo>
                  <a:pt x="247543" y="2214790"/>
                </a:lnTo>
                <a:lnTo>
                  <a:pt x="0" y="2199423"/>
                </a:lnTo>
                <a:close/>
              </a:path>
            </a:pathLst>
          </a:custGeom>
        </p:spPr>
      </p:pic>
      <p:sp>
        <p:nvSpPr>
          <p:cNvPr id="2" name="Title 1">
            <a:extLst>
              <a:ext uri="{FF2B5EF4-FFF2-40B4-BE49-F238E27FC236}">
                <a16:creationId xmlns:a16="http://schemas.microsoft.com/office/drawing/2014/main" id="{EE94C030-4CFB-4E80-A6BD-5569D68F01B7}"/>
              </a:ext>
            </a:extLst>
          </p:cNvPr>
          <p:cNvSpPr>
            <a:spLocks noGrp="1"/>
          </p:cNvSpPr>
          <p:nvPr>
            <p:ph type="title"/>
          </p:nvPr>
        </p:nvSpPr>
        <p:spPr>
          <a:xfrm>
            <a:off x="1030288" y="609600"/>
            <a:ext cx="10131425" cy="1110343"/>
          </a:xfrm>
        </p:spPr>
        <p:txBody>
          <a:bodyPr>
            <a:normAutofit/>
          </a:bodyPr>
          <a:lstStyle/>
          <a:p>
            <a:pPr algn="ctr"/>
            <a:r>
              <a:rPr lang="en-GB">
                <a:solidFill>
                  <a:schemeClr val="bg1"/>
                </a:solidFill>
              </a:rPr>
              <a:t>Social workers time spent with Mrs a</a:t>
            </a:r>
          </a:p>
        </p:txBody>
      </p:sp>
      <p:sp>
        <p:nvSpPr>
          <p:cNvPr id="3" name="Content Placeholder 2">
            <a:extLst>
              <a:ext uri="{FF2B5EF4-FFF2-40B4-BE49-F238E27FC236}">
                <a16:creationId xmlns:a16="http://schemas.microsoft.com/office/drawing/2014/main" id="{49AEA156-C7A4-4D96-BE2B-BF00B18BBD62}"/>
              </a:ext>
            </a:extLst>
          </p:cNvPr>
          <p:cNvSpPr>
            <a:spLocks noGrp="1"/>
          </p:cNvSpPr>
          <p:nvPr>
            <p:ph idx="1"/>
          </p:nvPr>
        </p:nvSpPr>
        <p:spPr>
          <a:xfrm>
            <a:off x="685801" y="2592572"/>
            <a:ext cx="10820400" cy="3198627"/>
          </a:xfrm>
        </p:spPr>
        <p:txBody>
          <a:bodyPr>
            <a:normAutofit/>
          </a:bodyPr>
          <a:lstStyle/>
          <a:p>
            <a:r>
              <a:rPr lang="en-GB" dirty="0"/>
              <a:t>Mrs A and her Social Worker spent 6 months working together, Mrs A’s situation was complex and therefore her case was found challenging.</a:t>
            </a:r>
          </a:p>
          <a:p>
            <a:endParaRPr lang="en-GB" dirty="0"/>
          </a:p>
          <a:p>
            <a:r>
              <a:rPr lang="en-GB" dirty="0"/>
              <a:t>As a result of not being able to find suitable housing instantaneously, Mrs A began to present challenging behaviour that combined with the effects of her personality disorder and social circumstances.</a:t>
            </a:r>
          </a:p>
          <a:p>
            <a:pPr marL="0" indent="0">
              <a:buNone/>
            </a:pPr>
            <a:endParaRPr lang="en-GB" dirty="0"/>
          </a:p>
          <a:p>
            <a:pPr marL="0" indent="0">
              <a:buNone/>
            </a:pPr>
            <a:r>
              <a:rPr lang="en-GB" dirty="0"/>
              <a:t>The presenting issues: relationship breakdowns, homelessness, hospital admissions (various issues), declining support from services, threats to self-harm and suicide, police interventions, public disorder, PTSD, financial and sexual exploitation. </a:t>
            </a:r>
          </a:p>
        </p:txBody>
      </p:sp>
    </p:spTree>
    <p:extLst>
      <p:ext uri="{BB962C8B-B14F-4D97-AF65-F5344CB8AC3E}">
        <p14:creationId xmlns:p14="http://schemas.microsoft.com/office/powerpoint/2010/main" val="4174464671"/>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2BB27-C455-43FA-8004-0A1CEA71A7F3}"/>
              </a:ext>
            </a:extLst>
          </p:cNvPr>
          <p:cNvSpPr>
            <a:spLocks noGrp="1"/>
          </p:cNvSpPr>
          <p:nvPr>
            <p:ph type="title"/>
          </p:nvPr>
        </p:nvSpPr>
        <p:spPr>
          <a:xfrm>
            <a:off x="685801" y="533400"/>
            <a:ext cx="10820400" cy="1177092"/>
          </a:xfrm>
        </p:spPr>
        <p:txBody>
          <a:bodyPr anchor="b">
            <a:normAutofit/>
          </a:bodyPr>
          <a:lstStyle/>
          <a:p>
            <a:pPr algn="ctr">
              <a:lnSpc>
                <a:spcPct val="90000"/>
              </a:lnSpc>
            </a:pPr>
            <a:r>
              <a:rPr lang="en-GB" sz="3700"/>
              <a:t>Different perception of capacity by health and social care professionals</a:t>
            </a:r>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B2304C-70DE-4FA1-94FC-819796A5FBC3}"/>
              </a:ext>
            </a:extLst>
          </p:cNvPr>
          <p:cNvSpPr>
            <a:spLocks noGrp="1"/>
          </p:cNvSpPr>
          <p:nvPr>
            <p:ph idx="1"/>
          </p:nvPr>
        </p:nvSpPr>
        <p:spPr>
          <a:xfrm>
            <a:off x="685801" y="2243892"/>
            <a:ext cx="10820400" cy="3547308"/>
          </a:xfrm>
        </p:spPr>
        <p:txBody>
          <a:bodyPr anchor="t">
            <a:normAutofit/>
          </a:bodyPr>
          <a:lstStyle/>
          <a:p>
            <a:r>
              <a:rPr lang="en-GB" sz="2000"/>
              <a:t>Due to the fluctuation in behavioural changes with Mrs A and her mental state, Social Workers found it hard to guide her throughout the case. </a:t>
            </a:r>
          </a:p>
          <a:p>
            <a:r>
              <a:rPr lang="en-GB" sz="2000"/>
              <a:t>It came in to question whether Mrs A lacked capacity of understanding the consequences of her chosen decision making and was appointed to seek help  from the Community Mental Health Team (CMHT). </a:t>
            </a:r>
          </a:p>
          <a:p>
            <a:r>
              <a:rPr lang="en-GB" sz="2000"/>
              <a:t>The social workers assessment regarding Mrs A capacity was dubious  and conflicted other health care professionals.</a:t>
            </a:r>
          </a:p>
          <a:p>
            <a:r>
              <a:rPr lang="en-GB" sz="2000"/>
              <a:t>Mrs A needed to approach the service willingly to improve her health but in this instance she declined help from these services.</a:t>
            </a:r>
          </a:p>
        </p:txBody>
      </p:sp>
    </p:spTree>
    <p:extLst>
      <p:ext uri="{BB962C8B-B14F-4D97-AF65-F5344CB8AC3E}">
        <p14:creationId xmlns:p14="http://schemas.microsoft.com/office/powerpoint/2010/main" val="193494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C31E2-C845-4C19-8DDE-F2456C7A0C10}"/>
              </a:ext>
            </a:extLst>
          </p:cNvPr>
          <p:cNvSpPr>
            <a:spLocks noGrp="1"/>
          </p:cNvSpPr>
          <p:nvPr>
            <p:ph type="title"/>
          </p:nvPr>
        </p:nvSpPr>
        <p:spPr>
          <a:xfrm>
            <a:off x="685799" y="1150076"/>
            <a:ext cx="3659389" cy="4557849"/>
          </a:xfrm>
        </p:spPr>
        <p:txBody>
          <a:bodyPr>
            <a:normAutofit/>
          </a:bodyPr>
          <a:lstStyle/>
          <a:p>
            <a:pPr algn="r"/>
            <a:r>
              <a:rPr lang="en-GB" sz="3300"/>
              <a:t>Multidisciplinary approach</a:t>
            </a:r>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8AAAFD-7448-4502-9915-0A5DE112AA74}"/>
              </a:ext>
            </a:extLst>
          </p:cNvPr>
          <p:cNvSpPr>
            <a:spLocks noGrp="1"/>
          </p:cNvSpPr>
          <p:nvPr>
            <p:ph idx="1"/>
          </p:nvPr>
        </p:nvSpPr>
        <p:spPr>
          <a:xfrm>
            <a:off x="4988658" y="1150076"/>
            <a:ext cx="6517543" cy="4557849"/>
          </a:xfrm>
        </p:spPr>
        <p:txBody>
          <a:bodyPr>
            <a:normAutofit/>
          </a:bodyPr>
          <a:lstStyle/>
          <a:p>
            <a:r>
              <a:rPr lang="en-GB" dirty="0"/>
              <a:t>A number of services where included into Mrs A’s Case in order to help her and support her needs; Social Services, CMHT, Approved Mental Health Team (AMHT), Child and Adolescent Mental Health Service (CAMHS), Doctors, Consultants, Family, Police, Housing Department, Occupational Therapy.</a:t>
            </a:r>
          </a:p>
          <a:p>
            <a:pPr marL="0" indent="0">
              <a:buNone/>
            </a:pPr>
            <a:endParaRPr lang="en-GB" dirty="0"/>
          </a:p>
        </p:txBody>
      </p:sp>
    </p:spTree>
    <p:extLst>
      <p:ext uri="{BB962C8B-B14F-4D97-AF65-F5344CB8AC3E}">
        <p14:creationId xmlns:p14="http://schemas.microsoft.com/office/powerpoint/2010/main" val="3149512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1EB41F2-E181-4D4D-9131-A30F6B0A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D63CC92-C517-4C71-9222-4579252CD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0839"/>
          </a:xfrm>
          <a:custGeom>
            <a:avLst/>
            <a:gdLst>
              <a:gd name="connsiteX0" fmla="*/ 0 w 12192000"/>
              <a:gd name="connsiteY0" fmla="*/ 0 h 2270839"/>
              <a:gd name="connsiteX1" fmla="*/ 12192000 w 12192000"/>
              <a:gd name="connsiteY1" fmla="*/ 0 h 2270839"/>
              <a:gd name="connsiteX2" fmla="*/ 12192000 w 12192000"/>
              <a:gd name="connsiteY2" fmla="*/ 213719 h 2270839"/>
              <a:gd name="connsiteX3" fmla="*/ 12192000 w 12192000"/>
              <a:gd name="connsiteY3" fmla="*/ 471948 h 2270839"/>
              <a:gd name="connsiteX4" fmla="*/ 12192000 w 12192000"/>
              <a:gd name="connsiteY4" fmla="*/ 519830 h 2270839"/>
              <a:gd name="connsiteX5" fmla="*/ 12192000 w 12192000"/>
              <a:gd name="connsiteY5" fmla="*/ 744793 h 2270839"/>
              <a:gd name="connsiteX6" fmla="*/ 12192000 w 12192000"/>
              <a:gd name="connsiteY6" fmla="*/ 1754021 h 2270839"/>
              <a:gd name="connsiteX7" fmla="*/ 11957522 w 12192000"/>
              <a:gd name="connsiteY7" fmla="*/ 1797923 h 2270839"/>
              <a:gd name="connsiteX8" fmla="*/ 11679973 w 12192000"/>
              <a:gd name="connsiteY8" fmla="*/ 1847667 h 2270839"/>
              <a:gd name="connsiteX9" fmla="*/ 11401197 w 12192000"/>
              <a:gd name="connsiteY9" fmla="*/ 1896360 h 2270839"/>
              <a:gd name="connsiteX10" fmla="*/ 11121192 w 12192000"/>
              <a:gd name="connsiteY10" fmla="*/ 1938046 h 2270839"/>
              <a:gd name="connsiteX11" fmla="*/ 10842416 w 12192000"/>
              <a:gd name="connsiteY11" fmla="*/ 1980083 h 2270839"/>
              <a:gd name="connsiteX12" fmla="*/ 10562411 w 12192000"/>
              <a:gd name="connsiteY12" fmla="*/ 2019318 h 2270839"/>
              <a:gd name="connsiteX13" fmla="*/ 10286091 w 12192000"/>
              <a:gd name="connsiteY13" fmla="*/ 2052947 h 2270839"/>
              <a:gd name="connsiteX14" fmla="*/ 10006086 w 12192000"/>
              <a:gd name="connsiteY14" fmla="*/ 2084825 h 2270839"/>
              <a:gd name="connsiteX15" fmla="*/ 9727310 w 12192000"/>
              <a:gd name="connsiteY15" fmla="*/ 2113901 h 2270839"/>
              <a:gd name="connsiteX16" fmla="*/ 9453445 w 12192000"/>
              <a:gd name="connsiteY16" fmla="*/ 2139123 h 2270839"/>
              <a:gd name="connsiteX17" fmla="*/ 9175897 w 12192000"/>
              <a:gd name="connsiteY17" fmla="*/ 2164345 h 2270839"/>
              <a:gd name="connsiteX18" fmla="*/ 8902033 w 12192000"/>
              <a:gd name="connsiteY18" fmla="*/ 2185364 h 2270839"/>
              <a:gd name="connsiteX19" fmla="*/ 8628169 w 12192000"/>
              <a:gd name="connsiteY19" fmla="*/ 2201828 h 2270839"/>
              <a:gd name="connsiteX20" fmla="*/ 8355533 w 12192000"/>
              <a:gd name="connsiteY20" fmla="*/ 2218994 h 2270839"/>
              <a:gd name="connsiteX21" fmla="*/ 8085353 w 12192000"/>
              <a:gd name="connsiteY21" fmla="*/ 2233356 h 2270839"/>
              <a:gd name="connsiteX22" fmla="*/ 7817629 w 12192000"/>
              <a:gd name="connsiteY22" fmla="*/ 2243515 h 2270839"/>
              <a:gd name="connsiteX23" fmla="*/ 7549905 w 12192000"/>
              <a:gd name="connsiteY23" fmla="*/ 2252273 h 2270839"/>
              <a:gd name="connsiteX24" fmla="*/ 7284638 w 12192000"/>
              <a:gd name="connsiteY24" fmla="*/ 2260680 h 2270839"/>
              <a:gd name="connsiteX25" fmla="*/ 7023055 w 12192000"/>
              <a:gd name="connsiteY25" fmla="*/ 2264534 h 2270839"/>
              <a:gd name="connsiteX26" fmla="*/ 6761472 w 12192000"/>
              <a:gd name="connsiteY26" fmla="*/ 2268737 h 2270839"/>
              <a:gd name="connsiteX27" fmla="*/ 6503573 w 12192000"/>
              <a:gd name="connsiteY27" fmla="*/ 2270839 h 2270839"/>
              <a:gd name="connsiteX28" fmla="*/ 6248130 w 12192000"/>
              <a:gd name="connsiteY28" fmla="*/ 2268737 h 2270839"/>
              <a:gd name="connsiteX29" fmla="*/ 5995144 w 12192000"/>
              <a:gd name="connsiteY29" fmla="*/ 2268737 h 2270839"/>
              <a:gd name="connsiteX30" fmla="*/ 5744613 w 12192000"/>
              <a:gd name="connsiteY30" fmla="*/ 2264534 h 2270839"/>
              <a:gd name="connsiteX31" fmla="*/ 5498995 w 12192000"/>
              <a:gd name="connsiteY31" fmla="*/ 2258228 h 2270839"/>
              <a:gd name="connsiteX32" fmla="*/ 5255834 w 12192000"/>
              <a:gd name="connsiteY32" fmla="*/ 2252273 h 2270839"/>
              <a:gd name="connsiteX33" fmla="*/ 5017584 w 12192000"/>
              <a:gd name="connsiteY33" fmla="*/ 2245617 h 2270839"/>
              <a:gd name="connsiteX34" fmla="*/ 4780562 w 12192000"/>
              <a:gd name="connsiteY34" fmla="*/ 2235458 h 2270839"/>
              <a:gd name="connsiteX35" fmla="*/ 4547227 w 12192000"/>
              <a:gd name="connsiteY35" fmla="*/ 2224598 h 2270839"/>
              <a:gd name="connsiteX36" fmla="*/ 4318800 w 12192000"/>
              <a:gd name="connsiteY36" fmla="*/ 2214790 h 2270839"/>
              <a:gd name="connsiteX37" fmla="*/ 3873004 w 12192000"/>
              <a:gd name="connsiteY37" fmla="*/ 2187115 h 2270839"/>
              <a:gd name="connsiteX38" fmla="*/ 3445628 w 12192000"/>
              <a:gd name="connsiteY38" fmla="*/ 2157690 h 2270839"/>
              <a:gd name="connsiteX39" fmla="*/ 3035446 w 12192000"/>
              <a:gd name="connsiteY39" fmla="*/ 2126862 h 2270839"/>
              <a:gd name="connsiteX40" fmla="*/ 2647370 w 12192000"/>
              <a:gd name="connsiteY40" fmla="*/ 2092883 h 2270839"/>
              <a:gd name="connsiteX41" fmla="*/ 2276487 w 12192000"/>
              <a:gd name="connsiteY41" fmla="*/ 2057501 h 2270839"/>
              <a:gd name="connsiteX42" fmla="*/ 1932621 w 12192000"/>
              <a:gd name="connsiteY42" fmla="*/ 2019318 h 2270839"/>
              <a:gd name="connsiteX43" fmla="*/ 1609634 w 12192000"/>
              <a:gd name="connsiteY43" fmla="*/ 1981835 h 2270839"/>
              <a:gd name="connsiteX44" fmla="*/ 1312435 w 12192000"/>
              <a:gd name="connsiteY44" fmla="*/ 1944352 h 2270839"/>
              <a:gd name="connsiteX45" fmla="*/ 1039799 w 12192000"/>
              <a:gd name="connsiteY45" fmla="*/ 1908971 h 2270839"/>
              <a:gd name="connsiteX46" fmla="*/ 797865 w 12192000"/>
              <a:gd name="connsiteY46" fmla="*/ 1875341 h 2270839"/>
              <a:gd name="connsiteX47" fmla="*/ 579265 w 12192000"/>
              <a:gd name="connsiteY47" fmla="*/ 1843463 h 2270839"/>
              <a:gd name="connsiteX48" fmla="*/ 395052 w 12192000"/>
              <a:gd name="connsiteY48" fmla="*/ 1816840 h 2270839"/>
              <a:gd name="connsiteX49" fmla="*/ 240312 w 12192000"/>
              <a:gd name="connsiteY49" fmla="*/ 1791617 h 2270839"/>
              <a:gd name="connsiteX50" fmla="*/ 27853 w 12192000"/>
              <a:gd name="connsiteY50" fmla="*/ 1755536 h 2270839"/>
              <a:gd name="connsiteX51" fmla="*/ 0 w 12192000"/>
              <a:gd name="connsiteY51" fmla="*/ 1750823 h 2270839"/>
              <a:gd name="connsiteX52" fmla="*/ 0 w 12192000"/>
              <a:gd name="connsiteY52" fmla="*/ 744793 h 2270839"/>
              <a:gd name="connsiteX53" fmla="*/ 0 w 12192000"/>
              <a:gd name="connsiteY53" fmla="*/ 519830 h 2270839"/>
              <a:gd name="connsiteX54" fmla="*/ 0 w 12192000"/>
              <a:gd name="connsiteY54" fmla="*/ 471948 h 2270839"/>
              <a:gd name="connsiteX55" fmla="*/ 0 w 12192000"/>
              <a:gd name="connsiteY55" fmla="*/ 213719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2270839">
                <a:moveTo>
                  <a:pt x="0" y="0"/>
                </a:moveTo>
                <a:lnTo>
                  <a:pt x="12192000" y="0"/>
                </a:lnTo>
                <a:lnTo>
                  <a:pt x="12192000" y="213719"/>
                </a:lnTo>
                <a:lnTo>
                  <a:pt x="12192000" y="471948"/>
                </a:lnTo>
                <a:lnTo>
                  <a:pt x="12192000" y="519830"/>
                </a:lnTo>
                <a:lnTo>
                  <a:pt x="12192000" y="744793"/>
                </a:lnTo>
                <a:lnTo>
                  <a:pt x="12192000" y="1754021"/>
                </a:lnTo>
                <a:lnTo>
                  <a:pt x="11957522" y="1797923"/>
                </a:lnTo>
                <a:lnTo>
                  <a:pt x="11679973" y="1847667"/>
                </a:lnTo>
                <a:lnTo>
                  <a:pt x="11401197" y="1896360"/>
                </a:lnTo>
                <a:lnTo>
                  <a:pt x="11121192" y="1938046"/>
                </a:lnTo>
                <a:lnTo>
                  <a:pt x="10842416" y="1980083"/>
                </a:lnTo>
                <a:lnTo>
                  <a:pt x="10562411" y="2019318"/>
                </a:lnTo>
                <a:lnTo>
                  <a:pt x="10286091" y="2052947"/>
                </a:lnTo>
                <a:lnTo>
                  <a:pt x="10006086" y="2084825"/>
                </a:lnTo>
                <a:lnTo>
                  <a:pt x="9727310" y="2113901"/>
                </a:lnTo>
                <a:lnTo>
                  <a:pt x="9453445" y="2139123"/>
                </a:lnTo>
                <a:lnTo>
                  <a:pt x="9175897" y="2164345"/>
                </a:lnTo>
                <a:lnTo>
                  <a:pt x="8902033" y="2185364"/>
                </a:lnTo>
                <a:lnTo>
                  <a:pt x="8628169" y="2201828"/>
                </a:lnTo>
                <a:lnTo>
                  <a:pt x="8355533" y="2218994"/>
                </a:lnTo>
                <a:lnTo>
                  <a:pt x="8085353" y="2233356"/>
                </a:lnTo>
                <a:lnTo>
                  <a:pt x="7817629" y="2243515"/>
                </a:lnTo>
                <a:lnTo>
                  <a:pt x="7549905" y="2252273"/>
                </a:lnTo>
                <a:lnTo>
                  <a:pt x="7284638" y="2260680"/>
                </a:lnTo>
                <a:lnTo>
                  <a:pt x="7023055" y="2264534"/>
                </a:lnTo>
                <a:lnTo>
                  <a:pt x="6761472" y="2268737"/>
                </a:lnTo>
                <a:lnTo>
                  <a:pt x="6503573" y="2270839"/>
                </a:lnTo>
                <a:lnTo>
                  <a:pt x="6248130" y="2268737"/>
                </a:lnTo>
                <a:lnTo>
                  <a:pt x="5995144" y="2268737"/>
                </a:lnTo>
                <a:lnTo>
                  <a:pt x="5744613" y="2264534"/>
                </a:lnTo>
                <a:lnTo>
                  <a:pt x="5498995" y="2258228"/>
                </a:lnTo>
                <a:lnTo>
                  <a:pt x="5255834" y="2252273"/>
                </a:lnTo>
                <a:lnTo>
                  <a:pt x="5017584" y="2245617"/>
                </a:lnTo>
                <a:lnTo>
                  <a:pt x="4780562" y="2235458"/>
                </a:lnTo>
                <a:lnTo>
                  <a:pt x="4547227" y="2224598"/>
                </a:lnTo>
                <a:lnTo>
                  <a:pt x="4318800" y="2214790"/>
                </a:lnTo>
                <a:lnTo>
                  <a:pt x="3873004" y="2187115"/>
                </a:lnTo>
                <a:lnTo>
                  <a:pt x="3445628" y="2157690"/>
                </a:lnTo>
                <a:lnTo>
                  <a:pt x="3035446" y="2126862"/>
                </a:lnTo>
                <a:lnTo>
                  <a:pt x="2647370" y="2092883"/>
                </a:lnTo>
                <a:lnTo>
                  <a:pt x="2276487" y="2057501"/>
                </a:lnTo>
                <a:lnTo>
                  <a:pt x="1932621" y="2019318"/>
                </a:lnTo>
                <a:lnTo>
                  <a:pt x="1609634" y="1981835"/>
                </a:lnTo>
                <a:lnTo>
                  <a:pt x="1312435" y="1944352"/>
                </a:lnTo>
                <a:lnTo>
                  <a:pt x="1039799" y="1908971"/>
                </a:lnTo>
                <a:lnTo>
                  <a:pt x="797865" y="1875341"/>
                </a:lnTo>
                <a:lnTo>
                  <a:pt x="579265" y="1843463"/>
                </a:lnTo>
                <a:lnTo>
                  <a:pt x="395052" y="1816840"/>
                </a:lnTo>
                <a:lnTo>
                  <a:pt x="240312" y="1791617"/>
                </a:lnTo>
                <a:lnTo>
                  <a:pt x="27853" y="1755536"/>
                </a:lnTo>
                <a:lnTo>
                  <a:pt x="0" y="1750823"/>
                </a:lnTo>
                <a:lnTo>
                  <a:pt x="0" y="744793"/>
                </a:lnTo>
                <a:lnTo>
                  <a:pt x="0" y="519830"/>
                </a:lnTo>
                <a:lnTo>
                  <a:pt x="0" y="471948"/>
                </a:lnTo>
                <a:lnTo>
                  <a:pt x="0" y="213719"/>
                </a:lnTo>
                <a:close/>
              </a:path>
            </a:pathLst>
          </a:custGeom>
          <a:solidFill>
            <a:schemeClr val="tx2"/>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12" name="Picture 11">
            <a:extLst>
              <a:ext uri="{FF2B5EF4-FFF2-40B4-BE49-F238E27FC236}">
                <a16:creationId xmlns:a16="http://schemas.microsoft.com/office/drawing/2014/main" id="{40A39FDC-39F4-4CB7-873B-8D786EC025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25900" b="63148"/>
          <a:stretch/>
        </p:blipFill>
        <p:spPr>
          <a:xfrm>
            <a:off x="4071257" y="1"/>
            <a:ext cx="8117568" cy="2270839"/>
          </a:xfrm>
          <a:custGeom>
            <a:avLst/>
            <a:gdLst>
              <a:gd name="connsiteX0" fmla="*/ 0 w 8117568"/>
              <a:gd name="connsiteY0" fmla="*/ 0 h 2270839"/>
              <a:gd name="connsiteX1" fmla="*/ 8117568 w 8117568"/>
              <a:gd name="connsiteY1" fmla="*/ 0 h 2270839"/>
              <a:gd name="connsiteX2" fmla="*/ 8117568 w 8117568"/>
              <a:gd name="connsiteY2" fmla="*/ 1754616 h 2270839"/>
              <a:gd name="connsiteX3" fmla="*/ 7886265 w 8117568"/>
              <a:gd name="connsiteY3" fmla="*/ 1797923 h 2270839"/>
              <a:gd name="connsiteX4" fmla="*/ 7608716 w 8117568"/>
              <a:gd name="connsiteY4" fmla="*/ 1847667 h 2270839"/>
              <a:gd name="connsiteX5" fmla="*/ 7329940 w 8117568"/>
              <a:gd name="connsiteY5" fmla="*/ 1896360 h 2270839"/>
              <a:gd name="connsiteX6" fmla="*/ 7049935 w 8117568"/>
              <a:gd name="connsiteY6" fmla="*/ 1938046 h 2270839"/>
              <a:gd name="connsiteX7" fmla="*/ 6771159 w 8117568"/>
              <a:gd name="connsiteY7" fmla="*/ 1980083 h 2270839"/>
              <a:gd name="connsiteX8" fmla="*/ 6491154 w 8117568"/>
              <a:gd name="connsiteY8" fmla="*/ 2019318 h 2270839"/>
              <a:gd name="connsiteX9" fmla="*/ 6214834 w 8117568"/>
              <a:gd name="connsiteY9" fmla="*/ 2052947 h 2270839"/>
              <a:gd name="connsiteX10" fmla="*/ 5934829 w 8117568"/>
              <a:gd name="connsiteY10" fmla="*/ 2084825 h 2270839"/>
              <a:gd name="connsiteX11" fmla="*/ 5656053 w 8117568"/>
              <a:gd name="connsiteY11" fmla="*/ 2113901 h 2270839"/>
              <a:gd name="connsiteX12" fmla="*/ 5382188 w 8117568"/>
              <a:gd name="connsiteY12" fmla="*/ 2139123 h 2270839"/>
              <a:gd name="connsiteX13" fmla="*/ 5104640 w 8117568"/>
              <a:gd name="connsiteY13" fmla="*/ 2164345 h 2270839"/>
              <a:gd name="connsiteX14" fmla="*/ 4830776 w 8117568"/>
              <a:gd name="connsiteY14" fmla="*/ 2185364 h 2270839"/>
              <a:gd name="connsiteX15" fmla="*/ 4556912 w 8117568"/>
              <a:gd name="connsiteY15" fmla="*/ 2201828 h 2270839"/>
              <a:gd name="connsiteX16" fmla="*/ 4284276 w 8117568"/>
              <a:gd name="connsiteY16" fmla="*/ 2218994 h 2270839"/>
              <a:gd name="connsiteX17" fmla="*/ 4014096 w 8117568"/>
              <a:gd name="connsiteY17" fmla="*/ 2233356 h 2270839"/>
              <a:gd name="connsiteX18" fmla="*/ 3746372 w 8117568"/>
              <a:gd name="connsiteY18" fmla="*/ 2243515 h 2270839"/>
              <a:gd name="connsiteX19" fmla="*/ 3478648 w 8117568"/>
              <a:gd name="connsiteY19" fmla="*/ 2252273 h 2270839"/>
              <a:gd name="connsiteX20" fmla="*/ 3213381 w 8117568"/>
              <a:gd name="connsiteY20" fmla="*/ 2260680 h 2270839"/>
              <a:gd name="connsiteX21" fmla="*/ 2951798 w 8117568"/>
              <a:gd name="connsiteY21" fmla="*/ 2264534 h 2270839"/>
              <a:gd name="connsiteX22" fmla="*/ 2690215 w 8117568"/>
              <a:gd name="connsiteY22" fmla="*/ 2268737 h 2270839"/>
              <a:gd name="connsiteX23" fmla="*/ 2432316 w 8117568"/>
              <a:gd name="connsiteY23" fmla="*/ 2270839 h 2270839"/>
              <a:gd name="connsiteX24" fmla="*/ 2176873 w 8117568"/>
              <a:gd name="connsiteY24" fmla="*/ 2268737 h 2270839"/>
              <a:gd name="connsiteX25" fmla="*/ 1923887 w 8117568"/>
              <a:gd name="connsiteY25" fmla="*/ 2268737 h 2270839"/>
              <a:gd name="connsiteX26" fmla="*/ 1673356 w 8117568"/>
              <a:gd name="connsiteY26" fmla="*/ 2264534 h 2270839"/>
              <a:gd name="connsiteX27" fmla="*/ 1427738 w 8117568"/>
              <a:gd name="connsiteY27" fmla="*/ 2258228 h 2270839"/>
              <a:gd name="connsiteX28" fmla="*/ 1184577 w 8117568"/>
              <a:gd name="connsiteY28" fmla="*/ 2252273 h 2270839"/>
              <a:gd name="connsiteX29" fmla="*/ 946327 w 8117568"/>
              <a:gd name="connsiteY29" fmla="*/ 2245617 h 2270839"/>
              <a:gd name="connsiteX30" fmla="*/ 709305 w 8117568"/>
              <a:gd name="connsiteY30" fmla="*/ 2235458 h 2270839"/>
              <a:gd name="connsiteX31" fmla="*/ 475970 w 8117568"/>
              <a:gd name="connsiteY31" fmla="*/ 2224598 h 2270839"/>
              <a:gd name="connsiteX32" fmla="*/ 247543 w 8117568"/>
              <a:gd name="connsiteY32" fmla="*/ 2214790 h 2270839"/>
              <a:gd name="connsiteX33" fmla="*/ 0 w 8117568"/>
              <a:gd name="connsiteY33" fmla="*/ 2199423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117568" h="2270839">
                <a:moveTo>
                  <a:pt x="0" y="0"/>
                </a:moveTo>
                <a:lnTo>
                  <a:pt x="8117568" y="0"/>
                </a:lnTo>
                <a:lnTo>
                  <a:pt x="8117568" y="1754616"/>
                </a:lnTo>
                <a:lnTo>
                  <a:pt x="7886265" y="1797923"/>
                </a:lnTo>
                <a:lnTo>
                  <a:pt x="7608716" y="1847667"/>
                </a:lnTo>
                <a:lnTo>
                  <a:pt x="7329940" y="1896360"/>
                </a:lnTo>
                <a:lnTo>
                  <a:pt x="7049935" y="1938046"/>
                </a:lnTo>
                <a:lnTo>
                  <a:pt x="6771159" y="1980083"/>
                </a:lnTo>
                <a:lnTo>
                  <a:pt x="6491154" y="2019318"/>
                </a:lnTo>
                <a:lnTo>
                  <a:pt x="6214834" y="2052947"/>
                </a:lnTo>
                <a:lnTo>
                  <a:pt x="5934829" y="2084825"/>
                </a:lnTo>
                <a:lnTo>
                  <a:pt x="5656053" y="2113901"/>
                </a:lnTo>
                <a:lnTo>
                  <a:pt x="5382188" y="2139123"/>
                </a:lnTo>
                <a:lnTo>
                  <a:pt x="5104640" y="2164345"/>
                </a:lnTo>
                <a:lnTo>
                  <a:pt x="4830776" y="2185364"/>
                </a:lnTo>
                <a:lnTo>
                  <a:pt x="4556912" y="2201828"/>
                </a:lnTo>
                <a:lnTo>
                  <a:pt x="4284276" y="2218994"/>
                </a:lnTo>
                <a:lnTo>
                  <a:pt x="4014096" y="2233356"/>
                </a:lnTo>
                <a:lnTo>
                  <a:pt x="3746372" y="2243515"/>
                </a:lnTo>
                <a:lnTo>
                  <a:pt x="3478648" y="2252273"/>
                </a:lnTo>
                <a:lnTo>
                  <a:pt x="3213381" y="2260680"/>
                </a:lnTo>
                <a:lnTo>
                  <a:pt x="2951798" y="2264534"/>
                </a:lnTo>
                <a:lnTo>
                  <a:pt x="2690215" y="2268737"/>
                </a:lnTo>
                <a:lnTo>
                  <a:pt x="2432316" y="2270839"/>
                </a:lnTo>
                <a:lnTo>
                  <a:pt x="2176873" y="2268737"/>
                </a:lnTo>
                <a:lnTo>
                  <a:pt x="1923887" y="2268737"/>
                </a:lnTo>
                <a:lnTo>
                  <a:pt x="1673356" y="2264534"/>
                </a:lnTo>
                <a:lnTo>
                  <a:pt x="1427738" y="2258228"/>
                </a:lnTo>
                <a:lnTo>
                  <a:pt x="1184577" y="2252273"/>
                </a:lnTo>
                <a:lnTo>
                  <a:pt x="946327" y="2245617"/>
                </a:lnTo>
                <a:lnTo>
                  <a:pt x="709305" y="2235458"/>
                </a:lnTo>
                <a:lnTo>
                  <a:pt x="475970" y="2224598"/>
                </a:lnTo>
                <a:lnTo>
                  <a:pt x="247543" y="2214790"/>
                </a:lnTo>
                <a:lnTo>
                  <a:pt x="0" y="2199423"/>
                </a:lnTo>
                <a:close/>
              </a:path>
            </a:pathLst>
          </a:custGeom>
        </p:spPr>
      </p:pic>
      <p:sp>
        <p:nvSpPr>
          <p:cNvPr id="2" name="Title 1">
            <a:extLst>
              <a:ext uri="{FF2B5EF4-FFF2-40B4-BE49-F238E27FC236}">
                <a16:creationId xmlns:a16="http://schemas.microsoft.com/office/drawing/2014/main" id="{2517A537-3D6A-4840-A907-D091376BC6DE}"/>
              </a:ext>
            </a:extLst>
          </p:cNvPr>
          <p:cNvSpPr>
            <a:spLocks noGrp="1"/>
          </p:cNvSpPr>
          <p:nvPr>
            <p:ph type="title"/>
          </p:nvPr>
        </p:nvSpPr>
        <p:spPr>
          <a:xfrm>
            <a:off x="1030288" y="609600"/>
            <a:ext cx="10131425" cy="1110343"/>
          </a:xfrm>
        </p:spPr>
        <p:txBody>
          <a:bodyPr>
            <a:normAutofit/>
          </a:bodyPr>
          <a:lstStyle/>
          <a:p>
            <a:pPr algn="ctr"/>
            <a:r>
              <a:rPr lang="en-GB">
                <a:solidFill>
                  <a:schemeClr val="bg1"/>
                </a:solidFill>
              </a:rPr>
              <a:t>Conflict of interest</a:t>
            </a:r>
          </a:p>
        </p:txBody>
      </p:sp>
      <p:sp>
        <p:nvSpPr>
          <p:cNvPr id="3" name="Content Placeholder 2">
            <a:extLst>
              <a:ext uri="{FF2B5EF4-FFF2-40B4-BE49-F238E27FC236}">
                <a16:creationId xmlns:a16="http://schemas.microsoft.com/office/drawing/2014/main" id="{3232267C-0CD4-47D7-8190-8F5BFE1565C0}"/>
              </a:ext>
            </a:extLst>
          </p:cNvPr>
          <p:cNvSpPr>
            <a:spLocks noGrp="1"/>
          </p:cNvSpPr>
          <p:nvPr>
            <p:ph idx="1"/>
          </p:nvPr>
        </p:nvSpPr>
        <p:spPr>
          <a:xfrm>
            <a:off x="685801" y="2592572"/>
            <a:ext cx="10820400" cy="3198627"/>
          </a:xfrm>
        </p:spPr>
        <p:txBody>
          <a:bodyPr>
            <a:normAutofit/>
          </a:bodyPr>
          <a:lstStyle/>
          <a:p>
            <a:r>
              <a:rPr lang="en-GB" dirty="0"/>
              <a:t>A Vulnerable Adults and Risk Management Meeting (VARMM) took place in order to support Mrs A.</a:t>
            </a:r>
          </a:p>
          <a:p>
            <a:endParaRPr lang="en-GB" dirty="0"/>
          </a:p>
          <a:p>
            <a:r>
              <a:rPr lang="en-GB" dirty="0"/>
              <a:t>There were no distinct outcomes in this instance and conflicts of interest among professionals were disputed in regards to Mrs A’s Capacity and her being able to make her own decisions. </a:t>
            </a:r>
          </a:p>
          <a:p>
            <a:endParaRPr lang="en-GB" dirty="0"/>
          </a:p>
        </p:txBody>
      </p:sp>
    </p:spTree>
    <p:extLst>
      <p:ext uri="{BB962C8B-B14F-4D97-AF65-F5344CB8AC3E}">
        <p14:creationId xmlns:p14="http://schemas.microsoft.com/office/powerpoint/2010/main" val="266273374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8831D9-B28F-4C56-BD9A-509D15B4E32A}"/>
              </a:ext>
            </a:extLst>
          </p:cNvPr>
          <p:cNvSpPr>
            <a:spLocks noGrp="1"/>
          </p:cNvSpPr>
          <p:nvPr>
            <p:ph type="title"/>
          </p:nvPr>
        </p:nvSpPr>
        <p:spPr>
          <a:xfrm>
            <a:off x="685801" y="533400"/>
            <a:ext cx="10820400" cy="1177092"/>
          </a:xfrm>
        </p:spPr>
        <p:txBody>
          <a:bodyPr anchor="b">
            <a:normAutofit/>
          </a:bodyPr>
          <a:lstStyle/>
          <a:p>
            <a:pPr algn="ctr">
              <a:lnSpc>
                <a:spcPct val="90000"/>
              </a:lnSpc>
            </a:pPr>
            <a:r>
              <a:rPr lang="en-GB" sz="3700"/>
              <a:t>Referral to community multiagency risk assessment panel (cmarap)</a:t>
            </a:r>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FF82D5-8A3A-4593-93C6-21F72027AD13}"/>
              </a:ext>
            </a:extLst>
          </p:cNvPr>
          <p:cNvSpPr>
            <a:spLocks noGrp="1"/>
          </p:cNvSpPr>
          <p:nvPr>
            <p:ph idx="1"/>
          </p:nvPr>
        </p:nvSpPr>
        <p:spPr>
          <a:xfrm>
            <a:off x="685801" y="2243892"/>
            <a:ext cx="10820400" cy="3547308"/>
          </a:xfrm>
        </p:spPr>
        <p:txBody>
          <a:bodyPr anchor="t">
            <a:normAutofit/>
          </a:bodyPr>
          <a:lstStyle/>
          <a:p>
            <a:r>
              <a:rPr lang="en-GB" sz="2000" dirty="0"/>
              <a:t>On two occasions Mrs A case was referred to the CMARAP.</a:t>
            </a:r>
          </a:p>
          <a:p>
            <a:r>
              <a:rPr lang="en-GB" sz="2000" dirty="0"/>
              <a:t>CMARAP came to the conclusion that Mrs A’s key focus was in to regards to her mental health.</a:t>
            </a:r>
          </a:p>
          <a:p>
            <a:r>
              <a:rPr lang="en-GB" sz="2000" dirty="0"/>
              <a:t>Mrs A’s depression and anxiety had an adverse effect on her physical, emotional and psychological well being. </a:t>
            </a:r>
          </a:p>
          <a:p>
            <a:r>
              <a:rPr lang="en-GB" sz="2000" dirty="0"/>
              <a:t>For that reason Mrs A’s case was transferred between the Adult Social Services and CMHT in hope for more suitable housing options and suitable specialist services. </a:t>
            </a:r>
          </a:p>
        </p:txBody>
      </p:sp>
    </p:spTree>
    <p:extLst>
      <p:ext uri="{BB962C8B-B14F-4D97-AF65-F5344CB8AC3E}">
        <p14:creationId xmlns:p14="http://schemas.microsoft.com/office/powerpoint/2010/main" val="3706520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2EC2B-A59A-447B-9498-51949240E94C}"/>
              </a:ext>
            </a:extLst>
          </p:cNvPr>
          <p:cNvSpPr>
            <a:spLocks noGrp="1"/>
          </p:cNvSpPr>
          <p:nvPr>
            <p:ph type="title"/>
          </p:nvPr>
        </p:nvSpPr>
        <p:spPr>
          <a:xfrm>
            <a:off x="685801" y="609600"/>
            <a:ext cx="10131425" cy="1456267"/>
          </a:xfrm>
        </p:spPr>
        <p:txBody>
          <a:bodyPr>
            <a:normAutofit/>
          </a:bodyPr>
          <a:lstStyle/>
          <a:p>
            <a:r>
              <a:rPr lang="en-GB"/>
              <a:t>Risks</a:t>
            </a:r>
            <a:endParaRPr lang="en-GB" dirty="0"/>
          </a:p>
        </p:txBody>
      </p:sp>
      <p:graphicFrame>
        <p:nvGraphicFramePr>
          <p:cNvPr id="5" name="Content Placeholder 2">
            <a:extLst>
              <a:ext uri="{FF2B5EF4-FFF2-40B4-BE49-F238E27FC236}">
                <a16:creationId xmlns:a16="http://schemas.microsoft.com/office/drawing/2014/main" id="{AD42F184-4A85-41EC-823F-EAD7F240C3B1}"/>
              </a:ext>
            </a:extLst>
          </p:cNvPr>
          <p:cNvGraphicFramePr>
            <a:graphicFrameLocks noGrp="1"/>
          </p:cNvGraphicFramePr>
          <p:nvPr>
            <p:ph idx="1"/>
            <p:extLst>
              <p:ext uri="{D42A27DB-BD31-4B8C-83A1-F6EECF244321}">
                <p14:modId xmlns:p14="http://schemas.microsoft.com/office/powerpoint/2010/main" val="1409258886"/>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4235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1">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6484F25-0124-4E8A-880E-2D35E8E7375F}"/>
              </a:ext>
            </a:extLst>
          </p:cNvPr>
          <p:cNvSpPr>
            <a:spLocks noGrp="1"/>
          </p:cNvSpPr>
          <p:nvPr>
            <p:ph type="title"/>
          </p:nvPr>
        </p:nvSpPr>
        <p:spPr>
          <a:xfrm>
            <a:off x="685801" y="643466"/>
            <a:ext cx="2590799" cy="4995333"/>
          </a:xfrm>
        </p:spPr>
        <p:txBody>
          <a:bodyPr>
            <a:normAutofit/>
          </a:bodyPr>
          <a:lstStyle/>
          <a:p>
            <a:r>
              <a:rPr lang="en-GB">
                <a:solidFill>
                  <a:srgbClr val="FFFFFF"/>
                </a:solidFill>
              </a:rPr>
              <a:t>legislation</a:t>
            </a:r>
          </a:p>
        </p:txBody>
      </p:sp>
      <p:graphicFrame>
        <p:nvGraphicFramePr>
          <p:cNvPr id="16" name="Content Placeholder 2">
            <a:extLst>
              <a:ext uri="{FF2B5EF4-FFF2-40B4-BE49-F238E27FC236}">
                <a16:creationId xmlns:a16="http://schemas.microsoft.com/office/drawing/2014/main" id="{A9D7CD3C-870E-467D-86CA-6D82A2392484}"/>
              </a:ext>
            </a:extLst>
          </p:cNvPr>
          <p:cNvGraphicFramePr>
            <a:graphicFrameLocks noGrp="1"/>
          </p:cNvGraphicFramePr>
          <p:nvPr>
            <p:ph idx="1"/>
            <p:extLst>
              <p:ext uri="{D42A27DB-BD31-4B8C-83A1-F6EECF244321}">
                <p14:modId xmlns:p14="http://schemas.microsoft.com/office/powerpoint/2010/main" val="982689619"/>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1664555"/>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CEA53-6582-40D0-824E-D0A23FD08154}"/>
              </a:ext>
            </a:extLst>
          </p:cNvPr>
          <p:cNvSpPr>
            <a:spLocks noGrp="1"/>
          </p:cNvSpPr>
          <p:nvPr>
            <p:ph type="title"/>
          </p:nvPr>
        </p:nvSpPr>
        <p:spPr>
          <a:xfrm>
            <a:off x="685801" y="500743"/>
            <a:ext cx="7402285" cy="1360714"/>
          </a:xfrm>
        </p:spPr>
        <p:txBody>
          <a:bodyPr>
            <a:normAutofit/>
          </a:bodyPr>
          <a:lstStyle/>
          <a:p>
            <a:r>
              <a:rPr lang="en-GB"/>
              <a:t>Ethical Considerations</a:t>
            </a:r>
            <a:endParaRPr lang="en-GB" dirty="0"/>
          </a:p>
        </p:txBody>
      </p:sp>
      <p:sp>
        <p:nvSpPr>
          <p:cNvPr id="3" name="Content Placeholder 2">
            <a:extLst>
              <a:ext uri="{FF2B5EF4-FFF2-40B4-BE49-F238E27FC236}">
                <a16:creationId xmlns:a16="http://schemas.microsoft.com/office/drawing/2014/main" id="{781FAC3B-773B-43B2-998D-3EB91308B99B}"/>
              </a:ext>
            </a:extLst>
          </p:cNvPr>
          <p:cNvSpPr>
            <a:spLocks noGrp="1"/>
          </p:cNvSpPr>
          <p:nvPr>
            <p:ph idx="1"/>
          </p:nvPr>
        </p:nvSpPr>
        <p:spPr>
          <a:xfrm>
            <a:off x="685801" y="1861457"/>
            <a:ext cx="7402285" cy="3392110"/>
          </a:xfrm>
        </p:spPr>
        <p:txBody>
          <a:bodyPr>
            <a:normAutofit/>
          </a:bodyPr>
          <a:lstStyle/>
          <a:p>
            <a:r>
              <a:rPr lang="en-GB" dirty="0"/>
              <a:t>Mrs A had multiple long term health issues even so she was deemed as being capable of making decision on her own behalf.</a:t>
            </a:r>
          </a:p>
          <a:p>
            <a:r>
              <a:rPr lang="en-GB" dirty="0"/>
              <a:t>During the period when the Social Services helped Mrs A with her case her wellbeing went from being stable to a rapid decline.</a:t>
            </a:r>
          </a:p>
          <a:p>
            <a:r>
              <a:rPr lang="en-GB" dirty="0"/>
              <a:t>Depression and anxiety lead to poor decision making.</a:t>
            </a:r>
          </a:p>
          <a:p>
            <a:r>
              <a:rPr lang="en-GB" dirty="0"/>
              <a:t>Self-harm and suicidal thoughts created an urgency for multiagency coming and working together.</a:t>
            </a:r>
          </a:p>
          <a:p>
            <a:r>
              <a:rPr lang="en-GB" dirty="0"/>
              <a:t>Mrs A was appointed to numerous supporting specialists but declined most of the helped offered due to personal concerns this created ethical issues between all whom worked with Mrs A.</a:t>
            </a:r>
          </a:p>
        </p:txBody>
      </p:sp>
    </p:spTree>
    <p:extLst>
      <p:ext uri="{BB962C8B-B14F-4D97-AF65-F5344CB8AC3E}">
        <p14:creationId xmlns:p14="http://schemas.microsoft.com/office/powerpoint/2010/main" val="1223228790"/>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FE295-E1F5-46B1-8AFE-7F2640C12267}"/>
              </a:ext>
            </a:extLst>
          </p:cNvPr>
          <p:cNvSpPr>
            <a:spLocks noGrp="1"/>
          </p:cNvSpPr>
          <p:nvPr>
            <p:ph type="title"/>
          </p:nvPr>
        </p:nvSpPr>
        <p:spPr>
          <a:xfrm>
            <a:off x="965200" y="609600"/>
            <a:ext cx="7808140" cy="1099457"/>
          </a:xfrm>
        </p:spPr>
        <p:txBody>
          <a:bodyPr anchor="b">
            <a:normAutofit/>
          </a:bodyPr>
          <a:lstStyle/>
          <a:p>
            <a:pPr>
              <a:lnSpc>
                <a:spcPct val="90000"/>
              </a:lnSpc>
            </a:pPr>
            <a:r>
              <a:rPr lang="en-GB" sz="3400"/>
              <a:t>Minimizing risks and improving Mrs A’s support </a:t>
            </a:r>
          </a:p>
        </p:txBody>
      </p:sp>
      <p:sp>
        <p:nvSpPr>
          <p:cNvPr id="3" name="Content Placeholder 2">
            <a:extLst>
              <a:ext uri="{FF2B5EF4-FFF2-40B4-BE49-F238E27FC236}">
                <a16:creationId xmlns:a16="http://schemas.microsoft.com/office/drawing/2014/main" id="{54EED452-860F-44E9-A1C2-B136A64B9275}"/>
              </a:ext>
            </a:extLst>
          </p:cNvPr>
          <p:cNvSpPr>
            <a:spLocks noGrp="1"/>
          </p:cNvSpPr>
          <p:nvPr>
            <p:ph idx="1"/>
          </p:nvPr>
        </p:nvSpPr>
        <p:spPr>
          <a:xfrm>
            <a:off x="965200" y="2142067"/>
            <a:ext cx="7808140" cy="4550281"/>
          </a:xfrm>
        </p:spPr>
        <p:txBody>
          <a:bodyPr anchor="t">
            <a:normAutofit lnSpcReduction="10000"/>
          </a:bodyPr>
          <a:lstStyle/>
          <a:p>
            <a:pPr>
              <a:lnSpc>
                <a:spcPct val="90000"/>
              </a:lnSpc>
            </a:pPr>
            <a:r>
              <a:rPr lang="en-GB" dirty="0"/>
              <a:t>Offer alternative services to Mrs A to help her gain a better understanding of her situation enabling her to gain more control, for example; Advocacy, Advocate Support Worker</a:t>
            </a:r>
          </a:p>
          <a:p>
            <a:pPr>
              <a:lnSpc>
                <a:spcPct val="90000"/>
              </a:lnSpc>
            </a:pPr>
            <a:r>
              <a:rPr lang="en-GB" dirty="0"/>
              <a:t>Educating Mrs A of the long term affects of declining medications </a:t>
            </a:r>
          </a:p>
          <a:p>
            <a:pPr>
              <a:lnSpc>
                <a:spcPct val="90000"/>
              </a:lnSpc>
            </a:pPr>
            <a:r>
              <a:rPr lang="en-GB" dirty="0"/>
              <a:t>Look into supporting Mrs A with more around the clock care from the Social Services and other sources </a:t>
            </a:r>
            <a:r>
              <a:rPr lang="en-GB" dirty="0" err="1"/>
              <a:t>i.e</a:t>
            </a:r>
            <a:r>
              <a:rPr lang="en-GB" dirty="0"/>
              <a:t> having a support worker from the community</a:t>
            </a:r>
          </a:p>
          <a:p>
            <a:pPr>
              <a:lnSpc>
                <a:spcPct val="90000"/>
              </a:lnSpc>
            </a:pPr>
            <a:r>
              <a:rPr lang="en-GB" dirty="0"/>
              <a:t>Including Mrs A into groups and supporting networks where other individuals could be having similar circumstances </a:t>
            </a:r>
          </a:p>
          <a:p>
            <a:pPr>
              <a:lnSpc>
                <a:spcPct val="90000"/>
              </a:lnSpc>
            </a:pPr>
            <a:r>
              <a:rPr lang="en-GB" dirty="0"/>
              <a:t>Support around the risks of online exploitation </a:t>
            </a:r>
          </a:p>
          <a:p>
            <a:pPr>
              <a:lnSpc>
                <a:spcPct val="90000"/>
              </a:lnSpc>
            </a:pPr>
            <a:r>
              <a:rPr lang="en-GB" dirty="0"/>
              <a:t>Multi agency meetings (Atkinson, Jones and Lamont, 2007). </a:t>
            </a:r>
          </a:p>
          <a:p>
            <a:pPr>
              <a:lnSpc>
                <a:spcPct val="90000"/>
              </a:lnSpc>
            </a:pPr>
            <a:r>
              <a:rPr lang="en-GB" dirty="0"/>
              <a:t>Finding hobbies and other resources such as workshops to relieve Mrs A of her worries and stress.</a:t>
            </a:r>
          </a:p>
          <a:p>
            <a:pPr>
              <a:lnSpc>
                <a:spcPct val="90000"/>
              </a:lnSpc>
            </a:pPr>
            <a:endParaRPr lang="en-GB" dirty="0"/>
          </a:p>
          <a:p>
            <a:pPr marL="0" indent="0">
              <a:lnSpc>
                <a:spcPct val="90000"/>
              </a:lnSpc>
              <a:buNone/>
            </a:pPr>
            <a:r>
              <a:rPr lang="en-GB" dirty="0"/>
              <a:t>(Organization, 2001)</a:t>
            </a:r>
          </a:p>
          <a:p>
            <a:pPr>
              <a:lnSpc>
                <a:spcPct val="90000"/>
              </a:lnSpc>
            </a:pPr>
            <a:endParaRPr lang="en-GB" sz="1400" dirty="0"/>
          </a:p>
        </p:txBody>
      </p:sp>
    </p:spTree>
    <p:extLst>
      <p:ext uri="{BB962C8B-B14F-4D97-AF65-F5344CB8AC3E}">
        <p14:creationId xmlns:p14="http://schemas.microsoft.com/office/powerpoint/2010/main" val="3208920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5" name="Rectangle 1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8FE02-D741-4256-A0AE-1FF719F061EF}"/>
              </a:ext>
            </a:extLst>
          </p:cNvPr>
          <p:cNvSpPr>
            <a:spLocks noGrp="1"/>
          </p:cNvSpPr>
          <p:nvPr>
            <p:ph type="title"/>
          </p:nvPr>
        </p:nvSpPr>
        <p:spPr>
          <a:xfrm>
            <a:off x="685801" y="533400"/>
            <a:ext cx="10820400" cy="1177092"/>
          </a:xfrm>
        </p:spPr>
        <p:txBody>
          <a:bodyPr anchor="b">
            <a:normAutofit/>
          </a:bodyPr>
          <a:lstStyle/>
          <a:p>
            <a:pPr algn="ctr"/>
            <a:r>
              <a:rPr lang="en-GB" sz="4400"/>
              <a:t>Overcoming ethical considerations</a:t>
            </a:r>
          </a:p>
        </p:txBody>
      </p:sp>
      <p:cxnSp>
        <p:nvCxnSpPr>
          <p:cNvPr id="36" name="Straight Connector 1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7" name="Content Placeholder 2">
            <a:extLst>
              <a:ext uri="{FF2B5EF4-FFF2-40B4-BE49-F238E27FC236}">
                <a16:creationId xmlns:a16="http://schemas.microsoft.com/office/drawing/2014/main" id="{737182DA-8601-42DA-945D-161D32768E6C}"/>
              </a:ext>
            </a:extLst>
          </p:cNvPr>
          <p:cNvSpPr>
            <a:spLocks noGrp="1"/>
          </p:cNvSpPr>
          <p:nvPr>
            <p:ph idx="1"/>
          </p:nvPr>
        </p:nvSpPr>
        <p:spPr>
          <a:xfrm>
            <a:off x="685801" y="2243891"/>
            <a:ext cx="10820400" cy="4490733"/>
          </a:xfrm>
        </p:spPr>
        <p:txBody>
          <a:bodyPr anchor="t">
            <a:normAutofit lnSpcReduction="10000"/>
          </a:bodyPr>
          <a:lstStyle/>
          <a:p>
            <a:pPr>
              <a:lnSpc>
                <a:spcPct val="90000"/>
              </a:lnSpc>
            </a:pPr>
            <a:r>
              <a:rPr lang="en-GB" dirty="0"/>
              <a:t>Multi agency putting the needs of the Mrs A at the forefront of interest and improving communication.</a:t>
            </a:r>
          </a:p>
          <a:p>
            <a:pPr>
              <a:lnSpc>
                <a:spcPct val="90000"/>
              </a:lnSpc>
            </a:pPr>
            <a:r>
              <a:rPr lang="en-GB" dirty="0"/>
              <a:t>Safeguarding. </a:t>
            </a:r>
          </a:p>
          <a:p>
            <a:pPr>
              <a:lnSpc>
                <a:spcPct val="90000"/>
              </a:lnSpc>
            </a:pPr>
            <a:r>
              <a:rPr lang="en-GB" dirty="0"/>
              <a:t>Taking an in-depth look into Policy guidelines, practice and procedures (Atkinson, Jones and Lamont, 2007).  </a:t>
            </a:r>
          </a:p>
          <a:p>
            <a:pPr>
              <a:lnSpc>
                <a:spcPct val="90000"/>
              </a:lnSpc>
            </a:pPr>
            <a:r>
              <a:rPr lang="en-GB" dirty="0"/>
              <a:t>Social inclusion is widely recognised as an important aspect of recovery for individuals experiencing mental health, professionals in this field have an important role to play in an individual’s route to self-healing. Frameworks have been implemented to help mental health professionals and service users produce better outcomes (CLIFTON et al., 2012).</a:t>
            </a:r>
          </a:p>
          <a:p>
            <a:pPr>
              <a:lnSpc>
                <a:spcPct val="90000"/>
              </a:lnSpc>
            </a:pPr>
            <a:r>
              <a:rPr lang="en-GB" dirty="0"/>
              <a:t>5 steps to mental wellbeing:</a:t>
            </a:r>
          </a:p>
          <a:p>
            <a:pPr marL="800100" lvl="1" indent="-342900">
              <a:lnSpc>
                <a:spcPct val="90000"/>
              </a:lnSpc>
              <a:buFont typeface="+mj-lt"/>
              <a:buAutoNum type="arabicPeriod"/>
            </a:pPr>
            <a:r>
              <a:rPr lang="en-GB" sz="1800" dirty="0"/>
              <a:t>Connect with other people</a:t>
            </a:r>
          </a:p>
          <a:p>
            <a:pPr marL="800100" lvl="1" indent="-342900">
              <a:lnSpc>
                <a:spcPct val="90000"/>
              </a:lnSpc>
              <a:buFont typeface="+mj-lt"/>
              <a:buAutoNum type="arabicPeriod"/>
            </a:pPr>
            <a:r>
              <a:rPr lang="en-GB" sz="1800" dirty="0"/>
              <a:t>Be physically active</a:t>
            </a:r>
          </a:p>
          <a:p>
            <a:pPr marL="800100" lvl="1" indent="-342900">
              <a:lnSpc>
                <a:spcPct val="90000"/>
              </a:lnSpc>
              <a:buFont typeface="+mj-lt"/>
              <a:buAutoNum type="arabicPeriod"/>
            </a:pPr>
            <a:r>
              <a:rPr lang="en-GB" sz="1800" dirty="0"/>
              <a:t>Learn new skills</a:t>
            </a:r>
          </a:p>
          <a:p>
            <a:pPr marL="800100" lvl="1" indent="-342900">
              <a:lnSpc>
                <a:spcPct val="90000"/>
              </a:lnSpc>
              <a:buFont typeface="+mj-lt"/>
              <a:buAutoNum type="arabicPeriod"/>
            </a:pPr>
            <a:r>
              <a:rPr lang="en-GB" sz="1800" dirty="0"/>
              <a:t>Give to others</a:t>
            </a:r>
          </a:p>
          <a:p>
            <a:pPr marL="800100" lvl="1" indent="-342900">
              <a:lnSpc>
                <a:spcPct val="90000"/>
              </a:lnSpc>
              <a:buFont typeface="+mj-lt"/>
              <a:buAutoNum type="arabicPeriod"/>
            </a:pPr>
            <a:r>
              <a:rPr lang="en-GB" sz="1800" dirty="0"/>
              <a:t>Pay attention to the present moment (NHS, 2019).</a:t>
            </a:r>
          </a:p>
          <a:p>
            <a:pPr>
              <a:lnSpc>
                <a:spcPct val="90000"/>
              </a:lnSpc>
            </a:pPr>
            <a:endParaRPr lang="en-GB" sz="1300" dirty="0"/>
          </a:p>
          <a:p>
            <a:pPr>
              <a:lnSpc>
                <a:spcPct val="90000"/>
              </a:lnSpc>
            </a:pPr>
            <a:endParaRPr lang="en-GB" sz="1300" dirty="0"/>
          </a:p>
          <a:p>
            <a:pPr marL="0" indent="0">
              <a:lnSpc>
                <a:spcPct val="90000"/>
              </a:lnSpc>
              <a:buNone/>
            </a:pPr>
            <a:endParaRPr lang="en-GB" sz="1300" dirty="0"/>
          </a:p>
        </p:txBody>
      </p:sp>
    </p:spTree>
    <p:extLst>
      <p:ext uri="{BB962C8B-B14F-4D97-AF65-F5344CB8AC3E}">
        <p14:creationId xmlns:p14="http://schemas.microsoft.com/office/powerpoint/2010/main" val="32243646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8BD78ED-75E1-4879-B369-BC61F7C45E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9" name="Rectangle 8">
            <a:extLst>
              <a:ext uri="{FF2B5EF4-FFF2-40B4-BE49-F238E27FC236}">
                <a16:creationId xmlns:a16="http://schemas.microsoft.com/office/drawing/2014/main" id="{3D1E5586-8BB5-40F6-96C3-2E87DD7CE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CDE78-EEA6-4151-8F50-2982D34E49CD}"/>
              </a:ext>
            </a:extLst>
          </p:cNvPr>
          <p:cNvSpPr>
            <a:spLocks noGrp="1"/>
          </p:cNvSpPr>
          <p:nvPr>
            <p:ph type="title"/>
          </p:nvPr>
        </p:nvSpPr>
        <p:spPr>
          <a:xfrm>
            <a:off x="1993805" y="1354668"/>
            <a:ext cx="8204391" cy="2346475"/>
          </a:xfrm>
        </p:spPr>
        <p:txBody>
          <a:bodyPr vert="horz" lIns="91440" tIns="45720" rIns="91440" bIns="45720" rtlCol="0" anchor="b">
            <a:normAutofit/>
          </a:bodyPr>
          <a:lstStyle/>
          <a:p>
            <a:pPr algn="ctr"/>
            <a:r>
              <a:rPr lang="en-US" sz="6000" dirty="0"/>
              <a:t>Conclusion </a:t>
            </a:r>
          </a:p>
        </p:txBody>
      </p:sp>
      <p:cxnSp>
        <p:nvCxnSpPr>
          <p:cNvPr id="11" name="Straight Connector 10">
            <a:extLst>
              <a:ext uri="{FF2B5EF4-FFF2-40B4-BE49-F238E27FC236}">
                <a16:creationId xmlns:a16="http://schemas.microsoft.com/office/drawing/2014/main" id="{8A832D40-B9E2-4CE7-9E0A-B35591EA20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3810000"/>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3391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2CEFD-FD5E-4218-A536-2C96CCC8C96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2228C33-C882-4646-AE28-395D43AA3371}"/>
              </a:ext>
            </a:extLst>
          </p:cNvPr>
          <p:cNvSpPr>
            <a:spLocks noGrp="1"/>
          </p:cNvSpPr>
          <p:nvPr>
            <p:ph idx="1"/>
          </p:nvPr>
        </p:nvSpPr>
        <p:spPr>
          <a:xfrm>
            <a:off x="748750" y="1881809"/>
            <a:ext cx="10154617" cy="4535556"/>
          </a:xfrm>
        </p:spPr>
        <p:txBody>
          <a:bodyPr>
            <a:normAutofit/>
          </a:bodyPr>
          <a:lstStyle/>
          <a:p>
            <a:r>
              <a:rPr lang="en-GB" dirty="0"/>
              <a:t>Atkinson, M. Jones, M. and Lamont, E. (2007) </a:t>
            </a:r>
            <a:r>
              <a:rPr lang="en-GB" i="1" dirty="0"/>
              <a:t>Multi-agency working and its implications for practice: A review of the literature. </a:t>
            </a:r>
            <a:r>
              <a:rPr lang="en-GB" dirty="0"/>
              <a:t>Available at: </a:t>
            </a:r>
            <a:r>
              <a:rPr lang="en-GB" u="sng" dirty="0">
                <a:hlinkClick r:id="rId2"/>
              </a:rPr>
              <a:t>https://www.nfer.ac.uk/nfer/publications/mad01/mad01.pdf</a:t>
            </a:r>
            <a:r>
              <a:rPr lang="en-GB" dirty="0"/>
              <a:t>  (Accessed: 17 January 2020).</a:t>
            </a:r>
          </a:p>
          <a:p>
            <a:r>
              <a:rPr lang="en-GB" dirty="0"/>
              <a:t>CLIFTON, A., REPPER, J., BANKS, D. and REMNANT, J. (2012). Co-producing social inclusion: the structure/agency conundrum. </a:t>
            </a:r>
            <a:r>
              <a:rPr lang="en-GB" i="1" dirty="0"/>
              <a:t>Journal of Psychiatric and Mental Health Nursing</a:t>
            </a:r>
            <a:r>
              <a:rPr lang="en-GB" dirty="0"/>
              <a:t>, 20(6), pp.514-524.</a:t>
            </a:r>
          </a:p>
          <a:p>
            <a:r>
              <a:rPr lang="en-GB" dirty="0"/>
              <a:t>Gould, N. and Baldwin, M. (2016). </a:t>
            </a:r>
            <a:r>
              <a:rPr lang="en-GB" i="1" dirty="0"/>
              <a:t>Social work, critical reflection and the learning organisation</a:t>
            </a:r>
            <a:r>
              <a:rPr lang="en-GB" dirty="0"/>
              <a:t>. Routledge.</a:t>
            </a:r>
          </a:p>
          <a:p>
            <a:r>
              <a:rPr lang="en-GB" dirty="0"/>
              <a:t>Nhs.uk. (2020). </a:t>
            </a:r>
            <a:r>
              <a:rPr lang="en-GB" i="1" dirty="0"/>
              <a:t>5 steps to mental wellbeing</a:t>
            </a:r>
            <a:r>
              <a:rPr lang="en-GB" dirty="0"/>
              <a:t>. [online] Available at: https://www.nhs.uk/conditions/stress-anxiety-depression/improve-mental-wellbeing/ [Accessed 17 Jan. 2020].</a:t>
            </a:r>
          </a:p>
          <a:p>
            <a:r>
              <a:rPr lang="en-GB" dirty="0"/>
              <a:t>Organization, W. (2001). </a:t>
            </a:r>
            <a:r>
              <a:rPr lang="en-GB" i="1" dirty="0"/>
              <a:t>World Health Report 2001</a:t>
            </a:r>
            <a:r>
              <a:rPr lang="en-GB" dirty="0"/>
              <a:t>. Geneva: World Health Organization.</a:t>
            </a:r>
          </a:p>
          <a:p>
            <a:r>
              <a:rPr lang="en-GB" dirty="0"/>
              <a:t>Payne, M. (2014). </a:t>
            </a:r>
            <a:r>
              <a:rPr lang="en-GB" i="1" dirty="0"/>
              <a:t>Modern Social Work Theory, Fourth Edition</a:t>
            </a:r>
            <a:r>
              <a:rPr lang="en-GB" dirty="0"/>
              <a:t>. Cary: Oxford University Press, Incorporated.</a:t>
            </a:r>
          </a:p>
          <a:p>
            <a:pPr marL="0" indent="0">
              <a:buNone/>
            </a:pPr>
            <a:endParaRPr lang="en-GB" dirty="0"/>
          </a:p>
          <a:p>
            <a:endParaRPr lang="en-GB" dirty="0"/>
          </a:p>
        </p:txBody>
      </p:sp>
    </p:spTree>
    <p:extLst>
      <p:ext uri="{BB962C8B-B14F-4D97-AF65-F5344CB8AC3E}">
        <p14:creationId xmlns:p14="http://schemas.microsoft.com/office/powerpoint/2010/main" val="34560550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26D5668-1971-40BB-BC7C-94C9B101AAB7}">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FE57094B-4684-420B-AFE0-4E41CA2AF714}">
  <ds:schemaRefs>
    <ds:schemaRef ds:uri="http://schemas.microsoft.com/sharepoint/v3/contenttype/forms"/>
  </ds:schemaRefs>
</ds:datastoreItem>
</file>

<file path=customXml/itemProps3.xml><?xml version="1.0" encoding="utf-8"?>
<ds:datastoreItem xmlns:ds="http://schemas.openxmlformats.org/officeDocument/2006/customXml" ds:itemID="{3370F4A1-FC59-4361-989F-6C79533DA5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1346</Words>
  <Application>Microsoft Office PowerPoint</Application>
  <PresentationFormat>Widescreen</PresentationFormat>
  <Paragraphs>117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Celestial</vt:lpstr>
      <vt:lpstr>The reflective practitioner</vt:lpstr>
      <vt:lpstr>Introduction</vt:lpstr>
      <vt:lpstr>Why do we need to reflect in our practice?</vt:lpstr>
      <vt:lpstr>PowerPoint Presentation</vt:lpstr>
      <vt:lpstr>Background Summary of Mrs a</vt:lpstr>
      <vt:lpstr>Social workers time spent with Mrs a</vt:lpstr>
      <vt:lpstr>Different perception of capacity by health and social care professionals</vt:lpstr>
      <vt:lpstr>Multidisciplinary approach</vt:lpstr>
      <vt:lpstr>Conflict of interest</vt:lpstr>
      <vt:lpstr>Referral to community multiagency risk assessment panel (cmarap)</vt:lpstr>
      <vt:lpstr>Risks</vt:lpstr>
      <vt:lpstr>legislation</vt:lpstr>
      <vt:lpstr>Ethical Considerations</vt:lpstr>
      <vt:lpstr>Minimizing risks and improving Mrs A’s support </vt:lpstr>
      <vt:lpstr>Overcoming ethical considerations</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2020-01-17T18:08:03Z</dcterms:created>
  <dcterms:modified xsi:type="dcterms:W3CDTF">2020-01-17T21:46:41Z</dcterms:modified>
</cp:coreProperties>
</file>