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70" r:id="rId4"/>
    <p:sldId id="257" r:id="rId5"/>
    <p:sldId id="258" r:id="rId6"/>
    <p:sldId id="265" r:id="rId7"/>
    <p:sldId id="266" r:id="rId8"/>
    <p:sldId id="267" r:id="rId9"/>
    <p:sldId id="261" r:id="rId10"/>
    <p:sldId id="262" r:id="rId11"/>
    <p:sldId id="263" r:id="rId12"/>
    <p:sldId id="264" r:id="rId13"/>
    <p:sldId id="268" r:id="rId14"/>
    <p:sldId id="269" r:id="rId15"/>
    <p:sldId id="26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538" autoAdjust="0"/>
  </p:normalViewPr>
  <p:slideViewPr>
    <p:cSldViewPr>
      <p:cViewPr varScale="1">
        <p:scale>
          <a:sx n="65" d="100"/>
          <a:sy n="65" d="100"/>
        </p:scale>
        <p:origin x="2292"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pPr/>
              <a:t>1/20/2025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pPr/>
              <a:t>‹#›</a:t>
            </a:fld>
            <a:endParaRPr lang="en-US"/>
          </a:p>
        </p:txBody>
      </p:sp>
    </p:spTree>
    <p:extLst>
      <p:ext uri="{BB962C8B-B14F-4D97-AF65-F5344CB8AC3E}">
        <p14:creationId xmlns:p14="http://schemas.microsoft.com/office/powerpoint/2010/main"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DD4B39"/>
                </a:solidFill>
                <a:effectLst/>
              </a:rPr>
              <a:t>Quarries near </a:t>
            </a:r>
            <a:r>
              <a:rPr lang="en-US" b="0" dirty="0" err="1">
                <a:solidFill>
                  <a:srgbClr val="DD4B39"/>
                </a:solidFill>
                <a:effectLst/>
              </a:rPr>
              <a:t>Pwll</a:t>
            </a:r>
            <a:r>
              <a:rPr lang="en-US" b="0" dirty="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a:t>
            </a:fld>
            <a:endParaRPr lang="en-US"/>
          </a:p>
        </p:txBody>
      </p:sp>
    </p:spTree>
    <p:extLst>
      <p:ext uri="{BB962C8B-B14F-4D97-AF65-F5344CB8AC3E}">
        <p14:creationId xmlns:p14="http://schemas.microsoft.com/office/powerpoint/2010/main"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p>
        </p:txBody>
      </p:sp>
      <p:sp>
        <p:nvSpPr>
          <p:cNvPr id="4" name="Slide Number Placeholder 3"/>
          <p:cNvSpPr>
            <a:spLocks noGrp="1"/>
          </p:cNvSpPr>
          <p:nvPr>
            <p:ph type="sldNum" sz="quarter" idx="10"/>
          </p:nvPr>
        </p:nvSpPr>
        <p:spPr/>
        <p:txBody>
          <a:bodyPr/>
          <a:lstStyle/>
          <a:p>
            <a:fld id="{7550D1CF-FD55-47A1-93CF-C64A07910EC4}" type="slidenum">
              <a:rPr lang="en-US" smtClean="0"/>
              <a:pPr/>
              <a:t>2</a:t>
            </a:fld>
            <a:endParaRPr lang="en-US"/>
          </a:p>
        </p:txBody>
      </p:sp>
    </p:spTree>
    <p:extLst>
      <p:ext uri="{BB962C8B-B14F-4D97-AF65-F5344CB8AC3E}">
        <p14:creationId xmlns:p14="http://schemas.microsoft.com/office/powerpoint/2010/main"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https://www.youtube.com/watch?v=nPJZklKhG4k&amp;t=26s</a:t>
            </a:r>
          </a:p>
        </p:txBody>
      </p:sp>
      <p:sp>
        <p:nvSpPr>
          <p:cNvPr id="4" name="Slide Number Placeholder 3"/>
          <p:cNvSpPr>
            <a:spLocks noGrp="1"/>
          </p:cNvSpPr>
          <p:nvPr>
            <p:ph type="sldNum" sz="quarter" idx="5"/>
          </p:nvPr>
        </p:nvSpPr>
        <p:spPr/>
        <p:txBody>
          <a:bodyPr/>
          <a:lstStyle/>
          <a:p>
            <a:fld id="{7550D1CF-FD55-47A1-93CF-C64A07910EC4}" type="slidenum">
              <a:rPr lang="en-US" smtClean="0"/>
              <a:pPr/>
              <a:t>3</a:t>
            </a:fld>
            <a:endParaRPr lang="en-US"/>
          </a:p>
        </p:txBody>
      </p:sp>
    </p:spTree>
    <p:extLst>
      <p:ext uri="{BB962C8B-B14F-4D97-AF65-F5344CB8AC3E}">
        <p14:creationId xmlns:p14="http://schemas.microsoft.com/office/powerpoint/2010/main" val="3178879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a:solidFill>
                  <a:srgbClr val="000000"/>
                </a:solidFill>
                <a:effectLst/>
                <a:latin typeface="Arial"/>
                <a:ea typeface="Times New Roman"/>
              </a:rPr>
              <a:t>DEVONIAN RIVERS AND CARBONIFEROUS SWAMPS</a:t>
            </a:r>
            <a:br>
              <a:rPr lang="en-US" sz="1200" dirty="0">
                <a:solidFill>
                  <a:srgbClr val="000000"/>
                </a:solidFill>
                <a:effectLst/>
                <a:latin typeface="Arial"/>
                <a:ea typeface="Times New Roman"/>
              </a:rPr>
            </a:br>
            <a:r>
              <a:rPr lang="en-US" sz="1200" dirty="0">
                <a:solidFill>
                  <a:srgbClr val="000000"/>
                </a:solidFill>
                <a:effectLst/>
                <a:latin typeface="Arial"/>
                <a:ea typeface="Times New Roman"/>
              </a:rPr>
              <a:t>390-290 million years ago</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a:solidFill>
                  <a:srgbClr val="000000"/>
                </a:solidFill>
                <a:effectLst/>
                <a:latin typeface="Arial"/>
                <a:ea typeface="Times New Roman"/>
              </a:rPr>
              <a:t>colour</a:t>
            </a:r>
            <a:r>
              <a:rPr lang="en-US" sz="1200" dirty="0">
                <a:solidFill>
                  <a:srgbClr val="000000"/>
                </a:solidFill>
                <a:effectLst/>
                <a:latin typeface="Arial"/>
                <a:ea typeface="Times New Roman"/>
              </a:rPr>
              <a:t> to the soils of parts of South and East Wales.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a:solidFill>
                  <a:srgbClr val="000000"/>
                </a:solidFill>
                <a:effectLst/>
                <a:latin typeface="Arial"/>
                <a:ea typeface="Times New Roman"/>
              </a:rPr>
              <a:t>colonisation</a:t>
            </a:r>
            <a:r>
              <a:rPr lang="en-US" sz="1200" dirty="0">
                <a:solidFill>
                  <a:srgbClr val="000000"/>
                </a:solidFill>
                <a:effectLst/>
                <a:latin typeface="Arial"/>
                <a:ea typeface="Times New Roman"/>
              </a:rPr>
              <a:t> by plants was already well underway. </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a:solidFill>
                  <a:srgbClr val="000000"/>
                </a:solidFill>
                <a:effectLst/>
                <a:latin typeface="Arial"/>
                <a:ea typeface="Times New Roman"/>
              </a:rPr>
              <a:t>limestones</a:t>
            </a:r>
            <a:r>
              <a:rPr lang="en-US" sz="1200" dirty="0">
                <a:solidFill>
                  <a:srgbClr val="000000"/>
                </a:solidFill>
                <a:effectLst/>
                <a:latin typeface="Arial"/>
                <a:ea typeface="Times New Roman"/>
              </a:rPr>
              <a:t> in which Wale's caves were later formed. </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a:solidFill>
                  <a:srgbClr val="000000"/>
                </a:solidFill>
                <a:effectLst/>
                <a:latin typeface="Arial"/>
                <a:ea typeface="Times New Roman"/>
              </a:rPr>
              <a:t>Variscan</a:t>
            </a:r>
            <a:r>
              <a:rPr lang="en-US" sz="1200" dirty="0">
                <a:solidFill>
                  <a:srgbClr val="000000"/>
                </a:solidFill>
                <a:effectLst/>
                <a:latin typeface="Arial"/>
                <a:ea typeface="Times New Roman"/>
              </a:rPr>
              <a:t> orogeny. </a:t>
            </a:r>
          </a:p>
          <a:p>
            <a:pPr marL="0" marR="0"/>
            <a:endParaRPr lang="en-US" sz="1200" dirty="0">
              <a:solidFill>
                <a:srgbClr val="000000"/>
              </a:solidFill>
              <a:effectLst/>
              <a:latin typeface="Arial"/>
              <a:ea typeface="Times New Roman"/>
            </a:endParaRPr>
          </a:p>
          <a:p>
            <a:pPr marL="0" marR="0"/>
            <a:r>
              <a:rPr lang="en-US" sz="1800" b="1" dirty="0">
                <a:solidFill>
                  <a:srgbClr val="000000"/>
                </a:solidFill>
                <a:effectLst/>
                <a:latin typeface="Arial"/>
                <a:ea typeface="Times New Roman"/>
              </a:rPr>
              <a:t>Brief Geological History of the UK</a:t>
            </a:r>
          </a:p>
          <a:p>
            <a:pPr marL="0" marR="0"/>
            <a:r>
              <a:rPr lang="en-GB" sz="1800" b="0" dirty="0">
                <a:solidFill>
                  <a:srgbClr val="000000"/>
                </a:solidFill>
                <a:effectLst/>
                <a:latin typeface="Arial"/>
                <a:ea typeface="Times New Roman"/>
              </a:rPr>
              <a:t>Cambrian</a:t>
            </a:r>
          </a:p>
          <a:p>
            <a:pPr marL="0" marR="0"/>
            <a:r>
              <a:rPr lang="en-GB" sz="1800" b="0" dirty="0">
                <a:solidFill>
                  <a:srgbClr val="000000"/>
                </a:solidFill>
                <a:effectLst/>
                <a:latin typeface="Arial"/>
                <a:ea typeface="Times New Roman"/>
              </a:rPr>
              <a:t>During this period the area that is now occupied by Britain was flooded by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This ocean, similar to the modern Atlantic, contained hard-shelled animals and so, for the first time the marine sediments contained fossils. Initially beach and shallow marine sediments were deposited on both sides of the ocean and these can mainly be found in Scotland and North Wales, but as the sea deepened these sediments were replaced by muds and calcareous ooze and can only be found in NW Scotland. The rest of the Lower Palaeozoic tended to be dominated by these muddy sediments. During this period, Northern Ireland and Scotland were on the opposite side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to Wales and Southern Ireland and hence were separated by a vast expanse of deep water. Therefore the faunas of the shallow seas on the margins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evolved separately because they could not mingle and hence they are completely different to each other. These shallow shelf seas represent the flooding of the continental margins possibly caused by the </a:t>
            </a:r>
            <a:r>
              <a:rPr lang="en-GB" sz="1800" b="0" dirty="0" err="1">
                <a:solidFill>
                  <a:srgbClr val="000000"/>
                </a:solidFill>
                <a:effectLst/>
                <a:latin typeface="Arial"/>
                <a:ea typeface="Times New Roman"/>
              </a:rPr>
              <a:t>eustatic</a:t>
            </a:r>
            <a:r>
              <a:rPr lang="en-GB" sz="1800" b="0" dirty="0">
                <a:solidFill>
                  <a:srgbClr val="000000"/>
                </a:solidFill>
                <a:effectLst/>
                <a:latin typeface="Arial"/>
                <a:ea typeface="Times New Roman"/>
              </a:rPr>
              <a:t> rise in sea-level due to the development of an oceanic ridge.</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To return to the start, click here:</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Ordovician</a:t>
            </a:r>
          </a:p>
          <a:p>
            <a:pPr marL="0" marR="0"/>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was now beginning to shut as subduction became faster than the spreading rate. In Scotland and Northern Ireland, sedimentation ceased and the compression accompanying the closure led to the first phase of the Caledonian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known as the Grampian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This orogenic phase occurred in the Lower Ordovician (535Ma - 465Ma) and it affected the rocks on the NW margin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In early Ordovician times, NW Britain was a shallow shelf sea in which carbonates were slowly accumulating while to the SE the sea was deepened into a </a:t>
            </a:r>
            <a:r>
              <a:rPr lang="en-GB" sz="1800" b="0" dirty="0" err="1">
                <a:solidFill>
                  <a:srgbClr val="000000"/>
                </a:solidFill>
                <a:effectLst/>
                <a:latin typeface="Arial"/>
                <a:ea typeface="Times New Roman"/>
              </a:rPr>
              <a:t>turbidite</a:t>
            </a:r>
            <a:r>
              <a:rPr lang="en-GB" sz="1800" b="0" dirty="0">
                <a:solidFill>
                  <a:srgbClr val="000000"/>
                </a:solidFill>
                <a:effectLst/>
                <a:latin typeface="Arial"/>
                <a:ea typeface="Times New Roman"/>
              </a:rPr>
              <a:t> filled basin. The Grampian </a:t>
            </a:r>
            <a:r>
              <a:rPr lang="en-GB" sz="1800" b="0" dirty="0" err="1">
                <a:solidFill>
                  <a:srgbClr val="000000"/>
                </a:solidFill>
                <a:effectLst/>
                <a:latin typeface="Arial"/>
                <a:ea typeface="Times New Roman"/>
              </a:rPr>
              <a:t>Orogoney</a:t>
            </a:r>
            <a:r>
              <a:rPr lang="en-GB" sz="1800" b="0" dirty="0">
                <a:solidFill>
                  <a:srgbClr val="000000"/>
                </a:solidFill>
                <a:effectLst/>
                <a:latin typeface="Arial"/>
                <a:ea typeface="Times New Roman"/>
              </a:rPr>
              <a:t> uplifted this basin and shelf sea into a series of mountain chains, evidence of which can still be seen today. Lower Ordovician rocks are the youngest to be affected by deformation and metamorphism whilst it is late Silurian rocks which are the oldest above the associated unconformity in Ireland and Devonian in Scotland. In the SE side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the sediments continued to be deposited and were interspersed with volcanic rocks ranging in composition from </a:t>
            </a:r>
            <a:r>
              <a:rPr lang="en-GB" sz="1800" b="0" dirty="0" err="1">
                <a:solidFill>
                  <a:srgbClr val="000000"/>
                </a:solidFill>
                <a:effectLst/>
                <a:latin typeface="Arial"/>
                <a:ea typeface="Times New Roman"/>
              </a:rPr>
              <a:t>andesites</a:t>
            </a:r>
            <a:r>
              <a:rPr lang="en-GB" sz="1800" b="0" dirty="0">
                <a:solidFill>
                  <a:srgbClr val="000000"/>
                </a:solidFill>
                <a:effectLst/>
                <a:latin typeface="Arial"/>
                <a:ea typeface="Times New Roman"/>
              </a:rPr>
              <a:t> to </a:t>
            </a:r>
            <a:r>
              <a:rPr lang="en-GB" sz="1800" b="0" dirty="0" err="1">
                <a:solidFill>
                  <a:srgbClr val="000000"/>
                </a:solidFill>
                <a:effectLst/>
                <a:latin typeface="Arial"/>
                <a:ea typeface="Times New Roman"/>
              </a:rPr>
              <a:t>rhylites</a:t>
            </a:r>
            <a:r>
              <a:rPr lang="en-GB" sz="1800" b="0" dirty="0">
                <a:solidFill>
                  <a:srgbClr val="000000"/>
                </a:solidFill>
                <a:effectLst/>
                <a:latin typeface="Arial"/>
                <a:ea typeface="Times New Roman"/>
              </a:rPr>
              <a:t>. This can be seen in Snowdonia and the Lake District. Towards the end of the Ordovician,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had closed sufficiently for the shelf faunas to mingle, resulting in a more unified fauna.</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To return to the start, click here:</a:t>
            </a:r>
          </a:p>
          <a:p>
            <a:pPr marL="0" marR="0"/>
            <a:endParaRPr lang="en-GB" sz="1800" b="0" dirty="0">
              <a:solidFill>
                <a:srgbClr val="000000"/>
              </a:solidFill>
              <a:effectLst/>
              <a:latin typeface="Arial"/>
              <a:ea typeface="Times New Roman"/>
            </a:endParaRP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Silurian</a:t>
            </a:r>
          </a:p>
          <a:p>
            <a:pPr marL="0" marR="0"/>
            <a:r>
              <a:rPr lang="en-GB" sz="1800" b="0" dirty="0">
                <a:solidFill>
                  <a:srgbClr val="000000"/>
                </a:solidFill>
                <a:effectLst/>
                <a:latin typeface="Arial"/>
                <a:ea typeface="Times New Roman"/>
              </a:rPr>
              <a:t>The final closure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not only occurred during this period but also not before the vast thicknesses of muddy sediments were deposited across Wales, N England and Scotland where sands probably derived from </a:t>
            </a:r>
            <a:r>
              <a:rPr lang="en-GB" sz="1800" b="0" dirty="0" err="1">
                <a:solidFill>
                  <a:srgbClr val="000000"/>
                </a:solidFill>
                <a:effectLst/>
                <a:latin typeface="Arial"/>
                <a:ea typeface="Times New Roman"/>
              </a:rPr>
              <a:t>Cockburnland</a:t>
            </a:r>
            <a:r>
              <a:rPr lang="en-GB" sz="1800" b="0" dirty="0">
                <a:solidFill>
                  <a:srgbClr val="000000"/>
                </a:solidFill>
                <a:effectLst/>
                <a:latin typeface="Arial"/>
                <a:ea typeface="Times New Roman"/>
              </a:rPr>
              <a:t> replaced the more typical L Palaeozoic muds around the middle of the period. The later phases of the Caledonian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uplifted, folded and faulted these rocks.</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To return to the start, click here:</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Devonian</a:t>
            </a:r>
          </a:p>
          <a:p>
            <a:pPr marL="0" marR="0"/>
            <a:r>
              <a:rPr lang="en-GB" sz="1800" b="0" dirty="0">
                <a:solidFill>
                  <a:srgbClr val="000000"/>
                </a:solidFill>
                <a:effectLst/>
                <a:latin typeface="Arial"/>
                <a:ea typeface="Times New Roman"/>
              </a:rPr>
              <a:t>Thick marine sediments were deposited in a shallow shelf sea in what is now SW England while further north lay a newly created continent formed from the closure of </a:t>
            </a:r>
            <a:r>
              <a:rPr lang="en-GB" sz="1800" b="0" dirty="0" err="1">
                <a:solidFill>
                  <a:srgbClr val="000000"/>
                </a:solidFill>
                <a:effectLst/>
                <a:latin typeface="Arial"/>
                <a:ea typeface="Times New Roman"/>
              </a:rPr>
              <a:t>lapetus</a:t>
            </a:r>
            <a:r>
              <a:rPr lang="en-GB" sz="1800" b="0" dirty="0">
                <a:solidFill>
                  <a:srgbClr val="000000"/>
                </a:solidFill>
                <a:effectLst/>
                <a:latin typeface="Arial"/>
                <a:ea typeface="Times New Roman"/>
              </a:rPr>
              <a:t> during the Caledonian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A collective name for the sediments deposited in subsiding basins on this new continental surface is the Old Red Sandstone. It was probably deposited by streams and rivers flowing off the newly formed mountains and the large outcrops of it in S Wales and the Welsh Borderlands is thought to represent a large delta of one of the larger rivers.</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The Old Red Sandstone </a:t>
            </a:r>
            <a:r>
              <a:rPr lang="en-GB" sz="1800" b="0" dirty="0" err="1">
                <a:solidFill>
                  <a:srgbClr val="000000"/>
                </a:solidFill>
                <a:effectLst/>
                <a:latin typeface="Arial"/>
                <a:ea typeface="Times New Roman"/>
              </a:rPr>
              <a:t>facies</a:t>
            </a:r>
            <a:r>
              <a:rPr lang="en-GB" sz="1800" b="0" dirty="0">
                <a:solidFill>
                  <a:srgbClr val="000000"/>
                </a:solidFill>
                <a:effectLst/>
                <a:latin typeface="Arial"/>
                <a:ea typeface="Times New Roman"/>
              </a:rPr>
              <a:t> can be seen in a transitional stage in the Welsh </a:t>
            </a:r>
            <a:r>
              <a:rPr lang="en-GB" sz="1800" b="0" dirty="0" err="1">
                <a:solidFill>
                  <a:srgbClr val="000000"/>
                </a:solidFill>
                <a:effectLst/>
                <a:latin typeface="Arial"/>
                <a:ea typeface="Times New Roman"/>
              </a:rPr>
              <a:t>Boarderlans</a:t>
            </a:r>
            <a:r>
              <a:rPr lang="en-GB" sz="1800" b="0" dirty="0">
                <a:solidFill>
                  <a:srgbClr val="000000"/>
                </a:solidFill>
                <a:effectLst/>
                <a:latin typeface="Arial"/>
                <a:ea typeface="Times New Roman"/>
              </a:rPr>
              <a:t> and Ireland. In the Orcadian Basin a classic Old Red </a:t>
            </a:r>
            <a:r>
              <a:rPr lang="en-GB" sz="1800" b="0" dirty="0" err="1">
                <a:solidFill>
                  <a:srgbClr val="000000"/>
                </a:solidFill>
                <a:effectLst/>
                <a:latin typeface="Arial"/>
                <a:ea typeface="Times New Roman"/>
              </a:rPr>
              <a:t>Sanstone</a:t>
            </a:r>
            <a:r>
              <a:rPr lang="en-GB" sz="1800" b="0" dirty="0">
                <a:solidFill>
                  <a:srgbClr val="000000"/>
                </a:solidFill>
                <a:effectLst/>
                <a:latin typeface="Arial"/>
                <a:ea typeface="Times New Roman"/>
              </a:rPr>
              <a:t> </a:t>
            </a:r>
            <a:r>
              <a:rPr lang="en-GB" sz="1800" b="0" dirty="0" err="1">
                <a:solidFill>
                  <a:srgbClr val="000000"/>
                </a:solidFill>
                <a:effectLst/>
                <a:latin typeface="Arial"/>
                <a:ea typeface="Times New Roman"/>
              </a:rPr>
              <a:t>facies</a:t>
            </a:r>
            <a:r>
              <a:rPr lang="en-GB" sz="1800" b="0" dirty="0">
                <a:solidFill>
                  <a:srgbClr val="000000"/>
                </a:solidFill>
                <a:effectLst/>
                <a:latin typeface="Arial"/>
                <a:ea typeface="Times New Roman"/>
              </a:rPr>
              <a:t> can be seen and it contains some fossils of fish. Here the </a:t>
            </a:r>
            <a:r>
              <a:rPr lang="en-GB" sz="1800" b="0" dirty="0" err="1">
                <a:solidFill>
                  <a:srgbClr val="000000"/>
                </a:solidFill>
                <a:effectLst/>
                <a:latin typeface="Arial"/>
                <a:ea typeface="Times New Roman"/>
              </a:rPr>
              <a:t>facies</a:t>
            </a:r>
            <a:r>
              <a:rPr lang="en-GB" sz="1800" b="0" dirty="0">
                <a:solidFill>
                  <a:srgbClr val="000000"/>
                </a:solidFill>
                <a:effectLst/>
                <a:latin typeface="Arial"/>
                <a:ea typeface="Times New Roman"/>
              </a:rPr>
              <a:t> is up to 10km. thick and is </a:t>
            </a:r>
            <a:r>
              <a:rPr lang="en-GB" sz="1800" b="0" dirty="0" err="1">
                <a:solidFill>
                  <a:srgbClr val="000000"/>
                </a:solidFill>
                <a:effectLst/>
                <a:latin typeface="Arial"/>
                <a:ea typeface="Times New Roman"/>
              </a:rPr>
              <a:t>belived</a:t>
            </a:r>
            <a:r>
              <a:rPr lang="en-GB" sz="1800" b="0" dirty="0">
                <a:solidFill>
                  <a:srgbClr val="000000"/>
                </a:solidFill>
                <a:effectLst/>
                <a:latin typeface="Arial"/>
                <a:ea typeface="Times New Roman"/>
              </a:rPr>
              <a:t> to have been deposited </a:t>
            </a:r>
            <a:r>
              <a:rPr lang="en-GB" sz="1800" b="0" dirty="0" err="1">
                <a:solidFill>
                  <a:srgbClr val="000000"/>
                </a:solidFill>
                <a:effectLst/>
                <a:latin typeface="Arial"/>
                <a:ea typeface="Times New Roman"/>
              </a:rPr>
              <a:t>ina</a:t>
            </a:r>
            <a:r>
              <a:rPr lang="en-GB" sz="1800" b="0" dirty="0">
                <a:solidFill>
                  <a:srgbClr val="000000"/>
                </a:solidFill>
                <a:effectLst/>
                <a:latin typeface="Arial"/>
                <a:ea typeface="Times New Roman"/>
              </a:rPr>
              <a:t> great lake that covered the NE of Scotland and was linked to the Baltic. The conglomerates found at it's base are derived from the surrounding uplands.</a:t>
            </a:r>
          </a:p>
          <a:p>
            <a:pPr marL="0" marR="0"/>
            <a:r>
              <a:rPr lang="en-GB" sz="1800" b="0" dirty="0">
                <a:solidFill>
                  <a:srgbClr val="000000"/>
                </a:solidFill>
                <a:effectLst/>
                <a:latin typeface="Arial"/>
                <a:ea typeface="Times New Roman"/>
              </a:rPr>
              <a:t>The Old Red </a:t>
            </a:r>
            <a:r>
              <a:rPr lang="en-GB" sz="1800" b="0" dirty="0" err="1">
                <a:solidFill>
                  <a:srgbClr val="000000"/>
                </a:solidFill>
                <a:effectLst/>
                <a:latin typeface="Arial"/>
                <a:ea typeface="Times New Roman"/>
              </a:rPr>
              <a:t>Sanstone</a:t>
            </a:r>
            <a:r>
              <a:rPr lang="en-GB" sz="1800" b="0" dirty="0">
                <a:solidFill>
                  <a:srgbClr val="000000"/>
                </a:solidFill>
                <a:effectLst/>
                <a:latin typeface="Arial"/>
                <a:ea typeface="Times New Roman"/>
              </a:rPr>
              <a:t> was deposited over most of the British Isles with the exception of the marine sediments of SW England which were formed in a marine basin. These sediments are a </a:t>
            </a:r>
            <a:r>
              <a:rPr lang="en-GB" sz="1800" b="0" dirty="0" err="1">
                <a:solidFill>
                  <a:srgbClr val="000000"/>
                </a:solidFill>
                <a:effectLst/>
                <a:latin typeface="Arial"/>
                <a:ea typeface="Times New Roman"/>
              </a:rPr>
              <a:t>classitype</a:t>
            </a:r>
            <a:r>
              <a:rPr lang="en-GB" sz="1800" b="0" dirty="0">
                <a:solidFill>
                  <a:srgbClr val="000000"/>
                </a:solidFill>
                <a:effectLst/>
                <a:latin typeface="Arial"/>
                <a:ea typeface="Times New Roman"/>
              </a:rPr>
              <a:t> with </a:t>
            </a:r>
            <a:r>
              <a:rPr lang="en-GB" sz="1800" b="0" dirty="0" err="1">
                <a:solidFill>
                  <a:srgbClr val="000000"/>
                </a:solidFill>
                <a:effectLst/>
                <a:latin typeface="Arial"/>
                <a:ea typeface="Times New Roman"/>
              </a:rPr>
              <a:t>limestones</a:t>
            </a:r>
            <a:r>
              <a:rPr lang="en-GB" sz="1800" b="0" dirty="0">
                <a:solidFill>
                  <a:srgbClr val="000000"/>
                </a:solidFill>
                <a:effectLst/>
                <a:latin typeface="Arial"/>
                <a:ea typeface="Times New Roman"/>
              </a:rPr>
              <a:t> and corals, </a:t>
            </a:r>
            <a:r>
              <a:rPr lang="en-GB" sz="1800" b="0" dirty="0" err="1">
                <a:solidFill>
                  <a:srgbClr val="000000"/>
                </a:solidFill>
                <a:effectLst/>
                <a:latin typeface="Arial"/>
                <a:ea typeface="Times New Roman"/>
              </a:rPr>
              <a:t>turbidites</a:t>
            </a:r>
            <a:r>
              <a:rPr lang="en-GB" sz="1800" b="0" dirty="0">
                <a:solidFill>
                  <a:srgbClr val="000000"/>
                </a:solidFill>
                <a:effectLst/>
                <a:latin typeface="Arial"/>
                <a:ea typeface="Times New Roman"/>
              </a:rPr>
              <a:t> with fluvial and deltaic sediments also present. There is an almost </a:t>
            </a:r>
            <a:r>
              <a:rPr lang="en-GB" sz="1800" b="0" dirty="0" err="1">
                <a:solidFill>
                  <a:srgbClr val="000000"/>
                </a:solidFill>
                <a:effectLst/>
                <a:latin typeface="Arial"/>
                <a:ea typeface="Times New Roman"/>
              </a:rPr>
              <a:t>comlete</a:t>
            </a:r>
            <a:r>
              <a:rPr lang="en-GB" sz="1800" b="0" dirty="0">
                <a:solidFill>
                  <a:srgbClr val="000000"/>
                </a:solidFill>
                <a:effectLst/>
                <a:latin typeface="Arial"/>
                <a:ea typeface="Times New Roman"/>
              </a:rPr>
              <a:t> sequence of strata covering almost 50 million years which is dateable by </a:t>
            </a:r>
            <a:r>
              <a:rPr lang="en-GB" sz="1800" b="0" dirty="0" err="1">
                <a:solidFill>
                  <a:srgbClr val="000000"/>
                </a:solidFill>
                <a:effectLst/>
                <a:latin typeface="Arial"/>
                <a:ea typeface="Times New Roman"/>
              </a:rPr>
              <a:t>goniatite</a:t>
            </a:r>
            <a:r>
              <a:rPr lang="en-GB" sz="1800" b="0" dirty="0">
                <a:solidFill>
                  <a:srgbClr val="000000"/>
                </a:solidFill>
                <a:effectLst/>
                <a:latin typeface="Arial"/>
                <a:ea typeface="Times New Roman"/>
              </a:rPr>
              <a:t> fossils and </a:t>
            </a:r>
            <a:r>
              <a:rPr lang="en-GB" sz="1800" b="0" dirty="0" err="1">
                <a:solidFill>
                  <a:srgbClr val="000000"/>
                </a:solidFill>
                <a:effectLst/>
                <a:latin typeface="Arial"/>
                <a:ea typeface="Times New Roman"/>
              </a:rPr>
              <a:t>somne</a:t>
            </a:r>
            <a:r>
              <a:rPr lang="en-GB" sz="1800" b="0" dirty="0">
                <a:solidFill>
                  <a:srgbClr val="000000"/>
                </a:solidFill>
                <a:effectLst/>
                <a:latin typeface="Arial"/>
                <a:ea typeface="Times New Roman"/>
              </a:rPr>
              <a:t> radiometric dating of </a:t>
            </a:r>
            <a:r>
              <a:rPr lang="en-GB" sz="1800" b="0" dirty="0" err="1">
                <a:solidFill>
                  <a:srgbClr val="000000"/>
                </a:solidFill>
                <a:effectLst/>
                <a:latin typeface="Arial"/>
                <a:ea typeface="Times New Roman"/>
              </a:rPr>
              <a:t>volcanics</a:t>
            </a:r>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Some late Caledonian </a:t>
            </a:r>
            <a:r>
              <a:rPr lang="en-GB" sz="1800" b="0" dirty="0" err="1">
                <a:solidFill>
                  <a:srgbClr val="000000"/>
                </a:solidFill>
                <a:effectLst/>
                <a:latin typeface="Arial"/>
                <a:ea typeface="Times New Roman"/>
              </a:rPr>
              <a:t>volcanaicity</a:t>
            </a:r>
            <a:r>
              <a:rPr lang="en-GB" sz="1800" b="0" dirty="0">
                <a:solidFill>
                  <a:srgbClr val="000000"/>
                </a:solidFill>
                <a:effectLst/>
                <a:latin typeface="Arial"/>
                <a:ea typeface="Times New Roman"/>
              </a:rPr>
              <a:t> occurred more notably in Scotland.</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During this period there was a move of the plants and animals from a marine environment to a </a:t>
            </a:r>
            <a:r>
              <a:rPr lang="en-GB" sz="1800" b="0" dirty="0" err="1">
                <a:solidFill>
                  <a:srgbClr val="000000"/>
                </a:solidFill>
                <a:effectLst/>
                <a:latin typeface="Arial"/>
                <a:ea typeface="Times New Roman"/>
              </a:rPr>
              <a:t>terrstrial</a:t>
            </a:r>
            <a:r>
              <a:rPr lang="en-GB" sz="1800" b="0" dirty="0">
                <a:solidFill>
                  <a:srgbClr val="000000"/>
                </a:solidFill>
                <a:effectLst/>
                <a:latin typeface="Arial"/>
                <a:ea typeface="Times New Roman"/>
              </a:rPr>
              <a:t> one. Globally, there was a </a:t>
            </a:r>
            <a:r>
              <a:rPr lang="en-GB" sz="1800" b="0" dirty="0" err="1">
                <a:solidFill>
                  <a:srgbClr val="000000"/>
                </a:solidFill>
                <a:effectLst/>
                <a:latin typeface="Arial"/>
                <a:ea typeface="Times New Roman"/>
              </a:rPr>
              <a:t>eustatic</a:t>
            </a:r>
            <a:r>
              <a:rPr lang="en-GB" sz="1800" b="0" dirty="0">
                <a:solidFill>
                  <a:srgbClr val="000000"/>
                </a:solidFill>
                <a:effectLst/>
                <a:latin typeface="Arial"/>
                <a:ea typeface="Times New Roman"/>
              </a:rPr>
              <a:t> </a:t>
            </a:r>
            <a:r>
              <a:rPr lang="en-GB" sz="1800" b="0" dirty="0" err="1">
                <a:solidFill>
                  <a:srgbClr val="000000"/>
                </a:solidFill>
                <a:effectLst/>
                <a:latin typeface="Arial"/>
                <a:ea typeface="Times New Roman"/>
              </a:rPr>
              <a:t>sealevel</a:t>
            </a:r>
            <a:r>
              <a:rPr lang="en-GB" sz="1800" b="0" dirty="0">
                <a:solidFill>
                  <a:srgbClr val="000000"/>
                </a:solidFill>
                <a:effectLst/>
                <a:latin typeface="Arial"/>
                <a:ea typeface="Times New Roman"/>
              </a:rPr>
              <a:t> high but this had dropped since the end of the Silurian. The climates were warm and semi-tropical over most of the Earth.</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Carboniferous</a:t>
            </a:r>
          </a:p>
          <a:p>
            <a:pPr marL="0" marR="0"/>
            <a:r>
              <a:rPr lang="en-GB" sz="1800" b="0" dirty="0">
                <a:solidFill>
                  <a:srgbClr val="000000"/>
                </a:solidFill>
                <a:effectLst/>
                <a:latin typeface="Arial"/>
                <a:ea typeface="Times New Roman"/>
              </a:rPr>
              <a:t>The Old Red Sandstone continent had begun to subside at the beginning of this period to a sufficient level where it became flooded by a shallow shelf sea in which muddy </a:t>
            </a:r>
            <a:r>
              <a:rPr lang="en-GB" sz="1800" b="0" dirty="0" err="1">
                <a:solidFill>
                  <a:srgbClr val="000000"/>
                </a:solidFill>
                <a:effectLst/>
                <a:latin typeface="Arial"/>
                <a:ea typeface="Times New Roman"/>
              </a:rPr>
              <a:t>goniatitic</a:t>
            </a:r>
            <a:r>
              <a:rPr lang="en-GB" sz="1800" b="0" dirty="0">
                <a:solidFill>
                  <a:srgbClr val="000000"/>
                </a:solidFill>
                <a:effectLst/>
                <a:latin typeface="Arial"/>
                <a:ea typeface="Times New Roman"/>
              </a:rPr>
              <a:t> sediments were deposited. The rate of subsidence varied and areas such as the Pennine Block subsided more slowly and were eventually subsided by the </a:t>
            </a:r>
            <a:r>
              <a:rPr lang="en-GB" sz="1800" b="0" dirty="0" err="1">
                <a:solidFill>
                  <a:srgbClr val="000000"/>
                </a:solidFill>
                <a:effectLst/>
                <a:latin typeface="Arial"/>
                <a:ea typeface="Times New Roman"/>
              </a:rPr>
              <a:t>Dinantian</a:t>
            </a:r>
            <a:r>
              <a:rPr lang="en-GB" sz="1800" b="0" dirty="0">
                <a:solidFill>
                  <a:srgbClr val="000000"/>
                </a:solidFill>
                <a:effectLst/>
                <a:latin typeface="Arial"/>
                <a:ea typeface="Times New Roman"/>
              </a:rPr>
              <a:t>. Deposits contain corals and brachiopods in large numbers, which were teeming in the clear tropical water.</a:t>
            </a:r>
          </a:p>
          <a:p>
            <a:pPr marL="0" marR="0"/>
            <a:r>
              <a:rPr lang="en-GB" sz="1800" b="0" dirty="0">
                <a:solidFill>
                  <a:srgbClr val="000000"/>
                </a:solidFill>
                <a:effectLst/>
                <a:latin typeface="Arial"/>
                <a:ea typeface="Times New Roman"/>
              </a:rPr>
              <a:t>As the period progressed, river deltas bounding the continent to the north spread over large areas of Britain from the Midland Valley Southwards giving rise to the Millstone Grit sequence.</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There were periodic marine transgressions over a predominantly </a:t>
            </a:r>
            <a:r>
              <a:rPr lang="en-GB" sz="1800" b="0" dirty="0" err="1">
                <a:solidFill>
                  <a:srgbClr val="000000"/>
                </a:solidFill>
                <a:effectLst/>
                <a:latin typeface="Arial"/>
                <a:ea typeface="Times New Roman"/>
              </a:rPr>
              <a:t>peneplain</a:t>
            </a:r>
            <a:r>
              <a:rPr lang="en-GB" sz="1800" b="0" dirty="0">
                <a:solidFill>
                  <a:srgbClr val="000000"/>
                </a:solidFill>
                <a:effectLst/>
                <a:latin typeface="Arial"/>
                <a:ea typeface="Times New Roman"/>
              </a:rPr>
              <a:t> </a:t>
            </a:r>
            <a:r>
              <a:rPr lang="en-GB" sz="1800" b="0" dirty="0" err="1">
                <a:solidFill>
                  <a:srgbClr val="000000"/>
                </a:solidFill>
                <a:effectLst/>
                <a:latin typeface="Arial"/>
                <a:ea typeface="Times New Roman"/>
              </a:rPr>
              <a:t>landsurface</a:t>
            </a:r>
            <a:r>
              <a:rPr lang="en-GB" sz="1800" b="0" dirty="0">
                <a:solidFill>
                  <a:srgbClr val="000000"/>
                </a:solidFill>
                <a:effectLst/>
                <a:latin typeface="Arial"/>
                <a:ea typeface="Times New Roman"/>
              </a:rPr>
              <a:t> but they receded later in the period and the deltas became forested. The remnants of which can be found in the coal seams most of which have been worked in recent times. The </a:t>
            </a:r>
            <a:r>
              <a:rPr lang="en-GB" sz="1800" b="0" dirty="0" err="1">
                <a:solidFill>
                  <a:srgbClr val="000000"/>
                </a:solidFill>
                <a:effectLst/>
                <a:latin typeface="Arial"/>
                <a:ea typeface="Times New Roman"/>
              </a:rPr>
              <a:t>cyclicity</a:t>
            </a:r>
            <a:r>
              <a:rPr lang="en-GB" sz="1800" b="0" dirty="0">
                <a:solidFill>
                  <a:srgbClr val="000000"/>
                </a:solidFill>
                <a:effectLst/>
                <a:latin typeface="Arial"/>
                <a:ea typeface="Times New Roman"/>
              </a:rPr>
              <a:t> of the Upper Carboniferous gave rise to the repetition of the coal seems at different depths. This is generally caused by repeated advance and retreat of the sea and this could possibly be associated with a variation in the spreading rate of a distant </a:t>
            </a:r>
            <a:r>
              <a:rPr lang="en-GB" sz="1800" b="0" dirty="0" err="1">
                <a:solidFill>
                  <a:srgbClr val="000000"/>
                </a:solidFill>
                <a:effectLst/>
                <a:latin typeface="Arial"/>
                <a:ea typeface="Times New Roman"/>
              </a:rPr>
              <a:t>palaeo</a:t>
            </a:r>
            <a:r>
              <a:rPr lang="en-GB" sz="1800" b="0" dirty="0">
                <a:solidFill>
                  <a:srgbClr val="000000"/>
                </a:solidFill>
                <a:effectLst/>
                <a:latin typeface="Arial"/>
                <a:ea typeface="Times New Roman"/>
              </a:rPr>
              <a:t>-ocean.</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Globally, the early Carboniferous was in </a:t>
            </a:r>
            <a:r>
              <a:rPr lang="en-GB" sz="1800" b="0" dirty="0" err="1">
                <a:solidFill>
                  <a:srgbClr val="000000"/>
                </a:solidFill>
                <a:effectLst/>
                <a:latin typeface="Arial"/>
                <a:ea typeface="Times New Roman"/>
              </a:rPr>
              <a:t>equitorial</a:t>
            </a:r>
            <a:r>
              <a:rPr lang="en-GB" sz="1800" b="0" dirty="0">
                <a:solidFill>
                  <a:srgbClr val="000000"/>
                </a:solidFill>
                <a:effectLst/>
                <a:latin typeface="Arial"/>
                <a:ea typeface="Times New Roman"/>
              </a:rPr>
              <a:t> zones, </a:t>
            </a:r>
            <a:r>
              <a:rPr lang="en-GB" sz="1800" b="0" dirty="0" err="1">
                <a:solidFill>
                  <a:srgbClr val="000000"/>
                </a:solidFill>
                <a:effectLst/>
                <a:latin typeface="Arial"/>
                <a:ea typeface="Times New Roman"/>
              </a:rPr>
              <a:t>alloiwing</a:t>
            </a:r>
            <a:r>
              <a:rPr lang="en-GB" sz="1800" b="0" dirty="0">
                <a:solidFill>
                  <a:srgbClr val="000000"/>
                </a:solidFill>
                <a:effectLst/>
                <a:latin typeface="Arial"/>
                <a:ea typeface="Times New Roman"/>
              </a:rPr>
              <a:t> for vast thicknesses of </a:t>
            </a:r>
            <a:r>
              <a:rPr lang="en-GB" sz="1800" b="0" dirty="0" err="1">
                <a:solidFill>
                  <a:srgbClr val="000000"/>
                </a:solidFill>
                <a:effectLst/>
                <a:latin typeface="Arial"/>
                <a:ea typeface="Times New Roman"/>
              </a:rPr>
              <a:t>limestones</a:t>
            </a:r>
            <a:r>
              <a:rPr lang="en-GB" sz="1800" b="0" dirty="0">
                <a:solidFill>
                  <a:srgbClr val="000000"/>
                </a:solidFill>
                <a:effectLst/>
                <a:latin typeface="Arial"/>
                <a:ea typeface="Times New Roman"/>
              </a:rPr>
              <a:t> to accumulate in North America and Europe and the humid forests with gave rise to the coal deposits. It was also the </a:t>
            </a:r>
            <a:r>
              <a:rPr lang="en-GB" sz="1800" b="0" dirty="0" err="1">
                <a:solidFill>
                  <a:srgbClr val="000000"/>
                </a:solidFill>
                <a:effectLst/>
                <a:latin typeface="Arial"/>
                <a:ea typeface="Times New Roman"/>
              </a:rPr>
              <a:t>begining</a:t>
            </a:r>
            <a:r>
              <a:rPr lang="en-GB" sz="1800" b="0" dirty="0">
                <a:solidFill>
                  <a:srgbClr val="000000"/>
                </a:solidFill>
                <a:effectLst/>
                <a:latin typeface="Arial"/>
                <a:ea typeface="Times New Roman"/>
              </a:rPr>
              <a:t> of a period of glaciation in the south.</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Towards the end of the Carboniferous a continental collision occurred known as Hercynian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to the South of Britain. South Wales and Southern Ireland were the areas most intensely affected by this collision and intense deformation occurred with the same low grade metamorphism and thrusting occurring. It was during this time that SW England </a:t>
            </a:r>
            <a:r>
              <a:rPr lang="en-GB" sz="1800" b="0" dirty="0" err="1">
                <a:solidFill>
                  <a:srgbClr val="000000"/>
                </a:solidFill>
                <a:effectLst/>
                <a:latin typeface="Arial"/>
                <a:ea typeface="Times New Roman"/>
              </a:rPr>
              <a:t>botholith</a:t>
            </a:r>
            <a:r>
              <a:rPr lang="en-GB" sz="1800" b="0" dirty="0">
                <a:solidFill>
                  <a:srgbClr val="000000"/>
                </a:solidFill>
                <a:effectLst/>
                <a:latin typeface="Arial"/>
                <a:ea typeface="Times New Roman"/>
              </a:rPr>
              <a:t> was </a:t>
            </a:r>
            <a:r>
              <a:rPr lang="en-GB" sz="1800" b="0" dirty="0" err="1">
                <a:solidFill>
                  <a:srgbClr val="000000"/>
                </a:solidFill>
                <a:effectLst/>
                <a:latin typeface="Arial"/>
                <a:ea typeface="Times New Roman"/>
              </a:rPr>
              <a:t>implaced</a:t>
            </a:r>
            <a:r>
              <a:rPr lang="en-GB" sz="1800" b="0" dirty="0">
                <a:solidFill>
                  <a:srgbClr val="000000"/>
                </a:solidFill>
                <a:effectLst/>
                <a:latin typeface="Arial"/>
                <a:ea typeface="Times New Roman"/>
              </a:rPr>
              <a:t>. Northwards, much more gentle faulting and folding occurred resulting in the preservation of the coal seams in the down faulted/folded </a:t>
            </a:r>
            <a:r>
              <a:rPr lang="en-GB" sz="1800" b="0" dirty="0" err="1">
                <a:solidFill>
                  <a:srgbClr val="000000"/>
                </a:solidFill>
                <a:effectLst/>
                <a:latin typeface="Arial"/>
                <a:ea typeface="Times New Roman"/>
              </a:rPr>
              <a:t>regions.During</a:t>
            </a:r>
            <a:r>
              <a:rPr lang="en-GB" sz="1800" b="0" dirty="0">
                <a:solidFill>
                  <a:srgbClr val="000000"/>
                </a:solidFill>
                <a:effectLst/>
                <a:latin typeface="Arial"/>
                <a:ea typeface="Times New Roman"/>
              </a:rPr>
              <a:t> the </a:t>
            </a:r>
            <a:r>
              <a:rPr lang="en-GB" sz="1800" b="0" dirty="0" err="1">
                <a:solidFill>
                  <a:srgbClr val="000000"/>
                </a:solidFill>
                <a:effectLst/>
                <a:latin typeface="Arial"/>
                <a:ea typeface="Times New Roman"/>
              </a:rPr>
              <a:t>Dinantian</a:t>
            </a:r>
            <a:r>
              <a:rPr lang="en-GB" sz="1800" b="0" dirty="0">
                <a:solidFill>
                  <a:srgbClr val="000000"/>
                </a:solidFill>
                <a:effectLst/>
                <a:latin typeface="Arial"/>
                <a:ea typeface="Times New Roman"/>
              </a:rPr>
              <a:t> Britain was divided into three parts; a SW province, a central province and a Northern province. The SW province was called St. George's Land and it extended over much of Wales, E Ireland and the Midlands and there are marine sediments from Bristol to W Ireland recording the marine transgression that </a:t>
            </a:r>
            <a:r>
              <a:rPr lang="en-GB" sz="1800" b="0" dirty="0" err="1">
                <a:solidFill>
                  <a:srgbClr val="000000"/>
                </a:solidFill>
                <a:effectLst/>
                <a:latin typeface="Arial"/>
                <a:ea typeface="Times New Roman"/>
              </a:rPr>
              <a:t>occured</a:t>
            </a:r>
            <a:r>
              <a:rPr lang="en-GB" sz="1800" b="0" dirty="0">
                <a:solidFill>
                  <a:srgbClr val="000000"/>
                </a:solidFill>
                <a:effectLst/>
                <a:latin typeface="Arial"/>
                <a:ea typeface="Times New Roman"/>
              </a:rPr>
              <a:t> during this time. The central province covers </a:t>
            </a:r>
            <a:r>
              <a:rPr lang="en-GB" sz="1800" b="0" dirty="0" err="1">
                <a:solidFill>
                  <a:srgbClr val="000000"/>
                </a:solidFill>
                <a:effectLst/>
                <a:latin typeface="Arial"/>
                <a:ea typeface="Times New Roman"/>
              </a:rPr>
              <a:t>huges</a:t>
            </a:r>
            <a:r>
              <a:rPr lang="en-GB" sz="1800" b="0" dirty="0">
                <a:solidFill>
                  <a:srgbClr val="000000"/>
                </a:solidFill>
                <a:effectLst/>
                <a:latin typeface="Arial"/>
                <a:ea typeface="Times New Roman"/>
              </a:rPr>
              <a:t> parts of Ireland and the English Midlands. It has more mudstone sediments but there is good evidence of </a:t>
            </a:r>
            <a:r>
              <a:rPr lang="en-GB" sz="1800" b="0" dirty="0" err="1">
                <a:solidFill>
                  <a:srgbClr val="000000"/>
                </a:solidFill>
                <a:effectLst/>
                <a:latin typeface="Arial"/>
                <a:ea typeface="Times New Roman"/>
              </a:rPr>
              <a:t>cyclicity</a:t>
            </a:r>
            <a:r>
              <a:rPr lang="en-GB" sz="1800" b="0" dirty="0">
                <a:solidFill>
                  <a:srgbClr val="000000"/>
                </a:solidFill>
                <a:effectLst/>
                <a:latin typeface="Arial"/>
                <a:ea typeface="Times New Roman"/>
              </a:rPr>
              <a:t> and there are six recognisable cycles. There are major developments of lime </a:t>
            </a:r>
            <a:r>
              <a:rPr lang="en-GB" sz="1800" b="0" dirty="0" err="1">
                <a:solidFill>
                  <a:srgbClr val="000000"/>
                </a:solidFill>
                <a:effectLst/>
                <a:latin typeface="Arial"/>
                <a:ea typeface="Times New Roman"/>
              </a:rPr>
              <a:t>mudbanks</a:t>
            </a:r>
            <a:r>
              <a:rPr lang="en-GB" sz="1800" b="0" dirty="0">
                <a:solidFill>
                  <a:srgbClr val="000000"/>
                </a:solidFill>
                <a:effectLst/>
                <a:latin typeface="Arial"/>
                <a:ea typeface="Times New Roman"/>
              </a:rPr>
              <a:t> and these can be seen in Ireland and Yorkshire. The Northern province contains thinner limestone and sandstone sequences showing a similar </a:t>
            </a:r>
            <a:r>
              <a:rPr lang="en-GB" sz="1800" b="0" dirty="0" err="1">
                <a:solidFill>
                  <a:srgbClr val="000000"/>
                </a:solidFill>
                <a:effectLst/>
                <a:latin typeface="Arial"/>
                <a:ea typeface="Times New Roman"/>
              </a:rPr>
              <a:t>cyclicity</a:t>
            </a:r>
            <a:r>
              <a:rPr lang="en-GB" sz="1800" b="0" dirty="0">
                <a:solidFill>
                  <a:srgbClr val="000000"/>
                </a:solidFill>
                <a:effectLst/>
                <a:latin typeface="Arial"/>
                <a:ea typeface="Times New Roman"/>
              </a:rPr>
              <a:t> as those in the central province. In the Northumberland basin, rivers flowed from the north and east, eroding debris from the Southern Uplands block. There is also evidence of active faulting and </a:t>
            </a:r>
            <a:r>
              <a:rPr lang="en-GB" sz="1800" b="0" dirty="0" err="1">
                <a:solidFill>
                  <a:srgbClr val="000000"/>
                </a:solidFill>
                <a:effectLst/>
                <a:latin typeface="Arial"/>
                <a:ea typeface="Times New Roman"/>
              </a:rPr>
              <a:t>vulcanism</a:t>
            </a:r>
            <a:r>
              <a:rPr lang="en-GB" sz="1800" b="0" dirty="0">
                <a:solidFill>
                  <a:srgbClr val="000000"/>
                </a:solidFill>
                <a:effectLst/>
                <a:latin typeface="Arial"/>
                <a:ea typeface="Times New Roman"/>
              </a:rPr>
              <a:t> along the margins of the province.</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Permian and Triassic</a:t>
            </a:r>
          </a:p>
          <a:p>
            <a:pPr marL="0" marR="0"/>
            <a:r>
              <a:rPr lang="en-GB" sz="1800" b="0" dirty="0">
                <a:solidFill>
                  <a:srgbClr val="000000"/>
                </a:solidFill>
                <a:effectLst/>
                <a:latin typeface="Arial"/>
                <a:ea typeface="Times New Roman"/>
              </a:rPr>
              <a:t>Britain essentially became a land area on the northern fringe of a new continent after the Hercynian </a:t>
            </a:r>
            <a:r>
              <a:rPr lang="en-GB" sz="1800" b="0" dirty="0" err="1">
                <a:solidFill>
                  <a:srgbClr val="000000"/>
                </a:solidFill>
                <a:effectLst/>
                <a:latin typeface="Arial"/>
                <a:ea typeface="Times New Roman"/>
              </a:rPr>
              <a:t>Orogeney</a:t>
            </a:r>
            <a:r>
              <a:rPr lang="en-GB" sz="1800" b="0" dirty="0">
                <a:solidFill>
                  <a:srgbClr val="000000"/>
                </a:solidFill>
                <a:effectLst/>
                <a:latin typeface="Arial"/>
                <a:ea typeface="Times New Roman"/>
              </a:rPr>
              <a:t>. The climate was arid and so a characteristic new deposit was laid down in desert environment. This was called the New Red Sandstone. This was produced by rapid erosion from the uplands producing this coarse sandstone. There is also evidence of some fluvial sediment which would have transported this coarse </a:t>
            </a:r>
            <a:r>
              <a:rPr lang="en-GB" sz="1800" b="0" dirty="0" err="1">
                <a:solidFill>
                  <a:srgbClr val="000000"/>
                </a:solidFill>
                <a:effectLst/>
                <a:latin typeface="Arial"/>
                <a:ea typeface="Times New Roman"/>
              </a:rPr>
              <a:t>sandsone</a:t>
            </a:r>
            <a:r>
              <a:rPr lang="en-GB" sz="1800" b="0" dirty="0">
                <a:solidFill>
                  <a:srgbClr val="000000"/>
                </a:solidFill>
                <a:effectLst/>
                <a:latin typeface="Arial"/>
                <a:ea typeface="Times New Roman"/>
              </a:rPr>
              <a:t>.</a:t>
            </a:r>
          </a:p>
          <a:p>
            <a:pPr marL="0" marR="0"/>
            <a:r>
              <a:rPr lang="en-GB" sz="1800" b="0" dirty="0">
                <a:solidFill>
                  <a:srgbClr val="000000"/>
                </a:solidFill>
                <a:effectLst/>
                <a:latin typeface="Arial"/>
                <a:ea typeface="Times New Roman"/>
              </a:rPr>
              <a:t>During the Permian, a crustal warping of part of NE England caused the land surface to be invaded by the Zechstein Sea. This invasion is possible due to the deglaciation which then caused a </a:t>
            </a:r>
            <a:r>
              <a:rPr lang="en-GB" sz="1800" b="0" dirty="0" err="1">
                <a:solidFill>
                  <a:srgbClr val="000000"/>
                </a:solidFill>
                <a:effectLst/>
                <a:latin typeface="Arial"/>
                <a:ea typeface="Times New Roman"/>
              </a:rPr>
              <a:t>eustatic</a:t>
            </a:r>
            <a:r>
              <a:rPr lang="en-GB" sz="1800" b="0" dirty="0">
                <a:solidFill>
                  <a:srgbClr val="000000"/>
                </a:solidFill>
                <a:effectLst/>
                <a:latin typeface="Arial"/>
                <a:ea typeface="Times New Roman"/>
              </a:rPr>
              <a:t> rise in sea level. It is possible to recognise up to five major cycles of transgression by </a:t>
            </a:r>
            <a:r>
              <a:rPr lang="en-GB" sz="1800" b="0" dirty="0" err="1">
                <a:solidFill>
                  <a:srgbClr val="000000"/>
                </a:solidFill>
                <a:effectLst/>
                <a:latin typeface="Arial"/>
                <a:ea typeface="Times New Roman"/>
              </a:rPr>
              <a:t>studing</a:t>
            </a:r>
            <a:r>
              <a:rPr lang="en-GB" sz="1800" b="0" dirty="0">
                <a:solidFill>
                  <a:srgbClr val="000000"/>
                </a:solidFill>
                <a:effectLst/>
                <a:latin typeface="Arial"/>
                <a:ea typeface="Times New Roman"/>
              </a:rPr>
              <a:t> the salt deposits </a:t>
            </a:r>
            <a:r>
              <a:rPr lang="en-GB" sz="1800" b="0" dirty="0" err="1">
                <a:solidFill>
                  <a:srgbClr val="000000"/>
                </a:solidFill>
                <a:effectLst/>
                <a:latin typeface="Arial"/>
                <a:ea typeface="Times New Roman"/>
              </a:rPr>
              <a:t>whichnare</a:t>
            </a:r>
            <a:r>
              <a:rPr lang="en-GB" sz="1800" b="0" dirty="0">
                <a:solidFill>
                  <a:srgbClr val="000000"/>
                </a:solidFill>
                <a:effectLst/>
                <a:latin typeface="Arial"/>
                <a:ea typeface="Times New Roman"/>
              </a:rPr>
              <a:t> precipitated out in a set sequence. the base of the </a:t>
            </a:r>
            <a:r>
              <a:rPr lang="en-GB" sz="1800" b="0" dirty="0" err="1">
                <a:solidFill>
                  <a:srgbClr val="000000"/>
                </a:solidFill>
                <a:effectLst/>
                <a:latin typeface="Arial"/>
                <a:ea typeface="Times New Roman"/>
              </a:rPr>
              <a:t>transgressionis</a:t>
            </a:r>
            <a:r>
              <a:rPr lang="en-GB" sz="1800" b="0" dirty="0">
                <a:solidFill>
                  <a:srgbClr val="000000"/>
                </a:solidFill>
                <a:effectLst/>
                <a:latin typeface="Arial"/>
                <a:ea typeface="Times New Roman"/>
              </a:rPr>
              <a:t> a Marl Slate which is abundant in fish and plant fossils and this is then followed by the Magnesian Limestone which is then overlain by typical </a:t>
            </a:r>
            <a:r>
              <a:rPr lang="en-GB" sz="1800" b="0" dirty="0" err="1">
                <a:solidFill>
                  <a:srgbClr val="000000"/>
                </a:solidFill>
                <a:effectLst/>
                <a:latin typeface="Arial"/>
                <a:ea typeface="Times New Roman"/>
              </a:rPr>
              <a:t>evaporite</a:t>
            </a:r>
            <a:r>
              <a:rPr lang="en-GB" sz="1800" b="0" dirty="0">
                <a:solidFill>
                  <a:srgbClr val="000000"/>
                </a:solidFill>
                <a:effectLst/>
                <a:latin typeface="Arial"/>
                <a:ea typeface="Times New Roman"/>
              </a:rPr>
              <a:t> </a:t>
            </a:r>
            <a:r>
              <a:rPr lang="en-GB" sz="1800" b="0" dirty="0" err="1">
                <a:solidFill>
                  <a:srgbClr val="000000"/>
                </a:solidFill>
                <a:effectLst/>
                <a:latin typeface="Arial"/>
                <a:ea typeface="Times New Roman"/>
              </a:rPr>
              <a:t>deposits.This</a:t>
            </a:r>
            <a:r>
              <a:rPr lang="en-GB" sz="1800" b="0" dirty="0">
                <a:solidFill>
                  <a:srgbClr val="000000"/>
                </a:solidFill>
                <a:effectLst/>
                <a:latin typeface="Arial"/>
                <a:ea typeface="Times New Roman"/>
              </a:rPr>
              <a:t> </a:t>
            </a:r>
            <a:r>
              <a:rPr lang="en-GB" sz="1800" b="0" dirty="0" err="1">
                <a:solidFill>
                  <a:srgbClr val="000000"/>
                </a:solidFill>
                <a:effectLst/>
                <a:latin typeface="Arial"/>
                <a:ea typeface="Times New Roman"/>
              </a:rPr>
              <a:t>occured</a:t>
            </a:r>
            <a:r>
              <a:rPr lang="en-GB" sz="1800" b="0" dirty="0">
                <a:solidFill>
                  <a:srgbClr val="000000"/>
                </a:solidFill>
                <a:effectLst/>
                <a:latin typeface="Arial"/>
                <a:ea typeface="Times New Roman"/>
              </a:rPr>
              <a:t> as the </a:t>
            </a:r>
            <a:r>
              <a:rPr lang="en-GB" sz="1800" b="0" dirty="0" err="1">
                <a:solidFill>
                  <a:srgbClr val="000000"/>
                </a:solidFill>
                <a:effectLst/>
                <a:latin typeface="Arial"/>
                <a:ea typeface="Times New Roman"/>
              </a:rPr>
              <a:t>coninents</a:t>
            </a:r>
            <a:r>
              <a:rPr lang="en-GB" sz="1800" b="0" dirty="0">
                <a:solidFill>
                  <a:srgbClr val="000000"/>
                </a:solidFill>
                <a:effectLst/>
                <a:latin typeface="Arial"/>
                <a:ea typeface="Times New Roman"/>
              </a:rPr>
              <a:t> continued to fuse together after the Hercynian Orogeny. There was also some continued </a:t>
            </a:r>
            <a:r>
              <a:rPr lang="en-GB" sz="1800" b="0" dirty="0" err="1">
                <a:solidFill>
                  <a:srgbClr val="000000"/>
                </a:solidFill>
                <a:effectLst/>
                <a:latin typeface="Arial"/>
                <a:ea typeface="Times New Roman"/>
              </a:rPr>
              <a:t>vulcanism</a:t>
            </a:r>
            <a:r>
              <a:rPr lang="en-GB" sz="1800" b="0" dirty="0">
                <a:solidFill>
                  <a:srgbClr val="000000"/>
                </a:solidFill>
                <a:effectLst/>
                <a:latin typeface="Arial"/>
                <a:ea typeface="Times New Roman"/>
              </a:rPr>
              <a:t> in SW England, the Midland Valley and the North Sea. In general there was an increase in land area as many areas were fused together.</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Most Triassic deposits are typically terrestrial. In the Lower-Mid Triassic there are three types of sandstone </a:t>
            </a:r>
            <a:r>
              <a:rPr lang="en-GB" sz="1800" b="0" dirty="0" err="1">
                <a:solidFill>
                  <a:srgbClr val="000000"/>
                </a:solidFill>
                <a:effectLst/>
                <a:latin typeface="Arial"/>
                <a:ea typeface="Times New Roman"/>
              </a:rPr>
              <a:t>facies</a:t>
            </a:r>
            <a:r>
              <a:rPr lang="en-GB" sz="1800" b="0" dirty="0">
                <a:solidFill>
                  <a:srgbClr val="000000"/>
                </a:solidFill>
                <a:effectLst/>
                <a:latin typeface="Arial"/>
                <a:ea typeface="Times New Roman"/>
              </a:rPr>
              <a:t>; coarse grained </a:t>
            </a:r>
            <a:r>
              <a:rPr lang="en-GB" sz="1800" b="0" dirty="0" err="1">
                <a:solidFill>
                  <a:srgbClr val="000000"/>
                </a:solidFill>
                <a:effectLst/>
                <a:latin typeface="Arial"/>
                <a:ea typeface="Times New Roman"/>
              </a:rPr>
              <a:t>breccias,conglomerates</a:t>
            </a:r>
            <a:r>
              <a:rPr lang="en-GB" sz="1800" b="0" dirty="0">
                <a:solidFill>
                  <a:srgbClr val="000000"/>
                </a:solidFill>
                <a:effectLst/>
                <a:latin typeface="Arial"/>
                <a:ea typeface="Times New Roman"/>
              </a:rPr>
              <a:t> and sandstones; red sandstones and </a:t>
            </a:r>
            <a:r>
              <a:rPr lang="en-GB" sz="1800" b="0" dirty="0" err="1">
                <a:solidFill>
                  <a:srgbClr val="000000"/>
                </a:solidFill>
                <a:effectLst/>
                <a:latin typeface="Arial"/>
                <a:ea typeface="Times New Roman"/>
              </a:rPr>
              <a:t>siltsones</a:t>
            </a:r>
            <a:r>
              <a:rPr lang="en-GB" sz="1800" b="0" dirty="0">
                <a:solidFill>
                  <a:srgbClr val="000000"/>
                </a:solidFill>
                <a:effectLst/>
                <a:latin typeface="Arial"/>
                <a:ea typeface="Times New Roman"/>
              </a:rPr>
              <a:t>; and </a:t>
            </a:r>
            <a:r>
              <a:rPr lang="en-GB" sz="1800" b="0" dirty="0" err="1">
                <a:solidFill>
                  <a:srgbClr val="000000"/>
                </a:solidFill>
                <a:effectLst/>
                <a:latin typeface="Arial"/>
                <a:ea typeface="Times New Roman"/>
              </a:rPr>
              <a:t>evaporites.Triassic</a:t>
            </a:r>
            <a:r>
              <a:rPr lang="en-GB" sz="1800" b="0" dirty="0">
                <a:solidFill>
                  <a:srgbClr val="000000"/>
                </a:solidFill>
                <a:effectLst/>
                <a:latin typeface="Arial"/>
                <a:ea typeface="Times New Roman"/>
              </a:rPr>
              <a:t> salt deposits can also be found, especially in Cheshire and they were believed to have been formed in a smaller sea or large lake on the opposite side of the Pennine Ridge. In the Mid-Upper Triassic there are again another three types of </a:t>
            </a:r>
            <a:r>
              <a:rPr lang="en-GB" sz="1800" b="0" dirty="0" err="1">
                <a:solidFill>
                  <a:srgbClr val="000000"/>
                </a:solidFill>
                <a:effectLst/>
                <a:latin typeface="Arial"/>
                <a:ea typeface="Times New Roman"/>
              </a:rPr>
              <a:t>facies</a:t>
            </a:r>
            <a:r>
              <a:rPr lang="en-GB" sz="1800" b="0" dirty="0">
                <a:solidFill>
                  <a:srgbClr val="000000"/>
                </a:solidFill>
                <a:effectLst/>
                <a:latin typeface="Arial"/>
                <a:ea typeface="Times New Roman"/>
              </a:rPr>
              <a:t>; the Mudstone group ( </a:t>
            </a:r>
            <a:r>
              <a:rPr lang="en-GB" sz="1800" b="0" dirty="0" err="1">
                <a:solidFill>
                  <a:srgbClr val="000000"/>
                </a:solidFill>
                <a:effectLst/>
                <a:latin typeface="Arial"/>
                <a:ea typeface="Times New Roman"/>
              </a:rPr>
              <a:t>reprenseting</a:t>
            </a:r>
            <a:r>
              <a:rPr lang="en-GB" sz="1800" b="0" dirty="0">
                <a:solidFill>
                  <a:srgbClr val="000000"/>
                </a:solidFill>
                <a:effectLst/>
                <a:latin typeface="Arial"/>
                <a:ea typeface="Times New Roman"/>
              </a:rPr>
              <a:t> great lakes or inland seas); the Penarth group (representing a transition from </a:t>
            </a:r>
            <a:r>
              <a:rPr lang="en-GB" sz="1800" b="0" dirty="0" err="1">
                <a:solidFill>
                  <a:srgbClr val="000000"/>
                </a:solidFill>
                <a:effectLst/>
                <a:latin typeface="Arial"/>
                <a:ea typeface="Times New Roman"/>
              </a:rPr>
              <a:t>shalow</a:t>
            </a:r>
            <a:r>
              <a:rPr lang="en-GB" sz="1800" b="0" dirty="0">
                <a:solidFill>
                  <a:srgbClr val="000000"/>
                </a:solidFill>
                <a:effectLst/>
                <a:latin typeface="Arial"/>
                <a:ea typeface="Times New Roman"/>
              </a:rPr>
              <a:t> to deep marine sediments) contain the classic Rhaetic </a:t>
            </a:r>
            <a:r>
              <a:rPr lang="en-GB" sz="1800" b="0" dirty="0" err="1">
                <a:solidFill>
                  <a:srgbClr val="000000"/>
                </a:solidFill>
                <a:effectLst/>
                <a:latin typeface="Arial"/>
                <a:ea typeface="Times New Roman"/>
              </a:rPr>
              <a:t>bonebeds</a:t>
            </a:r>
            <a:r>
              <a:rPr lang="en-GB" sz="1800" b="0" dirty="0">
                <a:solidFill>
                  <a:srgbClr val="000000"/>
                </a:solidFill>
                <a:effectLst/>
                <a:latin typeface="Arial"/>
                <a:ea typeface="Times New Roman"/>
              </a:rPr>
              <a:t>; and a set of arid deposits towards the end of the Triassic.</a:t>
            </a:r>
          </a:p>
          <a:p>
            <a:pPr marL="0" marR="0"/>
            <a:endParaRPr lang="en-GB" sz="1800" b="0" dirty="0">
              <a:solidFill>
                <a:srgbClr val="000000"/>
              </a:solidFill>
              <a:effectLst/>
              <a:latin typeface="Arial"/>
              <a:ea typeface="Times New Roman"/>
            </a:endParaRPr>
          </a:p>
          <a:p>
            <a:pPr marL="0" marR="0"/>
            <a:r>
              <a:rPr lang="en-GB" sz="1800" b="0" dirty="0">
                <a:solidFill>
                  <a:srgbClr val="000000"/>
                </a:solidFill>
                <a:effectLst/>
                <a:latin typeface="Arial"/>
                <a:ea typeface="Times New Roman"/>
              </a:rPr>
              <a:t>One of the most famous episodes in the </a:t>
            </a:r>
            <a:r>
              <a:rPr lang="en-GB" sz="1800" b="0" dirty="0" err="1">
                <a:solidFill>
                  <a:srgbClr val="000000"/>
                </a:solidFill>
                <a:effectLst/>
                <a:latin typeface="Arial"/>
                <a:ea typeface="Times New Roman"/>
              </a:rPr>
              <a:t>Permo</a:t>
            </a:r>
            <a:r>
              <a:rPr lang="en-GB" sz="1800" b="0" dirty="0">
                <a:solidFill>
                  <a:srgbClr val="000000"/>
                </a:solidFill>
                <a:effectLst/>
                <a:latin typeface="Arial"/>
                <a:ea typeface="Times New Roman"/>
              </a:rPr>
              <a:t>-Triassic is the mass extinction that </a:t>
            </a:r>
            <a:r>
              <a:rPr lang="en-GB" sz="1800" b="0" dirty="0" err="1">
                <a:solidFill>
                  <a:srgbClr val="000000"/>
                </a:solidFill>
                <a:effectLst/>
                <a:latin typeface="Arial"/>
                <a:ea typeface="Times New Roman"/>
              </a:rPr>
              <a:t>occured</a:t>
            </a:r>
            <a:r>
              <a:rPr lang="en-GB" sz="1800" b="0" dirty="0">
                <a:solidFill>
                  <a:srgbClr val="000000"/>
                </a:solidFill>
                <a:effectLst/>
                <a:latin typeface="Arial"/>
                <a:ea typeface="Times New Roman"/>
              </a:rPr>
              <a:t>. It involved the extinction of most of the major groups of organisms that had dominated the Palaeozoic seas in a time of less than 15 million years. Many of the organisms that </a:t>
            </a:r>
            <a:r>
              <a:rPr lang="en-GB" sz="1800" b="0" dirty="0" err="1">
                <a:solidFill>
                  <a:srgbClr val="000000"/>
                </a:solidFill>
                <a:effectLst/>
                <a:latin typeface="Arial"/>
                <a:ea typeface="Times New Roman"/>
              </a:rPr>
              <a:t>wre</a:t>
            </a:r>
            <a:r>
              <a:rPr lang="en-GB" sz="1800" b="0" dirty="0">
                <a:solidFill>
                  <a:srgbClr val="000000"/>
                </a:solidFill>
                <a:effectLst/>
                <a:latin typeface="Arial"/>
                <a:ea typeface="Times New Roman"/>
              </a:rPr>
              <a:t> not made extinct were rapidly reduced in numbers. Despite these </a:t>
            </a:r>
            <a:r>
              <a:rPr lang="en-GB" sz="1800" b="0" dirty="0" err="1">
                <a:solidFill>
                  <a:srgbClr val="000000"/>
                </a:solidFill>
                <a:effectLst/>
                <a:latin typeface="Arial"/>
                <a:ea typeface="Times New Roman"/>
              </a:rPr>
              <a:t>extictions</a:t>
            </a:r>
            <a:r>
              <a:rPr lang="en-GB" sz="1800" b="0" dirty="0">
                <a:solidFill>
                  <a:srgbClr val="000000"/>
                </a:solidFill>
                <a:effectLst/>
                <a:latin typeface="Arial"/>
                <a:ea typeface="Times New Roman"/>
              </a:rPr>
              <a:t> there were also some organisms that were unaffected and this causes some curiosity as some were morphologically similar to some of those that had died out, E.g. </a:t>
            </a:r>
            <a:r>
              <a:rPr lang="en-GB" sz="1800" b="0" dirty="0" err="1">
                <a:solidFill>
                  <a:srgbClr val="000000"/>
                </a:solidFill>
                <a:effectLst/>
                <a:latin typeface="Arial"/>
                <a:ea typeface="Times New Roman"/>
              </a:rPr>
              <a:t>ammonoids</a:t>
            </a:r>
            <a:r>
              <a:rPr lang="en-GB" sz="1800" b="0" dirty="0">
                <a:solidFill>
                  <a:srgbClr val="000000"/>
                </a:solidFill>
                <a:effectLst/>
                <a:latin typeface="Arial"/>
                <a:ea typeface="Times New Roman"/>
              </a:rPr>
              <a:t> died out where as </a:t>
            </a:r>
            <a:r>
              <a:rPr lang="en-GB" sz="1800" b="0" dirty="0" err="1">
                <a:solidFill>
                  <a:srgbClr val="000000"/>
                </a:solidFill>
                <a:effectLst/>
                <a:latin typeface="Arial"/>
                <a:ea typeface="Times New Roman"/>
              </a:rPr>
              <a:t>nautiloids</a:t>
            </a:r>
            <a:r>
              <a:rPr lang="en-GB" sz="1800" b="0" dirty="0">
                <a:solidFill>
                  <a:srgbClr val="000000"/>
                </a:solidFill>
                <a:effectLst/>
                <a:latin typeface="Arial"/>
                <a:ea typeface="Times New Roman"/>
              </a:rPr>
              <a:t> survived. As a result of all these changes, the early Triassic seas </a:t>
            </a:r>
            <a:r>
              <a:rPr lang="en-GB" sz="1800" b="0" dirty="0" err="1">
                <a:solidFill>
                  <a:srgbClr val="000000"/>
                </a:solidFill>
                <a:effectLst/>
                <a:latin typeface="Arial"/>
                <a:ea typeface="Times New Roman"/>
              </a:rPr>
              <a:t>conained</a:t>
            </a:r>
            <a:r>
              <a:rPr lang="en-GB" sz="1800" b="0" dirty="0">
                <a:solidFill>
                  <a:srgbClr val="000000"/>
                </a:solidFill>
                <a:effectLst/>
                <a:latin typeface="Arial"/>
                <a:ea typeface="Times New Roman"/>
              </a:rPr>
              <a:t> an unusually narrow range of organisms.</a:t>
            </a:r>
          </a:p>
          <a:p>
            <a:pPr marL="0" marR="0"/>
            <a:r>
              <a:rPr lang="en-GB" sz="1800" b="0" dirty="0">
                <a:solidFill>
                  <a:srgbClr val="000000"/>
                </a:solidFill>
                <a:effectLst/>
                <a:latin typeface="Arial"/>
                <a:ea typeface="Times New Roman"/>
              </a:rPr>
              <a:t>Towards the end of the Triassic the super continent of Pangea began to break up, rifting between N Africa, Europe </a:t>
            </a:r>
            <a:r>
              <a:rPr lang="en-GB" sz="1800" b="0" dirty="0" err="1">
                <a:solidFill>
                  <a:srgbClr val="000000"/>
                </a:solidFill>
                <a:effectLst/>
                <a:latin typeface="Arial"/>
                <a:ea typeface="Times New Roman"/>
              </a:rPr>
              <a:t>amd</a:t>
            </a:r>
            <a:r>
              <a:rPr lang="en-GB" sz="1800" b="0" dirty="0">
                <a:solidFill>
                  <a:srgbClr val="000000"/>
                </a:solidFill>
                <a:effectLst/>
                <a:latin typeface="Arial"/>
                <a:ea typeface="Times New Roman"/>
              </a:rPr>
              <a:t> N America.</a:t>
            </a:r>
            <a:endParaRPr lang="en-US" sz="1800" b="0" dirty="0">
              <a:solidFill>
                <a:srgbClr val="000000"/>
              </a:solidFill>
              <a:effectLst/>
              <a:latin typeface="Arial"/>
              <a:ea typeface="Times New Roman"/>
            </a:endParaRPr>
          </a:p>
          <a:p>
            <a:pPr marL="0" marR="0"/>
            <a:endParaRPr lang="en-US" sz="1800" dirty="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4</a:t>
            </a:fld>
            <a:endParaRPr lang="en-US"/>
          </a:p>
        </p:txBody>
      </p:sp>
    </p:spTree>
    <p:extLst>
      <p:ext uri="{BB962C8B-B14F-4D97-AF65-F5344CB8AC3E}">
        <p14:creationId xmlns:p14="http://schemas.microsoft.com/office/powerpoint/2010/main" val="1582995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1440"/>
              </a:spcBef>
              <a:spcAft>
                <a:spcPts val="480"/>
              </a:spcAft>
              <a:buClrTx/>
              <a:buSzTx/>
              <a:buFontTx/>
              <a:buNone/>
              <a:tabLst/>
              <a:defRPr/>
            </a:pPr>
            <a:r>
              <a:rPr kumimoji="0" lang="en-US" sz="1800" b="0" i="0" u="none" strike="noStrike" kern="1200" cap="none" spc="0" normalizeH="0" baseline="0" noProof="0" dirty="0">
                <a:ln>
                  <a:noFill/>
                </a:ln>
                <a:solidFill>
                  <a:srgbClr val="3B693D"/>
                </a:solidFill>
                <a:effectLst/>
                <a:uLnTx/>
                <a:uFillTx/>
                <a:latin typeface="Verdana"/>
                <a:ea typeface="Times New Roman"/>
                <a:cs typeface="Times New Roman"/>
              </a:rPr>
              <a:t>Formation of limestone</a:t>
            </a: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Verdana"/>
                <a:ea typeface="Times New Roman"/>
                <a:cs typeface="Times New Roman"/>
              </a:rPr>
              <a:t>Limestone forms predominantly on the sea floor, although some forms in fresh water too. The material rich in calcium carbonate ('calcareous' material) accumulates there, and this calcareous material may be organic, chemical or detrital in origin.</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200" dirty="0">
                <a:effectLst/>
                <a:latin typeface="Verdana"/>
                <a:ea typeface="Times New Roman"/>
                <a:cs typeface="Times New Roman"/>
              </a:rPr>
              <a:t>The massive Carboniferous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originally accumulated in a warm shallow sea when Britain lay much closer to the equator than it does now.</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 is a sedimentary rock composed primarily of calcium carbonate (CaCO3) in the form of the mineral calcite. It most commonly forms in clear, warm, shallow marine waters. It is usually an organic sedimentary rock that forms from the accumulation of shell, coral, algal, and fecal debris. It can also be a chemical sedimentary rock formed by the precipitation of calcium carbonate from lake or ocean water.</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 Limestone-Forming Environment: An underwater view of a coral reef system from the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Kerama</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Islands in the East China Sea southwest of Okinawa. Here the entire seafloor is covered by a wide variety of corals which produce calcium carbonate skeletons. A United States Geological Survey image by Curt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Storlazzi</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Limestone-Forming Environment: Marine</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Most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 in shallow, calm, warm marine waters. That type of environment is where organisms capable of forming calcium carbonate shells and skeletons can easily extract the needed ingredients from ocean water. When these animals die, their shell and skeletal debris accumulate as a sediment that might be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lithified</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into limestone. Their waste products can also contribute to the sediment mass.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from this type of sediment are biological sedimentary rocks. Their biological origin is often revealed in the rock by the presence of fossils.</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Some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can form by direct precipitation of calcium carbonate from marine or fresh water.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 formed this way are chemical sedimentary rocks. They are thought to be less abundant than biological </a:t>
            </a:r>
            <a:r>
              <a:rPr kumimoji="0" lang="en-US" sz="1200" b="0" i="0" u="none" strike="noStrike" kern="1200" cap="none" spc="0" normalizeH="0" baseline="0" noProof="0" dirty="0" err="1">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Calibri"/>
                <a:cs typeface="Times New Roman"/>
              </a:rPr>
              <a:t>Today Earth has many limestone-forming environments. Most of them are found in shallow water areas between 30 degrees north latitude and 30 degrees south latitude. Limestone is forming in the Caribbean Sea, Indian Ocean, Persian Gulf, Gulf of Mexico, around Pacific Ocean islands, and within the Indonesian archipelago.</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5</a:t>
            </a:fld>
            <a:endParaRPr lang="en-US"/>
          </a:p>
        </p:txBody>
      </p:sp>
    </p:spTree>
    <p:extLst>
      <p:ext uri="{BB962C8B-B14F-4D97-AF65-F5344CB8AC3E}">
        <p14:creationId xmlns:p14="http://schemas.microsoft.com/office/powerpoint/2010/main" val="322251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It forms predominantly on the sea floor where material rich in calcium carbonate ('calcareous' material) accumulates. This calcareous material may be organic, chemical or detrital in origin.</a:t>
            </a:r>
          </a:p>
          <a:p>
            <a:endParaRPr lang="en-GB" dirty="0"/>
          </a:p>
          <a:p>
            <a:r>
              <a:rPr lang="en-US" b="1" dirty="0"/>
              <a:t>Organic</a:t>
            </a:r>
          </a:p>
          <a:p>
            <a:r>
              <a:rPr lang="en-US" dirty="0"/>
              <a:t>The sediment that goes to make up limestone may have been derived from the dead remains of marine organisms such as:</a:t>
            </a:r>
          </a:p>
          <a:p>
            <a:r>
              <a:rPr lang="en-US" dirty="0"/>
              <a:t>•	</a:t>
            </a:r>
            <a:r>
              <a:rPr lang="en-US" dirty="0" err="1"/>
              <a:t>bryozoa</a:t>
            </a:r>
            <a:endParaRPr lang="en-US" dirty="0"/>
          </a:p>
          <a:p>
            <a:r>
              <a:rPr lang="en-US" dirty="0"/>
              <a:t>•	corals</a:t>
            </a:r>
          </a:p>
          <a:p>
            <a:r>
              <a:rPr lang="en-US" dirty="0"/>
              <a:t>•	crinoids</a:t>
            </a:r>
          </a:p>
          <a:p>
            <a:r>
              <a:rPr lang="en-US" dirty="0"/>
              <a:t>•	microscopic algae </a:t>
            </a:r>
          </a:p>
          <a:p>
            <a:r>
              <a:rPr lang="en-US" dirty="0"/>
              <a:t>•	shells</a:t>
            </a:r>
          </a:p>
          <a:p>
            <a:r>
              <a:rPr lang="en-US" dirty="0"/>
              <a:t>These organisms remove calcium carbonate (CaCO3) from the sea water to construct shells or skeletons. </a:t>
            </a:r>
          </a:p>
          <a:p>
            <a:r>
              <a:rPr lang="en-US" dirty="0"/>
              <a:t>CaCo3 cement, which may be fine grained (called </a:t>
            </a:r>
            <a:r>
              <a:rPr lang="en-US" dirty="0" err="1"/>
              <a:t>micrite</a:t>
            </a:r>
            <a:r>
              <a:rPr lang="en-US" dirty="0"/>
              <a:t>) or coarse grained (called </a:t>
            </a:r>
            <a:r>
              <a:rPr lang="en-US" dirty="0" err="1"/>
              <a:t>sparite</a:t>
            </a:r>
            <a:r>
              <a:rPr lang="en-US" dirty="0"/>
              <a:t>), holds the fossils (such as </a:t>
            </a:r>
            <a:r>
              <a:rPr lang="en-US" dirty="0" err="1"/>
              <a:t>coccoliths</a:t>
            </a:r>
            <a:r>
              <a:rPr lang="en-US" dirty="0"/>
              <a:t> and foraminifera) together to form a limestone. </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6</a:t>
            </a:fld>
            <a:endParaRPr lang="en-US"/>
          </a:p>
        </p:txBody>
      </p:sp>
    </p:spTree>
    <p:extLst>
      <p:ext uri="{BB962C8B-B14F-4D97-AF65-F5344CB8AC3E}">
        <p14:creationId xmlns:p14="http://schemas.microsoft.com/office/powerpoint/2010/main" val="2752352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GB" dirty="0"/>
          </a:p>
          <a:p>
            <a:r>
              <a:rPr lang="en-US" dirty="0"/>
              <a:t>Chemical precipitation is an important method by which </a:t>
            </a:r>
            <a:r>
              <a:rPr lang="en-US" dirty="0" err="1"/>
              <a:t>limestones</a:t>
            </a:r>
            <a:r>
              <a:rPr lang="en-US" dirty="0"/>
              <a:t> form. </a:t>
            </a:r>
          </a:p>
          <a:p>
            <a:r>
              <a:rPr lang="en-US" dirty="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a:t>ooids</a:t>
            </a:r>
            <a:r>
              <a:rPr lang="en-US" dirty="0"/>
              <a:t>). </a:t>
            </a:r>
          </a:p>
          <a:p>
            <a:endParaRPr lang="en-US" dirty="0"/>
          </a:p>
          <a:p>
            <a:r>
              <a:rPr lang="en-US" dirty="0"/>
              <a:t>The Jurassic </a:t>
            </a:r>
            <a:r>
              <a:rPr lang="en-US" dirty="0" err="1"/>
              <a:t>limestones</a:t>
            </a:r>
            <a:r>
              <a:rPr lang="en-US" dirty="0"/>
              <a:t> of Central England (e.g. the Lincolnshire Limestone) are formed of </a:t>
            </a:r>
            <a:r>
              <a:rPr lang="en-US" dirty="0" err="1"/>
              <a:t>ooids</a:t>
            </a:r>
            <a:r>
              <a:rPr lang="en-US" dirty="0"/>
              <a:t> just like those of the Bahamas and Red Sea, although in this case the aragonite has changed to calcite.</a:t>
            </a:r>
          </a:p>
          <a:p>
            <a:endParaRPr lang="en-US"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7</a:t>
            </a:fld>
            <a:endParaRPr lang="en-US"/>
          </a:p>
        </p:txBody>
      </p:sp>
    </p:spTree>
    <p:extLst>
      <p:ext uri="{BB962C8B-B14F-4D97-AF65-F5344CB8AC3E}">
        <p14:creationId xmlns:p14="http://schemas.microsoft.com/office/powerpoint/2010/main" val="2074816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a:t>
            </a:r>
            <a:r>
              <a:rPr lang="en-US" dirty="0" err="1"/>
              <a:t>limestones</a:t>
            </a:r>
            <a:r>
              <a:rPr lang="en-US" dirty="0"/>
              <a:t> are made of, or incorporate fragments of, pre-existing </a:t>
            </a:r>
            <a:r>
              <a:rPr lang="en-US" dirty="0" err="1"/>
              <a:t>limestones</a:t>
            </a:r>
            <a:r>
              <a:rPr lang="en-US" dirty="0"/>
              <a:t> (detritus). </a:t>
            </a:r>
          </a:p>
          <a:p>
            <a:endParaRPr lang="en-US" dirty="0"/>
          </a:p>
          <a:p>
            <a:r>
              <a:rPr lang="en-US" dirty="0"/>
              <a:t>In shallow waters, fringing reefs, barrier reefs, atolls and limestone shorelines are eroded by the sea. The resultant sediment is transported by currents and deposited on the flanks of the reefs and in sheltered lagoons. </a:t>
            </a:r>
          </a:p>
          <a:p>
            <a:endParaRPr lang="en-US" dirty="0"/>
          </a:p>
          <a:p>
            <a:r>
              <a:rPr lang="en-US" dirty="0"/>
              <a:t>Where currents are very gentle, lime muds settle around larger fragments and eventually cement them together. </a:t>
            </a:r>
          </a:p>
          <a:p>
            <a:r>
              <a:rPr lang="en-US" dirty="0"/>
              <a:t>Where currents are stronger, the lime mud may be washed away to leave only the larger grains, pieces of reef and, perhaps, banks of shells. Later, </a:t>
            </a:r>
            <a:r>
              <a:rPr lang="en-US" dirty="0" err="1"/>
              <a:t>diagenesis</a:t>
            </a:r>
            <a:r>
              <a:rPr lang="en-US" dirty="0"/>
              <a:t> takes place to form the rock we know as limestone.</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8</a:t>
            </a:fld>
            <a:endParaRPr lang="en-US"/>
          </a:p>
        </p:txBody>
      </p:sp>
    </p:spTree>
    <p:extLst>
      <p:ext uri="{BB962C8B-B14F-4D97-AF65-F5344CB8AC3E}">
        <p14:creationId xmlns:p14="http://schemas.microsoft.com/office/powerpoint/2010/main" val="4180689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Broadly speaking, there are three classifications of </a:t>
            </a:r>
            <a:r>
              <a:rPr lang="en-US" dirty="0" err="1"/>
              <a:t>limestones</a:t>
            </a:r>
            <a:r>
              <a:rPr lang="en-US" dirty="0"/>
              <a:t>, according to how they formed:</a:t>
            </a:r>
          </a:p>
          <a:p>
            <a:r>
              <a:rPr lang="en-US" dirty="0"/>
              <a:t>•	shelf</a:t>
            </a:r>
          </a:p>
          <a:p>
            <a:r>
              <a:rPr lang="en-US" dirty="0"/>
              <a:t>•	basin</a:t>
            </a:r>
          </a:p>
          <a:p>
            <a:r>
              <a:rPr lang="en-US" dirty="0"/>
              <a:t>•	reef</a:t>
            </a:r>
          </a:p>
          <a:p>
            <a:endParaRPr lang="en-GB" dirty="0"/>
          </a:p>
          <a:p>
            <a:r>
              <a:rPr lang="en-GB" b="1" dirty="0"/>
              <a:t>Shelf limestone</a:t>
            </a:r>
          </a:p>
          <a:p>
            <a:r>
              <a:rPr lang="en-US" dirty="0"/>
              <a:t>Shelf </a:t>
            </a:r>
            <a:r>
              <a:rPr lang="en-US" dirty="0" err="1"/>
              <a:t>limestones</a:t>
            </a:r>
            <a:r>
              <a:rPr lang="en-US" dirty="0"/>
              <a:t> are massive, hard and pale grey in </a:t>
            </a:r>
            <a:r>
              <a:rPr lang="en-US" dirty="0" err="1"/>
              <a:t>colour</a:t>
            </a:r>
            <a:r>
              <a:rPr lang="en-US" dirty="0"/>
              <a:t>. They are made up of fragments of shells and skeletons of marine organisms (such as crinoids, corals and brachiopods) and held together by calcite cement. Shelf </a:t>
            </a:r>
            <a:r>
              <a:rPr lang="en-US" dirty="0" err="1"/>
              <a:t>limestones</a:t>
            </a:r>
            <a:r>
              <a:rPr lang="en-US" dirty="0"/>
              <a:t> were originally deposited in very shallow seas.</a:t>
            </a:r>
          </a:p>
          <a:p>
            <a:endParaRPr lang="en-GB" dirty="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9</a:t>
            </a:fld>
            <a:endParaRPr lang="en-US"/>
          </a:p>
        </p:txBody>
      </p:sp>
    </p:spTree>
    <p:extLst>
      <p:ext uri="{BB962C8B-B14F-4D97-AF65-F5344CB8AC3E}">
        <p14:creationId xmlns:p14="http://schemas.microsoft.com/office/powerpoint/2010/main" val="991836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Basin </a:t>
            </a:r>
            <a:r>
              <a:rPr lang="en-US" dirty="0" err="1"/>
              <a:t>limestones</a:t>
            </a:r>
            <a:r>
              <a:rPr lang="en-US" dirty="0"/>
              <a:t> are much darker in </a:t>
            </a:r>
            <a:r>
              <a:rPr lang="en-US" dirty="0" err="1"/>
              <a:t>colour</a:t>
            </a:r>
            <a:r>
              <a:rPr lang="en-US" dirty="0"/>
              <a:t> and more thinly bedded than shelf limestone. They contain horizons of shale or mudstone, which were originally deposited as muds. Basin </a:t>
            </a:r>
            <a:r>
              <a:rPr lang="en-US" dirty="0" err="1"/>
              <a:t>limestones</a:t>
            </a:r>
            <a:r>
              <a:rPr lang="en-US" dirty="0"/>
              <a:t> have very few fossils and are believed to have accumulated in much deeper waters than the shelf limestone.</a:t>
            </a:r>
          </a:p>
        </p:txBody>
      </p:sp>
      <p:sp>
        <p:nvSpPr>
          <p:cNvPr id="4" name="Slide Number Placeholder 3"/>
          <p:cNvSpPr>
            <a:spLocks noGrp="1"/>
          </p:cNvSpPr>
          <p:nvPr>
            <p:ph type="sldNum" sz="quarter" idx="10"/>
          </p:nvPr>
        </p:nvSpPr>
        <p:spPr/>
        <p:txBody>
          <a:bodyPr/>
          <a:lstStyle/>
          <a:p>
            <a:fld id="{7550D1CF-FD55-47A1-93CF-C64A07910EC4}" type="slidenum">
              <a:rPr lang="en-US" smtClean="0"/>
              <a:pPr/>
              <a:t>10</a:t>
            </a:fld>
            <a:endParaRPr lang="en-US"/>
          </a:p>
        </p:txBody>
      </p:sp>
    </p:spTree>
    <p:extLst>
      <p:ext uri="{BB962C8B-B14F-4D97-AF65-F5344CB8AC3E}">
        <p14:creationId xmlns:p14="http://schemas.microsoft.com/office/powerpoint/2010/main" val="1637005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0"/>
              </a:spcBef>
              <a:spcAft>
                <a:spcPts val="1000"/>
              </a:spcAft>
            </a:pPr>
            <a:r>
              <a:rPr lang="en-US" sz="1200" dirty="0">
                <a:effectLst/>
                <a:latin typeface="Verdana"/>
                <a:ea typeface="Times New Roman"/>
                <a:cs typeface="Times New Roman"/>
              </a:rPr>
              <a:t>Reef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are white to pale grey in </a:t>
            </a:r>
            <a:r>
              <a:rPr lang="en-US" sz="1200" dirty="0" err="1">
                <a:effectLst/>
                <a:latin typeface="Verdana"/>
                <a:ea typeface="Times New Roman"/>
                <a:cs typeface="Times New Roman"/>
              </a:rPr>
              <a:t>colour</a:t>
            </a:r>
            <a:r>
              <a:rPr lang="en-US" sz="1200" dirty="0">
                <a:effectLst/>
                <a:latin typeface="Verdana"/>
                <a:ea typeface="Times New Roman"/>
                <a:cs typeface="Times New Roman"/>
              </a:rPr>
              <a:t> and are very </a:t>
            </a:r>
            <a:r>
              <a:rPr lang="en-US" sz="1200" dirty="0" err="1">
                <a:effectLst/>
                <a:latin typeface="Verdana"/>
                <a:ea typeface="Times New Roman"/>
                <a:cs typeface="Times New Roman"/>
              </a:rPr>
              <a:t>fossiliferous</a:t>
            </a:r>
            <a:r>
              <a:rPr lang="en-US" sz="1200" dirty="0">
                <a:effectLst/>
                <a:latin typeface="Verdana"/>
                <a:ea typeface="Times New Roman"/>
                <a:cs typeface="Times New Roman"/>
              </a:rPr>
              <a:t>, but lack bedding. They occur as isolated patches within the other two </a:t>
            </a:r>
            <a:r>
              <a:rPr lang="en-US" sz="1200" dirty="0" err="1">
                <a:effectLst/>
                <a:latin typeface="Verdana"/>
                <a:ea typeface="Times New Roman"/>
                <a:cs typeface="Times New Roman"/>
              </a:rPr>
              <a:t>limestones</a:t>
            </a:r>
            <a:r>
              <a:rPr lang="en-US" sz="1200" dirty="0">
                <a:effectLst/>
                <a:latin typeface="Verdana"/>
                <a:ea typeface="Times New Roman"/>
                <a:cs typeface="Times New Roman"/>
              </a:rPr>
              <a:t>, between one and several hundred </a:t>
            </a:r>
            <a:r>
              <a:rPr lang="en-US" sz="1200" dirty="0" err="1">
                <a:effectLst/>
                <a:latin typeface="Verdana"/>
                <a:ea typeface="Times New Roman"/>
                <a:cs typeface="Times New Roman"/>
              </a:rPr>
              <a:t>metres</a:t>
            </a:r>
            <a:r>
              <a:rPr lang="en-US" sz="1200" dirty="0">
                <a:effectLst/>
                <a:latin typeface="Verdana"/>
                <a:ea typeface="Times New Roman"/>
                <a:cs typeface="Times New Roman"/>
              </a:rPr>
              <a:t> across. They probably formed in shallow tropical seas in a similar way to coral reefs today.</a:t>
            </a:r>
            <a:endParaRPr lang="en-US" sz="12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11</a:t>
            </a:fld>
            <a:endParaRPr lang="en-US"/>
          </a:p>
        </p:txBody>
      </p:sp>
    </p:spTree>
    <p:extLst>
      <p:ext uri="{BB962C8B-B14F-4D97-AF65-F5344CB8AC3E}">
        <p14:creationId xmlns:p14="http://schemas.microsoft.com/office/powerpoint/2010/main" val="1501990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Diagenesis</a:t>
            </a:r>
            <a:r>
              <a:rPr lang="en-US" dirty="0"/>
              <a:t> is the process by which soft sediments turn to rock. </a:t>
            </a:r>
          </a:p>
          <a:p>
            <a:endParaRPr lang="en-GB" dirty="0"/>
          </a:p>
          <a:p>
            <a:r>
              <a:rPr lang="en-US" dirty="0" err="1"/>
              <a:t>Limestones</a:t>
            </a:r>
            <a:r>
              <a:rPr lang="en-US" dirty="0"/>
              <a:t> originate as soft lime muds, shells and other fragments of the organisms living in the water. When these sediments are buried under others, they are compacted, the water is squeezed out of pore spaces and, in some cases, mineral grains are physically re-</a:t>
            </a:r>
            <a:r>
              <a:rPr lang="en-US" dirty="0" err="1"/>
              <a:t>organised</a:t>
            </a:r>
            <a:r>
              <a:rPr lang="en-US" dirty="0"/>
              <a:t> or chemically changed by the pressure. </a:t>
            </a:r>
          </a:p>
          <a:p>
            <a:endParaRPr lang="en-US" dirty="0"/>
          </a:p>
          <a:p>
            <a:r>
              <a:rPr lang="en-US" dirty="0"/>
              <a:t>Later, </a:t>
            </a:r>
            <a:r>
              <a:rPr lang="en-US" dirty="0" err="1"/>
              <a:t>mineralised</a:t>
            </a:r>
            <a:r>
              <a:rPr lang="en-US" dirty="0"/>
              <a:t> waters percolate through and minerals precipitate into the pore spaces, cementing everything together to form a rock.</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12</a:t>
            </a:fld>
            <a:endParaRPr lang="en-US"/>
          </a:p>
        </p:txBody>
      </p:sp>
    </p:spTree>
    <p:extLst>
      <p:ext uri="{BB962C8B-B14F-4D97-AF65-F5344CB8AC3E}">
        <p14:creationId xmlns:p14="http://schemas.microsoft.com/office/powerpoint/2010/main" val="2822914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Sediments are deposited in horizontal layers. When these layers undergo </a:t>
            </a:r>
            <a:r>
              <a:rPr lang="en-US" dirty="0" err="1"/>
              <a:t>diagenesis</a:t>
            </a:r>
            <a:r>
              <a:rPr lang="en-US" dirty="0"/>
              <a:t> they form 'beds' of sedimentary rocks. These beds may be thin (as in Jurassic and Cretaceous </a:t>
            </a:r>
            <a:r>
              <a:rPr lang="en-US" dirty="0" err="1"/>
              <a:t>limestones</a:t>
            </a:r>
            <a:r>
              <a:rPr lang="en-US" dirty="0"/>
              <a:t>) or massive (as in the case of Carboniferous </a:t>
            </a:r>
            <a:r>
              <a:rPr lang="en-US" dirty="0" err="1"/>
              <a:t>limestones</a:t>
            </a:r>
            <a:r>
              <a:rPr lang="en-US" dirty="0"/>
              <a:t>). The different beds are separated from each other by 'bedding planes', which represent a change in conditions, or an interruption in sedimentation, when the sediments were accumulating in the sea.</a:t>
            </a:r>
          </a:p>
        </p:txBody>
      </p:sp>
      <p:sp>
        <p:nvSpPr>
          <p:cNvPr id="4" name="Slide Number Placeholder 3"/>
          <p:cNvSpPr>
            <a:spLocks noGrp="1"/>
          </p:cNvSpPr>
          <p:nvPr>
            <p:ph type="sldNum" sz="quarter" idx="10"/>
          </p:nvPr>
        </p:nvSpPr>
        <p:spPr/>
        <p:txBody>
          <a:bodyPr/>
          <a:lstStyle/>
          <a:p>
            <a:fld id="{7550D1CF-FD55-47A1-93CF-C64A07910EC4}" type="slidenum">
              <a:rPr lang="en-US" smtClean="0"/>
              <a:pPr/>
              <a:t>13</a:t>
            </a:fld>
            <a:endParaRPr lang="en-US"/>
          </a:p>
        </p:txBody>
      </p:sp>
    </p:spTree>
    <p:extLst>
      <p:ext uri="{BB962C8B-B14F-4D97-AF65-F5344CB8AC3E}">
        <p14:creationId xmlns:p14="http://schemas.microsoft.com/office/powerpoint/2010/main" val="804264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https://www.sciencelearn.org.nz/videos/1128-limestone-diagenesis</a:t>
            </a:r>
          </a:p>
          <a:p>
            <a:endParaRPr lang="en-GB" dirty="0"/>
          </a:p>
          <a:p>
            <a:r>
              <a:rPr lang="en-GB" dirty="0"/>
              <a:t>Will need to be in share screen rather than PowerPoint to watch this video.</a:t>
            </a:r>
          </a:p>
        </p:txBody>
      </p:sp>
      <p:sp>
        <p:nvSpPr>
          <p:cNvPr id="4" name="Slide Number Placeholder 3"/>
          <p:cNvSpPr>
            <a:spLocks noGrp="1"/>
          </p:cNvSpPr>
          <p:nvPr>
            <p:ph type="sldNum" sz="quarter" idx="5"/>
          </p:nvPr>
        </p:nvSpPr>
        <p:spPr/>
        <p:txBody>
          <a:bodyPr/>
          <a:lstStyle/>
          <a:p>
            <a:fld id="{7550D1CF-FD55-47A1-93CF-C64A07910EC4}" type="slidenum">
              <a:rPr lang="en-US" smtClean="0"/>
              <a:pPr/>
              <a:t>14</a:t>
            </a:fld>
            <a:endParaRPr lang="en-US"/>
          </a:p>
        </p:txBody>
      </p:sp>
    </p:spTree>
    <p:extLst>
      <p:ext uri="{BB962C8B-B14F-4D97-AF65-F5344CB8AC3E}">
        <p14:creationId xmlns:p14="http://schemas.microsoft.com/office/powerpoint/2010/main" val="4085942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000"/>
              </a:spcAft>
            </a:pPr>
            <a:r>
              <a:rPr lang="en-US" sz="1200" b="1" dirty="0">
                <a:effectLst/>
                <a:latin typeface="Times New Roman"/>
                <a:ea typeface="Times New Roman"/>
                <a:cs typeface="Times New Roman"/>
              </a:rPr>
              <a:t>USES OF LIMESTONE</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Limestone is a commonly occurring rock which can be used not only as a building material but also for making many other useful substances including lime, cement and glass.</a:t>
            </a: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If limestone is powdered it can be used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the acidity in lakes caused by acid rain and to </a:t>
            </a:r>
            <a:r>
              <a:rPr lang="en-US" sz="1200" dirty="0" err="1">
                <a:effectLst/>
                <a:latin typeface="Times New Roman"/>
                <a:ea typeface="Times New Roman"/>
                <a:cs typeface="Times New Roman"/>
              </a:rPr>
              <a:t>neutralise</a:t>
            </a:r>
            <a:r>
              <a:rPr lang="en-US" sz="1200" dirty="0">
                <a:effectLst/>
                <a:latin typeface="Times New Roman"/>
                <a:ea typeface="Times New Roman"/>
                <a:cs typeface="Times New Roman"/>
              </a:rPr>
              <a:t> acidic soils.</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Cement is produced by roasting powdered limestone with powdered clay in a rotary kiln. When cement is mixed with water, sand and crushed rock, a slow chemical reaction produces a hard, stone-like building material called concrete.</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200" dirty="0">
                <a:effectLst/>
                <a:latin typeface="Times New Roman"/>
                <a:ea typeface="Times New Roman"/>
                <a:cs typeface="Times New Roman"/>
              </a:rPr>
              <a:t>Glass is made by heating a mixture of limestone, sand and soda (sodium carbonate).</a:t>
            </a:r>
          </a:p>
          <a:p>
            <a:pPr marL="0" marR="0">
              <a:lnSpc>
                <a:spcPct val="115000"/>
              </a:lnSpc>
              <a:spcBef>
                <a:spcPts val="0"/>
              </a:spcBef>
              <a:spcAft>
                <a:spcPts val="1000"/>
              </a:spcAft>
            </a:pPr>
            <a:endParaRPr lang="en-GB" sz="1200" dirty="0">
              <a:effectLst/>
              <a:latin typeface="Times New Roman"/>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Dimension Stone: Limestone is often cut into blocks and slabs of specific dimensions for use in construction and in architecture. It is used for facing stone, floor tiles, stair treads, window sills, and many other purposes.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Roofing Granules: Crushed to a fine particle size, crushed limestone is used as a weather and heat-resistant coating on asphalt-impregnated shingles and roofing. It is also used as a top coat on built-up roofs.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Flux Stone: Crushed limestone is used in smelting and other metal refining processes. In the heat of smelting, limestone combines with impurities and can be removed from the process as a slag.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Lime: If calcium carbonate (CaC03) is heated to high temperature in a kiln, the products will be a release of carbon dioxide gas (CO2) and calcium oxide (</a:t>
            </a:r>
            <a:r>
              <a:rPr lang="en-US" sz="1100" dirty="0" err="1">
                <a:effectLst/>
                <a:latin typeface="+mn-lt"/>
                <a:ea typeface="Calibri"/>
                <a:cs typeface="Times New Roman"/>
              </a:rPr>
              <a:t>CaO</a:t>
            </a:r>
            <a:r>
              <a:rPr lang="en-US" sz="1100" dirty="0">
                <a:effectLst/>
                <a:latin typeface="+mn-lt"/>
                <a:ea typeface="Calibri"/>
                <a:cs typeface="Times New Roman"/>
              </a:rPr>
              <a:t>). The calcium oxide is a powerful acid-neutralization agent. It is widely used as a soil treatment agent (faster acting than </a:t>
            </a:r>
            <a:r>
              <a:rPr lang="en-US" sz="1100" dirty="0" err="1">
                <a:effectLst/>
                <a:latin typeface="+mn-lt"/>
                <a:ea typeface="Calibri"/>
                <a:cs typeface="Times New Roman"/>
              </a:rPr>
              <a:t>aglime</a:t>
            </a:r>
            <a:r>
              <a:rPr lang="en-US" sz="1100" dirty="0">
                <a:effectLst/>
                <a:latin typeface="+mn-lt"/>
                <a:ea typeface="Calibri"/>
                <a:cs typeface="Times New Roman"/>
              </a:rPr>
              <a:t>) in agriculture and as an acid-neutralization agent by the chemical industry. </a:t>
            </a:r>
          </a:p>
          <a:p>
            <a:pPr marL="0" marR="0">
              <a:lnSpc>
                <a:spcPct val="115000"/>
              </a:lnSpc>
              <a:spcBef>
                <a:spcPts val="0"/>
              </a:spcBef>
              <a:spcAft>
                <a:spcPts val="1000"/>
              </a:spcAft>
            </a:pPr>
            <a:endParaRPr lang="en-US" sz="1100" dirty="0">
              <a:effectLst/>
              <a:latin typeface="+mn-lt"/>
              <a:ea typeface="Calibri"/>
              <a:cs typeface="Times New Roman"/>
            </a:endParaRPr>
          </a:p>
          <a:p>
            <a:pPr marL="0" marR="0">
              <a:lnSpc>
                <a:spcPct val="115000"/>
              </a:lnSpc>
              <a:spcBef>
                <a:spcPts val="0"/>
              </a:spcBef>
              <a:spcAft>
                <a:spcPts val="1000"/>
              </a:spcAft>
            </a:pPr>
            <a:r>
              <a:rPr lang="en-US" sz="1100" dirty="0">
                <a:effectLst/>
                <a:latin typeface="+mn-lt"/>
                <a:ea typeface="Calibri"/>
                <a:cs typeface="Times New Roman"/>
              </a:rPr>
              <a:t>Animal Feed Filler: Chickens need calcium carbonate to produce strong egg shells, so calcium carbonate is often offered to them as a dietary supplement in the form of "chicken grits." It is also added to the feed of some dairy cattle who must replace large amounts of calcium lost when the animal is milked. </a:t>
            </a:r>
          </a:p>
          <a:p>
            <a:pPr marL="0" marR="0">
              <a:lnSpc>
                <a:spcPct val="115000"/>
              </a:lnSpc>
              <a:spcBef>
                <a:spcPts val="0"/>
              </a:spcBef>
              <a:spcAft>
                <a:spcPts val="1000"/>
              </a:spcAft>
            </a:pPr>
            <a:endParaRPr lang="en-US" sz="1100" dirty="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15</a:t>
            </a:fld>
            <a:endParaRPr lang="en-US"/>
          </a:p>
        </p:txBody>
      </p:sp>
    </p:spTree>
    <p:extLst>
      <p:ext uri="{BB962C8B-B14F-4D97-AF65-F5344CB8AC3E}">
        <p14:creationId xmlns:p14="http://schemas.microsoft.com/office/powerpoint/2010/main"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BFC268A-8899-4E14-BF9C-7FD1E9BC2DA0}" type="datetimeFigureOut">
              <a:rPr lang="en-US" smtClean="0"/>
              <a:pPr/>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pPr/>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pPr/>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BFC268A-8899-4E14-BF9C-7FD1E9BC2DA0}"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FC268A-8899-4E14-BF9C-7FD1E9BC2DA0}" type="datetimeFigureOut">
              <a:rPr lang="en-US" smtClean="0"/>
              <a:pPr/>
              <a:t>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FC268A-8899-4E14-BF9C-7FD1E9BC2DA0}" type="datetimeFigureOut">
              <a:rPr lang="en-US" smtClean="0"/>
              <a:pPr/>
              <a:t>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pPr/>
              <a:t>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pPr/>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pPr/>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pPr/>
              <a:t>1/20/2025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pPr/>
              <a:t>‹#›</a:t>
            </a:fld>
            <a:endParaRPr lang="en-US"/>
          </a:p>
        </p:txBody>
      </p:sp>
    </p:spTree>
    <p:extLst>
      <p:ext uri="{BB962C8B-B14F-4D97-AF65-F5344CB8AC3E}">
        <p14:creationId xmlns:p14="http://schemas.microsoft.com/office/powerpoint/2010/main"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PJZklKhG4k?start=26&amp;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learn.org.nz/videos/1128-limestone-diagenesi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a:t>Swansea </a:t>
            </a:r>
            <a:r>
              <a:rPr lang="en-GB" dirty="0"/>
              <a:t>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a:t>Limestone landscape around </a:t>
            </a:r>
            <a:r>
              <a:rPr lang="en-US" dirty="0" err="1"/>
              <a:t>Llangollen</a:t>
            </a:r>
            <a:r>
              <a:rPr lang="en-US" dirty="0"/>
              <a:t>, North Wales. </a:t>
            </a:r>
          </a:p>
        </p:txBody>
      </p:sp>
    </p:spTree>
    <p:extLst>
      <p:ext uri="{BB962C8B-B14F-4D97-AF65-F5344CB8AC3E}">
        <p14:creationId xmlns:p14="http://schemas.microsoft.com/office/powerpoint/2010/main" val="2446708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shallows seas of UK in which limestone deposited</a:t>
            </a:r>
            <a:endParaRPr lang="en-US" dirty="0"/>
          </a:p>
        </p:txBody>
      </p:sp>
      <p:pic>
        <p:nvPicPr>
          <p:cNvPr id="4" name="Online Media 3" title="Limestone Formation (St. Maarten)">
            <a:hlinkClick r:id="" action="ppaction://media"/>
            <a:extLst>
              <a:ext uri="{FF2B5EF4-FFF2-40B4-BE49-F238E27FC236}">
                <a16:creationId xmlns:a16="http://schemas.microsoft.com/office/drawing/2014/main" id="{C99F1A0D-4955-50F1-0251-15DC541F8436}"/>
              </a:ext>
            </a:extLst>
          </p:cNvPr>
          <p:cNvPicPr>
            <a:picLocks noGrp="1" noRot="1" noChangeAspect="1"/>
          </p:cNvPicPr>
          <p:nvPr>
            <p:ph idx="1"/>
            <a:videoFile r:link="rId1"/>
          </p:nvPr>
        </p:nvPicPr>
        <p:blipFill>
          <a:blip r:embed="rId4"/>
          <a:stretch>
            <a:fillRect/>
          </a:stretch>
        </p:blipFill>
        <p:spPr>
          <a:xfrm>
            <a:off x="565150" y="1600200"/>
            <a:ext cx="8012113" cy="4525963"/>
          </a:xfrm>
          <a:prstGeom prst="rect">
            <a:avLst/>
          </a:prstGeom>
        </p:spPr>
      </p:pic>
    </p:spTree>
    <p:extLst>
      <p:ext uri="{BB962C8B-B14F-4D97-AF65-F5344CB8AC3E}">
        <p14:creationId xmlns:p14="http://schemas.microsoft.com/office/powerpoint/2010/main" val="2818634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UK in </a:t>
            </a:r>
            <a:r>
              <a:rPr lang="en-US" dirty="0" err="1"/>
              <a:t>Carboniferious</a:t>
            </a:r>
            <a:r>
              <a:rPr lang="en-US" dirty="0"/>
              <a:t> times</a:t>
            </a:r>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val="3879676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val="3611110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The calcareous material making up limestone could be organic, chemical or detrital in origin.</a:t>
            </a:r>
          </a:p>
          <a:p>
            <a:r>
              <a:rPr lang="en-GB" dirty="0"/>
              <a:t>Organic</a:t>
            </a:r>
          </a:p>
          <a:p>
            <a:pPr marL="0" indent="0">
              <a:buNone/>
            </a:pPr>
            <a:endParaRPr lang="en-US" dirty="0"/>
          </a:p>
        </p:txBody>
      </p:sp>
    </p:spTree>
    <p:extLst>
      <p:ext uri="{BB962C8B-B14F-4D97-AF65-F5344CB8AC3E}">
        <p14:creationId xmlns:p14="http://schemas.microsoft.com/office/powerpoint/2010/main" val="1745708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Chemical </a:t>
            </a:r>
            <a:r>
              <a:rPr lang="en-GB" dirty="0" err="1"/>
              <a:t>limestones</a:t>
            </a:r>
            <a:endParaRPr lang="en-GB" dirty="0"/>
          </a:p>
          <a:p>
            <a:pPr marL="0" indent="0">
              <a:buNone/>
            </a:pPr>
            <a:endParaRPr lang="en-US" dirty="0"/>
          </a:p>
        </p:txBody>
      </p:sp>
      <p:pic>
        <p:nvPicPr>
          <p:cNvPr id="4" name="Picture 3" descr="Ooidal thin section">
            <a:hlinkClick r:id="rId3" tooltip="&quot;Ooidal thin section. © NERC P500032&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a:t>Ooidal</a:t>
            </a:r>
            <a:r>
              <a:rPr lang="en-US" dirty="0"/>
              <a:t> thin section. </a:t>
            </a:r>
          </a:p>
        </p:txBody>
      </p:sp>
    </p:spTree>
    <p:extLst>
      <p:ext uri="{BB962C8B-B14F-4D97-AF65-F5344CB8AC3E}">
        <p14:creationId xmlns:p14="http://schemas.microsoft.com/office/powerpoint/2010/main" val="422685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Detrital </a:t>
            </a:r>
            <a:r>
              <a:rPr lang="en-GB" dirty="0" err="1"/>
              <a:t>limestones</a:t>
            </a:r>
            <a:endParaRPr lang="en-GB" dirty="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a:t>Standish Quarry, near </a:t>
            </a:r>
            <a:r>
              <a:rPr lang="en-US" dirty="0" err="1"/>
              <a:t>Randwick</a:t>
            </a:r>
            <a:r>
              <a:rPr lang="en-US" dirty="0"/>
              <a:t>, Gloucestershire. Pale pebbles of </a:t>
            </a:r>
            <a:r>
              <a:rPr lang="en-US" dirty="0" err="1"/>
              <a:t>oolite</a:t>
            </a:r>
            <a:r>
              <a:rPr lang="en-US" dirty="0"/>
              <a:t> occur in a darker </a:t>
            </a:r>
            <a:r>
              <a:rPr lang="en-US" dirty="0" err="1"/>
              <a:t>ooidal</a:t>
            </a:r>
            <a:r>
              <a:rPr lang="en-US" dirty="0"/>
              <a:t> and shelly detrital limestone. </a:t>
            </a:r>
          </a:p>
        </p:txBody>
      </p:sp>
    </p:spTree>
    <p:extLst>
      <p:ext uri="{BB962C8B-B14F-4D97-AF65-F5344CB8AC3E}">
        <p14:creationId xmlns:p14="http://schemas.microsoft.com/office/powerpoint/2010/main" val="2215017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There are three classifications of limestone</a:t>
            </a:r>
          </a:p>
          <a:p>
            <a:r>
              <a:rPr lang="en-GB" dirty="0"/>
              <a:t>Shelf </a:t>
            </a:r>
            <a:r>
              <a:rPr lang="en-GB" dirty="0" err="1"/>
              <a:t>limestones</a:t>
            </a:r>
            <a:endParaRPr lang="en-GB" dirty="0"/>
          </a:p>
          <a:p>
            <a:endParaRPr lang="en-US" dirty="0"/>
          </a:p>
        </p:txBody>
      </p:sp>
      <p:pic>
        <p:nvPicPr>
          <p:cNvPr id="4" name="Picture 3" descr="Shelf limestone">
            <a:hlinkClick r:id="rId3" tooltip="&quot;Shelf limestone. Hillhead Quarry, Buxton, Derbyshire. © NERC P006257&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a:t>Shelf limestone. </a:t>
            </a:r>
            <a:r>
              <a:rPr lang="en-US" dirty="0" err="1"/>
              <a:t>Hillhead</a:t>
            </a:r>
            <a:r>
              <a:rPr lang="en-US" dirty="0"/>
              <a:t> Quarry, Buxton, Derbyshire. </a:t>
            </a:r>
          </a:p>
        </p:txBody>
      </p:sp>
    </p:spTree>
    <p:extLst>
      <p:ext uri="{BB962C8B-B14F-4D97-AF65-F5344CB8AC3E}">
        <p14:creationId xmlns:p14="http://schemas.microsoft.com/office/powerpoint/2010/main" val="196296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Basin </a:t>
            </a:r>
            <a:r>
              <a:rPr lang="en-GB" dirty="0" err="1"/>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a:t>Basin limestone. Rain Gill </a:t>
            </a:r>
            <a:r>
              <a:rPr lang="en-US" dirty="0" err="1"/>
              <a:t>Limestones</a:t>
            </a:r>
            <a:r>
              <a:rPr lang="en-US" dirty="0"/>
              <a:t>, Black House, </a:t>
            </a:r>
            <a:r>
              <a:rPr lang="en-US" dirty="0" err="1"/>
              <a:t>Slaidburn</a:t>
            </a:r>
            <a:r>
              <a:rPr lang="en-US" dirty="0"/>
              <a:t>. </a:t>
            </a:r>
          </a:p>
        </p:txBody>
      </p:sp>
    </p:spTree>
    <p:extLst>
      <p:ext uri="{BB962C8B-B14F-4D97-AF65-F5344CB8AC3E}">
        <p14:creationId xmlns:p14="http://schemas.microsoft.com/office/powerpoint/2010/main" val="4228291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Reef Limestone</a:t>
            </a:r>
            <a:endParaRPr lang="en-US" dirty="0"/>
          </a:p>
        </p:txBody>
      </p:sp>
      <p:pic>
        <p:nvPicPr>
          <p:cNvPr id="4" name="Picture 3" descr="Reef limestone">
            <a:hlinkClick r:id="rId3" tooltip="&quot;Reef limestone. Hammerton Hall, Slaidburn. © NERC P005662&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a:t>Reef limestone. </a:t>
            </a:r>
            <a:r>
              <a:rPr lang="en-US" dirty="0" err="1"/>
              <a:t>Hammerton</a:t>
            </a:r>
            <a:r>
              <a:rPr lang="en-US" dirty="0"/>
              <a:t> Hall, </a:t>
            </a:r>
            <a:r>
              <a:rPr lang="en-US" dirty="0" err="1"/>
              <a:t>Slaidburn</a:t>
            </a:r>
            <a:endParaRPr lang="en-US" dirty="0"/>
          </a:p>
        </p:txBody>
      </p:sp>
    </p:spTree>
    <p:extLst>
      <p:ext uri="{BB962C8B-B14F-4D97-AF65-F5344CB8AC3E}">
        <p14:creationId xmlns:p14="http://schemas.microsoft.com/office/powerpoint/2010/main" val="18988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 </a:t>
            </a:r>
            <a:endParaRPr lang="en-US" dirty="0"/>
          </a:p>
        </p:txBody>
      </p:sp>
      <p:sp>
        <p:nvSpPr>
          <p:cNvPr id="3" name="Content Placeholder 2"/>
          <p:cNvSpPr>
            <a:spLocks noGrp="1"/>
          </p:cNvSpPr>
          <p:nvPr>
            <p:ph idx="1"/>
          </p:nvPr>
        </p:nvSpPr>
        <p:spPr/>
        <p:txBody>
          <a:bodyPr/>
          <a:lstStyle/>
          <a:p>
            <a:r>
              <a:rPr lang="en-US" dirty="0" err="1"/>
              <a:t>Diagenesis</a:t>
            </a:r>
            <a:r>
              <a:rPr lang="en-US" dirty="0"/>
              <a:t> is the process by which soft sediments turn to rock. </a:t>
            </a:r>
          </a:p>
          <a:p>
            <a:r>
              <a:rPr lang="en-GB" dirty="0"/>
              <a:t>Soft muds, shells and other fragments buried and compacted</a:t>
            </a:r>
          </a:p>
          <a:p>
            <a:r>
              <a:rPr lang="en-GB" dirty="0"/>
              <a:t>Mineral grains reorganised chemically due to pressure</a:t>
            </a:r>
            <a:endParaRPr lang="en-US" dirty="0"/>
          </a:p>
        </p:txBody>
      </p:sp>
    </p:spTree>
    <p:extLst>
      <p:ext uri="{BB962C8B-B14F-4D97-AF65-F5344CB8AC3E}">
        <p14:creationId xmlns:p14="http://schemas.microsoft.com/office/powerpoint/2010/main" val="206355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a:t>
            </a:r>
            <a:endParaRPr lang="en-US" dirty="0"/>
          </a:p>
        </p:txBody>
      </p:sp>
      <p:sp>
        <p:nvSpPr>
          <p:cNvPr id="3" name="Content Placeholder 2"/>
          <p:cNvSpPr>
            <a:spLocks noGrp="1"/>
          </p:cNvSpPr>
          <p:nvPr>
            <p:ph idx="1"/>
          </p:nvPr>
        </p:nvSpPr>
        <p:spPr/>
        <p:txBody>
          <a:bodyPr/>
          <a:lstStyle/>
          <a:p>
            <a:r>
              <a:rPr lang="en-GB" dirty="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a:t>Limestones</a:t>
            </a:r>
            <a:r>
              <a:rPr lang="en-US" dirty="0"/>
              <a:t> bedding planes are evident at </a:t>
            </a:r>
            <a:r>
              <a:rPr lang="en-US" dirty="0" err="1"/>
              <a:t>Scaleber</a:t>
            </a:r>
            <a:r>
              <a:rPr lang="en-US" dirty="0"/>
              <a:t> Quarry, near Settle, North Yorkshire.</a:t>
            </a:r>
          </a:p>
        </p:txBody>
      </p:sp>
    </p:spTree>
    <p:extLst>
      <p:ext uri="{BB962C8B-B14F-4D97-AF65-F5344CB8AC3E}">
        <p14:creationId xmlns:p14="http://schemas.microsoft.com/office/powerpoint/2010/main" val="3559847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diagenesis videos</a:t>
            </a:r>
            <a:endParaRPr lang="en-US" dirty="0"/>
          </a:p>
        </p:txBody>
      </p:sp>
      <p:sp>
        <p:nvSpPr>
          <p:cNvPr id="3" name="Content Placeholder 2"/>
          <p:cNvSpPr>
            <a:spLocks noGrp="1"/>
          </p:cNvSpPr>
          <p:nvPr>
            <p:ph idx="1"/>
          </p:nvPr>
        </p:nvSpPr>
        <p:spPr/>
        <p:txBody>
          <a:bodyPr/>
          <a:lstStyle/>
          <a:p>
            <a:pPr marL="0" indent="0">
              <a:buNone/>
            </a:pPr>
            <a:r>
              <a:rPr lang="en-US" dirty="0">
                <a:hlinkClick r:id="rId3"/>
              </a:rPr>
              <a:t>https://www.sciencelearn.org.nz/videos/1128-limestone-diagenesis</a:t>
            </a:r>
            <a:endParaRPr lang="en-US" dirty="0"/>
          </a:p>
          <a:p>
            <a:pPr marL="0" indent="0">
              <a:buNone/>
            </a:pPr>
            <a:endParaRPr lang="en-US" dirty="0"/>
          </a:p>
        </p:txBody>
      </p:sp>
    </p:spTree>
    <p:extLst>
      <p:ext uri="{BB962C8B-B14F-4D97-AF65-F5344CB8AC3E}">
        <p14:creationId xmlns:p14="http://schemas.microsoft.com/office/powerpoint/2010/main" val="3579084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Limestone</a:t>
            </a:r>
            <a:endParaRPr lang="en-US" dirty="0"/>
          </a:p>
        </p:txBody>
      </p:sp>
      <p:sp>
        <p:nvSpPr>
          <p:cNvPr id="3" name="Content Placeholder 2"/>
          <p:cNvSpPr>
            <a:spLocks noGrp="1"/>
          </p:cNvSpPr>
          <p:nvPr>
            <p:ph idx="1"/>
          </p:nvPr>
        </p:nvSpPr>
        <p:spPr/>
        <p:txBody>
          <a:bodyPr>
            <a:normAutofit lnSpcReduction="10000"/>
          </a:bodyPr>
          <a:lstStyle/>
          <a:p>
            <a:r>
              <a:rPr lang="en-GB" dirty="0"/>
              <a:t>At Swansea it was used as Flux in the Copper smelting process to remove impurities</a:t>
            </a:r>
          </a:p>
          <a:p>
            <a:r>
              <a:rPr lang="en-GB" dirty="0"/>
              <a:t>Cement</a:t>
            </a:r>
          </a:p>
          <a:p>
            <a:r>
              <a:rPr lang="en-GB" dirty="0"/>
              <a:t>Glass</a:t>
            </a:r>
          </a:p>
          <a:p>
            <a:r>
              <a:rPr lang="en-GB" dirty="0"/>
              <a:t>Dimension stone</a:t>
            </a:r>
          </a:p>
          <a:p>
            <a:r>
              <a:rPr lang="en-GB" dirty="0"/>
              <a:t>Roofing granules</a:t>
            </a:r>
          </a:p>
          <a:p>
            <a:r>
              <a:rPr lang="en-GB" dirty="0"/>
              <a:t>Lime</a:t>
            </a:r>
          </a:p>
          <a:p>
            <a:r>
              <a:rPr lang="en-GB" dirty="0"/>
              <a:t>Animal feed filler</a:t>
            </a:r>
          </a:p>
          <a:p>
            <a:endParaRPr lang="en-US" dirty="0"/>
          </a:p>
        </p:txBody>
      </p:sp>
    </p:spTree>
    <p:extLst>
      <p:ext uri="{BB962C8B-B14F-4D97-AF65-F5344CB8AC3E}">
        <p14:creationId xmlns:p14="http://schemas.microsoft.com/office/powerpoint/2010/main" val="275274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4189</Words>
  <Application>Microsoft Office PowerPoint</Application>
  <PresentationFormat>On-screen Show (4:3)</PresentationFormat>
  <Paragraphs>189</Paragraphs>
  <Slides>15</Slides>
  <Notes>15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Verdana</vt:lpstr>
      <vt:lpstr>Office Theme</vt:lpstr>
      <vt:lpstr>Swansea limestone</vt:lpstr>
      <vt:lpstr>What is Limestone?</vt:lpstr>
      <vt:lpstr>The shallows seas of UK in which limestone deposited</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Anthony Burns</cp:lastModifiedBy>
  <cp:revision>20</cp:revision>
  <dcterms:created xsi:type="dcterms:W3CDTF">2018-02-05T09:49:37Z</dcterms:created>
  <dcterms:modified xsi:type="dcterms:W3CDTF">2025-01-20T12:35:44Z</dcterms:modified>
</cp:coreProperties>
</file>