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4" r:id="rId4"/>
    <p:sldId id="275" r:id="rId5"/>
    <p:sldId id="276" r:id="rId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69" d="100"/>
          <a:sy n="69" d="100"/>
        </p:scale>
        <p:origin x="72" y="9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77A5F-73C1-4EA2-A477-D44A3B37E0C2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B1524-2FA0-4DEE-8F71-934DEFE7A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17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77A5F-73C1-4EA2-A477-D44A3B37E0C2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B1524-2FA0-4DEE-8F71-934DEFE7A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0010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77A5F-73C1-4EA2-A477-D44A3B37E0C2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B1524-2FA0-4DEE-8F71-934DEFE7A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2376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77A5F-73C1-4EA2-A477-D44A3B37E0C2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B1524-2FA0-4DEE-8F71-934DEFE7A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4360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77A5F-73C1-4EA2-A477-D44A3B37E0C2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B1524-2FA0-4DEE-8F71-934DEFE7A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317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77A5F-73C1-4EA2-A477-D44A3B37E0C2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B1524-2FA0-4DEE-8F71-934DEFE7A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6502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77A5F-73C1-4EA2-A477-D44A3B37E0C2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B1524-2FA0-4DEE-8F71-934DEFE7A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333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77A5F-73C1-4EA2-A477-D44A3B37E0C2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B1524-2FA0-4DEE-8F71-934DEFE7A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803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77A5F-73C1-4EA2-A477-D44A3B37E0C2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B1524-2FA0-4DEE-8F71-934DEFE7A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0081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77A5F-73C1-4EA2-A477-D44A3B37E0C2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B1524-2FA0-4DEE-8F71-934DEFE7A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6525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77A5F-73C1-4EA2-A477-D44A3B37E0C2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B1524-2FA0-4DEE-8F71-934DEFE7A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1076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377A5F-73C1-4EA2-A477-D44A3B37E0C2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6B1524-2FA0-4DEE-8F71-934DEFE7A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216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gif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s://www.theguardian.com/society/2021/jan/01/she-dreamed-about-giving-the-poor-their-own-land-orita-godoy-died-aged-75-of-covid-1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BA644CA-44B7-4F90-ACF8-CA3153E14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879310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+mn-lt"/>
              </a:rPr>
              <a:t>HPFY3009 Understanding Democracy</a:t>
            </a:r>
            <a:br>
              <a:rPr lang="en-GB" sz="2000" b="1">
                <a:latin typeface="+mn-lt"/>
              </a:rPr>
            </a:br>
            <a:r>
              <a:rPr lang="en-GB" sz="3600" b="1">
                <a:latin typeface="+mn-lt"/>
              </a:rPr>
              <a:t>Chile 1970-73: </a:t>
            </a:r>
            <a:r>
              <a:rPr lang="en-GB" sz="3600" b="1" dirty="0">
                <a:latin typeface="+mn-lt"/>
              </a:rPr>
              <a:t>The Limits of Democracy: </a:t>
            </a:r>
            <a:br>
              <a:rPr lang="en-GB" sz="3600" b="1" dirty="0">
                <a:latin typeface="+mn-lt"/>
              </a:rPr>
            </a:br>
            <a:br>
              <a:rPr lang="en-GB" sz="2000" b="1" dirty="0"/>
            </a:br>
            <a:endParaRPr lang="en-GB" sz="2000" dirty="0">
              <a:latin typeface="+mn-lt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41AE7EC-0C4B-4A51-8DC8-D0E87CF581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097" y="1887537"/>
            <a:ext cx="7886700" cy="435133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sz="4000" b="1"/>
          </a:p>
          <a:p>
            <a:pPr marL="0" indent="0">
              <a:buNone/>
            </a:pPr>
            <a:endParaRPr lang="en-GB" sz="4000" b="1"/>
          </a:p>
          <a:p>
            <a:pPr marL="0" indent="0">
              <a:buNone/>
            </a:pPr>
            <a:endParaRPr lang="en-GB" sz="4000" b="1"/>
          </a:p>
          <a:p>
            <a:pPr marL="0" indent="0">
              <a:buNone/>
            </a:pPr>
            <a:endParaRPr lang="en-GB" sz="4000" b="1"/>
          </a:p>
          <a:p>
            <a:pPr marL="0" indent="0">
              <a:buNone/>
            </a:pPr>
            <a:endParaRPr lang="en-GB" sz="4000" b="1"/>
          </a:p>
          <a:p>
            <a:pPr marL="0" indent="0">
              <a:buNone/>
            </a:pPr>
            <a:endParaRPr lang="en-GB" sz="4000" b="1"/>
          </a:p>
          <a:p>
            <a:pPr marL="0" indent="0">
              <a:buNone/>
            </a:pPr>
            <a:endParaRPr lang="en-GB" sz="4000" b="1"/>
          </a:p>
          <a:p>
            <a:pPr marL="0" indent="0">
              <a:buNone/>
            </a:pPr>
            <a:endParaRPr lang="en-GB" sz="4000" b="1"/>
          </a:p>
          <a:p>
            <a:pPr marL="0" indent="0">
              <a:buNone/>
            </a:pPr>
            <a:endParaRPr lang="en-GB" sz="7300" b="1"/>
          </a:p>
          <a:p>
            <a:pPr marL="0" indent="0">
              <a:buNone/>
            </a:pPr>
            <a:endParaRPr lang="en-GB" sz="7300" b="1"/>
          </a:p>
          <a:p>
            <a:pPr marL="0" indent="0">
              <a:buNone/>
            </a:pPr>
            <a:endParaRPr lang="en-GB" sz="7300" b="1"/>
          </a:p>
          <a:p>
            <a:pPr marL="0" indent="0">
              <a:buNone/>
            </a:pPr>
            <a:endParaRPr lang="en-GB" sz="16000" b="1"/>
          </a:p>
          <a:p>
            <a:pPr marL="0" indent="0">
              <a:buNone/>
            </a:pPr>
            <a:r>
              <a:rPr lang="en-GB" sz="16000" b="1"/>
              <a:t>Democracy and Tyranny: A twentieth century cautionary tale</a:t>
            </a:r>
          </a:p>
          <a:p>
            <a:pPr marL="0" indent="0">
              <a:buNone/>
            </a:pPr>
            <a:br>
              <a:rPr lang="en-GB" sz="11100" b="1"/>
            </a:br>
            <a:endParaRPr lang="en-GB" sz="11100" b="1" dirty="0"/>
          </a:p>
        </p:txBody>
      </p:sp>
      <p:pic>
        <p:nvPicPr>
          <p:cNvPr id="6" name="Picture 4" descr="Chile - Wikipedia">
            <a:extLst>
              <a:ext uri="{FF2B5EF4-FFF2-40B4-BE49-F238E27FC236}">
                <a16:creationId xmlns:a16="http://schemas.microsoft.com/office/drawing/2014/main" id="{3C6874C6-DC30-4BC1-93AF-4C4A083DDA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9378" y="1845252"/>
            <a:ext cx="4294908" cy="2858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Image result for Pinochet coup">
            <a:extLst>
              <a:ext uri="{FF2B5EF4-FFF2-40B4-BE49-F238E27FC236}">
                <a16:creationId xmlns:a16="http://schemas.microsoft.com/office/drawing/2014/main" id="{32F70CF2-82B0-414E-BAF6-B9C8E1DBB1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1845252"/>
            <a:ext cx="25431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Pinochet coup">
            <a:extLst>
              <a:ext uri="{FF2B5EF4-FFF2-40B4-BE49-F238E27FC236}">
                <a16:creationId xmlns:a16="http://schemas.microsoft.com/office/drawing/2014/main" id="{E888B42A-7659-494A-8EDD-C62357878C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6402" y="3046555"/>
            <a:ext cx="2183823" cy="2183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98912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28F07-806E-4F78-B48C-06A69B8481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The Limits of Democracy: Chile </a:t>
            </a:r>
            <a:br>
              <a:rPr lang="en-GB" b="1" dirty="0">
                <a:latin typeface="+mn-lt"/>
              </a:rPr>
            </a:br>
            <a:r>
              <a:rPr lang="en-GB" sz="3100" b="1" dirty="0">
                <a:latin typeface="+mn-lt"/>
              </a:rPr>
              <a:t>4 September 1970 - 11 September 1973</a:t>
            </a:r>
            <a:br>
              <a:rPr lang="en-GB" sz="3100" b="1" dirty="0">
                <a:latin typeface="+mn-lt"/>
              </a:rPr>
            </a:br>
            <a:endParaRPr lang="en-GB" sz="1600" b="1" dirty="0">
              <a:latin typeface="+mn-lt"/>
            </a:endParaRPr>
          </a:p>
        </p:txBody>
      </p:sp>
      <p:pic>
        <p:nvPicPr>
          <p:cNvPr id="1028" name="Picture 4" descr="Chile - Wikipedia">
            <a:extLst>
              <a:ext uri="{FF2B5EF4-FFF2-40B4-BE49-F238E27FC236}">
                <a16:creationId xmlns:a16="http://schemas.microsoft.com/office/drawing/2014/main" id="{2BFEF52C-833B-43C2-9540-4C70547826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8202" y="1682967"/>
            <a:ext cx="1991968" cy="132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Allende's Grandson: “Not in the Name of Allende nor Socialism ...">
            <a:extLst>
              <a:ext uri="{FF2B5EF4-FFF2-40B4-BE49-F238E27FC236}">
                <a16:creationId xmlns:a16="http://schemas.microsoft.com/office/drawing/2014/main" id="{4F6AFE34-43A2-4C2F-821F-E6F60BD42E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4079" y="1607560"/>
            <a:ext cx="2886562" cy="1443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Death of Chile's President Salvador Allende 'may not have been ...">
            <a:extLst>
              <a:ext uri="{FF2B5EF4-FFF2-40B4-BE49-F238E27FC236}">
                <a16:creationId xmlns:a16="http://schemas.microsoft.com/office/drawing/2014/main" id="{788EFDA8-E1C4-4DC7-94CA-039BDB666D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1287" y="3196677"/>
            <a:ext cx="2235877" cy="1653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Why Allende had to die">
            <a:extLst>
              <a:ext uri="{FF2B5EF4-FFF2-40B4-BE49-F238E27FC236}">
                <a16:creationId xmlns:a16="http://schemas.microsoft.com/office/drawing/2014/main" id="{E724B3EB-D559-4FB6-986F-8AA574EE5F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5541" y="3180390"/>
            <a:ext cx="2705100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hile Map and Satellite Image">
            <a:extLst>
              <a:ext uri="{FF2B5EF4-FFF2-40B4-BE49-F238E27FC236}">
                <a16:creationId xmlns:a16="http://schemas.microsoft.com/office/drawing/2014/main" id="{ACED11A7-B983-4CA3-9068-3B0D09AF18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197" y="1704544"/>
            <a:ext cx="2512714" cy="4640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ACC527A-F3C3-4C4D-8D16-2CF66C8FF5FF}"/>
              </a:ext>
            </a:extLst>
          </p:cNvPr>
          <p:cNvSpPr/>
          <p:nvPr/>
        </p:nvSpPr>
        <p:spPr>
          <a:xfrm>
            <a:off x="2286000" y="3105835"/>
            <a:ext cx="6858000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                      </a:t>
            </a:r>
            <a:r>
              <a:rPr lang="en-GB" sz="1400" b="1" dirty="0"/>
              <a:t>General Augusto Pinochet               Allende (in steel helmet) leaves the </a:t>
            </a:r>
          </a:p>
          <a:p>
            <a:r>
              <a:rPr lang="en-GB" sz="1400" b="1" dirty="0"/>
              <a:t>                             with Salvador Allende                       </a:t>
            </a:r>
            <a:r>
              <a:rPr lang="en-GB" sz="1400" b="1" dirty="0" err="1"/>
              <a:t>Moneda</a:t>
            </a:r>
            <a:r>
              <a:rPr lang="en-GB" sz="1400" b="1" dirty="0"/>
              <a:t> Palace (Presidential HQ)</a:t>
            </a:r>
          </a:p>
          <a:p>
            <a:r>
              <a:rPr lang="en-GB" sz="1400" b="1" dirty="0"/>
              <a:t>                             (Allende appointed him Chief</a:t>
            </a:r>
          </a:p>
          <a:p>
            <a:r>
              <a:rPr lang="en-GB" sz="1400" b="1" dirty="0"/>
              <a:t>                             of Chile’s Armed Forces, 23 Aug. </a:t>
            </a:r>
          </a:p>
          <a:p>
            <a:r>
              <a:rPr lang="en-GB" sz="1400" b="1" dirty="0"/>
              <a:t>                             1973)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4684046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14166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08608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0305CD-6032-40F5-A889-0FC721239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344" y="1161288"/>
            <a:ext cx="2702052" cy="4526280"/>
          </a:xfrm>
        </p:spPr>
        <p:txBody>
          <a:bodyPr>
            <a:normAutofit/>
          </a:bodyPr>
          <a:lstStyle/>
          <a:p>
            <a:r>
              <a:rPr lang="en-GB" sz="3500" b="1">
                <a:latin typeface="+mn-lt"/>
              </a:rPr>
              <a:t>Lessons of Chile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62C95D-395A-4616-9A24-E487214A8E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5611" y="932688"/>
            <a:ext cx="4437453" cy="4992624"/>
          </a:xfrm>
        </p:spPr>
        <p:txBody>
          <a:bodyPr anchor="ctr">
            <a:normAutofit/>
          </a:bodyPr>
          <a:lstStyle/>
          <a:p>
            <a:r>
              <a:rPr lang="en-GB" sz="1300"/>
              <a:t>Background: the Frei Government 1964-1970 and the failure of land reform</a:t>
            </a:r>
          </a:p>
          <a:p>
            <a:r>
              <a:rPr lang="en-GB" sz="1300"/>
              <a:t>Two traditions: parliamentary democracy and military coups</a:t>
            </a:r>
          </a:p>
          <a:p>
            <a:r>
              <a:rPr lang="en-GB" sz="1300"/>
              <a:t>The Popular Front 1937-1941</a:t>
            </a:r>
          </a:p>
          <a:p>
            <a:r>
              <a:rPr lang="en-GB" sz="1300"/>
              <a:t>The Unidad Popular election victory of 4 September 1970</a:t>
            </a:r>
          </a:p>
          <a:p>
            <a:r>
              <a:rPr lang="en-GB" sz="1300"/>
              <a:t>The assassination of Rene Schneider (and CIA involvement)</a:t>
            </a:r>
          </a:p>
          <a:p>
            <a:r>
              <a:rPr lang="en-GB" sz="1300"/>
              <a:t>Nationalisation of copper mines etc.</a:t>
            </a:r>
          </a:p>
          <a:p>
            <a:r>
              <a:rPr lang="en-GB" sz="1300"/>
              <a:t>US role in financing opposition – </a:t>
            </a:r>
            <a:r>
              <a:rPr lang="en-GB" sz="1300" i="1"/>
              <a:t>Patria y Libertad </a:t>
            </a:r>
            <a:r>
              <a:rPr lang="en-GB" sz="1300"/>
              <a:t>and CODE (NP and DCs); parliamentary and extra-parliamentary opposition</a:t>
            </a:r>
          </a:p>
          <a:p>
            <a:r>
              <a:rPr lang="en-GB" sz="1300"/>
              <a:t>The transport “strikes”: October 1972; martial law in provinces</a:t>
            </a:r>
          </a:p>
          <a:p>
            <a:r>
              <a:rPr lang="en-GB" sz="1300"/>
              <a:t>Local elections, March 1973 – a pause</a:t>
            </a:r>
          </a:p>
          <a:p>
            <a:r>
              <a:rPr lang="en-GB" sz="1300"/>
              <a:t>Failed coup of 29 June</a:t>
            </a:r>
          </a:p>
          <a:p>
            <a:r>
              <a:rPr lang="en-GB" sz="1300"/>
              <a:t>The second transport strike. Pinochet appointed CinC</a:t>
            </a:r>
          </a:p>
          <a:p>
            <a:r>
              <a:rPr lang="en-GB" sz="1300"/>
              <a:t>Countdown to the coup</a:t>
            </a:r>
          </a:p>
          <a:p>
            <a:endParaRPr lang="en-GB" sz="1300"/>
          </a:p>
          <a:p>
            <a:pPr marL="0" indent="0">
              <a:buNone/>
            </a:pPr>
            <a:endParaRPr lang="en-GB" sz="130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804DBFC-76B4-4012-B8A3-BF5CB6992C5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159" y="932688"/>
            <a:ext cx="2524860" cy="1667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1084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A9618-34D8-406E-A1D3-2D75C17853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GB" b="1">
                <a:latin typeface="+mn-lt"/>
              </a:rPr>
              <a:t>After the coup</a:t>
            </a:r>
            <a:br>
              <a:rPr lang="en-GB" b="1">
                <a:latin typeface="+mn-lt"/>
              </a:rPr>
            </a:br>
            <a:r>
              <a:rPr lang="en-GB" b="1">
                <a:latin typeface="+mn-lt"/>
              </a:rPr>
              <a:t>Chile 1973-1990</a:t>
            </a:r>
            <a:endParaRPr lang="en-GB" b="1" dirty="0">
              <a:latin typeface="+mn-lt"/>
            </a:endParaRPr>
          </a:p>
        </p:txBody>
      </p:sp>
      <p:pic>
        <p:nvPicPr>
          <p:cNvPr id="4" name="Content Placeholder 3" descr="Image result for Church Committee Report on Covert Action in Chile">
            <a:extLst>
              <a:ext uri="{FF2B5EF4-FFF2-40B4-BE49-F238E27FC236}">
                <a16:creationId xmlns:a16="http://schemas.microsoft.com/office/drawing/2014/main" id="{D3ABC951-7F7D-4E74-AE14-232892971A4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29800"/>
            <a:ext cx="4087091" cy="6492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017F228-777F-4318-BF40-2541E698F875}"/>
              </a:ext>
            </a:extLst>
          </p:cNvPr>
          <p:cNvSpPr/>
          <p:nvPr/>
        </p:nvSpPr>
        <p:spPr>
          <a:xfrm>
            <a:off x="628650" y="1815855"/>
            <a:ext cx="427212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Repression, Arrests, </a:t>
            </a:r>
            <a:r>
              <a:rPr lang="en-GB" b="1" i="1" dirty="0"/>
              <a:t>Desaparecidos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Military Dictatorship 1973-1990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1980 Constitution </a:t>
            </a:r>
            <a:r>
              <a:rPr lang="en-GB" sz="1200" b="1" dirty="0"/>
              <a:t>(after plebiscite – see below)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Free market “reforms”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Return to democracy in 1990</a:t>
            </a:r>
          </a:p>
          <a:p>
            <a:endParaRPr lang="en-GB" dirty="0"/>
          </a:p>
        </p:txBody>
      </p:sp>
      <p:pic>
        <p:nvPicPr>
          <p:cNvPr id="1026" name="Picture 2" descr="Image result for Pinochet Poster">
            <a:extLst>
              <a:ext uri="{FF2B5EF4-FFF2-40B4-BE49-F238E27FC236}">
                <a16:creationId xmlns:a16="http://schemas.microsoft.com/office/drawing/2014/main" id="{2C740D25-E3D6-4D92-9D89-5B2296DF55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408" y="3289851"/>
            <a:ext cx="3125065" cy="2832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90030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14166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08608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B2E53-B34C-46DD-8BB4-B0129D7C41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344" y="1161288"/>
            <a:ext cx="2702052" cy="4526280"/>
          </a:xfrm>
        </p:spPr>
        <p:txBody>
          <a:bodyPr>
            <a:normAutofit/>
          </a:bodyPr>
          <a:lstStyle/>
          <a:p>
            <a:r>
              <a:rPr lang="en-GB" sz="3500" b="1">
                <a:latin typeface="+mn-lt"/>
              </a:rPr>
              <a:t>On a personal note: the impact of the events in Chile 1970-73.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BA1B00-633C-4651-A2B6-FDF460ADA4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34740" y="1589365"/>
            <a:ext cx="4437453" cy="4977690"/>
          </a:xfrm>
        </p:spPr>
        <p:txBody>
          <a:bodyPr anchor="ctr">
            <a:normAutofit fontScale="32500" lnSpcReduction="20000"/>
          </a:bodyPr>
          <a:lstStyle/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2300" dirty="0"/>
          </a:p>
          <a:p>
            <a:endParaRPr lang="en-GB" sz="2300" dirty="0"/>
          </a:p>
          <a:p>
            <a:r>
              <a:rPr lang="en-GB" sz="4900" b="1" dirty="0"/>
              <a:t>Articles on Chile </a:t>
            </a:r>
          </a:p>
          <a:p>
            <a:r>
              <a:rPr lang="en-GB" sz="4900" b="1" dirty="0"/>
              <a:t>Correspondence with the General Secretary of the Chilean Young Socialists, Carlos Lorca (February 1973)</a:t>
            </a:r>
          </a:p>
          <a:p>
            <a:r>
              <a:rPr lang="en-GB" sz="4900" b="1" dirty="0"/>
              <a:t>Campaigning for the release (and deportation into exile) of detained Chilean socialists 1974-76; </a:t>
            </a:r>
            <a:r>
              <a:rPr lang="en-GB" sz="4900" b="1" i="1" dirty="0"/>
              <a:t>habeas corpus </a:t>
            </a:r>
            <a:r>
              <a:rPr lang="en-GB" sz="4900" b="1" dirty="0"/>
              <a:t>applications to the Chilean Supreme Court</a:t>
            </a:r>
          </a:p>
          <a:p>
            <a:r>
              <a:rPr lang="en-GB" sz="4900" b="1" dirty="0"/>
              <a:t>Recent contact with the family of two of those released in 1976 – Rolando and </a:t>
            </a:r>
            <a:r>
              <a:rPr lang="en-GB" sz="4900" b="1" dirty="0" err="1"/>
              <a:t>Orita</a:t>
            </a:r>
            <a:r>
              <a:rPr lang="en-GB" sz="4900" b="1" dirty="0"/>
              <a:t> Godoy (See article below)</a:t>
            </a:r>
          </a:p>
          <a:p>
            <a:pPr marL="0" indent="0">
              <a:buNone/>
            </a:pPr>
            <a:endParaRPr lang="en-GB" sz="4900" b="1" u="sng" dirty="0">
              <a:solidFill>
                <a:srgbClr val="0000FF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  <a:hlinkClick r:id="rId2"/>
            </a:endParaRPr>
          </a:p>
          <a:p>
            <a:pPr marL="0" indent="0">
              <a:buNone/>
            </a:pPr>
            <a:r>
              <a:rPr lang="en-GB" sz="43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https://www.theguardian.com/society/2021/jan/01/she-dreamed-about-giving-the-poor-their-own-land-orita-godoy-died-aged-75-of-covid-19</a:t>
            </a:r>
            <a:endParaRPr lang="en-GB" sz="43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endParaRPr lang="en-GB" sz="1700" dirty="0"/>
          </a:p>
        </p:txBody>
      </p:sp>
      <p:pic>
        <p:nvPicPr>
          <p:cNvPr id="1026" name="Picture 2" descr="Carlos Lorca - Alchetron, The Free Social Encyclopedia">
            <a:extLst>
              <a:ext uri="{FF2B5EF4-FFF2-40B4-BE49-F238E27FC236}">
                <a16:creationId xmlns:a16="http://schemas.microsoft.com/office/drawing/2014/main" id="{00F8B433-80E0-474E-A716-1238CBECD8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6993" y="448581"/>
            <a:ext cx="3608608" cy="2281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06278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82</TotalTime>
  <Words>318</Words>
  <Application>Microsoft Office PowerPoint</Application>
  <PresentationFormat>On-screen Show (4:3)</PresentationFormat>
  <Paragraphs>66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HPFY3009 Understanding Democracy Chile 1970-73: The Limits of Democracy:   </vt:lpstr>
      <vt:lpstr>The Limits of Democracy: Chile  4 September 1970 - 11 September 1973 </vt:lpstr>
      <vt:lpstr>Lessons of Chile</vt:lpstr>
      <vt:lpstr>After the coup Chile 1973-1990</vt:lpstr>
      <vt:lpstr>On a personal note: the impact of the events in Chile 1970-73.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HPAN5003/6003 Contemporary Issues in Comparative Politics Lecture 2.1: Democracy – whose democracy?</dc:title>
  <dc:creator>Andy Bevan</dc:creator>
  <cp:lastModifiedBy>Andy Bevan</cp:lastModifiedBy>
  <cp:revision>24</cp:revision>
  <dcterms:created xsi:type="dcterms:W3CDTF">2020-04-06T15:57:22Z</dcterms:created>
  <dcterms:modified xsi:type="dcterms:W3CDTF">2022-01-13T09:47:23Z</dcterms:modified>
</cp:coreProperties>
</file>