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3" r:id="rId1"/>
  </p:sldMasterIdLst>
  <p:notesMasterIdLst>
    <p:notesMasterId r:id="rId34"/>
  </p:notesMasterIdLst>
  <p:sldIdLst>
    <p:sldId id="256" r:id="rId2"/>
    <p:sldId id="287" r:id="rId3"/>
    <p:sldId id="257" r:id="rId4"/>
    <p:sldId id="258" r:id="rId5"/>
    <p:sldId id="259" r:id="rId6"/>
    <p:sldId id="260" r:id="rId7"/>
    <p:sldId id="261" r:id="rId8"/>
    <p:sldId id="262" r:id="rId9"/>
    <p:sldId id="263" r:id="rId10"/>
    <p:sldId id="264" r:id="rId11"/>
    <p:sldId id="265" r:id="rId12"/>
    <p:sldId id="266" r:id="rId13"/>
    <p:sldId id="267" r:id="rId14"/>
    <p:sldId id="268" r:id="rId15"/>
    <p:sldId id="270" r:id="rId16"/>
    <p:sldId id="271" r:id="rId17"/>
    <p:sldId id="269" r:id="rId18"/>
    <p:sldId id="272" r:id="rId19"/>
    <p:sldId id="280" r:id="rId20"/>
    <p:sldId id="273" r:id="rId21"/>
    <p:sldId id="274" r:id="rId22"/>
    <p:sldId id="275" r:id="rId23"/>
    <p:sldId id="276" r:id="rId24"/>
    <p:sldId id="277" r:id="rId25"/>
    <p:sldId id="278" r:id="rId26"/>
    <p:sldId id="279" r:id="rId27"/>
    <p:sldId id="283" r:id="rId28"/>
    <p:sldId id="284" r:id="rId29"/>
    <p:sldId id="285" r:id="rId30"/>
    <p:sldId id="286" r:id="rId31"/>
    <p:sldId id="288" r:id="rId32"/>
    <p:sldId id="282" r:id="rId33"/>
  </p:sldIdLst>
  <p:sldSz cx="12192000" cy="6858000"/>
  <p:notesSz cx="6875463" cy="10002838"/>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79104" autoAdjust="0"/>
  </p:normalViewPr>
  <p:slideViewPr>
    <p:cSldViewPr snapToGrid="0">
      <p:cViewPr varScale="1">
        <p:scale>
          <a:sx n="81" d="100"/>
          <a:sy n="81" d="100"/>
        </p:scale>
        <p:origin x="540"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therine Slade" userId="8111b2c8-df5f-4978-8c54-12699a69998a" providerId="ADAL" clId="{40EF986A-D620-40A7-8E0D-37BFB437EE10}"/>
    <pc:docChg chg="modSld">
      <pc:chgData name="Catherine Slade" userId="8111b2c8-df5f-4978-8c54-12699a69998a" providerId="ADAL" clId="{40EF986A-D620-40A7-8E0D-37BFB437EE10}" dt="2023-10-23T14:02:17.194" v="23" actId="20577"/>
      <pc:docMkLst>
        <pc:docMk/>
      </pc:docMkLst>
      <pc:sldChg chg="modNotesTx">
        <pc:chgData name="Catherine Slade" userId="8111b2c8-df5f-4978-8c54-12699a69998a" providerId="ADAL" clId="{40EF986A-D620-40A7-8E0D-37BFB437EE10}" dt="2023-10-23T14:00:37.228" v="0" actId="20577"/>
        <pc:sldMkLst>
          <pc:docMk/>
          <pc:sldMk cId="2564987456" sldId="258"/>
        </pc:sldMkLst>
      </pc:sldChg>
      <pc:sldChg chg="modNotesTx">
        <pc:chgData name="Catherine Slade" userId="8111b2c8-df5f-4978-8c54-12699a69998a" providerId="ADAL" clId="{40EF986A-D620-40A7-8E0D-37BFB437EE10}" dt="2023-10-23T14:00:41.650" v="1" actId="20577"/>
        <pc:sldMkLst>
          <pc:docMk/>
          <pc:sldMk cId="3789498731" sldId="259"/>
        </pc:sldMkLst>
      </pc:sldChg>
      <pc:sldChg chg="modNotesTx">
        <pc:chgData name="Catherine Slade" userId="8111b2c8-df5f-4978-8c54-12699a69998a" providerId="ADAL" clId="{40EF986A-D620-40A7-8E0D-37BFB437EE10}" dt="2023-10-23T14:00:46.528" v="2" actId="20577"/>
        <pc:sldMkLst>
          <pc:docMk/>
          <pc:sldMk cId="3686085241" sldId="260"/>
        </pc:sldMkLst>
      </pc:sldChg>
      <pc:sldChg chg="modNotesTx">
        <pc:chgData name="Catherine Slade" userId="8111b2c8-df5f-4978-8c54-12699a69998a" providerId="ADAL" clId="{40EF986A-D620-40A7-8E0D-37BFB437EE10}" dt="2023-10-23T14:00:50.348" v="3" actId="20577"/>
        <pc:sldMkLst>
          <pc:docMk/>
          <pc:sldMk cId="1465646115" sldId="261"/>
        </pc:sldMkLst>
      </pc:sldChg>
      <pc:sldChg chg="modNotesTx">
        <pc:chgData name="Catherine Slade" userId="8111b2c8-df5f-4978-8c54-12699a69998a" providerId="ADAL" clId="{40EF986A-D620-40A7-8E0D-37BFB437EE10}" dt="2023-10-23T14:00:57.227" v="5" actId="20577"/>
        <pc:sldMkLst>
          <pc:docMk/>
          <pc:sldMk cId="1861661887" sldId="262"/>
        </pc:sldMkLst>
      </pc:sldChg>
      <pc:sldChg chg="modNotesTx">
        <pc:chgData name="Catherine Slade" userId="8111b2c8-df5f-4978-8c54-12699a69998a" providerId="ADAL" clId="{40EF986A-D620-40A7-8E0D-37BFB437EE10}" dt="2023-10-23T14:01:03.043" v="6" actId="20577"/>
        <pc:sldMkLst>
          <pc:docMk/>
          <pc:sldMk cId="3568698174" sldId="263"/>
        </pc:sldMkLst>
      </pc:sldChg>
      <pc:sldChg chg="modNotesTx">
        <pc:chgData name="Catherine Slade" userId="8111b2c8-df5f-4978-8c54-12699a69998a" providerId="ADAL" clId="{40EF986A-D620-40A7-8E0D-37BFB437EE10}" dt="2023-10-23T14:01:07.085" v="7" actId="20577"/>
        <pc:sldMkLst>
          <pc:docMk/>
          <pc:sldMk cId="4130031474" sldId="264"/>
        </pc:sldMkLst>
      </pc:sldChg>
      <pc:sldChg chg="modNotesTx">
        <pc:chgData name="Catherine Slade" userId="8111b2c8-df5f-4978-8c54-12699a69998a" providerId="ADAL" clId="{40EF986A-D620-40A7-8E0D-37BFB437EE10}" dt="2023-10-23T14:01:12.410" v="9" actId="20577"/>
        <pc:sldMkLst>
          <pc:docMk/>
          <pc:sldMk cId="2909955120" sldId="265"/>
        </pc:sldMkLst>
      </pc:sldChg>
      <pc:sldChg chg="modNotesTx">
        <pc:chgData name="Catherine Slade" userId="8111b2c8-df5f-4978-8c54-12699a69998a" providerId="ADAL" clId="{40EF986A-D620-40A7-8E0D-37BFB437EE10}" dt="2023-10-23T14:01:18.162" v="10" actId="20577"/>
        <pc:sldMkLst>
          <pc:docMk/>
          <pc:sldMk cId="1842650776" sldId="266"/>
        </pc:sldMkLst>
      </pc:sldChg>
      <pc:sldChg chg="modNotesTx">
        <pc:chgData name="Catherine Slade" userId="8111b2c8-df5f-4978-8c54-12699a69998a" providerId="ADAL" clId="{40EF986A-D620-40A7-8E0D-37BFB437EE10}" dt="2023-10-23T14:01:26.231" v="12" actId="20577"/>
        <pc:sldMkLst>
          <pc:docMk/>
          <pc:sldMk cId="1142266534" sldId="268"/>
        </pc:sldMkLst>
      </pc:sldChg>
      <pc:sldChg chg="modNotesTx">
        <pc:chgData name="Catherine Slade" userId="8111b2c8-df5f-4978-8c54-12699a69998a" providerId="ADAL" clId="{40EF986A-D620-40A7-8E0D-37BFB437EE10}" dt="2023-10-23T14:01:31.979" v="13" actId="20577"/>
        <pc:sldMkLst>
          <pc:docMk/>
          <pc:sldMk cId="2596415655" sldId="271"/>
        </pc:sldMkLst>
      </pc:sldChg>
      <pc:sldChg chg="modNotesTx">
        <pc:chgData name="Catherine Slade" userId="8111b2c8-df5f-4978-8c54-12699a69998a" providerId="ADAL" clId="{40EF986A-D620-40A7-8E0D-37BFB437EE10}" dt="2023-10-23T14:01:44.872" v="14" actId="20577"/>
        <pc:sldMkLst>
          <pc:docMk/>
          <pc:sldMk cId="885105178" sldId="276"/>
        </pc:sldMkLst>
      </pc:sldChg>
      <pc:sldChg chg="modNotesTx">
        <pc:chgData name="Catherine Slade" userId="8111b2c8-df5f-4978-8c54-12699a69998a" providerId="ADAL" clId="{40EF986A-D620-40A7-8E0D-37BFB437EE10}" dt="2023-10-23T14:01:53.365" v="17" actId="20577"/>
        <pc:sldMkLst>
          <pc:docMk/>
          <pc:sldMk cId="838739199" sldId="277"/>
        </pc:sldMkLst>
      </pc:sldChg>
      <pc:sldChg chg="modNotesTx">
        <pc:chgData name="Catherine Slade" userId="8111b2c8-df5f-4978-8c54-12699a69998a" providerId="ADAL" clId="{40EF986A-D620-40A7-8E0D-37BFB437EE10}" dt="2023-10-23T14:01:57.066" v="18" actId="20577"/>
        <pc:sldMkLst>
          <pc:docMk/>
          <pc:sldMk cId="3750141485" sldId="278"/>
        </pc:sldMkLst>
      </pc:sldChg>
      <pc:sldChg chg="modNotesTx">
        <pc:chgData name="Catherine Slade" userId="8111b2c8-df5f-4978-8c54-12699a69998a" providerId="ADAL" clId="{40EF986A-D620-40A7-8E0D-37BFB437EE10}" dt="2023-10-23T14:02:04.484" v="20" actId="20577"/>
        <pc:sldMkLst>
          <pc:docMk/>
          <pc:sldMk cId="3203366212" sldId="283"/>
        </pc:sldMkLst>
      </pc:sldChg>
      <pc:sldChg chg="modNotesTx">
        <pc:chgData name="Catherine Slade" userId="8111b2c8-df5f-4978-8c54-12699a69998a" providerId="ADAL" clId="{40EF986A-D620-40A7-8E0D-37BFB437EE10}" dt="2023-10-23T14:02:08.211" v="21" actId="20577"/>
        <pc:sldMkLst>
          <pc:docMk/>
          <pc:sldMk cId="523203254" sldId="284"/>
        </pc:sldMkLst>
      </pc:sldChg>
      <pc:sldChg chg="modNotesTx">
        <pc:chgData name="Catherine Slade" userId="8111b2c8-df5f-4978-8c54-12699a69998a" providerId="ADAL" clId="{40EF986A-D620-40A7-8E0D-37BFB437EE10}" dt="2023-10-23T14:02:13.097" v="22" actId="20577"/>
        <pc:sldMkLst>
          <pc:docMk/>
          <pc:sldMk cId="2401286889" sldId="285"/>
        </pc:sldMkLst>
      </pc:sldChg>
      <pc:sldChg chg="modNotesTx">
        <pc:chgData name="Catherine Slade" userId="8111b2c8-df5f-4978-8c54-12699a69998a" providerId="ADAL" clId="{40EF986A-D620-40A7-8E0D-37BFB437EE10}" dt="2023-10-23T14:02:17.194" v="23" actId="20577"/>
        <pc:sldMkLst>
          <pc:docMk/>
          <pc:sldMk cId="3616894338" sldId="286"/>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588FBA7-9DA1-4481-9165-3869EF52C121}"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B28E6F14-91C7-4D61-B051-52CBECBC510A}">
      <dgm:prSet custT="1"/>
      <dgm:spPr/>
      <dgm:t>
        <a:bodyPr/>
        <a:lstStyle/>
        <a:p>
          <a:r>
            <a:rPr lang="en-GB" sz="2000" dirty="0"/>
            <a:t>We've taken a more detailed look at the Four Humours from the perspective of the Middle Ages Understanding of health.</a:t>
          </a:r>
          <a:endParaRPr lang="en-US" sz="2000" dirty="0"/>
        </a:p>
      </dgm:t>
    </dgm:pt>
    <dgm:pt modelId="{72EBC5C5-3E3A-4051-BFE8-4CC3AE56AF2F}" type="parTrans" cxnId="{1F2DD4B2-CE97-417F-BD91-10F81AB61E20}">
      <dgm:prSet/>
      <dgm:spPr/>
      <dgm:t>
        <a:bodyPr/>
        <a:lstStyle/>
        <a:p>
          <a:endParaRPr lang="en-US"/>
        </a:p>
      </dgm:t>
    </dgm:pt>
    <dgm:pt modelId="{B7EB184A-0CC6-4EEF-90FE-3F9DBB35D910}" type="sibTrans" cxnId="{1F2DD4B2-CE97-417F-BD91-10F81AB61E20}">
      <dgm:prSet/>
      <dgm:spPr/>
      <dgm:t>
        <a:bodyPr/>
        <a:lstStyle/>
        <a:p>
          <a:endParaRPr lang="en-US"/>
        </a:p>
      </dgm:t>
    </dgm:pt>
    <dgm:pt modelId="{566CAB70-6F1E-489F-9BEE-9036A917DDA8}">
      <dgm:prSet custT="1"/>
      <dgm:spPr/>
      <dgm:t>
        <a:bodyPr/>
        <a:lstStyle/>
        <a:p>
          <a:r>
            <a:rPr lang="en-GB" sz="2000" dirty="0"/>
            <a:t>We've also considered Melancholy in greater depth, including the cult of the melancholic.</a:t>
          </a:r>
          <a:endParaRPr lang="en-US" sz="2000" dirty="0"/>
        </a:p>
      </dgm:t>
    </dgm:pt>
    <dgm:pt modelId="{0818D0F9-A09F-4CDA-B50D-CE928439596D}" type="parTrans" cxnId="{22943924-6A80-49AE-8108-5242AFD3843D}">
      <dgm:prSet/>
      <dgm:spPr/>
      <dgm:t>
        <a:bodyPr/>
        <a:lstStyle/>
        <a:p>
          <a:endParaRPr lang="en-US"/>
        </a:p>
      </dgm:t>
    </dgm:pt>
    <dgm:pt modelId="{CD35A182-7779-4A27-A3AA-79DB0C87A4E6}" type="sibTrans" cxnId="{22943924-6A80-49AE-8108-5242AFD3843D}">
      <dgm:prSet/>
      <dgm:spPr/>
      <dgm:t>
        <a:bodyPr/>
        <a:lstStyle/>
        <a:p>
          <a:endParaRPr lang="en-US"/>
        </a:p>
      </dgm:t>
    </dgm:pt>
    <dgm:pt modelId="{202BF461-107F-4D72-B11E-8117FFD21B55}">
      <dgm:prSet custT="1"/>
      <dgm:spPr/>
      <dgm:t>
        <a:bodyPr/>
        <a:lstStyle/>
        <a:p>
          <a:r>
            <a:rPr lang="en-GB" sz="2000" b="0" dirty="0"/>
            <a:t>Reading will be placed on Moodle for you to engage with.</a:t>
          </a:r>
        </a:p>
        <a:p>
          <a:r>
            <a:rPr lang="en-GB" sz="2000" b="0" dirty="0"/>
            <a:t>There is also a BBC Sounds programme that I would like you to listen to. Again this may deepen your understanding of Melancholy.</a:t>
          </a:r>
          <a:endParaRPr lang="en-US" sz="2000" b="0" dirty="0"/>
        </a:p>
      </dgm:t>
    </dgm:pt>
    <dgm:pt modelId="{DE0A565A-C1DD-4333-A882-42D74F5755DD}" type="parTrans" cxnId="{987FE40D-9BF8-4E3F-8027-A14483B11781}">
      <dgm:prSet/>
      <dgm:spPr/>
      <dgm:t>
        <a:bodyPr/>
        <a:lstStyle/>
        <a:p>
          <a:endParaRPr lang="en-US"/>
        </a:p>
      </dgm:t>
    </dgm:pt>
    <dgm:pt modelId="{F5CA2DFA-A9EC-445F-92D0-1419E168E1C2}" type="sibTrans" cxnId="{987FE40D-9BF8-4E3F-8027-A14483B11781}">
      <dgm:prSet/>
      <dgm:spPr/>
      <dgm:t>
        <a:bodyPr/>
        <a:lstStyle/>
        <a:p>
          <a:endParaRPr lang="en-US"/>
        </a:p>
      </dgm:t>
    </dgm:pt>
    <dgm:pt modelId="{16E2B8C5-8CE3-4164-827A-D4298388E036}" type="pres">
      <dgm:prSet presAssocID="{B588FBA7-9DA1-4481-9165-3869EF52C121}" presName="vert0" presStyleCnt="0">
        <dgm:presLayoutVars>
          <dgm:dir/>
          <dgm:animOne val="branch"/>
          <dgm:animLvl val="lvl"/>
        </dgm:presLayoutVars>
      </dgm:prSet>
      <dgm:spPr/>
    </dgm:pt>
    <dgm:pt modelId="{A97DD85D-1D74-4602-A7F4-9BC341EFA665}" type="pres">
      <dgm:prSet presAssocID="{B28E6F14-91C7-4D61-B051-52CBECBC510A}" presName="thickLine" presStyleLbl="alignNode1" presStyleIdx="0" presStyleCnt="3"/>
      <dgm:spPr/>
    </dgm:pt>
    <dgm:pt modelId="{6A3608BB-6DC6-4514-B47D-91D2E67B9762}" type="pres">
      <dgm:prSet presAssocID="{B28E6F14-91C7-4D61-B051-52CBECBC510A}" presName="horz1" presStyleCnt="0"/>
      <dgm:spPr/>
    </dgm:pt>
    <dgm:pt modelId="{6F6F109F-4F97-458D-8BF9-EC77361C6788}" type="pres">
      <dgm:prSet presAssocID="{B28E6F14-91C7-4D61-B051-52CBECBC510A}" presName="tx1" presStyleLbl="revTx" presStyleIdx="0" presStyleCnt="3"/>
      <dgm:spPr/>
    </dgm:pt>
    <dgm:pt modelId="{949E20F3-9F66-441B-8F4F-D608CF056EED}" type="pres">
      <dgm:prSet presAssocID="{B28E6F14-91C7-4D61-B051-52CBECBC510A}" presName="vert1" presStyleCnt="0"/>
      <dgm:spPr/>
    </dgm:pt>
    <dgm:pt modelId="{4E2EE2FA-A2A9-4E0B-9D11-A9CBCE0C1E29}" type="pres">
      <dgm:prSet presAssocID="{566CAB70-6F1E-489F-9BEE-9036A917DDA8}" presName="thickLine" presStyleLbl="alignNode1" presStyleIdx="1" presStyleCnt="3"/>
      <dgm:spPr/>
    </dgm:pt>
    <dgm:pt modelId="{4A82FAA6-7A08-422A-B491-BC854A06157C}" type="pres">
      <dgm:prSet presAssocID="{566CAB70-6F1E-489F-9BEE-9036A917DDA8}" presName="horz1" presStyleCnt="0"/>
      <dgm:spPr/>
    </dgm:pt>
    <dgm:pt modelId="{4DAE3E87-2FDF-4D89-98AD-6F6F8C41BAA4}" type="pres">
      <dgm:prSet presAssocID="{566CAB70-6F1E-489F-9BEE-9036A917DDA8}" presName="tx1" presStyleLbl="revTx" presStyleIdx="1" presStyleCnt="3"/>
      <dgm:spPr/>
    </dgm:pt>
    <dgm:pt modelId="{236E5263-DBA0-4E1F-B3C4-05E4FC076F11}" type="pres">
      <dgm:prSet presAssocID="{566CAB70-6F1E-489F-9BEE-9036A917DDA8}" presName="vert1" presStyleCnt="0"/>
      <dgm:spPr/>
    </dgm:pt>
    <dgm:pt modelId="{0EDDD909-61D7-4A0F-B511-3F353B2FA278}" type="pres">
      <dgm:prSet presAssocID="{202BF461-107F-4D72-B11E-8117FFD21B55}" presName="thickLine" presStyleLbl="alignNode1" presStyleIdx="2" presStyleCnt="3"/>
      <dgm:spPr/>
    </dgm:pt>
    <dgm:pt modelId="{25754F60-274C-4256-8A3D-72F4F69CDDC5}" type="pres">
      <dgm:prSet presAssocID="{202BF461-107F-4D72-B11E-8117FFD21B55}" presName="horz1" presStyleCnt="0"/>
      <dgm:spPr/>
    </dgm:pt>
    <dgm:pt modelId="{62773AF0-0678-4B30-A134-1D8BCAF60E14}" type="pres">
      <dgm:prSet presAssocID="{202BF461-107F-4D72-B11E-8117FFD21B55}" presName="tx1" presStyleLbl="revTx" presStyleIdx="2" presStyleCnt="3"/>
      <dgm:spPr/>
    </dgm:pt>
    <dgm:pt modelId="{F5383B0F-6C91-49CF-9570-8A29D6ED6F75}" type="pres">
      <dgm:prSet presAssocID="{202BF461-107F-4D72-B11E-8117FFD21B55}" presName="vert1" presStyleCnt="0"/>
      <dgm:spPr/>
    </dgm:pt>
  </dgm:ptLst>
  <dgm:cxnLst>
    <dgm:cxn modelId="{571A8300-340F-408C-B992-3A5E5A9AD9A8}" type="presOf" srcId="{566CAB70-6F1E-489F-9BEE-9036A917DDA8}" destId="{4DAE3E87-2FDF-4D89-98AD-6F6F8C41BAA4}" srcOrd="0" destOrd="0" presId="urn:microsoft.com/office/officeart/2008/layout/LinedList"/>
    <dgm:cxn modelId="{16DE4401-03A4-4414-9DAB-2C5021A22ACF}" type="presOf" srcId="{B588FBA7-9DA1-4481-9165-3869EF52C121}" destId="{16E2B8C5-8CE3-4164-827A-D4298388E036}" srcOrd="0" destOrd="0" presId="urn:microsoft.com/office/officeart/2008/layout/LinedList"/>
    <dgm:cxn modelId="{987FE40D-9BF8-4E3F-8027-A14483B11781}" srcId="{B588FBA7-9DA1-4481-9165-3869EF52C121}" destId="{202BF461-107F-4D72-B11E-8117FFD21B55}" srcOrd="2" destOrd="0" parTransId="{DE0A565A-C1DD-4333-A882-42D74F5755DD}" sibTransId="{F5CA2DFA-A9EC-445F-92D0-1419E168E1C2}"/>
    <dgm:cxn modelId="{22943924-6A80-49AE-8108-5242AFD3843D}" srcId="{B588FBA7-9DA1-4481-9165-3869EF52C121}" destId="{566CAB70-6F1E-489F-9BEE-9036A917DDA8}" srcOrd="1" destOrd="0" parTransId="{0818D0F9-A09F-4CDA-B50D-CE928439596D}" sibTransId="{CD35A182-7779-4A27-A3AA-79DB0C87A4E6}"/>
    <dgm:cxn modelId="{77064879-4F57-4697-8193-3CF860E6E837}" type="presOf" srcId="{B28E6F14-91C7-4D61-B051-52CBECBC510A}" destId="{6F6F109F-4F97-458D-8BF9-EC77361C6788}" srcOrd="0" destOrd="0" presId="urn:microsoft.com/office/officeart/2008/layout/LinedList"/>
    <dgm:cxn modelId="{D81B5896-1DAC-4494-BA39-84E5B998DC89}" type="presOf" srcId="{202BF461-107F-4D72-B11E-8117FFD21B55}" destId="{62773AF0-0678-4B30-A134-1D8BCAF60E14}" srcOrd="0" destOrd="0" presId="urn:microsoft.com/office/officeart/2008/layout/LinedList"/>
    <dgm:cxn modelId="{1F2DD4B2-CE97-417F-BD91-10F81AB61E20}" srcId="{B588FBA7-9DA1-4481-9165-3869EF52C121}" destId="{B28E6F14-91C7-4D61-B051-52CBECBC510A}" srcOrd="0" destOrd="0" parTransId="{72EBC5C5-3E3A-4051-BFE8-4CC3AE56AF2F}" sibTransId="{B7EB184A-0CC6-4EEF-90FE-3F9DBB35D910}"/>
    <dgm:cxn modelId="{E0C2F31C-3514-4733-B607-25E75C635114}" type="presParOf" srcId="{16E2B8C5-8CE3-4164-827A-D4298388E036}" destId="{A97DD85D-1D74-4602-A7F4-9BC341EFA665}" srcOrd="0" destOrd="0" presId="urn:microsoft.com/office/officeart/2008/layout/LinedList"/>
    <dgm:cxn modelId="{3DA5E26C-012F-4EBD-8295-3704D2A38C31}" type="presParOf" srcId="{16E2B8C5-8CE3-4164-827A-D4298388E036}" destId="{6A3608BB-6DC6-4514-B47D-91D2E67B9762}" srcOrd="1" destOrd="0" presId="urn:microsoft.com/office/officeart/2008/layout/LinedList"/>
    <dgm:cxn modelId="{1B7188A9-C7AB-4F33-8181-FEF3AE3007B3}" type="presParOf" srcId="{6A3608BB-6DC6-4514-B47D-91D2E67B9762}" destId="{6F6F109F-4F97-458D-8BF9-EC77361C6788}" srcOrd="0" destOrd="0" presId="urn:microsoft.com/office/officeart/2008/layout/LinedList"/>
    <dgm:cxn modelId="{5042820B-F1CF-4741-947C-7E94EEA623EB}" type="presParOf" srcId="{6A3608BB-6DC6-4514-B47D-91D2E67B9762}" destId="{949E20F3-9F66-441B-8F4F-D608CF056EED}" srcOrd="1" destOrd="0" presId="urn:microsoft.com/office/officeart/2008/layout/LinedList"/>
    <dgm:cxn modelId="{C4B92F68-C517-4C63-A9EB-3F4133EF4915}" type="presParOf" srcId="{16E2B8C5-8CE3-4164-827A-D4298388E036}" destId="{4E2EE2FA-A2A9-4E0B-9D11-A9CBCE0C1E29}" srcOrd="2" destOrd="0" presId="urn:microsoft.com/office/officeart/2008/layout/LinedList"/>
    <dgm:cxn modelId="{65B7F6B7-6F1D-4287-AB3E-9D1B2BA5ABDF}" type="presParOf" srcId="{16E2B8C5-8CE3-4164-827A-D4298388E036}" destId="{4A82FAA6-7A08-422A-B491-BC854A06157C}" srcOrd="3" destOrd="0" presId="urn:microsoft.com/office/officeart/2008/layout/LinedList"/>
    <dgm:cxn modelId="{A9D5D06E-E444-4447-AC16-B107A8160910}" type="presParOf" srcId="{4A82FAA6-7A08-422A-B491-BC854A06157C}" destId="{4DAE3E87-2FDF-4D89-98AD-6F6F8C41BAA4}" srcOrd="0" destOrd="0" presId="urn:microsoft.com/office/officeart/2008/layout/LinedList"/>
    <dgm:cxn modelId="{D5EEF823-B1F6-4C81-B691-F9AF9FCFF81B}" type="presParOf" srcId="{4A82FAA6-7A08-422A-B491-BC854A06157C}" destId="{236E5263-DBA0-4E1F-B3C4-05E4FC076F11}" srcOrd="1" destOrd="0" presId="urn:microsoft.com/office/officeart/2008/layout/LinedList"/>
    <dgm:cxn modelId="{EE1C1A2E-5CDB-4A3E-B398-56BD888FB239}" type="presParOf" srcId="{16E2B8C5-8CE3-4164-827A-D4298388E036}" destId="{0EDDD909-61D7-4A0F-B511-3F353B2FA278}" srcOrd="4" destOrd="0" presId="urn:microsoft.com/office/officeart/2008/layout/LinedList"/>
    <dgm:cxn modelId="{5370248E-BEE5-472B-84B5-C437C435B11E}" type="presParOf" srcId="{16E2B8C5-8CE3-4164-827A-D4298388E036}" destId="{25754F60-274C-4256-8A3D-72F4F69CDDC5}" srcOrd="5" destOrd="0" presId="urn:microsoft.com/office/officeart/2008/layout/LinedList"/>
    <dgm:cxn modelId="{C6B4D9A7-8165-4FEF-AED9-222B3BC2FE13}" type="presParOf" srcId="{25754F60-274C-4256-8A3D-72F4F69CDDC5}" destId="{62773AF0-0678-4B30-A134-1D8BCAF60E14}" srcOrd="0" destOrd="0" presId="urn:microsoft.com/office/officeart/2008/layout/LinedList"/>
    <dgm:cxn modelId="{5EAA24B9-EB4F-4CE8-9059-3F4D4D33DAAF}" type="presParOf" srcId="{25754F60-274C-4256-8A3D-72F4F69CDDC5}" destId="{F5383B0F-6C91-49CF-9570-8A29D6ED6F7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7DD85D-1D74-4602-A7F4-9BC341EFA665}">
      <dsp:nvSpPr>
        <dsp:cNvPr id="0" name=""/>
        <dsp:cNvSpPr/>
      </dsp:nvSpPr>
      <dsp:spPr>
        <a:xfrm>
          <a:off x="0" y="2821"/>
          <a:ext cx="6669431" cy="0"/>
        </a:xfrm>
        <a:prstGeom prst="line">
          <a:avLst/>
        </a:prstGeom>
        <a:solidFill>
          <a:schemeClr val="accent2">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6F6F109F-4F97-458D-8BF9-EC77361C6788}">
      <dsp:nvSpPr>
        <dsp:cNvPr id="0" name=""/>
        <dsp:cNvSpPr/>
      </dsp:nvSpPr>
      <dsp:spPr>
        <a:xfrm>
          <a:off x="0" y="2821"/>
          <a:ext cx="6669431" cy="1924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We've taken a more detailed look at the Four Humours from the perspective of the Middle Ages Understanding of health.</a:t>
          </a:r>
          <a:endParaRPr lang="en-US" sz="2000" kern="1200" dirty="0"/>
        </a:p>
      </dsp:txBody>
      <dsp:txXfrm>
        <a:off x="0" y="2821"/>
        <a:ext cx="6669431" cy="1924119"/>
      </dsp:txXfrm>
    </dsp:sp>
    <dsp:sp modelId="{4E2EE2FA-A2A9-4E0B-9D11-A9CBCE0C1E29}">
      <dsp:nvSpPr>
        <dsp:cNvPr id="0" name=""/>
        <dsp:cNvSpPr/>
      </dsp:nvSpPr>
      <dsp:spPr>
        <a:xfrm>
          <a:off x="0" y="1926940"/>
          <a:ext cx="6669431" cy="0"/>
        </a:xfrm>
        <a:prstGeom prst="line">
          <a:avLst/>
        </a:prstGeom>
        <a:solidFill>
          <a:schemeClr val="accent2">
            <a:hueOff val="3021508"/>
            <a:satOff val="-9905"/>
            <a:lumOff val="-2157"/>
            <a:alphaOff val="0"/>
          </a:schemeClr>
        </a:solidFill>
        <a:ln w="9525" cap="flat" cmpd="sng" algn="ctr">
          <a:solidFill>
            <a:schemeClr val="accent2">
              <a:hueOff val="3021508"/>
              <a:satOff val="-9905"/>
              <a:lumOff val="-2157"/>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4DAE3E87-2FDF-4D89-98AD-6F6F8C41BAA4}">
      <dsp:nvSpPr>
        <dsp:cNvPr id="0" name=""/>
        <dsp:cNvSpPr/>
      </dsp:nvSpPr>
      <dsp:spPr>
        <a:xfrm>
          <a:off x="0" y="1926940"/>
          <a:ext cx="6669431" cy="1924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We've also considered Melancholy in greater depth, including the cult of the melancholic.</a:t>
          </a:r>
          <a:endParaRPr lang="en-US" sz="2000" kern="1200" dirty="0"/>
        </a:p>
      </dsp:txBody>
      <dsp:txXfrm>
        <a:off x="0" y="1926940"/>
        <a:ext cx="6669431" cy="1924119"/>
      </dsp:txXfrm>
    </dsp:sp>
    <dsp:sp modelId="{0EDDD909-61D7-4A0F-B511-3F353B2FA278}">
      <dsp:nvSpPr>
        <dsp:cNvPr id="0" name=""/>
        <dsp:cNvSpPr/>
      </dsp:nvSpPr>
      <dsp:spPr>
        <a:xfrm>
          <a:off x="0" y="3851059"/>
          <a:ext cx="6669431" cy="0"/>
        </a:xfrm>
        <a:prstGeom prst="line">
          <a:avLst/>
        </a:prstGeom>
        <a:solidFill>
          <a:schemeClr val="accent2">
            <a:hueOff val="6043017"/>
            <a:satOff val="-19810"/>
            <a:lumOff val="-4314"/>
            <a:alphaOff val="0"/>
          </a:schemeClr>
        </a:solidFill>
        <a:ln w="9525" cap="flat" cmpd="sng" algn="ctr">
          <a:solidFill>
            <a:schemeClr val="accent2">
              <a:hueOff val="6043017"/>
              <a:satOff val="-19810"/>
              <a:lumOff val="-4314"/>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62773AF0-0678-4B30-A134-1D8BCAF60E14}">
      <dsp:nvSpPr>
        <dsp:cNvPr id="0" name=""/>
        <dsp:cNvSpPr/>
      </dsp:nvSpPr>
      <dsp:spPr>
        <a:xfrm>
          <a:off x="0" y="3851059"/>
          <a:ext cx="6669431" cy="1924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kern="1200" dirty="0"/>
            <a:t>Reading will be placed on Moodle for you to engage with.</a:t>
          </a:r>
        </a:p>
        <a:p>
          <a:pPr marL="0" lvl="0" indent="0" algn="l" defTabSz="889000">
            <a:lnSpc>
              <a:spcPct val="90000"/>
            </a:lnSpc>
            <a:spcBef>
              <a:spcPct val="0"/>
            </a:spcBef>
            <a:spcAft>
              <a:spcPct val="35000"/>
            </a:spcAft>
            <a:buNone/>
          </a:pPr>
          <a:r>
            <a:rPr lang="en-GB" sz="2000" b="0" kern="1200" dirty="0"/>
            <a:t>There is also a BBC Sounds programme that I would like you to listen to. Again this may deepen your understanding of Melancholy.</a:t>
          </a:r>
          <a:endParaRPr lang="en-US" sz="2000" b="0" kern="1200" dirty="0"/>
        </a:p>
      </dsp:txBody>
      <dsp:txXfrm>
        <a:off x="0" y="3851059"/>
        <a:ext cx="6669431" cy="192411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9367" cy="501879"/>
          </a:xfrm>
          <a:prstGeom prst="rect">
            <a:avLst/>
          </a:prstGeom>
        </p:spPr>
        <p:txBody>
          <a:bodyPr vert="horz" lIns="96442" tIns="48221" rIns="96442" bIns="48221" rtlCol="0"/>
          <a:lstStyle>
            <a:lvl1pPr algn="l">
              <a:defRPr sz="1300"/>
            </a:lvl1pPr>
          </a:lstStyle>
          <a:p>
            <a:endParaRPr lang="en-GB"/>
          </a:p>
        </p:txBody>
      </p:sp>
      <p:sp>
        <p:nvSpPr>
          <p:cNvPr id="3" name="Date Placeholder 2"/>
          <p:cNvSpPr>
            <a:spLocks noGrp="1"/>
          </p:cNvSpPr>
          <p:nvPr>
            <p:ph type="dt" idx="1"/>
          </p:nvPr>
        </p:nvSpPr>
        <p:spPr>
          <a:xfrm>
            <a:off x="3894505" y="0"/>
            <a:ext cx="2979367" cy="501879"/>
          </a:xfrm>
          <a:prstGeom prst="rect">
            <a:avLst/>
          </a:prstGeom>
        </p:spPr>
        <p:txBody>
          <a:bodyPr vert="horz" lIns="96442" tIns="48221" rIns="96442" bIns="48221" rtlCol="0"/>
          <a:lstStyle>
            <a:lvl1pPr algn="r">
              <a:defRPr sz="1300"/>
            </a:lvl1pPr>
          </a:lstStyle>
          <a:p>
            <a:fld id="{33FAA0E1-59E6-48FC-9266-DE8A1763CF9A}" type="datetimeFigureOut">
              <a:rPr lang="en-GB"/>
              <a:t>19/10/2023</a:t>
            </a:fld>
            <a:endParaRPr lang="en-GB"/>
          </a:p>
        </p:txBody>
      </p:sp>
      <p:sp>
        <p:nvSpPr>
          <p:cNvPr id="4" name="Slide Image Placeholder 3"/>
          <p:cNvSpPr>
            <a:spLocks noGrp="1" noRot="1" noChangeAspect="1"/>
          </p:cNvSpPr>
          <p:nvPr>
            <p:ph type="sldImg" idx="2"/>
          </p:nvPr>
        </p:nvSpPr>
        <p:spPr>
          <a:xfrm>
            <a:off x="438150" y="1250950"/>
            <a:ext cx="5999163" cy="3375025"/>
          </a:xfrm>
          <a:prstGeom prst="rect">
            <a:avLst/>
          </a:prstGeom>
          <a:noFill/>
          <a:ln w="12700">
            <a:solidFill>
              <a:prstClr val="black"/>
            </a:solidFill>
          </a:ln>
        </p:spPr>
        <p:txBody>
          <a:bodyPr vert="horz" lIns="96442" tIns="48221" rIns="96442" bIns="48221" rtlCol="0" anchor="ctr"/>
          <a:lstStyle/>
          <a:p>
            <a:endParaRPr lang="en-GB"/>
          </a:p>
        </p:txBody>
      </p:sp>
      <p:sp>
        <p:nvSpPr>
          <p:cNvPr id="5" name="Notes Placeholder 4"/>
          <p:cNvSpPr>
            <a:spLocks noGrp="1"/>
          </p:cNvSpPr>
          <p:nvPr>
            <p:ph type="body" sz="quarter" idx="3"/>
          </p:nvPr>
        </p:nvSpPr>
        <p:spPr>
          <a:xfrm>
            <a:off x="687547" y="4813866"/>
            <a:ext cx="5500370" cy="3938617"/>
          </a:xfrm>
          <a:prstGeom prst="rect">
            <a:avLst/>
          </a:prstGeom>
        </p:spPr>
        <p:txBody>
          <a:bodyPr vert="horz" lIns="96442" tIns="48221" rIns="96442" bIns="48221"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9500961"/>
            <a:ext cx="2979367" cy="501878"/>
          </a:xfrm>
          <a:prstGeom prst="rect">
            <a:avLst/>
          </a:prstGeom>
        </p:spPr>
        <p:txBody>
          <a:bodyPr vert="horz" lIns="96442" tIns="48221" rIns="96442" bIns="48221" rtlCol="0" anchor="b"/>
          <a:lstStyle>
            <a:lvl1pPr algn="l">
              <a:defRPr sz="1300"/>
            </a:lvl1pPr>
          </a:lstStyle>
          <a:p>
            <a:endParaRPr lang="en-GB"/>
          </a:p>
        </p:txBody>
      </p:sp>
      <p:sp>
        <p:nvSpPr>
          <p:cNvPr id="7" name="Slide Number Placeholder 6"/>
          <p:cNvSpPr>
            <a:spLocks noGrp="1"/>
          </p:cNvSpPr>
          <p:nvPr>
            <p:ph type="sldNum" sz="quarter" idx="5"/>
          </p:nvPr>
        </p:nvSpPr>
        <p:spPr>
          <a:xfrm>
            <a:off x="3894505" y="9500961"/>
            <a:ext cx="2979367" cy="501878"/>
          </a:xfrm>
          <a:prstGeom prst="rect">
            <a:avLst/>
          </a:prstGeom>
        </p:spPr>
        <p:txBody>
          <a:bodyPr vert="horz" lIns="96442" tIns="48221" rIns="96442" bIns="48221" rtlCol="0" anchor="b"/>
          <a:lstStyle>
            <a:lvl1pPr algn="r">
              <a:defRPr sz="1300"/>
            </a:lvl1pPr>
          </a:lstStyle>
          <a:p>
            <a:fld id="{B8978915-314D-466F-A5FD-E1FC6872B413}" type="slidenum">
              <a:rPr lang="en-GB"/>
              <a:t>‹#›</a:t>
            </a:fld>
            <a:endParaRPr lang="en-GB"/>
          </a:p>
        </p:txBody>
      </p:sp>
    </p:spTree>
    <p:extLst>
      <p:ext uri="{BB962C8B-B14F-4D97-AF65-F5344CB8AC3E}">
        <p14:creationId xmlns:p14="http://schemas.microsoft.com/office/powerpoint/2010/main" val="20817101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B8978915-314D-466F-A5FD-E1FC6872B413}" type="slidenum">
              <a:rPr lang="en-GB"/>
              <a:t>1</a:t>
            </a:fld>
            <a:endParaRPr lang="en-GB"/>
          </a:p>
        </p:txBody>
      </p:sp>
    </p:spTree>
    <p:extLst>
      <p:ext uri="{BB962C8B-B14F-4D97-AF65-F5344CB8AC3E}">
        <p14:creationId xmlns:p14="http://schemas.microsoft.com/office/powerpoint/2010/main" val="27682368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978915-314D-466F-A5FD-E1FC6872B413}" type="slidenum">
              <a:rPr lang="en-GB" smtClean="0"/>
              <a:t>2</a:t>
            </a:fld>
            <a:endParaRPr lang="en-GB"/>
          </a:p>
        </p:txBody>
      </p:sp>
    </p:spTree>
    <p:extLst>
      <p:ext uri="{BB962C8B-B14F-4D97-AF65-F5344CB8AC3E}">
        <p14:creationId xmlns:p14="http://schemas.microsoft.com/office/powerpoint/2010/main" val="10534748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978915-314D-466F-A5FD-E1FC6872B413}" type="slidenum">
              <a:rPr lang="en-GB" smtClean="0"/>
              <a:t>3</a:t>
            </a:fld>
            <a:endParaRPr lang="en-GB"/>
          </a:p>
        </p:txBody>
      </p:sp>
    </p:spTree>
    <p:extLst>
      <p:ext uri="{BB962C8B-B14F-4D97-AF65-F5344CB8AC3E}">
        <p14:creationId xmlns:p14="http://schemas.microsoft.com/office/powerpoint/2010/main" val="42240968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B8978915-314D-466F-A5FD-E1FC6872B413}" type="slidenum">
              <a:rPr lang="en-GB"/>
              <a:t>4</a:t>
            </a:fld>
            <a:endParaRPr lang="en-GB"/>
          </a:p>
        </p:txBody>
      </p:sp>
    </p:spTree>
    <p:extLst>
      <p:ext uri="{BB962C8B-B14F-4D97-AF65-F5344CB8AC3E}">
        <p14:creationId xmlns:p14="http://schemas.microsoft.com/office/powerpoint/2010/main" val="27496069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B8978915-314D-466F-A5FD-E1FC6872B413}" type="slidenum">
              <a:rPr lang="en-GB"/>
              <a:t>5</a:t>
            </a:fld>
            <a:endParaRPr lang="en-GB"/>
          </a:p>
        </p:txBody>
      </p:sp>
    </p:spTree>
    <p:extLst>
      <p:ext uri="{BB962C8B-B14F-4D97-AF65-F5344CB8AC3E}">
        <p14:creationId xmlns:p14="http://schemas.microsoft.com/office/powerpoint/2010/main" val="29579982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B8978915-314D-466F-A5FD-E1FC6872B413}" type="slidenum">
              <a:rPr lang="en-GB"/>
              <a:t>6</a:t>
            </a:fld>
            <a:endParaRPr lang="en-GB"/>
          </a:p>
        </p:txBody>
      </p:sp>
    </p:spTree>
    <p:extLst>
      <p:ext uri="{BB962C8B-B14F-4D97-AF65-F5344CB8AC3E}">
        <p14:creationId xmlns:p14="http://schemas.microsoft.com/office/powerpoint/2010/main" val="3909874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B8978915-314D-466F-A5FD-E1FC6872B413}" type="slidenum">
              <a:rPr lang="en-GB"/>
              <a:t>7</a:t>
            </a:fld>
            <a:endParaRPr lang="en-GB"/>
          </a:p>
        </p:txBody>
      </p:sp>
    </p:spTree>
    <p:extLst>
      <p:ext uri="{BB962C8B-B14F-4D97-AF65-F5344CB8AC3E}">
        <p14:creationId xmlns:p14="http://schemas.microsoft.com/office/powerpoint/2010/main" val="4173994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B8978915-314D-466F-A5FD-E1FC6872B413}" type="slidenum">
              <a:rPr lang="en-GB"/>
              <a:t>8</a:t>
            </a:fld>
            <a:endParaRPr lang="en-GB"/>
          </a:p>
        </p:txBody>
      </p:sp>
    </p:spTree>
    <p:extLst>
      <p:ext uri="{BB962C8B-B14F-4D97-AF65-F5344CB8AC3E}">
        <p14:creationId xmlns:p14="http://schemas.microsoft.com/office/powerpoint/2010/main" val="2148561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8978915-314D-466F-A5FD-E1FC6872B413}" type="slidenum">
              <a:rPr lang="en-GB"/>
              <a:t>9</a:t>
            </a:fld>
            <a:endParaRPr lang="en-GB"/>
          </a:p>
        </p:txBody>
      </p:sp>
    </p:spTree>
    <p:extLst>
      <p:ext uri="{BB962C8B-B14F-4D97-AF65-F5344CB8AC3E}">
        <p14:creationId xmlns:p14="http://schemas.microsoft.com/office/powerpoint/2010/main" val="37336530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B8978915-314D-466F-A5FD-E1FC6872B413}" type="slidenum">
              <a:rPr lang="en-GB"/>
              <a:t>10</a:t>
            </a:fld>
            <a:endParaRPr lang="en-GB"/>
          </a:p>
        </p:txBody>
      </p:sp>
    </p:spTree>
    <p:extLst>
      <p:ext uri="{BB962C8B-B14F-4D97-AF65-F5344CB8AC3E}">
        <p14:creationId xmlns:p14="http://schemas.microsoft.com/office/powerpoint/2010/main" val="4403587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B8978915-314D-466F-A5FD-E1FC6872B413}" type="slidenum">
              <a:rPr lang="en-GB"/>
              <a:t>11</a:t>
            </a:fld>
            <a:endParaRPr lang="en-GB"/>
          </a:p>
        </p:txBody>
      </p:sp>
    </p:spTree>
    <p:extLst>
      <p:ext uri="{BB962C8B-B14F-4D97-AF65-F5344CB8AC3E}">
        <p14:creationId xmlns:p14="http://schemas.microsoft.com/office/powerpoint/2010/main" val="14842312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B8978915-314D-466F-A5FD-E1FC6872B413}" type="slidenum">
              <a:rPr lang="en-GB"/>
              <a:t>12</a:t>
            </a:fld>
            <a:endParaRPr lang="en-GB"/>
          </a:p>
        </p:txBody>
      </p:sp>
    </p:spTree>
    <p:extLst>
      <p:ext uri="{BB962C8B-B14F-4D97-AF65-F5344CB8AC3E}">
        <p14:creationId xmlns:p14="http://schemas.microsoft.com/office/powerpoint/2010/main" val="8052107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978915-314D-466F-A5FD-E1FC6872B413}" type="slidenum">
              <a:rPr lang="en-GB" smtClean="0"/>
              <a:t>13</a:t>
            </a:fld>
            <a:endParaRPr lang="en-GB"/>
          </a:p>
        </p:txBody>
      </p:sp>
    </p:spTree>
    <p:extLst>
      <p:ext uri="{BB962C8B-B14F-4D97-AF65-F5344CB8AC3E}">
        <p14:creationId xmlns:p14="http://schemas.microsoft.com/office/powerpoint/2010/main" val="29367315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B8978915-314D-466F-A5FD-E1FC6872B413}" type="slidenum">
              <a:rPr lang="en-GB"/>
              <a:t>14</a:t>
            </a:fld>
            <a:endParaRPr lang="en-GB"/>
          </a:p>
        </p:txBody>
      </p:sp>
    </p:spTree>
    <p:extLst>
      <p:ext uri="{BB962C8B-B14F-4D97-AF65-F5344CB8AC3E}">
        <p14:creationId xmlns:p14="http://schemas.microsoft.com/office/powerpoint/2010/main" val="23910310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978915-314D-466F-A5FD-E1FC6872B413}" type="slidenum">
              <a:rPr lang="en-GB" smtClean="0"/>
              <a:t>15</a:t>
            </a:fld>
            <a:endParaRPr lang="en-GB"/>
          </a:p>
        </p:txBody>
      </p:sp>
    </p:spTree>
    <p:extLst>
      <p:ext uri="{BB962C8B-B14F-4D97-AF65-F5344CB8AC3E}">
        <p14:creationId xmlns:p14="http://schemas.microsoft.com/office/powerpoint/2010/main" val="15895200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B8978915-314D-466F-A5FD-E1FC6872B413}" type="slidenum">
              <a:rPr lang="en-GB"/>
              <a:t>16</a:t>
            </a:fld>
            <a:endParaRPr lang="en-GB"/>
          </a:p>
        </p:txBody>
      </p:sp>
    </p:spTree>
    <p:extLst>
      <p:ext uri="{BB962C8B-B14F-4D97-AF65-F5344CB8AC3E}">
        <p14:creationId xmlns:p14="http://schemas.microsoft.com/office/powerpoint/2010/main" val="27609138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978915-314D-466F-A5FD-E1FC6872B413}" type="slidenum">
              <a:rPr lang="en-GB" smtClean="0"/>
              <a:t>17</a:t>
            </a:fld>
            <a:endParaRPr lang="en-GB"/>
          </a:p>
        </p:txBody>
      </p:sp>
    </p:spTree>
    <p:extLst>
      <p:ext uri="{BB962C8B-B14F-4D97-AF65-F5344CB8AC3E}">
        <p14:creationId xmlns:p14="http://schemas.microsoft.com/office/powerpoint/2010/main" val="11824638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978915-314D-466F-A5FD-E1FC6872B413}" type="slidenum">
              <a:rPr lang="en-GB" smtClean="0"/>
              <a:t>18</a:t>
            </a:fld>
            <a:endParaRPr lang="en-GB"/>
          </a:p>
        </p:txBody>
      </p:sp>
    </p:spTree>
    <p:extLst>
      <p:ext uri="{BB962C8B-B14F-4D97-AF65-F5344CB8AC3E}">
        <p14:creationId xmlns:p14="http://schemas.microsoft.com/office/powerpoint/2010/main" val="268335665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978915-314D-466F-A5FD-E1FC6872B413}" type="slidenum">
              <a:rPr lang="en-GB" smtClean="0"/>
              <a:t>19</a:t>
            </a:fld>
            <a:endParaRPr lang="en-GB"/>
          </a:p>
        </p:txBody>
      </p:sp>
    </p:spTree>
    <p:extLst>
      <p:ext uri="{BB962C8B-B14F-4D97-AF65-F5344CB8AC3E}">
        <p14:creationId xmlns:p14="http://schemas.microsoft.com/office/powerpoint/2010/main" val="393940956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978915-314D-466F-A5FD-E1FC6872B413}" type="slidenum">
              <a:rPr lang="en-GB" smtClean="0"/>
              <a:t>20</a:t>
            </a:fld>
            <a:endParaRPr lang="en-GB"/>
          </a:p>
        </p:txBody>
      </p:sp>
    </p:spTree>
    <p:extLst>
      <p:ext uri="{BB962C8B-B14F-4D97-AF65-F5344CB8AC3E}">
        <p14:creationId xmlns:p14="http://schemas.microsoft.com/office/powerpoint/2010/main" val="247686277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978915-314D-466F-A5FD-E1FC6872B413}" type="slidenum">
              <a:rPr lang="en-GB" smtClean="0"/>
              <a:t>21</a:t>
            </a:fld>
            <a:endParaRPr lang="en-GB"/>
          </a:p>
        </p:txBody>
      </p:sp>
    </p:spTree>
    <p:extLst>
      <p:ext uri="{BB962C8B-B14F-4D97-AF65-F5344CB8AC3E}">
        <p14:creationId xmlns:p14="http://schemas.microsoft.com/office/powerpoint/2010/main" val="344482030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978915-314D-466F-A5FD-E1FC6872B413}" type="slidenum">
              <a:rPr lang="en-GB" smtClean="0"/>
              <a:t>22</a:t>
            </a:fld>
            <a:endParaRPr lang="en-GB"/>
          </a:p>
        </p:txBody>
      </p:sp>
    </p:spTree>
    <p:extLst>
      <p:ext uri="{BB962C8B-B14F-4D97-AF65-F5344CB8AC3E}">
        <p14:creationId xmlns:p14="http://schemas.microsoft.com/office/powerpoint/2010/main" val="276487953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B8978915-314D-466F-A5FD-E1FC6872B413}" type="slidenum">
              <a:rPr lang="en-GB"/>
              <a:t>23</a:t>
            </a:fld>
            <a:endParaRPr lang="en-GB"/>
          </a:p>
        </p:txBody>
      </p:sp>
    </p:spTree>
    <p:extLst>
      <p:ext uri="{BB962C8B-B14F-4D97-AF65-F5344CB8AC3E}">
        <p14:creationId xmlns:p14="http://schemas.microsoft.com/office/powerpoint/2010/main" val="47297196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B8978915-314D-466F-A5FD-E1FC6872B413}" type="slidenum">
              <a:rPr lang="en-GB"/>
              <a:t>24</a:t>
            </a:fld>
            <a:endParaRPr lang="en-GB"/>
          </a:p>
        </p:txBody>
      </p:sp>
    </p:spTree>
    <p:extLst>
      <p:ext uri="{BB962C8B-B14F-4D97-AF65-F5344CB8AC3E}">
        <p14:creationId xmlns:p14="http://schemas.microsoft.com/office/powerpoint/2010/main" val="244053045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8978915-314D-466F-A5FD-E1FC6872B413}" type="slidenum">
              <a:rPr lang="en-GB"/>
              <a:t>25</a:t>
            </a:fld>
            <a:endParaRPr lang="en-GB"/>
          </a:p>
        </p:txBody>
      </p:sp>
    </p:spTree>
    <p:extLst>
      <p:ext uri="{BB962C8B-B14F-4D97-AF65-F5344CB8AC3E}">
        <p14:creationId xmlns:p14="http://schemas.microsoft.com/office/powerpoint/2010/main" val="112379074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978915-314D-466F-A5FD-E1FC6872B413}" type="slidenum">
              <a:rPr lang="en-GB" smtClean="0"/>
              <a:t>26</a:t>
            </a:fld>
            <a:endParaRPr lang="en-GB"/>
          </a:p>
        </p:txBody>
      </p:sp>
    </p:spTree>
    <p:extLst>
      <p:ext uri="{BB962C8B-B14F-4D97-AF65-F5344CB8AC3E}">
        <p14:creationId xmlns:p14="http://schemas.microsoft.com/office/powerpoint/2010/main" val="99081720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978915-314D-466F-A5FD-E1FC6872B413}" type="slidenum">
              <a:rPr lang="en-GB" smtClean="0"/>
              <a:t>27</a:t>
            </a:fld>
            <a:endParaRPr lang="en-GB"/>
          </a:p>
        </p:txBody>
      </p:sp>
    </p:spTree>
    <p:extLst>
      <p:ext uri="{BB962C8B-B14F-4D97-AF65-F5344CB8AC3E}">
        <p14:creationId xmlns:p14="http://schemas.microsoft.com/office/powerpoint/2010/main" val="36084927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978915-314D-466F-A5FD-E1FC6872B413}" type="slidenum">
              <a:rPr lang="en-GB" smtClean="0"/>
              <a:t>28</a:t>
            </a:fld>
            <a:endParaRPr lang="en-GB"/>
          </a:p>
        </p:txBody>
      </p:sp>
    </p:spTree>
    <p:extLst>
      <p:ext uri="{BB962C8B-B14F-4D97-AF65-F5344CB8AC3E}">
        <p14:creationId xmlns:p14="http://schemas.microsoft.com/office/powerpoint/2010/main" val="82520661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978915-314D-466F-A5FD-E1FC6872B413}" type="slidenum">
              <a:rPr lang="en-GB" smtClean="0"/>
              <a:t>29</a:t>
            </a:fld>
            <a:endParaRPr lang="en-GB"/>
          </a:p>
        </p:txBody>
      </p:sp>
    </p:spTree>
    <p:extLst>
      <p:ext uri="{BB962C8B-B14F-4D97-AF65-F5344CB8AC3E}">
        <p14:creationId xmlns:p14="http://schemas.microsoft.com/office/powerpoint/2010/main" val="59375637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978915-314D-466F-A5FD-E1FC6872B413}" type="slidenum">
              <a:rPr lang="en-GB" smtClean="0"/>
              <a:t>30</a:t>
            </a:fld>
            <a:endParaRPr lang="en-GB"/>
          </a:p>
        </p:txBody>
      </p:sp>
    </p:spTree>
    <p:extLst>
      <p:ext uri="{BB962C8B-B14F-4D97-AF65-F5344CB8AC3E}">
        <p14:creationId xmlns:p14="http://schemas.microsoft.com/office/powerpoint/2010/main" val="274393876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978915-314D-466F-A5FD-E1FC6872B413}" type="slidenum">
              <a:rPr lang="en-GB" smtClean="0"/>
              <a:t>31</a:t>
            </a:fld>
            <a:endParaRPr lang="en-GB"/>
          </a:p>
        </p:txBody>
      </p:sp>
    </p:spTree>
    <p:extLst>
      <p:ext uri="{BB962C8B-B14F-4D97-AF65-F5344CB8AC3E}">
        <p14:creationId xmlns:p14="http://schemas.microsoft.com/office/powerpoint/2010/main" val="11212686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978915-314D-466F-A5FD-E1FC6872B413}" type="slidenum">
              <a:rPr lang="en-GB" smtClean="0"/>
              <a:t>32</a:t>
            </a:fld>
            <a:endParaRPr lang="en-GB"/>
          </a:p>
        </p:txBody>
      </p:sp>
    </p:spTree>
    <p:extLst>
      <p:ext uri="{BB962C8B-B14F-4D97-AF65-F5344CB8AC3E}">
        <p14:creationId xmlns:p14="http://schemas.microsoft.com/office/powerpoint/2010/main" val="20715083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9798E-90C4-48E6-B39B-37FF65347ABD}"/>
              </a:ext>
            </a:extLst>
          </p:cNvPr>
          <p:cNvSpPr>
            <a:spLocks noGrp="1"/>
          </p:cNvSpPr>
          <p:nvPr>
            <p:ph type="ctrTitle"/>
          </p:nvPr>
        </p:nvSpPr>
        <p:spPr>
          <a:xfrm>
            <a:off x="2197100" y="1079500"/>
            <a:ext cx="7797799" cy="2138400"/>
          </a:xfrm>
        </p:spPr>
        <p:txBody>
          <a:bodyPr anchor="b">
            <a:normAutofit/>
          </a:bodyPr>
          <a:lstStyle>
            <a:lvl1pPr algn="ctr">
              <a:defRPr sz="2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3D95C8C-0A7F-40D9-A690-3D5898EFFE81}"/>
              </a:ext>
            </a:extLst>
          </p:cNvPr>
          <p:cNvSpPr>
            <a:spLocks noGrp="1"/>
          </p:cNvSpPr>
          <p:nvPr>
            <p:ph type="subTitle" idx="1"/>
          </p:nvPr>
        </p:nvSpPr>
        <p:spPr>
          <a:xfrm>
            <a:off x="3308350" y="4113213"/>
            <a:ext cx="5575300" cy="1655762"/>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3D1322F3-E47A-4D6E-96A8-AB5C73BA9906}"/>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10/19/2023</a:t>
            </a:fld>
            <a:endParaRPr lang="en-US" dirty="0"/>
          </a:p>
        </p:txBody>
      </p:sp>
      <p:sp>
        <p:nvSpPr>
          <p:cNvPr id="5" name="Footer Placeholder 4">
            <a:extLst>
              <a:ext uri="{FF2B5EF4-FFF2-40B4-BE49-F238E27FC236}">
                <a16:creationId xmlns:a16="http://schemas.microsoft.com/office/drawing/2014/main" id="{737BF5CE-9E66-4FD5-949F-34E11607C6DF}"/>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EDAB7A-4032-416A-B04E-1F4878912E0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dirty="0"/>
          </a:p>
        </p:txBody>
      </p:sp>
      <p:cxnSp>
        <p:nvCxnSpPr>
          <p:cNvPr id="7" name="Straight Connector 6">
            <a:extLst>
              <a:ext uri="{FF2B5EF4-FFF2-40B4-BE49-F238E27FC236}">
                <a16:creationId xmlns:a16="http://schemas.microsoft.com/office/drawing/2014/main" id="{701C0CAB-6A03-4C6A-9FAA-219847753628}"/>
              </a:ext>
            </a:extLst>
          </p:cNvPr>
          <p:cNvCxnSpPr>
            <a:cxnSpLocks/>
          </p:cNvCxnSpPr>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20" name="Group 19">
            <a:extLst>
              <a:ext uri="{FF2B5EF4-FFF2-40B4-BE49-F238E27FC236}">
                <a16:creationId xmlns:a16="http://schemas.microsoft.com/office/drawing/2014/main" id="{F982E0B2-AA9C-441C-A08E-A9DF9CF12116}"/>
              </a:ext>
            </a:extLst>
          </p:cNvPr>
          <p:cNvGrpSpPr/>
          <p:nvPr/>
        </p:nvGrpSpPr>
        <p:grpSpPr>
          <a:xfrm>
            <a:off x="9728046" y="4869342"/>
            <a:ext cx="1623711" cy="630920"/>
            <a:chOff x="9588346" y="4824892"/>
            <a:chExt cx="1623711" cy="630920"/>
          </a:xfrm>
        </p:grpSpPr>
        <p:sp>
          <p:nvSpPr>
            <p:cNvPr id="16" name="Freeform: Shape 15">
              <a:extLst>
                <a:ext uri="{FF2B5EF4-FFF2-40B4-BE49-F238E27FC236}">
                  <a16:creationId xmlns:a16="http://schemas.microsoft.com/office/drawing/2014/main" id="{A4A2E074-C10D-4C57-AB72-B631E4D77102}"/>
                </a:ext>
              </a:extLst>
            </p:cNvPr>
            <p:cNvSpPr/>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0B037EB3-1772-4BA8-A95A-E5DBDFEA32B0}"/>
                </a:ext>
              </a:extLst>
            </p:cNvPr>
            <p:cNvGrpSpPr/>
            <p:nvPr/>
          </p:nvGrpSpPr>
          <p:grpSpPr>
            <a:xfrm rot="2700000" flipH="1">
              <a:off x="10112436" y="4359902"/>
              <a:ext cx="571820" cy="1620000"/>
              <a:chOff x="8482785" y="4330454"/>
              <a:chExt cx="571820" cy="1620000"/>
            </a:xfrm>
          </p:grpSpPr>
          <p:sp>
            <p:nvSpPr>
              <p:cNvPr id="18" name="Freeform: Shape 17">
                <a:extLst>
                  <a:ext uri="{FF2B5EF4-FFF2-40B4-BE49-F238E27FC236}">
                    <a16:creationId xmlns:a16="http://schemas.microsoft.com/office/drawing/2014/main" id="{A1F47AC1-63D0-47F3-9728-1A0A0543494B}"/>
                  </a:ext>
                </a:extLst>
              </p:cNvPr>
              <p:cNvSpPr/>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9" name="Straight Connector 18">
                <a:extLst>
                  <a:ext uri="{FF2B5EF4-FFF2-40B4-BE49-F238E27FC236}">
                    <a16:creationId xmlns:a16="http://schemas.microsoft.com/office/drawing/2014/main" id="{803A57D6-0C36-4560-A08A-16768551EF6F}"/>
                  </a:ext>
                </a:extLst>
              </p:cNvPr>
              <p:cNvCxnSpPr>
                <a:cxnSpLocks/>
              </p:cNvCxnSpPr>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42585468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A217A-A229-4751-8D09-0CAD914F628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A9DEA33-60C3-4B28-B3EF-E93D6D46A30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7D3B28-C66B-4279-AB67-2BC1D01239A4}"/>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10/19/2023</a:t>
            </a:fld>
            <a:endParaRPr lang="en-US"/>
          </a:p>
        </p:txBody>
      </p:sp>
      <p:sp>
        <p:nvSpPr>
          <p:cNvPr id="5" name="Footer Placeholder 4">
            <a:extLst>
              <a:ext uri="{FF2B5EF4-FFF2-40B4-BE49-F238E27FC236}">
                <a16:creationId xmlns:a16="http://schemas.microsoft.com/office/drawing/2014/main" id="{8928FF39-A0DA-4F77-9297-B83C86B575D9}"/>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9D7D65A-9D4E-42F6-A8BF-1EEAFB180710}"/>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0074494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017BB-B242-4CC6-887C-83E08CE2D54A}"/>
              </a:ext>
            </a:extLst>
          </p:cNvPr>
          <p:cNvSpPr>
            <a:spLocks noGrp="1"/>
          </p:cNvSpPr>
          <p:nvPr>
            <p:ph type="title"/>
          </p:nvPr>
        </p:nvSpPr>
        <p:spPr>
          <a:xfrm>
            <a:off x="1079500" y="2252663"/>
            <a:ext cx="4457700" cy="2349500"/>
          </a:xfrm>
        </p:spPr>
        <p:txBody>
          <a:bodyPr anchor="ctr" anchorCtr="0">
            <a:normAutofit/>
          </a:bodyPr>
          <a:lstStyle>
            <a:lvl1pPr algn="ctr">
              <a:defRPr sz="2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695823-EA83-493F-8FEC-C72B5B9CF2FD}"/>
              </a:ext>
            </a:extLst>
          </p:cNvPr>
          <p:cNvSpPr>
            <a:spLocks noGrp="1"/>
          </p:cNvSpPr>
          <p:nvPr>
            <p:ph type="body" idx="1"/>
          </p:nvPr>
        </p:nvSpPr>
        <p:spPr>
          <a:xfrm>
            <a:off x="6654800" y="2252664"/>
            <a:ext cx="4451348" cy="2349500"/>
          </a:xfrm>
        </p:spPr>
        <p:txBody>
          <a:bodyPr anchor="ctr" anchorCtr="0"/>
          <a:lstStyle>
            <a:lvl1pPr marL="0" indent="0">
              <a:buNone/>
              <a:defRPr sz="2400" i="1">
                <a:solidFill>
                  <a:schemeClr val="tx1">
                    <a:alpha val="7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1E08E54-36BB-4AB4-BE1F-5FA8207BEAF8}"/>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10/19/2023</a:t>
            </a:fld>
            <a:endParaRPr lang="en-US"/>
          </a:p>
        </p:txBody>
      </p:sp>
      <p:sp>
        <p:nvSpPr>
          <p:cNvPr id="5" name="Footer Placeholder 4">
            <a:extLst>
              <a:ext uri="{FF2B5EF4-FFF2-40B4-BE49-F238E27FC236}">
                <a16:creationId xmlns:a16="http://schemas.microsoft.com/office/drawing/2014/main" id="{C0453A6A-C55A-40A1-A3BB-DB417047F547}"/>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96D6E656-7AC0-4BD3-AFE5-4B5122E2F2D8}"/>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grpSp>
        <p:nvGrpSpPr>
          <p:cNvPr id="20" name="Group 19">
            <a:extLst>
              <a:ext uri="{FF2B5EF4-FFF2-40B4-BE49-F238E27FC236}">
                <a16:creationId xmlns:a16="http://schemas.microsoft.com/office/drawing/2014/main" id="{E9ABE19D-0B51-4388-93D1-0CD6B767115D}"/>
              </a:ext>
            </a:extLst>
          </p:cNvPr>
          <p:cNvGrpSpPr/>
          <p:nvPr/>
        </p:nvGrpSpPr>
        <p:grpSpPr>
          <a:xfrm>
            <a:off x="999771" y="932104"/>
            <a:ext cx="913428" cy="1032464"/>
            <a:chOff x="999771" y="932104"/>
            <a:chExt cx="913428" cy="1032464"/>
          </a:xfrm>
        </p:grpSpPr>
        <p:grpSp>
          <p:nvGrpSpPr>
            <p:cNvPr id="21" name="Group 20">
              <a:extLst>
                <a:ext uri="{FF2B5EF4-FFF2-40B4-BE49-F238E27FC236}">
                  <a16:creationId xmlns:a16="http://schemas.microsoft.com/office/drawing/2014/main" id="{46226ED6-7133-4222-9552-0EA4B1B3C9FB}"/>
                </a:ext>
              </a:extLst>
            </p:cNvPr>
            <p:cNvGrpSpPr/>
            <p:nvPr/>
          </p:nvGrpSpPr>
          <p:grpSpPr>
            <a:xfrm rot="8100000" flipV="1">
              <a:off x="1047457" y="1290386"/>
              <a:ext cx="865742" cy="628383"/>
              <a:chOff x="558167" y="958515"/>
              <a:chExt cx="865742" cy="628383"/>
            </a:xfrm>
            <a:solidFill>
              <a:schemeClr val="accent3"/>
            </a:solidFill>
          </p:grpSpPr>
          <p:sp>
            <p:nvSpPr>
              <p:cNvPr id="28" name="Freeform: Shape 27">
                <a:extLst>
                  <a:ext uri="{FF2B5EF4-FFF2-40B4-BE49-F238E27FC236}">
                    <a16:creationId xmlns:a16="http://schemas.microsoft.com/office/drawing/2014/main" id="{BE810E40-D42F-4034-93BA-54446465D20B}"/>
                  </a:ext>
                </a:extLst>
              </p:cNvPr>
              <p:cNvSpPr/>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9" name="Freeform: Shape 28">
                <a:extLst>
                  <a:ext uri="{FF2B5EF4-FFF2-40B4-BE49-F238E27FC236}">
                    <a16:creationId xmlns:a16="http://schemas.microsoft.com/office/drawing/2014/main" id="{60F6BFC2-CA89-42B8-8A5A-E9F26BA87FBB}"/>
                  </a:ext>
                </a:extLst>
              </p:cNvPr>
              <p:cNvSpPr/>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22" name="Group 21">
              <a:extLst>
                <a:ext uri="{FF2B5EF4-FFF2-40B4-BE49-F238E27FC236}">
                  <a16:creationId xmlns:a16="http://schemas.microsoft.com/office/drawing/2014/main" id="{1CA36485-DC1D-48C9-91B2-425DBC66D471}"/>
                </a:ext>
              </a:extLst>
            </p:cNvPr>
            <p:cNvGrpSpPr/>
            <p:nvPr/>
          </p:nvGrpSpPr>
          <p:grpSpPr>
            <a:xfrm rot="10800000" flipH="1" flipV="1">
              <a:off x="999771" y="932104"/>
              <a:ext cx="864005" cy="1032464"/>
              <a:chOff x="2207971" y="2384401"/>
              <a:chExt cx="864005" cy="1032464"/>
            </a:xfrm>
          </p:grpSpPr>
          <p:sp>
            <p:nvSpPr>
              <p:cNvPr id="23" name="Freeform: Shape 22">
                <a:extLst>
                  <a:ext uri="{FF2B5EF4-FFF2-40B4-BE49-F238E27FC236}">
                    <a16:creationId xmlns:a16="http://schemas.microsoft.com/office/drawing/2014/main" id="{0ACF276E-196C-4923-B7D1-48A8E6A1669C}"/>
                  </a:ext>
                </a:extLst>
              </p:cNvPr>
              <p:cNvSpPr/>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4" name="Freeform: Shape 23">
                <a:extLst>
                  <a:ext uri="{FF2B5EF4-FFF2-40B4-BE49-F238E27FC236}">
                    <a16:creationId xmlns:a16="http://schemas.microsoft.com/office/drawing/2014/main" id="{FFE3686C-DFF6-4995-81B8-FA38F5BB0401}"/>
                  </a:ext>
                </a:extLst>
              </p:cNvPr>
              <p:cNvSpPr/>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25" name="Group 24">
                <a:extLst>
                  <a:ext uri="{FF2B5EF4-FFF2-40B4-BE49-F238E27FC236}">
                    <a16:creationId xmlns:a16="http://schemas.microsoft.com/office/drawing/2014/main" id="{9DCBF653-CCB9-47B2-9DD9-68847A45D82D}"/>
                  </a:ext>
                </a:extLst>
              </p:cNvPr>
              <p:cNvGrpSpPr/>
              <p:nvPr/>
            </p:nvGrpSpPr>
            <p:grpSpPr>
              <a:xfrm>
                <a:off x="2440769" y="2384401"/>
                <a:ext cx="313009" cy="1032464"/>
                <a:chOff x="2440769" y="2384401"/>
                <a:chExt cx="313009" cy="1032464"/>
              </a:xfrm>
            </p:grpSpPr>
            <p:cxnSp>
              <p:nvCxnSpPr>
                <p:cNvPr id="26" name="Straight Connector 25">
                  <a:extLst>
                    <a:ext uri="{FF2B5EF4-FFF2-40B4-BE49-F238E27FC236}">
                      <a16:creationId xmlns:a16="http://schemas.microsoft.com/office/drawing/2014/main" id="{7F081A1F-C7C9-4907-AAED-B4E9B64973FB}"/>
                    </a:ext>
                  </a:extLst>
                </p:cNvPr>
                <p:cNvCxnSpPr>
                  <a:cxnSpLocks/>
                </p:cNvCxnSpPr>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4F8F89A-0719-4D9A-8379-9EEBD7201052}"/>
                    </a:ext>
                  </a:extLst>
                </p:cNvPr>
                <p:cNvCxnSpPr>
                  <a:cxnSpLocks/>
                </p:cNvCxnSpPr>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grpSp>
        <p:nvGrpSpPr>
          <p:cNvPr id="30" name="Group 29">
            <a:extLst>
              <a:ext uri="{FF2B5EF4-FFF2-40B4-BE49-F238E27FC236}">
                <a16:creationId xmlns:a16="http://schemas.microsoft.com/office/drawing/2014/main" id="{E7AA5779-FF0F-4ACF-A56C-710A4CDEC8A3}"/>
              </a:ext>
            </a:extLst>
          </p:cNvPr>
          <p:cNvGrpSpPr/>
          <p:nvPr/>
        </p:nvGrpSpPr>
        <p:grpSpPr>
          <a:xfrm>
            <a:off x="1437136" y="649304"/>
            <a:ext cx="388541" cy="388541"/>
            <a:chOff x="5752675" y="5440856"/>
            <a:chExt cx="388541" cy="388541"/>
          </a:xfrm>
        </p:grpSpPr>
        <p:sp>
          <p:nvSpPr>
            <p:cNvPr id="31" name="Oval 30">
              <a:extLst>
                <a:ext uri="{FF2B5EF4-FFF2-40B4-BE49-F238E27FC236}">
                  <a16:creationId xmlns:a16="http://schemas.microsoft.com/office/drawing/2014/main" id="{5F0ADB13-4626-4F84-B513-0B58E65C248E}"/>
                </a:ext>
              </a:extLst>
            </p:cNvPr>
            <p:cNvSpPr/>
            <p:nvPr/>
          </p:nvSpPr>
          <p:spPr>
            <a:xfrm rot="10800000">
              <a:off x="5800801" y="5488982"/>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2" name="Oval 31">
              <a:extLst>
                <a:ext uri="{FF2B5EF4-FFF2-40B4-BE49-F238E27FC236}">
                  <a16:creationId xmlns:a16="http://schemas.microsoft.com/office/drawing/2014/main" id="{AF46BC46-AD78-4932-95BA-D3009154CA7A}"/>
                </a:ext>
              </a:extLst>
            </p:cNvPr>
            <p:cNvSpPr/>
            <p:nvPr/>
          </p:nvSpPr>
          <p:spPr>
            <a:xfrm>
              <a:off x="5752675" y="5440856"/>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cxnSp>
        <p:nvCxnSpPr>
          <p:cNvPr id="33" name="Straight Connector 32">
            <a:extLst>
              <a:ext uri="{FF2B5EF4-FFF2-40B4-BE49-F238E27FC236}">
                <a16:creationId xmlns:a16="http://schemas.microsoft.com/office/drawing/2014/main" id="{D38118F0-6EA8-4901-9161-9101C6DDD97E}"/>
              </a:ext>
            </a:extLst>
          </p:cNvPr>
          <p:cNvCxnSpPr>
            <a:cxnSpLocks/>
          </p:cNvCxnSpPr>
          <p:nvPr/>
        </p:nvCxnSpPr>
        <p:spPr>
          <a:xfrm rot="16200000" flipH="1">
            <a:off x="5826000" y="342900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48852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D013D-A80D-4455-B886-0C3448294C02}"/>
              </a:ext>
            </a:extLst>
          </p:cNvPr>
          <p:cNvSpPr>
            <a:spLocks noGrp="1"/>
          </p:cNvSpPr>
          <p:nvPr>
            <p:ph type="title"/>
          </p:nvPr>
        </p:nvSpPr>
        <p:spPr/>
        <p:txBody>
          <a:bodyPr/>
          <a:lstStyle>
            <a:lvl1pPr algn="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A99D3AB-20B9-4D90-8106-506F443682C8}"/>
              </a:ext>
            </a:extLst>
          </p:cNvPr>
          <p:cNvSpPr>
            <a:spLocks noGrp="1"/>
          </p:cNvSpPr>
          <p:nvPr>
            <p:ph sz="half" idx="1"/>
          </p:nvPr>
        </p:nvSpPr>
        <p:spPr>
          <a:xfrm>
            <a:off x="108585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85F9DF39-257F-4C10-A7B4-1AA1C66F28E9}"/>
              </a:ext>
            </a:extLst>
          </p:cNvPr>
          <p:cNvSpPr>
            <a:spLocks noGrp="1"/>
          </p:cNvSpPr>
          <p:nvPr>
            <p:ph sz="half" idx="2"/>
          </p:nvPr>
        </p:nvSpPr>
        <p:spPr>
          <a:xfrm>
            <a:off x="636600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0E57E5E-B324-4633-AB65-4A53498B9FA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10/19/2023</a:t>
            </a:fld>
            <a:endParaRPr lang="en-US"/>
          </a:p>
        </p:txBody>
      </p:sp>
      <p:sp>
        <p:nvSpPr>
          <p:cNvPr id="6" name="Footer Placeholder 5">
            <a:extLst>
              <a:ext uri="{FF2B5EF4-FFF2-40B4-BE49-F238E27FC236}">
                <a16:creationId xmlns:a16="http://schemas.microsoft.com/office/drawing/2014/main" id="{5B42A16D-8423-4C91-B839-F95380250FA3}"/>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63AD46B-C875-4F91-8991-4A4E5D768D9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3693972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170C3-74D3-4445-A879-4F7CF42ED29A}"/>
              </a:ext>
            </a:extLst>
          </p:cNvPr>
          <p:cNvSpPr>
            <a:spLocks noGrp="1"/>
          </p:cNvSpPr>
          <p:nvPr>
            <p:ph type="title"/>
          </p:nvPr>
        </p:nvSpPr>
        <p:spPr>
          <a:xfrm>
            <a:off x="1079500" y="1011238"/>
            <a:ext cx="10026650" cy="655637"/>
          </a:xfrm>
        </p:spPr>
        <p:txBody>
          <a:bodyPr>
            <a:normAutofit/>
          </a:bodyPr>
          <a:lstStyle>
            <a:lvl1pPr algn="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2B64494-3C1C-49FE-ADB2-6F41CEEA82EF}"/>
              </a:ext>
            </a:extLst>
          </p:cNvPr>
          <p:cNvSpPr>
            <a:spLocks noGrp="1"/>
          </p:cNvSpPr>
          <p:nvPr>
            <p:ph type="body" idx="1"/>
          </p:nvPr>
        </p:nvSpPr>
        <p:spPr>
          <a:xfrm>
            <a:off x="107950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8EE19A6-8340-43A4-9B30-A27DEB9E2BF1}"/>
              </a:ext>
            </a:extLst>
          </p:cNvPr>
          <p:cNvSpPr>
            <a:spLocks noGrp="1"/>
          </p:cNvSpPr>
          <p:nvPr>
            <p:ph sz="half" idx="2"/>
          </p:nvPr>
        </p:nvSpPr>
        <p:spPr>
          <a:xfrm>
            <a:off x="1079500" y="2525561"/>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7B9D4B31-0090-483A-BF84-CEA2B22D51D5}"/>
              </a:ext>
            </a:extLst>
          </p:cNvPr>
          <p:cNvSpPr>
            <a:spLocks noGrp="1"/>
          </p:cNvSpPr>
          <p:nvPr>
            <p:ph type="body" sz="quarter" idx="3"/>
          </p:nvPr>
        </p:nvSpPr>
        <p:spPr>
          <a:xfrm>
            <a:off x="636495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08DB9E9-0BD8-4F85-9342-5C5BA0D35CEA}"/>
              </a:ext>
            </a:extLst>
          </p:cNvPr>
          <p:cNvSpPr>
            <a:spLocks noGrp="1"/>
          </p:cNvSpPr>
          <p:nvPr>
            <p:ph sz="quarter" idx="4"/>
          </p:nvPr>
        </p:nvSpPr>
        <p:spPr>
          <a:xfrm>
            <a:off x="6364950" y="2525560"/>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52AE3D3E-6168-45C3-BAB4-04FFFB9835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10/19/2023</a:t>
            </a:fld>
            <a:endParaRPr lang="en-US"/>
          </a:p>
        </p:txBody>
      </p:sp>
      <p:sp>
        <p:nvSpPr>
          <p:cNvPr id="8" name="Footer Placeholder 7">
            <a:extLst>
              <a:ext uri="{FF2B5EF4-FFF2-40B4-BE49-F238E27FC236}">
                <a16:creationId xmlns:a16="http://schemas.microsoft.com/office/drawing/2014/main" id="{DA8F8D02-7CCF-4321-847A-CD553E52A342}"/>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F966368-2A9A-4617-A2A9-E4E9ACD06381}"/>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0837093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0855A-C7D7-455F-BD47-AB4221DD0240}"/>
              </a:ext>
            </a:extLst>
          </p:cNvPr>
          <p:cNvSpPr>
            <a:spLocks noGrp="1"/>
          </p:cNvSpPr>
          <p:nvPr>
            <p:ph type="title"/>
          </p:nvPr>
        </p:nvSpPr>
        <p:spPr>
          <a:xfrm>
            <a:off x="1079500" y="1079500"/>
            <a:ext cx="10026650" cy="4689475"/>
          </a:xfrm>
        </p:spPr>
        <p:txBody>
          <a:bodyPr anchor="ctr"/>
          <a:lstStyle>
            <a:lvl1pPr algn="ctr">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1629F6FD-C2F8-4688-B52A-ED76F48B8B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10/19/2023</a:t>
            </a:fld>
            <a:endParaRPr lang="en-US"/>
          </a:p>
        </p:txBody>
      </p:sp>
      <p:sp>
        <p:nvSpPr>
          <p:cNvPr id="4" name="Footer Placeholder 3">
            <a:extLst>
              <a:ext uri="{FF2B5EF4-FFF2-40B4-BE49-F238E27FC236}">
                <a16:creationId xmlns:a16="http://schemas.microsoft.com/office/drawing/2014/main" id="{AB358F0F-237C-4F8E-A5A7-48269F700B1D}"/>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68C3629E-70C3-44A4-A268-2194CD424AF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1186043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F0232D4-EC56-49D3-B967-D972B5E5E2C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10/19/2023</a:t>
            </a:fld>
            <a:endParaRPr lang="en-US"/>
          </a:p>
        </p:txBody>
      </p:sp>
      <p:sp>
        <p:nvSpPr>
          <p:cNvPr id="3" name="Footer Placeholder 2">
            <a:extLst>
              <a:ext uri="{FF2B5EF4-FFF2-40B4-BE49-F238E27FC236}">
                <a16:creationId xmlns:a16="http://schemas.microsoft.com/office/drawing/2014/main" id="{0B2C3171-136A-405F-B1CF-C0DAFAA21E41}"/>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76523E7E-BA29-40D2-BE24-10E7F705040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4547926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607EF-706F-47DD-B487-7C3E4EDE1945}"/>
              </a:ext>
            </a:extLst>
          </p:cNvPr>
          <p:cNvSpPr>
            <a:spLocks noGrp="1"/>
          </p:cNvSpPr>
          <p:nvPr>
            <p:ph type="title"/>
          </p:nvPr>
        </p:nvSpPr>
        <p:spPr>
          <a:xfrm>
            <a:off x="1071607" y="1011238"/>
            <a:ext cx="3906000" cy="1292400"/>
          </a:xfrm>
        </p:spPr>
        <p:txBody>
          <a:bodyPr anchor="t" anchorCtr="0">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8298442-7D9F-4D62-866B-FBA382F06C4C}"/>
              </a:ext>
            </a:extLst>
          </p:cNvPr>
          <p:cNvSpPr>
            <a:spLocks noGrp="1"/>
          </p:cNvSpPr>
          <p:nvPr>
            <p:ph idx="1"/>
          </p:nvPr>
        </p:nvSpPr>
        <p:spPr>
          <a:xfrm>
            <a:off x="5537200" y="955230"/>
            <a:ext cx="5583193" cy="4813745"/>
          </a:xfrm>
        </p:spPr>
        <p:txBody>
          <a:bodyPr/>
          <a:lstStyle>
            <a:lvl1pPr marL="0" indent="0">
              <a:lnSpc>
                <a:spcPct val="100000"/>
              </a:lnSpc>
              <a:buFontTx/>
              <a:buNone/>
              <a:defRPr sz="4800"/>
            </a:lvl1pPr>
            <a:lvl2pPr marL="0">
              <a:lnSpc>
                <a:spcPct val="100000"/>
              </a:lnSpc>
              <a:defRPr sz="4800"/>
            </a:lvl2pPr>
            <a:lvl3pPr marL="0" indent="0">
              <a:buNone/>
              <a:defRPr sz="2000"/>
            </a:lvl3pPr>
            <a:lvl4pPr marL="0">
              <a:defRPr sz="2000"/>
            </a:lvl4pPr>
            <a:lvl5pPr marL="360000">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67D1DB7-AC43-460E-B3C5-9F8B37D1B50A}"/>
              </a:ext>
            </a:extLst>
          </p:cNvPr>
          <p:cNvSpPr>
            <a:spLocks noGrp="1"/>
          </p:cNvSpPr>
          <p:nvPr>
            <p:ph type="body" sz="half" idx="2"/>
          </p:nvPr>
        </p:nvSpPr>
        <p:spPr>
          <a:xfrm>
            <a:off x="1079499" y="2664000"/>
            <a:ext cx="3905999" cy="3106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0C5DE9-6995-4F6E-AF64-6CE9A677971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10/19/2023</a:t>
            </a:fld>
            <a:endParaRPr lang="en-US"/>
          </a:p>
        </p:txBody>
      </p:sp>
      <p:sp>
        <p:nvSpPr>
          <p:cNvPr id="6" name="Footer Placeholder 5">
            <a:extLst>
              <a:ext uri="{FF2B5EF4-FFF2-40B4-BE49-F238E27FC236}">
                <a16:creationId xmlns:a16="http://schemas.microsoft.com/office/drawing/2014/main" id="{388BC655-2B4D-48CA-90B9-740400332295}"/>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314A7E0-1D83-4CE0-9FFE-3EEE2B3C27E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6661642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F7F85-950A-4BED-AE31-5C85DE4FA488}"/>
              </a:ext>
            </a:extLst>
          </p:cNvPr>
          <p:cNvSpPr>
            <a:spLocks noGrp="1"/>
          </p:cNvSpPr>
          <p:nvPr>
            <p:ph type="title"/>
          </p:nvPr>
        </p:nvSpPr>
        <p:spPr>
          <a:xfrm>
            <a:off x="1079501" y="1011238"/>
            <a:ext cx="3905250" cy="1292662"/>
          </a:xfrm>
        </p:spPr>
        <p:txBody>
          <a:bodyPr anchor="t" anchorCtr="0">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813A008-3741-4305-8A06-C0D8404A32BB}"/>
              </a:ext>
            </a:extLst>
          </p:cNvPr>
          <p:cNvSpPr>
            <a:spLocks noGrp="1"/>
          </p:cNvSpPr>
          <p:nvPr>
            <p:ph type="pic" idx="1"/>
          </p:nvPr>
        </p:nvSpPr>
        <p:spPr>
          <a:xfrm>
            <a:off x="5537200" y="531813"/>
            <a:ext cx="6113812" cy="578484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BF2ADC63-3365-4920-AF26-600F4D2EA579}"/>
              </a:ext>
            </a:extLst>
          </p:cNvPr>
          <p:cNvSpPr>
            <a:spLocks noGrp="1"/>
          </p:cNvSpPr>
          <p:nvPr>
            <p:ph type="body" sz="half" idx="2"/>
          </p:nvPr>
        </p:nvSpPr>
        <p:spPr>
          <a:xfrm>
            <a:off x="1079500" y="2663825"/>
            <a:ext cx="3905250" cy="310515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C161BE-EF8B-4F4D-8197-61442EBC46B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10/19/2023</a:t>
            </a:fld>
            <a:endParaRPr lang="en-US"/>
          </a:p>
        </p:txBody>
      </p:sp>
      <p:sp>
        <p:nvSpPr>
          <p:cNvPr id="6" name="Footer Placeholder 5">
            <a:extLst>
              <a:ext uri="{FF2B5EF4-FFF2-40B4-BE49-F238E27FC236}">
                <a16:creationId xmlns:a16="http://schemas.microsoft.com/office/drawing/2014/main" id="{9FD37897-BFE5-414E-9334-53116988DC37}"/>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F5BF024-9A20-4B80-976D-420DCCD1616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8074591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B794F-0C7D-47A6-A355-9B54F3A082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518BEFC-5F95-43C3-A662-CF24426CB374}"/>
              </a:ext>
            </a:extLst>
          </p:cNvPr>
          <p:cNvSpPr>
            <a:spLocks noGrp="1"/>
          </p:cNvSpPr>
          <p:nvPr>
            <p:ph type="body" orient="vert" idx="1"/>
          </p:nvPr>
        </p:nvSpPr>
        <p:spPr>
          <a:xfrm>
            <a:off x="1079500" y="1790700"/>
            <a:ext cx="10026650" cy="39782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E020A41-C226-41AB-8766-C9BF3E9BF9D0}"/>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10/19/2023</a:t>
            </a:fld>
            <a:endParaRPr lang="en-US"/>
          </a:p>
        </p:txBody>
      </p:sp>
      <p:sp>
        <p:nvSpPr>
          <p:cNvPr id="5" name="Footer Placeholder 4">
            <a:extLst>
              <a:ext uri="{FF2B5EF4-FFF2-40B4-BE49-F238E27FC236}">
                <a16:creationId xmlns:a16="http://schemas.microsoft.com/office/drawing/2014/main" id="{877795E9-017B-4505-810D-A5F553A56BC9}"/>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626A1BD-3429-4C11-B230-8AD083EC3EC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4445545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11CA2-18BF-408B-A40C-B43A0A7B80FA}"/>
              </a:ext>
            </a:extLst>
          </p:cNvPr>
          <p:cNvSpPr>
            <a:spLocks noGrp="1"/>
          </p:cNvSpPr>
          <p:nvPr>
            <p:ph type="title" orient="vert"/>
          </p:nvPr>
        </p:nvSpPr>
        <p:spPr>
          <a:xfrm>
            <a:off x="9899079" y="1079500"/>
            <a:ext cx="1292662" cy="4689476"/>
          </a:xfrm>
        </p:spPr>
        <p:txBody>
          <a:bodyPr vert="eaVert">
            <a:normAutofit/>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E424B6-12FC-41A1-AF7C-7E3931D97204}"/>
              </a:ext>
            </a:extLst>
          </p:cNvPr>
          <p:cNvSpPr>
            <a:spLocks noGrp="1"/>
          </p:cNvSpPr>
          <p:nvPr>
            <p:ph type="body" orient="vert" idx="1"/>
          </p:nvPr>
        </p:nvSpPr>
        <p:spPr>
          <a:xfrm>
            <a:off x="1079499" y="1079500"/>
            <a:ext cx="8495943" cy="468947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35CF957-F921-48CF-97FE-91190C1AE9B3}"/>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10/19/2023</a:t>
            </a:fld>
            <a:endParaRPr lang="en-US"/>
          </a:p>
        </p:txBody>
      </p:sp>
      <p:sp>
        <p:nvSpPr>
          <p:cNvPr id="5" name="Footer Placeholder 4">
            <a:extLst>
              <a:ext uri="{FF2B5EF4-FFF2-40B4-BE49-F238E27FC236}">
                <a16:creationId xmlns:a16="http://schemas.microsoft.com/office/drawing/2014/main" id="{6653F49D-6E0C-47F7-BAAD-A427913DC4D1}"/>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038A122-F390-46CF-BECF-3AE05CA585C4}"/>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41824225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700152-D18D-4405-8FB2-5985831B57A0}"/>
              </a:ext>
            </a:extLst>
          </p:cNvPr>
          <p:cNvSpPr>
            <a:spLocks noGrp="1"/>
          </p:cNvSpPr>
          <p:nvPr>
            <p:ph type="title"/>
          </p:nvPr>
        </p:nvSpPr>
        <p:spPr>
          <a:xfrm>
            <a:off x="1079500" y="1011238"/>
            <a:ext cx="10026650" cy="655637"/>
          </a:xfrm>
          <a:prstGeom prst="rect">
            <a:avLst/>
          </a:prstGeom>
        </p:spPr>
        <p:txBody>
          <a:bodyPr vert="horz" lIns="0" tIns="0" rIns="0" bIns="0" rtlCol="0" anchor="t"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22E92E1-0C4A-474E-8E29-8DB404101BA7}"/>
              </a:ext>
            </a:extLst>
          </p:cNvPr>
          <p:cNvSpPr>
            <a:spLocks noGrp="1"/>
          </p:cNvSpPr>
          <p:nvPr>
            <p:ph type="body" idx="1"/>
          </p:nvPr>
        </p:nvSpPr>
        <p:spPr>
          <a:xfrm>
            <a:off x="1079500" y="1790700"/>
            <a:ext cx="10026650" cy="3978275"/>
          </a:xfrm>
          <a:prstGeom prst="rect">
            <a:avLst/>
          </a:prstGeom>
        </p:spPr>
        <p:txBody>
          <a:bodyPr vert="horz" lIns="0" tIns="0" rIns="0" bIns="0" rtlCol="0" anchor="t" anchorCtr="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122E245-B48B-4526-8D2D-9475E64B0624}"/>
              </a:ext>
            </a:extLst>
          </p:cNvPr>
          <p:cNvSpPr>
            <a:spLocks noGrp="1"/>
          </p:cNvSpPr>
          <p:nvPr>
            <p:ph type="dt" sz="half" idx="2"/>
          </p:nvPr>
        </p:nvSpPr>
        <p:spPr>
          <a:xfrm>
            <a:off x="541338" y="6401999"/>
            <a:ext cx="2206625" cy="369332"/>
          </a:xfrm>
          <a:prstGeom prst="rect">
            <a:avLst/>
          </a:prstGeom>
        </p:spPr>
        <p:txBody>
          <a:bodyPr vert="horz" lIns="0" tIns="0" rIns="0" bIns="0" rtlCol="0" anchor="ctr">
            <a:normAutofit/>
          </a:bodyPr>
          <a:lstStyle>
            <a:lvl1pPr algn="l">
              <a:defRPr sz="1000" cap="all" spc="300" baseline="0">
                <a:solidFill>
                  <a:schemeClr val="tx1">
                    <a:alpha val="70000"/>
                  </a:schemeClr>
                </a:solidFill>
              </a:defRPr>
            </a:lvl1pPr>
          </a:lstStyle>
          <a:p>
            <a:fld id="{64F0E216-BA48-4F04-AC4F-645AA0DD6AC6}" type="datetimeFigureOut">
              <a:rPr lang="en-US" smtClean="0"/>
              <a:pPr/>
              <a:t>10/19/2023</a:t>
            </a:fld>
            <a:endParaRPr lang="en-US" dirty="0"/>
          </a:p>
        </p:txBody>
      </p:sp>
      <p:sp>
        <p:nvSpPr>
          <p:cNvPr id="5" name="Footer Placeholder 4">
            <a:extLst>
              <a:ext uri="{FF2B5EF4-FFF2-40B4-BE49-F238E27FC236}">
                <a16:creationId xmlns:a16="http://schemas.microsoft.com/office/drawing/2014/main" id="{C2A0FE5C-A494-40F2-A357-786AFFA6318E}"/>
              </a:ext>
            </a:extLst>
          </p:cNvPr>
          <p:cNvSpPr>
            <a:spLocks noGrp="1"/>
          </p:cNvSpPr>
          <p:nvPr>
            <p:ph type="ftr" sz="quarter" idx="3"/>
          </p:nvPr>
        </p:nvSpPr>
        <p:spPr>
          <a:xfrm>
            <a:off x="3308350" y="6401999"/>
            <a:ext cx="5575300" cy="369332"/>
          </a:xfrm>
          <a:prstGeom prst="rect">
            <a:avLst/>
          </a:prstGeom>
        </p:spPr>
        <p:txBody>
          <a:bodyPr vert="horz" lIns="0" tIns="0" rIns="0" bIns="0" rtlCol="0" anchor="ctr">
            <a:normAutofit/>
          </a:bodyPr>
          <a:lstStyle>
            <a:lvl1pPr algn="ctr">
              <a:defRPr sz="1000" cap="all" spc="300" baseline="0">
                <a:solidFill>
                  <a:schemeClr val="tx1">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504686A1-EDE2-44D9-A671-F708A6F883D7}"/>
              </a:ext>
            </a:extLst>
          </p:cNvPr>
          <p:cNvSpPr>
            <a:spLocks noGrp="1"/>
          </p:cNvSpPr>
          <p:nvPr>
            <p:ph type="sldNum" sz="quarter" idx="4"/>
          </p:nvPr>
        </p:nvSpPr>
        <p:spPr>
          <a:xfrm>
            <a:off x="9442800" y="6401999"/>
            <a:ext cx="2208212" cy="369332"/>
          </a:xfrm>
          <a:prstGeom prst="rect">
            <a:avLst/>
          </a:prstGeom>
        </p:spPr>
        <p:txBody>
          <a:bodyPr vert="horz" lIns="0" tIns="0" rIns="0" bIns="0" rtlCol="0" anchor="ctr">
            <a:normAutofit/>
          </a:bodyPr>
          <a:lstStyle>
            <a:lvl1pPr algn="r">
              <a:defRPr sz="1000" cap="all" spc="300" baseline="0">
                <a:solidFill>
                  <a:schemeClr val="tx1">
                    <a:alpha val="70000"/>
                  </a:schemeClr>
                </a:solidFill>
              </a:defRPr>
            </a:lvl1pPr>
          </a:lstStyle>
          <a:p>
            <a:fld id="{D39607A7-8386-47DB-8578-DDEDD194E5D4}" type="slidenum">
              <a:rPr lang="en-US" smtClean="0"/>
              <a:pPr/>
              <a:t>‹#›</a:t>
            </a:fld>
            <a:endParaRPr lang="en-US" dirty="0"/>
          </a:p>
        </p:txBody>
      </p:sp>
    </p:spTree>
    <p:extLst>
      <p:ext uri="{BB962C8B-B14F-4D97-AF65-F5344CB8AC3E}">
        <p14:creationId xmlns:p14="http://schemas.microsoft.com/office/powerpoint/2010/main" val="263040954"/>
      </p:ext>
    </p:extLst>
  </p:cSld>
  <p:clrMap bg1="dk1" tx1="lt1" bg2="dk2" tx2="lt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26" r:id="rId6"/>
    <p:sldLayoutId id="2147483722" r:id="rId7"/>
    <p:sldLayoutId id="2147483723" r:id="rId8"/>
    <p:sldLayoutId id="2147483724" r:id="rId9"/>
    <p:sldLayoutId id="2147483725" r:id="rId10"/>
    <p:sldLayoutId id="2147483727" r:id="rId11"/>
  </p:sldLayoutIdLst>
  <p:txStyles>
    <p:titleStyle>
      <a:lvl1pPr algn="l" defTabSz="914400" rtl="0" eaLnBrk="1" latinLnBrk="0" hangingPunct="1">
        <a:lnSpc>
          <a:spcPct val="100000"/>
        </a:lnSpc>
        <a:spcBef>
          <a:spcPct val="0"/>
        </a:spcBef>
        <a:buNone/>
        <a:defRPr sz="2800" kern="1200" cap="all" spc="400" baseline="0">
          <a:solidFill>
            <a:schemeClr val="tx1"/>
          </a:solidFill>
          <a:latin typeface="+mj-lt"/>
          <a:ea typeface="+mj-ea"/>
          <a:cs typeface="+mj-cs"/>
        </a:defRPr>
      </a:lvl1pPr>
    </p:titleStyle>
    <p:body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hyperlink" Target="https://creativecommons.org/licenses/by/4.0/" TargetMode="External"/><Relationship Id="rId4" Type="http://schemas.openxmlformats.org/officeDocument/2006/relationships/hyperlink" Target="https://wellcomecollection.org/works/ww7c2sdj"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4" name="Rectangle 63">
            <a:extLst>
              <a:ext uri="{FF2B5EF4-FFF2-40B4-BE49-F238E27FC236}">
                <a16:creationId xmlns:a16="http://schemas.microsoft.com/office/drawing/2014/main" id="{CA5B2A81-2C8E-4963-AFD4-E539D168B4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766050" y="1079500"/>
            <a:ext cx="3884962" cy="2138400"/>
          </a:xfrm>
        </p:spPr>
        <p:txBody>
          <a:bodyPr>
            <a:normAutofit/>
          </a:bodyPr>
          <a:lstStyle/>
          <a:p>
            <a:r>
              <a:rPr lang="en-GB" dirty="0">
                <a:ea typeface="+mj-lt"/>
                <a:cs typeface="+mj-lt"/>
              </a:rPr>
              <a:t>Medieval Understanding of Illness and Melancholia</a:t>
            </a:r>
            <a:r>
              <a:rPr lang="en-GB" dirty="0">
                <a:cs typeface="Calibri Light"/>
              </a:rPr>
              <a:t>:</a:t>
            </a:r>
            <a:br>
              <a:rPr lang="en-GB">
                <a:cs typeface="Calibri Light"/>
              </a:rPr>
            </a:br>
            <a:endParaRPr lang="en-GB">
              <a:cs typeface="Calibri Light"/>
            </a:endParaRPr>
          </a:p>
        </p:txBody>
      </p:sp>
      <p:sp>
        <p:nvSpPr>
          <p:cNvPr id="3" name="Subtitle 2"/>
          <p:cNvSpPr>
            <a:spLocks noGrp="1"/>
          </p:cNvSpPr>
          <p:nvPr>
            <p:ph type="subTitle" idx="1"/>
          </p:nvPr>
        </p:nvSpPr>
        <p:spPr>
          <a:xfrm>
            <a:off x="7766051" y="4113213"/>
            <a:ext cx="3884961" cy="1655762"/>
          </a:xfrm>
        </p:spPr>
        <p:txBody>
          <a:bodyPr vert="horz" lIns="91440" tIns="45720" rIns="91440" bIns="45720" rtlCol="0">
            <a:normAutofit/>
          </a:bodyPr>
          <a:lstStyle/>
          <a:p>
            <a:endParaRPr lang="en-GB" dirty="0"/>
          </a:p>
        </p:txBody>
      </p:sp>
      <p:pic>
        <p:nvPicPr>
          <p:cNvPr id="56" name="Picture 3">
            <a:extLst>
              <a:ext uri="{FF2B5EF4-FFF2-40B4-BE49-F238E27FC236}">
                <a16:creationId xmlns:a16="http://schemas.microsoft.com/office/drawing/2014/main" id="{4B10E124-B8DD-4B7C-ACA1-352D44881B9A}"/>
              </a:ext>
            </a:extLst>
          </p:cNvPr>
          <p:cNvPicPr>
            <a:picLocks noChangeAspect="1"/>
          </p:cNvPicPr>
          <p:nvPr/>
        </p:nvPicPr>
        <p:blipFill rotWithShape="1">
          <a:blip r:embed="rId3"/>
          <a:srcRect l="34965" r="91"/>
          <a:stretch/>
        </p:blipFill>
        <p:spPr>
          <a:xfrm>
            <a:off x="540988" y="540000"/>
            <a:ext cx="6671025" cy="5778000"/>
          </a:xfrm>
          <a:prstGeom prst="rect">
            <a:avLst/>
          </a:prstGeom>
        </p:spPr>
      </p:pic>
      <p:cxnSp>
        <p:nvCxnSpPr>
          <p:cNvPr id="66" name="Straight Connector 65">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38531"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a:t>
            </a:r>
          </a:p>
        </p:txBody>
      </p:sp>
      <p:sp>
        <p:nvSpPr>
          <p:cNvPr id="3" name="Content Placeholder 2"/>
          <p:cNvSpPr>
            <a:spLocks noGrp="1"/>
          </p:cNvSpPr>
          <p:nvPr>
            <p:ph idx="1"/>
          </p:nvPr>
        </p:nvSpPr>
        <p:spPr/>
        <p:txBody>
          <a:bodyPr/>
          <a:lstStyle/>
          <a:p>
            <a:r>
              <a:rPr lang="en-GB" dirty="0"/>
              <a:t>Before we start the session, just spend a few minutes noting all the key points that you are familiar with relating to the Four Humours and Melancholy.</a:t>
            </a:r>
          </a:p>
          <a:p>
            <a:r>
              <a:rPr lang="en-GB" dirty="0"/>
              <a:t>By the end of this session your knowledge and understanding should have developed further.</a:t>
            </a:r>
          </a:p>
        </p:txBody>
      </p:sp>
    </p:spTree>
    <p:extLst>
      <p:ext uri="{BB962C8B-B14F-4D97-AF65-F5344CB8AC3E}">
        <p14:creationId xmlns:p14="http://schemas.microsoft.com/office/powerpoint/2010/main" val="10398075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69F5FE0-EBCF-4A14-AF3D-1ADCD644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379625-43B2-4EB1-8A85-A51F09CFD64D}"/>
              </a:ext>
            </a:extLst>
          </p:cNvPr>
          <p:cNvSpPr>
            <a:spLocks noGrp="1"/>
          </p:cNvSpPr>
          <p:nvPr>
            <p:ph type="title"/>
          </p:nvPr>
        </p:nvSpPr>
        <p:spPr>
          <a:xfrm>
            <a:off x="1080000" y="1011236"/>
            <a:ext cx="4426782" cy="2417763"/>
          </a:xfrm>
        </p:spPr>
        <p:txBody>
          <a:bodyPr anchor="t">
            <a:normAutofit/>
          </a:bodyPr>
          <a:lstStyle/>
          <a:p>
            <a:r>
              <a:rPr lang="en-GB" dirty="0"/>
              <a:t>Aims </a:t>
            </a:r>
          </a:p>
        </p:txBody>
      </p:sp>
      <p:grpSp>
        <p:nvGrpSpPr>
          <p:cNvPr id="10" name="Group 9">
            <a:extLst>
              <a:ext uri="{FF2B5EF4-FFF2-40B4-BE49-F238E27FC236}">
                <a16:creationId xmlns:a16="http://schemas.microsoft.com/office/drawing/2014/main" id="{A56BA46D-F038-4819-B996-BEDE44248B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3176" y="3831217"/>
            <a:ext cx="1980565" cy="2208479"/>
            <a:chOff x="1103176" y="3831217"/>
            <a:chExt cx="1980565" cy="2208479"/>
          </a:xfrm>
        </p:grpSpPr>
        <p:sp>
          <p:nvSpPr>
            <p:cNvPr id="11" name="Freeform: Shape 10">
              <a:extLst>
                <a:ext uri="{FF2B5EF4-FFF2-40B4-BE49-F238E27FC236}">
                  <a16:creationId xmlns:a16="http://schemas.microsoft.com/office/drawing/2014/main" id="{C019C8D0-3720-4D8A-BCCB-DA91068B18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00000">
              <a:off x="1297758" y="4230168"/>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892991" y="1795123"/>
                  </a:lnTo>
                  <a:lnTo>
                    <a:pt x="763082" y="1694835"/>
                  </a:lnTo>
                  <a:cubicBezTo>
                    <a:pt x="-338018" y="799772"/>
                    <a:pt x="-41719" y="62104"/>
                    <a:pt x="379877" y="3722"/>
                  </a:cubicBezTo>
                  <a:cubicBezTo>
                    <a:pt x="399953" y="942"/>
                    <a:pt x="420313" y="-298"/>
                    <a:pt x="440819" y="59"/>
                  </a:cubicBezTo>
                  <a:close/>
                </a:path>
              </a:pathLst>
            </a:custGeom>
            <a:solidFill>
              <a:schemeClr val="accent1">
                <a:alpha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8C17AC2-A924-422A-AD03-911B80BEF04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1103176" y="3831217"/>
              <a:ext cx="1785983" cy="2208479"/>
              <a:chOff x="2725201" y="4453039"/>
              <a:chExt cx="1785983" cy="2208479"/>
            </a:xfrm>
          </p:grpSpPr>
          <p:cxnSp>
            <p:nvCxnSpPr>
              <p:cNvPr id="13" name="Straight Connector 12">
                <a:extLst>
                  <a:ext uri="{FF2B5EF4-FFF2-40B4-BE49-F238E27FC236}">
                    <a16:creationId xmlns:a16="http://schemas.microsoft.com/office/drawing/2014/main" id="{A793E9AE-C8D1-485F-AA4B-0B26A62CC2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3618192" y="4453039"/>
                <a:ext cx="0" cy="220847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6B6FF1F-1F9C-44F4-8C43-8F1C269F73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738439" y="5243393"/>
                <a:ext cx="176093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Freeform: Shape 14">
                <a:extLst>
                  <a:ext uri="{FF2B5EF4-FFF2-40B4-BE49-F238E27FC236}">
                    <a16:creationId xmlns:a16="http://schemas.microsoft.com/office/drawing/2014/main" id="{FEBAC472-1B2E-412E-BE4A-D5423B2BE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725201" y="4861779"/>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 name="connsiteX0" fmla="*/ 440819 w 1785983"/>
                  <a:gd name="connsiteY0" fmla="*/ 59 h 1849891"/>
                  <a:gd name="connsiteX1" fmla="*/ 845918 w 1785983"/>
                  <a:gd name="connsiteY1" fmla="*/ 261596 h 1849891"/>
                  <a:gd name="connsiteX2" fmla="*/ 892992 w 1785983"/>
                  <a:gd name="connsiteY2" fmla="*/ 360758 h 1849891"/>
                  <a:gd name="connsiteX3" fmla="*/ 892992 w 1785983"/>
                  <a:gd name="connsiteY3" fmla="*/ 365372 h 1849891"/>
                  <a:gd name="connsiteX4" fmla="*/ 940065 w 1785983"/>
                  <a:gd name="connsiteY4" fmla="*/ 266212 h 1849891"/>
                  <a:gd name="connsiteX5" fmla="*/ 1406106 w 1785983"/>
                  <a:gd name="connsiteY5" fmla="*/ 8338 h 1849891"/>
                  <a:gd name="connsiteX6" fmla="*/ 1022901 w 1785983"/>
                  <a:gd name="connsiteY6" fmla="*/ 1699451 h 1849891"/>
                  <a:gd name="connsiteX7" fmla="*/ 892991 w 1785983"/>
                  <a:gd name="connsiteY7" fmla="*/ 1799739 h 1849891"/>
                  <a:gd name="connsiteX8" fmla="*/ 838223 w 1785983"/>
                  <a:gd name="connsiteY8" fmla="*/ 1849891 h 1849891"/>
                  <a:gd name="connsiteX9" fmla="*/ 763082 w 1785983"/>
                  <a:gd name="connsiteY9" fmla="*/ 1694835 h 1849891"/>
                  <a:gd name="connsiteX10" fmla="*/ 379877 w 1785983"/>
                  <a:gd name="connsiteY10" fmla="*/ 3722 h 1849891"/>
                  <a:gd name="connsiteX11" fmla="*/ 440819 w 1785983"/>
                  <a:gd name="connsiteY11" fmla="*/ 59 h 1849891"/>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763082 w 1785983"/>
                  <a:gd name="connsiteY8" fmla="*/ 1694835 h 1799739"/>
                  <a:gd name="connsiteX9" fmla="*/ 379877 w 1785983"/>
                  <a:gd name="connsiteY9" fmla="*/ 3722 h 1799739"/>
                  <a:gd name="connsiteX10" fmla="*/ 440819 w 1785983"/>
                  <a:gd name="connsiteY10"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763082" y="1694835"/>
                    </a:lnTo>
                    <a:cubicBezTo>
                      <a:pt x="-338018" y="799772"/>
                      <a:pt x="-41719" y="62104"/>
                      <a:pt x="379877" y="3722"/>
                    </a:cubicBezTo>
                    <a:cubicBezTo>
                      <a:pt x="399953" y="942"/>
                      <a:pt x="420313" y="-298"/>
                      <a:pt x="440819" y="59"/>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Bell MT" panose="02020503060305020303" pitchFamily="18" charset="0"/>
                </a:endParaRPr>
              </a:p>
            </p:txBody>
          </p:sp>
          <p:sp>
            <p:nvSpPr>
              <p:cNvPr id="16" name="Rectangle 30">
                <a:extLst>
                  <a:ext uri="{FF2B5EF4-FFF2-40B4-BE49-F238E27FC236}">
                    <a16:creationId xmlns:a16="http://schemas.microsoft.com/office/drawing/2014/main" id="{BA77ECB2-C17A-4FC2-BBA8-9B201AA6A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24232" y="5447997"/>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30">
                <a:extLst>
                  <a:ext uri="{FF2B5EF4-FFF2-40B4-BE49-F238E27FC236}">
                    <a16:creationId xmlns:a16="http://schemas.microsoft.com/office/drawing/2014/main" id="{6E52EEA2-6D0E-43D0-9C49-EF0EC20DED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315029" y="5983110"/>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3" name="Content Placeholder 2">
            <a:extLst>
              <a:ext uri="{FF2B5EF4-FFF2-40B4-BE49-F238E27FC236}">
                <a16:creationId xmlns:a16="http://schemas.microsoft.com/office/drawing/2014/main" id="{968E029E-A8D7-40AC-8A35-562F4244E883}"/>
              </a:ext>
            </a:extLst>
          </p:cNvPr>
          <p:cNvSpPr>
            <a:spLocks noGrp="1"/>
          </p:cNvSpPr>
          <p:nvPr>
            <p:ph idx="1"/>
          </p:nvPr>
        </p:nvSpPr>
        <p:spPr>
          <a:xfrm>
            <a:off x="6096000" y="987423"/>
            <a:ext cx="5555012" cy="4781552"/>
          </a:xfrm>
        </p:spPr>
        <p:txBody>
          <a:bodyPr>
            <a:normAutofit/>
          </a:bodyPr>
          <a:lstStyle/>
          <a:p>
            <a:pPr marL="359410" indent="-359410"/>
            <a:r>
              <a:rPr lang="en-GB"/>
              <a:t>To explore the changing medieval understanding of illness and treatments</a:t>
            </a:r>
          </a:p>
          <a:p>
            <a:pPr marL="359410" indent="-359410"/>
            <a:r>
              <a:rPr lang="en-GB"/>
              <a:t>To become familiar with the concept of melancholia and how it was understood in the middle ages.</a:t>
            </a:r>
          </a:p>
        </p:txBody>
      </p:sp>
    </p:spTree>
    <p:extLst>
      <p:ext uri="{BB962C8B-B14F-4D97-AF65-F5344CB8AC3E}">
        <p14:creationId xmlns:p14="http://schemas.microsoft.com/office/powerpoint/2010/main" val="11256964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69F5FE0-EBCF-4A14-AF3D-1ADCD644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DF0DCE-943A-4C0C-A4A5-979B67B11BEF}"/>
              </a:ext>
            </a:extLst>
          </p:cNvPr>
          <p:cNvSpPr>
            <a:spLocks noGrp="1"/>
          </p:cNvSpPr>
          <p:nvPr>
            <p:ph type="title"/>
          </p:nvPr>
        </p:nvSpPr>
        <p:spPr>
          <a:xfrm>
            <a:off x="1080000" y="1011236"/>
            <a:ext cx="4426782" cy="2417763"/>
          </a:xfrm>
        </p:spPr>
        <p:txBody>
          <a:bodyPr anchor="t">
            <a:normAutofit/>
          </a:bodyPr>
          <a:lstStyle/>
          <a:p>
            <a:r>
              <a:rPr lang="en-GB" dirty="0"/>
              <a:t>Introduction</a:t>
            </a:r>
          </a:p>
        </p:txBody>
      </p:sp>
      <p:grpSp>
        <p:nvGrpSpPr>
          <p:cNvPr id="10" name="Group 9">
            <a:extLst>
              <a:ext uri="{FF2B5EF4-FFF2-40B4-BE49-F238E27FC236}">
                <a16:creationId xmlns:a16="http://schemas.microsoft.com/office/drawing/2014/main" id="{A56BA46D-F038-4819-B996-BEDE44248B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3176" y="3831217"/>
            <a:ext cx="1980565" cy="2208479"/>
            <a:chOff x="1103176" y="3831217"/>
            <a:chExt cx="1980565" cy="2208479"/>
          </a:xfrm>
        </p:grpSpPr>
        <p:sp>
          <p:nvSpPr>
            <p:cNvPr id="11" name="Freeform: Shape 10">
              <a:extLst>
                <a:ext uri="{FF2B5EF4-FFF2-40B4-BE49-F238E27FC236}">
                  <a16:creationId xmlns:a16="http://schemas.microsoft.com/office/drawing/2014/main" id="{C019C8D0-3720-4D8A-BCCB-DA91068B18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00000">
              <a:off x="1297758" y="4230168"/>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892991" y="1795123"/>
                  </a:lnTo>
                  <a:lnTo>
                    <a:pt x="763082" y="1694835"/>
                  </a:lnTo>
                  <a:cubicBezTo>
                    <a:pt x="-338018" y="799772"/>
                    <a:pt x="-41719" y="62104"/>
                    <a:pt x="379877" y="3722"/>
                  </a:cubicBezTo>
                  <a:cubicBezTo>
                    <a:pt x="399953" y="942"/>
                    <a:pt x="420313" y="-298"/>
                    <a:pt x="440819" y="59"/>
                  </a:cubicBezTo>
                  <a:close/>
                </a:path>
              </a:pathLst>
            </a:custGeom>
            <a:solidFill>
              <a:schemeClr val="accent1">
                <a:alpha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8C17AC2-A924-422A-AD03-911B80BEF04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1103176" y="3831217"/>
              <a:ext cx="1785983" cy="2208479"/>
              <a:chOff x="2725201" y="4453039"/>
              <a:chExt cx="1785983" cy="2208479"/>
            </a:xfrm>
          </p:grpSpPr>
          <p:cxnSp>
            <p:nvCxnSpPr>
              <p:cNvPr id="13" name="Straight Connector 12">
                <a:extLst>
                  <a:ext uri="{FF2B5EF4-FFF2-40B4-BE49-F238E27FC236}">
                    <a16:creationId xmlns:a16="http://schemas.microsoft.com/office/drawing/2014/main" id="{A793E9AE-C8D1-485F-AA4B-0B26A62CC2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3618192" y="4453039"/>
                <a:ext cx="0" cy="220847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6B6FF1F-1F9C-44F4-8C43-8F1C269F73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738439" y="5243393"/>
                <a:ext cx="176093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Freeform: Shape 14">
                <a:extLst>
                  <a:ext uri="{FF2B5EF4-FFF2-40B4-BE49-F238E27FC236}">
                    <a16:creationId xmlns:a16="http://schemas.microsoft.com/office/drawing/2014/main" id="{FEBAC472-1B2E-412E-BE4A-D5423B2BE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725201" y="4861779"/>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 name="connsiteX0" fmla="*/ 440819 w 1785983"/>
                  <a:gd name="connsiteY0" fmla="*/ 59 h 1849891"/>
                  <a:gd name="connsiteX1" fmla="*/ 845918 w 1785983"/>
                  <a:gd name="connsiteY1" fmla="*/ 261596 h 1849891"/>
                  <a:gd name="connsiteX2" fmla="*/ 892992 w 1785983"/>
                  <a:gd name="connsiteY2" fmla="*/ 360758 h 1849891"/>
                  <a:gd name="connsiteX3" fmla="*/ 892992 w 1785983"/>
                  <a:gd name="connsiteY3" fmla="*/ 365372 h 1849891"/>
                  <a:gd name="connsiteX4" fmla="*/ 940065 w 1785983"/>
                  <a:gd name="connsiteY4" fmla="*/ 266212 h 1849891"/>
                  <a:gd name="connsiteX5" fmla="*/ 1406106 w 1785983"/>
                  <a:gd name="connsiteY5" fmla="*/ 8338 h 1849891"/>
                  <a:gd name="connsiteX6" fmla="*/ 1022901 w 1785983"/>
                  <a:gd name="connsiteY6" fmla="*/ 1699451 h 1849891"/>
                  <a:gd name="connsiteX7" fmla="*/ 892991 w 1785983"/>
                  <a:gd name="connsiteY7" fmla="*/ 1799739 h 1849891"/>
                  <a:gd name="connsiteX8" fmla="*/ 838223 w 1785983"/>
                  <a:gd name="connsiteY8" fmla="*/ 1849891 h 1849891"/>
                  <a:gd name="connsiteX9" fmla="*/ 763082 w 1785983"/>
                  <a:gd name="connsiteY9" fmla="*/ 1694835 h 1849891"/>
                  <a:gd name="connsiteX10" fmla="*/ 379877 w 1785983"/>
                  <a:gd name="connsiteY10" fmla="*/ 3722 h 1849891"/>
                  <a:gd name="connsiteX11" fmla="*/ 440819 w 1785983"/>
                  <a:gd name="connsiteY11" fmla="*/ 59 h 1849891"/>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763082 w 1785983"/>
                  <a:gd name="connsiteY8" fmla="*/ 1694835 h 1799739"/>
                  <a:gd name="connsiteX9" fmla="*/ 379877 w 1785983"/>
                  <a:gd name="connsiteY9" fmla="*/ 3722 h 1799739"/>
                  <a:gd name="connsiteX10" fmla="*/ 440819 w 1785983"/>
                  <a:gd name="connsiteY10"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763082" y="1694835"/>
                    </a:lnTo>
                    <a:cubicBezTo>
                      <a:pt x="-338018" y="799772"/>
                      <a:pt x="-41719" y="62104"/>
                      <a:pt x="379877" y="3722"/>
                    </a:cubicBezTo>
                    <a:cubicBezTo>
                      <a:pt x="399953" y="942"/>
                      <a:pt x="420313" y="-298"/>
                      <a:pt x="440819" y="59"/>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Bell MT" panose="02020503060305020303" pitchFamily="18" charset="0"/>
                </a:endParaRPr>
              </a:p>
            </p:txBody>
          </p:sp>
          <p:sp>
            <p:nvSpPr>
              <p:cNvPr id="16" name="Rectangle 30">
                <a:extLst>
                  <a:ext uri="{FF2B5EF4-FFF2-40B4-BE49-F238E27FC236}">
                    <a16:creationId xmlns:a16="http://schemas.microsoft.com/office/drawing/2014/main" id="{BA77ECB2-C17A-4FC2-BBA8-9B201AA6A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24232" y="5447997"/>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30">
                <a:extLst>
                  <a:ext uri="{FF2B5EF4-FFF2-40B4-BE49-F238E27FC236}">
                    <a16:creationId xmlns:a16="http://schemas.microsoft.com/office/drawing/2014/main" id="{6E52EEA2-6D0E-43D0-9C49-EF0EC20DED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315029" y="5983110"/>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3" name="Content Placeholder 2">
            <a:extLst>
              <a:ext uri="{FF2B5EF4-FFF2-40B4-BE49-F238E27FC236}">
                <a16:creationId xmlns:a16="http://schemas.microsoft.com/office/drawing/2014/main" id="{144C89A3-E2CE-484A-B8CA-B6B2DCFBA825}"/>
              </a:ext>
            </a:extLst>
          </p:cNvPr>
          <p:cNvSpPr>
            <a:spLocks noGrp="1"/>
          </p:cNvSpPr>
          <p:nvPr>
            <p:ph idx="1"/>
          </p:nvPr>
        </p:nvSpPr>
        <p:spPr>
          <a:xfrm>
            <a:off x="6096000" y="987423"/>
            <a:ext cx="5555012" cy="4781552"/>
          </a:xfrm>
        </p:spPr>
        <p:txBody>
          <a:bodyPr>
            <a:normAutofit/>
          </a:bodyPr>
          <a:lstStyle/>
          <a:p>
            <a:pPr marL="359410" indent="-359410"/>
            <a:r>
              <a:rPr lang="en-GB" err="1"/>
              <a:t>Humoural</a:t>
            </a:r>
            <a:r>
              <a:rPr lang="en-GB"/>
              <a:t> Theory, Humourism or the Theory of the Four Humours</a:t>
            </a:r>
          </a:p>
          <a:p>
            <a:pPr marL="359410" indent="-359410"/>
            <a:r>
              <a:rPr lang="en-GB"/>
              <a:t>A model for understanding how the human body worked</a:t>
            </a:r>
          </a:p>
          <a:p>
            <a:pPr marL="359410" indent="-359410"/>
            <a:r>
              <a:rPr lang="en-GB"/>
              <a:t>The ideas began in Ancient Greece and were central to the works of Hippocrates and Galen</a:t>
            </a:r>
          </a:p>
          <a:p>
            <a:pPr marL="359410" indent="-359410"/>
            <a:r>
              <a:rPr lang="en-GB"/>
              <a:t>Still being used and taught well into the 1800s.</a:t>
            </a:r>
          </a:p>
        </p:txBody>
      </p:sp>
    </p:spTree>
    <p:extLst>
      <p:ext uri="{BB962C8B-B14F-4D97-AF65-F5344CB8AC3E}">
        <p14:creationId xmlns:p14="http://schemas.microsoft.com/office/powerpoint/2010/main" val="25649874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16A5661-2CFE-478C-BAC3-729F393F3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1EDA3A-8813-4A54-B49F-589094995297}"/>
              </a:ext>
            </a:extLst>
          </p:cNvPr>
          <p:cNvSpPr>
            <a:spLocks noGrp="1"/>
          </p:cNvSpPr>
          <p:nvPr>
            <p:ph type="title"/>
          </p:nvPr>
        </p:nvSpPr>
        <p:spPr>
          <a:xfrm>
            <a:off x="1080000" y="2252663"/>
            <a:ext cx="4457200" cy="2349500"/>
          </a:xfrm>
        </p:spPr>
        <p:txBody>
          <a:bodyPr anchor="ctr">
            <a:normAutofit/>
          </a:bodyPr>
          <a:lstStyle/>
          <a:p>
            <a:pPr algn="ctr"/>
            <a:r>
              <a:rPr lang="en-GB" dirty="0"/>
              <a:t>Medieval Medicine</a:t>
            </a:r>
            <a:endParaRPr lang="en-GB"/>
          </a:p>
        </p:txBody>
      </p:sp>
      <p:grpSp>
        <p:nvGrpSpPr>
          <p:cNvPr id="10" name="Group 9">
            <a:extLst>
              <a:ext uri="{FF2B5EF4-FFF2-40B4-BE49-F238E27FC236}">
                <a16:creationId xmlns:a16="http://schemas.microsoft.com/office/drawing/2014/main" id="{FB7BE8CD-E348-464A-82CC-7EF7AA8284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9771" y="649304"/>
            <a:ext cx="913428" cy="1315264"/>
            <a:chOff x="999771" y="649304"/>
            <a:chExt cx="913428" cy="1315264"/>
          </a:xfrm>
        </p:grpSpPr>
        <p:grpSp>
          <p:nvGrpSpPr>
            <p:cNvPr id="11" name="Group 10">
              <a:extLst>
                <a:ext uri="{FF2B5EF4-FFF2-40B4-BE49-F238E27FC236}">
                  <a16:creationId xmlns:a16="http://schemas.microsoft.com/office/drawing/2014/main" id="{B8CC82D2-4C4A-4C67-8483-5199F97B37A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999771" y="932104"/>
              <a:ext cx="913428" cy="1032464"/>
              <a:chOff x="999771" y="932104"/>
              <a:chExt cx="913428" cy="1032464"/>
            </a:xfrm>
          </p:grpSpPr>
          <p:grpSp>
            <p:nvGrpSpPr>
              <p:cNvPr id="15" name="Group 14">
                <a:extLst>
                  <a:ext uri="{FF2B5EF4-FFF2-40B4-BE49-F238E27FC236}">
                    <a16:creationId xmlns:a16="http://schemas.microsoft.com/office/drawing/2014/main" id="{70D2391D-AA33-4F5E-BD96-B42D93DED22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8100000" flipV="1">
                <a:off x="1047457" y="1290386"/>
                <a:ext cx="865742" cy="628383"/>
                <a:chOff x="558167" y="958515"/>
                <a:chExt cx="865742" cy="628383"/>
              </a:xfrm>
              <a:solidFill>
                <a:schemeClr val="accent3"/>
              </a:solidFill>
            </p:grpSpPr>
            <p:sp>
              <p:nvSpPr>
                <p:cNvPr id="22" name="Freeform: Shape 21">
                  <a:extLst>
                    <a:ext uri="{FF2B5EF4-FFF2-40B4-BE49-F238E27FC236}">
                      <a16:creationId xmlns:a16="http://schemas.microsoft.com/office/drawing/2014/main" id="{BE166DCE-539D-4C74-9C9D-AC000BA2F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3" name="Freeform: Shape 22">
                  <a:extLst>
                    <a:ext uri="{FF2B5EF4-FFF2-40B4-BE49-F238E27FC236}">
                      <a16:creationId xmlns:a16="http://schemas.microsoft.com/office/drawing/2014/main" id="{DCC6BEB5-DA1F-4F9E-BA5D-8F892A0FB8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16" name="Group 15">
                <a:extLst>
                  <a:ext uri="{FF2B5EF4-FFF2-40B4-BE49-F238E27FC236}">
                    <a16:creationId xmlns:a16="http://schemas.microsoft.com/office/drawing/2014/main" id="{C0300EB9-093C-4C32-A212-821D7AC082B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flipH="1" flipV="1">
                <a:off x="999771" y="932104"/>
                <a:ext cx="864005" cy="1032464"/>
                <a:chOff x="2207971" y="2384401"/>
                <a:chExt cx="864005" cy="1032464"/>
              </a:xfrm>
            </p:grpSpPr>
            <p:sp>
              <p:nvSpPr>
                <p:cNvPr id="17" name="Freeform: Shape 16">
                  <a:extLst>
                    <a:ext uri="{FF2B5EF4-FFF2-40B4-BE49-F238E27FC236}">
                      <a16:creationId xmlns:a16="http://schemas.microsoft.com/office/drawing/2014/main" id="{AFC97B3C-CF0E-4C93-AA39-7A677A12C5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8" name="Freeform: Shape 17">
                  <a:extLst>
                    <a:ext uri="{FF2B5EF4-FFF2-40B4-BE49-F238E27FC236}">
                      <a16:creationId xmlns:a16="http://schemas.microsoft.com/office/drawing/2014/main" id="{0943F14E-6185-4A31-8318-2088A05F5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9" name="Group 18">
                  <a:extLst>
                    <a:ext uri="{FF2B5EF4-FFF2-40B4-BE49-F238E27FC236}">
                      <a16:creationId xmlns:a16="http://schemas.microsoft.com/office/drawing/2014/main" id="{F3B56658-371E-446B-B30D-D4EA2A88A97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20" name="Straight Connector 19">
                    <a:extLst>
                      <a:ext uri="{FF2B5EF4-FFF2-40B4-BE49-F238E27FC236}">
                        <a16:creationId xmlns:a16="http://schemas.microsoft.com/office/drawing/2014/main" id="{068979FB-2943-4091-A490-D9F8695DF0D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B378C39C-3FC0-4521-8336-33A8639192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grpSp>
          <p:nvGrpSpPr>
            <p:cNvPr id="12" name="Group 11">
              <a:extLst>
                <a:ext uri="{FF2B5EF4-FFF2-40B4-BE49-F238E27FC236}">
                  <a16:creationId xmlns:a16="http://schemas.microsoft.com/office/drawing/2014/main" id="{72C6951D-2EAF-4333-B8A8-F473DC3BDF4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37136" y="649304"/>
              <a:ext cx="388541" cy="388541"/>
              <a:chOff x="5752675" y="5440856"/>
              <a:chExt cx="388541" cy="388541"/>
            </a:xfrm>
          </p:grpSpPr>
          <p:sp>
            <p:nvSpPr>
              <p:cNvPr id="13" name="Oval 12">
                <a:extLst>
                  <a:ext uri="{FF2B5EF4-FFF2-40B4-BE49-F238E27FC236}">
                    <a16:creationId xmlns:a16="http://schemas.microsoft.com/office/drawing/2014/main" id="{63E77698-5758-433A-9DF3-3BE43B6FB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00801" y="5488982"/>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 name="Oval 13">
                <a:extLst>
                  <a:ext uri="{FF2B5EF4-FFF2-40B4-BE49-F238E27FC236}">
                    <a16:creationId xmlns:a16="http://schemas.microsoft.com/office/drawing/2014/main" id="{FF47FF7F-75A9-438D-8BA7-428BF76974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52675" y="5440856"/>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grpSp>
      <p:sp>
        <p:nvSpPr>
          <p:cNvPr id="3" name="Content Placeholder 2">
            <a:extLst>
              <a:ext uri="{FF2B5EF4-FFF2-40B4-BE49-F238E27FC236}">
                <a16:creationId xmlns:a16="http://schemas.microsoft.com/office/drawing/2014/main" id="{6DABED1A-1146-443D-B1BC-DBFA83FB0DE0}"/>
              </a:ext>
            </a:extLst>
          </p:cNvPr>
          <p:cNvSpPr>
            <a:spLocks noGrp="1"/>
          </p:cNvSpPr>
          <p:nvPr>
            <p:ph idx="1"/>
          </p:nvPr>
        </p:nvSpPr>
        <p:spPr>
          <a:xfrm>
            <a:off x="6654801" y="1079499"/>
            <a:ext cx="4457200" cy="4689476"/>
          </a:xfrm>
        </p:spPr>
        <p:txBody>
          <a:bodyPr anchor="ctr">
            <a:normAutofit/>
          </a:bodyPr>
          <a:lstStyle/>
          <a:p>
            <a:pPr marL="359410" indent="-359410"/>
            <a:r>
              <a:rPr lang="en-GB"/>
              <a:t>Insanity: caused by an illness or injury or emotional sock.</a:t>
            </a:r>
          </a:p>
          <a:p>
            <a:pPr marL="359410" indent="-359410"/>
            <a:r>
              <a:rPr lang="en-GB"/>
              <a:t>Acknowledgement of different mental disorders</a:t>
            </a:r>
          </a:p>
          <a:p>
            <a:pPr marL="359410" indent="-359410"/>
            <a:r>
              <a:rPr lang="en-GB"/>
              <a:t>Mental illness and creating a balanced </a:t>
            </a:r>
            <a:r>
              <a:rPr lang="en-GB" err="1"/>
              <a:t>humoural</a:t>
            </a:r>
            <a:r>
              <a:rPr lang="en-GB"/>
              <a:t> system.</a:t>
            </a:r>
          </a:p>
        </p:txBody>
      </p:sp>
    </p:spTree>
    <p:extLst>
      <p:ext uri="{BB962C8B-B14F-4D97-AF65-F5344CB8AC3E}">
        <p14:creationId xmlns:p14="http://schemas.microsoft.com/office/powerpoint/2010/main" val="37894987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7">
            <a:extLst>
              <a:ext uri="{FF2B5EF4-FFF2-40B4-BE49-F238E27FC236}">
                <a16:creationId xmlns:a16="http://schemas.microsoft.com/office/drawing/2014/main" id="{316A5661-2CFE-478C-BAC3-729F393F3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C003BB-D3C5-4FE6-96EB-4FFF8FD2EBC1}"/>
              </a:ext>
            </a:extLst>
          </p:cNvPr>
          <p:cNvSpPr>
            <a:spLocks noGrp="1"/>
          </p:cNvSpPr>
          <p:nvPr>
            <p:ph type="title"/>
          </p:nvPr>
        </p:nvSpPr>
        <p:spPr>
          <a:xfrm>
            <a:off x="1080000" y="2252663"/>
            <a:ext cx="4457200" cy="2349500"/>
          </a:xfrm>
        </p:spPr>
        <p:txBody>
          <a:bodyPr anchor="ctr">
            <a:normAutofit/>
          </a:bodyPr>
          <a:lstStyle/>
          <a:p>
            <a:pPr algn="ctr"/>
            <a:r>
              <a:rPr lang="en-GB" dirty="0"/>
              <a:t>Understanding of the four humours</a:t>
            </a:r>
            <a:endParaRPr lang="en-GB"/>
          </a:p>
        </p:txBody>
      </p:sp>
      <p:grpSp>
        <p:nvGrpSpPr>
          <p:cNvPr id="7" name="Group 9">
            <a:extLst>
              <a:ext uri="{FF2B5EF4-FFF2-40B4-BE49-F238E27FC236}">
                <a16:creationId xmlns:a16="http://schemas.microsoft.com/office/drawing/2014/main" id="{FB7BE8CD-E348-464A-82CC-7EF7AA8284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9771" y="649304"/>
            <a:ext cx="913428" cy="1315264"/>
            <a:chOff x="999771" y="649304"/>
            <a:chExt cx="913428" cy="1315264"/>
          </a:xfrm>
        </p:grpSpPr>
        <p:grpSp>
          <p:nvGrpSpPr>
            <p:cNvPr id="11" name="Group 10">
              <a:extLst>
                <a:ext uri="{FF2B5EF4-FFF2-40B4-BE49-F238E27FC236}">
                  <a16:creationId xmlns:a16="http://schemas.microsoft.com/office/drawing/2014/main" id="{B8CC82D2-4C4A-4C67-8483-5199F97B37A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999771" y="932104"/>
              <a:ext cx="913428" cy="1032464"/>
              <a:chOff x="999771" y="932104"/>
              <a:chExt cx="913428" cy="1032464"/>
            </a:xfrm>
          </p:grpSpPr>
          <p:grpSp>
            <p:nvGrpSpPr>
              <p:cNvPr id="15" name="Group 14">
                <a:extLst>
                  <a:ext uri="{FF2B5EF4-FFF2-40B4-BE49-F238E27FC236}">
                    <a16:creationId xmlns:a16="http://schemas.microsoft.com/office/drawing/2014/main" id="{70D2391D-AA33-4F5E-BD96-B42D93DED22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8100000" flipV="1">
                <a:off x="1047457" y="1290386"/>
                <a:ext cx="865742" cy="628383"/>
                <a:chOff x="558167" y="958515"/>
                <a:chExt cx="865742" cy="628383"/>
              </a:xfrm>
              <a:solidFill>
                <a:schemeClr val="accent3"/>
              </a:solidFill>
            </p:grpSpPr>
            <p:sp>
              <p:nvSpPr>
                <p:cNvPr id="22" name="Freeform: Shape 21">
                  <a:extLst>
                    <a:ext uri="{FF2B5EF4-FFF2-40B4-BE49-F238E27FC236}">
                      <a16:creationId xmlns:a16="http://schemas.microsoft.com/office/drawing/2014/main" id="{BE166DCE-539D-4C74-9C9D-AC000BA2F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3" name="Freeform: Shape 22">
                  <a:extLst>
                    <a:ext uri="{FF2B5EF4-FFF2-40B4-BE49-F238E27FC236}">
                      <a16:creationId xmlns:a16="http://schemas.microsoft.com/office/drawing/2014/main" id="{DCC6BEB5-DA1F-4F9E-BA5D-8F892A0FB8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16" name="Group 15">
                <a:extLst>
                  <a:ext uri="{FF2B5EF4-FFF2-40B4-BE49-F238E27FC236}">
                    <a16:creationId xmlns:a16="http://schemas.microsoft.com/office/drawing/2014/main" id="{C0300EB9-093C-4C32-A212-821D7AC082B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flipH="1" flipV="1">
                <a:off x="999771" y="932104"/>
                <a:ext cx="864005" cy="1032464"/>
                <a:chOff x="2207971" y="2384401"/>
                <a:chExt cx="864005" cy="1032464"/>
              </a:xfrm>
            </p:grpSpPr>
            <p:sp>
              <p:nvSpPr>
                <p:cNvPr id="17" name="Freeform: Shape 16">
                  <a:extLst>
                    <a:ext uri="{FF2B5EF4-FFF2-40B4-BE49-F238E27FC236}">
                      <a16:creationId xmlns:a16="http://schemas.microsoft.com/office/drawing/2014/main" id="{AFC97B3C-CF0E-4C93-AA39-7A677A12C5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8" name="Freeform: Shape 17">
                  <a:extLst>
                    <a:ext uri="{FF2B5EF4-FFF2-40B4-BE49-F238E27FC236}">
                      <a16:creationId xmlns:a16="http://schemas.microsoft.com/office/drawing/2014/main" id="{0943F14E-6185-4A31-8318-2088A05F5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9" name="Group 18">
                  <a:extLst>
                    <a:ext uri="{FF2B5EF4-FFF2-40B4-BE49-F238E27FC236}">
                      <a16:creationId xmlns:a16="http://schemas.microsoft.com/office/drawing/2014/main" id="{F3B56658-371E-446B-B30D-D4EA2A88A97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20" name="Straight Connector 19">
                    <a:extLst>
                      <a:ext uri="{FF2B5EF4-FFF2-40B4-BE49-F238E27FC236}">
                        <a16:creationId xmlns:a16="http://schemas.microsoft.com/office/drawing/2014/main" id="{068979FB-2943-4091-A490-D9F8695DF0D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B378C39C-3FC0-4521-8336-33A8639192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grpSp>
          <p:nvGrpSpPr>
            <p:cNvPr id="9" name="Group 11">
              <a:extLst>
                <a:ext uri="{FF2B5EF4-FFF2-40B4-BE49-F238E27FC236}">
                  <a16:creationId xmlns:a16="http://schemas.microsoft.com/office/drawing/2014/main" id="{72C6951D-2EAF-4333-B8A8-F473DC3BDF4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37136" y="649304"/>
              <a:ext cx="388541" cy="388541"/>
              <a:chOff x="5752675" y="5440856"/>
              <a:chExt cx="388541" cy="388541"/>
            </a:xfrm>
          </p:grpSpPr>
          <p:sp>
            <p:nvSpPr>
              <p:cNvPr id="13" name="Oval 12">
                <a:extLst>
                  <a:ext uri="{FF2B5EF4-FFF2-40B4-BE49-F238E27FC236}">
                    <a16:creationId xmlns:a16="http://schemas.microsoft.com/office/drawing/2014/main" id="{63E77698-5758-433A-9DF3-3BE43B6FB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00801" y="5488982"/>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5" name="Oval 13">
                <a:extLst>
                  <a:ext uri="{FF2B5EF4-FFF2-40B4-BE49-F238E27FC236}">
                    <a16:creationId xmlns:a16="http://schemas.microsoft.com/office/drawing/2014/main" id="{FF47FF7F-75A9-438D-8BA7-428BF76974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52675" y="5440856"/>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grpSp>
      <p:sp>
        <p:nvSpPr>
          <p:cNvPr id="3" name="Content Placeholder 2">
            <a:extLst>
              <a:ext uri="{FF2B5EF4-FFF2-40B4-BE49-F238E27FC236}">
                <a16:creationId xmlns:a16="http://schemas.microsoft.com/office/drawing/2014/main" id="{8032217A-077C-4404-8224-0D1856C217FB}"/>
              </a:ext>
            </a:extLst>
          </p:cNvPr>
          <p:cNvSpPr>
            <a:spLocks noGrp="1"/>
          </p:cNvSpPr>
          <p:nvPr>
            <p:ph idx="1"/>
          </p:nvPr>
        </p:nvSpPr>
        <p:spPr>
          <a:xfrm>
            <a:off x="6654801" y="1079499"/>
            <a:ext cx="4457200" cy="4689476"/>
          </a:xfrm>
        </p:spPr>
        <p:txBody>
          <a:bodyPr anchor="ctr">
            <a:normAutofit/>
          </a:bodyPr>
          <a:lstStyle/>
          <a:p>
            <a:pPr marL="359410" indent="-359410"/>
            <a:r>
              <a:rPr lang="en-GB"/>
              <a:t>Blood, Phlegm, Black Bile, Yellow Bile.</a:t>
            </a:r>
          </a:p>
          <a:p>
            <a:pPr marL="359410" indent="-359410"/>
            <a:endParaRPr lang="en-GB"/>
          </a:p>
          <a:p>
            <a:pPr marL="359410" indent="-359410"/>
            <a:r>
              <a:rPr lang="en-GB"/>
              <a:t>Metabolic agents of the four elements in the human body</a:t>
            </a:r>
          </a:p>
          <a:p>
            <a:pPr marL="359410" indent="-359410"/>
            <a:endParaRPr lang="en-GB"/>
          </a:p>
          <a:p>
            <a:pPr marL="359410" indent="-359410"/>
            <a:r>
              <a:rPr lang="en-GB"/>
              <a:t>Associated with seasons in the year</a:t>
            </a:r>
          </a:p>
          <a:p>
            <a:pPr marL="359410" indent="-359410"/>
            <a:endParaRPr lang="en-GB"/>
          </a:p>
          <a:p>
            <a:pPr marL="359410" indent="-359410"/>
            <a:r>
              <a:rPr lang="en-GB"/>
              <a:t>Need a good balance for health</a:t>
            </a:r>
          </a:p>
          <a:p>
            <a:pPr marL="359410" indent="-359410"/>
            <a:endParaRPr lang="en-GB"/>
          </a:p>
        </p:txBody>
      </p:sp>
    </p:spTree>
    <p:extLst>
      <p:ext uri="{BB962C8B-B14F-4D97-AF65-F5344CB8AC3E}">
        <p14:creationId xmlns:p14="http://schemas.microsoft.com/office/powerpoint/2010/main" val="36860852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69F5FE0-EBCF-4A14-AF3D-1ADCD644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38FF0E-9C0D-4130-AEEE-561B41AEBDD6}"/>
              </a:ext>
            </a:extLst>
          </p:cNvPr>
          <p:cNvSpPr>
            <a:spLocks noGrp="1"/>
          </p:cNvSpPr>
          <p:nvPr>
            <p:ph type="title"/>
          </p:nvPr>
        </p:nvSpPr>
        <p:spPr>
          <a:xfrm>
            <a:off x="1080000" y="1011236"/>
            <a:ext cx="4426782" cy="2417763"/>
          </a:xfrm>
        </p:spPr>
        <p:txBody>
          <a:bodyPr anchor="t">
            <a:normAutofit/>
          </a:bodyPr>
          <a:lstStyle/>
          <a:p>
            <a:r>
              <a:rPr lang="en-GB" dirty="0"/>
              <a:t>Treatments to create balance</a:t>
            </a:r>
          </a:p>
        </p:txBody>
      </p:sp>
      <p:grpSp>
        <p:nvGrpSpPr>
          <p:cNvPr id="10" name="Group 9">
            <a:extLst>
              <a:ext uri="{FF2B5EF4-FFF2-40B4-BE49-F238E27FC236}">
                <a16:creationId xmlns:a16="http://schemas.microsoft.com/office/drawing/2014/main" id="{A56BA46D-F038-4819-B996-BEDE44248B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3176" y="3831217"/>
            <a:ext cx="1980565" cy="2208479"/>
            <a:chOff x="1103176" y="3831217"/>
            <a:chExt cx="1980565" cy="2208479"/>
          </a:xfrm>
        </p:grpSpPr>
        <p:sp>
          <p:nvSpPr>
            <p:cNvPr id="11" name="Freeform: Shape 10">
              <a:extLst>
                <a:ext uri="{FF2B5EF4-FFF2-40B4-BE49-F238E27FC236}">
                  <a16:creationId xmlns:a16="http://schemas.microsoft.com/office/drawing/2014/main" id="{C019C8D0-3720-4D8A-BCCB-DA91068B18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00000">
              <a:off x="1297758" y="4230168"/>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892991" y="1795123"/>
                  </a:lnTo>
                  <a:lnTo>
                    <a:pt x="763082" y="1694835"/>
                  </a:lnTo>
                  <a:cubicBezTo>
                    <a:pt x="-338018" y="799772"/>
                    <a:pt x="-41719" y="62104"/>
                    <a:pt x="379877" y="3722"/>
                  </a:cubicBezTo>
                  <a:cubicBezTo>
                    <a:pt x="399953" y="942"/>
                    <a:pt x="420313" y="-298"/>
                    <a:pt x="440819" y="59"/>
                  </a:cubicBezTo>
                  <a:close/>
                </a:path>
              </a:pathLst>
            </a:custGeom>
            <a:solidFill>
              <a:schemeClr val="accent1">
                <a:alpha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8C17AC2-A924-422A-AD03-911B80BEF04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1103176" y="3831217"/>
              <a:ext cx="1785983" cy="2208479"/>
              <a:chOff x="2725201" y="4453039"/>
              <a:chExt cx="1785983" cy="2208479"/>
            </a:xfrm>
          </p:grpSpPr>
          <p:cxnSp>
            <p:nvCxnSpPr>
              <p:cNvPr id="13" name="Straight Connector 12">
                <a:extLst>
                  <a:ext uri="{FF2B5EF4-FFF2-40B4-BE49-F238E27FC236}">
                    <a16:creationId xmlns:a16="http://schemas.microsoft.com/office/drawing/2014/main" id="{A793E9AE-C8D1-485F-AA4B-0B26A62CC2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3618192" y="4453039"/>
                <a:ext cx="0" cy="220847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6B6FF1F-1F9C-44F4-8C43-8F1C269F73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738439" y="5243393"/>
                <a:ext cx="176093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Freeform: Shape 14">
                <a:extLst>
                  <a:ext uri="{FF2B5EF4-FFF2-40B4-BE49-F238E27FC236}">
                    <a16:creationId xmlns:a16="http://schemas.microsoft.com/office/drawing/2014/main" id="{FEBAC472-1B2E-412E-BE4A-D5423B2BE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725201" y="4861779"/>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 name="connsiteX0" fmla="*/ 440819 w 1785983"/>
                  <a:gd name="connsiteY0" fmla="*/ 59 h 1849891"/>
                  <a:gd name="connsiteX1" fmla="*/ 845918 w 1785983"/>
                  <a:gd name="connsiteY1" fmla="*/ 261596 h 1849891"/>
                  <a:gd name="connsiteX2" fmla="*/ 892992 w 1785983"/>
                  <a:gd name="connsiteY2" fmla="*/ 360758 h 1849891"/>
                  <a:gd name="connsiteX3" fmla="*/ 892992 w 1785983"/>
                  <a:gd name="connsiteY3" fmla="*/ 365372 h 1849891"/>
                  <a:gd name="connsiteX4" fmla="*/ 940065 w 1785983"/>
                  <a:gd name="connsiteY4" fmla="*/ 266212 h 1849891"/>
                  <a:gd name="connsiteX5" fmla="*/ 1406106 w 1785983"/>
                  <a:gd name="connsiteY5" fmla="*/ 8338 h 1849891"/>
                  <a:gd name="connsiteX6" fmla="*/ 1022901 w 1785983"/>
                  <a:gd name="connsiteY6" fmla="*/ 1699451 h 1849891"/>
                  <a:gd name="connsiteX7" fmla="*/ 892991 w 1785983"/>
                  <a:gd name="connsiteY7" fmla="*/ 1799739 h 1849891"/>
                  <a:gd name="connsiteX8" fmla="*/ 838223 w 1785983"/>
                  <a:gd name="connsiteY8" fmla="*/ 1849891 h 1849891"/>
                  <a:gd name="connsiteX9" fmla="*/ 763082 w 1785983"/>
                  <a:gd name="connsiteY9" fmla="*/ 1694835 h 1849891"/>
                  <a:gd name="connsiteX10" fmla="*/ 379877 w 1785983"/>
                  <a:gd name="connsiteY10" fmla="*/ 3722 h 1849891"/>
                  <a:gd name="connsiteX11" fmla="*/ 440819 w 1785983"/>
                  <a:gd name="connsiteY11" fmla="*/ 59 h 1849891"/>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763082 w 1785983"/>
                  <a:gd name="connsiteY8" fmla="*/ 1694835 h 1799739"/>
                  <a:gd name="connsiteX9" fmla="*/ 379877 w 1785983"/>
                  <a:gd name="connsiteY9" fmla="*/ 3722 h 1799739"/>
                  <a:gd name="connsiteX10" fmla="*/ 440819 w 1785983"/>
                  <a:gd name="connsiteY10"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763082" y="1694835"/>
                    </a:lnTo>
                    <a:cubicBezTo>
                      <a:pt x="-338018" y="799772"/>
                      <a:pt x="-41719" y="62104"/>
                      <a:pt x="379877" y="3722"/>
                    </a:cubicBezTo>
                    <a:cubicBezTo>
                      <a:pt x="399953" y="942"/>
                      <a:pt x="420313" y="-298"/>
                      <a:pt x="440819" y="59"/>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Bell MT" panose="02020503060305020303" pitchFamily="18" charset="0"/>
                </a:endParaRPr>
              </a:p>
            </p:txBody>
          </p:sp>
          <p:sp>
            <p:nvSpPr>
              <p:cNvPr id="16" name="Rectangle 30">
                <a:extLst>
                  <a:ext uri="{FF2B5EF4-FFF2-40B4-BE49-F238E27FC236}">
                    <a16:creationId xmlns:a16="http://schemas.microsoft.com/office/drawing/2014/main" id="{BA77ECB2-C17A-4FC2-BBA8-9B201AA6A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24232" y="5447997"/>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30">
                <a:extLst>
                  <a:ext uri="{FF2B5EF4-FFF2-40B4-BE49-F238E27FC236}">
                    <a16:creationId xmlns:a16="http://schemas.microsoft.com/office/drawing/2014/main" id="{6E52EEA2-6D0E-43D0-9C49-EF0EC20DED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315029" y="5983110"/>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3" name="Content Placeholder 2">
            <a:extLst>
              <a:ext uri="{FF2B5EF4-FFF2-40B4-BE49-F238E27FC236}">
                <a16:creationId xmlns:a16="http://schemas.microsoft.com/office/drawing/2014/main" id="{23CE553B-5D5C-4727-9D95-3CF7EEA82634}"/>
              </a:ext>
            </a:extLst>
          </p:cNvPr>
          <p:cNvSpPr>
            <a:spLocks noGrp="1"/>
          </p:cNvSpPr>
          <p:nvPr>
            <p:ph idx="1"/>
          </p:nvPr>
        </p:nvSpPr>
        <p:spPr>
          <a:xfrm>
            <a:off x="6096000" y="987423"/>
            <a:ext cx="5555012" cy="4781552"/>
          </a:xfrm>
        </p:spPr>
        <p:txBody>
          <a:bodyPr>
            <a:normAutofit/>
          </a:bodyPr>
          <a:lstStyle/>
          <a:p>
            <a:pPr marL="359410" indent="-359410"/>
            <a:r>
              <a:rPr lang="en-GB" dirty="0">
                <a:ea typeface="+mn-lt"/>
                <a:cs typeface="+mn-lt"/>
              </a:rPr>
              <a:t>These included:</a:t>
            </a:r>
            <a:endParaRPr lang="en-GB" dirty="0"/>
          </a:p>
          <a:p>
            <a:pPr marL="359410" indent="-359410"/>
            <a:r>
              <a:rPr lang="en-GB" dirty="0">
                <a:ea typeface="+mn-lt"/>
                <a:cs typeface="+mn-lt"/>
              </a:rPr>
              <a:t>Change of diet </a:t>
            </a:r>
            <a:endParaRPr lang="en-GB" dirty="0"/>
          </a:p>
          <a:p>
            <a:pPr marL="359410" indent="-359410"/>
            <a:r>
              <a:rPr lang="en-GB" dirty="0">
                <a:ea typeface="+mn-lt"/>
                <a:cs typeface="+mn-lt"/>
              </a:rPr>
              <a:t>Exercise</a:t>
            </a:r>
            <a:endParaRPr lang="en-GB" dirty="0"/>
          </a:p>
          <a:p>
            <a:pPr marL="359410" indent="-359410"/>
            <a:r>
              <a:rPr lang="en-GB" dirty="0">
                <a:ea typeface="+mn-lt"/>
                <a:cs typeface="+mn-lt"/>
              </a:rPr>
              <a:t>Herbal medicine</a:t>
            </a:r>
            <a:endParaRPr lang="en-GB" dirty="0"/>
          </a:p>
          <a:p>
            <a:pPr marL="359410" indent="-359410"/>
            <a:r>
              <a:rPr lang="en-GB" dirty="0">
                <a:ea typeface="+mn-lt"/>
                <a:cs typeface="+mn-lt"/>
              </a:rPr>
              <a:t>Purging (laxatives and emetics)</a:t>
            </a:r>
            <a:endParaRPr lang="en-GB" dirty="0"/>
          </a:p>
          <a:p>
            <a:pPr marL="359410" indent="-359410"/>
            <a:r>
              <a:rPr lang="en-GB" dirty="0">
                <a:ea typeface="+mn-lt"/>
                <a:cs typeface="+mn-lt"/>
              </a:rPr>
              <a:t>Blistering</a:t>
            </a:r>
            <a:endParaRPr lang="en-GB" dirty="0"/>
          </a:p>
          <a:p>
            <a:pPr marL="359410" indent="-359410"/>
            <a:r>
              <a:rPr lang="en-GB" dirty="0">
                <a:ea typeface="+mn-lt"/>
                <a:cs typeface="+mn-lt"/>
              </a:rPr>
              <a:t>Bloodletting</a:t>
            </a:r>
            <a:endParaRPr lang="en-GB" dirty="0"/>
          </a:p>
          <a:p>
            <a:pPr marL="359410" indent="-359410"/>
            <a:endParaRPr lang="en-GB" dirty="0"/>
          </a:p>
        </p:txBody>
      </p:sp>
    </p:spTree>
    <p:extLst>
      <p:ext uri="{BB962C8B-B14F-4D97-AF65-F5344CB8AC3E}">
        <p14:creationId xmlns:p14="http://schemas.microsoft.com/office/powerpoint/2010/main" val="14656461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701C0CAB-6A03-4C6A-9FAA-2198477536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9" name="Group 13">
            <a:extLst>
              <a:ext uri="{FF2B5EF4-FFF2-40B4-BE49-F238E27FC236}">
                <a16:creationId xmlns:a16="http://schemas.microsoft.com/office/drawing/2014/main" id="{F982E0B2-AA9C-441C-A08E-A9DF9CF12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28046" y="4869342"/>
            <a:ext cx="1623711" cy="630920"/>
            <a:chOff x="9588346" y="4824892"/>
            <a:chExt cx="1623711" cy="630920"/>
          </a:xfrm>
        </p:grpSpPr>
        <p:sp>
          <p:nvSpPr>
            <p:cNvPr id="15" name="Freeform: Shape 14">
              <a:extLst>
                <a:ext uri="{FF2B5EF4-FFF2-40B4-BE49-F238E27FC236}">
                  <a16:creationId xmlns:a16="http://schemas.microsoft.com/office/drawing/2014/main" id="{A4A2E074-C10D-4C57-AB72-B631E4D77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15">
              <a:extLst>
                <a:ext uri="{FF2B5EF4-FFF2-40B4-BE49-F238E27FC236}">
                  <a16:creationId xmlns:a16="http://schemas.microsoft.com/office/drawing/2014/main" id="{0B037EB3-1772-4BA8-A95A-E5DBDFEA32B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flipH="1">
              <a:off x="10112436" y="4359902"/>
              <a:ext cx="571820" cy="1620000"/>
              <a:chOff x="8482785" y="4330454"/>
              <a:chExt cx="571820" cy="1620000"/>
            </a:xfrm>
          </p:grpSpPr>
          <p:sp>
            <p:nvSpPr>
              <p:cNvPr id="17" name="Freeform: Shape 16">
                <a:extLst>
                  <a:ext uri="{FF2B5EF4-FFF2-40B4-BE49-F238E27FC236}">
                    <a16:creationId xmlns:a16="http://schemas.microsoft.com/office/drawing/2014/main" id="{A1F47AC1-63D0-47F3-9728-1A0A05434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8" name="Straight Connector 17">
                <a:extLst>
                  <a:ext uri="{FF2B5EF4-FFF2-40B4-BE49-F238E27FC236}">
                    <a16:creationId xmlns:a16="http://schemas.microsoft.com/office/drawing/2014/main" id="{803A57D6-0C36-4560-A08A-16768551EF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useBgFill="1">
        <p:nvSpPr>
          <p:cNvPr id="20" name="Rectangle 19">
            <a:extLst>
              <a:ext uri="{FF2B5EF4-FFF2-40B4-BE49-F238E27FC236}">
                <a16:creationId xmlns:a16="http://schemas.microsoft.com/office/drawing/2014/main" id="{3011B0B3-5679-4759-90B8-3B908C4CB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B50187-3A49-412F-8A7C-4A53A451361F}"/>
              </a:ext>
            </a:extLst>
          </p:cNvPr>
          <p:cNvSpPr>
            <a:spLocks noGrp="1"/>
          </p:cNvSpPr>
          <p:nvPr>
            <p:ph type="title"/>
          </p:nvPr>
        </p:nvSpPr>
        <p:spPr>
          <a:xfrm>
            <a:off x="1085851" y="1089025"/>
            <a:ext cx="4451349" cy="1532951"/>
          </a:xfrm>
        </p:spPr>
        <p:txBody>
          <a:bodyPr vert="horz" lIns="0" tIns="0" rIns="0" bIns="0" rtlCol="0" anchor="b" anchorCtr="0">
            <a:normAutofit fontScale="90000"/>
          </a:bodyPr>
          <a:lstStyle/>
          <a:p>
            <a:pPr algn="ctr"/>
            <a:r>
              <a:rPr lang="en-US" dirty="0"/>
              <a:t>Medicinal equipment</a:t>
            </a:r>
            <a:br>
              <a:rPr lang="en-US" dirty="0"/>
            </a:br>
            <a:r>
              <a:rPr lang="en-US" dirty="0"/>
              <a:t>(Images: Science museum, London)</a:t>
            </a:r>
          </a:p>
        </p:txBody>
      </p:sp>
      <p:grpSp>
        <p:nvGrpSpPr>
          <p:cNvPr id="22" name="Group 21">
            <a:extLst>
              <a:ext uri="{FF2B5EF4-FFF2-40B4-BE49-F238E27FC236}">
                <a16:creationId xmlns:a16="http://schemas.microsoft.com/office/drawing/2014/main" id="{49E013D9-9421-47E7-9080-30F6E544BE4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00275" y="2840038"/>
            <a:ext cx="2216150" cy="1177924"/>
            <a:chOff x="4987925" y="2840038"/>
            <a:chExt cx="2216150" cy="1177924"/>
          </a:xfrm>
        </p:grpSpPr>
        <p:sp>
          <p:nvSpPr>
            <p:cNvPr id="23" name="Rectangle 22">
              <a:extLst>
                <a:ext uri="{FF2B5EF4-FFF2-40B4-BE49-F238E27FC236}">
                  <a16:creationId xmlns:a16="http://schemas.microsoft.com/office/drawing/2014/main" id="{9109F7CF-3139-48B9-AF7B-9BD2941A8D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15A838F8-C7B5-4988-81A9-B02E6C8F9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50208" y="2992877"/>
              <a:ext cx="972458" cy="919518"/>
            </a:xfrm>
            <a:prstGeom prst="rect">
              <a:avLst/>
            </a:prstGeom>
            <a:no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85B86A1A-402F-4AE2-B5E6-B8A5FB16CD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469335" y="2992877"/>
              <a:ext cx="972458" cy="919518"/>
            </a:xfrm>
            <a:prstGeom prst="rect">
              <a:avLst/>
            </a:prstGeom>
            <a:no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6" name="Group 25">
              <a:extLst>
                <a:ext uri="{FF2B5EF4-FFF2-40B4-BE49-F238E27FC236}">
                  <a16:creationId xmlns:a16="http://schemas.microsoft.com/office/drawing/2014/main" id="{44A0542D-9B1C-46B1-82B5-54470B697F1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614944" y="3117662"/>
              <a:ext cx="1009280" cy="464739"/>
              <a:chOff x="4432859" y="3200647"/>
              <a:chExt cx="1009280" cy="464739"/>
            </a:xfrm>
          </p:grpSpPr>
          <p:sp>
            <p:nvSpPr>
              <p:cNvPr id="34" name="Freeform: Shape 33">
                <a:extLst>
                  <a:ext uri="{FF2B5EF4-FFF2-40B4-BE49-F238E27FC236}">
                    <a16:creationId xmlns:a16="http://schemas.microsoft.com/office/drawing/2014/main" id="{F3AFD408-F48C-4C50-8D5E-5DD6271799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flipV="1">
                <a:off x="4977400" y="3200647"/>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5" name="Freeform: Shape 34">
                <a:extLst>
                  <a:ext uri="{FF2B5EF4-FFF2-40B4-BE49-F238E27FC236}">
                    <a16:creationId xmlns:a16="http://schemas.microsoft.com/office/drawing/2014/main" id="{9C45F007-BD45-43C0-8579-5601F9CA78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V="1">
                <a:off x="4432859" y="3200647"/>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27" name="Group 26">
              <a:extLst>
                <a:ext uri="{FF2B5EF4-FFF2-40B4-BE49-F238E27FC236}">
                  <a16:creationId xmlns:a16="http://schemas.microsoft.com/office/drawing/2014/main" id="{97131E1B-CE62-4AB1-A2D9-02E823C9B32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679979" y="2915338"/>
              <a:ext cx="1080000" cy="1080000"/>
              <a:chOff x="4497894" y="2998323"/>
              <a:chExt cx="1080000" cy="1080000"/>
            </a:xfrm>
          </p:grpSpPr>
          <p:grpSp>
            <p:nvGrpSpPr>
              <p:cNvPr id="28" name="Group 27">
                <a:extLst>
                  <a:ext uri="{FF2B5EF4-FFF2-40B4-BE49-F238E27FC236}">
                    <a16:creationId xmlns:a16="http://schemas.microsoft.com/office/drawing/2014/main" id="{745E8D88-C0BB-4D1C-B240-D441BBA6F7A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3500000">
                <a:off x="4805524" y="2998323"/>
                <a:ext cx="464739" cy="1080000"/>
                <a:chOff x="4511184" y="2470620"/>
                <a:chExt cx="464739" cy="1080000"/>
              </a:xfrm>
            </p:grpSpPr>
            <p:sp>
              <p:nvSpPr>
                <p:cNvPr id="32" name="Freeform: Shape 31">
                  <a:extLst>
                    <a:ext uri="{FF2B5EF4-FFF2-40B4-BE49-F238E27FC236}">
                      <a16:creationId xmlns:a16="http://schemas.microsoft.com/office/drawing/2014/main" id="{AAB960BE-12F5-4ADA-AA9E-0EC5425641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flipH="1" flipV="1">
                  <a:off x="4511184" y="2990814"/>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cxnSp>
              <p:nvCxnSpPr>
                <p:cNvPr id="33" name="Straight Connector 32">
                  <a:extLst>
                    <a:ext uri="{FF2B5EF4-FFF2-40B4-BE49-F238E27FC236}">
                      <a16:creationId xmlns:a16="http://schemas.microsoft.com/office/drawing/2014/main" id="{7E9BB9F7-7101-4BF3-9191-5893E4C582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4742369" y="2470620"/>
                  <a:ext cx="0" cy="108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9" name="Group 28">
                <a:extLst>
                  <a:ext uri="{FF2B5EF4-FFF2-40B4-BE49-F238E27FC236}">
                    <a16:creationId xmlns:a16="http://schemas.microsoft.com/office/drawing/2014/main" id="{D0710A9C-48A5-404F-9EC4-D486FCDFDAB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8100000" flipH="1">
                <a:off x="4542572" y="2998323"/>
                <a:ext cx="464739" cy="1080000"/>
                <a:chOff x="4511184" y="2470620"/>
                <a:chExt cx="464739" cy="1080000"/>
              </a:xfrm>
            </p:grpSpPr>
            <p:sp>
              <p:nvSpPr>
                <p:cNvPr id="30" name="Freeform: Shape 29">
                  <a:extLst>
                    <a:ext uri="{FF2B5EF4-FFF2-40B4-BE49-F238E27FC236}">
                      <a16:creationId xmlns:a16="http://schemas.microsoft.com/office/drawing/2014/main" id="{5111EC00-4B3D-478C-AD25-F35644013E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flipH="1" flipV="1">
                  <a:off x="4511184" y="2990814"/>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cxnSp>
              <p:nvCxnSpPr>
                <p:cNvPr id="31" name="Straight Connector 30">
                  <a:extLst>
                    <a:ext uri="{FF2B5EF4-FFF2-40B4-BE49-F238E27FC236}">
                      <a16:creationId xmlns:a16="http://schemas.microsoft.com/office/drawing/2014/main" id="{350412DA-ED08-4AFA-AED3-DFB42655D4B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4742369" y="2470620"/>
                  <a:ext cx="0" cy="108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sp>
        <p:nvSpPr>
          <p:cNvPr id="37" name="Rectangle 36">
            <a:extLst>
              <a:ext uri="{FF2B5EF4-FFF2-40B4-BE49-F238E27FC236}">
                <a16:creationId xmlns:a16="http://schemas.microsoft.com/office/drawing/2014/main" id="{8036B80B-269D-4F02-9EF9-A6A4E917B3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54794" y="0"/>
            <a:ext cx="5537206"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7" name="Picture 7" descr="A picture containing indoor, table, sitting, pot&#10;&#10;Description automatically generated">
            <a:extLst>
              <a:ext uri="{FF2B5EF4-FFF2-40B4-BE49-F238E27FC236}">
                <a16:creationId xmlns:a16="http://schemas.microsoft.com/office/drawing/2014/main" id="{A247E065-FBCF-4EF0-9390-78806B54E599}"/>
              </a:ext>
            </a:extLst>
          </p:cNvPr>
          <p:cNvPicPr>
            <a:picLocks noChangeAspect="1"/>
          </p:cNvPicPr>
          <p:nvPr/>
        </p:nvPicPr>
        <p:blipFill>
          <a:blip r:embed="rId3"/>
          <a:stretch>
            <a:fillRect/>
          </a:stretch>
        </p:blipFill>
        <p:spPr>
          <a:xfrm>
            <a:off x="7343445" y="540033"/>
            <a:ext cx="1825136" cy="2754000"/>
          </a:xfrm>
          <a:prstGeom prst="rect">
            <a:avLst/>
          </a:prstGeom>
        </p:spPr>
      </p:pic>
      <p:pic>
        <p:nvPicPr>
          <p:cNvPr id="5" name="Picture 5" descr="A picture containing indoor, table, sitting, pair&#10;&#10;Description automatically generated">
            <a:extLst>
              <a:ext uri="{FF2B5EF4-FFF2-40B4-BE49-F238E27FC236}">
                <a16:creationId xmlns:a16="http://schemas.microsoft.com/office/drawing/2014/main" id="{CE7D495E-4E85-4FC5-90AF-F308D2053C39}"/>
              </a:ext>
            </a:extLst>
          </p:cNvPr>
          <p:cNvPicPr>
            <a:picLocks noChangeAspect="1"/>
          </p:cNvPicPr>
          <p:nvPr/>
        </p:nvPicPr>
        <p:blipFill>
          <a:blip r:embed="rId4"/>
          <a:stretch>
            <a:fillRect/>
          </a:stretch>
        </p:blipFill>
        <p:spPr>
          <a:xfrm>
            <a:off x="9692598" y="540033"/>
            <a:ext cx="1828828" cy="2754000"/>
          </a:xfrm>
          <a:prstGeom prst="rect">
            <a:avLst/>
          </a:prstGeom>
        </p:spPr>
      </p:pic>
      <p:pic>
        <p:nvPicPr>
          <p:cNvPr id="6" name="Picture 6" descr="A picture containing cup, table, indoor, coffee&#10;&#10;Description automatically generated">
            <a:extLst>
              <a:ext uri="{FF2B5EF4-FFF2-40B4-BE49-F238E27FC236}">
                <a16:creationId xmlns:a16="http://schemas.microsoft.com/office/drawing/2014/main" id="{5FF06DEE-0EA6-4F58-8ACA-20E6888968E6}"/>
              </a:ext>
            </a:extLst>
          </p:cNvPr>
          <p:cNvPicPr>
            <a:picLocks noChangeAspect="1"/>
          </p:cNvPicPr>
          <p:nvPr/>
        </p:nvPicPr>
        <p:blipFill>
          <a:blip r:embed="rId5"/>
          <a:stretch>
            <a:fillRect/>
          </a:stretch>
        </p:blipFill>
        <p:spPr>
          <a:xfrm>
            <a:off x="7340308" y="3564000"/>
            <a:ext cx="1831410" cy="2754000"/>
          </a:xfrm>
          <a:prstGeom prst="rect">
            <a:avLst/>
          </a:prstGeom>
        </p:spPr>
      </p:pic>
      <p:pic>
        <p:nvPicPr>
          <p:cNvPr id="4" name="Picture 4" descr="A pair of scissors&#10;&#10;Description automatically generated">
            <a:extLst>
              <a:ext uri="{FF2B5EF4-FFF2-40B4-BE49-F238E27FC236}">
                <a16:creationId xmlns:a16="http://schemas.microsoft.com/office/drawing/2014/main" id="{C7410C76-608E-4875-95B4-766DC00B2DB6}"/>
              </a:ext>
            </a:extLst>
          </p:cNvPr>
          <p:cNvPicPr>
            <a:picLocks noGrp="1" noChangeAspect="1"/>
          </p:cNvPicPr>
          <p:nvPr>
            <p:ph idx="1"/>
          </p:nvPr>
        </p:nvPicPr>
        <p:blipFill>
          <a:blip r:embed="rId6"/>
          <a:stretch>
            <a:fillRect/>
          </a:stretch>
        </p:blipFill>
        <p:spPr>
          <a:xfrm>
            <a:off x="9563012" y="4220640"/>
            <a:ext cx="2088000" cy="1440719"/>
          </a:xfrm>
          <a:prstGeom prst="rect">
            <a:avLst/>
          </a:prstGeom>
        </p:spPr>
      </p:pic>
    </p:spTree>
    <p:extLst>
      <p:ext uri="{BB962C8B-B14F-4D97-AF65-F5344CB8AC3E}">
        <p14:creationId xmlns:p14="http://schemas.microsoft.com/office/powerpoint/2010/main" val="18616618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 name="Rectangle 11">
            <a:extLst>
              <a:ext uri="{FF2B5EF4-FFF2-40B4-BE49-F238E27FC236}">
                <a16:creationId xmlns:a16="http://schemas.microsoft.com/office/drawing/2014/main" id="{1AEB7F98-32EC-40D3-89EE-C84330231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CC0D09-9641-41F8-9E14-C4FB2C93CDC6}"/>
              </a:ext>
            </a:extLst>
          </p:cNvPr>
          <p:cNvSpPr>
            <a:spLocks noGrp="1"/>
          </p:cNvSpPr>
          <p:nvPr>
            <p:ph type="title"/>
          </p:nvPr>
        </p:nvSpPr>
        <p:spPr>
          <a:xfrm>
            <a:off x="540988" y="540033"/>
            <a:ext cx="3884962" cy="1331604"/>
          </a:xfrm>
        </p:spPr>
        <p:txBody>
          <a:bodyPr anchor="b">
            <a:normAutofit/>
          </a:bodyPr>
          <a:lstStyle/>
          <a:p>
            <a:pPr algn="ctr"/>
            <a:r>
              <a:rPr lang="en-GB" dirty="0"/>
              <a:t>The Four Humours</a:t>
            </a:r>
            <a:endParaRPr lang="en-GB"/>
          </a:p>
        </p:txBody>
      </p:sp>
      <p:cxnSp>
        <p:nvCxnSpPr>
          <p:cNvPr id="14" name="Straight Connector 13">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13469"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CB7865B8-6619-4A8D-BFBA-8F654A311625}"/>
              </a:ext>
            </a:extLst>
          </p:cNvPr>
          <p:cNvSpPr>
            <a:spLocks noGrp="1"/>
          </p:cNvSpPr>
          <p:nvPr>
            <p:ph idx="1"/>
          </p:nvPr>
        </p:nvSpPr>
        <p:spPr>
          <a:xfrm>
            <a:off x="540988" y="2759076"/>
            <a:ext cx="3884962" cy="3009899"/>
          </a:xfrm>
        </p:spPr>
        <p:txBody>
          <a:bodyPr>
            <a:normAutofit/>
          </a:bodyPr>
          <a:lstStyle/>
          <a:p>
            <a:pPr marL="359410" indent="-359410"/>
            <a:r>
              <a:rPr lang="en-US" dirty="0" err="1">
                <a:solidFill>
                  <a:srgbClr val="FFFFFF"/>
                </a:solidFill>
              </a:rPr>
              <a:t>Wellcome</a:t>
            </a:r>
            <a:r>
              <a:rPr lang="en-US" dirty="0">
                <a:solidFill>
                  <a:srgbClr val="FFFFFF"/>
                </a:solidFill>
              </a:rPr>
              <a:t> Collection.CC BY</a:t>
            </a:r>
            <a:endParaRPr lang="en-US" dirty="0">
              <a:solidFill>
                <a:srgbClr val="FFFFFF">
                  <a:alpha val="70000"/>
                </a:srgbClr>
              </a:solidFill>
            </a:endParaRPr>
          </a:p>
        </p:txBody>
      </p:sp>
      <p:pic>
        <p:nvPicPr>
          <p:cNvPr id="4" name="Picture 4" descr="A picture containing chart&#10;&#10;Description automatically generated">
            <a:extLst>
              <a:ext uri="{FF2B5EF4-FFF2-40B4-BE49-F238E27FC236}">
                <a16:creationId xmlns:a16="http://schemas.microsoft.com/office/drawing/2014/main" id="{BE510BA1-7243-4C99-9B52-1F8527E55046}"/>
              </a:ext>
            </a:extLst>
          </p:cNvPr>
          <p:cNvPicPr>
            <a:picLocks noChangeAspect="1"/>
          </p:cNvPicPr>
          <p:nvPr/>
        </p:nvPicPr>
        <p:blipFill rotWithShape="1">
          <a:blip r:embed="rId3"/>
          <a:srcRect r="3262" b="2"/>
          <a:stretch/>
        </p:blipFill>
        <p:spPr>
          <a:xfrm>
            <a:off x="4979987" y="540033"/>
            <a:ext cx="6671025" cy="5775279"/>
          </a:xfrm>
          <a:prstGeom prst="rect">
            <a:avLst/>
          </a:prstGeom>
        </p:spPr>
      </p:pic>
      <p:sp>
        <p:nvSpPr>
          <p:cNvPr id="5" name="TextBox 4">
            <a:extLst>
              <a:ext uri="{FF2B5EF4-FFF2-40B4-BE49-F238E27FC236}">
                <a16:creationId xmlns:a16="http://schemas.microsoft.com/office/drawing/2014/main" id="{73F42365-583F-4A58-8A61-A5B1EF53650B}"/>
              </a:ext>
            </a:extLst>
          </p:cNvPr>
          <p:cNvSpPr txBox="1"/>
          <p:nvPr/>
        </p:nvSpPr>
        <p:spPr>
          <a:xfrm>
            <a:off x="10821112" y="6870700"/>
            <a:ext cx="1370888" cy="200055"/>
          </a:xfrm>
          <a:prstGeom prst="rect">
            <a:avLst/>
          </a:prstGeom>
          <a:solidFill>
            <a:srgbClr val="000000"/>
          </a:solidFill>
        </p:spPr>
        <p:txBody>
          <a:bodyPr rot="0" spcFirstLastPara="0" vertOverflow="overflow" horzOverflow="overflow" vert="horz" wrap="none" lIns="91440" tIns="45720" rIns="91440" bIns="45720" numCol="1" spcCol="0" rtlCol="0" fromWordArt="0" anchor="t" anchorCtr="0" forceAA="0" compatLnSpc="1">
            <a:prstTxWarp prst="textNoShape">
              <a:avLst/>
            </a:prstTxWarp>
            <a:spAutoFit/>
          </a:bodyPr>
          <a:lstStyle/>
          <a:p>
            <a:pPr algn="r">
              <a:spcAft>
                <a:spcPts val="600"/>
              </a:spcAft>
              <a:buChar char="›"/>
            </a:pPr>
            <a:r>
              <a:rPr lang="en-GB" sz="700">
                <a:solidFill>
                  <a:srgbClr val="FFFFFF"/>
                </a:solidFill>
                <a:hlinkClick r:id="rId4">
                  <a:extLst>
                    <a:ext uri="{A12FA001-AC4F-418D-AE19-62706E023703}">
                      <ahyp:hlinkClr xmlns:ahyp="http://schemas.microsoft.com/office/drawing/2018/hyperlinkcolor" val="tx"/>
                    </a:ext>
                  </a:extLst>
                </a:hlinkClick>
              </a:rPr>
              <a:t>Wellcome Collection</a:t>
            </a:r>
            <a:r>
              <a:rPr lang="en-GB" sz="700">
                <a:solidFill>
                  <a:srgbClr val="FFFFFF"/>
                </a:solidFill>
              </a:rPr>
              <a:t>. </a:t>
            </a:r>
            <a:r>
              <a:rPr lang="en-GB" sz="700">
                <a:solidFill>
                  <a:srgbClr val="FFFFFF"/>
                </a:solidFill>
                <a:hlinkClick r:id="rId5">
                  <a:extLst>
                    <a:ext uri="{A12FA001-AC4F-418D-AE19-62706E023703}">
                      <ahyp:hlinkClr xmlns:ahyp="http://schemas.microsoft.com/office/drawing/2018/hyperlinkcolor" val="tx"/>
                    </a:ext>
                  </a:extLst>
                </a:hlinkClick>
              </a:rPr>
              <a:t>CC BY</a:t>
            </a:r>
          </a:p>
        </p:txBody>
      </p:sp>
    </p:spTree>
    <p:extLst>
      <p:ext uri="{BB962C8B-B14F-4D97-AF65-F5344CB8AC3E}">
        <p14:creationId xmlns:p14="http://schemas.microsoft.com/office/powerpoint/2010/main" val="35686981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AEB7F98-32EC-40D3-89EE-C84330231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FB8D4F-82FD-42B0-9D92-F82533F59CA2}"/>
              </a:ext>
            </a:extLst>
          </p:cNvPr>
          <p:cNvSpPr>
            <a:spLocks noGrp="1"/>
          </p:cNvSpPr>
          <p:nvPr>
            <p:ph type="title"/>
          </p:nvPr>
        </p:nvSpPr>
        <p:spPr>
          <a:xfrm>
            <a:off x="540988" y="540033"/>
            <a:ext cx="3884962" cy="1331604"/>
          </a:xfrm>
        </p:spPr>
        <p:txBody>
          <a:bodyPr anchor="b">
            <a:normAutofit/>
          </a:bodyPr>
          <a:lstStyle/>
          <a:p>
            <a:pPr algn="ctr"/>
            <a:r>
              <a:rPr lang="en-GB" sz="2600"/>
              <a:t>Blood or sanguine humour (Spring)</a:t>
            </a:r>
          </a:p>
        </p:txBody>
      </p:sp>
      <p:cxnSp>
        <p:nvCxnSpPr>
          <p:cNvPr id="12" name="Straight Connector 11">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13469"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B036B92-A6E7-4A46-891C-984C2F9478E2}"/>
              </a:ext>
            </a:extLst>
          </p:cNvPr>
          <p:cNvSpPr>
            <a:spLocks noGrp="1"/>
          </p:cNvSpPr>
          <p:nvPr>
            <p:ph idx="1"/>
          </p:nvPr>
        </p:nvSpPr>
        <p:spPr>
          <a:xfrm>
            <a:off x="540988" y="2759076"/>
            <a:ext cx="3884962" cy="3009899"/>
          </a:xfrm>
        </p:spPr>
        <p:txBody>
          <a:bodyPr>
            <a:normAutofit fontScale="92500" lnSpcReduction="20000"/>
          </a:bodyPr>
          <a:lstStyle/>
          <a:p>
            <a:pPr marL="359410" indent="-359410"/>
            <a:r>
              <a:rPr lang="en-GB"/>
              <a:t>Moist and flourishing humour and represents the element of Air.</a:t>
            </a:r>
          </a:p>
          <a:p>
            <a:pPr marL="359410" indent="-359410"/>
            <a:r>
              <a:rPr lang="en-GB">
                <a:ea typeface="+mn-lt"/>
                <a:cs typeface="+mn-lt"/>
              </a:rPr>
              <a:t>›This represents good health and vitality and is </a:t>
            </a:r>
            <a:r>
              <a:rPr lang="en-GB" b="1">
                <a:ea typeface="+mn-lt"/>
                <a:cs typeface="+mn-lt"/>
              </a:rPr>
              <a:t>Hot </a:t>
            </a:r>
            <a:r>
              <a:rPr lang="en-GB">
                <a:ea typeface="+mn-lt"/>
                <a:cs typeface="+mn-lt"/>
              </a:rPr>
              <a:t>and </a:t>
            </a:r>
            <a:r>
              <a:rPr lang="en-GB" b="1">
                <a:ea typeface="+mn-lt"/>
                <a:cs typeface="+mn-lt"/>
              </a:rPr>
              <a:t>Wet </a:t>
            </a:r>
            <a:r>
              <a:rPr lang="en-GB">
                <a:ea typeface="+mn-lt"/>
                <a:cs typeface="+mn-lt"/>
              </a:rPr>
              <a:t>or </a:t>
            </a:r>
            <a:r>
              <a:rPr lang="en-GB" b="1">
                <a:ea typeface="+mn-lt"/>
                <a:cs typeface="+mn-lt"/>
              </a:rPr>
              <a:t>Warm </a:t>
            </a:r>
            <a:r>
              <a:rPr lang="en-GB">
                <a:ea typeface="+mn-lt"/>
                <a:cs typeface="+mn-lt"/>
              </a:rPr>
              <a:t>and </a:t>
            </a:r>
            <a:r>
              <a:rPr lang="en-GB" b="1">
                <a:ea typeface="+mn-lt"/>
                <a:cs typeface="+mn-lt"/>
              </a:rPr>
              <a:t>Moist.</a:t>
            </a:r>
            <a:endParaRPr lang="en-GB"/>
          </a:p>
          <a:p>
            <a:pPr marL="359410" indent="-359410"/>
            <a:endParaRPr lang="en-GB" b="1" dirty="0"/>
          </a:p>
          <a:p>
            <a:pPr marL="359410" indent="-359410"/>
            <a:r>
              <a:rPr lang="en-GB" b="1">
                <a:solidFill>
                  <a:srgbClr val="FFFFFF"/>
                </a:solidFill>
              </a:rPr>
              <a:t>All images: Wellcome Images</a:t>
            </a:r>
            <a:endParaRPr lang="en-GB" b="1" dirty="0">
              <a:solidFill>
                <a:srgbClr val="FFFFFF"/>
              </a:solidFill>
            </a:endParaRPr>
          </a:p>
          <a:p>
            <a:pPr marL="359410" indent="-359410"/>
            <a:endParaRPr lang="en-GB">
              <a:solidFill>
                <a:srgbClr val="FFFFFF">
                  <a:alpha val="70000"/>
                </a:srgbClr>
              </a:solidFill>
            </a:endParaRPr>
          </a:p>
        </p:txBody>
      </p:sp>
      <p:sp>
        <p:nvSpPr>
          <p:cNvPr id="14" name="Rectangle 13">
            <a:extLst>
              <a:ext uri="{FF2B5EF4-FFF2-40B4-BE49-F238E27FC236}">
                <a16:creationId xmlns:a16="http://schemas.microsoft.com/office/drawing/2014/main" id="{DAD9000E-708C-464D-A86F-4ABE391B6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6337" y="0"/>
            <a:ext cx="7205663"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5" name="Picture 5" descr="A picture containing text, book&#10;&#10;Description automatically generated">
            <a:extLst>
              <a:ext uri="{FF2B5EF4-FFF2-40B4-BE49-F238E27FC236}">
                <a16:creationId xmlns:a16="http://schemas.microsoft.com/office/drawing/2014/main" id="{E9C51E14-FACC-449D-8A5F-728B69105B0B}"/>
              </a:ext>
            </a:extLst>
          </p:cNvPr>
          <p:cNvPicPr>
            <a:picLocks noChangeAspect="1"/>
          </p:cNvPicPr>
          <p:nvPr/>
        </p:nvPicPr>
        <p:blipFill>
          <a:blip r:embed="rId3"/>
          <a:stretch>
            <a:fillRect/>
          </a:stretch>
        </p:blipFill>
        <p:spPr>
          <a:xfrm>
            <a:off x="5735343" y="540033"/>
            <a:ext cx="5717525" cy="5775279"/>
          </a:xfrm>
          <a:prstGeom prst="rect">
            <a:avLst/>
          </a:prstGeom>
        </p:spPr>
      </p:pic>
    </p:spTree>
    <p:extLst>
      <p:ext uri="{BB962C8B-B14F-4D97-AF65-F5344CB8AC3E}">
        <p14:creationId xmlns:p14="http://schemas.microsoft.com/office/powerpoint/2010/main" val="41300314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1D203C-0488-4231-8116-D88B8BA114A7}"/>
              </a:ext>
            </a:extLst>
          </p:cNvPr>
          <p:cNvSpPr>
            <a:spLocks noGrp="1"/>
          </p:cNvSpPr>
          <p:nvPr>
            <p:ph type="title"/>
          </p:nvPr>
        </p:nvSpPr>
        <p:spPr>
          <a:xfrm>
            <a:off x="1080000" y="540032"/>
            <a:ext cx="4426782" cy="1331605"/>
          </a:xfrm>
        </p:spPr>
        <p:txBody>
          <a:bodyPr anchor="b">
            <a:normAutofit/>
          </a:bodyPr>
          <a:lstStyle/>
          <a:p>
            <a:pPr algn="ctr"/>
            <a:r>
              <a:rPr lang="en-GB"/>
              <a:t>Psychological effects of sanguine</a:t>
            </a:r>
          </a:p>
        </p:txBody>
      </p:sp>
      <p:cxnSp>
        <p:nvCxnSpPr>
          <p:cNvPr id="11" name="Straight Connector 10">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023391"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C5556EB-BE7E-4E85-AB5A-F0186C2FDAC0}"/>
              </a:ext>
            </a:extLst>
          </p:cNvPr>
          <p:cNvSpPr>
            <a:spLocks noGrp="1"/>
          </p:cNvSpPr>
          <p:nvPr>
            <p:ph idx="1"/>
          </p:nvPr>
        </p:nvSpPr>
        <p:spPr>
          <a:xfrm>
            <a:off x="1080000" y="2759076"/>
            <a:ext cx="4460874" cy="3009899"/>
          </a:xfrm>
        </p:spPr>
        <p:txBody>
          <a:bodyPr>
            <a:normAutofit/>
          </a:bodyPr>
          <a:lstStyle/>
          <a:p>
            <a:pPr marL="359410" indent="-359410"/>
            <a:r>
              <a:rPr lang="en-GB" sz="1900"/>
              <a:t>Promotes feelings of:</a:t>
            </a:r>
            <a:br>
              <a:rPr lang="en-GB" sz="1900"/>
            </a:br>
            <a:r>
              <a:rPr lang="en-GB" sz="1900"/>
              <a:t>Joy, Happiness, Laughter, Positivity and Enthusiasm</a:t>
            </a:r>
          </a:p>
          <a:p>
            <a:pPr marL="359410" indent="-359410"/>
            <a:endParaRPr lang="en-GB" sz="1900"/>
          </a:p>
          <a:p>
            <a:pPr marL="359410" indent="-359410"/>
            <a:r>
              <a:rPr lang="en-GB" sz="1900"/>
              <a:t>Negative Effects:</a:t>
            </a:r>
          </a:p>
          <a:p>
            <a:pPr marL="359410" lvl="1"/>
            <a:r>
              <a:rPr lang="en-GB" sz="1900" i="0"/>
              <a:t>Manic behaviour, forgetful, impulsive, braggart, loud and shamleness</a:t>
            </a:r>
          </a:p>
          <a:p>
            <a:pPr marL="359410" indent="-359410"/>
            <a:endParaRPr lang="en-GB" sz="1900"/>
          </a:p>
        </p:txBody>
      </p:sp>
      <p:sp>
        <p:nvSpPr>
          <p:cNvPr id="13" name="Rectangle 12">
            <a:extLst>
              <a:ext uri="{FF2B5EF4-FFF2-40B4-BE49-F238E27FC236}">
                <a16:creationId xmlns:a16="http://schemas.microsoft.com/office/drawing/2014/main" id="{AA11AC2B-E0EE-4BB9-8BC1-EC5DA9DBE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54794" y="0"/>
            <a:ext cx="5537206"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4" name="Picture 4" descr="A picture containing indoor, photo, old, table&#10;&#10;Description automatically generated">
            <a:extLst>
              <a:ext uri="{FF2B5EF4-FFF2-40B4-BE49-F238E27FC236}">
                <a16:creationId xmlns:a16="http://schemas.microsoft.com/office/drawing/2014/main" id="{CD87B1AA-F5B0-4658-84C7-081E429281CC}"/>
              </a:ext>
            </a:extLst>
          </p:cNvPr>
          <p:cNvPicPr>
            <a:picLocks noChangeAspect="1"/>
          </p:cNvPicPr>
          <p:nvPr/>
        </p:nvPicPr>
        <p:blipFill>
          <a:blip r:embed="rId3"/>
          <a:stretch>
            <a:fillRect/>
          </a:stretch>
        </p:blipFill>
        <p:spPr>
          <a:xfrm>
            <a:off x="7198864" y="1185291"/>
            <a:ext cx="4452148" cy="4487482"/>
          </a:xfrm>
          <a:prstGeom prst="rect">
            <a:avLst/>
          </a:prstGeom>
        </p:spPr>
      </p:pic>
    </p:spTree>
    <p:extLst>
      <p:ext uri="{BB962C8B-B14F-4D97-AF65-F5344CB8AC3E}">
        <p14:creationId xmlns:p14="http://schemas.microsoft.com/office/powerpoint/2010/main" val="29099551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EB7F98-32EC-40D3-89EE-C84330231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BA700B-D8C1-42F6-8299-0E93A9ABA7C0}"/>
              </a:ext>
            </a:extLst>
          </p:cNvPr>
          <p:cNvSpPr>
            <a:spLocks noGrp="1"/>
          </p:cNvSpPr>
          <p:nvPr>
            <p:ph type="title"/>
          </p:nvPr>
        </p:nvSpPr>
        <p:spPr>
          <a:xfrm>
            <a:off x="540988" y="540033"/>
            <a:ext cx="3884962" cy="1331604"/>
          </a:xfrm>
        </p:spPr>
        <p:txBody>
          <a:bodyPr anchor="b">
            <a:normAutofit/>
          </a:bodyPr>
          <a:lstStyle/>
          <a:p>
            <a:pPr algn="ctr">
              <a:lnSpc>
                <a:spcPct val="90000"/>
              </a:lnSpc>
            </a:pPr>
            <a:r>
              <a:rPr lang="en-GB" sz="2400"/>
              <a:t>Water of phlegmatic humour (Winter)</a:t>
            </a:r>
          </a:p>
        </p:txBody>
      </p:sp>
      <p:cxnSp>
        <p:nvCxnSpPr>
          <p:cNvPr id="11" name="Straight Connector 10">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13469"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E86A8EB-1CF9-452D-9017-40D933A3DCC9}"/>
              </a:ext>
            </a:extLst>
          </p:cNvPr>
          <p:cNvSpPr>
            <a:spLocks noGrp="1"/>
          </p:cNvSpPr>
          <p:nvPr>
            <p:ph idx="1"/>
          </p:nvPr>
        </p:nvSpPr>
        <p:spPr>
          <a:xfrm>
            <a:off x="540988" y="2759076"/>
            <a:ext cx="3884962" cy="3009899"/>
          </a:xfrm>
        </p:spPr>
        <p:txBody>
          <a:bodyPr>
            <a:normAutofit/>
          </a:bodyPr>
          <a:lstStyle/>
          <a:p>
            <a:pPr marL="359410" indent="-359410"/>
            <a:r>
              <a:rPr lang="en-GB"/>
              <a:t>This is represented by the clear plasma fluid and all clear fluids of the body.</a:t>
            </a:r>
          </a:p>
          <a:p>
            <a:pPr marL="359410" indent="-359410"/>
            <a:r>
              <a:rPr lang="en-GB"/>
              <a:t>It represents the element of water.</a:t>
            </a:r>
          </a:p>
          <a:p>
            <a:pPr marL="359410" indent="-359410"/>
            <a:r>
              <a:rPr lang="en-GB"/>
              <a:t>This humour is cold and wet.</a:t>
            </a:r>
          </a:p>
        </p:txBody>
      </p:sp>
      <p:sp>
        <p:nvSpPr>
          <p:cNvPr id="13" name="Rectangle 12">
            <a:extLst>
              <a:ext uri="{FF2B5EF4-FFF2-40B4-BE49-F238E27FC236}">
                <a16:creationId xmlns:a16="http://schemas.microsoft.com/office/drawing/2014/main" id="{DAD9000E-708C-464D-A86F-4ABE391B6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6337" y="0"/>
            <a:ext cx="7205663"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4" name="Picture 4" descr="A picture containing text, book&#10;&#10;Description automatically generated">
            <a:extLst>
              <a:ext uri="{FF2B5EF4-FFF2-40B4-BE49-F238E27FC236}">
                <a16:creationId xmlns:a16="http://schemas.microsoft.com/office/drawing/2014/main" id="{A93F2D69-E1EF-4A53-9768-400324129EE1}"/>
              </a:ext>
            </a:extLst>
          </p:cNvPr>
          <p:cNvPicPr>
            <a:picLocks noChangeAspect="1"/>
          </p:cNvPicPr>
          <p:nvPr/>
        </p:nvPicPr>
        <p:blipFill>
          <a:blip r:embed="rId3"/>
          <a:stretch>
            <a:fillRect/>
          </a:stretch>
        </p:blipFill>
        <p:spPr>
          <a:xfrm>
            <a:off x="5537200" y="691742"/>
            <a:ext cx="6113812" cy="5471861"/>
          </a:xfrm>
          <a:prstGeom prst="rect">
            <a:avLst/>
          </a:prstGeom>
        </p:spPr>
      </p:pic>
    </p:spTree>
    <p:extLst>
      <p:ext uri="{BB962C8B-B14F-4D97-AF65-F5344CB8AC3E}">
        <p14:creationId xmlns:p14="http://schemas.microsoft.com/office/powerpoint/2010/main" val="18426507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EB7F98-32EC-40D3-89EE-C84330231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A5458A-BFA5-4981-A9D0-12D87D3E6551}"/>
              </a:ext>
            </a:extLst>
          </p:cNvPr>
          <p:cNvSpPr>
            <a:spLocks noGrp="1"/>
          </p:cNvSpPr>
          <p:nvPr>
            <p:ph type="title"/>
          </p:nvPr>
        </p:nvSpPr>
        <p:spPr>
          <a:xfrm>
            <a:off x="540988" y="540033"/>
            <a:ext cx="3884962" cy="1331604"/>
          </a:xfrm>
        </p:spPr>
        <p:txBody>
          <a:bodyPr anchor="b">
            <a:normAutofit/>
          </a:bodyPr>
          <a:lstStyle/>
          <a:p>
            <a:pPr algn="ctr">
              <a:lnSpc>
                <a:spcPct val="90000"/>
              </a:lnSpc>
            </a:pPr>
            <a:r>
              <a:rPr lang="en-GB" sz="2400"/>
              <a:t>Psychological effects of phlegmatic humour</a:t>
            </a:r>
          </a:p>
        </p:txBody>
      </p:sp>
      <p:cxnSp>
        <p:nvCxnSpPr>
          <p:cNvPr id="11" name="Straight Connector 10">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13469"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F1E4A5E-CCD0-42D5-8F8F-F091FF44AB3C}"/>
              </a:ext>
            </a:extLst>
          </p:cNvPr>
          <p:cNvSpPr>
            <a:spLocks noGrp="1"/>
          </p:cNvSpPr>
          <p:nvPr>
            <p:ph idx="1"/>
          </p:nvPr>
        </p:nvSpPr>
        <p:spPr>
          <a:xfrm>
            <a:off x="540988" y="2759076"/>
            <a:ext cx="3884962" cy="3009899"/>
          </a:xfrm>
        </p:spPr>
        <p:txBody>
          <a:bodyPr>
            <a:normAutofit/>
          </a:bodyPr>
          <a:lstStyle/>
          <a:p>
            <a:pPr marL="359410" indent="-359410">
              <a:lnSpc>
                <a:spcPct val="115000"/>
              </a:lnSpc>
            </a:pPr>
            <a:r>
              <a:rPr lang="en-GB" sz="1700"/>
              <a:t>Relaxed, kind, rational, accepting and diplomatic.</a:t>
            </a:r>
          </a:p>
          <a:p>
            <a:pPr marL="359410" indent="-359410">
              <a:lnSpc>
                <a:spcPct val="115000"/>
              </a:lnSpc>
            </a:pPr>
            <a:endParaRPr lang="en-GB" sz="1700"/>
          </a:p>
          <a:p>
            <a:pPr marL="359410" indent="-359410">
              <a:lnSpc>
                <a:spcPct val="115000"/>
              </a:lnSpc>
            </a:pPr>
            <a:r>
              <a:rPr lang="en-GB" sz="1700"/>
              <a:t>Negative effects:</a:t>
            </a:r>
          </a:p>
          <a:p>
            <a:pPr marL="359410" indent="-359410">
              <a:lnSpc>
                <a:spcPct val="115000"/>
              </a:lnSpc>
            </a:pPr>
            <a:r>
              <a:rPr lang="en-GB" sz="1700"/>
              <a:t>Epilepsy/Sacred disease, too much phlegm blocking the system, undisciplined, stubborn, prone to laziness, indecisive. </a:t>
            </a:r>
          </a:p>
        </p:txBody>
      </p:sp>
      <p:sp>
        <p:nvSpPr>
          <p:cNvPr id="13" name="Rectangle 12">
            <a:extLst>
              <a:ext uri="{FF2B5EF4-FFF2-40B4-BE49-F238E27FC236}">
                <a16:creationId xmlns:a16="http://schemas.microsoft.com/office/drawing/2014/main" id="{DAD9000E-708C-464D-A86F-4ABE391B6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6337" y="0"/>
            <a:ext cx="7205663"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4" name="Picture 4" descr="A picture containing photo, luggage, sitting, suitcase&#10;&#10;Description automatically generated">
            <a:extLst>
              <a:ext uri="{FF2B5EF4-FFF2-40B4-BE49-F238E27FC236}">
                <a16:creationId xmlns:a16="http://schemas.microsoft.com/office/drawing/2014/main" id="{C2AC639B-34CB-48F3-BF5B-81BD766792E9}"/>
              </a:ext>
            </a:extLst>
          </p:cNvPr>
          <p:cNvPicPr>
            <a:picLocks noChangeAspect="1"/>
          </p:cNvPicPr>
          <p:nvPr/>
        </p:nvPicPr>
        <p:blipFill>
          <a:blip r:embed="rId3"/>
          <a:stretch>
            <a:fillRect/>
          </a:stretch>
        </p:blipFill>
        <p:spPr>
          <a:xfrm>
            <a:off x="5537200" y="1822797"/>
            <a:ext cx="6113812" cy="3209750"/>
          </a:xfrm>
          <a:prstGeom prst="rect">
            <a:avLst/>
          </a:prstGeom>
        </p:spPr>
      </p:pic>
    </p:spTree>
    <p:extLst>
      <p:ext uri="{BB962C8B-B14F-4D97-AF65-F5344CB8AC3E}">
        <p14:creationId xmlns:p14="http://schemas.microsoft.com/office/powerpoint/2010/main" val="5941160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EB7F98-32EC-40D3-89EE-C84330231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8BBF3B-1019-4642-985A-43191ADB75D5}"/>
              </a:ext>
            </a:extLst>
          </p:cNvPr>
          <p:cNvSpPr>
            <a:spLocks noGrp="1"/>
          </p:cNvSpPr>
          <p:nvPr>
            <p:ph type="title"/>
          </p:nvPr>
        </p:nvSpPr>
        <p:spPr>
          <a:xfrm>
            <a:off x="540988" y="540033"/>
            <a:ext cx="3884962" cy="1331604"/>
          </a:xfrm>
        </p:spPr>
        <p:txBody>
          <a:bodyPr anchor="b">
            <a:normAutofit/>
          </a:bodyPr>
          <a:lstStyle/>
          <a:p>
            <a:pPr algn="ctr">
              <a:lnSpc>
                <a:spcPct val="90000"/>
              </a:lnSpc>
            </a:pPr>
            <a:r>
              <a:rPr lang="en-GB" sz="2400"/>
              <a:t>Yellow bile or choleric humour (summer)</a:t>
            </a:r>
          </a:p>
        </p:txBody>
      </p:sp>
      <p:cxnSp>
        <p:nvCxnSpPr>
          <p:cNvPr id="11" name="Straight Connector 10">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13469"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5D8582F-2456-402D-9C5B-C81285B726A0}"/>
              </a:ext>
            </a:extLst>
          </p:cNvPr>
          <p:cNvSpPr>
            <a:spLocks noGrp="1"/>
          </p:cNvSpPr>
          <p:nvPr>
            <p:ph idx="1"/>
          </p:nvPr>
        </p:nvSpPr>
        <p:spPr>
          <a:xfrm>
            <a:off x="540988" y="2759076"/>
            <a:ext cx="3884962" cy="3009899"/>
          </a:xfrm>
        </p:spPr>
        <p:txBody>
          <a:bodyPr>
            <a:normAutofit/>
          </a:bodyPr>
          <a:lstStyle/>
          <a:p>
            <a:pPr marL="359410" indent="-359410"/>
            <a:r>
              <a:rPr lang="en-GB"/>
              <a:t>It is hot and dry and is produced in the spleen and stoed in the gall blader.</a:t>
            </a:r>
          </a:p>
          <a:p>
            <a:pPr marL="359410" indent="-359410"/>
            <a:r>
              <a:rPr lang="en-GB"/>
              <a:t>It represents the element of fire.</a:t>
            </a:r>
            <a:endParaRPr lang="en-GB" dirty="0"/>
          </a:p>
        </p:txBody>
      </p:sp>
      <p:sp>
        <p:nvSpPr>
          <p:cNvPr id="13" name="Rectangle 12">
            <a:extLst>
              <a:ext uri="{FF2B5EF4-FFF2-40B4-BE49-F238E27FC236}">
                <a16:creationId xmlns:a16="http://schemas.microsoft.com/office/drawing/2014/main" id="{DAD9000E-708C-464D-A86F-4ABE391B6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6337" y="0"/>
            <a:ext cx="7205663"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4" name="Picture 4" descr="A close up of a book&#10;&#10;Description automatically generated">
            <a:extLst>
              <a:ext uri="{FF2B5EF4-FFF2-40B4-BE49-F238E27FC236}">
                <a16:creationId xmlns:a16="http://schemas.microsoft.com/office/drawing/2014/main" id="{A9424776-AD87-49C3-ABB5-DB43DC51AA2E}"/>
              </a:ext>
            </a:extLst>
          </p:cNvPr>
          <p:cNvPicPr>
            <a:picLocks noChangeAspect="1"/>
          </p:cNvPicPr>
          <p:nvPr/>
        </p:nvPicPr>
        <p:blipFill>
          <a:blip r:embed="rId3"/>
          <a:stretch>
            <a:fillRect/>
          </a:stretch>
        </p:blipFill>
        <p:spPr>
          <a:xfrm>
            <a:off x="6009669" y="540033"/>
            <a:ext cx="5168874" cy="5775279"/>
          </a:xfrm>
          <a:prstGeom prst="rect">
            <a:avLst/>
          </a:prstGeom>
        </p:spPr>
      </p:pic>
    </p:spTree>
    <p:extLst>
      <p:ext uri="{BB962C8B-B14F-4D97-AF65-F5344CB8AC3E}">
        <p14:creationId xmlns:p14="http://schemas.microsoft.com/office/powerpoint/2010/main" val="11422665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8D1EC0-286F-4B38-9183-E8CAE1122E41}"/>
              </a:ext>
            </a:extLst>
          </p:cNvPr>
          <p:cNvSpPr>
            <a:spLocks noGrp="1"/>
          </p:cNvSpPr>
          <p:nvPr>
            <p:ph type="title"/>
          </p:nvPr>
        </p:nvSpPr>
        <p:spPr>
          <a:xfrm>
            <a:off x="1080000" y="531813"/>
            <a:ext cx="6120000" cy="1339824"/>
          </a:xfrm>
        </p:spPr>
        <p:txBody>
          <a:bodyPr anchor="b">
            <a:normAutofit/>
          </a:bodyPr>
          <a:lstStyle/>
          <a:p>
            <a:pPr algn="ctr"/>
            <a:r>
              <a:rPr lang="en-GB"/>
              <a:t>Psychological effects of the choleric humour</a:t>
            </a:r>
          </a:p>
        </p:txBody>
      </p:sp>
      <p:cxnSp>
        <p:nvCxnSpPr>
          <p:cNvPr id="11" name="Straight Connector 10">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70000"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B5DAD25-314C-4A31-BFF5-B9B1F48ED2FD}"/>
              </a:ext>
            </a:extLst>
          </p:cNvPr>
          <p:cNvSpPr>
            <a:spLocks noGrp="1"/>
          </p:cNvSpPr>
          <p:nvPr>
            <p:ph idx="1"/>
          </p:nvPr>
        </p:nvSpPr>
        <p:spPr>
          <a:xfrm>
            <a:off x="1080000" y="2759076"/>
            <a:ext cx="6121400" cy="3009899"/>
          </a:xfrm>
        </p:spPr>
        <p:txBody>
          <a:bodyPr>
            <a:normAutofit/>
          </a:bodyPr>
          <a:lstStyle/>
          <a:p>
            <a:pPr marL="359410" indent="-359410"/>
            <a:r>
              <a:rPr lang="en-GB"/>
              <a:t>Passionate, practical, efficient and confident</a:t>
            </a:r>
          </a:p>
          <a:p>
            <a:pPr marL="359410" indent="-359410"/>
            <a:endParaRPr lang="en-GB"/>
          </a:p>
          <a:p>
            <a:pPr marL="359410" indent="-359410"/>
            <a:r>
              <a:rPr lang="en-GB"/>
              <a:t>Negative effects: Aggressive, domineering, short-tempered, violent </a:t>
            </a:r>
          </a:p>
        </p:txBody>
      </p:sp>
      <p:sp>
        <p:nvSpPr>
          <p:cNvPr id="13" name="Rectangle 5">
            <a:extLst>
              <a:ext uri="{FF2B5EF4-FFF2-40B4-BE49-F238E27FC236}">
                <a16:creationId xmlns:a16="http://schemas.microsoft.com/office/drawing/2014/main" id="{EC8E66F9-05C3-401D-983A-3D962F4018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217942" y="446254"/>
            <a:ext cx="3330000" cy="576000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Lst>
            <a:ahLst/>
            <a:cxnLst>
              <a:cxn ang="0">
                <a:pos x="connsiteX0" y="connsiteY0"/>
              </a:cxn>
              <a:cxn ang="0">
                <a:pos x="connsiteX1" y="connsiteY1"/>
              </a:cxn>
              <a:cxn ang="0">
                <a:pos x="connsiteX2" y="connsiteY2"/>
              </a:cxn>
            </a:cxnLst>
            <a:rect l="l" t="t" r="r" b="b"/>
            <a:pathLst>
              <a:path w="6660000" h="5760000">
                <a:moveTo>
                  <a:pt x="6660000" y="5760000"/>
                </a:moveTo>
                <a:lnTo>
                  <a:pt x="0" y="5760000"/>
                </a:lnTo>
                <a:lnTo>
                  <a:pt x="0"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indoor, table, sitting, small&#10;&#10;Description automatically generated">
            <a:extLst>
              <a:ext uri="{FF2B5EF4-FFF2-40B4-BE49-F238E27FC236}">
                <a16:creationId xmlns:a16="http://schemas.microsoft.com/office/drawing/2014/main" id="{EF66FAAC-CAB0-4FC5-9310-EDF5A41304D7}"/>
              </a:ext>
            </a:extLst>
          </p:cNvPr>
          <p:cNvPicPr>
            <a:picLocks noChangeAspect="1"/>
          </p:cNvPicPr>
          <p:nvPr/>
        </p:nvPicPr>
        <p:blipFill rotWithShape="1">
          <a:blip r:embed="rId3"/>
          <a:srcRect l="5241" r="7641" b="-1"/>
          <a:stretch/>
        </p:blipFill>
        <p:spPr>
          <a:xfrm>
            <a:off x="8324850" y="531813"/>
            <a:ext cx="3326162" cy="5784850"/>
          </a:xfrm>
          <a:prstGeom prst="rect">
            <a:avLst/>
          </a:prstGeom>
        </p:spPr>
      </p:pic>
      <p:sp>
        <p:nvSpPr>
          <p:cNvPr id="15" name="Rectangle 5">
            <a:extLst>
              <a:ext uri="{FF2B5EF4-FFF2-40B4-BE49-F238E27FC236}">
                <a16:creationId xmlns:a16="http://schemas.microsoft.com/office/drawing/2014/main" id="{6CBE2BBD-AAE3-434F-A1E3-7FEC5D978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1547942" y="446254"/>
            <a:ext cx="0" cy="576000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 name="connsiteX0" fmla="*/ 0 w 0"/>
              <a:gd name="connsiteY0" fmla="*/ 5760000 h 5760000"/>
              <a:gd name="connsiteX1" fmla="*/ 0 w 0"/>
              <a:gd name="connsiteY1" fmla="*/ 0 h 5760000"/>
            </a:gdLst>
            <a:ahLst/>
            <a:cxnLst>
              <a:cxn ang="0">
                <a:pos x="connsiteX0" y="connsiteY0"/>
              </a:cxn>
              <a:cxn ang="0">
                <a:pos x="connsiteX1" y="connsiteY1"/>
              </a:cxn>
            </a:cxnLst>
            <a:rect l="l" t="t" r="r" b="b"/>
            <a:pathLst>
              <a:path h="5760000">
                <a:moveTo>
                  <a:pt x="0" y="5760000"/>
                </a:moveTo>
                <a:lnTo>
                  <a:pt x="0" y="0"/>
                </a:lnTo>
              </a:path>
            </a:pathLst>
          </a:custGeom>
          <a:solidFill>
            <a:schemeClr val="tx2">
              <a:alpha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5">
            <a:extLst>
              <a:ext uri="{FF2B5EF4-FFF2-40B4-BE49-F238E27FC236}">
                <a16:creationId xmlns:a16="http://schemas.microsoft.com/office/drawing/2014/main" id="{6E9B5BF4-BD00-429D-8599-C19DDEDA6A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8217942" y="6206254"/>
            <a:ext cx="3330000" cy="0"/>
          </a:xfrm>
          <a:custGeom>
            <a:avLst/>
            <a:gdLst>
              <a:gd name="connsiteX0" fmla="*/ 0 w 6660000"/>
              <a:gd name="connsiteY0" fmla="*/ 0 h 5760000"/>
              <a:gd name="connsiteX1" fmla="*/ 6660000 w 6660000"/>
              <a:gd name="connsiteY1" fmla="*/ 0 h 5760000"/>
              <a:gd name="connsiteX2" fmla="*/ 6660000 w 6660000"/>
              <a:gd name="connsiteY2" fmla="*/ 5760000 h 5760000"/>
              <a:gd name="connsiteX3" fmla="*/ 0 w 6660000"/>
              <a:gd name="connsiteY3" fmla="*/ 5760000 h 5760000"/>
              <a:gd name="connsiteX4" fmla="*/ 0 w 6660000"/>
              <a:gd name="connsiteY4" fmla="*/ 0 h 5760000"/>
              <a:gd name="connsiteX0" fmla="*/ 6660000 w 6751440"/>
              <a:gd name="connsiteY0" fmla="*/ 0 h 5760000"/>
              <a:gd name="connsiteX1" fmla="*/ 6660000 w 6751440"/>
              <a:gd name="connsiteY1" fmla="*/ 5760000 h 5760000"/>
              <a:gd name="connsiteX2" fmla="*/ 0 w 6751440"/>
              <a:gd name="connsiteY2" fmla="*/ 5760000 h 5760000"/>
              <a:gd name="connsiteX3" fmla="*/ 0 w 6751440"/>
              <a:gd name="connsiteY3" fmla="*/ 0 h 5760000"/>
              <a:gd name="connsiteX4" fmla="*/ 6751440 w 6751440"/>
              <a:gd name="connsiteY4" fmla="*/ 9144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4" fmla="*/ 5068690 w 6660000"/>
              <a:gd name="connsiteY4" fmla="*/ 224790 h 5760000"/>
              <a:gd name="connsiteX0" fmla="*/ 6660000 w 6660000"/>
              <a:gd name="connsiteY0" fmla="*/ 0 h 5760000"/>
              <a:gd name="connsiteX1" fmla="*/ 6660000 w 6660000"/>
              <a:gd name="connsiteY1" fmla="*/ 5760000 h 5760000"/>
              <a:gd name="connsiteX2" fmla="*/ 0 w 6660000"/>
              <a:gd name="connsiteY2" fmla="*/ 5760000 h 5760000"/>
              <a:gd name="connsiteX3" fmla="*/ 0 w 6660000"/>
              <a:gd name="connsiteY3" fmla="*/ 0 h 5760000"/>
              <a:gd name="connsiteX0" fmla="*/ 6660000 w 6660000"/>
              <a:gd name="connsiteY0" fmla="*/ 5760000 h 5760000"/>
              <a:gd name="connsiteX1" fmla="*/ 0 w 6660000"/>
              <a:gd name="connsiteY1" fmla="*/ 5760000 h 5760000"/>
              <a:gd name="connsiteX2" fmla="*/ 0 w 6660000"/>
              <a:gd name="connsiteY2" fmla="*/ 0 h 5760000"/>
              <a:gd name="connsiteX0" fmla="*/ 6660000 w 6660000"/>
              <a:gd name="connsiteY0" fmla="*/ 0 h 0"/>
              <a:gd name="connsiteX1" fmla="*/ 0 w 6660000"/>
              <a:gd name="connsiteY1" fmla="*/ 0 h 0"/>
            </a:gdLst>
            <a:ahLst/>
            <a:cxnLst>
              <a:cxn ang="0">
                <a:pos x="connsiteX0" y="connsiteY0"/>
              </a:cxn>
              <a:cxn ang="0">
                <a:pos x="connsiteX1" y="connsiteY1"/>
              </a:cxn>
            </a:cxnLst>
            <a:rect l="l" t="t" r="r" b="b"/>
            <a:pathLst>
              <a:path w="6660000">
                <a:moveTo>
                  <a:pt x="6660000" y="0"/>
                </a:moveTo>
                <a:lnTo>
                  <a:pt x="0" y="0"/>
                </a:lnTo>
              </a:path>
            </a:pathLst>
          </a:custGeom>
          <a:solidFill>
            <a:schemeClr val="tx2">
              <a:alpha val="8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218100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EB7F98-32EC-40D3-89EE-C84330231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171332-E86B-4C33-91C4-C33BE31B387F}"/>
              </a:ext>
            </a:extLst>
          </p:cNvPr>
          <p:cNvSpPr>
            <a:spLocks noGrp="1"/>
          </p:cNvSpPr>
          <p:nvPr>
            <p:ph type="title"/>
          </p:nvPr>
        </p:nvSpPr>
        <p:spPr>
          <a:xfrm>
            <a:off x="540988" y="540033"/>
            <a:ext cx="3884962" cy="1331604"/>
          </a:xfrm>
        </p:spPr>
        <p:txBody>
          <a:bodyPr anchor="b">
            <a:normAutofit/>
          </a:bodyPr>
          <a:lstStyle/>
          <a:p>
            <a:pPr algn="ctr">
              <a:lnSpc>
                <a:spcPct val="90000"/>
              </a:lnSpc>
            </a:pPr>
            <a:r>
              <a:rPr lang="en-GB" sz="2400"/>
              <a:t>Black bile or melancholy humour (autumn)</a:t>
            </a:r>
          </a:p>
        </p:txBody>
      </p:sp>
      <p:cxnSp>
        <p:nvCxnSpPr>
          <p:cNvPr id="11" name="Straight Connector 10">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13469"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024BEAD-1B0E-41ED-920D-2A2E1CF891DF}"/>
              </a:ext>
            </a:extLst>
          </p:cNvPr>
          <p:cNvSpPr>
            <a:spLocks noGrp="1"/>
          </p:cNvSpPr>
          <p:nvPr>
            <p:ph idx="1"/>
          </p:nvPr>
        </p:nvSpPr>
        <p:spPr>
          <a:xfrm>
            <a:off x="540988" y="2759076"/>
            <a:ext cx="3884962" cy="3009899"/>
          </a:xfrm>
        </p:spPr>
        <p:txBody>
          <a:bodyPr>
            <a:normAutofit/>
          </a:bodyPr>
          <a:lstStyle/>
          <a:p>
            <a:pPr marL="359410" indent="-359410"/>
            <a:r>
              <a:rPr lang="en-GB"/>
              <a:t>This helps to build bones, teeth and any dense tissues in the body.</a:t>
            </a:r>
          </a:p>
          <a:p>
            <a:pPr marL="359410" indent="-359410"/>
            <a:r>
              <a:rPr lang="en-GB"/>
              <a:t>It represents the element of earth. </a:t>
            </a:r>
          </a:p>
        </p:txBody>
      </p:sp>
      <p:sp>
        <p:nvSpPr>
          <p:cNvPr id="13" name="Rectangle 12">
            <a:extLst>
              <a:ext uri="{FF2B5EF4-FFF2-40B4-BE49-F238E27FC236}">
                <a16:creationId xmlns:a16="http://schemas.microsoft.com/office/drawing/2014/main" id="{DAD9000E-708C-464D-A86F-4ABE391B6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6337" y="0"/>
            <a:ext cx="7205663"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4" name="Picture 4" descr="A picture containing text, book&#10;&#10;Description automatically generated">
            <a:extLst>
              <a:ext uri="{FF2B5EF4-FFF2-40B4-BE49-F238E27FC236}">
                <a16:creationId xmlns:a16="http://schemas.microsoft.com/office/drawing/2014/main" id="{447FA720-83D1-419B-984E-3137DAF0A0AB}"/>
              </a:ext>
            </a:extLst>
          </p:cNvPr>
          <p:cNvPicPr>
            <a:picLocks noChangeAspect="1"/>
          </p:cNvPicPr>
          <p:nvPr/>
        </p:nvPicPr>
        <p:blipFill>
          <a:blip r:embed="rId3"/>
          <a:stretch>
            <a:fillRect/>
          </a:stretch>
        </p:blipFill>
        <p:spPr>
          <a:xfrm>
            <a:off x="5829191" y="540033"/>
            <a:ext cx="5529829" cy="5775279"/>
          </a:xfrm>
          <a:prstGeom prst="rect">
            <a:avLst/>
          </a:prstGeom>
        </p:spPr>
      </p:pic>
    </p:spTree>
    <p:extLst>
      <p:ext uri="{BB962C8B-B14F-4D97-AF65-F5344CB8AC3E}">
        <p14:creationId xmlns:p14="http://schemas.microsoft.com/office/powerpoint/2010/main" val="25964156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EB7F98-32EC-40D3-89EE-C84330231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C3CBD4-0331-4A1A-9384-3BDCCC3A1F3F}"/>
              </a:ext>
            </a:extLst>
          </p:cNvPr>
          <p:cNvSpPr>
            <a:spLocks noGrp="1"/>
          </p:cNvSpPr>
          <p:nvPr>
            <p:ph type="title"/>
          </p:nvPr>
        </p:nvSpPr>
        <p:spPr>
          <a:xfrm>
            <a:off x="540988" y="540033"/>
            <a:ext cx="3884962" cy="1331604"/>
          </a:xfrm>
        </p:spPr>
        <p:txBody>
          <a:bodyPr anchor="b">
            <a:normAutofit/>
          </a:bodyPr>
          <a:lstStyle/>
          <a:p>
            <a:pPr algn="ctr"/>
            <a:r>
              <a:rPr lang="en-GB"/>
              <a:t>Psychological effects of melancholy</a:t>
            </a:r>
          </a:p>
        </p:txBody>
      </p:sp>
      <p:cxnSp>
        <p:nvCxnSpPr>
          <p:cNvPr id="11" name="Straight Connector 10">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13469"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F183A8D-194B-4DD7-B732-CB596C32E63A}"/>
              </a:ext>
            </a:extLst>
          </p:cNvPr>
          <p:cNvSpPr>
            <a:spLocks noGrp="1"/>
          </p:cNvSpPr>
          <p:nvPr>
            <p:ph idx="1"/>
          </p:nvPr>
        </p:nvSpPr>
        <p:spPr>
          <a:xfrm>
            <a:off x="540988" y="2759076"/>
            <a:ext cx="3884962" cy="3009899"/>
          </a:xfrm>
        </p:spPr>
        <p:txBody>
          <a:bodyPr>
            <a:normAutofit/>
          </a:bodyPr>
          <a:lstStyle/>
          <a:p>
            <a:pPr marL="359410" indent="-359410"/>
            <a:r>
              <a:rPr lang="en-GB"/>
              <a:t>Thoughtful, considerate, organised, independent and creative in poetry and art.</a:t>
            </a:r>
          </a:p>
          <a:p>
            <a:pPr marL="359410" indent="-359410"/>
            <a:endParaRPr lang="en-GB"/>
          </a:p>
          <a:p>
            <a:pPr marL="359410" indent="-359410"/>
            <a:r>
              <a:rPr lang="en-GB"/>
              <a:t>Negative effects: Deeply affected by tragedy, gloomy, obsessive and pessimistic </a:t>
            </a:r>
          </a:p>
        </p:txBody>
      </p:sp>
      <p:sp>
        <p:nvSpPr>
          <p:cNvPr id="13" name="Rectangle 12">
            <a:extLst>
              <a:ext uri="{FF2B5EF4-FFF2-40B4-BE49-F238E27FC236}">
                <a16:creationId xmlns:a16="http://schemas.microsoft.com/office/drawing/2014/main" id="{DAD9000E-708C-464D-A86F-4ABE391B6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6337" y="0"/>
            <a:ext cx="7205663"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4" name="Picture 4" descr="A person standing in front of a building&#10;&#10;Description automatically generated">
            <a:extLst>
              <a:ext uri="{FF2B5EF4-FFF2-40B4-BE49-F238E27FC236}">
                <a16:creationId xmlns:a16="http://schemas.microsoft.com/office/drawing/2014/main" id="{6EA07B9F-20CF-45A2-AED9-E84AE27A0D8E}"/>
              </a:ext>
            </a:extLst>
          </p:cNvPr>
          <p:cNvPicPr>
            <a:picLocks noChangeAspect="1"/>
          </p:cNvPicPr>
          <p:nvPr/>
        </p:nvPicPr>
        <p:blipFill>
          <a:blip r:embed="rId3"/>
          <a:stretch>
            <a:fillRect/>
          </a:stretch>
        </p:blipFill>
        <p:spPr>
          <a:xfrm>
            <a:off x="5537200" y="1073855"/>
            <a:ext cx="6113812" cy="4707634"/>
          </a:xfrm>
          <a:prstGeom prst="rect">
            <a:avLst/>
          </a:prstGeom>
        </p:spPr>
      </p:pic>
    </p:spTree>
    <p:extLst>
      <p:ext uri="{BB962C8B-B14F-4D97-AF65-F5344CB8AC3E}">
        <p14:creationId xmlns:p14="http://schemas.microsoft.com/office/powerpoint/2010/main" val="8373777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EB7F98-32EC-40D3-89EE-C84330231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DD580E-B2BA-4DE0-9704-84B66FBD0037}"/>
              </a:ext>
            </a:extLst>
          </p:cNvPr>
          <p:cNvSpPr>
            <a:spLocks noGrp="1"/>
          </p:cNvSpPr>
          <p:nvPr>
            <p:ph type="title"/>
          </p:nvPr>
        </p:nvSpPr>
        <p:spPr>
          <a:xfrm>
            <a:off x="540988" y="540033"/>
            <a:ext cx="3884962" cy="1331604"/>
          </a:xfrm>
        </p:spPr>
        <p:txBody>
          <a:bodyPr anchor="b">
            <a:normAutofit/>
          </a:bodyPr>
          <a:lstStyle/>
          <a:p>
            <a:pPr algn="ctr"/>
            <a:r>
              <a:rPr lang="en-GB"/>
              <a:t>Melancholy in detail</a:t>
            </a:r>
          </a:p>
        </p:txBody>
      </p:sp>
      <p:cxnSp>
        <p:nvCxnSpPr>
          <p:cNvPr id="11" name="Straight Connector 10">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13469"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150B849-D551-465C-B9B2-DAB4202BEF43}"/>
              </a:ext>
            </a:extLst>
          </p:cNvPr>
          <p:cNvSpPr>
            <a:spLocks noGrp="1"/>
          </p:cNvSpPr>
          <p:nvPr>
            <p:ph idx="1"/>
          </p:nvPr>
        </p:nvSpPr>
        <p:spPr>
          <a:xfrm>
            <a:off x="540988" y="2759076"/>
            <a:ext cx="3884962" cy="3009899"/>
          </a:xfrm>
        </p:spPr>
        <p:txBody>
          <a:bodyPr>
            <a:normAutofit fontScale="92500" lnSpcReduction="20000"/>
          </a:bodyPr>
          <a:lstStyle/>
          <a:p>
            <a:pPr marL="359410" indent="-359410"/>
            <a:r>
              <a:rPr lang="en-GB">
                <a:solidFill>
                  <a:srgbClr val="FFFFFF"/>
                </a:solidFill>
              </a:rPr>
              <a:t>Influenced by the work of Avicenna and Galen</a:t>
            </a:r>
          </a:p>
          <a:p>
            <a:pPr marL="359410" indent="-359410"/>
            <a:r>
              <a:rPr lang="en-GB">
                <a:solidFill>
                  <a:srgbClr val="FFFFFF"/>
                </a:solidFill>
              </a:rPr>
              <a:t>Caused by black bile or roasted, burned and acrid yellow bile, whose residues were corrupting the body. </a:t>
            </a:r>
          </a:p>
          <a:p>
            <a:pPr marL="359410" indent="-359410"/>
            <a:r>
              <a:rPr lang="en-GB">
                <a:solidFill>
                  <a:srgbClr val="FFFFFF"/>
                </a:solidFill>
              </a:rPr>
              <a:t>The word derives from the Greek word for Black Bile: Melan Chole</a:t>
            </a:r>
            <a:endParaRPr lang="en-GB" dirty="0"/>
          </a:p>
        </p:txBody>
      </p:sp>
      <p:sp>
        <p:nvSpPr>
          <p:cNvPr id="13" name="Rectangle 12">
            <a:extLst>
              <a:ext uri="{FF2B5EF4-FFF2-40B4-BE49-F238E27FC236}">
                <a16:creationId xmlns:a16="http://schemas.microsoft.com/office/drawing/2014/main" id="{DAD9000E-708C-464D-A86F-4ABE391B6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6337" y="0"/>
            <a:ext cx="7205663"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4" name="Picture 4" descr="An old photo&#10;&#10;Description automatically generated">
            <a:extLst>
              <a:ext uri="{FF2B5EF4-FFF2-40B4-BE49-F238E27FC236}">
                <a16:creationId xmlns:a16="http://schemas.microsoft.com/office/drawing/2014/main" id="{992374B7-D5C1-45C5-86E7-D1BAD7C7770F}"/>
              </a:ext>
            </a:extLst>
          </p:cNvPr>
          <p:cNvPicPr>
            <a:picLocks noChangeAspect="1"/>
          </p:cNvPicPr>
          <p:nvPr/>
        </p:nvPicPr>
        <p:blipFill>
          <a:blip r:embed="rId3"/>
          <a:stretch>
            <a:fillRect/>
          </a:stretch>
        </p:blipFill>
        <p:spPr>
          <a:xfrm>
            <a:off x="6444318" y="540033"/>
            <a:ext cx="4299576" cy="5775279"/>
          </a:xfrm>
          <a:prstGeom prst="rect">
            <a:avLst/>
          </a:prstGeom>
        </p:spPr>
      </p:pic>
    </p:spTree>
    <p:extLst>
      <p:ext uri="{BB962C8B-B14F-4D97-AF65-F5344CB8AC3E}">
        <p14:creationId xmlns:p14="http://schemas.microsoft.com/office/powerpoint/2010/main" val="35786321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69F5FE0-EBCF-4A14-AF3D-1ADCD644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117837-C21A-4782-9A99-6B1DE6F6C830}"/>
              </a:ext>
            </a:extLst>
          </p:cNvPr>
          <p:cNvSpPr>
            <a:spLocks noGrp="1"/>
          </p:cNvSpPr>
          <p:nvPr>
            <p:ph type="title"/>
          </p:nvPr>
        </p:nvSpPr>
        <p:spPr>
          <a:xfrm>
            <a:off x="1080000" y="1011236"/>
            <a:ext cx="4426782" cy="2417763"/>
          </a:xfrm>
        </p:spPr>
        <p:txBody>
          <a:bodyPr anchor="t">
            <a:normAutofit/>
          </a:bodyPr>
          <a:lstStyle/>
          <a:p>
            <a:r>
              <a:rPr lang="en-GB"/>
              <a:t>Melancholy</a:t>
            </a:r>
          </a:p>
        </p:txBody>
      </p:sp>
      <p:grpSp>
        <p:nvGrpSpPr>
          <p:cNvPr id="10" name="Group 9">
            <a:extLst>
              <a:ext uri="{FF2B5EF4-FFF2-40B4-BE49-F238E27FC236}">
                <a16:creationId xmlns:a16="http://schemas.microsoft.com/office/drawing/2014/main" id="{A56BA46D-F038-4819-B996-BEDE44248B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3176" y="3831217"/>
            <a:ext cx="1980565" cy="2208479"/>
            <a:chOff x="1103176" y="3831217"/>
            <a:chExt cx="1980565" cy="2208479"/>
          </a:xfrm>
        </p:grpSpPr>
        <p:sp>
          <p:nvSpPr>
            <p:cNvPr id="11" name="Freeform: Shape 10">
              <a:extLst>
                <a:ext uri="{FF2B5EF4-FFF2-40B4-BE49-F238E27FC236}">
                  <a16:creationId xmlns:a16="http://schemas.microsoft.com/office/drawing/2014/main" id="{C019C8D0-3720-4D8A-BCCB-DA91068B18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00000">
              <a:off x="1297758" y="4230168"/>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892991" y="1795123"/>
                  </a:lnTo>
                  <a:lnTo>
                    <a:pt x="763082" y="1694835"/>
                  </a:lnTo>
                  <a:cubicBezTo>
                    <a:pt x="-338018" y="799772"/>
                    <a:pt x="-41719" y="62104"/>
                    <a:pt x="379877" y="3722"/>
                  </a:cubicBezTo>
                  <a:cubicBezTo>
                    <a:pt x="399953" y="942"/>
                    <a:pt x="420313" y="-298"/>
                    <a:pt x="440819" y="59"/>
                  </a:cubicBezTo>
                  <a:close/>
                </a:path>
              </a:pathLst>
            </a:custGeom>
            <a:solidFill>
              <a:schemeClr val="accent1">
                <a:alpha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8C17AC2-A924-422A-AD03-911B80BEF04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1103176" y="3831217"/>
              <a:ext cx="1785983" cy="2208479"/>
              <a:chOff x="2725201" y="4453039"/>
              <a:chExt cx="1785983" cy="2208479"/>
            </a:xfrm>
          </p:grpSpPr>
          <p:cxnSp>
            <p:nvCxnSpPr>
              <p:cNvPr id="13" name="Straight Connector 12">
                <a:extLst>
                  <a:ext uri="{FF2B5EF4-FFF2-40B4-BE49-F238E27FC236}">
                    <a16:creationId xmlns:a16="http://schemas.microsoft.com/office/drawing/2014/main" id="{A793E9AE-C8D1-485F-AA4B-0B26A62CC2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3618192" y="4453039"/>
                <a:ext cx="0" cy="220847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6B6FF1F-1F9C-44F4-8C43-8F1C269F73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738439" y="5243393"/>
                <a:ext cx="176093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Freeform: Shape 14">
                <a:extLst>
                  <a:ext uri="{FF2B5EF4-FFF2-40B4-BE49-F238E27FC236}">
                    <a16:creationId xmlns:a16="http://schemas.microsoft.com/office/drawing/2014/main" id="{FEBAC472-1B2E-412E-BE4A-D5423B2BE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725201" y="4861779"/>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 name="connsiteX0" fmla="*/ 440819 w 1785983"/>
                  <a:gd name="connsiteY0" fmla="*/ 59 h 1849891"/>
                  <a:gd name="connsiteX1" fmla="*/ 845918 w 1785983"/>
                  <a:gd name="connsiteY1" fmla="*/ 261596 h 1849891"/>
                  <a:gd name="connsiteX2" fmla="*/ 892992 w 1785983"/>
                  <a:gd name="connsiteY2" fmla="*/ 360758 h 1849891"/>
                  <a:gd name="connsiteX3" fmla="*/ 892992 w 1785983"/>
                  <a:gd name="connsiteY3" fmla="*/ 365372 h 1849891"/>
                  <a:gd name="connsiteX4" fmla="*/ 940065 w 1785983"/>
                  <a:gd name="connsiteY4" fmla="*/ 266212 h 1849891"/>
                  <a:gd name="connsiteX5" fmla="*/ 1406106 w 1785983"/>
                  <a:gd name="connsiteY5" fmla="*/ 8338 h 1849891"/>
                  <a:gd name="connsiteX6" fmla="*/ 1022901 w 1785983"/>
                  <a:gd name="connsiteY6" fmla="*/ 1699451 h 1849891"/>
                  <a:gd name="connsiteX7" fmla="*/ 892991 w 1785983"/>
                  <a:gd name="connsiteY7" fmla="*/ 1799739 h 1849891"/>
                  <a:gd name="connsiteX8" fmla="*/ 838223 w 1785983"/>
                  <a:gd name="connsiteY8" fmla="*/ 1849891 h 1849891"/>
                  <a:gd name="connsiteX9" fmla="*/ 763082 w 1785983"/>
                  <a:gd name="connsiteY9" fmla="*/ 1694835 h 1849891"/>
                  <a:gd name="connsiteX10" fmla="*/ 379877 w 1785983"/>
                  <a:gd name="connsiteY10" fmla="*/ 3722 h 1849891"/>
                  <a:gd name="connsiteX11" fmla="*/ 440819 w 1785983"/>
                  <a:gd name="connsiteY11" fmla="*/ 59 h 1849891"/>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763082 w 1785983"/>
                  <a:gd name="connsiteY8" fmla="*/ 1694835 h 1799739"/>
                  <a:gd name="connsiteX9" fmla="*/ 379877 w 1785983"/>
                  <a:gd name="connsiteY9" fmla="*/ 3722 h 1799739"/>
                  <a:gd name="connsiteX10" fmla="*/ 440819 w 1785983"/>
                  <a:gd name="connsiteY10"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763082" y="1694835"/>
                    </a:lnTo>
                    <a:cubicBezTo>
                      <a:pt x="-338018" y="799772"/>
                      <a:pt x="-41719" y="62104"/>
                      <a:pt x="379877" y="3722"/>
                    </a:cubicBezTo>
                    <a:cubicBezTo>
                      <a:pt x="399953" y="942"/>
                      <a:pt x="420313" y="-298"/>
                      <a:pt x="440819" y="59"/>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Bell MT" panose="02020503060305020303" pitchFamily="18" charset="0"/>
                </a:endParaRPr>
              </a:p>
            </p:txBody>
          </p:sp>
          <p:sp>
            <p:nvSpPr>
              <p:cNvPr id="16" name="Rectangle 30">
                <a:extLst>
                  <a:ext uri="{FF2B5EF4-FFF2-40B4-BE49-F238E27FC236}">
                    <a16:creationId xmlns:a16="http://schemas.microsoft.com/office/drawing/2014/main" id="{BA77ECB2-C17A-4FC2-BBA8-9B201AA6A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24232" y="5447997"/>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30">
                <a:extLst>
                  <a:ext uri="{FF2B5EF4-FFF2-40B4-BE49-F238E27FC236}">
                    <a16:creationId xmlns:a16="http://schemas.microsoft.com/office/drawing/2014/main" id="{6E52EEA2-6D0E-43D0-9C49-EF0EC20DED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315029" y="5983110"/>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3" name="Content Placeholder 2">
            <a:extLst>
              <a:ext uri="{FF2B5EF4-FFF2-40B4-BE49-F238E27FC236}">
                <a16:creationId xmlns:a16="http://schemas.microsoft.com/office/drawing/2014/main" id="{5A5E42A6-0F9A-4468-B8B5-67A341BC2700}"/>
              </a:ext>
            </a:extLst>
          </p:cNvPr>
          <p:cNvSpPr>
            <a:spLocks noGrp="1"/>
          </p:cNvSpPr>
          <p:nvPr>
            <p:ph idx="1"/>
          </p:nvPr>
        </p:nvSpPr>
        <p:spPr>
          <a:xfrm>
            <a:off x="6096000" y="987423"/>
            <a:ext cx="5555012" cy="4781552"/>
          </a:xfrm>
        </p:spPr>
        <p:txBody>
          <a:bodyPr>
            <a:normAutofit fontScale="92500" lnSpcReduction="10000"/>
          </a:bodyPr>
          <a:lstStyle/>
          <a:p>
            <a:pPr marL="359410" indent="-359410"/>
            <a:r>
              <a:rPr lang="en-GB" dirty="0">
                <a:ea typeface="+mn-lt"/>
                <a:cs typeface="+mn-lt"/>
              </a:rPr>
              <a:t>Natural melancholy occurred when the vapours from the black bile fluid travelled up to the brain.</a:t>
            </a:r>
            <a:endParaRPr lang="en-GB" dirty="0"/>
          </a:p>
          <a:p>
            <a:pPr marL="359410" indent="-359410"/>
            <a:r>
              <a:rPr lang="en-GB" dirty="0">
                <a:ea typeface="+mn-lt"/>
                <a:cs typeface="+mn-lt"/>
              </a:rPr>
              <a:t>According to beliefs at the time it gave rise to great fear and sorrow, but also delusional behaviours.</a:t>
            </a:r>
            <a:endParaRPr lang="en-GB" dirty="0"/>
          </a:p>
          <a:p>
            <a:pPr marL="359410" indent="-359410"/>
            <a:endParaRPr lang="en-GB" dirty="0"/>
          </a:p>
          <a:p>
            <a:pPr marL="359410" indent="-359410"/>
            <a:r>
              <a:rPr lang="en-GB" dirty="0"/>
              <a:t>However there was also unnatural melancholy  which is affected by other humours, such as sanguine (blood) or choleric.</a:t>
            </a:r>
          </a:p>
          <a:p>
            <a:pPr marL="359410" indent="-359410"/>
            <a:r>
              <a:rPr lang="en-GB" dirty="0"/>
              <a:t>This imbalance of the other humours would cause a different type of melancholy, such as hysterical laughter or aggressive.</a:t>
            </a:r>
          </a:p>
        </p:txBody>
      </p:sp>
    </p:spTree>
    <p:extLst>
      <p:ext uri="{BB962C8B-B14F-4D97-AF65-F5344CB8AC3E}">
        <p14:creationId xmlns:p14="http://schemas.microsoft.com/office/powerpoint/2010/main" val="2401638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16A5661-2CFE-478C-BAC3-729F393F3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61CAE9-8549-4D49-9B62-E0AACD3311D0}"/>
              </a:ext>
            </a:extLst>
          </p:cNvPr>
          <p:cNvSpPr>
            <a:spLocks noGrp="1"/>
          </p:cNvSpPr>
          <p:nvPr>
            <p:ph type="title"/>
          </p:nvPr>
        </p:nvSpPr>
        <p:spPr>
          <a:xfrm>
            <a:off x="1080000" y="2252663"/>
            <a:ext cx="4457200" cy="2349500"/>
          </a:xfrm>
        </p:spPr>
        <p:txBody>
          <a:bodyPr anchor="ctr">
            <a:normAutofit/>
          </a:bodyPr>
          <a:lstStyle/>
          <a:p>
            <a:pPr algn="ctr"/>
            <a:r>
              <a:rPr lang="en-GB"/>
              <a:t>melancholie</a:t>
            </a:r>
          </a:p>
        </p:txBody>
      </p:sp>
      <p:grpSp>
        <p:nvGrpSpPr>
          <p:cNvPr id="10" name="Group 9">
            <a:extLst>
              <a:ext uri="{FF2B5EF4-FFF2-40B4-BE49-F238E27FC236}">
                <a16:creationId xmlns:a16="http://schemas.microsoft.com/office/drawing/2014/main" id="{FB7BE8CD-E348-464A-82CC-7EF7AA8284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9771" y="649304"/>
            <a:ext cx="913428" cy="1315264"/>
            <a:chOff x="999771" y="649304"/>
            <a:chExt cx="913428" cy="1315264"/>
          </a:xfrm>
        </p:grpSpPr>
        <p:grpSp>
          <p:nvGrpSpPr>
            <p:cNvPr id="11" name="Group 10">
              <a:extLst>
                <a:ext uri="{FF2B5EF4-FFF2-40B4-BE49-F238E27FC236}">
                  <a16:creationId xmlns:a16="http://schemas.microsoft.com/office/drawing/2014/main" id="{B8CC82D2-4C4A-4C67-8483-5199F97B37A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999771" y="932104"/>
              <a:ext cx="913428" cy="1032464"/>
              <a:chOff x="999771" y="932104"/>
              <a:chExt cx="913428" cy="1032464"/>
            </a:xfrm>
          </p:grpSpPr>
          <p:grpSp>
            <p:nvGrpSpPr>
              <p:cNvPr id="15" name="Group 14">
                <a:extLst>
                  <a:ext uri="{FF2B5EF4-FFF2-40B4-BE49-F238E27FC236}">
                    <a16:creationId xmlns:a16="http://schemas.microsoft.com/office/drawing/2014/main" id="{70D2391D-AA33-4F5E-BD96-B42D93DED22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8100000" flipV="1">
                <a:off x="1047457" y="1290386"/>
                <a:ext cx="865742" cy="628383"/>
                <a:chOff x="558167" y="958515"/>
                <a:chExt cx="865742" cy="628383"/>
              </a:xfrm>
              <a:solidFill>
                <a:schemeClr val="accent3"/>
              </a:solidFill>
            </p:grpSpPr>
            <p:sp>
              <p:nvSpPr>
                <p:cNvPr id="22" name="Freeform: Shape 21">
                  <a:extLst>
                    <a:ext uri="{FF2B5EF4-FFF2-40B4-BE49-F238E27FC236}">
                      <a16:creationId xmlns:a16="http://schemas.microsoft.com/office/drawing/2014/main" id="{BE166DCE-539D-4C74-9C9D-AC000BA2F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3" name="Freeform: Shape 22">
                  <a:extLst>
                    <a:ext uri="{FF2B5EF4-FFF2-40B4-BE49-F238E27FC236}">
                      <a16:creationId xmlns:a16="http://schemas.microsoft.com/office/drawing/2014/main" id="{DCC6BEB5-DA1F-4F9E-BA5D-8F892A0FB8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16" name="Group 15">
                <a:extLst>
                  <a:ext uri="{FF2B5EF4-FFF2-40B4-BE49-F238E27FC236}">
                    <a16:creationId xmlns:a16="http://schemas.microsoft.com/office/drawing/2014/main" id="{C0300EB9-093C-4C32-A212-821D7AC082B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flipH="1" flipV="1">
                <a:off x="999771" y="932104"/>
                <a:ext cx="864005" cy="1032464"/>
                <a:chOff x="2207971" y="2384401"/>
                <a:chExt cx="864005" cy="1032464"/>
              </a:xfrm>
            </p:grpSpPr>
            <p:sp>
              <p:nvSpPr>
                <p:cNvPr id="17" name="Freeform: Shape 16">
                  <a:extLst>
                    <a:ext uri="{FF2B5EF4-FFF2-40B4-BE49-F238E27FC236}">
                      <a16:creationId xmlns:a16="http://schemas.microsoft.com/office/drawing/2014/main" id="{AFC97B3C-CF0E-4C93-AA39-7A677A12C5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8" name="Freeform: Shape 17">
                  <a:extLst>
                    <a:ext uri="{FF2B5EF4-FFF2-40B4-BE49-F238E27FC236}">
                      <a16:creationId xmlns:a16="http://schemas.microsoft.com/office/drawing/2014/main" id="{0943F14E-6185-4A31-8318-2088A05F5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9" name="Group 18">
                  <a:extLst>
                    <a:ext uri="{FF2B5EF4-FFF2-40B4-BE49-F238E27FC236}">
                      <a16:creationId xmlns:a16="http://schemas.microsoft.com/office/drawing/2014/main" id="{F3B56658-371E-446B-B30D-D4EA2A88A97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20" name="Straight Connector 19">
                    <a:extLst>
                      <a:ext uri="{FF2B5EF4-FFF2-40B4-BE49-F238E27FC236}">
                        <a16:creationId xmlns:a16="http://schemas.microsoft.com/office/drawing/2014/main" id="{068979FB-2943-4091-A490-D9F8695DF0D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B378C39C-3FC0-4521-8336-33A8639192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grpSp>
          <p:nvGrpSpPr>
            <p:cNvPr id="12" name="Group 11">
              <a:extLst>
                <a:ext uri="{FF2B5EF4-FFF2-40B4-BE49-F238E27FC236}">
                  <a16:creationId xmlns:a16="http://schemas.microsoft.com/office/drawing/2014/main" id="{72C6951D-2EAF-4333-B8A8-F473DC3BDF4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37136" y="649304"/>
              <a:ext cx="388541" cy="388541"/>
              <a:chOff x="5752675" y="5440856"/>
              <a:chExt cx="388541" cy="388541"/>
            </a:xfrm>
          </p:grpSpPr>
          <p:sp>
            <p:nvSpPr>
              <p:cNvPr id="13" name="Oval 12">
                <a:extLst>
                  <a:ext uri="{FF2B5EF4-FFF2-40B4-BE49-F238E27FC236}">
                    <a16:creationId xmlns:a16="http://schemas.microsoft.com/office/drawing/2014/main" id="{63E77698-5758-433A-9DF3-3BE43B6FB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00801" y="5488982"/>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 name="Oval 13">
                <a:extLst>
                  <a:ext uri="{FF2B5EF4-FFF2-40B4-BE49-F238E27FC236}">
                    <a16:creationId xmlns:a16="http://schemas.microsoft.com/office/drawing/2014/main" id="{FF47FF7F-75A9-438D-8BA7-428BF76974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52675" y="5440856"/>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grpSp>
      <p:sp>
        <p:nvSpPr>
          <p:cNvPr id="3" name="Content Placeholder 2">
            <a:extLst>
              <a:ext uri="{FF2B5EF4-FFF2-40B4-BE49-F238E27FC236}">
                <a16:creationId xmlns:a16="http://schemas.microsoft.com/office/drawing/2014/main" id="{A7AE6DAC-1483-4965-A17E-D128F39E4FA3}"/>
              </a:ext>
            </a:extLst>
          </p:cNvPr>
          <p:cNvSpPr>
            <a:spLocks noGrp="1"/>
          </p:cNvSpPr>
          <p:nvPr>
            <p:ph idx="1"/>
          </p:nvPr>
        </p:nvSpPr>
        <p:spPr>
          <a:xfrm>
            <a:off x="6654801" y="1079499"/>
            <a:ext cx="4457200" cy="4689476"/>
          </a:xfrm>
        </p:spPr>
        <p:txBody>
          <a:bodyPr anchor="ctr">
            <a:normAutofit/>
          </a:bodyPr>
          <a:lstStyle/>
          <a:p>
            <a:pPr marL="0" indent="0">
              <a:lnSpc>
                <a:spcPct val="115000"/>
              </a:lnSpc>
              <a:buNone/>
            </a:pPr>
            <a:r>
              <a:rPr lang="en-GB" sz="1600" dirty="0"/>
              <a:t>Andreas </a:t>
            </a:r>
            <a:r>
              <a:rPr lang="en-GB" sz="1600" dirty="0" err="1"/>
              <a:t>Laurentius</a:t>
            </a:r>
            <a:r>
              <a:rPr lang="en-GB" sz="1600" dirty="0"/>
              <a:t> (1560?-1609) suggested that melancholy was caused by:</a:t>
            </a:r>
          </a:p>
          <a:p>
            <a:pPr marL="0" indent="0">
              <a:lnSpc>
                <a:spcPct val="115000"/>
              </a:lnSpc>
              <a:buNone/>
            </a:pPr>
            <a:r>
              <a:rPr lang="en-GB" sz="1600" i="1" dirty="0"/>
              <a:t>"cometh of the </a:t>
            </a:r>
            <a:r>
              <a:rPr lang="en-GB" sz="1600" i="1" dirty="0" err="1"/>
              <a:t>onely</a:t>
            </a:r>
            <a:r>
              <a:rPr lang="en-GB" sz="1600" i="1" dirty="0"/>
              <a:t> and sole fault of the brain"</a:t>
            </a:r>
          </a:p>
          <a:p>
            <a:pPr marL="0" indent="0">
              <a:lnSpc>
                <a:spcPct val="115000"/>
              </a:lnSpc>
              <a:buNone/>
            </a:pPr>
            <a:r>
              <a:rPr lang="en-GB" sz="1600" dirty="0"/>
              <a:t>But also...</a:t>
            </a:r>
          </a:p>
          <a:p>
            <a:pPr marL="0" indent="0">
              <a:lnSpc>
                <a:spcPct val="115000"/>
              </a:lnSpc>
              <a:buNone/>
            </a:pPr>
            <a:r>
              <a:rPr lang="en-GB" sz="1600" i="1" dirty="0"/>
              <a:t>"</a:t>
            </a:r>
            <a:r>
              <a:rPr lang="en-GB" sz="1600" i="1" dirty="0" err="1"/>
              <a:t>When..the</a:t>
            </a:r>
            <a:r>
              <a:rPr lang="en-GB" sz="1600" i="1" dirty="0"/>
              <a:t> whole temperature and constitution of the </a:t>
            </a:r>
            <a:r>
              <a:rPr lang="en-GB" sz="1600" i="1" dirty="0" err="1"/>
              <a:t>bodie</a:t>
            </a:r>
            <a:r>
              <a:rPr lang="en-GB" sz="1600" i="1" dirty="0"/>
              <a:t> is melancholic"</a:t>
            </a:r>
          </a:p>
          <a:p>
            <a:pPr marL="0" indent="0">
              <a:lnSpc>
                <a:spcPct val="115000"/>
              </a:lnSpc>
              <a:buNone/>
            </a:pPr>
            <a:r>
              <a:rPr lang="en-GB" sz="1600" i="1" dirty="0"/>
              <a:t>"or the </a:t>
            </a:r>
            <a:r>
              <a:rPr lang="en-GB" sz="1600" i="1" dirty="0" err="1"/>
              <a:t>flatuous</a:t>
            </a:r>
            <a:r>
              <a:rPr lang="en-GB" sz="1600" i="1" dirty="0"/>
              <a:t> or </a:t>
            </a:r>
            <a:r>
              <a:rPr lang="en-GB" sz="1600" i="1" dirty="0" err="1"/>
              <a:t>windie</a:t>
            </a:r>
            <a:r>
              <a:rPr lang="en-GB" sz="1600" i="1" dirty="0"/>
              <a:t> </a:t>
            </a:r>
            <a:r>
              <a:rPr lang="en-GB" sz="1600" i="1" dirty="0" err="1"/>
              <a:t>melancholie</a:t>
            </a:r>
            <a:r>
              <a:rPr lang="en-GB" sz="1600" i="1" dirty="0"/>
              <a:t>..</a:t>
            </a:r>
            <a:r>
              <a:rPr lang="en-GB" sz="1600" i="1" dirty="0" err="1"/>
              <a:t>ariseth</a:t>
            </a:r>
            <a:r>
              <a:rPr lang="en-GB" sz="1600" i="1" dirty="0"/>
              <a:t> from amongst the bowels but especially from the </a:t>
            </a:r>
            <a:r>
              <a:rPr lang="en-GB" sz="1600" i="1" dirty="0" err="1"/>
              <a:t>spleene</a:t>
            </a:r>
            <a:r>
              <a:rPr lang="en-GB" sz="1600" i="1" dirty="0"/>
              <a:t>, liver and the </a:t>
            </a:r>
            <a:r>
              <a:rPr lang="en-GB" sz="1600" i="1" dirty="0" err="1"/>
              <a:t>membrain</a:t>
            </a:r>
            <a:r>
              <a:rPr lang="en-GB" sz="1600" i="1" dirty="0"/>
              <a:t> called </a:t>
            </a:r>
            <a:r>
              <a:rPr lang="en-GB" sz="1600" i="1" dirty="0" err="1"/>
              <a:t>mesenterium</a:t>
            </a:r>
            <a:endParaRPr lang="en-GB" sz="1600" i="1" dirty="0"/>
          </a:p>
          <a:p>
            <a:pPr marL="0" indent="0">
              <a:lnSpc>
                <a:spcPct val="115000"/>
              </a:lnSpc>
              <a:buNone/>
            </a:pPr>
            <a:r>
              <a:rPr lang="en-GB" sz="1600" dirty="0" err="1"/>
              <a:t>Laurentius</a:t>
            </a:r>
            <a:r>
              <a:rPr lang="en-GB" sz="1600" dirty="0"/>
              <a:t> suggested</a:t>
            </a:r>
          </a:p>
          <a:p>
            <a:pPr marL="0" indent="0">
              <a:lnSpc>
                <a:spcPct val="115000"/>
              </a:lnSpc>
              <a:buNone/>
            </a:pPr>
            <a:r>
              <a:rPr lang="en-GB" sz="1600" i="1" dirty="0"/>
              <a:t>"All </a:t>
            </a:r>
            <a:r>
              <a:rPr lang="en-GB" sz="1600" i="1" dirty="0" err="1"/>
              <a:t>melancholik</a:t>
            </a:r>
            <a:r>
              <a:rPr lang="en-GB" sz="1600" i="1" dirty="0"/>
              <a:t> persons have their imagination troubled" and in many cases also " their reason corrupted".</a:t>
            </a:r>
          </a:p>
          <a:p>
            <a:pPr marL="0" indent="0">
              <a:lnSpc>
                <a:spcPct val="115000"/>
              </a:lnSpc>
              <a:buNone/>
            </a:pPr>
            <a:endParaRPr lang="en-GB" sz="1600" dirty="0"/>
          </a:p>
        </p:txBody>
      </p:sp>
    </p:spTree>
    <p:extLst>
      <p:ext uri="{BB962C8B-B14F-4D97-AF65-F5344CB8AC3E}">
        <p14:creationId xmlns:p14="http://schemas.microsoft.com/office/powerpoint/2010/main" val="41219767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3C383-06A2-4369-85BB-6FBAE4A3D14E}"/>
              </a:ext>
            </a:extLst>
          </p:cNvPr>
          <p:cNvSpPr>
            <a:spLocks noGrp="1"/>
          </p:cNvSpPr>
          <p:nvPr>
            <p:ph type="title"/>
          </p:nvPr>
        </p:nvSpPr>
        <p:spPr/>
        <p:txBody>
          <a:bodyPr/>
          <a:lstStyle/>
          <a:p>
            <a:r>
              <a:rPr lang="en-GB"/>
              <a:t>Timothie bright</a:t>
            </a:r>
          </a:p>
        </p:txBody>
      </p:sp>
      <p:sp>
        <p:nvSpPr>
          <p:cNvPr id="3" name="Content Placeholder 2">
            <a:extLst>
              <a:ext uri="{FF2B5EF4-FFF2-40B4-BE49-F238E27FC236}">
                <a16:creationId xmlns:a16="http://schemas.microsoft.com/office/drawing/2014/main" id="{42CC1119-2E7D-4CB8-AC27-947FA652CF8C}"/>
              </a:ext>
            </a:extLst>
          </p:cNvPr>
          <p:cNvSpPr>
            <a:spLocks noGrp="1"/>
          </p:cNvSpPr>
          <p:nvPr>
            <p:ph idx="1"/>
          </p:nvPr>
        </p:nvSpPr>
        <p:spPr/>
        <p:txBody>
          <a:bodyPr/>
          <a:lstStyle/>
          <a:p>
            <a:pPr marL="359410" indent="-359410"/>
            <a:r>
              <a:rPr lang="en-GB">
                <a:solidFill>
                  <a:srgbClr val="FFFFFF"/>
                </a:solidFill>
                <a:ea typeface="+mn-lt"/>
                <a:cs typeface="+mn-lt"/>
              </a:rPr>
              <a:t>A Treatise of Melancholie, Containing the cavses thereof, &amp; reasons of the strange effects it worketh in our minds and bodies: with the phisicke cure, and spirituall consolation for such as haue thereto adioyned an afflicted conscience.</a:t>
            </a:r>
            <a:endParaRPr lang="en-GB">
              <a:solidFill>
                <a:srgbClr val="FFFFFF"/>
              </a:solidFill>
            </a:endParaRPr>
          </a:p>
          <a:p>
            <a:pPr marL="359410" indent="-359410"/>
            <a:endParaRPr lang="en-GB" dirty="0"/>
          </a:p>
          <a:p>
            <a:pPr marL="359410" indent="-359410"/>
            <a:r>
              <a:rPr lang="en-GB">
                <a:solidFill>
                  <a:srgbClr val="FFFFFF"/>
                </a:solidFill>
                <a:ea typeface="+mn-lt"/>
                <a:cs typeface="+mn-lt"/>
              </a:rPr>
              <a:t>He writes:</a:t>
            </a:r>
            <a:endParaRPr lang="en-GB">
              <a:solidFill>
                <a:srgbClr val="FFFFFF"/>
              </a:solidFill>
            </a:endParaRPr>
          </a:p>
          <a:p>
            <a:pPr marL="359410" indent="-359410"/>
            <a:r>
              <a:rPr lang="en-GB" i="1">
                <a:solidFill>
                  <a:srgbClr val="FFFFFF"/>
                </a:solidFill>
                <a:ea typeface="+mn-lt"/>
                <a:cs typeface="+mn-lt"/>
              </a:rPr>
              <a:t>Melancholics displayed “feare, sadness, desperation, teares, weeping, sobbing, sighing..’and without cause..they can neither recelive consolation nor hope assurance, notwithstanding ther be neither matter of feare, or discontentment, nor yet cause of danger’.</a:t>
            </a:r>
            <a:endParaRPr lang="en-GB" i="1">
              <a:solidFill>
                <a:srgbClr val="FFFFFF"/>
              </a:solidFill>
            </a:endParaRPr>
          </a:p>
          <a:p>
            <a:pPr marL="359410" indent="-359410"/>
            <a:endParaRPr lang="en-GB" dirty="0"/>
          </a:p>
        </p:txBody>
      </p:sp>
    </p:spTree>
    <p:extLst>
      <p:ext uri="{BB962C8B-B14F-4D97-AF65-F5344CB8AC3E}">
        <p14:creationId xmlns:p14="http://schemas.microsoft.com/office/powerpoint/2010/main" val="20288647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16A5661-2CFE-478C-BAC3-729F393F3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3390CF-CC56-478F-A154-866FC03976A5}"/>
              </a:ext>
            </a:extLst>
          </p:cNvPr>
          <p:cNvSpPr>
            <a:spLocks noGrp="1"/>
          </p:cNvSpPr>
          <p:nvPr>
            <p:ph type="title"/>
          </p:nvPr>
        </p:nvSpPr>
        <p:spPr>
          <a:xfrm>
            <a:off x="1080000" y="2252663"/>
            <a:ext cx="4457200" cy="2349500"/>
          </a:xfrm>
        </p:spPr>
        <p:txBody>
          <a:bodyPr anchor="ctr">
            <a:normAutofit/>
          </a:bodyPr>
          <a:lstStyle/>
          <a:p>
            <a:pPr algn="ctr"/>
            <a:r>
              <a:rPr lang="en-GB"/>
              <a:t>Cures and treatments</a:t>
            </a:r>
          </a:p>
        </p:txBody>
      </p:sp>
      <p:grpSp>
        <p:nvGrpSpPr>
          <p:cNvPr id="10" name="Group 9">
            <a:extLst>
              <a:ext uri="{FF2B5EF4-FFF2-40B4-BE49-F238E27FC236}">
                <a16:creationId xmlns:a16="http://schemas.microsoft.com/office/drawing/2014/main" id="{FB7BE8CD-E348-464A-82CC-7EF7AA8284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9771" y="649304"/>
            <a:ext cx="913428" cy="1315264"/>
            <a:chOff x="999771" y="649304"/>
            <a:chExt cx="913428" cy="1315264"/>
          </a:xfrm>
        </p:grpSpPr>
        <p:grpSp>
          <p:nvGrpSpPr>
            <p:cNvPr id="11" name="Group 10">
              <a:extLst>
                <a:ext uri="{FF2B5EF4-FFF2-40B4-BE49-F238E27FC236}">
                  <a16:creationId xmlns:a16="http://schemas.microsoft.com/office/drawing/2014/main" id="{B8CC82D2-4C4A-4C67-8483-5199F97B37A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999771" y="932104"/>
              <a:ext cx="913428" cy="1032464"/>
              <a:chOff x="999771" y="932104"/>
              <a:chExt cx="913428" cy="1032464"/>
            </a:xfrm>
          </p:grpSpPr>
          <p:grpSp>
            <p:nvGrpSpPr>
              <p:cNvPr id="15" name="Group 14">
                <a:extLst>
                  <a:ext uri="{FF2B5EF4-FFF2-40B4-BE49-F238E27FC236}">
                    <a16:creationId xmlns:a16="http://schemas.microsoft.com/office/drawing/2014/main" id="{70D2391D-AA33-4F5E-BD96-B42D93DED22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8100000" flipV="1">
                <a:off x="1047457" y="1290386"/>
                <a:ext cx="865742" cy="628383"/>
                <a:chOff x="558167" y="958515"/>
                <a:chExt cx="865742" cy="628383"/>
              </a:xfrm>
              <a:solidFill>
                <a:schemeClr val="accent3"/>
              </a:solidFill>
            </p:grpSpPr>
            <p:sp>
              <p:nvSpPr>
                <p:cNvPr id="22" name="Freeform: Shape 21">
                  <a:extLst>
                    <a:ext uri="{FF2B5EF4-FFF2-40B4-BE49-F238E27FC236}">
                      <a16:creationId xmlns:a16="http://schemas.microsoft.com/office/drawing/2014/main" id="{BE166DCE-539D-4C74-9C9D-AC000BA2F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3" name="Freeform: Shape 22">
                  <a:extLst>
                    <a:ext uri="{FF2B5EF4-FFF2-40B4-BE49-F238E27FC236}">
                      <a16:creationId xmlns:a16="http://schemas.microsoft.com/office/drawing/2014/main" id="{DCC6BEB5-DA1F-4F9E-BA5D-8F892A0FB8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16" name="Group 15">
                <a:extLst>
                  <a:ext uri="{FF2B5EF4-FFF2-40B4-BE49-F238E27FC236}">
                    <a16:creationId xmlns:a16="http://schemas.microsoft.com/office/drawing/2014/main" id="{C0300EB9-093C-4C32-A212-821D7AC082B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flipH="1" flipV="1">
                <a:off x="999771" y="932104"/>
                <a:ext cx="864005" cy="1032464"/>
                <a:chOff x="2207971" y="2384401"/>
                <a:chExt cx="864005" cy="1032464"/>
              </a:xfrm>
            </p:grpSpPr>
            <p:sp>
              <p:nvSpPr>
                <p:cNvPr id="17" name="Freeform: Shape 16">
                  <a:extLst>
                    <a:ext uri="{FF2B5EF4-FFF2-40B4-BE49-F238E27FC236}">
                      <a16:creationId xmlns:a16="http://schemas.microsoft.com/office/drawing/2014/main" id="{AFC97B3C-CF0E-4C93-AA39-7A677A12C5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8" name="Freeform: Shape 17">
                  <a:extLst>
                    <a:ext uri="{FF2B5EF4-FFF2-40B4-BE49-F238E27FC236}">
                      <a16:creationId xmlns:a16="http://schemas.microsoft.com/office/drawing/2014/main" id="{0943F14E-6185-4A31-8318-2088A05F5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9" name="Group 18">
                  <a:extLst>
                    <a:ext uri="{FF2B5EF4-FFF2-40B4-BE49-F238E27FC236}">
                      <a16:creationId xmlns:a16="http://schemas.microsoft.com/office/drawing/2014/main" id="{F3B56658-371E-446B-B30D-D4EA2A88A97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20" name="Straight Connector 19">
                    <a:extLst>
                      <a:ext uri="{FF2B5EF4-FFF2-40B4-BE49-F238E27FC236}">
                        <a16:creationId xmlns:a16="http://schemas.microsoft.com/office/drawing/2014/main" id="{068979FB-2943-4091-A490-D9F8695DF0D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B378C39C-3FC0-4521-8336-33A8639192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grpSp>
          <p:nvGrpSpPr>
            <p:cNvPr id="12" name="Group 11">
              <a:extLst>
                <a:ext uri="{FF2B5EF4-FFF2-40B4-BE49-F238E27FC236}">
                  <a16:creationId xmlns:a16="http://schemas.microsoft.com/office/drawing/2014/main" id="{72C6951D-2EAF-4333-B8A8-F473DC3BDF4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37136" y="649304"/>
              <a:ext cx="388541" cy="388541"/>
              <a:chOff x="5752675" y="5440856"/>
              <a:chExt cx="388541" cy="388541"/>
            </a:xfrm>
          </p:grpSpPr>
          <p:sp>
            <p:nvSpPr>
              <p:cNvPr id="13" name="Oval 12">
                <a:extLst>
                  <a:ext uri="{FF2B5EF4-FFF2-40B4-BE49-F238E27FC236}">
                    <a16:creationId xmlns:a16="http://schemas.microsoft.com/office/drawing/2014/main" id="{63E77698-5758-433A-9DF3-3BE43B6FB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00801" y="5488982"/>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 name="Oval 13">
                <a:extLst>
                  <a:ext uri="{FF2B5EF4-FFF2-40B4-BE49-F238E27FC236}">
                    <a16:creationId xmlns:a16="http://schemas.microsoft.com/office/drawing/2014/main" id="{FF47FF7F-75A9-438D-8BA7-428BF76974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52675" y="5440856"/>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grpSp>
      <p:sp>
        <p:nvSpPr>
          <p:cNvPr id="3" name="Content Placeholder 2">
            <a:extLst>
              <a:ext uri="{FF2B5EF4-FFF2-40B4-BE49-F238E27FC236}">
                <a16:creationId xmlns:a16="http://schemas.microsoft.com/office/drawing/2014/main" id="{1FF2F49B-BE71-4DDE-A83B-12519A96271A}"/>
              </a:ext>
            </a:extLst>
          </p:cNvPr>
          <p:cNvSpPr>
            <a:spLocks noGrp="1"/>
          </p:cNvSpPr>
          <p:nvPr>
            <p:ph idx="1"/>
          </p:nvPr>
        </p:nvSpPr>
        <p:spPr>
          <a:xfrm>
            <a:off x="6654801" y="1079499"/>
            <a:ext cx="4457200" cy="4689476"/>
          </a:xfrm>
        </p:spPr>
        <p:txBody>
          <a:bodyPr anchor="ctr">
            <a:normAutofit/>
          </a:bodyPr>
          <a:lstStyle/>
          <a:p>
            <a:pPr marL="359410" indent="-359410">
              <a:lnSpc>
                <a:spcPct val="115000"/>
              </a:lnSpc>
            </a:pPr>
            <a:r>
              <a:rPr lang="en-GB" sz="1700">
                <a:ea typeface="+mn-lt"/>
                <a:cs typeface="+mn-lt"/>
              </a:rPr>
              <a:t>Melancholics were deemed hard to cure, it was a long illness and resisted treatment.</a:t>
            </a:r>
            <a:endParaRPr lang="en-GB" sz="1700"/>
          </a:p>
          <a:p>
            <a:pPr marL="359410" indent="-359410">
              <a:lnSpc>
                <a:spcPct val="115000"/>
              </a:lnSpc>
            </a:pPr>
            <a:r>
              <a:rPr lang="en-GB" sz="1700">
                <a:ea typeface="+mn-lt"/>
                <a:cs typeface="+mn-lt"/>
              </a:rPr>
              <a:t>Suggestions were to pay attention to diet, exercise, fresh air and a healthy environment.</a:t>
            </a:r>
            <a:endParaRPr lang="en-GB" sz="1700"/>
          </a:p>
          <a:p>
            <a:pPr marL="359410" indent="-359410">
              <a:lnSpc>
                <a:spcPct val="115000"/>
              </a:lnSpc>
            </a:pPr>
            <a:r>
              <a:rPr lang="en-GB" sz="1700">
                <a:ea typeface="+mn-lt"/>
                <a:cs typeface="+mn-lt"/>
              </a:rPr>
              <a:t>Traditional treatments could include bleeding, cupping,vomits and purges</a:t>
            </a:r>
            <a:endParaRPr lang="en-GB" sz="1700"/>
          </a:p>
          <a:p>
            <a:pPr marL="359410" indent="-359410">
              <a:lnSpc>
                <a:spcPct val="115000"/>
              </a:lnSpc>
            </a:pPr>
            <a:endParaRPr lang="en-GB" sz="1700"/>
          </a:p>
          <a:p>
            <a:pPr marL="359410" indent="-359410">
              <a:lnSpc>
                <a:spcPct val="115000"/>
              </a:lnSpc>
            </a:pPr>
            <a:r>
              <a:rPr lang="en-GB" sz="1700">
                <a:ea typeface="+mn-lt"/>
                <a:cs typeface="+mn-lt"/>
              </a:rPr>
              <a:t>In the same period however, melancholia also became a fashionable illness. Those who were scholars or men of genius were particularly prone to the melancholic disease.</a:t>
            </a:r>
            <a:endParaRPr lang="en-GB" sz="1700"/>
          </a:p>
          <a:p>
            <a:pPr marL="359410" indent="-359410">
              <a:lnSpc>
                <a:spcPct val="115000"/>
              </a:lnSpc>
            </a:pPr>
            <a:endParaRPr lang="en-GB" sz="1700"/>
          </a:p>
        </p:txBody>
      </p:sp>
    </p:spTree>
    <p:extLst>
      <p:ext uri="{BB962C8B-B14F-4D97-AF65-F5344CB8AC3E}">
        <p14:creationId xmlns:p14="http://schemas.microsoft.com/office/powerpoint/2010/main" val="27654602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2E49BF-7DBC-4B5F-98A7-B0C92C22FF7D}"/>
              </a:ext>
            </a:extLst>
          </p:cNvPr>
          <p:cNvSpPr>
            <a:spLocks noGrp="1"/>
          </p:cNvSpPr>
          <p:nvPr>
            <p:ph type="title"/>
          </p:nvPr>
        </p:nvSpPr>
        <p:spPr>
          <a:xfrm>
            <a:off x="4984750" y="1011237"/>
            <a:ext cx="6120000" cy="860400"/>
          </a:xfrm>
        </p:spPr>
        <p:txBody>
          <a:bodyPr anchor="b">
            <a:normAutofit/>
          </a:bodyPr>
          <a:lstStyle/>
          <a:p>
            <a:pPr algn="ctr"/>
            <a:r>
              <a:rPr lang="en-GB"/>
              <a:t>Robert Burton</a:t>
            </a:r>
            <a:endParaRPr lang="en-US"/>
          </a:p>
        </p:txBody>
      </p:sp>
      <p:pic>
        <p:nvPicPr>
          <p:cNvPr id="4" name="Picture 4" descr="Text, calendar&#10;&#10;Description automatically generated">
            <a:extLst>
              <a:ext uri="{FF2B5EF4-FFF2-40B4-BE49-F238E27FC236}">
                <a16:creationId xmlns:a16="http://schemas.microsoft.com/office/drawing/2014/main" id="{DEF2D0AA-0E19-45EB-9C6D-1A1AB9C4070F}"/>
              </a:ext>
            </a:extLst>
          </p:cNvPr>
          <p:cNvPicPr>
            <a:picLocks noChangeAspect="1"/>
          </p:cNvPicPr>
          <p:nvPr/>
        </p:nvPicPr>
        <p:blipFill rotWithShape="1">
          <a:blip r:embed="rId3"/>
          <a:srcRect l="6724" r="14056"/>
          <a:stretch/>
        </p:blipFill>
        <p:spPr>
          <a:xfrm>
            <a:off x="20" y="10"/>
            <a:ext cx="3870969" cy="6857990"/>
          </a:xfrm>
          <a:prstGeom prst="rect">
            <a:avLst/>
          </a:prstGeom>
        </p:spPr>
      </p:pic>
      <p:cxnSp>
        <p:nvCxnSpPr>
          <p:cNvPr id="11" name="Straight Connector 10">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74750"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2383C7C-2DAA-46E9-BC69-9F032F40E063}"/>
              </a:ext>
            </a:extLst>
          </p:cNvPr>
          <p:cNvSpPr>
            <a:spLocks noGrp="1"/>
          </p:cNvSpPr>
          <p:nvPr>
            <p:ph idx="1"/>
          </p:nvPr>
        </p:nvSpPr>
        <p:spPr>
          <a:xfrm>
            <a:off x="4984750" y="2759076"/>
            <a:ext cx="6121400" cy="3009899"/>
          </a:xfrm>
        </p:spPr>
        <p:txBody>
          <a:bodyPr>
            <a:normAutofit fontScale="92500" lnSpcReduction="10000"/>
          </a:bodyPr>
          <a:lstStyle/>
          <a:p>
            <a:pPr marL="359410" indent="-359410">
              <a:lnSpc>
                <a:spcPct val="115000"/>
              </a:lnSpc>
            </a:pPr>
            <a:r>
              <a:rPr lang="en-GB" sz="1300" dirty="0">
                <a:ea typeface="+mn-lt"/>
                <a:cs typeface="+mn-lt"/>
              </a:rPr>
              <a:t>Like his contemporaries, Burton viewed </a:t>
            </a:r>
            <a:r>
              <a:rPr lang="en-GB" sz="1300" dirty="0" err="1">
                <a:ea typeface="+mn-lt"/>
                <a:cs typeface="+mn-lt"/>
              </a:rPr>
              <a:t>melancholie</a:t>
            </a:r>
            <a:r>
              <a:rPr lang="en-GB" sz="1300" dirty="0">
                <a:ea typeface="+mn-lt"/>
                <a:cs typeface="+mn-lt"/>
              </a:rPr>
              <a:t> as an imbalance of the humours, particularly black bile. He recommended treatment by the physicians who were offering purging, leeching and blood letting. And also the environmental sources of treatment, such as exercise in the fresh air etc.</a:t>
            </a:r>
            <a:endParaRPr lang="en-GB" sz="1300" dirty="0"/>
          </a:p>
          <a:p>
            <a:pPr marL="359410" indent="-359410">
              <a:lnSpc>
                <a:spcPct val="115000"/>
              </a:lnSpc>
            </a:pPr>
            <a:endParaRPr lang="en-GB" sz="1300" dirty="0"/>
          </a:p>
          <a:p>
            <a:pPr marL="359410" indent="-359410">
              <a:lnSpc>
                <a:spcPct val="115000"/>
              </a:lnSpc>
            </a:pPr>
            <a:r>
              <a:rPr lang="en-GB" sz="1300" dirty="0">
                <a:ea typeface="+mn-lt"/>
                <a:cs typeface="+mn-lt"/>
              </a:rPr>
              <a:t>However he also recommended prayer, prayer should always come first, and then the treatments of the physicians.</a:t>
            </a:r>
            <a:endParaRPr lang="en-GB" sz="1300" dirty="0"/>
          </a:p>
          <a:p>
            <a:pPr marL="359410" indent="-359410">
              <a:lnSpc>
                <a:spcPct val="115000"/>
              </a:lnSpc>
            </a:pPr>
            <a:r>
              <a:rPr lang="en-GB" sz="1300" dirty="0">
                <a:ea typeface="+mn-lt"/>
                <a:cs typeface="+mn-lt"/>
              </a:rPr>
              <a:t>Again, like his contemporaries he had a strong belief that Satan was ever-present in the world and would appear to people to torment and torture them.</a:t>
            </a:r>
          </a:p>
          <a:p>
            <a:pPr marL="359410" indent="-359410">
              <a:lnSpc>
                <a:spcPct val="115000"/>
              </a:lnSpc>
            </a:pPr>
            <a:endParaRPr lang="en-GB" sz="1300" dirty="0">
              <a:ea typeface="+mn-lt"/>
              <a:cs typeface="+mn-lt"/>
            </a:endParaRPr>
          </a:p>
          <a:p>
            <a:pPr marL="359410" indent="-359410">
              <a:lnSpc>
                <a:spcPct val="115000"/>
              </a:lnSpc>
            </a:pPr>
            <a:r>
              <a:rPr lang="en-GB" sz="1300" dirty="0">
                <a:ea typeface="+mn-lt"/>
                <a:cs typeface="+mn-lt"/>
              </a:rPr>
              <a:t>Please listen to the BBC Sounds programme that is linked on Moodle. It will add to your knowledge about Burton and understanding of Melancholy.</a:t>
            </a:r>
            <a:endParaRPr lang="en-GB" sz="1300" dirty="0"/>
          </a:p>
          <a:p>
            <a:pPr marL="359410" indent="-359410">
              <a:lnSpc>
                <a:spcPct val="115000"/>
              </a:lnSpc>
            </a:pPr>
            <a:endParaRPr lang="en-GB" sz="1300" dirty="0"/>
          </a:p>
        </p:txBody>
      </p:sp>
    </p:spTree>
    <p:extLst>
      <p:ext uri="{BB962C8B-B14F-4D97-AF65-F5344CB8AC3E}">
        <p14:creationId xmlns:p14="http://schemas.microsoft.com/office/powerpoint/2010/main" val="8851051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A8732D-5C5E-462B-979E-ED0BDC97BD36}"/>
              </a:ext>
            </a:extLst>
          </p:cNvPr>
          <p:cNvSpPr>
            <a:spLocks noGrp="1"/>
          </p:cNvSpPr>
          <p:nvPr>
            <p:ph type="title"/>
          </p:nvPr>
        </p:nvSpPr>
        <p:spPr>
          <a:xfrm>
            <a:off x="6663910" y="540033"/>
            <a:ext cx="4426782" cy="1331604"/>
          </a:xfrm>
        </p:spPr>
        <p:txBody>
          <a:bodyPr anchor="b">
            <a:normAutofit/>
          </a:bodyPr>
          <a:lstStyle/>
          <a:p>
            <a:pPr algn="ctr"/>
            <a:r>
              <a:rPr lang="en-GB"/>
              <a:t>Richard napier</a:t>
            </a:r>
          </a:p>
        </p:txBody>
      </p:sp>
      <p:pic>
        <p:nvPicPr>
          <p:cNvPr id="4" name="Picture 4" descr="A person wearing a suit and tie&#10;&#10;Description automatically generated">
            <a:extLst>
              <a:ext uri="{FF2B5EF4-FFF2-40B4-BE49-F238E27FC236}">
                <a16:creationId xmlns:a16="http://schemas.microsoft.com/office/drawing/2014/main" id="{B44E53EA-2CBA-44A1-BCF8-3C2D5C94DF43}"/>
              </a:ext>
            </a:extLst>
          </p:cNvPr>
          <p:cNvPicPr>
            <a:picLocks noChangeAspect="1"/>
          </p:cNvPicPr>
          <p:nvPr/>
        </p:nvPicPr>
        <p:blipFill rotWithShape="1">
          <a:blip r:embed="rId3"/>
          <a:srcRect l="2206" r="-1" b="-1"/>
          <a:stretch/>
        </p:blipFill>
        <p:spPr>
          <a:xfrm>
            <a:off x="540989" y="540033"/>
            <a:ext cx="4996212" cy="5775279"/>
          </a:xfrm>
          <a:prstGeom prst="rect">
            <a:avLst/>
          </a:prstGeom>
        </p:spPr>
      </p:pic>
      <p:cxnSp>
        <p:nvCxnSpPr>
          <p:cNvPr id="7" name="Straight Connector 10">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07300"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AD38391-9F2A-4465-9335-2D6B602B6265}"/>
              </a:ext>
            </a:extLst>
          </p:cNvPr>
          <p:cNvSpPr>
            <a:spLocks noGrp="1"/>
          </p:cNvSpPr>
          <p:nvPr>
            <p:ph idx="1"/>
          </p:nvPr>
        </p:nvSpPr>
        <p:spPr>
          <a:xfrm>
            <a:off x="6645276" y="2759076"/>
            <a:ext cx="4460874" cy="3009899"/>
          </a:xfrm>
        </p:spPr>
        <p:txBody>
          <a:bodyPr>
            <a:normAutofit/>
          </a:bodyPr>
          <a:lstStyle/>
          <a:p>
            <a:pPr marL="359410" indent="-359410">
              <a:lnSpc>
                <a:spcPct val="115000"/>
              </a:lnSpc>
            </a:pPr>
            <a:r>
              <a:rPr lang="en-GB" sz="1400">
                <a:ea typeface="+mn-lt"/>
                <a:cs typeface="+mn-lt"/>
              </a:rPr>
              <a:t>•Napier’s casebooks survive from 1597- until his death in 1634</a:t>
            </a:r>
            <a:endParaRPr lang="en-GB" sz="1400"/>
          </a:p>
          <a:p>
            <a:pPr marL="359410" indent="-359410">
              <a:lnSpc>
                <a:spcPct val="115000"/>
              </a:lnSpc>
            </a:pPr>
            <a:r>
              <a:rPr lang="en-GB" sz="1400">
                <a:ea typeface="+mn-lt"/>
                <a:cs typeface="+mn-lt"/>
              </a:rPr>
              <a:t>•He studied astrology, alchemy, magic and theology and despite the contested status of such arcane arts at the time, his combination of astrology and medicine helped Napier to build up a very popular practice. </a:t>
            </a:r>
            <a:endParaRPr lang="en-GB" sz="1400"/>
          </a:p>
          <a:p>
            <a:pPr marL="359410" indent="-359410">
              <a:lnSpc>
                <a:spcPct val="115000"/>
              </a:lnSpc>
            </a:pPr>
            <a:r>
              <a:rPr lang="en-GB" sz="1400">
                <a:ea typeface="+mn-lt"/>
                <a:cs typeface="+mn-lt"/>
              </a:rPr>
              <a:t>•Those wishing to be treated came from all walks of life and social ranks,, although the majority were from artisan, farning and labouring classes, probably because of his low fees. </a:t>
            </a:r>
            <a:endParaRPr lang="en-GB" sz="1400"/>
          </a:p>
          <a:p>
            <a:pPr marL="359410" indent="-359410">
              <a:lnSpc>
                <a:spcPct val="115000"/>
              </a:lnSpc>
            </a:pPr>
            <a:endParaRPr lang="en-GB" sz="1400"/>
          </a:p>
        </p:txBody>
      </p:sp>
    </p:spTree>
    <p:extLst>
      <p:ext uri="{BB962C8B-B14F-4D97-AF65-F5344CB8AC3E}">
        <p14:creationId xmlns:p14="http://schemas.microsoft.com/office/powerpoint/2010/main" val="8387391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16A5661-2CFE-478C-BAC3-729F393F3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6C7796-B0EC-4FD7-9BA4-4FA15DF00428}"/>
              </a:ext>
            </a:extLst>
          </p:cNvPr>
          <p:cNvSpPr>
            <a:spLocks noGrp="1"/>
          </p:cNvSpPr>
          <p:nvPr>
            <p:ph type="title"/>
          </p:nvPr>
        </p:nvSpPr>
        <p:spPr>
          <a:xfrm>
            <a:off x="1080000" y="2252663"/>
            <a:ext cx="4457200" cy="2349500"/>
          </a:xfrm>
        </p:spPr>
        <p:txBody>
          <a:bodyPr anchor="ctr">
            <a:normAutofit/>
          </a:bodyPr>
          <a:lstStyle/>
          <a:p>
            <a:pPr algn="ctr"/>
            <a:r>
              <a:rPr lang="en-GB"/>
              <a:t>Richard napier</a:t>
            </a:r>
          </a:p>
        </p:txBody>
      </p:sp>
      <p:grpSp>
        <p:nvGrpSpPr>
          <p:cNvPr id="10" name="Group 9">
            <a:extLst>
              <a:ext uri="{FF2B5EF4-FFF2-40B4-BE49-F238E27FC236}">
                <a16:creationId xmlns:a16="http://schemas.microsoft.com/office/drawing/2014/main" id="{FB7BE8CD-E348-464A-82CC-7EF7AA8284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9771" y="649304"/>
            <a:ext cx="913428" cy="1315264"/>
            <a:chOff x="999771" y="649304"/>
            <a:chExt cx="913428" cy="1315264"/>
          </a:xfrm>
        </p:grpSpPr>
        <p:grpSp>
          <p:nvGrpSpPr>
            <p:cNvPr id="11" name="Group 10">
              <a:extLst>
                <a:ext uri="{FF2B5EF4-FFF2-40B4-BE49-F238E27FC236}">
                  <a16:creationId xmlns:a16="http://schemas.microsoft.com/office/drawing/2014/main" id="{B8CC82D2-4C4A-4C67-8483-5199F97B37A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999771" y="932104"/>
              <a:ext cx="913428" cy="1032464"/>
              <a:chOff x="999771" y="932104"/>
              <a:chExt cx="913428" cy="1032464"/>
            </a:xfrm>
          </p:grpSpPr>
          <p:grpSp>
            <p:nvGrpSpPr>
              <p:cNvPr id="15" name="Group 14">
                <a:extLst>
                  <a:ext uri="{FF2B5EF4-FFF2-40B4-BE49-F238E27FC236}">
                    <a16:creationId xmlns:a16="http://schemas.microsoft.com/office/drawing/2014/main" id="{70D2391D-AA33-4F5E-BD96-B42D93DED22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8100000" flipV="1">
                <a:off x="1047457" y="1290386"/>
                <a:ext cx="865742" cy="628383"/>
                <a:chOff x="558167" y="958515"/>
                <a:chExt cx="865742" cy="628383"/>
              </a:xfrm>
              <a:solidFill>
                <a:schemeClr val="accent3"/>
              </a:solidFill>
            </p:grpSpPr>
            <p:sp>
              <p:nvSpPr>
                <p:cNvPr id="22" name="Freeform: Shape 21">
                  <a:extLst>
                    <a:ext uri="{FF2B5EF4-FFF2-40B4-BE49-F238E27FC236}">
                      <a16:creationId xmlns:a16="http://schemas.microsoft.com/office/drawing/2014/main" id="{BE166DCE-539D-4C74-9C9D-AC000BA2F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3" name="Freeform: Shape 22">
                  <a:extLst>
                    <a:ext uri="{FF2B5EF4-FFF2-40B4-BE49-F238E27FC236}">
                      <a16:creationId xmlns:a16="http://schemas.microsoft.com/office/drawing/2014/main" id="{DCC6BEB5-DA1F-4F9E-BA5D-8F892A0FB8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16" name="Group 15">
                <a:extLst>
                  <a:ext uri="{FF2B5EF4-FFF2-40B4-BE49-F238E27FC236}">
                    <a16:creationId xmlns:a16="http://schemas.microsoft.com/office/drawing/2014/main" id="{C0300EB9-093C-4C32-A212-821D7AC082B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flipH="1" flipV="1">
                <a:off x="999771" y="932104"/>
                <a:ext cx="864005" cy="1032464"/>
                <a:chOff x="2207971" y="2384401"/>
                <a:chExt cx="864005" cy="1032464"/>
              </a:xfrm>
            </p:grpSpPr>
            <p:sp>
              <p:nvSpPr>
                <p:cNvPr id="17" name="Freeform: Shape 16">
                  <a:extLst>
                    <a:ext uri="{FF2B5EF4-FFF2-40B4-BE49-F238E27FC236}">
                      <a16:creationId xmlns:a16="http://schemas.microsoft.com/office/drawing/2014/main" id="{AFC97B3C-CF0E-4C93-AA39-7A677A12C5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8" name="Freeform: Shape 17">
                  <a:extLst>
                    <a:ext uri="{FF2B5EF4-FFF2-40B4-BE49-F238E27FC236}">
                      <a16:creationId xmlns:a16="http://schemas.microsoft.com/office/drawing/2014/main" id="{0943F14E-6185-4A31-8318-2088A05F5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9" name="Group 18">
                  <a:extLst>
                    <a:ext uri="{FF2B5EF4-FFF2-40B4-BE49-F238E27FC236}">
                      <a16:creationId xmlns:a16="http://schemas.microsoft.com/office/drawing/2014/main" id="{F3B56658-371E-446B-B30D-D4EA2A88A97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20" name="Straight Connector 19">
                    <a:extLst>
                      <a:ext uri="{FF2B5EF4-FFF2-40B4-BE49-F238E27FC236}">
                        <a16:creationId xmlns:a16="http://schemas.microsoft.com/office/drawing/2014/main" id="{068979FB-2943-4091-A490-D9F8695DF0D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B378C39C-3FC0-4521-8336-33A8639192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grpSp>
          <p:nvGrpSpPr>
            <p:cNvPr id="12" name="Group 11">
              <a:extLst>
                <a:ext uri="{FF2B5EF4-FFF2-40B4-BE49-F238E27FC236}">
                  <a16:creationId xmlns:a16="http://schemas.microsoft.com/office/drawing/2014/main" id="{72C6951D-2EAF-4333-B8A8-F473DC3BDF4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37136" y="649304"/>
              <a:ext cx="388541" cy="388541"/>
              <a:chOff x="5752675" y="5440856"/>
              <a:chExt cx="388541" cy="388541"/>
            </a:xfrm>
          </p:grpSpPr>
          <p:sp>
            <p:nvSpPr>
              <p:cNvPr id="13" name="Oval 12">
                <a:extLst>
                  <a:ext uri="{FF2B5EF4-FFF2-40B4-BE49-F238E27FC236}">
                    <a16:creationId xmlns:a16="http://schemas.microsoft.com/office/drawing/2014/main" id="{63E77698-5758-433A-9DF3-3BE43B6FB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00801" y="5488982"/>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 name="Oval 13">
                <a:extLst>
                  <a:ext uri="{FF2B5EF4-FFF2-40B4-BE49-F238E27FC236}">
                    <a16:creationId xmlns:a16="http://schemas.microsoft.com/office/drawing/2014/main" id="{FF47FF7F-75A9-438D-8BA7-428BF76974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52675" y="5440856"/>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grpSp>
      <p:sp>
        <p:nvSpPr>
          <p:cNvPr id="3" name="Content Placeholder 2">
            <a:extLst>
              <a:ext uri="{FF2B5EF4-FFF2-40B4-BE49-F238E27FC236}">
                <a16:creationId xmlns:a16="http://schemas.microsoft.com/office/drawing/2014/main" id="{E971A921-2ED5-46C4-B3E6-424659EED6C4}"/>
              </a:ext>
            </a:extLst>
          </p:cNvPr>
          <p:cNvSpPr>
            <a:spLocks noGrp="1"/>
          </p:cNvSpPr>
          <p:nvPr>
            <p:ph idx="1"/>
          </p:nvPr>
        </p:nvSpPr>
        <p:spPr>
          <a:xfrm>
            <a:off x="6654801" y="1079499"/>
            <a:ext cx="4457200" cy="4689476"/>
          </a:xfrm>
        </p:spPr>
        <p:txBody>
          <a:bodyPr anchor="ctr">
            <a:normAutofit/>
          </a:bodyPr>
          <a:lstStyle/>
          <a:p>
            <a:pPr marL="359410" indent="-359410">
              <a:lnSpc>
                <a:spcPct val="115000"/>
              </a:lnSpc>
            </a:pPr>
            <a:r>
              <a:rPr lang="en-GB" sz="1400" dirty="0">
                <a:ea typeface="+mn-lt"/>
                <a:cs typeface="+mn-lt"/>
              </a:rPr>
              <a:t>Most attention has been given to the patients that were mentally or psychically affected. This actually comprises of less than 5% of his patients.</a:t>
            </a:r>
            <a:endParaRPr lang="en-GB" sz="1400" dirty="0"/>
          </a:p>
          <a:p>
            <a:pPr marL="359410" indent="-359410">
              <a:lnSpc>
                <a:spcPct val="115000"/>
              </a:lnSpc>
            </a:pPr>
            <a:r>
              <a:rPr lang="en-GB" sz="1400" dirty="0">
                <a:ea typeface="+mn-lt"/>
                <a:cs typeface="+mn-lt"/>
              </a:rPr>
              <a:t>However his notes allow us to see how the English world viewed the mentally troubled, the sick individuals and their families.</a:t>
            </a:r>
            <a:endParaRPr lang="en-GB" sz="1400" dirty="0"/>
          </a:p>
          <a:p>
            <a:pPr marL="359410" indent="-359410">
              <a:lnSpc>
                <a:spcPct val="115000"/>
              </a:lnSpc>
            </a:pPr>
            <a:r>
              <a:rPr lang="en-GB" sz="1400" dirty="0">
                <a:ea typeface="+mn-lt"/>
                <a:cs typeface="+mn-lt"/>
              </a:rPr>
              <a:t>Napier was affected by melancholy himself, which may perhaps be why he had a particular interest when working with these patients.</a:t>
            </a:r>
            <a:endParaRPr lang="en-GB" sz="1400" dirty="0"/>
          </a:p>
          <a:p>
            <a:pPr marL="359410" indent="-359410">
              <a:lnSpc>
                <a:spcPct val="115000"/>
              </a:lnSpc>
            </a:pPr>
            <a:r>
              <a:rPr lang="en-GB" sz="1400" dirty="0">
                <a:ea typeface="+mn-lt"/>
                <a:cs typeface="+mn-lt"/>
              </a:rPr>
              <a:t>He dispensed a mixture of contemporary medicinal remedies, religious and moral counsel and astrological intervention.</a:t>
            </a:r>
            <a:endParaRPr lang="en-GB" sz="1400" dirty="0"/>
          </a:p>
          <a:p>
            <a:pPr marL="359410" indent="-359410">
              <a:lnSpc>
                <a:spcPct val="115000"/>
              </a:lnSpc>
            </a:pPr>
            <a:r>
              <a:rPr lang="en-GB" sz="1400" dirty="0">
                <a:ea typeface="+mn-lt"/>
                <a:cs typeface="+mn-lt"/>
              </a:rPr>
              <a:t>More of his patients were women: 1286 female patients compared with 748 men, and this is despite his documented contempt of women and their intellectual abilities</a:t>
            </a:r>
            <a:endParaRPr lang="en-GB" sz="1400" dirty="0"/>
          </a:p>
        </p:txBody>
      </p:sp>
    </p:spTree>
    <p:extLst>
      <p:ext uri="{BB962C8B-B14F-4D97-AF65-F5344CB8AC3E}">
        <p14:creationId xmlns:p14="http://schemas.microsoft.com/office/powerpoint/2010/main" val="37501414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7B0F4-B3FC-44E0-B197-0AB767A8C4DB}"/>
              </a:ext>
            </a:extLst>
          </p:cNvPr>
          <p:cNvSpPr>
            <a:spLocks noGrp="1"/>
          </p:cNvSpPr>
          <p:nvPr>
            <p:ph type="title"/>
          </p:nvPr>
        </p:nvSpPr>
        <p:spPr/>
        <p:txBody>
          <a:bodyPr/>
          <a:lstStyle/>
          <a:p>
            <a:r>
              <a:rPr lang="en-GB"/>
              <a:t>Napier continued..</a:t>
            </a:r>
            <a:endParaRPr lang="en-US"/>
          </a:p>
        </p:txBody>
      </p:sp>
      <p:sp>
        <p:nvSpPr>
          <p:cNvPr id="3" name="Content Placeholder 2">
            <a:extLst>
              <a:ext uri="{FF2B5EF4-FFF2-40B4-BE49-F238E27FC236}">
                <a16:creationId xmlns:a16="http://schemas.microsoft.com/office/drawing/2014/main" id="{19AE9F6E-1758-4956-87AB-09A2AD677F9E}"/>
              </a:ext>
            </a:extLst>
          </p:cNvPr>
          <p:cNvSpPr>
            <a:spLocks noGrp="1"/>
          </p:cNvSpPr>
          <p:nvPr>
            <p:ph idx="1"/>
          </p:nvPr>
        </p:nvSpPr>
        <p:spPr/>
        <p:txBody>
          <a:bodyPr/>
          <a:lstStyle/>
          <a:p>
            <a:pPr marL="359410" indent="-359410"/>
            <a:r>
              <a:rPr lang="en-GB">
                <a:solidFill>
                  <a:srgbClr val="FFFFFF"/>
                </a:solidFill>
                <a:ea typeface="+mn-lt"/>
                <a:cs typeface="+mn-lt"/>
              </a:rPr>
              <a:t>Approximately 1 in 20 of the mentally ill that came to see him he would describe as ‘mad’ or ‘lunatic’. These were the worst cases and the most difficult.</a:t>
            </a:r>
            <a:endParaRPr lang="en-GB">
              <a:solidFill>
                <a:srgbClr val="FFFFFF"/>
              </a:solidFill>
            </a:endParaRPr>
          </a:p>
          <a:p>
            <a:pPr marL="359410" indent="-359410"/>
            <a:endParaRPr lang="en-GB" dirty="0"/>
          </a:p>
        </p:txBody>
      </p:sp>
    </p:spTree>
    <p:extLst>
      <p:ext uri="{BB962C8B-B14F-4D97-AF65-F5344CB8AC3E}">
        <p14:creationId xmlns:p14="http://schemas.microsoft.com/office/powerpoint/2010/main" val="35789916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Melancholy was an accepted illness</a:t>
            </a:r>
          </a:p>
        </p:txBody>
      </p:sp>
      <p:sp>
        <p:nvSpPr>
          <p:cNvPr id="3" name="Content Placeholder 2"/>
          <p:cNvSpPr>
            <a:spLocks noGrp="1"/>
          </p:cNvSpPr>
          <p:nvPr>
            <p:ph sz="half" idx="1"/>
          </p:nvPr>
        </p:nvSpPr>
        <p:spPr/>
        <p:txBody>
          <a:bodyPr/>
          <a:lstStyle/>
          <a:p>
            <a:r>
              <a:rPr lang="en-GB" dirty="0"/>
              <a:t>Cult of Melancholy.</a:t>
            </a:r>
          </a:p>
          <a:p>
            <a:r>
              <a:rPr lang="en-GB" dirty="0"/>
              <a:t>In the 16</a:t>
            </a:r>
            <a:r>
              <a:rPr lang="en-GB" baseline="30000" dirty="0"/>
              <a:t>th</a:t>
            </a:r>
            <a:r>
              <a:rPr lang="en-GB" dirty="0"/>
              <a:t> century it was fashionable for men to be sad and thoughtful.</a:t>
            </a:r>
          </a:p>
          <a:p>
            <a:r>
              <a:rPr lang="en-GB" dirty="0"/>
              <a:t>In England it came to be known as “the English malady” or the “Elizabethan Malady”.</a:t>
            </a:r>
          </a:p>
          <a:p>
            <a:r>
              <a:rPr lang="en-GB" dirty="0"/>
              <a:t>This image is thought to be of Robert Devereux.</a:t>
            </a:r>
          </a:p>
          <a:p>
            <a:endParaRPr lang="en-GB" dirty="0"/>
          </a:p>
          <a:p>
            <a:endParaRPr lang="en-GB" dirty="0"/>
          </a:p>
        </p:txBody>
      </p:sp>
      <p:pic>
        <p:nvPicPr>
          <p:cNvPr id="6" name="Content Placeholder 5"/>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7301948" y="1790700"/>
            <a:ext cx="2550323" cy="3978275"/>
          </a:xfrm>
        </p:spPr>
      </p:pic>
    </p:spTree>
    <p:extLst>
      <p:ext uri="{BB962C8B-B14F-4D97-AF65-F5344CB8AC3E}">
        <p14:creationId xmlns:p14="http://schemas.microsoft.com/office/powerpoint/2010/main" val="32033662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Male Melancholy</a:t>
            </a:r>
          </a:p>
        </p:txBody>
      </p:sp>
      <p:sp>
        <p:nvSpPr>
          <p:cNvPr id="3" name="Content Placeholder 2"/>
          <p:cNvSpPr>
            <a:spLocks noGrp="1"/>
          </p:cNvSpPr>
          <p:nvPr>
            <p:ph sz="half" idx="1"/>
          </p:nvPr>
        </p:nvSpPr>
        <p:spPr/>
        <p:txBody>
          <a:bodyPr>
            <a:normAutofit lnSpcReduction="10000"/>
          </a:bodyPr>
          <a:lstStyle/>
          <a:p>
            <a:r>
              <a:rPr lang="en-GB" dirty="0"/>
              <a:t>Male poets write of their feelings of being lonely or rejected in love.</a:t>
            </a:r>
          </a:p>
          <a:p>
            <a:r>
              <a:rPr lang="en-GB" dirty="0"/>
              <a:t>John </a:t>
            </a:r>
            <a:r>
              <a:rPr lang="en-GB" dirty="0" err="1"/>
              <a:t>Dowland</a:t>
            </a:r>
            <a:r>
              <a:rPr lang="en-GB" dirty="0"/>
              <a:t> frequently refers to his grief and “being locked in a dark prison of his dejection”.</a:t>
            </a:r>
          </a:p>
          <a:p>
            <a:r>
              <a:rPr lang="en-GB" dirty="0"/>
              <a:t>For a while at least melancholy became a romantic male characteristic and men were often drawn as pale and withdrawn looking off into the distance.</a:t>
            </a:r>
          </a:p>
        </p:txBody>
      </p:sp>
      <p:pic>
        <p:nvPicPr>
          <p:cNvPr id="6" name="Content Placeholder 5"/>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7104920" y="1790700"/>
            <a:ext cx="3262185" cy="3978275"/>
          </a:xfrm>
        </p:spPr>
      </p:pic>
    </p:spTree>
    <p:extLst>
      <p:ext uri="{BB962C8B-B14F-4D97-AF65-F5344CB8AC3E}">
        <p14:creationId xmlns:p14="http://schemas.microsoft.com/office/powerpoint/2010/main" val="5232032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Melancholics</a:t>
            </a:r>
            <a:r>
              <a:rPr lang="en-GB" dirty="0"/>
              <a:t> as obsessives</a:t>
            </a:r>
          </a:p>
        </p:txBody>
      </p:sp>
      <p:sp>
        <p:nvSpPr>
          <p:cNvPr id="3" name="Content Placeholder 2"/>
          <p:cNvSpPr>
            <a:spLocks noGrp="1"/>
          </p:cNvSpPr>
          <p:nvPr>
            <p:ph sz="half" idx="1"/>
          </p:nvPr>
        </p:nvSpPr>
        <p:spPr/>
        <p:txBody>
          <a:bodyPr>
            <a:normAutofit fontScale="77500" lnSpcReduction="20000"/>
          </a:bodyPr>
          <a:lstStyle/>
          <a:p>
            <a:r>
              <a:rPr lang="en-GB" dirty="0" err="1"/>
              <a:t>Melancholics</a:t>
            </a:r>
            <a:r>
              <a:rPr lang="en-GB" dirty="0"/>
              <a:t> were often described as exhibiting obsessive behaviours, particularly towards their object of love.</a:t>
            </a:r>
          </a:p>
          <a:p>
            <a:r>
              <a:rPr lang="en-GB" dirty="0"/>
              <a:t>However, any woman who did not return the feelings would be cast as a villain.</a:t>
            </a:r>
          </a:p>
          <a:p>
            <a:r>
              <a:rPr lang="en-GB" dirty="0"/>
              <a:t>Artistic creations would describe the men as sighing in gardens or beside streams and deep within forests.</a:t>
            </a:r>
          </a:p>
          <a:p>
            <a:r>
              <a:rPr lang="en-GB" dirty="0"/>
              <a:t>Clothing would be unkempt or distracted, adding to the sense of desperation and loneliness.</a:t>
            </a:r>
          </a:p>
          <a:p>
            <a:r>
              <a:rPr lang="en-GB" dirty="0"/>
              <a:t>Artwork by Nicholas Hilliard particularly demonstrates the male melancholic.</a:t>
            </a:r>
          </a:p>
        </p:txBody>
      </p:sp>
      <p:pic>
        <p:nvPicPr>
          <p:cNvPr id="5" name="Content Placeholder 4"/>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7539447" y="1790700"/>
            <a:ext cx="3068917" cy="4551360"/>
          </a:xfrm>
        </p:spPr>
      </p:pic>
    </p:spTree>
    <p:extLst>
      <p:ext uri="{BB962C8B-B14F-4D97-AF65-F5344CB8AC3E}">
        <p14:creationId xmlns:p14="http://schemas.microsoft.com/office/powerpoint/2010/main" val="24012868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Usefulness of melancholy</a:t>
            </a:r>
          </a:p>
        </p:txBody>
      </p:sp>
      <p:sp>
        <p:nvSpPr>
          <p:cNvPr id="3" name="Content Placeholder 2"/>
          <p:cNvSpPr>
            <a:spLocks noGrp="1"/>
          </p:cNvSpPr>
          <p:nvPr>
            <p:ph sz="half" idx="1"/>
          </p:nvPr>
        </p:nvSpPr>
        <p:spPr/>
        <p:txBody>
          <a:bodyPr>
            <a:normAutofit/>
          </a:bodyPr>
          <a:lstStyle/>
          <a:p>
            <a:r>
              <a:rPr lang="en-GB" dirty="0"/>
              <a:t>Being a melancholic also demonstrated other qualities, such as intellect, seriousness and nobility.</a:t>
            </a:r>
          </a:p>
          <a:p>
            <a:r>
              <a:rPr lang="en-GB" dirty="0"/>
              <a:t>Robert Burton notes there “is no greater cause of melancholy than idleness”. This means that effectively you were one of the rich who were able to demonstrate an air of detached, moneyed leisure, able to hold a sad, withdrawn, pale character.</a:t>
            </a:r>
          </a:p>
        </p:txBody>
      </p:sp>
      <p:pic>
        <p:nvPicPr>
          <p:cNvPr id="2050" name="Picture 2" descr="Nicholas Hilliard, Unknown man against a background of flames, c. 1600. © Victoria &amp;amp; Albert Museum. "/>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bwMode="auto">
          <a:xfrm>
            <a:off x="7295832" y="1951037"/>
            <a:ext cx="2880360" cy="3657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689433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Finally..</a:t>
            </a:r>
          </a:p>
        </p:txBody>
      </p:sp>
      <p:sp>
        <p:nvSpPr>
          <p:cNvPr id="6" name="Content Placeholder 5"/>
          <p:cNvSpPr>
            <a:spLocks noGrp="1"/>
          </p:cNvSpPr>
          <p:nvPr>
            <p:ph idx="1"/>
          </p:nvPr>
        </p:nvSpPr>
        <p:spPr/>
        <p:txBody>
          <a:bodyPr/>
          <a:lstStyle/>
          <a:p>
            <a:r>
              <a:rPr lang="en-GB" dirty="0"/>
              <a:t>Return to the earlier notes that you completed at the start of the session and summarise the key points of this session.</a:t>
            </a:r>
          </a:p>
          <a:p>
            <a:r>
              <a:rPr lang="en-GB" dirty="0"/>
              <a:t>Hopefully you will have further knowledge to add to your understanding of the changing nature of mental health. </a:t>
            </a:r>
            <a:br>
              <a:rPr lang="en-GB" dirty="0"/>
            </a:br>
            <a:r>
              <a:rPr lang="en-GB" dirty="0"/>
              <a:t>The ideas in this lecture may be of use to you as you consider your assignments.</a:t>
            </a:r>
          </a:p>
        </p:txBody>
      </p:sp>
    </p:spTree>
    <p:extLst>
      <p:ext uri="{BB962C8B-B14F-4D97-AF65-F5344CB8AC3E}">
        <p14:creationId xmlns:p14="http://schemas.microsoft.com/office/powerpoint/2010/main" val="286402006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41AFD0-BE22-4EA8-AA5A-8706F9EFB296}"/>
              </a:ext>
            </a:extLst>
          </p:cNvPr>
          <p:cNvSpPr>
            <a:spLocks noGrp="1"/>
          </p:cNvSpPr>
          <p:nvPr>
            <p:ph type="title"/>
          </p:nvPr>
        </p:nvSpPr>
        <p:spPr>
          <a:xfrm>
            <a:off x="541338" y="1079500"/>
            <a:ext cx="3322637" cy="4689475"/>
          </a:xfrm>
        </p:spPr>
        <p:txBody>
          <a:bodyPr anchor="ctr">
            <a:normAutofit/>
          </a:bodyPr>
          <a:lstStyle/>
          <a:p>
            <a:pPr algn="ctr"/>
            <a:r>
              <a:rPr lang="en-GB"/>
              <a:t>Summary</a:t>
            </a:r>
            <a:endParaRPr lang="en-US"/>
          </a:p>
        </p:txBody>
      </p:sp>
      <p:sp>
        <p:nvSpPr>
          <p:cNvPr id="27" name="Rectangle 26">
            <a:extLst>
              <a:ext uri="{FF2B5EF4-FFF2-40B4-BE49-F238E27FC236}">
                <a16:creationId xmlns:a16="http://schemas.microsoft.com/office/drawing/2014/main" id="{8576A6EA-4B09-480F-BB03-96160272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5950" y="-1"/>
            <a:ext cx="7766050" cy="6857993"/>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14" name="Content Placeholder 2">
            <a:extLst>
              <a:ext uri="{FF2B5EF4-FFF2-40B4-BE49-F238E27FC236}">
                <a16:creationId xmlns:a16="http://schemas.microsoft.com/office/drawing/2014/main" id="{E5A2A903-77BF-4D01-B957-46AA700E9F12}"/>
              </a:ext>
            </a:extLst>
          </p:cNvPr>
          <p:cNvGraphicFramePr>
            <a:graphicFrameLocks noGrp="1"/>
          </p:cNvGraphicFramePr>
          <p:nvPr>
            <p:ph idx="1"/>
            <p:extLst>
              <p:ext uri="{D42A27DB-BD31-4B8C-83A1-F6EECF244321}">
                <p14:modId xmlns:p14="http://schemas.microsoft.com/office/powerpoint/2010/main" val="686980698"/>
              </p:ext>
            </p:extLst>
          </p:nvPr>
        </p:nvGraphicFramePr>
        <p:xfrm>
          <a:off x="4981575" y="540000"/>
          <a:ext cx="6669431" cy="577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78889552"/>
      </p:ext>
    </p:extLst>
  </p:cSld>
  <p:clrMapOvr>
    <a:masterClrMapping/>
  </p:clrMapOvr>
</p:sld>
</file>

<file path=ppt/theme/theme1.xml><?xml version="1.0" encoding="utf-8"?>
<a:theme xmlns:a="http://schemas.openxmlformats.org/drawingml/2006/main" name="LeafVTI">
  <a:themeElements>
    <a:clrScheme name="Leaf">
      <a:dk1>
        <a:sysClr val="windowText" lastClr="000000"/>
      </a:dk1>
      <a:lt1>
        <a:sysClr val="window" lastClr="FFFFFF"/>
      </a:lt1>
      <a:dk2>
        <a:srgbClr val="732124"/>
      </a:dk2>
      <a:lt2>
        <a:srgbClr val="F0EDE5"/>
      </a:lt2>
      <a:accent1>
        <a:srgbClr val="D34817"/>
      </a:accent1>
      <a:accent2>
        <a:srgbClr val="A68D65"/>
      </a:accent2>
      <a:accent3>
        <a:srgbClr val="728377"/>
      </a:accent3>
      <a:accent4>
        <a:srgbClr val="B4797B"/>
      </a:accent4>
      <a:accent5>
        <a:srgbClr val="CE8439"/>
      </a:accent5>
      <a:accent6>
        <a:srgbClr val="CF3A2A"/>
      </a:accent6>
      <a:hlink>
        <a:srgbClr val="D06853"/>
      </a:hlink>
      <a:folHlink>
        <a:srgbClr val="B67779"/>
      </a:folHlink>
    </a:clrScheme>
    <a:fontScheme name="Leaf">
      <a:majorFont>
        <a:latin typeface="Rockwell Nova Light"/>
        <a:ea typeface=""/>
        <a:cs typeface=""/>
      </a:majorFont>
      <a:minorFont>
        <a:latin typeface="Avenir Next LT Pro Light"/>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afVTI" id="{AD13D32C-3873-4EF1-A28C-5D0E64FF0913}" vid="{0D2E0FD0-9C17-4337-BD21-33917FC300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1691</Words>
  <Application>Microsoft Office PowerPoint</Application>
  <PresentationFormat>Widescreen</PresentationFormat>
  <Paragraphs>175</Paragraphs>
  <Slides>32</Slides>
  <Notes>32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32</vt:i4>
      </vt:variant>
    </vt:vector>
  </HeadingPairs>
  <TitlesOfParts>
    <vt:vector size="39" baseType="lpstr">
      <vt:lpstr>Arial</vt:lpstr>
      <vt:lpstr>Avenir Next LT Pro Light</vt:lpstr>
      <vt:lpstr>Bell MT</vt:lpstr>
      <vt:lpstr>Calibri</vt:lpstr>
      <vt:lpstr>Rockwell Nova Light</vt:lpstr>
      <vt:lpstr>Wingdings</vt:lpstr>
      <vt:lpstr>LeafVTI</vt:lpstr>
      <vt:lpstr>Medieval Understanding of Illness and Melancholia: </vt:lpstr>
      <vt:lpstr>Activity</vt:lpstr>
      <vt:lpstr>Aims </vt:lpstr>
      <vt:lpstr>Introduction</vt:lpstr>
      <vt:lpstr>Medieval Medicine</vt:lpstr>
      <vt:lpstr>Understanding of the four humours</vt:lpstr>
      <vt:lpstr>Treatments to create balance</vt:lpstr>
      <vt:lpstr>Medicinal equipment (Images: Science museum, London)</vt:lpstr>
      <vt:lpstr>The Four Humours</vt:lpstr>
      <vt:lpstr>Blood or sanguine humour (Spring)</vt:lpstr>
      <vt:lpstr>Psychological effects of sanguine</vt:lpstr>
      <vt:lpstr>Water of phlegmatic humour (Winter)</vt:lpstr>
      <vt:lpstr>Psychological effects of phlegmatic humour</vt:lpstr>
      <vt:lpstr>Yellow bile or choleric humour (summer)</vt:lpstr>
      <vt:lpstr>Psychological effects of the choleric humour</vt:lpstr>
      <vt:lpstr>Black bile or melancholy humour (autumn)</vt:lpstr>
      <vt:lpstr>Psychological effects of melancholy</vt:lpstr>
      <vt:lpstr>Melancholy in detail</vt:lpstr>
      <vt:lpstr>Melancholy</vt:lpstr>
      <vt:lpstr>melancholie</vt:lpstr>
      <vt:lpstr>Timothie bright</vt:lpstr>
      <vt:lpstr>Cures and treatments</vt:lpstr>
      <vt:lpstr>Robert Burton</vt:lpstr>
      <vt:lpstr>Richard napier</vt:lpstr>
      <vt:lpstr>Richard napier</vt:lpstr>
      <vt:lpstr>Napier continued..</vt:lpstr>
      <vt:lpstr>Melancholy was an accepted illness</vt:lpstr>
      <vt:lpstr>Male Melancholy</vt:lpstr>
      <vt:lpstr>Melancholics as obsessives</vt:lpstr>
      <vt:lpstr>Usefulness of melancholy</vt:lpstr>
      <vt:lpstr>Finally..</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Catherine Slade</cp:lastModifiedBy>
  <cp:revision>617</cp:revision>
  <cp:lastPrinted>2020-10-18T19:29:57Z</cp:lastPrinted>
  <dcterms:created xsi:type="dcterms:W3CDTF">2020-10-16T16:51:48Z</dcterms:created>
  <dcterms:modified xsi:type="dcterms:W3CDTF">2023-10-23T14:02:21Z</dcterms:modified>
</cp:coreProperties>
</file>