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
  </p:notesMasterIdLst>
  <p:sldIdLst>
    <p:sldId id="256" r:id="rId2"/>
  </p:sldIdLst>
  <p:sldSz cx="43891200" cy="329184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6" roundtripDataSignature="AMtx7mhKMMRb8SgGK4JBwFDZ0eWvwhRb7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8" d="100"/>
          <a:sy n="18" d="100"/>
        </p:scale>
        <p:origin x="735"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customschemas.google.com/relationships/presentationmetadata" Target="metadata"/><Relationship Id="rId10" Type="http://schemas.openxmlformats.org/officeDocument/2006/relationships/tableStyles" Target="tableStyles.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3" name="Google Shape;73;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1</a:t>
            </a:fld>
            <a:endParaRPr/>
          </a:p>
        </p:txBody>
      </p:sp>
      <p:sp>
        <p:nvSpPr>
          <p:cNvPr id="74" name="Google Shape;74;p1:notes"/>
          <p:cNvSpPr>
            <a:spLocks noGrp="1" noRot="1" noChangeAspect="1"/>
          </p:cNvSpPr>
          <p:nvPr>
            <p:ph type="sldImg" idx="2"/>
          </p:nvPr>
        </p:nvSpPr>
        <p:spPr>
          <a:xfrm>
            <a:off x="1371600" y="1143000"/>
            <a:ext cx="41148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Poster">
  <p:cSld name="Poster">
    <p:bg>
      <p:bgPr>
        <a:solidFill>
          <a:srgbClr val="E9E8B7"/>
        </a:solidFill>
        <a:effectLst/>
      </p:bgPr>
    </p:bg>
    <p:spTree>
      <p:nvGrpSpPr>
        <p:cNvPr id="1" name="Shape 21"/>
        <p:cNvGrpSpPr/>
        <p:nvPr/>
      </p:nvGrpSpPr>
      <p:grpSpPr>
        <a:xfrm>
          <a:off x="0" y="0"/>
          <a:ext cx="0" cy="0"/>
          <a:chOff x="0" y="0"/>
          <a:chExt cx="0" cy="0"/>
        </a:xfrm>
      </p:grpSpPr>
      <p:sp>
        <p:nvSpPr>
          <p:cNvPr id="22" name="Google Shape;22;p3"/>
          <p:cNvSpPr/>
          <p:nvPr/>
        </p:nvSpPr>
        <p:spPr>
          <a:xfrm>
            <a:off x="685800" y="14798040"/>
            <a:ext cx="457200" cy="914400"/>
          </a:xfrm>
          <a:prstGeom prst="rect">
            <a:avLst/>
          </a:prstGeom>
          <a:solidFill>
            <a:srgbClr val="41779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23" name="Google Shape;23;p3"/>
          <p:cNvSpPr/>
          <p:nvPr/>
        </p:nvSpPr>
        <p:spPr>
          <a:xfrm>
            <a:off x="685800" y="23301960"/>
            <a:ext cx="457200" cy="914400"/>
          </a:xfrm>
          <a:prstGeom prst="rect">
            <a:avLst/>
          </a:prstGeom>
          <a:solidFill>
            <a:srgbClr val="6A692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24" name="Google Shape;24;p3"/>
          <p:cNvSpPr/>
          <p:nvPr/>
        </p:nvSpPr>
        <p:spPr>
          <a:xfrm>
            <a:off x="1" y="32004000"/>
            <a:ext cx="43891200" cy="914400"/>
          </a:xfrm>
          <a:prstGeom prst="rect">
            <a:avLst/>
          </a:prstGeom>
          <a:solidFill>
            <a:srgbClr val="DEDC9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7258"/>
              <a:buFont typeface="Arial"/>
              <a:buNone/>
            </a:pPr>
            <a:r>
              <a:rPr lang="en-US" sz="7258" b="0" i="0" u="none" strike="noStrike" cap="none">
                <a:solidFill>
                  <a:schemeClr val="dk1"/>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cxnSp>
        <p:nvCxnSpPr>
          <p:cNvPr id="25" name="Google Shape;25;p3"/>
          <p:cNvCxnSpPr/>
          <p:nvPr/>
        </p:nvCxnSpPr>
        <p:spPr>
          <a:xfrm>
            <a:off x="0" y="32004000"/>
            <a:ext cx="43891200" cy="0"/>
          </a:xfrm>
          <a:prstGeom prst="straightConnector1">
            <a:avLst/>
          </a:prstGeom>
          <a:noFill/>
          <a:ln w="57150" cap="flat" cmpd="sng">
            <a:solidFill>
              <a:schemeClr val="lt1"/>
            </a:solidFill>
            <a:prstDash val="solid"/>
            <a:miter lim="800000"/>
            <a:headEnd type="none" w="sm" len="sm"/>
            <a:tailEnd type="none" w="sm" len="sm"/>
          </a:ln>
        </p:spPr>
      </p:cxnSp>
      <p:sp>
        <p:nvSpPr>
          <p:cNvPr id="26" name="Google Shape;26;p3"/>
          <p:cNvSpPr/>
          <p:nvPr/>
        </p:nvSpPr>
        <p:spPr>
          <a:xfrm>
            <a:off x="29591222" y="6172200"/>
            <a:ext cx="13102114" cy="2532888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27" name="Google Shape;27;p3"/>
          <p:cNvSpPr/>
          <p:nvPr/>
        </p:nvSpPr>
        <p:spPr>
          <a:xfrm>
            <a:off x="15363158" y="6172200"/>
            <a:ext cx="13102114" cy="2532888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28" name="Google Shape;28;p3"/>
          <p:cNvSpPr/>
          <p:nvPr/>
        </p:nvSpPr>
        <p:spPr>
          <a:xfrm>
            <a:off x="1112683" y="6172200"/>
            <a:ext cx="13102114" cy="2532888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29" name="Google Shape;29;p3"/>
          <p:cNvSpPr/>
          <p:nvPr/>
        </p:nvSpPr>
        <p:spPr>
          <a:xfrm>
            <a:off x="1191767" y="6172200"/>
            <a:ext cx="13023031" cy="914400"/>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30" name="Google Shape;30;p3"/>
          <p:cNvSpPr/>
          <p:nvPr/>
        </p:nvSpPr>
        <p:spPr>
          <a:xfrm>
            <a:off x="685800" y="6172200"/>
            <a:ext cx="457200" cy="914400"/>
          </a:xfrm>
          <a:prstGeom prst="rect">
            <a:avLst/>
          </a:prstGeom>
          <a:solidFill>
            <a:srgbClr val="1B4C6E"/>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31" name="Google Shape;31;p3"/>
          <p:cNvSpPr/>
          <p:nvPr/>
        </p:nvSpPr>
        <p:spPr>
          <a:xfrm>
            <a:off x="1143001" y="3886200"/>
            <a:ext cx="42748200" cy="1600200"/>
          </a:xfrm>
          <a:prstGeom prst="rect">
            <a:avLst/>
          </a:prstGeom>
          <a:solidFill>
            <a:srgbClr val="F3F3DB"/>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7258"/>
              <a:buFont typeface="Arial"/>
              <a:buNone/>
            </a:pPr>
            <a:endParaRPr sz="7258" b="0" i="0" u="none" strike="noStrike" cap="none">
              <a:solidFill>
                <a:schemeClr val="dk1"/>
              </a:solidFill>
              <a:latin typeface="Arial"/>
              <a:ea typeface="Arial"/>
              <a:cs typeface="Arial"/>
              <a:sym typeface="Arial"/>
            </a:endParaRPr>
          </a:p>
        </p:txBody>
      </p:sp>
      <p:sp>
        <p:nvSpPr>
          <p:cNvPr id="32" name="Google Shape;32;p3"/>
          <p:cNvSpPr txBox="1">
            <a:spLocks noGrp="1"/>
          </p:cNvSpPr>
          <p:nvPr>
            <p:ph type="title"/>
          </p:nvPr>
        </p:nvSpPr>
        <p:spPr>
          <a:xfrm>
            <a:off x="2209800" y="753035"/>
            <a:ext cx="35661600" cy="298076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2"/>
              </a:buClr>
              <a:buSzPts val="10600"/>
              <a:buFont typeface="Impact"/>
              <a:buNone/>
              <a:defRPr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3"/>
          <p:cNvSpPr txBox="1">
            <a:spLocks noGrp="1"/>
          </p:cNvSpPr>
          <p:nvPr>
            <p:ph type="body" idx="1"/>
          </p:nvPr>
        </p:nvSpPr>
        <p:spPr>
          <a:xfrm>
            <a:off x="2209800" y="4083469"/>
            <a:ext cx="35661600" cy="1276992"/>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0"/>
              </a:spcBef>
              <a:spcAft>
                <a:spcPts val="0"/>
              </a:spcAft>
              <a:buSzPts val="2400"/>
              <a:buNone/>
              <a:defRPr sz="2400">
                <a:solidFill>
                  <a:schemeClr val="dk1"/>
                </a:solidFill>
              </a:defRPr>
            </a:lvl1pPr>
            <a:lvl2pPr marL="914400" lvl="1" indent="-228600" algn="l">
              <a:lnSpc>
                <a:spcPct val="100000"/>
              </a:lnSpc>
              <a:spcBef>
                <a:spcPts val="0"/>
              </a:spcBef>
              <a:spcAft>
                <a:spcPts val="0"/>
              </a:spcAft>
              <a:buSzPts val="2400"/>
              <a:buNone/>
              <a:defRPr sz="2400">
                <a:solidFill>
                  <a:schemeClr val="lt1"/>
                </a:solidFill>
              </a:defRPr>
            </a:lvl2pPr>
            <a:lvl3pPr marL="1371600" lvl="2" indent="-228600" algn="l">
              <a:lnSpc>
                <a:spcPct val="100000"/>
              </a:lnSpc>
              <a:spcBef>
                <a:spcPts val="0"/>
              </a:spcBef>
              <a:spcAft>
                <a:spcPts val="0"/>
              </a:spcAft>
              <a:buSzPts val="2400"/>
              <a:buNone/>
              <a:defRPr sz="2400">
                <a:solidFill>
                  <a:schemeClr val="lt1"/>
                </a:solidFill>
              </a:defRPr>
            </a:lvl3pPr>
            <a:lvl4pPr marL="1828800" lvl="3" indent="-228600" algn="l">
              <a:lnSpc>
                <a:spcPct val="100000"/>
              </a:lnSpc>
              <a:spcBef>
                <a:spcPts val="0"/>
              </a:spcBef>
              <a:spcAft>
                <a:spcPts val="0"/>
              </a:spcAft>
              <a:buSzPts val="2400"/>
              <a:buNone/>
              <a:defRPr sz="2400">
                <a:solidFill>
                  <a:schemeClr val="lt1"/>
                </a:solidFill>
              </a:defRPr>
            </a:lvl4pPr>
            <a:lvl5pPr marL="2286000" lvl="4" indent="-228600" algn="l">
              <a:lnSpc>
                <a:spcPct val="100000"/>
              </a:lnSpc>
              <a:spcBef>
                <a:spcPts val="0"/>
              </a:spcBef>
              <a:spcAft>
                <a:spcPts val="0"/>
              </a:spcAft>
              <a:buSzPts val="2400"/>
              <a:buNone/>
              <a:defRPr sz="2400">
                <a:solidFill>
                  <a:schemeClr val="lt1"/>
                </a:solidFill>
              </a:defRPr>
            </a:lvl5pPr>
            <a:lvl6pPr marL="2743200" lvl="5" indent="-228600" algn="l">
              <a:lnSpc>
                <a:spcPct val="100000"/>
              </a:lnSpc>
              <a:spcBef>
                <a:spcPts val="0"/>
              </a:spcBef>
              <a:spcAft>
                <a:spcPts val="0"/>
              </a:spcAft>
              <a:buSzPts val="2400"/>
              <a:buNone/>
              <a:defRPr sz="2400">
                <a:solidFill>
                  <a:schemeClr val="lt1"/>
                </a:solidFill>
              </a:defRPr>
            </a:lvl6pPr>
            <a:lvl7pPr marL="3200400" lvl="6" indent="-228600" algn="l">
              <a:lnSpc>
                <a:spcPct val="100000"/>
              </a:lnSpc>
              <a:spcBef>
                <a:spcPts val="0"/>
              </a:spcBef>
              <a:spcAft>
                <a:spcPts val="0"/>
              </a:spcAft>
              <a:buSzPts val="2400"/>
              <a:buNone/>
              <a:defRPr sz="2400">
                <a:solidFill>
                  <a:schemeClr val="lt1"/>
                </a:solidFill>
              </a:defRPr>
            </a:lvl7pPr>
            <a:lvl8pPr marL="3657600" lvl="7" indent="-228600" algn="l">
              <a:lnSpc>
                <a:spcPct val="100000"/>
              </a:lnSpc>
              <a:spcBef>
                <a:spcPts val="0"/>
              </a:spcBef>
              <a:spcAft>
                <a:spcPts val="0"/>
              </a:spcAft>
              <a:buSzPts val="2400"/>
              <a:buNone/>
              <a:defRPr sz="2400">
                <a:solidFill>
                  <a:schemeClr val="lt1"/>
                </a:solidFill>
              </a:defRPr>
            </a:lvl8pPr>
            <a:lvl9pPr marL="4114800" lvl="8" indent="-228600" algn="l">
              <a:lnSpc>
                <a:spcPct val="100000"/>
              </a:lnSpc>
              <a:spcBef>
                <a:spcPts val="0"/>
              </a:spcBef>
              <a:spcAft>
                <a:spcPts val="0"/>
              </a:spcAft>
              <a:buSzPts val="2400"/>
              <a:buNone/>
              <a:defRPr sz="2400">
                <a:solidFill>
                  <a:schemeClr val="lt1"/>
                </a:solidFill>
              </a:defRPr>
            </a:lvl9pPr>
          </a:lstStyle>
          <a:p>
            <a:endParaRPr/>
          </a:p>
        </p:txBody>
      </p:sp>
      <p:sp>
        <p:nvSpPr>
          <p:cNvPr id="34" name="Google Shape;34;p3"/>
          <p:cNvSpPr txBox="1">
            <a:spLocks noGrp="1"/>
          </p:cNvSpPr>
          <p:nvPr>
            <p:ph type="body" idx="2"/>
          </p:nvPr>
        </p:nvSpPr>
        <p:spPr>
          <a:xfrm>
            <a:off x="1170431" y="5854273"/>
            <a:ext cx="13044367" cy="1260902"/>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35" name="Google Shape;35;p3"/>
          <p:cNvSpPr txBox="1">
            <a:spLocks noGrp="1"/>
          </p:cNvSpPr>
          <p:nvPr>
            <p:ph type="body" idx="3"/>
          </p:nvPr>
        </p:nvSpPr>
        <p:spPr>
          <a:xfrm>
            <a:off x="1174552" y="7086600"/>
            <a:ext cx="13048488" cy="6840825"/>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36" name="Google Shape;36;p3"/>
          <p:cNvSpPr/>
          <p:nvPr/>
        </p:nvSpPr>
        <p:spPr>
          <a:xfrm>
            <a:off x="1170430" y="14798040"/>
            <a:ext cx="13044367" cy="914400"/>
          </a:xfrm>
          <a:prstGeom prst="rect">
            <a:avLst/>
          </a:prstGeom>
          <a:solidFill>
            <a:schemeClr val="accent5"/>
          </a:solidFill>
          <a:ln>
            <a:noFill/>
          </a:ln>
        </p:spPr>
        <p:txBody>
          <a:bodyPr spcFirstLastPara="1" wrap="square" lIns="91425" tIns="45700" rIns="91425" bIns="45700" anchor="b"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37" name="Google Shape;37;p3"/>
          <p:cNvSpPr txBox="1">
            <a:spLocks noGrp="1"/>
          </p:cNvSpPr>
          <p:nvPr>
            <p:ph type="body" idx="4"/>
          </p:nvPr>
        </p:nvSpPr>
        <p:spPr>
          <a:xfrm>
            <a:off x="1170431" y="14480113"/>
            <a:ext cx="13048488" cy="1260902"/>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38" name="Google Shape;38;p3"/>
          <p:cNvSpPr txBox="1">
            <a:spLocks noGrp="1"/>
          </p:cNvSpPr>
          <p:nvPr>
            <p:ph type="body" idx="5"/>
          </p:nvPr>
        </p:nvSpPr>
        <p:spPr>
          <a:xfrm>
            <a:off x="1174552" y="15712439"/>
            <a:ext cx="13048488" cy="7440169"/>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39" name="Google Shape;39;p3"/>
          <p:cNvSpPr/>
          <p:nvPr/>
        </p:nvSpPr>
        <p:spPr>
          <a:xfrm>
            <a:off x="1170431" y="23301960"/>
            <a:ext cx="13048488" cy="914400"/>
          </a:xfrm>
          <a:prstGeom prst="rect">
            <a:avLst/>
          </a:prstGeom>
          <a:solidFill>
            <a:srgbClr val="A09D3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40" name="Google Shape;40;p3"/>
          <p:cNvSpPr txBox="1">
            <a:spLocks noGrp="1"/>
          </p:cNvSpPr>
          <p:nvPr>
            <p:ph type="body" idx="6"/>
          </p:nvPr>
        </p:nvSpPr>
        <p:spPr>
          <a:xfrm>
            <a:off x="1170431" y="22991236"/>
            <a:ext cx="13048488" cy="1253699"/>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41" name="Google Shape;41;p3"/>
          <p:cNvSpPr txBox="1">
            <a:spLocks noGrp="1"/>
          </p:cNvSpPr>
          <p:nvPr>
            <p:ph type="body" idx="7"/>
          </p:nvPr>
        </p:nvSpPr>
        <p:spPr>
          <a:xfrm>
            <a:off x="1174552" y="24216361"/>
            <a:ext cx="13048488" cy="7263385"/>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42" name="Google Shape;42;p3"/>
          <p:cNvSpPr/>
          <p:nvPr/>
        </p:nvSpPr>
        <p:spPr>
          <a:xfrm>
            <a:off x="15416784" y="6172200"/>
            <a:ext cx="13048488" cy="9144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43" name="Google Shape;43;p3"/>
          <p:cNvSpPr txBox="1">
            <a:spLocks noGrp="1"/>
          </p:cNvSpPr>
          <p:nvPr>
            <p:ph type="body" idx="8"/>
          </p:nvPr>
        </p:nvSpPr>
        <p:spPr>
          <a:xfrm>
            <a:off x="15416784" y="5854273"/>
            <a:ext cx="13048488" cy="1260902"/>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44" name="Google Shape;44;p3"/>
          <p:cNvSpPr txBox="1">
            <a:spLocks noGrp="1"/>
          </p:cNvSpPr>
          <p:nvPr>
            <p:ph type="body" idx="9"/>
          </p:nvPr>
        </p:nvSpPr>
        <p:spPr>
          <a:xfrm>
            <a:off x="15416784" y="7086600"/>
            <a:ext cx="13048488" cy="4926126"/>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45" name="Google Shape;45;p3"/>
          <p:cNvSpPr txBox="1">
            <a:spLocks noGrp="1"/>
          </p:cNvSpPr>
          <p:nvPr>
            <p:ph type="body" idx="13"/>
          </p:nvPr>
        </p:nvSpPr>
        <p:spPr>
          <a:xfrm>
            <a:off x="15416784" y="12456478"/>
            <a:ext cx="13048488" cy="6172200"/>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46" name="Google Shape;46;p3"/>
          <p:cNvSpPr txBox="1">
            <a:spLocks noGrp="1"/>
          </p:cNvSpPr>
          <p:nvPr>
            <p:ph type="body" idx="14"/>
          </p:nvPr>
        </p:nvSpPr>
        <p:spPr>
          <a:xfrm>
            <a:off x="15416784" y="19072430"/>
            <a:ext cx="13048488" cy="3918814"/>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47" name="Google Shape;47;p3"/>
          <p:cNvSpPr/>
          <p:nvPr/>
        </p:nvSpPr>
        <p:spPr>
          <a:xfrm>
            <a:off x="15416784" y="23298912"/>
            <a:ext cx="13048488" cy="9144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48" name="Google Shape;48;p3"/>
          <p:cNvSpPr txBox="1">
            <a:spLocks noGrp="1"/>
          </p:cNvSpPr>
          <p:nvPr>
            <p:ph type="body" idx="15"/>
          </p:nvPr>
        </p:nvSpPr>
        <p:spPr>
          <a:xfrm>
            <a:off x="15416784" y="22991236"/>
            <a:ext cx="13048488" cy="1253699"/>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49" name="Google Shape;49;p3"/>
          <p:cNvSpPr/>
          <p:nvPr/>
        </p:nvSpPr>
        <p:spPr>
          <a:xfrm>
            <a:off x="29644848" y="6172200"/>
            <a:ext cx="13048488" cy="9144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50" name="Google Shape;50;p3"/>
          <p:cNvSpPr txBox="1">
            <a:spLocks noGrp="1"/>
          </p:cNvSpPr>
          <p:nvPr>
            <p:ph type="body" idx="16"/>
          </p:nvPr>
        </p:nvSpPr>
        <p:spPr>
          <a:xfrm>
            <a:off x="15416784" y="24216361"/>
            <a:ext cx="13048488" cy="7260336"/>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51" name="Google Shape;51;p3"/>
          <p:cNvSpPr txBox="1">
            <a:spLocks noGrp="1"/>
          </p:cNvSpPr>
          <p:nvPr>
            <p:ph type="body" idx="17"/>
          </p:nvPr>
        </p:nvSpPr>
        <p:spPr>
          <a:xfrm>
            <a:off x="29644848" y="5854274"/>
            <a:ext cx="13048488" cy="1260902"/>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52" name="Google Shape;52;p3"/>
          <p:cNvSpPr txBox="1">
            <a:spLocks noGrp="1"/>
          </p:cNvSpPr>
          <p:nvPr>
            <p:ph type="body" idx="18"/>
          </p:nvPr>
        </p:nvSpPr>
        <p:spPr>
          <a:xfrm>
            <a:off x="29644848" y="7086600"/>
            <a:ext cx="13048488" cy="7315200"/>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53" name="Google Shape;53;p3"/>
          <p:cNvSpPr txBox="1">
            <a:spLocks noGrp="1"/>
          </p:cNvSpPr>
          <p:nvPr>
            <p:ph type="body" idx="19"/>
          </p:nvPr>
        </p:nvSpPr>
        <p:spPr>
          <a:xfrm>
            <a:off x="29644848" y="15251886"/>
            <a:ext cx="13048488" cy="7315200"/>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sp>
        <p:nvSpPr>
          <p:cNvPr id="54" name="Google Shape;54;p3"/>
          <p:cNvSpPr/>
          <p:nvPr/>
        </p:nvSpPr>
        <p:spPr>
          <a:xfrm>
            <a:off x="29644848" y="23298912"/>
            <a:ext cx="13048488" cy="9144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55" name="Google Shape;55;p3"/>
          <p:cNvSpPr txBox="1">
            <a:spLocks noGrp="1"/>
          </p:cNvSpPr>
          <p:nvPr>
            <p:ph type="body" idx="20"/>
          </p:nvPr>
        </p:nvSpPr>
        <p:spPr>
          <a:xfrm>
            <a:off x="29644848" y="22991236"/>
            <a:ext cx="13048488" cy="1253699"/>
          </a:xfrm>
          <a:prstGeom prst="rect">
            <a:avLst/>
          </a:prstGeom>
          <a:noFill/>
          <a:ln>
            <a:noFill/>
          </a:ln>
        </p:spPr>
        <p:txBody>
          <a:bodyPr spcFirstLastPara="1" wrap="square" lIns="365750" tIns="45700" rIns="91425" bIns="45700" anchor="b" anchorCtr="0">
            <a:noAutofit/>
          </a:bodyPr>
          <a:lstStyle>
            <a:lvl1pPr marL="457200" lvl="0"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1pPr>
            <a:lvl2pPr marL="914400" lvl="1"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2pPr>
            <a:lvl3pPr marL="1371600" lvl="2"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3pPr>
            <a:lvl4pPr marL="1828800" lvl="3"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4pPr>
            <a:lvl5pPr marL="2286000" lvl="4"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5pPr>
            <a:lvl6pPr marL="2743200" lvl="5"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6pPr>
            <a:lvl7pPr marL="3200400" lvl="6"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7pPr>
            <a:lvl8pPr marL="3657600" lvl="7"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8pPr>
            <a:lvl9pPr marL="4114800" lvl="8" indent="-228600" algn="l">
              <a:lnSpc>
                <a:spcPct val="100000"/>
              </a:lnSpc>
              <a:spcBef>
                <a:spcPts val="0"/>
              </a:spcBef>
              <a:spcAft>
                <a:spcPts val="0"/>
              </a:spcAft>
              <a:buSzPts val="6000"/>
              <a:buNone/>
              <a:defRPr sz="6000" cap="none">
                <a:solidFill>
                  <a:schemeClr val="lt1"/>
                </a:solidFill>
                <a:latin typeface="Impact"/>
                <a:ea typeface="Impact"/>
                <a:cs typeface="Impact"/>
                <a:sym typeface="Impact"/>
              </a:defRPr>
            </a:lvl9pPr>
          </a:lstStyle>
          <a:p>
            <a:endParaRPr/>
          </a:p>
        </p:txBody>
      </p:sp>
      <p:sp>
        <p:nvSpPr>
          <p:cNvPr id="56" name="Google Shape;56;p3"/>
          <p:cNvSpPr txBox="1">
            <a:spLocks noGrp="1"/>
          </p:cNvSpPr>
          <p:nvPr>
            <p:ph type="body" idx="21"/>
          </p:nvPr>
        </p:nvSpPr>
        <p:spPr>
          <a:xfrm>
            <a:off x="29644848" y="24216361"/>
            <a:ext cx="13048488" cy="7260336"/>
          </a:xfrm>
          <a:prstGeom prst="rect">
            <a:avLst/>
          </a:prstGeom>
          <a:noFill/>
          <a:ln>
            <a:noFill/>
          </a:ln>
        </p:spPr>
        <p:txBody>
          <a:bodyPr spcFirstLastPara="1" wrap="square" lIns="365750" tIns="182875" rIns="91425" bIns="45700" anchor="t" anchorCtr="0">
            <a:normAutofit/>
          </a:bodyPr>
          <a:lstStyle>
            <a:lvl1pPr marL="457200" lvl="0" indent="-406400" algn="l">
              <a:lnSpc>
                <a:spcPct val="100000"/>
              </a:lnSpc>
              <a:spcBef>
                <a:spcPts val="1200"/>
              </a:spcBef>
              <a:spcAft>
                <a:spcPts val="0"/>
              </a:spcAft>
              <a:buClr>
                <a:schemeClr val="accent1"/>
              </a:buClr>
              <a:buSzPts val="2800"/>
              <a:buChar char="•"/>
              <a:defRPr/>
            </a:lvl1pPr>
            <a:lvl2pPr marL="914400" lvl="1" indent="-381000" algn="l">
              <a:lnSpc>
                <a:spcPct val="100000"/>
              </a:lnSpc>
              <a:spcBef>
                <a:spcPts val="1200"/>
              </a:spcBef>
              <a:spcAft>
                <a:spcPts val="0"/>
              </a:spcAft>
              <a:buClr>
                <a:schemeClr val="accent1"/>
              </a:buClr>
              <a:buSzPts val="2400"/>
              <a:buChar char="•"/>
              <a:defRPr/>
            </a:lvl2pPr>
            <a:lvl3pPr marL="1371600" lvl="2" indent="-381000" algn="l">
              <a:lnSpc>
                <a:spcPct val="100000"/>
              </a:lnSpc>
              <a:spcBef>
                <a:spcPts val="1200"/>
              </a:spcBef>
              <a:spcAft>
                <a:spcPts val="0"/>
              </a:spcAft>
              <a:buClr>
                <a:schemeClr val="accent1"/>
              </a:buClr>
              <a:buSzPts val="2400"/>
              <a:buChar char="•"/>
              <a:defRPr/>
            </a:lvl3pPr>
            <a:lvl4pPr marL="1828800" lvl="3" indent="-381000" algn="l">
              <a:lnSpc>
                <a:spcPct val="100000"/>
              </a:lnSpc>
              <a:spcBef>
                <a:spcPts val="1200"/>
              </a:spcBef>
              <a:spcAft>
                <a:spcPts val="0"/>
              </a:spcAft>
              <a:buClr>
                <a:schemeClr val="accent1"/>
              </a:buClr>
              <a:buSzPts val="2400"/>
              <a:buChar char="•"/>
              <a:defRPr/>
            </a:lvl4pPr>
            <a:lvl5pPr marL="2286000" lvl="4" indent="-381000" algn="l">
              <a:lnSpc>
                <a:spcPct val="100000"/>
              </a:lnSpc>
              <a:spcBef>
                <a:spcPts val="1200"/>
              </a:spcBef>
              <a:spcAft>
                <a:spcPts val="0"/>
              </a:spcAft>
              <a:buClr>
                <a:schemeClr val="accent1"/>
              </a:buClr>
              <a:buSzPts val="2400"/>
              <a:buChar char="•"/>
              <a:defRPr/>
            </a:lvl5pPr>
            <a:lvl6pPr marL="2743200" lvl="5" indent="-381000" algn="l">
              <a:lnSpc>
                <a:spcPct val="100000"/>
              </a:lnSpc>
              <a:spcBef>
                <a:spcPts val="1200"/>
              </a:spcBef>
              <a:spcAft>
                <a:spcPts val="0"/>
              </a:spcAft>
              <a:buClr>
                <a:schemeClr val="accent1"/>
              </a:buClr>
              <a:buSzPts val="2400"/>
              <a:buChar char="•"/>
              <a:defRPr/>
            </a:lvl6pPr>
            <a:lvl7pPr marL="3200400" lvl="6" indent="-381000" algn="l">
              <a:lnSpc>
                <a:spcPct val="100000"/>
              </a:lnSpc>
              <a:spcBef>
                <a:spcPts val="1200"/>
              </a:spcBef>
              <a:spcAft>
                <a:spcPts val="0"/>
              </a:spcAft>
              <a:buClr>
                <a:schemeClr val="accent1"/>
              </a:buClr>
              <a:buSzPts val="2400"/>
              <a:buChar char="•"/>
              <a:defRPr/>
            </a:lvl7pPr>
            <a:lvl8pPr marL="3657600" lvl="7" indent="-381000" algn="l">
              <a:lnSpc>
                <a:spcPct val="100000"/>
              </a:lnSpc>
              <a:spcBef>
                <a:spcPts val="1200"/>
              </a:spcBef>
              <a:spcAft>
                <a:spcPts val="0"/>
              </a:spcAft>
              <a:buClr>
                <a:schemeClr val="accent1"/>
              </a:buClr>
              <a:buSzPts val="2400"/>
              <a:buChar char="•"/>
              <a:defRPr/>
            </a:lvl8pPr>
            <a:lvl9pPr marL="4114800" lvl="8" indent="-381000" algn="l">
              <a:lnSpc>
                <a:spcPct val="100000"/>
              </a:lnSpc>
              <a:spcBef>
                <a:spcPts val="1200"/>
              </a:spcBef>
              <a:spcAft>
                <a:spcPts val="0"/>
              </a:spcAft>
              <a:buClr>
                <a:schemeClr val="accent1"/>
              </a:buClr>
              <a:buSzPts val="2400"/>
              <a:buChar char="•"/>
              <a:defRPr/>
            </a:lvl9pPr>
          </a:lstStyle>
          <a:p>
            <a:endParaRPr/>
          </a:p>
        </p:txBody>
      </p:sp>
      <p:cxnSp>
        <p:nvCxnSpPr>
          <p:cNvPr id="57" name="Google Shape;57;p3"/>
          <p:cNvCxnSpPr/>
          <p:nvPr/>
        </p:nvCxnSpPr>
        <p:spPr>
          <a:xfrm>
            <a:off x="1143000" y="23301960"/>
            <a:ext cx="0" cy="914400"/>
          </a:xfrm>
          <a:prstGeom prst="straightConnector1">
            <a:avLst/>
          </a:prstGeom>
          <a:noFill/>
          <a:ln w="57150" cap="flat" cmpd="sng">
            <a:solidFill>
              <a:schemeClr val="lt1"/>
            </a:solidFill>
            <a:prstDash val="solid"/>
            <a:miter lim="800000"/>
            <a:headEnd type="none" w="sm" len="sm"/>
            <a:tailEnd type="none" w="sm" len="sm"/>
          </a:ln>
        </p:spPr>
      </p:cxnSp>
      <p:sp>
        <p:nvSpPr>
          <p:cNvPr id="58" name="Google Shape;58;p3"/>
          <p:cNvSpPr/>
          <p:nvPr/>
        </p:nvSpPr>
        <p:spPr>
          <a:xfrm>
            <a:off x="14927686" y="6172200"/>
            <a:ext cx="457200" cy="914400"/>
          </a:xfrm>
          <a:prstGeom prst="rect">
            <a:avLst/>
          </a:prstGeom>
          <a:solidFill>
            <a:srgbClr val="A09D3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cxnSp>
        <p:nvCxnSpPr>
          <p:cNvPr id="59" name="Google Shape;59;p3"/>
          <p:cNvCxnSpPr/>
          <p:nvPr/>
        </p:nvCxnSpPr>
        <p:spPr>
          <a:xfrm>
            <a:off x="15387315" y="6172200"/>
            <a:ext cx="0" cy="914400"/>
          </a:xfrm>
          <a:prstGeom prst="straightConnector1">
            <a:avLst/>
          </a:prstGeom>
          <a:noFill/>
          <a:ln w="57150" cap="flat" cmpd="sng">
            <a:solidFill>
              <a:schemeClr val="lt1"/>
            </a:solidFill>
            <a:prstDash val="solid"/>
            <a:miter lim="800000"/>
            <a:headEnd type="none" w="sm" len="sm"/>
            <a:tailEnd type="none" w="sm" len="sm"/>
          </a:ln>
        </p:spPr>
      </p:cxnSp>
      <p:sp>
        <p:nvSpPr>
          <p:cNvPr id="60" name="Google Shape;60;p3"/>
          <p:cNvSpPr/>
          <p:nvPr/>
        </p:nvSpPr>
        <p:spPr>
          <a:xfrm>
            <a:off x="29138880" y="6172200"/>
            <a:ext cx="457200" cy="914400"/>
          </a:xfrm>
          <a:prstGeom prst="rect">
            <a:avLst/>
          </a:prstGeom>
          <a:solidFill>
            <a:srgbClr val="23618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cxnSp>
        <p:nvCxnSpPr>
          <p:cNvPr id="61" name="Google Shape;61;p3"/>
          <p:cNvCxnSpPr/>
          <p:nvPr/>
        </p:nvCxnSpPr>
        <p:spPr>
          <a:xfrm>
            <a:off x="29596080" y="6172200"/>
            <a:ext cx="0" cy="914400"/>
          </a:xfrm>
          <a:prstGeom prst="straightConnector1">
            <a:avLst/>
          </a:prstGeom>
          <a:noFill/>
          <a:ln w="57150" cap="flat" cmpd="sng">
            <a:solidFill>
              <a:schemeClr val="lt1"/>
            </a:solidFill>
            <a:prstDash val="solid"/>
            <a:miter lim="800000"/>
            <a:headEnd type="none" w="sm" len="sm"/>
            <a:tailEnd type="none" w="sm" len="sm"/>
          </a:ln>
        </p:spPr>
      </p:cxnSp>
      <p:sp>
        <p:nvSpPr>
          <p:cNvPr id="62" name="Google Shape;62;p3"/>
          <p:cNvSpPr/>
          <p:nvPr/>
        </p:nvSpPr>
        <p:spPr>
          <a:xfrm>
            <a:off x="29141928" y="23298912"/>
            <a:ext cx="457200" cy="914400"/>
          </a:xfrm>
          <a:prstGeom prst="rect">
            <a:avLst/>
          </a:prstGeom>
          <a:solidFill>
            <a:srgbClr val="808759"/>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cxnSp>
        <p:nvCxnSpPr>
          <p:cNvPr id="63" name="Google Shape;63;p3"/>
          <p:cNvCxnSpPr/>
          <p:nvPr/>
        </p:nvCxnSpPr>
        <p:spPr>
          <a:xfrm>
            <a:off x="29596080" y="23298912"/>
            <a:ext cx="0" cy="914400"/>
          </a:xfrm>
          <a:prstGeom prst="straightConnector1">
            <a:avLst/>
          </a:prstGeom>
          <a:noFill/>
          <a:ln w="57150" cap="flat" cmpd="sng">
            <a:solidFill>
              <a:schemeClr val="lt1"/>
            </a:solidFill>
            <a:prstDash val="solid"/>
            <a:miter lim="800000"/>
            <a:headEnd type="none" w="sm" len="sm"/>
            <a:tailEnd type="none" w="sm" len="sm"/>
          </a:ln>
        </p:spPr>
      </p:cxnSp>
      <p:sp>
        <p:nvSpPr>
          <p:cNvPr id="64" name="Google Shape;64;p3"/>
          <p:cNvSpPr/>
          <p:nvPr/>
        </p:nvSpPr>
        <p:spPr>
          <a:xfrm>
            <a:off x="14932152" y="23298912"/>
            <a:ext cx="457200" cy="914400"/>
          </a:xfrm>
          <a:prstGeom prst="rect">
            <a:avLst/>
          </a:prstGeom>
          <a:solidFill>
            <a:srgbClr val="23618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cxnSp>
        <p:nvCxnSpPr>
          <p:cNvPr id="65" name="Google Shape;65;p3"/>
          <p:cNvCxnSpPr/>
          <p:nvPr/>
        </p:nvCxnSpPr>
        <p:spPr>
          <a:xfrm>
            <a:off x="15389352" y="23298912"/>
            <a:ext cx="0" cy="914400"/>
          </a:xfrm>
          <a:prstGeom prst="straightConnector1">
            <a:avLst/>
          </a:prstGeom>
          <a:noFill/>
          <a:ln w="57150" cap="flat" cmpd="sng">
            <a:solidFill>
              <a:schemeClr val="lt1"/>
            </a:solidFill>
            <a:prstDash val="solid"/>
            <a:miter lim="800000"/>
            <a:headEnd type="none" w="sm" len="sm"/>
            <a:tailEnd type="none" w="sm" len="sm"/>
          </a:ln>
        </p:spPr>
      </p:cxnSp>
      <p:sp>
        <p:nvSpPr>
          <p:cNvPr id="66" name="Google Shape;66;p3"/>
          <p:cNvSpPr txBox="1">
            <a:spLocks noGrp="1"/>
          </p:cNvSpPr>
          <p:nvPr>
            <p:ph type="dt" idx="10"/>
          </p:nvPr>
        </p:nvSpPr>
        <p:spPr>
          <a:xfrm>
            <a:off x="1143000" y="32114698"/>
            <a:ext cx="9875520" cy="457200"/>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3"/>
          <p:cNvSpPr txBox="1">
            <a:spLocks noGrp="1"/>
          </p:cNvSpPr>
          <p:nvPr>
            <p:ph type="ftr" idx="11"/>
          </p:nvPr>
        </p:nvSpPr>
        <p:spPr>
          <a:xfrm>
            <a:off x="11018520" y="32114698"/>
            <a:ext cx="21854160" cy="457200"/>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8" name="Google Shape;68;p3"/>
          <p:cNvSpPr txBox="1">
            <a:spLocks noGrp="1"/>
          </p:cNvSpPr>
          <p:nvPr>
            <p:ph type="sldNum" idx="12"/>
          </p:nvPr>
        </p:nvSpPr>
        <p:spPr>
          <a:xfrm>
            <a:off x="32872680" y="32114698"/>
            <a:ext cx="9875520" cy="457200"/>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cxnSp>
        <p:nvCxnSpPr>
          <p:cNvPr id="69" name="Google Shape;69;p3"/>
          <p:cNvCxnSpPr/>
          <p:nvPr/>
        </p:nvCxnSpPr>
        <p:spPr>
          <a:xfrm>
            <a:off x="1143000" y="6172200"/>
            <a:ext cx="0" cy="914400"/>
          </a:xfrm>
          <a:prstGeom prst="straightConnector1">
            <a:avLst/>
          </a:prstGeom>
          <a:noFill/>
          <a:ln w="57150" cap="flat" cmpd="sng">
            <a:solidFill>
              <a:schemeClr val="lt1"/>
            </a:solidFill>
            <a:prstDash val="solid"/>
            <a:miter lim="800000"/>
            <a:headEnd type="none" w="sm" len="sm"/>
            <a:tailEnd type="none" w="sm" len="sm"/>
          </a:ln>
        </p:spPr>
      </p:cxnSp>
      <p:cxnSp>
        <p:nvCxnSpPr>
          <p:cNvPr id="70" name="Google Shape;70;p3"/>
          <p:cNvCxnSpPr/>
          <p:nvPr/>
        </p:nvCxnSpPr>
        <p:spPr>
          <a:xfrm>
            <a:off x="1143000" y="14798040"/>
            <a:ext cx="0" cy="914400"/>
          </a:xfrm>
          <a:prstGeom prst="straightConnector1">
            <a:avLst/>
          </a:prstGeom>
          <a:noFill/>
          <a:ln w="57150" cap="flat" cmpd="sng">
            <a:solidFill>
              <a:schemeClr val="lt1"/>
            </a:solidFill>
            <a:prstDash val="solid"/>
            <a:miter lim="800000"/>
            <a:headEnd type="none" w="sm" len="sm"/>
            <a:tailEnd type="none" w="sm" len="sm"/>
          </a:ln>
        </p:spPr>
      </p:cxnSp>
    </p:spTree>
  </p:cSld>
  <p:clrMapOvr>
    <a:masterClrMapping/>
  </p:clrMapOvr>
  <p:extLst>
    <p:ext uri="{DCECCB84-F9BA-43D5-87BE-67443E8EF086}">
      <p15:sldGuideLst xmlns:p15="http://schemas.microsoft.com/office/powerpoint/2012/main">
        <p15:guide id="1" pos="9168">
          <p15:clr>
            <a:srgbClr val="A4A3A4"/>
          </p15:clr>
        </p15:guide>
        <p15:guide id="2" pos="18480">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
          <p:cNvSpPr/>
          <p:nvPr/>
        </p:nvSpPr>
        <p:spPr>
          <a:xfrm flipH="1">
            <a:off x="685800" y="0"/>
            <a:ext cx="457200" cy="38862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7258"/>
              <a:buFont typeface="Arial"/>
              <a:buNone/>
            </a:pPr>
            <a:endParaRPr sz="7258" b="0" i="0" u="none" strike="noStrike" cap="none">
              <a:solidFill>
                <a:schemeClr val="dk1"/>
              </a:solidFill>
              <a:latin typeface="Arial"/>
              <a:ea typeface="Arial"/>
              <a:cs typeface="Arial"/>
              <a:sym typeface="Arial"/>
            </a:endParaRPr>
          </a:p>
        </p:txBody>
      </p:sp>
      <p:sp>
        <p:nvSpPr>
          <p:cNvPr id="11" name="Google Shape;11;p2"/>
          <p:cNvSpPr/>
          <p:nvPr/>
        </p:nvSpPr>
        <p:spPr>
          <a:xfrm>
            <a:off x="1142999" y="0"/>
            <a:ext cx="42748200" cy="3886200"/>
          </a:xfrm>
          <a:prstGeom prst="rect">
            <a:avLst/>
          </a:prstGeom>
          <a:solidFill>
            <a:srgbClr val="DEDC94"/>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7258"/>
              <a:buFont typeface="Arial"/>
              <a:buNone/>
            </a:pPr>
            <a:endParaRPr sz="7258" b="0" i="0" u="none" strike="noStrike" cap="none">
              <a:solidFill>
                <a:schemeClr val="lt1"/>
              </a:solidFill>
              <a:latin typeface="Arial"/>
              <a:ea typeface="Arial"/>
              <a:cs typeface="Arial"/>
              <a:sym typeface="Arial"/>
            </a:endParaRPr>
          </a:p>
        </p:txBody>
      </p:sp>
      <p:sp>
        <p:nvSpPr>
          <p:cNvPr id="12" name="Google Shape;12;p2"/>
          <p:cNvSpPr txBox="1">
            <a:spLocks noGrp="1"/>
          </p:cNvSpPr>
          <p:nvPr>
            <p:ph type="title"/>
          </p:nvPr>
        </p:nvSpPr>
        <p:spPr>
          <a:xfrm>
            <a:off x="2209800" y="753035"/>
            <a:ext cx="35661600" cy="2980765"/>
          </a:xfrm>
          <a:prstGeom prst="rect">
            <a:avLst/>
          </a:prstGeom>
          <a:noFill/>
          <a:ln>
            <a:noFill/>
          </a:ln>
        </p:spPr>
        <p:txBody>
          <a:bodyPr spcFirstLastPara="1" wrap="square" lIns="91425" tIns="45700" rIns="91425" bIns="45700" anchor="b" anchorCtr="0">
            <a:normAutofit/>
          </a:bodyPr>
          <a:lstStyle>
            <a:lvl1pPr marR="0" lvl="0" algn="l" rtl="0">
              <a:lnSpc>
                <a:spcPct val="90000"/>
              </a:lnSpc>
              <a:spcBef>
                <a:spcPts val="0"/>
              </a:spcBef>
              <a:spcAft>
                <a:spcPts val="0"/>
              </a:spcAft>
              <a:buClr>
                <a:schemeClr val="dk2"/>
              </a:buClr>
              <a:buSzPts val="10600"/>
              <a:buFont typeface="Impact"/>
              <a:buNone/>
              <a:defRPr sz="10600" b="0" i="0" u="none" strike="noStrike" cap="none">
                <a:solidFill>
                  <a:schemeClr val="dk2"/>
                </a:solidFill>
                <a:latin typeface="Impact"/>
                <a:ea typeface="Impact"/>
                <a:cs typeface="Impact"/>
                <a:sym typeface="Impact"/>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3" name="Google Shape;13;p2"/>
          <p:cNvSpPr txBox="1">
            <a:spLocks noGrp="1"/>
          </p:cNvSpPr>
          <p:nvPr>
            <p:ph type="body" idx="1"/>
          </p:nvPr>
        </p:nvSpPr>
        <p:spPr>
          <a:xfrm>
            <a:off x="6400800" y="6019800"/>
            <a:ext cx="31089600" cy="23629622"/>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100000"/>
              </a:lnSpc>
              <a:spcBef>
                <a:spcPts val="1200"/>
              </a:spcBef>
              <a:spcAft>
                <a:spcPts val="0"/>
              </a:spcAft>
              <a:buClr>
                <a:schemeClr val="accent2"/>
              </a:buClr>
              <a:buSzPts val="2800"/>
              <a:buFont typeface="Arial"/>
              <a:buChar char="•"/>
              <a:defRPr sz="2800" b="0" i="0" u="none" strike="noStrike" cap="none">
                <a:solidFill>
                  <a:schemeClr val="dk1"/>
                </a:solidFill>
                <a:latin typeface="Arial"/>
                <a:ea typeface="Arial"/>
                <a:cs typeface="Arial"/>
                <a:sym typeface="Arial"/>
              </a:defRPr>
            </a:lvl1pPr>
            <a:lvl2pPr marL="914400" marR="0" lvl="1"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2pPr>
            <a:lvl3pPr marL="1371600" marR="0" lvl="2"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4pPr>
            <a:lvl5pPr marL="2286000" marR="0" lvl="4"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5pPr>
            <a:lvl6pPr marL="2743200" marR="0" lvl="5"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6pPr>
            <a:lvl7pPr marL="3200400" marR="0" lvl="6"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7pPr>
            <a:lvl8pPr marL="3657600" marR="0" lvl="7"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8pPr>
            <a:lvl9pPr marL="4114800" marR="0" lvl="8" indent="-381000" algn="l" rtl="0">
              <a:lnSpc>
                <a:spcPct val="100000"/>
              </a:lnSpc>
              <a:spcBef>
                <a:spcPts val="1200"/>
              </a:spcBef>
              <a:spcAft>
                <a:spcPts val="0"/>
              </a:spcAft>
              <a:buClr>
                <a:schemeClr val="accent2"/>
              </a:buClr>
              <a:buSzPts val="2400"/>
              <a:buFont typeface="Arial"/>
              <a:buChar char="•"/>
              <a:defRPr sz="2400" b="0" i="0" u="none" strike="noStrike" cap="none">
                <a:solidFill>
                  <a:schemeClr val="dk1"/>
                </a:solidFill>
                <a:latin typeface="Arial"/>
                <a:ea typeface="Arial"/>
                <a:cs typeface="Arial"/>
                <a:sym typeface="Arial"/>
              </a:defRPr>
            </a:lvl9pPr>
          </a:lstStyle>
          <a:p>
            <a:endParaRPr/>
          </a:p>
        </p:txBody>
      </p:sp>
      <p:sp>
        <p:nvSpPr>
          <p:cNvPr id="14" name="Google Shape;14;p2"/>
          <p:cNvSpPr txBox="1">
            <a:spLocks noGrp="1"/>
          </p:cNvSpPr>
          <p:nvPr>
            <p:ph type="dt" idx="10"/>
          </p:nvPr>
        </p:nvSpPr>
        <p:spPr>
          <a:xfrm>
            <a:off x="1143000" y="32114698"/>
            <a:ext cx="9875520" cy="4572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6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9pPr>
          </a:lstStyle>
          <a:p>
            <a:endParaRPr/>
          </a:p>
        </p:txBody>
      </p:sp>
      <p:sp>
        <p:nvSpPr>
          <p:cNvPr id="15" name="Google Shape;15;p2"/>
          <p:cNvSpPr txBox="1">
            <a:spLocks noGrp="1"/>
          </p:cNvSpPr>
          <p:nvPr>
            <p:ph type="ftr" idx="11"/>
          </p:nvPr>
        </p:nvSpPr>
        <p:spPr>
          <a:xfrm>
            <a:off x="11018520" y="32114698"/>
            <a:ext cx="21854160" cy="4572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60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7258" b="0" i="0" u="none" strike="noStrike" cap="none">
                <a:solidFill>
                  <a:schemeClr val="dk1"/>
                </a:solidFill>
                <a:latin typeface="Arial"/>
                <a:ea typeface="Arial"/>
                <a:cs typeface="Arial"/>
                <a:sym typeface="Arial"/>
              </a:defRPr>
            </a:lvl9pPr>
          </a:lstStyle>
          <a:p>
            <a:endParaRPr/>
          </a:p>
        </p:txBody>
      </p:sp>
      <p:sp>
        <p:nvSpPr>
          <p:cNvPr id="16" name="Google Shape;16;p2"/>
          <p:cNvSpPr txBox="1">
            <a:spLocks noGrp="1"/>
          </p:cNvSpPr>
          <p:nvPr>
            <p:ph type="sldNum" idx="12"/>
          </p:nvPr>
        </p:nvSpPr>
        <p:spPr>
          <a:xfrm>
            <a:off x="32872680" y="32114698"/>
            <a:ext cx="9875520" cy="457200"/>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600"/>
              <a:buFont typeface="Arial"/>
              <a:buNone/>
              <a:defRPr sz="16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grpSp>
        <p:nvGrpSpPr>
          <p:cNvPr id="17" name="Google Shape;17;p2"/>
          <p:cNvGrpSpPr/>
          <p:nvPr/>
        </p:nvGrpSpPr>
        <p:grpSpPr>
          <a:xfrm>
            <a:off x="1143000" y="0"/>
            <a:ext cx="42748200" cy="5513832"/>
            <a:chOff x="1143000" y="0"/>
            <a:chExt cx="42748200" cy="5513832"/>
          </a:xfrm>
        </p:grpSpPr>
        <p:cxnSp>
          <p:nvCxnSpPr>
            <p:cNvPr id="18" name="Google Shape;18;p2"/>
            <p:cNvCxnSpPr/>
            <p:nvPr/>
          </p:nvCxnSpPr>
          <p:spPr>
            <a:xfrm>
              <a:off x="1143000" y="3899217"/>
              <a:ext cx="42748200" cy="0"/>
            </a:xfrm>
            <a:prstGeom prst="straightConnector1">
              <a:avLst/>
            </a:prstGeom>
            <a:noFill/>
            <a:ln w="57150" cap="flat" cmpd="sng">
              <a:solidFill>
                <a:schemeClr val="lt1"/>
              </a:solidFill>
              <a:prstDash val="solid"/>
              <a:miter lim="800000"/>
              <a:headEnd type="none" w="sm" len="sm"/>
              <a:tailEnd type="none" w="sm" len="sm"/>
            </a:ln>
          </p:spPr>
        </p:cxnSp>
        <p:cxnSp>
          <p:nvCxnSpPr>
            <p:cNvPr id="19" name="Google Shape;19;p2"/>
            <p:cNvCxnSpPr/>
            <p:nvPr/>
          </p:nvCxnSpPr>
          <p:spPr>
            <a:xfrm>
              <a:off x="1143000" y="0"/>
              <a:ext cx="0" cy="5513832"/>
            </a:xfrm>
            <a:prstGeom prst="straightConnector1">
              <a:avLst/>
            </a:prstGeom>
            <a:noFill/>
            <a:ln w="57150" cap="flat" cmpd="sng">
              <a:solidFill>
                <a:schemeClr val="lt1"/>
              </a:solidFill>
              <a:prstDash val="solid"/>
              <a:miter lim="800000"/>
              <a:headEnd type="none" w="sm" len="sm"/>
              <a:tailEnd type="none" w="sm" len="sm"/>
            </a:ln>
          </p:spPr>
        </p:cxnSp>
        <p:cxnSp>
          <p:nvCxnSpPr>
            <p:cNvPr id="20" name="Google Shape;20;p2"/>
            <p:cNvCxnSpPr/>
            <p:nvPr/>
          </p:nvCxnSpPr>
          <p:spPr>
            <a:xfrm>
              <a:off x="1143000" y="5486400"/>
              <a:ext cx="42748200" cy="0"/>
            </a:xfrm>
            <a:prstGeom prst="straightConnector1">
              <a:avLst/>
            </a:prstGeom>
            <a:noFill/>
            <a:ln w="57150" cap="flat" cmpd="sng">
              <a:solidFill>
                <a:schemeClr val="lt1"/>
              </a:solidFill>
              <a:prstDash val="solid"/>
              <a:miter lim="800000"/>
              <a:headEnd type="none" w="sm" len="sm"/>
              <a:tailEnd type="none" w="sm" len="sm"/>
            </a:ln>
          </p:spPr>
        </p:cxnSp>
      </p:gr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0368">
          <p15:clr>
            <a:srgbClr val="A4A3A4"/>
          </p15:clr>
        </p15:guide>
        <p15:guide id="2" pos="720">
          <p15:clr>
            <a:srgbClr val="A4A3A4"/>
          </p15:clr>
        </p15:guide>
        <p15:guide id="3" pos="26928">
          <p15:clr>
            <a:srgbClr val="A4A3A4"/>
          </p15:clr>
        </p15:guide>
        <p15:guide id="4" pos="13824">
          <p15:clr>
            <a:srgbClr val="A4A3A4"/>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hyperlink" Target="https://www.statista.com/statistics/207012/number-of-domestic-tourist-visits-in-india-since-2000/" TargetMode="External"/><Relationship Id="rId13" Type="http://schemas.openxmlformats.org/officeDocument/2006/relationships/hyperlink" Target="https://www.statista.com/statistics/1102177/india-revenue-of-oyo/" TargetMode="External"/><Relationship Id="rId18" Type="http://schemas.openxmlformats.org/officeDocument/2006/relationships/hyperlink" Target="https://www.pearsonhighered.com/assets/preface/0/1/3/4/0134624440.pdf" TargetMode="External"/><Relationship Id="rId26" Type="http://schemas.openxmlformats.org/officeDocument/2006/relationships/image" Target="../media/image4.png"/><Relationship Id="rId3" Type="http://schemas.openxmlformats.org/officeDocument/2006/relationships/hyperlink" Target="https://doi.org/10.1080/15022250.2020.1717600" TargetMode="External"/><Relationship Id="rId21" Type="http://schemas.openxmlformats.org/officeDocument/2006/relationships/hyperlink" Target="https://psycnet.apa.org/doi/10.1037/amp0000295" TargetMode="External"/><Relationship Id="rId7" Type="http://schemas.openxmlformats.org/officeDocument/2006/relationships/hyperlink" Target="https://www.igi-global.com/chapter/responding-to-the-pandemic/305999" TargetMode="External"/><Relationship Id="rId12" Type="http://schemas.openxmlformats.org/officeDocument/2006/relationships/hyperlink" Target="https://www.oyorooms.com/officialoyoblog/2020/02/17/annual-report-card-fy-2019" TargetMode="External"/><Relationship Id="rId17" Type="http://schemas.openxmlformats.org/officeDocument/2006/relationships/hyperlink" Target="https://doi.org/10.1177/25166042221116724" TargetMode="External"/><Relationship Id="rId25" Type="http://schemas.openxmlformats.org/officeDocument/2006/relationships/image" Target="../media/image3.png"/><Relationship Id="rId2" Type="http://schemas.openxmlformats.org/officeDocument/2006/relationships/notesSlide" Target="../notesSlides/notesSlide1.xml"/><Relationship Id="rId16" Type="http://schemas.openxmlformats.org/officeDocument/2006/relationships/hyperlink" Target="http://dx.doi.org/10.14453/aabfj.v15i1.3" TargetMode="External"/><Relationship Id="rId20" Type="http://schemas.openxmlformats.org/officeDocument/2006/relationships/hyperlink" Target="https://books.google.com/books?hl=en&amp;lr=&amp;id=xmtHEAAAQBAJ&amp;oi=fnd&amp;pg=PT9&amp;dq=interpersonal+skills+also+helps+to+negotiate+well,+communicate+individual%E2%80%99s+vision+clearly,+and+inspire+and+motivate&amp;ots=Z95sN6un8W&amp;sig=Bx7LPXNR0ShmvhCS9cA_HWaRHYc" TargetMode="External"/><Relationship Id="rId1" Type="http://schemas.openxmlformats.org/officeDocument/2006/relationships/slideLayout" Target="../slideLayouts/slideLayout1.xml"/><Relationship Id="rId6" Type="http://schemas.openxmlformats.org/officeDocument/2006/relationships/hyperlink" Target="https://www.researchgate.net/profile/Asif-Syed/publication/316701326_INVESTIGATING_THE_DILEMMAS_OF_ONLINE_TRAVEL_AGENCIES_IN_INDIA_AN_EXPLORATORY_VIEW/links/590ddec1a6fdccad7b10b451/INVESTIGATING-THE-DILEMMAS-OF-ONLINE-TRAVEL-AGENCIES-IN-INDIA-AN-EXPLORATORY-VIEW.pdf" TargetMode="External"/><Relationship Id="rId11" Type="http://schemas.openxmlformats.org/officeDocument/2006/relationships/hyperlink" Target="https://doi.org/10.22219/jpbi.v4i2.5804" TargetMode="External"/><Relationship Id="rId24" Type="http://schemas.openxmlformats.org/officeDocument/2006/relationships/image" Target="../media/image2.png"/><Relationship Id="rId5" Type="http://schemas.openxmlformats.org/officeDocument/2006/relationships/hyperlink" Target="http://www.isca.me/IJMS/Archive/v2/i7/1.ISCA-RJMS-2013-053.pdf" TargetMode="External"/><Relationship Id="rId15" Type="http://schemas.openxmlformats.org/officeDocument/2006/relationships/hyperlink" Target="https://doi.org/10.1108/MEQ-03-2020-0054" TargetMode="External"/><Relationship Id="rId23" Type="http://schemas.openxmlformats.org/officeDocument/2006/relationships/image" Target="../media/image1.png"/><Relationship Id="rId10" Type="http://schemas.openxmlformats.org/officeDocument/2006/relationships/hyperlink" Target="https://doi.org/10.1007/s11365-017-0436-9" TargetMode="External"/><Relationship Id="rId19" Type="http://schemas.openxmlformats.org/officeDocument/2006/relationships/hyperlink" Target="https://books.google.com/books?hl=en&amp;lr=&amp;id=XC2GDwAAQBAJ&amp;oi=fnd&amp;pg=PP1&amp;dq=interpersonal+skills+allow+people+to+communicate,+interact,+and+form+positive+relationships&amp;ots=NqZn3Y0TIR&amp;sig=FT2VcbFPXqLj0vC_dEZLpPE37qk" TargetMode="External"/><Relationship Id="rId4" Type="http://schemas.openxmlformats.org/officeDocument/2006/relationships/hyperlink" Target="https://doi.org/10.24941/ijcr.36457.08.2019" TargetMode="External"/><Relationship Id="rId9" Type="http://schemas.openxmlformats.org/officeDocument/2006/relationships/hyperlink" Target="https://doi.org/10.1080/10941665.2012.708351" TargetMode="External"/><Relationship Id="rId14" Type="http://schemas.openxmlformats.org/officeDocument/2006/relationships/hyperlink" Target="https://doi.org/10.31674/book.2022se.004" TargetMode="External"/><Relationship Id="rId22" Type="http://schemas.openxmlformats.org/officeDocument/2006/relationships/hyperlink" Target="https://doi.org/10.1177/22785337221148812" TargetMode="External"/><Relationship Id="rId27"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5"/>
        <p:cNvGrpSpPr/>
        <p:nvPr/>
      </p:nvGrpSpPr>
      <p:grpSpPr>
        <a:xfrm>
          <a:off x="0" y="0"/>
          <a:ext cx="0" cy="0"/>
          <a:chOff x="0" y="0"/>
          <a:chExt cx="0" cy="0"/>
        </a:xfrm>
      </p:grpSpPr>
      <p:sp>
        <p:nvSpPr>
          <p:cNvPr id="76" name="Google Shape;76;p1"/>
          <p:cNvSpPr txBox="1">
            <a:spLocks noGrp="1"/>
          </p:cNvSpPr>
          <p:nvPr>
            <p:ph type="title"/>
          </p:nvPr>
        </p:nvSpPr>
        <p:spPr>
          <a:xfrm>
            <a:off x="2280663" y="1103825"/>
            <a:ext cx="40107600" cy="2980800"/>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13714"/>
              <a:buFont typeface="Arial"/>
              <a:buNone/>
            </a:pPr>
            <a:r>
              <a:rPr lang="en-US" sz="10000" b="1">
                <a:solidFill>
                  <a:srgbClr val="0C343D"/>
                </a:solidFill>
                <a:latin typeface="Times New Roman"/>
                <a:ea typeface="Times New Roman"/>
                <a:cs typeface="Times New Roman"/>
                <a:sym typeface="Times New Roman"/>
              </a:rPr>
              <a:t>Entrepreneurship skills of Ritesh Agarwal</a:t>
            </a:r>
            <a:endParaRPr sz="10000" b="1">
              <a:solidFill>
                <a:srgbClr val="0C343D"/>
              </a:solidFill>
              <a:latin typeface="Times New Roman"/>
              <a:ea typeface="Times New Roman"/>
              <a:cs typeface="Times New Roman"/>
              <a:sym typeface="Times New Roman"/>
            </a:endParaRPr>
          </a:p>
        </p:txBody>
      </p:sp>
      <p:sp>
        <p:nvSpPr>
          <p:cNvPr id="77" name="Google Shape;77;p1"/>
          <p:cNvSpPr txBox="1">
            <a:spLocks noGrp="1"/>
          </p:cNvSpPr>
          <p:nvPr>
            <p:ph type="body" idx="1"/>
          </p:nvPr>
        </p:nvSpPr>
        <p:spPr>
          <a:xfrm>
            <a:off x="2280663" y="3900892"/>
            <a:ext cx="35661600" cy="1810386"/>
          </a:xfrm>
          <a:prstGeom prst="rect">
            <a:avLst/>
          </a:prstGeom>
          <a:noFill/>
          <a:ln>
            <a:noFill/>
          </a:ln>
        </p:spPr>
        <p:txBody>
          <a:bodyPr spcFirstLastPara="1" wrap="square" lIns="91425" tIns="45700" rIns="91425" bIns="45700" anchor="ctr" anchorCtr="0">
            <a:noAutofit/>
          </a:bodyPr>
          <a:lstStyle/>
          <a:p>
            <a:pPr marL="0" lvl="0" indent="0" algn="ctr" rtl="0">
              <a:lnSpc>
                <a:spcPct val="100000"/>
              </a:lnSpc>
              <a:spcBef>
                <a:spcPts val="0"/>
              </a:spcBef>
              <a:spcAft>
                <a:spcPts val="0"/>
              </a:spcAft>
              <a:buSzPts val="2400"/>
              <a:buNone/>
            </a:pPr>
            <a:r>
              <a:rPr lang="en-US" sz="3900" b="1" dirty="0">
                <a:latin typeface="Times New Roman"/>
                <a:ea typeface="Times New Roman"/>
                <a:cs typeface="Times New Roman"/>
                <a:sym typeface="Times New Roman"/>
              </a:rPr>
              <a:t>STUDENT NAME:NIVEDITHA MOHAN</a:t>
            </a:r>
            <a:endParaRPr sz="3900" b="1" dirty="0">
              <a:latin typeface="Times New Roman"/>
              <a:ea typeface="Times New Roman"/>
              <a:cs typeface="Times New Roman"/>
              <a:sym typeface="Times New Roman"/>
            </a:endParaRPr>
          </a:p>
          <a:p>
            <a:pPr marL="0" lvl="0" indent="0" algn="ctr" rtl="0">
              <a:lnSpc>
                <a:spcPct val="100000"/>
              </a:lnSpc>
              <a:spcBef>
                <a:spcPts val="0"/>
              </a:spcBef>
              <a:spcAft>
                <a:spcPts val="0"/>
              </a:spcAft>
              <a:buSzPts val="2400"/>
              <a:buNone/>
            </a:pPr>
            <a:r>
              <a:rPr lang="en-US" sz="3900" b="1" dirty="0">
                <a:latin typeface="Times New Roman"/>
                <a:ea typeface="Times New Roman"/>
                <a:cs typeface="Times New Roman"/>
                <a:sym typeface="Times New Roman"/>
              </a:rPr>
              <a:t>STUDENT ID</a:t>
            </a:r>
            <a:r>
              <a:rPr lang="en-US" sz="3900" b="1">
                <a:latin typeface="Times New Roman"/>
                <a:ea typeface="Times New Roman"/>
                <a:cs typeface="Times New Roman"/>
                <a:sym typeface="Times New Roman"/>
              </a:rPr>
              <a:t>: 2218283</a:t>
            </a:r>
            <a:endParaRPr sz="3900" b="1" dirty="0">
              <a:latin typeface="Times New Roman"/>
              <a:ea typeface="Times New Roman"/>
              <a:cs typeface="Times New Roman"/>
              <a:sym typeface="Times New Roman"/>
            </a:endParaRPr>
          </a:p>
          <a:p>
            <a:pPr marL="0" lvl="0" indent="0" algn="ctr" rtl="0">
              <a:lnSpc>
                <a:spcPct val="100000"/>
              </a:lnSpc>
              <a:spcBef>
                <a:spcPts val="0"/>
              </a:spcBef>
              <a:spcAft>
                <a:spcPts val="0"/>
              </a:spcAft>
              <a:buSzPts val="2400"/>
              <a:buNone/>
            </a:pPr>
            <a:endParaRPr sz="3900" dirty="0"/>
          </a:p>
        </p:txBody>
      </p:sp>
      <p:sp>
        <p:nvSpPr>
          <p:cNvPr id="78" name="Google Shape;78;p1"/>
          <p:cNvSpPr txBox="1">
            <a:spLocks noGrp="1"/>
          </p:cNvSpPr>
          <p:nvPr>
            <p:ph type="body" idx="2"/>
          </p:nvPr>
        </p:nvSpPr>
        <p:spPr>
          <a:xfrm>
            <a:off x="1241293" y="5900273"/>
            <a:ext cx="13044300" cy="1260900"/>
          </a:xfrm>
          <a:prstGeom prst="rect">
            <a:avLst/>
          </a:prstGeom>
          <a:noFill/>
          <a:ln>
            <a:noFill/>
          </a:ln>
        </p:spPr>
        <p:txBody>
          <a:bodyPr spcFirstLastPara="1" wrap="square" lIns="365750" tIns="45700" rIns="91425" bIns="45700" anchor="b" anchorCtr="0">
            <a:noAutofit/>
          </a:bodyPr>
          <a:lstStyle/>
          <a:p>
            <a:pPr marL="0" lvl="0" indent="0" algn="l" rtl="0">
              <a:lnSpc>
                <a:spcPct val="100000"/>
              </a:lnSpc>
              <a:spcBef>
                <a:spcPts val="0"/>
              </a:spcBef>
              <a:spcAft>
                <a:spcPts val="0"/>
              </a:spcAft>
              <a:buSzPts val="6000"/>
              <a:buNone/>
            </a:pPr>
            <a:r>
              <a:rPr lang="en-US"/>
              <a:t>                 </a:t>
            </a:r>
            <a:r>
              <a:rPr lang="en-US" sz="7200" b="1">
                <a:latin typeface="Times New Roman"/>
                <a:ea typeface="Times New Roman"/>
                <a:cs typeface="Times New Roman"/>
                <a:sym typeface="Times New Roman"/>
              </a:rPr>
              <a:t>   Introduction</a:t>
            </a:r>
            <a:endParaRPr sz="7200" b="1">
              <a:latin typeface="Times New Roman"/>
              <a:ea typeface="Times New Roman"/>
              <a:cs typeface="Times New Roman"/>
              <a:sym typeface="Times New Roman"/>
            </a:endParaRPr>
          </a:p>
        </p:txBody>
      </p:sp>
      <p:sp>
        <p:nvSpPr>
          <p:cNvPr id="79" name="Google Shape;79;p1"/>
          <p:cNvSpPr txBox="1">
            <a:spLocks noGrp="1"/>
          </p:cNvSpPr>
          <p:nvPr>
            <p:ph type="body" idx="3"/>
          </p:nvPr>
        </p:nvSpPr>
        <p:spPr>
          <a:xfrm>
            <a:off x="1016813" y="7285000"/>
            <a:ext cx="13048500" cy="2622900"/>
          </a:xfrm>
          <a:prstGeom prst="rect">
            <a:avLst/>
          </a:prstGeom>
          <a:noFill/>
          <a:ln>
            <a:noFill/>
          </a:ln>
        </p:spPr>
        <p:txBody>
          <a:bodyPr spcFirstLastPara="1" wrap="square" lIns="365750" tIns="182875" rIns="91425" bIns="45700" anchor="t" anchorCtr="0">
            <a:noAutofit/>
          </a:bodyPr>
          <a:lstStyle/>
          <a:p>
            <a:pPr marL="0" lvl="0" indent="0" algn="just" rtl="0">
              <a:lnSpc>
                <a:spcPct val="150000"/>
              </a:lnSpc>
              <a:spcBef>
                <a:spcPts val="0"/>
              </a:spcBef>
              <a:spcAft>
                <a:spcPts val="0"/>
              </a:spcAft>
              <a:buSzPts val="1100"/>
              <a:buNone/>
            </a:pPr>
            <a:r>
              <a:rPr lang="en-US" sz="1500"/>
              <a:t>Ritesh Agarwal has established himself as an internationally recognised figure in business and entrepreneurship because of his ground-breaking startup, OYO. OYO was founded in 2013 to disrupt the global hotel industry by providing dependable, affordable, and practical lodging options. In this aspect, Agarwal's goal was to prioritise the needs of the customer by delivering high-quality, transparent, and reliable services across all OYO properties to foster customer loyalty and outstanding reviews. In addition, by aggressively growing and entering new areas, Agarwal hoped to turn OYO into a hotel brand that was recognisable all over the world. As a result, the supply-demand gap would be closed and OYO would become the preferred option for tourists worldwide. </a:t>
            </a:r>
            <a:endParaRPr sz="1500"/>
          </a:p>
          <a:p>
            <a:pPr marL="0" lvl="0" indent="0" algn="just" rtl="0">
              <a:lnSpc>
                <a:spcPct val="150000"/>
              </a:lnSpc>
              <a:spcBef>
                <a:spcPts val="0"/>
              </a:spcBef>
              <a:spcAft>
                <a:spcPts val="0"/>
              </a:spcAft>
              <a:buClr>
                <a:schemeClr val="dk1"/>
              </a:buClr>
              <a:buSzPts val="1100"/>
              <a:buFont typeface="Arial"/>
              <a:buNone/>
            </a:pPr>
            <a:r>
              <a:rPr lang="en-US" sz="1500"/>
              <a:t>In this context, this study will shed light on the business prospects that Ritesh Agarwal has taken advantage of through OYO, highlighting the transformational effect of his dedication and the lessons that can be drawn from his inspiring path.</a:t>
            </a:r>
            <a:endParaRPr sz="1500"/>
          </a:p>
        </p:txBody>
      </p:sp>
      <p:sp>
        <p:nvSpPr>
          <p:cNvPr id="80" name="Google Shape;80;p1"/>
          <p:cNvSpPr txBox="1">
            <a:spLocks noGrp="1"/>
          </p:cNvSpPr>
          <p:nvPr>
            <p:ph type="body" idx="5"/>
          </p:nvPr>
        </p:nvSpPr>
        <p:spPr>
          <a:xfrm>
            <a:off x="802352" y="15995989"/>
            <a:ext cx="13048500" cy="7440300"/>
          </a:xfrm>
          <a:prstGeom prst="rect">
            <a:avLst/>
          </a:prstGeom>
          <a:noFill/>
          <a:ln>
            <a:noFill/>
          </a:ln>
        </p:spPr>
        <p:txBody>
          <a:bodyPr spcFirstLastPara="1" wrap="square" lIns="365750" tIns="182875" rIns="91425" bIns="45700" anchor="t" anchorCtr="0">
            <a:noAutofit/>
          </a:bodyPr>
          <a:lstStyle/>
          <a:p>
            <a:pPr marL="457200" lvl="0" indent="-400050" algn="just" rtl="0">
              <a:lnSpc>
                <a:spcPct val="150000"/>
              </a:lnSpc>
              <a:spcBef>
                <a:spcPts val="0"/>
              </a:spcBef>
              <a:spcAft>
                <a:spcPts val="0"/>
              </a:spcAft>
              <a:buClr>
                <a:srgbClr val="0E101A"/>
              </a:buClr>
              <a:buSzPts val="2700"/>
              <a:buFont typeface="Times New Roman"/>
              <a:buChar char="●"/>
            </a:pPr>
            <a:r>
              <a:rPr lang="en-US" sz="2700">
                <a:solidFill>
                  <a:srgbClr val="0E101A"/>
                </a:solidFill>
                <a:latin typeface="Times New Roman"/>
                <a:ea typeface="Times New Roman"/>
                <a:cs typeface="Times New Roman"/>
                <a:sym typeface="Times New Roman"/>
              </a:rPr>
              <a:t>To supply a uniform, reasonably priced, and practical lodging options globally, revolutionizing the conventional hotel sector.</a:t>
            </a:r>
            <a:endParaRPr sz="2700">
              <a:solidFill>
                <a:srgbClr val="0E101A"/>
              </a:solidFill>
              <a:latin typeface="Times New Roman"/>
              <a:ea typeface="Times New Roman"/>
              <a:cs typeface="Times New Roman"/>
              <a:sym typeface="Times New Roman"/>
            </a:endParaRPr>
          </a:p>
          <a:p>
            <a:pPr marL="457200" lvl="0" indent="-400050" algn="just" rtl="0">
              <a:lnSpc>
                <a:spcPct val="150000"/>
              </a:lnSpc>
              <a:spcBef>
                <a:spcPts val="0"/>
              </a:spcBef>
              <a:spcAft>
                <a:spcPts val="0"/>
              </a:spcAft>
              <a:buClr>
                <a:srgbClr val="0E101A"/>
              </a:buClr>
              <a:buSzPts val="2700"/>
              <a:buFont typeface="Times New Roman"/>
              <a:buChar char="●"/>
            </a:pPr>
            <a:r>
              <a:rPr lang="en-US" sz="2700">
                <a:solidFill>
                  <a:srgbClr val="0E101A"/>
                </a:solidFill>
                <a:latin typeface="Times New Roman"/>
                <a:ea typeface="Times New Roman"/>
                <a:cs typeface="Times New Roman"/>
                <a:sym typeface="Times New Roman"/>
              </a:rPr>
              <a:t>To put the needs that consumers first by delivering high-quality, transparent, and reliable offerings across all OYO properties, encouraging repeat business and good ratings.</a:t>
            </a:r>
            <a:endParaRPr sz="2700">
              <a:solidFill>
                <a:srgbClr val="0E101A"/>
              </a:solidFill>
              <a:latin typeface="Times New Roman"/>
              <a:ea typeface="Times New Roman"/>
              <a:cs typeface="Times New Roman"/>
              <a:sym typeface="Times New Roman"/>
            </a:endParaRPr>
          </a:p>
          <a:p>
            <a:pPr marL="457200" lvl="0" indent="-400050" algn="just" rtl="0">
              <a:lnSpc>
                <a:spcPct val="150000"/>
              </a:lnSpc>
              <a:spcBef>
                <a:spcPts val="0"/>
              </a:spcBef>
              <a:spcAft>
                <a:spcPts val="0"/>
              </a:spcAft>
              <a:buClr>
                <a:srgbClr val="0E101A"/>
              </a:buClr>
              <a:buSzPts val="2700"/>
              <a:buFont typeface="Times New Roman"/>
              <a:buChar char="●"/>
            </a:pPr>
            <a:r>
              <a:rPr lang="en-US" sz="2700">
                <a:solidFill>
                  <a:srgbClr val="0E101A"/>
                </a:solidFill>
                <a:latin typeface="Times New Roman"/>
                <a:ea typeface="Times New Roman"/>
                <a:cs typeface="Times New Roman"/>
                <a:sym typeface="Times New Roman"/>
              </a:rPr>
              <a:t>To make OYO an internationally recognized worldwide hotel chain by growing its footprint in new markets, closing the supply-demand gap, and becoming a top choice for travelers everywhere.</a:t>
            </a:r>
            <a:endParaRPr sz="2700">
              <a:solidFill>
                <a:srgbClr val="0E101A"/>
              </a:solidFill>
              <a:latin typeface="Times New Roman"/>
              <a:ea typeface="Times New Roman"/>
              <a:cs typeface="Times New Roman"/>
              <a:sym typeface="Times New Roman"/>
            </a:endParaRPr>
          </a:p>
          <a:p>
            <a:pPr marL="457200" lvl="0" indent="-400050" algn="just" rtl="0">
              <a:lnSpc>
                <a:spcPct val="150000"/>
              </a:lnSpc>
              <a:spcBef>
                <a:spcPts val="0"/>
              </a:spcBef>
              <a:spcAft>
                <a:spcPts val="0"/>
              </a:spcAft>
              <a:buClr>
                <a:srgbClr val="0E101A"/>
              </a:buClr>
              <a:buSzPts val="2700"/>
              <a:buFont typeface="Times New Roman"/>
              <a:buChar char="●"/>
            </a:pPr>
            <a:r>
              <a:rPr lang="en-US" sz="2700">
                <a:solidFill>
                  <a:srgbClr val="0E101A"/>
                </a:solidFill>
                <a:latin typeface="Times New Roman"/>
                <a:ea typeface="Times New Roman"/>
                <a:cs typeface="Times New Roman"/>
                <a:sym typeface="Times New Roman"/>
              </a:rPr>
              <a:t>To increase operational effectiveness, entice smart and high investments, and keep a laser-like focus on the long-term viability and viability of the firm and its partners, the founder aims to achieve profitable scalability.</a:t>
            </a:r>
            <a:endParaRPr sz="2700">
              <a:solidFill>
                <a:srgbClr val="0E101A"/>
              </a:solidFill>
              <a:latin typeface="Times New Roman"/>
              <a:ea typeface="Times New Roman"/>
              <a:cs typeface="Times New Roman"/>
              <a:sym typeface="Times New Roman"/>
            </a:endParaRPr>
          </a:p>
          <a:p>
            <a:pPr marL="177800" lvl="0" indent="0" algn="just" rtl="0">
              <a:lnSpc>
                <a:spcPct val="100000"/>
              </a:lnSpc>
              <a:spcBef>
                <a:spcPts val="1200"/>
              </a:spcBef>
              <a:spcAft>
                <a:spcPts val="0"/>
              </a:spcAft>
              <a:buClr>
                <a:schemeClr val="accent1"/>
              </a:buClr>
              <a:buSzPts val="2800"/>
              <a:buNone/>
            </a:pPr>
            <a:endParaRPr sz="3300">
              <a:latin typeface="Times New Roman"/>
              <a:ea typeface="Times New Roman"/>
              <a:cs typeface="Times New Roman"/>
              <a:sym typeface="Times New Roman"/>
            </a:endParaRPr>
          </a:p>
        </p:txBody>
      </p:sp>
      <p:sp>
        <p:nvSpPr>
          <p:cNvPr id="81" name="Google Shape;81;p1"/>
          <p:cNvSpPr txBox="1">
            <a:spLocks noGrp="1"/>
          </p:cNvSpPr>
          <p:nvPr>
            <p:ph type="body" idx="6"/>
          </p:nvPr>
        </p:nvSpPr>
        <p:spPr>
          <a:xfrm>
            <a:off x="1241293" y="23037236"/>
            <a:ext cx="13048500" cy="1253700"/>
          </a:xfrm>
          <a:prstGeom prst="rect">
            <a:avLst/>
          </a:prstGeom>
          <a:noFill/>
          <a:ln>
            <a:noFill/>
          </a:ln>
        </p:spPr>
        <p:txBody>
          <a:bodyPr spcFirstLastPara="1" wrap="square" lIns="365750" tIns="45700" rIns="91425" bIns="45700" anchor="b" anchorCtr="0">
            <a:noAutofit/>
          </a:bodyPr>
          <a:lstStyle/>
          <a:p>
            <a:pPr marL="0" lvl="0" indent="0" algn="l" rtl="0">
              <a:lnSpc>
                <a:spcPct val="100000"/>
              </a:lnSpc>
              <a:spcBef>
                <a:spcPts val="0"/>
              </a:spcBef>
              <a:spcAft>
                <a:spcPts val="0"/>
              </a:spcAft>
              <a:buSzPts val="6000"/>
              <a:buNone/>
            </a:pPr>
            <a:r>
              <a:rPr lang="en-US" sz="7200" b="1">
                <a:latin typeface="Times New Roman"/>
                <a:ea typeface="Times New Roman"/>
                <a:cs typeface="Times New Roman"/>
                <a:sym typeface="Times New Roman"/>
              </a:rPr>
              <a:t>                   Impacts</a:t>
            </a:r>
            <a:endParaRPr sz="7200" b="1">
              <a:latin typeface="Times New Roman"/>
              <a:ea typeface="Times New Roman"/>
              <a:cs typeface="Times New Roman"/>
              <a:sym typeface="Times New Roman"/>
            </a:endParaRPr>
          </a:p>
        </p:txBody>
      </p:sp>
      <p:sp>
        <p:nvSpPr>
          <p:cNvPr id="82" name="Google Shape;82;p1"/>
          <p:cNvSpPr txBox="1">
            <a:spLocks noGrp="1"/>
          </p:cNvSpPr>
          <p:nvPr>
            <p:ph type="body" idx="7"/>
          </p:nvPr>
        </p:nvSpPr>
        <p:spPr>
          <a:xfrm>
            <a:off x="954765" y="24413286"/>
            <a:ext cx="13048500" cy="7263300"/>
          </a:xfrm>
          <a:prstGeom prst="rect">
            <a:avLst/>
          </a:prstGeom>
          <a:noFill/>
          <a:ln>
            <a:noFill/>
          </a:ln>
        </p:spPr>
        <p:txBody>
          <a:bodyPr spcFirstLastPara="1" wrap="square" lIns="365750" tIns="182875" rIns="91425" bIns="45700" anchor="t" anchorCtr="0">
            <a:noAutofit/>
          </a:bodyPr>
          <a:lstStyle/>
          <a:p>
            <a:pPr marL="0" lvl="0" indent="0" algn="l" rtl="0">
              <a:lnSpc>
                <a:spcPct val="130000"/>
              </a:lnSpc>
              <a:spcBef>
                <a:spcPts val="0"/>
              </a:spcBef>
              <a:spcAft>
                <a:spcPts val="0"/>
              </a:spcAft>
              <a:buSzPts val="1018"/>
              <a:buNone/>
            </a:pPr>
            <a:r>
              <a:rPr lang="en-US" sz="1200">
                <a:solidFill>
                  <a:srgbClr val="0E101A"/>
                </a:solidFill>
                <a:latin typeface="Times New Roman"/>
                <a:ea typeface="Times New Roman"/>
                <a:cs typeface="Times New Roman"/>
                <a:sym typeface="Times New Roman"/>
              </a:rPr>
              <a:t>The entrepreneurial journey of Ritesh Agarwal completed while leading OYO was amazing, marked by novel tactics that upended the hotel sector. According to the study of Karmakar </a:t>
            </a:r>
            <a:r>
              <a:rPr lang="en-US" sz="1200" i="1">
                <a:solidFill>
                  <a:srgbClr val="0E101A"/>
                </a:solidFill>
                <a:latin typeface="Times New Roman"/>
                <a:ea typeface="Times New Roman"/>
                <a:cs typeface="Times New Roman"/>
                <a:sym typeface="Times New Roman"/>
              </a:rPr>
              <a:t>et al. </a:t>
            </a:r>
            <a:r>
              <a:rPr lang="en-US" sz="1200">
                <a:solidFill>
                  <a:srgbClr val="0E101A"/>
                </a:solidFill>
                <a:latin typeface="Times New Roman"/>
                <a:ea typeface="Times New Roman"/>
                <a:cs typeface="Times New Roman"/>
                <a:sym typeface="Times New Roman"/>
              </a:rPr>
              <a:t>(2023), his tech-driven strategy, quality-driven attitude, and visionary leadership sped up OYO's global growth and solidified the organization's reputation as a sector leader. He saw the unexplored potential that existed in the low-cost hospitality market and created a game-changing business model to overcome its difficulties. OYO was able to develop quickly without owning hotels thanks to its asset-light strategy, which greatly reduced early investment expenses. Additionally, Mr. Agarwal gave technological integration a top priority to streamline processes, enhance client loyalty, and boost productivity at work. OYO's technology platform makes reservations, inventory control, and customer service simple. His franchising business strategy turned out to be crucial to OYO's expansion. The study by Mondal </a:t>
            </a:r>
            <a:r>
              <a:rPr lang="en-US" sz="1200" i="1">
                <a:solidFill>
                  <a:srgbClr val="0E101A"/>
                </a:solidFill>
                <a:latin typeface="Times New Roman"/>
                <a:ea typeface="Times New Roman"/>
                <a:cs typeface="Times New Roman"/>
                <a:sym typeface="Times New Roman"/>
              </a:rPr>
              <a:t>et al. </a:t>
            </a:r>
            <a:r>
              <a:rPr lang="en-US" sz="1200">
                <a:solidFill>
                  <a:srgbClr val="0E101A"/>
                </a:solidFill>
                <a:latin typeface="Times New Roman"/>
                <a:ea typeface="Times New Roman"/>
                <a:cs typeface="Times New Roman"/>
                <a:sym typeface="Times New Roman"/>
              </a:rPr>
              <a:t>(2020), showed that OYO increased its reach without the expense of owning and expanding hotels by collaborating with current hotel owners. He stressed the significance of upholding constant quality throughout all OYO areas. No matter the location, visitors could count on a particular degree of comfort and service thanks to the company's "OYO Standard". Being an Indian businessman, Ritesh Agarwal has a clearly defined plan for growing OYO's market share. He pinpointed key areas with a high demand for inexpensive lodging and tailored OYO's services to fit regional tastes. He demonstrated as a young businessman his capacity to draw large finance and investments for OYO. The company's ambitious expansion goals and technological improvements were made possible by this financial support. Finally, Mr. Agarwal showed versatility as a leader by learning from mistakes and changing OYO's strategy as necessary. This adaptability has been essential in overcoming the obstacles of a challenging and fiercely competitive. </a:t>
            </a:r>
            <a:r>
              <a:rPr lang="en-US" sz="1200">
                <a:highlight>
                  <a:srgbClr val="FFFFFF"/>
                </a:highlight>
                <a:latin typeface="Times New Roman"/>
                <a:ea typeface="Times New Roman"/>
                <a:cs typeface="Times New Roman"/>
                <a:sym typeface="Times New Roman"/>
              </a:rPr>
              <a:t>Karthik </a:t>
            </a:r>
            <a:r>
              <a:rPr lang="en-US" sz="1200" i="1">
                <a:highlight>
                  <a:srgbClr val="FFFFFF"/>
                </a:highlight>
                <a:latin typeface="Times New Roman"/>
                <a:ea typeface="Times New Roman"/>
                <a:cs typeface="Times New Roman"/>
                <a:sym typeface="Times New Roman"/>
              </a:rPr>
              <a:t>et al.</a:t>
            </a:r>
            <a:r>
              <a:rPr lang="en-US" sz="1200">
                <a:highlight>
                  <a:srgbClr val="FFFFFF"/>
                </a:highlight>
                <a:latin typeface="Times New Roman"/>
                <a:ea typeface="Times New Roman"/>
                <a:cs typeface="Times New Roman"/>
                <a:sym typeface="Times New Roman"/>
              </a:rPr>
              <a:t> (2020), stated in their research that OYO's business activities and growth methods have had a substantial impact both in the economies of nations and the world thanks to Mr. Ritesh Agarwal's abilities. Ritesh Agarwal has built the OYO brand and is the success of the company due to his visionary leadership and imaginative thinking. </a:t>
            </a:r>
            <a:endParaRPr sz="1200">
              <a:highlight>
                <a:srgbClr val="FFFFFF"/>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1018"/>
              <a:buNone/>
            </a:pPr>
            <a:endParaRPr sz="1200">
              <a:highlight>
                <a:srgbClr val="FFFFFF"/>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1018"/>
              <a:buNone/>
            </a:pPr>
            <a:r>
              <a:rPr lang="en-US" sz="1200" b="1" i="1">
                <a:solidFill>
                  <a:srgbClr val="0E101A"/>
                </a:solidFill>
                <a:highlight>
                  <a:srgbClr val="FFFFFF"/>
                </a:highlight>
                <a:latin typeface="Times New Roman"/>
                <a:ea typeface="Times New Roman"/>
                <a:cs typeface="Times New Roman"/>
                <a:sym typeface="Times New Roman"/>
              </a:rPr>
              <a:t>Impact on The Global Economy: </a:t>
            </a:r>
            <a:endParaRPr sz="1200" b="1" i="1">
              <a:solidFill>
                <a:srgbClr val="0E101A"/>
              </a:solidFill>
              <a:highlight>
                <a:srgbClr val="FFFFFF"/>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1018"/>
              <a:buNone/>
            </a:pPr>
            <a:r>
              <a:rPr lang="en-US" sz="1200">
                <a:solidFill>
                  <a:srgbClr val="0E101A"/>
                </a:solidFill>
                <a:highlight>
                  <a:srgbClr val="FFFFFF"/>
                </a:highlight>
                <a:latin typeface="Times New Roman"/>
                <a:ea typeface="Times New Roman"/>
                <a:cs typeface="Times New Roman"/>
                <a:sym typeface="Times New Roman"/>
              </a:rPr>
              <a:t>The study of Ferraz </a:t>
            </a:r>
            <a:r>
              <a:rPr lang="en-US" sz="1200" i="1">
                <a:solidFill>
                  <a:srgbClr val="0E101A"/>
                </a:solidFill>
                <a:highlight>
                  <a:srgbClr val="FFFFFF"/>
                </a:highlight>
                <a:latin typeface="Times New Roman"/>
                <a:ea typeface="Times New Roman"/>
                <a:cs typeface="Times New Roman"/>
                <a:sym typeface="Times New Roman"/>
              </a:rPr>
              <a:t>et al.</a:t>
            </a:r>
            <a:r>
              <a:rPr lang="en-US" sz="1200">
                <a:solidFill>
                  <a:srgbClr val="0E101A"/>
                </a:solidFill>
                <a:highlight>
                  <a:srgbClr val="FFFFFF"/>
                </a:highlight>
                <a:latin typeface="Times New Roman"/>
                <a:ea typeface="Times New Roman"/>
                <a:cs typeface="Times New Roman"/>
                <a:sym typeface="Times New Roman"/>
              </a:rPr>
              <a:t> (2020), also said that thousands of employment have been produced worldwide as a result of OYO's quick expansion. OYO's expansion has helped lower unemployment rates in several regions, benefiting people from hotel personnel to IT and marketing specialists. OYO has facilitated travel for travelers on a tight budget by offering standardized and reasonable lodging options. As a result, tourism and consumer spending have increased, boosting the economy of numerous nations. Due to OYO's global expansion, there has been a considerable inflow of investment from abroad into the nations where it operates. These financial investments not only support OYO's expansion but also boost the economies of the host nations. As the need for tourist-friendly amenities rises, OYO's presence in various marketplaces has prompted infrastructure development, including that transportation, dining establishments, and local businesses. OYO increases revenues from taxes: for the government both locally and globally as its operations expand. Public support and growth initiatives may benefit from this additional income.</a:t>
            </a:r>
            <a:endParaRPr sz="1200">
              <a:solidFill>
                <a:srgbClr val="0E101A"/>
              </a:solidFill>
              <a:highlight>
                <a:srgbClr val="FFFFFF"/>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1018"/>
              <a:buNone/>
            </a:pPr>
            <a:r>
              <a:rPr lang="en-US" sz="1200" b="1" i="1">
                <a:solidFill>
                  <a:srgbClr val="0E101A"/>
                </a:solidFill>
                <a:highlight>
                  <a:srgbClr val="FFFFFF"/>
                </a:highlight>
                <a:latin typeface="Times New Roman"/>
                <a:ea typeface="Times New Roman"/>
                <a:cs typeface="Times New Roman"/>
                <a:sym typeface="Times New Roman"/>
              </a:rPr>
              <a:t>Impact on The Global Economy:</a:t>
            </a:r>
            <a:endParaRPr sz="1200" b="1" i="1">
              <a:solidFill>
                <a:srgbClr val="0E101A"/>
              </a:solidFill>
              <a:highlight>
                <a:srgbClr val="FFFFFF"/>
              </a:highlight>
              <a:latin typeface="Times New Roman"/>
              <a:ea typeface="Times New Roman"/>
              <a:cs typeface="Times New Roman"/>
              <a:sym typeface="Times New Roman"/>
            </a:endParaRPr>
          </a:p>
          <a:p>
            <a:pPr marL="0" lvl="0" indent="0" algn="just" rtl="0">
              <a:lnSpc>
                <a:spcPct val="130000"/>
              </a:lnSpc>
              <a:spcBef>
                <a:spcPts val="0"/>
              </a:spcBef>
              <a:spcAft>
                <a:spcPts val="0"/>
              </a:spcAft>
              <a:buSzPts val="1018"/>
              <a:buNone/>
            </a:pPr>
            <a:r>
              <a:rPr lang="en-US" sz="1200">
                <a:solidFill>
                  <a:srgbClr val="0E101A"/>
                </a:solidFill>
                <a:highlight>
                  <a:srgbClr val="FFFFFF"/>
                </a:highlight>
                <a:latin typeface="Times New Roman"/>
                <a:ea typeface="Times New Roman"/>
                <a:cs typeface="Times New Roman"/>
                <a:sym typeface="Times New Roman"/>
              </a:rPr>
              <a:t>Kumar </a:t>
            </a:r>
            <a:r>
              <a:rPr lang="en-US" sz="1200" i="1">
                <a:solidFill>
                  <a:srgbClr val="0E101A"/>
                </a:solidFill>
                <a:highlight>
                  <a:srgbClr val="FFFFFF"/>
                </a:highlight>
                <a:latin typeface="Times New Roman"/>
                <a:ea typeface="Times New Roman"/>
                <a:cs typeface="Times New Roman"/>
                <a:sym typeface="Times New Roman"/>
              </a:rPr>
              <a:t>et al.</a:t>
            </a:r>
            <a:r>
              <a:rPr lang="en-US" sz="1200">
                <a:solidFill>
                  <a:srgbClr val="0E101A"/>
                </a:solidFill>
                <a:highlight>
                  <a:srgbClr val="FFFFFF"/>
                </a:highlight>
                <a:latin typeface="Times New Roman"/>
                <a:ea typeface="Times New Roman"/>
                <a:cs typeface="Times New Roman"/>
                <a:sym typeface="Times New Roman"/>
              </a:rPr>
              <a:t> (2022), stated in their research that OYO's innovative business model has revived the hospitality industry in several nations by empowering low-cost lodging establishments and turning them into branded businesses. This development helps the tourism sector as a whole to grow. OYO's focus on utilizing technology for the company and client service has advanced the tech industry in the nations where it operates. This has encouraged innovation and resulted in a workforce that is more technologically competent. The skills of the workers in the hospitality industry have improved thanks to OYO's educational and assistance programs for collaborators in hotels and employees. This skill improvement boosts employability and the expansion of human capital. Investment in utilities and real estate generally rises to support OYO's growth, which benefits the construction sector and other connected industries. By boosting its consumer base and demand, OYO's presence has also benefited other industries like food and drink, journeys, and retail.</a:t>
            </a:r>
            <a:endParaRPr sz="1200">
              <a:solidFill>
                <a:srgbClr val="0E101A"/>
              </a:solidFill>
              <a:highlight>
                <a:srgbClr val="FFFFFF"/>
              </a:highlight>
              <a:latin typeface="Times New Roman"/>
              <a:ea typeface="Times New Roman"/>
              <a:cs typeface="Times New Roman"/>
              <a:sym typeface="Times New Roman"/>
            </a:endParaRPr>
          </a:p>
          <a:p>
            <a:pPr marL="0" lvl="0" indent="0" algn="just" rtl="0">
              <a:lnSpc>
                <a:spcPct val="130000"/>
              </a:lnSpc>
              <a:spcBef>
                <a:spcPts val="0"/>
              </a:spcBef>
              <a:spcAft>
                <a:spcPts val="0"/>
              </a:spcAft>
              <a:buClr>
                <a:schemeClr val="dk1"/>
              </a:buClr>
              <a:buSzPts val="1018"/>
              <a:buFont typeface="Arial"/>
              <a:buNone/>
            </a:pPr>
            <a:r>
              <a:rPr lang="en-US" sz="1200">
                <a:latin typeface="Times New Roman"/>
                <a:ea typeface="Times New Roman"/>
                <a:cs typeface="Times New Roman"/>
                <a:sym typeface="Times New Roman"/>
              </a:rPr>
              <a:t>In a nutshell, OYO's business operations and development methods have significantly influenced both the national and international economies. OYO has become a profitable and well-known brand in the hotel business as a result of Ritesh Agarwal's entrepreneurial abilities, which range from seeing market gaps to coming up with creative solutions to problems. The company's expansion has aided in the creation of jobs, investment from abroad, tourism, infrastructure improvement, and economic stimulus, all of which have benefited local communities and the national economy.</a:t>
            </a:r>
            <a:endParaRPr sz="1200">
              <a:solidFill>
                <a:srgbClr val="0E101A"/>
              </a:solidFill>
              <a:latin typeface="Times New Roman"/>
              <a:ea typeface="Times New Roman"/>
              <a:cs typeface="Times New Roman"/>
              <a:sym typeface="Times New Roman"/>
            </a:endParaRPr>
          </a:p>
          <a:p>
            <a:pPr marL="457200" lvl="0" indent="0" algn="ctr" rtl="0">
              <a:lnSpc>
                <a:spcPct val="80000"/>
              </a:lnSpc>
              <a:spcBef>
                <a:spcPts val="400"/>
              </a:spcBef>
              <a:spcAft>
                <a:spcPts val="0"/>
              </a:spcAft>
              <a:buSzPts val="2590"/>
              <a:buNone/>
            </a:pPr>
            <a:endParaRPr sz="1200">
              <a:latin typeface="Times New Roman"/>
              <a:ea typeface="Times New Roman"/>
              <a:cs typeface="Times New Roman"/>
              <a:sym typeface="Times New Roman"/>
            </a:endParaRPr>
          </a:p>
        </p:txBody>
      </p:sp>
      <p:sp>
        <p:nvSpPr>
          <p:cNvPr id="83" name="Google Shape;83;p1"/>
          <p:cNvSpPr txBox="1">
            <a:spLocks noGrp="1"/>
          </p:cNvSpPr>
          <p:nvPr>
            <p:ph type="body" idx="8"/>
          </p:nvPr>
        </p:nvSpPr>
        <p:spPr>
          <a:xfrm>
            <a:off x="15487647" y="5976473"/>
            <a:ext cx="13048500" cy="1260900"/>
          </a:xfrm>
          <a:prstGeom prst="rect">
            <a:avLst/>
          </a:prstGeom>
          <a:noFill/>
          <a:ln>
            <a:noFill/>
          </a:ln>
        </p:spPr>
        <p:txBody>
          <a:bodyPr spcFirstLastPara="1" wrap="square" lIns="365750" tIns="45700" rIns="91425" bIns="45700" anchor="b" anchorCtr="0">
            <a:noAutofit/>
          </a:bodyPr>
          <a:lstStyle/>
          <a:p>
            <a:pPr marL="0" lvl="0" indent="0" algn="l" rtl="0">
              <a:lnSpc>
                <a:spcPct val="100000"/>
              </a:lnSpc>
              <a:spcBef>
                <a:spcPts val="0"/>
              </a:spcBef>
              <a:spcAft>
                <a:spcPts val="0"/>
              </a:spcAft>
              <a:buSzPts val="6000"/>
              <a:buNone/>
            </a:pPr>
            <a:r>
              <a:rPr lang="en-US" sz="7200" b="1">
                <a:latin typeface="Times New Roman"/>
                <a:ea typeface="Times New Roman"/>
                <a:cs typeface="Times New Roman"/>
                <a:sym typeface="Times New Roman"/>
              </a:rPr>
              <a:t>               Motives</a:t>
            </a:r>
            <a:endParaRPr sz="7200" b="1">
              <a:latin typeface="Times New Roman"/>
              <a:ea typeface="Times New Roman"/>
              <a:cs typeface="Times New Roman"/>
              <a:sym typeface="Times New Roman"/>
            </a:endParaRPr>
          </a:p>
        </p:txBody>
      </p:sp>
      <p:sp>
        <p:nvSpPr>
          <p:cNvPr id="84" name="Google Shape;84;p1"/>
          <p:cNvSpPr txBox="1">
            <a:spLocks noGrp="1"/>
          </p:cNvSpPr>
          <p:nvPr>
            <p:ph type="body" idx="9"/>
          </p:nvPr>
        </p:nvSpPr>
        <p:spPr>
          <a:xfrm>
            <a:off x="15617488" y="7278912"/>
            <a:ext cx="12641100" cy="15136500"/>
          </a:xfrm>
          <a:prstGeom prst="rect">
            <a:avLst/>
          </a:prstGeom>
          <a:noFill/>
          <a:ln>
            <a:noFill/>
          </a:ln>
        </p:spPr>
        <p:txBody>
          <a:bodyPr spcFirstLastPara="1" wrap="square" lIns="365750" tIns="182875"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US" sz="1300" b="1" i="1" dirty="0"/>
              <a:t>Standardization:</a:t>
            </a:r>
            <a:endParaRPr sz="1300" b="1" i="1" dirty="0"/>
          </a:p>
          <a:p>
            <a:pPr marL="0" lvl="0" indent="0" algn="l" rtl="0">
              <a:lnSpc>
                <a:spcPct val="115000"/>
              </a:lnSpc>
              <a:spcBef>
                <a:spcPts val="0"/>
              </a:spcBef>
              <a:spcAft>
                <a:spcPts val="0"/>
              </a:spcAft>
              <a:buClr>
                <a:schemeClr val="dk1"/>
              </a:buClr>
              <a:buSzPts val="1100"/>
              <a:buFont typeface="Arial"/>
              <a:buNone/>
            </a:pPr>
            <a:endParaRPr sz="1300" b="1" i="1" dirty="0"/>
          </a:p>
          <a:p>
            <a:pPr marL="0" lvl="0" indent="0" algn="just" rtl="0">
              <a:lnSpc>
                <a:spcPct val="150000"/>
              </a:lnSpc>
              <a:spcBef>
                <a:spcPts val="0"/>
              </a:spcBef>
              <a:spcAft>
                <a:spcPts val="0"/>
              </a:spcAft>
              <a:buClr>
                <a:schemeClr val="dk1"/>
              </a:buClr>
              <a:buSzPts val="1100"/>
              <a:buFont typeface="Arial"/>
              <a:buNone/>
            </a:pPr>
            <a:r>
              <a:rPr lang="en-US" sz="1200" dirty="0"/>
              <a:t>According to the research by</a:t>
            </a:r>
            <a:r>
              <a:rPr lang="en-US" sz="1300" b="1" i="1" dirty="0"/>
              <a:t> </a:t>
            </a:r>
            <a:r>
              <a:rPr lang="en-US" sz="1200" dirty="0">
                <a:solidFill>
                  <a:srgbClr val="222222"/>
                </a:solidFill>
                <a:highlight>
                  <a:srgbClr val="FFFFFF"/>
                </a:highlight>
              </a:rPr>
              <a:t>Prasanna, (2013), it was identified that prior to OYO, there was very little standardization of hotel rooms in India because the majority of the tiny, independently-run hotels in the country did not adhere to any set standards for cleanliness, quality, or service. In terms of hotel amenities, furnishings, bedding, toiletries, cleanliness, and upkeep, the budget hotels varied greatly. Customers often had problems with their accommodations, including unkempt or damaged rooms, broken or absent facilities, subpar or nonexistent Wi-Fi, and offensive odors. Additionally, there was no common branding, identity, or web presence for the low-cost hotels. These hotels were not listed on any internet directories and either had obsolete or incorrect information, making it impossible for clients to identify and reserve them. Additionally, guests had no opportunity to research these hotels' standing in the industry before making a reservation. In comparison, the study by Guruprasad, Tandon, and Mishra, (2019), presented that after OYO Room created a uniform and reasonable lodging strategy for the budget hotel category, the standards of Indian hotels considerably improved. Under the OYO label, the inexpensive hotels underwent rebranding and renovations and adhered to standardized quality, service, and hygienic requirements. The OYO hotels provided services including clean rooms, air conditioning, Wi-Fi, TV, toiletries, and breakfast to ensure that guests had a consistent and enjoyable stay.</a:t>
            </a:r>
            <a:endParaRPr sz="1200" dirty="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1200" dirty="0">
              <a:solidFill>
                <a:srgbClr val="222222"/>
              </a:solidFill>
              <a:highlight>
                <a:srgbClr val="FFFFFF"/>
              </a:highlight>
            </a:endParaRPr>
          </a:p>
          <a:p>
            <a:pPr marL="0" lvl="0" indent="0" algn="l" rtl="0">
              <a:lnSpc>
                <a:spcPct val="115000"/>
              </a:lnSpc>
              <a:spcBef>
                <a:spcPts val="0"/>
              </a:spcBef>
              <a:spcAft>
                <a:spcPts val="0"/>
              </a:spcAft>
              <a:buClr>
                <a:schemeClr val="dk1"/>
              </a:buClr>
              <a:buSzPts val="1100"/>
              <a:buFont typeface="Arial"/>
              <a:buNone/>
            </a:pPr>
            <a:r>
              <a:rPr lang="en-US" sz="1300" b="1" i="1" dirty="0"/>
              <a:t>Travel: </a:t>
            </a:r>
            <a:endParaRPr sz="1300" b="1" i="1" dirty="0"/>
          </a:p>
          <a:p>
            <a:pPr marL="0" lvl="0" indent="0" algn="l" rtl="0">
              <a:lnSpc>
                <a:spcPct val="115000"/>
              </a:lnSpc>
              <a:spcBef>
                <a:spcPts val="0"/>
              </a:spcBef>
              <a:spcAft>
                <a:spcPts val="0"/>
              </a:spcAft>
              <a:buClr>
                <a:schemeClr val="dk1"/>
              </a:buClr>
              <a:buSzPts val="1100"/>
              <a:buFont typeface="Arial"/>
              <a:buNone/>
            </a:pPr>
            <a:endParaRPr sz="1300" b="1" i="1" dirty="0"/>
          </a:p>
          <a:p>
            <a:pPr marL="0" lvl="0" indent="0" algn="just" rtl="0">
              <a:lnSpc>
                <a:spcPct val="150000"/>
              </a:lnSpc>
              <a:spcBef>
                <a:spcPts val="0"/>
              </a:spcBef>
              <a:spcAft>
                <a:spcPts val="0"/>
              </a:spcAft>
              <a:buNone/>
            </a:pPr>
            <a:r>
              <a:rPr lang="en-US" sz="1200" dirty="0"/>
              <a:t>The study by</a:t>
            </a:r>
            <a:r>
              <a:rPr lang="en-US" sz="1300" b="1" i="1" dirty="0"/>
              <a:t> </a:t>
            </a:r>
            <a:r>
              <a:rPr lang="en-US" sz="1200" dirty="0">
                <a:solidFill>
                  <a:srgbClr val="222222"/>
                </a:solidFill>
                <a:highlight>
                  <a:srgbClr val="FFFFFF"/>
                </a:highlight>
              </a:rPr>
              <a:t>Saraswati, Syed, and Singh, (2016), it was identified that the majority of domestic visitors who traveled on a tight budget did so for pleasure, business, religious travel, or other reasons. In 2019, they represented more than 80% of all visitors to India. The majority of the youthful, urban, 20–30-year-old travelers on a budget came from places like Mumbai, Bangalore, Indore, and Chennai. They were technologically aware, enjoyed booking hotels online, and were primarily price- and quality-conscious consumers looking for a cozy, sanitary hotel room at an affordable price. Additionally, they anticipated standard services like Wi-Fi, TV, air conditioning, and breakfast in their hotel rooms, which are out of the price range of most hotels. Contrarily the research by Sharma </a:t>
            </a:r>
            <a:r>
              <a:rPr lang="en-US" sz="1200" i="1" dirty="0">
                <a:solidFill>
                  <a:srgbClr val="222222"/>
                </a:solidFill>
                <a:highlight>
                  <a:srgbClr val="FFFFFF"/>
                </a:highlight>
              </a:rPr>
              <a:t>et al.</a:t>
            </a:r>
            <a:r>
              <a:rPr lang="en-US" sz="1200" dirty="0">
                <a:solidFill>
                  <a:srgbClr val="222222"/>
                </a:solidFill>
                <a:highlight>
                  <a:srgbClr val="FFFFFF"/>
                </a:highlight>
              </a:rPr>
              <a:t> (2022), presented that since Ritesh Agarwal's OYO Rooms provides a broad variety of lodging alternatives for all sorts of travelers around the nation, the traveler base in the Indian hotel sector has grown and diversified.</a:t>
            </a: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lang="en-US" sz="1200" dirty="0">
              <a:solidFill>
                <a:srgbClr val="222222"/>
              </a:solidFill>
              <a:highlight>
                <a:srgbClr val="FFFFFF"/>
              </a:highlight>
            </a:endParaRPr>
          </a:p>
          <a:p>
            <a:pPr marL="0" lvl="0" indent="0" algn="just" rtl="0">
              <a:lnSpc>
                <a:spcPct val="150000"/>
              </a:lnSpc>
              <a:spcBef>
                <a:spcPts val="0"/>
              </a:spcBef>
              <a:spcAft>
                <a:spcPts val="0"/>
              </a:spcAft>
              <a:buNone/>
            </a:pPr>
            <a:endParaRPr sz="1200" dirty="0">
              <a:solidFill>
                <a:srgbClr val="222222"/>
              </a:solidFill>
              <a:highlight>
                <a:srgbClr val="FFFFFF"/>
              </a:highlight>
            </a:endParaRPr>
          </a:p>
          <a:p>
            <a:pPr marL="0" lvl="0" indent="0" algn="just" rtl="0">
              <a:lnSpc>
                <a:spcPct val="150000"/>
              </a:lnSpc>
              <a:spcBef>
                <a:spcPts val="0"/>
              </a:spcBef>
              <a:spcAft>
                <a:spcPts val="0"/>
              </a:spcAft>
              <a:buNone/>
            </a:pPr>
            <a:endParaRPr sz="1200" dirty="0">
              <a:solidFill>
                <a:srgbClr val="222222"/>
              </a:solidFill>
              <a:highlight>
                <a:srgbClr val="FFFFFF"/>
              </a:highlight>
            </a:endParaRPr>
          </a:p>
          <a:p>
            <a:pPr marL="0" lvl="0" indent="0" algn="just" rtl="0">
              <a:lnSpc>
                <a:spcPct val="150000"/>
              </a:lnSpc>
              <a:spcBef>
                <a:spcPts val="0"/>
              </a:spcBef>
              <a:spcAft>
                <a:spcPts val="0"/>
              </a:spcAft>
              <a:buNone/>
            </a:pPr>
            <a:r>
              <a:rPr lang="en-US" sz="1200" dirty="0">
                <a:solidFill>
                  <a:srgbClr val="222222"/>
                </a:solidFill>
                <a:highlight>
                  <a:srgbClr val="FFFFFF"/>
                </a:highlight>
              </a:rPr>
              <a:t> </a:t>
            </a:r>
            <a:r>
              <a:rPr lang="en-US" sz="1100" dirty="0">
                <a:solidFill>
                  <a:srgbClr val="222222"/>
                </a:solidFill>
                <a:highlight>
                  <a:srgbClr val="FFFFFF"/>
                </a:highlight>
              </a:rPr>
              <a:t>The figure stated how OYO rooms improved the Indian hotel market. However, both local and foreign travelers who traveled for pleasure, business, pilgrimage, or other reasons were included in the target demographic for the travel industry. In 2019, they brought in more than 200 million tourists to India. Therefore, young and old travelers from a range of age groups, as well as those from diverse cities and regions, made up the travel audience. They were technologically sophisticated and preferred to make hotel reservations online.</a:t>
            </a:r>
            <a:endParaRPr sz="1100" dirty="0">
              <a:solidFill>
                <a:srgbClr val="222222"/>
              </a:solidFill>
              <a:highlight>
                <a:srgbClr val="FFFFFF"/>
              </a:highlight>
            </a:endParaRPr>
          </a:p>
          <a:p>
            <a:pPr marL="0" lvl="0" indent="0" algn="just" rtl="0">
              <a:lnSpc>
                <a:spcPct val="150000"/>
              </a:lnSpc>
              <a:spcBef>
                <a:spcPts val="0"/>
              </a:spcBef>
              <a:spcAft>
                <a:spcPts val="0"/>
              </a:spcAft>
              <a:buNone/>
            </a:pPr>
            <a:endParaRPr sz="1100" dirty="0">
              <a:solidFill>
                <a:srgbClr val="222222"/>
              </a:solidFill>
              <a:highlight>
                <a:srgbClr val="FFFFFF"/>
              </a:highlight>
            </a:endParaRPr>
          </a:p>
          <a:p>
            <a:pPr marL="0" lvl="0" indent="0" algn="l" rtl="0">
              <a:lnSpc>
                <a:spcPct val="115000"/>
              </a:lnSpc>
              <a:spcBef>
                <a:spcPts val="0"/>
              </a:spcBef>
              <a:spcAft>
                <a:spcPts val="0"/>
              </a:spcAft>
              <a:buNone/>
            </a:pPr>
            <a:r>
              <a:rPr lang="en-US" sz="1200" b="1" i="1" dirty="0"/>
              <a:t>Budget:</a:t>
            </a:r>
            <a:endParaRPr sz="1200" b="1" i="1" dirty="0"/>
          </a:p>
          <a:p>
            <a:pPr marL="0" lvl="0" indent="0" algn="l" rtl="0">
              <a:lnSpc>
                <a:spcPct val="115000"/>
              </a:lnSpc>
              <a:spcBef>
                <a:spcPts val="0"/>
              </a:spcBef>
              <a:spcAft>
                <a:spcPts val="0"/>
              </a:spcAft>
              <a:buNone/>
            </a:pPr>
            <a:endParaRPr sz="1200" b="1" i="1" dirty="0"/>
          </a:p>
          <a:p>
            <a:pPr marL="0" lvl="0" indent="0" algn="just" rtl="0">
              <a:lnSpc>
                <a:spcPct val="150000"/>
              </a:lnSpc>
              <a:spcBef>
                <a:spcPts val="0"/>
              </a:spcBef>
              <a:spcAft>
                <a:spcPts val="0"/>
              </a:spcAft>
              <a:buNone/>
            </a:pPr>
            <a:r>
              <a:rPr lang="en-US" sz="1100" dirty="0"/>
              <a:t>In the article by</a:t>
            </a:r>
            <a:r>
              <a:rPr lang="en-US" sz="1200" b="1" i="1" dirty="0"/>
              <a:t> </a:t>
            </a:r>
            <a:r>
              <a:rPr lang="en-US" sz="1100" dirty="0">
                <a:solidFill>
                  <a:srgbClr val="222222"/>
                </a:solidFill>
                <a:highlight>
                  <a:srgbClr val="FFFFFF"/>
                </a:highlight>
              </a:rPr>
              <a:t>Li, Ye, and Law (2013), it was identified that budgets for Indian hotel rooms prior to OYO were typically expensive and unpredictable due to the unorganized, opaque, and non-standardized nature of the cheap hotel market. Depending on the location, season, demand, and quality of the hotel, a standard hotel room might cost anything from 500 to 3000 rupees ($7 to $40) each night. Customers have no method of determining the value of their money because prices were frequently variable and unexpected. In comparison, the study by Guruprasad, Tandon, and Mishra (2019), presented that OYO provided a standardized and economical accommodation model for the budget hotel category, therefore hotel room prices in India were often low and set after that. The cost of the cheap hotel rooms, which were uniform among all OYO hotels in the same category and area, began at 999 rupees ($16) per night. Additionally, clients could compare costs and pick the offer that offered the greatest value for their money since prices were predictable and clear. No additional fees, taxes, or levies were included in the total cost of the stay for the inexpensive hotel rooms. Customers had the option of making payments offline or online using a variety of payment methods, including cash, wallets, credit cards, and debit cards.</a:t>
            </a:r>
            <a:endParaRPr sz="1100" dirty="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1200" dirty="0">
              <a:solidFill>
                <a:srgbClr val="222222"/>
              </a:solidFill>
              <a:highlight>
                <a:srgbClr val="FFFFFF"/>
              </a:highlight>
            </a:endParaRPr>
          </a:p>
        </p:txBody>
      </p:sp>
      <p:sp>
        <p:nvSpPr>
          <p:cNvPr id="85" name="Google Shape;85;p1"/>
          <p:cNvSpPr txBox="1">
            <a:spLocks noGrp="1"/>
          </p:cNvSpPr>
          <p:nvPr>
            <p:ph type="body" idx="15"/>
          </p:nvPr>
        </p:nvSpPr>
        <p:spPr>
          <a:xfrm>
            <a:off x="15487647" y="44393986"/>
            <a:ext cx="13048500" cy="1253700"/>
          </a:xfrm>
          <a:prstGeom prst="rect">
            <a:avLst/>
          </a:prstGeom>
          <a:noFill/>
          <a:ln>
            <a:noFill/>
          </a:ln>
        </p:spPr>
        <p:txBody>
          <a:bodyPr spcFirstLastPara="1" wrap="square" lIns="365750" tIns="45700" rIns="91425" bIns="45700" anchor="b" anchorCtr="0">
            <a:noAutofit/>
          </a:bodyPr>
          <a:lstStyle/>
          <a:p>
            <a:pPr marL="0" lvl="0" indent="0" algn="l" rtl="0">
              <a:lnSpc>
                <a:spcPct val="100000"/>
              </a:lnSpc>
              <a:spcBef>
                <a:spcPts val="0"/>
              </a:spcBef>
              <a:spcAft>
                <a:spcPts val="0"/>
              </a:spcAft>
              <a:buSzPts val="6000"/>
              <a:buNone/>
            </a:pPr>
            <a:endParaRPr/>
          </a:p>
        </p:txBody>
      </p:sp>
      <p:sp>
        <p:nvSpPr>
          <p:cNvPr id="86" name="Google Shape;86;p1"/>
          <p:cNvSpPr txBox="1">
            <a:spLocks noGrp="1"/>
          </p:cNvSpPr>
          <p:nvPr>
            <p:ph type="body" idx="16"/>
          </p:nvPr>
        </p:nvSpPr>
        <p:spPr>
          <a:xfrm>
            <a:off x="18439266" y="40471774"/>
            <a:ext cx="7790400" cy="3922200"/>
          </a:xfrm>
          <a:prstGeom prst="rect">
            <a:avLst/>
          </a:prstGeom>
          <a:noFill/>
          <a:ln>
            <a:noFill/>
          </a:ln>
        </p:spPr>
        <p:txBody>
          <a:bodyPr spcFirstLastPara="1" wrap="square" lIns="365750" tIns="182875" rIns="91425" bIns="45700" anchor="t" anchorCtr="0">
            <a:noAutofit/>
          </a:bodyPr>
          <a:lstStyle/>
          <a:p>
            <a:pPr marL="342900" lvl="0" indent="-165100" algn="just" rtl="0">
              <a:lnSpc>
                <a:spcPct val="107000"/>
              </a:lnSpc>
              <a:spcBef>
                <a:spcPts val="1200"/>
              </a:spcBef>
              <a:spcAft>
                <a:spcPts val="0"/>
              </a:spcAft>
              <a:buSzPts val="2800"/>
              <a:buFont typeface="Impact"/>
              <a:buNone/>
            </a:pPr>
            <a:endParaRPr sz="3300">
              <a:latin typeface="Times New Roman"/>
              <a:ea typeface="Times New Roman"/>
              <a:cs typeface="Times New Roman"/>
              <a:sym typeface="Times New Roman"/>
            </a:endParaRPr>
          </a:p>
          <a:p>
            <a:pPr marL="342900" lvl="0" indent="-165100" algn="l" rtl="0">
              <a:lnSpc>
                <a:spcPct val="107000"/>
              </a:lnSpc>
              <a:spcBef>
                <a:spcPts val="1200"/>
              </a:spcBef>
              <a:spcAft>
                <a:spcPts val="0"/>
              </a:spcAft>
              <a:buSzPts val="2800"/>
              <a:buFont typeface="Impact"/>
              <a:buNone/>
            </a:pPr>
            <a:endParaRPr sz="3700">
              <a:latin typeface="Arial"/>
              <a:ea typeface="Arial"/>
              <a:cs typeface="Arial"/>
              <a:sym typeface="Arial"/>
            </a:endParaRPr>
          </a:p>
          <a:p>
            <a:pPr marL="342900" lvl="0" indent="-273050" algn="l" rtl="0">
              <a:lnSpc>
                <a:spcPct val="107000"/>
              </a:lnSpc>
              <a:spcBef>
                <a:spcPts val="1200"/>
              </a:spcBef>
              <a:spcAft>
                <a:spcPts val="0"/>
              </a:spcAft>
              <a:buSzPts val="1100"/>
              <a:buFont typeface="Impact"/>
              <a:buNone/>
            </a:pPr>
            <a:endParaRPr sz="2000">
              <a:latin typeface="Calibri"/>
              <a:ea typeface="Calibri"/>
              <a:cs typeface="Calibri"/>
              <a:sym typeface="Calibri"/>
            </a:endParaRPr>
          </a:p>
          <a:p>
            <a:pPr marL="0" lvl="0" indent="0" algn="l" rtl="0">
              <a:lnSpc>
                <a:spcPct val="100000"/>
              </a:lnSpc>
              <a:spcBef>
                <a:spcPts val="1200"/>
              </a:spcBef>
              <a:spcAft>
                <a:spcPts val="0"/>
              </a:spcAft>
              <a:buSzPts val="2800"/>
              <a:buNone/>
            </a:pPr>
            <a:endParaRPr sz="3700"/>
          </a:p>
        </p:txBody>
      </p:sp>
      <p:sp>
        <p:nvSpPr>
          <p:cNvPr id="87" name="Google Shape;87;p1"/>
          <p:cNvSpPr txBox="1">
            <a:spLocks noGrp="1"/>
          </p:cNvSpPr>
          <p:nvPr>
            <p:ph type="body" idx="17"/>
          </p:nvPr>
        </p:nvSpPr>
        <p:spPr>
          <a:xfrm>
            <a:off x="29715710" y="5976474"/>
            <a:ext cx="13048500" cy="1260900"/>
          </a:xfrm>
          <a:prstGeom prst="rect">
            <a:avLst/>
          </a:prstGeom>
          <a:noFill/>
          <a:ln>
            <a:noFill/>
          </a:ln>
        </p:spPr>
        <p:txBody>
          <a:bodyPr spcFirstLastPara="1" wrap="square" lIns="365750" tIns="45700" rIns="91425" bIns="45700" anchor="b" anchorCtr="0">
            <a:noAutofit/>
          </a:bodyPr>
          <a:lstStyle/>
          <a:p>
            <a:pPr marL="0" lvl="0" indent="0" algn="l" rtl="0">
              <a:lnSpc>
                <a:spcPct val="100000"/>
              </a:lnSpc>
              <a:spcBef>
                <a:spcPts val="0"/>
              </a:spcBef>
              <a:spcAft>
                <a:spcPts val="0"/>
              </a:spcAft>
              <a:buSzPts val="6000"/>
              <a:buNone/>
            </a:pPr>
            <a:r>
              <a:rPr lang="en-US" sz="7200" b="1">
                <a:latin typeface="Times New Roman"/>
                <a:ea typeface="Times New Roman"/>
                <a:cs typeface="Times New Roman"/>
                <a:sym typeface="Times New Roman"/>
              </a:rPr>
              <a:t>                  Skills</a:t>
            </a:r>
            <a:endParaRPr sz="7200" b="1">
              <a:latin typeface="Times New Roman"/>
              <a:ea typeface="Times New Roman"/>
              <a:cs typeface="Times New Roman"/>
              <a:sym typeface="Times New Roman"/>
            </a:endParaRPr>
          </a:p>
        </p:txBody>
      </p:sp>
      <p:sp>
        <p:nvSpPr>
          <p:cNvPr id="88" name="Google Shape;88;p1"/>
          <p:cNvSpPr txBox="1">
            <a:spLocks noGrp="1"/>
          </p:cNvSpPr>
          <p:nvPr>
            <p:ph type="body" idx="20"/>
          </p:nvPr>
        </p:nvSpPr>
        <p:spPr>
          <a:xfrm>
            <a:off x="30172911" y="23037236"/>
            <a:ext cx="13048500" cy="1253700"/>
          </a:xfrm>
          <a:prstGeom prst="rect">
            <a:avLst/>
          </a:prstGeom>
          <a:noFill/>
          <a:ln>
            <a:noFill/>
          </a:ln>
        </p:spPr>
        <p:txBody>
          <a:bodyPr spcFirstLastPara="1" wrap="square" lIns="365750" tIns="45700" rIns="91425" bIns="45700" anchor="b" anchorCtr="0">
            <a:noAutofit/>
          </a:bodyPr>
          <a:lstStyle/>
          <a:p>
            <a:pPr marL="457200" lvl="0" indent="-228600" algn="l" rtl="0">
              <a:lnSpc>
                <a:spcPct val="100000"/>
              </a:lnSpc>
              <a:spcBef>
                <a:spcPts val="560"/>
              </a:spcBef>
              <a:spcAft>
                <a:spcPts val="0"/>
              </a:spcAft>
              <a:buClr>
                <a:srgbClr val="3F2F28"/>
              </a:buClr>
              <a:buSzPts val="2800"/>
              <a:buFont typeface="Arial"/>
              <a:buNone/>
            </a:pPr>
            <a:r>
              <a:rPr lang="en-US" sz="7200" b="1">
                <a:latin typeface="Times New Roman"/>
                <a:ea typeface="Times New Roman"/>
                <a:cs typeface="Times New Roman"/>
                <a:sym typeface="Times New Roman"/>
              </a:rPr>
              <a:t>            References</a:t>
            </a:r>
            <a:endParaRPr sz="7200" b="1">
              <a:latin typeface="Times New Roman"/>
              <a:ea typeface="Times New Roman"/>
              <a:cs typeface="Times New Roman"/>
              <a:sym typeface="Times New Roman"/>
            </a:endParaRPr>
          </a:p>
        </p:txBody>
      </p:sp>
      <p:sp>
        <p:nvSpPr>
          <p:cNvPr id="89" name="Google Shape;89;p1"/>
          <p:cNvSpPr txBox="1">
            <a:spLocks noGrp="1"/>
          </p:cNvSpPr>
          <p:nvPr>
            <p:ph type="body" idx="21"/>
          </p:nvPr>
        </p:nvSpPr>
        <p:spPr>
          <a:xfrm>
            <a:off x="29715710" y="24567161"/>
            <a:ext cx="13048500" cy="7260300"/>
          </a:xfrm>
          <a:prstGeom prst="rect">
            <a:avLst/>
          </a:prstGeom>
          <a:noFill/>
          <a:ln>
            <a:noFill/>
          </a:ln>
        </p:spPr>
        <p:txBody>
          <a:bodyPr spcFirstLastPara="1" wrap="square" lIns="365750" tIns="182875"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Engeset, A.B., 2020. “For better or for worse”–the role of family ownership in the resilience of rural hospitality firms. </a:t>
            </a:r>
            <a:r>
              <a:rPr lang="en-US" sz="600" i="1">
                <a:solidFill>
                  <a:srgbClr val="222222"/>
                </a:solidFill>
                <a:highlight>
                  <a:srgbClr val="FFFFFF"/>
                </a:highlight>
              </a:rPr>
              <a:t>Scandinavian Journal of Hospitality and Tourism</a:t>
            </a:r>
            <a:r>
              <a:rPr lang="en-US" sz="600">
                <a:solidFill>
                  <a:srgbClr val="222222"/>
                </a:solidFill>
                <a:highlight>
                  <a:srgbClr val="FFFFFF"/>
                </a:highlight>
              </a:rPr>
              <a:t>, </a:t>
            </a:r>
            <a:r>
              <a:rPr lang="en-US" sz="600" i="1">
                <a:solidFill>
                  <a:srgbClr val="222222"/>
                </a:solidFill>
                <a:highlight>
                  <a:srgbClr val="FFFFFF"/>
                </a:highlight>
              </a:rPr>
              <a:t>20</a:t>
            </a:r>
            <a:r>
              <a:rPr lang="en-US" sz="600">
                <a:solidFill>
                  <a:srgbClr val="222222"/>
                </a:solidFill>
                <a:highlight>
                  <a:srgbClr val="FFFFFF"/>
                </a:highlight>
              </a:rPr>
              <a:t>(1), pp.68-84. Available at: </a:t>
            </a:r>
            <a:r>
              <a:rPr lang="en-US" sz="600" u="sng">
                <a:solidFill>
                  <a:srgbClr val="1155CC"/>
                </a:solidFill>
                <a:highlight>
                  <a:srgbClr val="FFFFFF"/>
                </a:highlight>
                <a:hlinkClick r:id="rId3">
                  <a:extLst>
                    <a:ext uri="{A12FA001-AC4F-418D-AE19-62706E023703}">
                      <ahyp:hlinkClr xmlns:ahyp="http://schemas.microsoft.com/office/drawing/2018/hyperlinkcolor" val="tx"/>
                    </a:ext>
                  </a:extLst>
                </a:hlinkClick>
              </a:rPr>
              <a:t>https://doi.org/10.1080/15022250.2020.1717600</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Guruprasad, M., Tandon, V. and Mishra, C., 2019. Progress and performance of OYO Rooms-A research-based case study. </a:t>
            </a:r>
            <a:r>
              <a:rPr lang="en-US" sz="600" i="1">
                <a:solidFill>
                  <a:srgbClr val="222222"/>
                </a:solidFill>
                <a:highlight>
                  <a:srgbClr val="FFFFFF"/>
                </a:highlight>
              </a:rPr>
              <a:t>International Journal of Current Research</a:t>
            </a:r>
            <a:r>
              <a:rPr lang="en-US" sz="600">
                <a:solidFill>
                  <a:srgbClr val="222222"/>
                </a:solidFill>
                <a:highlight>
                  <a:srgbClr val="FFFFFF"/>
                </a:highlight>
              </a:rPr>
              <a:t>, </a:t>
            </a:r>
            <a:r>
              <a:rPr lang="en-US" sz="600" i="1">
                <a:solidFill>
                  <a:srgbClr val="222222"/>
                </a:solidFill>
                <a:highlight>
                  <a:srgbClr val="FFFFFF"/>
                </a:highlight>
              </a:rPr>
              <a:t>11</a:t>
            </a:r>
            <a:r>
              <a:rPr lang="en-US" sz="600">
                <a:solidFill>
                  <a:srgbClr val="222222"/>
                </a:solidFill>
                <a:highlight>
                  <a:srgbClr val="FFFFFF"/>
                </a:highlight>
              </a:rPr>
              <a:t>(8), pp.6688-6693. Available at: </a:t>
            </a:r>
            <a:r>
              <a:rPr lang="en-US" sz="600" u="sng">
                <a:solidFill>
                  <a:srgbClr val="1155CC"/>
                </a:solidFill>
                <a:highlight>
                  <a:srgbClr val="FFFFFF"/>
                </a:highlight>
                <a:hlinkClick r:id="rId4">
                  <a:extLst>
                    <a:ext uri="{A12FA001-AC4F-418D-AE19-62706E023703}">
                      <ahyp:hlinkClr xmlns:ahyp="http://schemas.microsoft.com/office/drawing/2018/hyperlinkcolor" val="tx"/>
                    </a:ext>
                  </a:extLst>
                </a:hlinkClick>
              </a:rPr>
              <a:t>https://doi.org/10.24941/ijcr.36457.08.2019</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Prasanna, K., 2013. Standard operating procedures for standalone hotels. </a:t>
            </a:r>
            <a:r>
              <a:rPr lang="en-US" sz="600" i="1">
                <a:solidFill>
                  <a:srgbClr val="222222"/>
                </a:solidFill>
                <a:highlight>
                  <a:srgbClr val="FFFFFF"/>
                </a:highlight>
              </a:rPr>
              <a:t>Research Journal of Management Sciences</a:t>
            </a:r>
            <a:r>
              <a:rPr lang="en-US" sz="600">
                <a:solidFill>
                  <a:srgbClr val="222222"/>
                </a:solidFill>
                <a:highlight>
                  <a:srgbClr val="FFFFFF"/>
                </a:highlight>
              </a:rPr>
              <a:t>, </a:t>
            </a:r>
            <a:r>
              <a:rPr lang="en-US" sz="600" i="1">
                <a:solidFill>
                  <a:srgbClr val="222222"/>
                </a:solidFill>
                <a:highlight>
                  <a:srgbClr val="FFFFFF"/>
                </a:highlight>
              </a:rPr>
              <a:t>2319</a:t>
            </a:r>
            <a:r>
              <a:rPr lang="en-US" sz="600">
                <a:solidFill>
                  <a:srgbClr val="222222"/>
                </a:solidFill>
                <a:highlight>
                  <a:srgbClr val="FFFFFF"/>
                </a:highlight>
              </a:rPr>
              <a:t>, p.1171. Available at: </a:t>
            </a:r>
            <a:r>
              <a:rPr lang="en-US" sz="600" u="sng">
                <a:solidFill>
                  <a:srgbClr val="1155CC"/>
                </a:solidFill>
                <a:highlight>
                  <a:srgbClr val="FFFFFF"/>
                </a:highlight>
                <a:hlinkClick r:id="rId5">
                  <a:extLst>
                    <a:ext uri="{A12FA001-AC4F-418D-AE19-62706E023703}">
                      <ahyp:hlinkClr xmlns:ahyp="http://schemas.microsoft.com/office/drawing/2018/hyperlinkcolor" val="tx"/>
                    </a:ext>
                  </a:extLst>
                </a:hlinkClick>
              </a:rPr>
              <a:t>http://www.isca.me/IJMS/Archive/v2/i7/1.ISCA-RJMS-2013-053.pdf</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Saraswati, A., Syed, A. and Singh, S., 2016. Investigating the dilemmas of Online Travel Agencies in India: An exploratory view. </a:t>
            </a:r>
            <a:r>
              <a:rPr lang="en-US" sz="600" i="1">
                <a:solidFill>
                  <a:srgbClr val="222222"/>
                </a:solidFill>
                <a:highlight>
                  <a:srgbClr val="FFFFFF"/>
                </a:highlight>
              </a:rPr>
              <a:t>International Journal of Management Research and Business Strategy</a:t>
            </a:r>
            <a:r>
              <a:rPr lang="en-US" sz="600">
                <a:solidFill>
                  <a:srgbClr val="222222"/>
                </a:solidFill>
                <a:highlight>
                  <a:srgbClr val="FFFFFF"/>
                </a:highlight>
              </a:rPr>
              <a:t>, </a:t>
            </a:r>
            <a:r>
              <a:rPr lang="en-US" sz="600" i="1">
                <a:solidFill>
                  <a:srgbClr val="222222"/>
                </a:solidFill>
                <a:highlight>
                  <a:srgbClr val="FFFFFF"/>
                </a:highlight>
              </a:rPr>
              <a:t>5</a:t>
            </a:r>
            <a:r>
              <a:rPr lang="en-US" sz="600">
                <a:solidFill>
                  <a:srgbClr val="222222"/>
                </a:solidFill>
                <a:highlight>
                  <a:srgbClr val="FFFFFF"/>
                </a:highlight>
              </a:rPr>
              <a:t>(3), p.208. Available at: </a:t>
            </a:r>
            <a:r>
              <a:rPr lang="en-US" sz="600" u="sng">
                <a:solidFill>
                  <a:srgbClr val="1155CC"/>
                </a:solidFill>
                <a:highlight>
                  <a:srgbClr val="FFFFFF"/>
                </a:highlight>
                <a:hlinkClick r:id="rId6">
                  <a:extLst>
                    <a:ext uri="{A12FA001-AC4F-418D-AE19-62706E023703}">
                      <ahyp:hlinkClr xmlns:ahyp="http://schemas.microsoft.com/office/drawing/2018/hyperlinkcolor" val="tx"/>
                    </a:ext>
                  </a:extLst>
                </a:hlinkClick>
              </a:rPr>
              <a:t>https://www.researchgate.net/profile/Asif-Syed/publication/316701326_INVESTIGATING_THE_DILEMMAS_OF_ONLINE_TRAVEL_AGENCIES_IN_INDIA_AN_EXPLORATORY_VIEW/links/590ddec1a6fdccad7b10b451/INVESTIGATING-THE-DILEMMAS-OF-ONLINE-TRAVEL-AGENCIES-IN-INDIA-AN-EXPLORATORY-VIEW.pdf</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Sharma, B., Budhiraja, A., Singh, S. and Bala, R., 2022. Responding to the Pandemic: A Case of the Indian Hotel Industry. In </a:t>
            </a:r>
            <a:r>
              <a:rPr lang="en-US" sz="600" i="1">
                <a:solidFill>
                  <a:srgbClr val="222222"/>
                </a:solidFill>
                <a:highlight>
                  <a:srgbClr val="FFFFFF"/>
                </a:highlight>
              </a:rPr>
              <a:t>Cases on Emerging Market Responses to the COVID-19 Pandemic</a:t>
            </a:r>
            <a:r>
              <a:rPr lang="en-US" sz="600">
                <a:solidFill>
                  <a:srgbClr val="222222"/>
                </a:solidFill>
                <a:highlight>
                  <a:srgbClr val="FFFFFF"/>
                </a:highlight>
              </a:rPr>
              <a:t> (pp. 126-143). IGI Global. Available at:</a:t>
            </a:r>
            <a:r>
              <a:rPr lang="en-US" sz="600" u="sng">
                <a:solidFill>
                  <a:srgbClr val="1155CC"/>
                </a:solidFill>
                <a:highlight>
                  <a:srgbClr val="FFFFFF"/>
                </a:highlight>
                <a:hlinkClick r:id="rId7">
                  <a:extLst>
                    <a:ext uri="{A12FA001-AC4F-418D-AE19-62706E023703}">
                      <ahyp:hlinkClr xmlns:ahyp="http://schemas.microsoft.com/office/drawing/2018/hyperlinkcolor" val="tx"/>
                    </a:ext>
                  </a:extLst>
                </a:hlinkClick>
              </a:rPr>
              <a:t>https://www.igi-global.com/chapter/responding-to-the-pandemic/305999</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US" sz="600">
                <a:solidFill>
                  <a:srgbClr val="222222"/>
                </a:solidFill>
                <a:highlight>
                  <a:srgbClr val="FFFFFF"/>
                </a:highlight>
              </a:rPr>
              <a:t>Published by Sandhya Keelery and 11, A. (2023) </a:t>
            </a:r>
            <a:r>
              <a:rPr lang="en-US" sz="600" i="1">
                <a:solidFill>
                  <a:srgbClr val="222222"/>
                </a:solidFill>
                <a:highlight>
                  <a:srgbClr val="FFFFFF"/>
                </a:highlight>
              </a:rPr>
              <a:t>India: Domestic Tourist visits</a:t>
            </a:r>
            <a:r>
              <a:rPr lang="en-US" sz="600">
                <a:solidFill>
                  <a:srgbClr val="222222"/>
                </a:solidFill>
                <a:highlight>
                  <a:srgbClr val="FFFFFF"/>
                </a:highlight>
              </a:rPr>
              <a:t>, </a:t>
            </a:r>
            <a:r>
              <a:rPr lang="en-US" sz="600" i="1">
                <a:solidFill>
                  <a:srgbClr val="222222"/>
                </a:solidFill>
                <a:highlight>
                  <a:srgbClr val="FFFFFF"/>
                </a:highlight>
              </a:rPr>
              <a:t>Statista</a:t>
            </a:r>
            <a:r>
              <a:rPr lang="en-US" sz="600">
                <a:solidFill>
                  <a:srgbClr val="222222"/>
                </a:solidFill>
                <a:highlight>
                  <a:srgbClr val="FFFFFF"/>
                </a:highlight>
              </a:rPr>
              <a:t>. Available at: </a:t>
            </a:r>
            <a:r>
              <a:rPr lang="en-US" sz="600" u="sng">
                <a:solidFill>
                  <a:srgbClr val="1155CC"/>
                </a:solidFill>
                <a:highlight>
                  <a:srgbClr val="FFFFFF"/>
                </a:highlight>
                <a:hlinkClick r:id="rId8">
                  <a:extLst>
                    <a:ext uri="{A12FA001-AC4F-418D-AE19-62706E023703}">
                      <ahyp:hlinkClr xmlns:ahyp="http://schemas.microsoft.com/office/drawing/2018/hyperlinkcolor" val="tx"/>
                    </a:ext>
                  </a:extLst>
                </a:hlinkClick>
              </a:rPr>
              <a:t>https://www.statista.com/statistics/207012/number-of-domestic-tourist-visits-in-india-since-2000/</a:t>
            </a:r>
            <a:r>
              <a:rPr lang="en-US" sz="600">
                <a:solidFill>
                  <a:srgbClr val="222222"/>
                </a:solidFill>
                <a:highlight>
                  <a:srgbClr val="FFFFFF"/>
                </a:highlight>
              </a:rPr>
              <a:t>  (Accessed: 30 June 2023). </a:t>
            </a:r>
            <a:endParaRPr sz="6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US" sz="600">
                <a:solidFill>
                  <a:srgbClr val="222222"/>
                </a:solidFill>
                <a:highlight>
                  <a:srgbClr val="FFFFFF"/>
                </a:highlight>
              </a:rPr>
              <a:t>Li, H., Ye, Q. and Law, R., 2013. Determinants of customer satisfaction in the hotel industry: An application of online review analysis. </a:t>
            </a:r>
            <a:r>
              <a:rPr lang="en-US" sz="600" i="1">
                <a:solidFill>
                  <a:srgbClr val="222222"/>
                </a:solidFill>
                <a:highlight>
                  <a:srgbClr val="FFFFFF"/>
                </a:highlight>
              </a:rPr>
              <a:t>Asia Pacific Journal of Tourism Research</a:t>
            </a:r>
            <a:r>
              <a:rPr lang="en-US" sz="600">
                <a:solidFill>
                  <a:srgbClr val="222222"/>
                </a:solidFill>
                <a:highlight>
                  <a:srgbClr val="FFFFFF"/>
                </a:highlight>
              </a:rPr>
              <a:t>, </a:t>
            </a:r>
            <a:r>
              <a:rPr lang="en-US" sz="600" i="1">
                <a:solidFill>
                  <a:srgbClr val="222222"/>
                </a:solidFill>
                <a:highlight>
                  <a:srgbClr val="FFFFFF"/>
                </a:highlight>
              </a:rPr>
              <a:t>18</a:t>
            </a:r>
            <a:r>
              <a:rPr lang="en-US" sz="600">
                <a:solidFill>
                  <a:srgbClr val="222222"/>
                </a:solidFill>
                <a:highlight>
                  <a:srgbClr val="FFFFFF"/>
                </a:highlight>
              </a:rPr>
              <a:t>(7), pp.784-802. Available at: </a:t>
            </a:r>
            <a:r>
              <a:rPr lang="en-US" sz="600" u="sng">
                <a:solidFill>
                  <a:srgbClr val="1155CC"/>
                </a:solidFill>
                <a:highlight>
                  <a:srgbClr val="FFFFFF"/>
                </a:highlight>
                <a:hlinkClick r:id="rId9">
                  <a:extLst>
                    <a:ext uri="{A12FA001-AC4F-418D-AE19-62706E023703}">
                      <ahyp:hlinkClr xmlns:ahyp="http://schemas.microsoft.com/office/drawing/2018/hyperlinkcolor" val="tx"/>
                    </a:ext>
                  </a:extLst>
                </a:hlinkClick>
              </a:rPr>
              <a:t>https://doi.org/10.1080/10941665.2012.708351</a:t>
            </a:r>
            <a:r>
              <a:rPr lang="en-US" sz="600">
                <a:solidFill>
                  <a:srgbClr val="222222"/>
                </a:solidFill>
                <a:highlight>
                  <a:srgbClr val="FFFFFF"/>
                </a:highlight>
              </a:rPr>
              <a:t> (Accessed: 30 June 2023).</a:t>
            </a:r>
            <a:endParaRPr sz="600"/>
          </a:p>
          <a:p>
            <a:pPr marL="0" lvl="0" indent="0" algn="just" rtl="0">
              <a:lnSpc>
                <a:spcPct val="150000"/>
              </a:lnSpc>
              <a:spcBef>
                <a:spcPts val="1200"/>
              </a:spcBef>
              <a:spcAft>
                <a:spcPts val="0"/>
              </a:spcAft>
              <a:buClr>
                <a:schemeClr val="dk1"/>
              </a:buClr>
              <a:buSzPts val="1100"/>
              <a:buFont typeface="Arial"/>
              <a:buNone/>
            </a:pPr>
            <a:r>
              <a:rPr lang="en-US" sz="600">
                <a:solidFill>
                  <a:srgbClr val="222222"/>
                </a:solidFill>
                <a:highlight>
                  <a:srgbClr val="FFFFFF"/>
                </a:highlight>
              </a:rPr>
              <a:t>García-Sánchez, E., García-Morales, V.J. and Martín-Rojas, R., 2018. Analysis of the influence of the environment, stakeholder integration capability, absorptive capacity, and technological skills on organizational performance through corporate entrepreneurship. </a:t>
            </a:r>
            <a:r>
              <a:rPr lang="en-US" sz="600" i="1">
                <a:solidFill>
                  <a:srgbClr val="222222"/>
                </a:solidFill>
                <a:highlight>
                  <a:srgbClr val="FFFFFF"/>
                </a:highlight>
              </a:rPr>
              <a:t>International Entrepreneurship and Management Journal</a:t>
            </a:r>
            <a:r>
              <a:rPr lang="en-US" sz="600">
                <a:solidFill>
                  <a:srgbClr val="222222"/>
                </a:solidFill>
                <a:highlight>
                  <a:srgbClr val="FFFFFF"/>
                </a:highlight>
              </a:rPr>
              <a:t>, </a:t>
            </a:r>
            <a:r>
              <a:rPr lang="en-US" sz="600" i="1">
                <a:solidFill>
                  <a:srgbClr val="222222"/>
                </a:solidFill>
                <a:highlight>
                  <a:srgbClr val="FFFFFF"/>
                </a:highlight>
              </a:rPr>
              <a:t>14</a:t>
            </a:r>
            <a:r>
              <a:rPr lang="en-US" sz="600">
                <a:solidFill>
                  <a:srgbClr val="222222"/>
                </a:solidFill>
                <a:highlight>
                  <a:srgbClr val="FFFFFF"/>
                </a:highlight>
              </a:rPr>
              <a:t>, pp.345-377. Available at: </a:t>
            </a:r>
            <a:r>
              <a:rPr lang="en-US" sz="600" u="sng">
                <a:solidFill>
                  <a:srgbClr val="1155CC"/>
                </a:solidFill>
                <a:highlight>
                  <a:srgbClr val="FCFCFC"/>
                </a:highlight>
                <a:hlinkClick r:id="rId10">
                  <a:extLst>
                    <a:ext uri="{A12FA001-AC4F-418D-AE19-62706E023703}">
                      <ahyp:hlinkClr xmlns:ahyp="http://schemas.microsoft.com/office/drawing/2018/hyperlinkcolor" val="tx"/>
                    </a:ext>
                  </a:extLst>
                </a:hlinkClick>
              </a:rPr>
              <a:t>https://doi.org/10.1007/s11365-017-0436-9</a:t>
            </a:r>
            <a:r>
              <a:rPr lang="en-US" sz="600">
                <a:solidFill>
                  <a:srgbClr val="333333"/>
                </a:solidFill>
                <a:highlight>
                  <a:srgbClr val="FCFCFC"/>
                </a:highlight>
              </a:rPr>
              <a:t> </a:t>
            </a:r>
            <a:r>
              <a:rPr lang="en-US" sz="600">
                <a:solidFill>
                  <a:srgbClr val="222222"/>
                </a:solidFill>
                <a:highlight>
                  <a:srgbClr val="FFFFFF"/>
                </a:highlight>
              </a:rPr>
              <a:t>(Accessed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Khoiriyah, A.J. and Husamah, H., 2018. Problem-based learning: Creative thinking skills, problem-solving skills, and learning outcome of seventh grade students. </a:t>
            </a:r>
            <a:r>
              <a:rPr lang="en-US" sz="600" i="1">
                <a:solidFill>
                  <a:srgbClr val="222222"/>
                </a:solidFill>
                <a:highlight>
                  <a:srgbClr val="FFFFFF"/>
                </a:highlight>
              </a:rPr>
              <a:t>JPBI (Jurnal Pendidikan Biologi Indonesia)</a:t>
            </a:r>
            <a:r>
              <a:rPr lang="en-US" sz="600">
                <a:solidFill>
                  <a:srgbClr val="222222"/>
                </a:solidFill>
                <a:highlight>
                  <a:srgbClr val="FFFFFF"/>
                </a:highlight>
              </a:rPr>
              <a:t>, </a:t>
            </a:r>
            <a:r>
              <a:rPr lang="en-US" sz="600" i="1">
                <a:solidFill>
                  <a:srgbClr val="222222"/>
                </a:solidFill>
                <a:highlight>
                  <a:srgbClr val="FFFFFF"/>
                </a:highlight>
              </a:rPr>
              <a:t>4</a:t>
            </a:r>
            <a:r>
              <a:rPr lang="en-US" sz="600">
                <a:solidFill>
                  <a:srgbClr val="222222"/>
                </a:solidFill>
                <a:highlight>
                  <a:srgbClr val="FFFFFF"/>
                </a:highlight>
              </a:rPr>
              <a:t>(2), pp.151-160. Available at: </a:t>
            </a:r>
            <a:r>
              <a:rPr lang="en-US" sz="600" u="sng">
                <a:solidFill>
                  <a:srgbClr val="1155CC"/>
                </a:solidFill>
                <a:highlight>
                  <a:srgbClr val="FFFFFF"/>
                </a:highlight>
                <a:hlinkClick r:id="rId11">
                  <a:extLst>
                    <a:ext uri="{A12FA001-AC4F-418D-AE19-62706E023703}">
                      <ahyp:hlinkClr xmlns:ahyp="http://schemas.microsoft.com/office/drawing/2018/hyperlinkcolor" val="tx"/>
                    </a:ext>
                  </a:extLst>
                </a:hlinkClick>
              </a:rPr>
              <a:t>https://doi.org/10.22219/jpbi.v4i2.5804</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US" sz="600">
                <a:solidFill>
                  <a:srgbClr val="222222"/>
                </a:solidFill>
                <a:highlight>
                  <a:srgbClr val="FFFFFF"/>
                </a:highlight>
              </a:rPr>
              <a:t>Gupta, A. (2020) </a:t>
            </a:r>
            <a:r>
              <a:rPr lang="en-US" sz="600" i="1">
                <a:solidFill>
                  <a:srgbClr val="222222"/>
                </a:solidFill>
                <a:highlight>
                  <a:srgbClr val="FFFFFF"/>
                </a:highlight>
              </a:rPr>
              <a:t>Annual report card FY 2019</a:t>
            </a:r>
            <a:r>
              <a:rPr lang="en-US" sz="600">
                <a:solidFill>
                  <a:srgbClr val="222222"/>
                </a:solidFill>
                <a:highlight>
                  <a:srgbClr val="FFFFFF"/>
                </a:highlight>
              </a:rPr>
              <a:t>, </a:t>
            </a:r>
            <a:r>
              <a:rPr lang="en-US" sz="600" i="1">
                <a:solidFill>
                  <a:srgbClr val="222222"/>
                </a:solidFill>
                <a:highlight>
                  <a:srgbClr val="FFFFFF"/>
                </a:highlight>
              </a:rPr>
              <a:t>Official OYO Blog</a:t>
            </a:r>
            <a:r>
              <a:rPr lang="en-US" sz="600">
                <a:solidFill>
                  <a:srgbClr val="222222"/>
                </a:solidFill>
                <a:highlight>
                  <a:srgbClr val="FFFFFF"/>
                </a:highlight>
              </a:rPr>
              <a:t>. Available at: </a:t>
            </a:r>
            <a:r>
              <a:rPr lang="en-US" sz="600" u="sng">
                <a:solidFill>
                  <a:srgbClr val="1155CC"/>
                </a:solidFill>
                <a:highlight>
                  <a:srgbClr val="FFFFFF"/>
                </a:highlight>
                <a:hlinkClick r:id="rId12">
                  <a:extLst>
                    <a:ext uri="{A12FA001-AC4F-418D-AE19-62706E023703}">
                      <ahyp:hlinkClr xmlns:ahyp="http://schemas.microsoft.com/office/drawing/2018/hyperlinkcolor" val="tx"/>
                    </a:ext>
                  </a:extLst>
                </a:hlinkClick>
              </a:rPr>
              <a:t>https://www.oyorooms.com/officialoyoblog/2020/02/17/annual-report-card-fy-2019</a:t>
            </a:r>
            <a:r>
              <a:rPr lang="en-US" sz="600">
                <a:solidFill>
                  <a:srgbClr val="222222"/>
                </a:solidFill>
                <a:highlight>
                  <a:srgbClr val="FFFFFF"/>
                </a:highlight>
              </a:rPr>
              <a:t> (Accessed: 30 June 2023). </a:t>
            </a:r>
            <a:endParaRPr sz="6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US" sz="600">
                <a:solidFill>
                  <a:srgbClr val="222222"/>
                </a:solidFill>
                <a:highlight>
                  <a:srgbClr val="FFFFFF"/>
                </a:highlight>
              </a:rPr>
              <a:t>Published by                                    Sandhya Keelery and 8, J. (2023) </a:t>
            </a:r>
            <a:r>
              <a:rPr lang="en-US" sz="600" i="1">
                <a:solidFill>
                  <a:srgbClr val="222222"/>
                </a:solidFill>
                <a:highlight>
                  <a:srgbClr val="FFFFFF"/>
                </a:highlight>
              </a:rPr>
              <a:t>Oyo: Revenue 2022</a:t>
            </a:r>
            <a:r>
              <a:rPr lang="en-US" sz="600">
                <a:solidFill>
                  <a:srgbClr val="222222"/>
                </a:solidFill>
                <a:highlight>
                  <a:srgbClr val="FFFFFF"/>
                </a:highlight>
              </a:rPr>
              <a:t>, </a:t>
            </a:r>
            <a:r>
              <a:rPr lang="en-US" sz="600" i="1">
                <a:solidFill>
                  <a:srgbClr val="222222"/>
                </a:solidFill>
                <a:highlight>
                  <a:srgbClr val="FFFFFF"/>
                </a:highlight>
              </a:rPr>
              <a:t>Statista</a:t>
            </a:r>
            <a:r>
              <a:rPr lang="en-US" sz="600">
                <a:solidFill>
                  <a:srgbClr val="222222"/>
                </a:solidFill>
                <a:highlight>
                  <a:srgbClr val="FFFFFF"/>
                </a:highlight>
              </a:rPr>
              <a:t>. Available at: </a:t>
            </a:r>
            <a:r>
              <a:rPr lang="en-US" sz="600" u="sng">
                <a:solidFill>
                  <a:srgbClr val="1155CC"/>
                </a:solidFill>
                <a:highlight>
                  <a:srgbClr val="FFFFFF"/>
                </a:highlight>
                <a:hlinkClick r:id="rId13">
                  <a:extLst>
                    <a:ext uri="{A12FA001-AC4F-418D-AE19-62706E023703}">
                      <ahyp:hlinkClr xmlns:ahyp="http://schemas.microsoft.com/office/drawing/2018/hyperlinkcolor" val="tx"/>
                    </a:ext>
                  </a:extLst>
                </a:hlinkClick>
              </a:rPr>
              <a:t>https://www.statista.com/statistics/1102177/india-revenue-of-oyo/</a:t>
            </a:r>
            <a:r>
              <a:rPr lang="en-US" sz="600">
                <a:solidFill>
                  <a:srgbClr val="222222"/>
                </a:solidFill>
                <a:highlight>
                  <a:srgbClr val="FFFFFF"/>
                </a:highlight>
              </a:rPr>
              <a:t> (Accessed: 30 June 2023). </a:t>
            </a:r>
            <a:endParaRPr sz="600">
              <a:solidFill>
                <a:srgbClr val="222222"/>
              </a:solidFill>
              <a:highlight>
                <a:srgbClr val="FFFFFF"/>
              </a:highlight>
            </a:endParaRPr>
          </a:p>
          <a:p>
            <a:pPr marL="0" lvl="0" indent="0" algn="just" rtl="0">
              <a:lnSpc>
                <a:spcPct val="150000"/>
              </a:lnSpc>
              <a:spcBef>
                <a:spcPts val="1200"/>
              </a:spcBef>
              <a:spcAft>
                <a:spcPts val="0"/>
              </a:spcAft>
              <a:buClr>
                <a:schemeClr val="dk1"/>
              </a:buClr>
              <a:buSzPts val="1100"/>
              <a:buFont typeface="Arial"/>
              <a:buNone/>
            </a:pPr>
            <a:r>
              <a:rPr lang="en-US" sz="600">
                <a:solidFill>
                  <a:srgbClr val="222222"/>
                </a:solidFill>
                <a:highlight>
                  <a:srgbClr val="FFFFFF"/>
                </a:highlight>
              </a:rPr>
              <a:t>Karmakar, A., An Overview of Sustainable Entrepreneurship (2023). Available at: </a:t>
            </a:r>
            <a:r>
              <a:rPr lang="en-US" sz="600" u="sng">
                <a:solidFill>
                  <a:srgbClr val="1155CC"/>
                </a:solidFill>
                <a:highlight>
                  <a:srgbClr val="FFFFFF"/>
                </a:highlight>
                <a:hlinkClick r:id="rId14">
                  <a:extLst>
                    <a:ext uri="{A12FA001-AC4F-418D-AE19-62706E023703}">
                      <ahyp:hlinkClr xmlns:ahyp="http://schemas.microsoft.com/office/drawing/2018/hyperlinkcolor" val="tx"/>
                    </a:ext>
                  </a:extLst>
                </a:hlinkClick>
              </a:rPr>
              <a:t>https://doi.org/10.31674/book.2022se.004</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Mondal, S. and Samaddar, K., 2020. Issues and challenges in implementing sharing economy in tourism: a triangulation study. </a:t>
            </a:r>
            <a:r>
              <a:rPr lang="en-US" sz="600" i="1">
                <a:solidFill>
                  <a:srgbClr val="222222"/>
                </a:solidFill>
                <a:highlight>
                  <a:srgbClr val="FFFFFF"/>
                </a:highlight>
              </a:rPr>
              <a:t>Management of Environmental Quality: An International Journal</a:t>
            </a:r>
            <a:r>
              <a:rPr lang="en-US" sz="600">
                <a:solidFill>
                  <a:srgbClr val="222222"/>
                </a:solidFill>
                <a:highlight>
                  <a:srgbClr val="FFFFFF"/>
                </a:highlight>
              </a:rPr>
              <a:t>, </a:t>
            </a:r>
            <a:r>
              <a:rPr lang="en-US" sz="600" i="1">
                <a:solidFill>
                  <a:srgbClr val="222222"/>
                </a:solidFill>
                <a:highlight>
                  <a:srgbClr val="FFFFFF"/>
                </a:highlight>
              </a:rPr>
              <a:t>32</a:t>
            </a:r>
            <a:r>
              <a:rPr lang="en-US" sz="600">
                <a:solidFill>
                  <a:srgbClr val="222222"/>
                </a:solidFill>
                <a:highlight>
                  <a:srgbClr val="FFFFFF"/>
                </a:highlight>
              </a:rPr>
              <a:t>(1), pp.64-81. Available at: </a:t>
            </a:r>
            <a:r>
              <a:rPr lang="en-US" sz="600" u="sng">
                <a:solidFill>
                  <a:srgbClr val="1155CC"/>
                </a:solidFill>
                <a:highlight>
                  <a:srgbClr val="FFFFFF"/>
                </a:highlight>
                <a:hlinkClick r:id="rId15">
                  <a:extLst>
                    <a:ext uri="{A12FA001-AC4F-418D-AE19-62706E023703}">
                      <ahyp:hlinkClr xmlns:ahyp="http://schemas.microsoft.com/office/drawing/2018/hyperlinkcolor" val="tx"/>
                    </a:ext>
                  </a:extLst>
                </a:hlinkClick>
              </a:rPr>
              <a:t>https://doi.org/10.1108/MEQ-03-2020-0054</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Karthik, K.A. and Sinha, M., 2021. The impact of physical distancing on the sharing economy. </a:t>
            </a:r>
            <a:r>
              <a:rPr lang="en-US" sz="600" i="1">
                <a:solidFill>
                  <a:srgbClr val="222222"/>
                </a:solidFill>
                <a:highlight>
                  <a:srgbClr val="FFFFFF"/>
                </a:highlight>
              </a:rPr>
              <a:t>Australasian Accounting, Business and Finance Journal</a:t>
            </a:r>
            <a:r>
              <a:rPr lang="en-US" sz="600">
                <a:solidFill>
                  <a:srgbClr val="222222"/>
                </a:solidFill>
                <a:highlight>
                  <a:srgbClr val="FFFFFF"/>
                </a:highlight>
              </a:rPr>
              <a:t>, </a:t>
            </a:r>
            <a:r>
              <a:rPr lang="en-US" sz="600" i="1">
                <a:solidFill>
                  <a:srgbClr val="222222"/>
                </a:solidFill>
                <a:highlight>
                  <a:srgbClr val="FFFFFF"/>
                </a:highlight>
              </a:rPr>
              <a:t>15</a:t>
            </a:r>
            <a:r>
              <a:rPr lang="en-US" sz="600">
                <a:solidFill>
                  <a:srgbClr val="222222"/>
                </a:solidFill>
                <a:highlight>
                  <a:srgbClr val="FFFFFF"/>
                </a:highlight>
              </a:rPr>
              <a:t>(1), pp.22-36. Available at: </a:t>
            </a:r>
            <a:r>
              <a:rPr lang="en-US" sz="600" u="sng">
                <a:solidFill>
                  <a:srgbClr val="1155CC"/>
                </a:solidFill>
                <a:highlight>
                  <a:srgbClr val="FFFFFF"/>
                </a:highlight>
                <a:hlinkClick r:id="rId16">
                  <a:extLst>
                    <a:ext uri="{A12FA001-AC4F-418D-AE19-62706E023703}">
                      <ahyp:hlinkClr xmlns:ahyp="http://schemas.microsoft.com/office/drawing/2018/hyperlinkcolor" val="tx"/>
                    </a:ext>
                  </a:extLst>
                </a:hlinkClick>
              </a:rPr>
              <a:t>http://dx.doi.org/10.14453/aabfj.v15i1.3</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Kumar, R. and Singh, J., 2022. OYO: Growth, Descend, Resilience, Resurgence. </a:t>
            </a:r>
            <a:r>
              <a:rPr lang="en-US" sz="600" i="1">
                <a:solidFill>
                  <a:srgbClr val="222222"/>
                </a:solidFill>
                <a:highlight>
                  <a:srgbClr val="FFFFFF"/>
                </a:highlight>
              </a:rPr>
              <a:t>Emerging Economies Cases Journal</a:t>
            </a:r>
            <a:r>
              <a:rPr lang="en-US" sz="600">
                <a:solidFill>
                  <a:srgbClr val="222222"/>
                </a:solidFill>
                <a:highlight>
                  <a:srgbClr val="FFFFFF"/>
                </a:highlight>
              </a:rPr>
              <a:t>, p.25166042221116724. Available at: </a:t>
            </a:r>
            <a:r>
              <a:rPr lang="en-US" sz="600" u="sng">
                <a:solidFill>
                  <a:srgbClr val="1155CC"/>
                </a:solidFill>
                <a:highlight>
                  <a:srgbClr val="FFFFFF"/>
                </a:highlight>
                <a:hlinkClick r:id="rId17">
                  <a:extLst>
                    <a:ext uri="{A12FA001-AC4F-418D-AE19-62706E023703}">
                      <ahyp:hlinkClr xmlns:ahyp="http://schemas.microsoft.com/office/drawing/2018/hyperlinkcolor" val="tx"/>
                    </a:ext>
                  </a:extLst>
                </a:hlinkClick>
              </a:rPr>
              <a:t>https://doi.org/10.1177/25166042221116724</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DeVito, J.A., 2019. The interpersonal communication book. </a:t>
            </a:r>
            <a:r>
              <a:rPr lang="en-US" sz="600" i="1">
                <a:solidFill>
                  <a:srgbClr val="222222"/>
                </a:solidFill>
                <a:highlight>
                  <a:srgbClr val="FFFFFF"/>
                </a:highlight>
              </a:rPr>
              <a:t>Instructor</a:t>
            </a:r>
            <a:r>
              <a:rPr lang="en-US" sz="600">
                <a:solidFill>
                  <a:srgbClr val="222222"/>
                </a:solidFill>
                <a:highlight>
                  <a:srgbClr val="FFFFFF"/>
                </a:highlight>
              </a:rPr>
              <a:t>, </a:t>
            </a:r>
            <a:r>
              <a:rPr lang="en-US" sz="600" i="1">
                <a:solidFill>
                  <a:srgbClr val="222222"/>
                </a:solidFill>
                <a:highlight>
                  <a:srgbClr val="FFFFFF"/>
                </a:highlight>
              </a:rPr>
              <a:t>1</a:t>
            </a:r>
            <a:r>
              <a:rPr lang="en-US" sz="600">
                <a:solidFill>
                  <a:srgbClr val="222222"/>
                </a:solidFill>
                <a:highlight>
                  <a:srgbClr val="FFFFFF"/>
                </a:highlight>
              </a:rPr>
              <a:t>, p.18. Available at: </a:t>
            </a:r>
            <a:r>
              <a:rPr lang="en-US" sz="600" u="sng">
                <a:solidFill>
                  <a:srgbClr val="1155CC"/>
                </a:solidFill>
                <a:highlight>
                  <a:srgbClr val="FFFFFF"/>
                </a:highlight>
                <a:hlinkClick r:id="rId18">
                  <a:extLst>
                    <a:ext uri="{A12FA001-AC4F-418D-AE19-62706E023703}">
                      <ahyp:hlinkClr xmlns:ahyp="http://schemas.microsoft.com/office/drawing/2018/hyperlinkcolor" val="tx"/>
                    </a:ext>
                  </a:extLst>
                </a:hlinkClick>
              </a:rPr>
              <a:t>https://www.pearsonhighered.com/assets/preface/0/1/3/4/0134624440.pdf</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Arnold, E.C. and Boggs, K.U., 2019. </a:t>
            </a:r>
            <a:r>
              <a:rPr lang="en-US" sz="600" i="1">
                <a:solidFill>
                  <a:srgbClr val="222222"/>
                </a:solidFill>
                <a:highlight>
                  <a:srgbClr val="FFFFFF"/>
                </a:highlight>
              </a:rPr>
              <a:t>Interpersonal relationships e-book: professional communication skills for nurses</a:t>
            </a:r>
            <a:r>
              <a:rPr lang="en-US" sz="600">
                <a:solidFill>
                  <a:srgbClr val="222222"/>
                </a:solidFill>
                <a:highlight>
                  <a:srgbClr val="FFFFFF"/>
                </a:highlight>
              </a:rPr>
              <a:t>. Elsevier Health Sciences. Available: </a:t>
            </a:r>
            <a:r>
              <a:rPr lang="en-US" sz="600" u="sng">
                <a:solidFill>
                  <a:srgbClr val="1155CC"/>
                </a:solidFill>
                <a:highlight>
                  <a:srgbClr val="FFFFFF"/>
                </a:highlight>
                <a:hlinkClick r:id="rId19">
                  <a:extLst>
                    <a:ext uri="{A12FA001-AC4F-418D-AE19-62706E023703}">
                      <ahyp:hlinkClr xmlns:ahyp="http://schemas.microsoft.com/office/drawing/2018/hyperlinkcolor" val="tx"/>
                    </a:ext>
                  </a:extLst>
                </a:hlinkClick>
              </a:rPr>
              <a:t>https://books.google.com/books?hl=en&amp;lr=&amp;id=XC2GDwAAQBAJ&amp;oi=fnd&amp;pg=PP1&amp;dq=interpersonal+skills+allow+people+to+communicate,+interact,+and+form+positive+relationships&amp;ots=NqZn3Y0TIR&amp;sig=FT2VcbFPXqLj0vC_dEZLpPE37qk</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Hargie, O., 2021. </a:t>
            </a:r>
            <a:r>
              <a:rPr lang="en-US" sz="600" i="1">
                <a:solidFill>
                  <a:srgbClr val="222222"/>
                </a:solidFill>
                <a:highlight>
                  <a:srgbClr val="FFFFFF"/>
                </a:highlight>
              </a:rPr>
              <a:t>Skilled interpersonal communication: Research, theory and practice</a:t>
            </a:r>
            <a:r>
              <a:rPr lang="en-US" sz="600">
                <a:solidFill>
                  <a:srgbClr val="222222"/>
                </a:solidFill>
                <a:highlight>
                  <a:srgbClr val="FFFFFF"/>
                </a:highlight>
              </a:rPr>
              <a:t>. Routledge. Available at: </a:t>
            </a:r>
            <a:r>
              <a:rPr lang="en-US" sz="600" u="sng">
                <a:solidFill>
                  <a:srgbClr val="1155CC"/>
                </a:solidFill>
                <a:highlight>
                  <a:srgbClr val="FFFFFF"/>
                </a:highlight>
                <a:hlinkClick r:id="rId20">
                  <a:extLst>
                    <a:ext uri="{A12FA001-AC4F-418D-AE19-62706E023703}">
                      <ahyp:hlinkClr xmlns:ahyp="http://schemas.microsoft.com/office/drawing/2018/hyperlinkcolor" val="tx"/>
                    </a:ext>
                  </a:extLst>
                </a:hlinkClick>
              </a:rPr>
              <a:t>https://books.google.com/books?hl=en&amp;lr=&amp;id=xmtHEAAAQBAJ&amp;oi=fnd&amp;pg=PT9&amp;dq=interpersonal+skills+also+helps+to+negotiate+well,+communicate+individual%E2%80%99s+vision+clearly,+and+inspire+and+motivate&amp;ots=Z95sN6un8W&amp;sig=Bx7LPXNR0ShmvhCS9cA_HWaRHYc</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Lacerenza, C.N., Marlow, S.L., Tannenbaum, S.I. and Salas, E., 2018. Team development interventions: Evidence-based approaches for improving teamwork. </a:t>
            </a:r>
            <a:r>
              <a:rPr lang="en-US" sz="600" i="1">
                <a:solidFill>
                  <a:srgbClr val="222222"/>
                </a:solidFill>
                <a:highlight>
                  <a:srgbClr val="FFFFFF"/>
                </a:highlight>
              </a:rPr>
              <a:t>American psychologist</a:t>
            </a:r>
            <a:r>
              <a:rPr lang="en-US" sz="600">
                <a:solidFill>
                  <a:srgbClr val="222222"/>
                </a:solidFill>
                <a:highlight>
                  <a:srgbClr val="FFFFFF"/>
                </a:highlight>
              </a:rPr>
              <a:t>, </a:t>
            </a:r>
            <a:r>
              <a:rPr lang="en-US" sz="600" i="1">
                <a:solidFill>
                  <a:srgbClr val="222222"/>
                </a:solidFill>
                <a:highlight>
                  <a:srgbClr val="FFFFFF"/>
                </a:highlight>
              </a:rPr>
              <a:t>73</a:t>
            </a:r>
            <a:r>
              <a:rPr lang="en-US" sz="600">
                <a:solidFill>
                  <a:srgbClr val="222222"/>
                </a:solidFill>
                <a:highlight>
                  <a:srgbClr val="FFFFFF"/>
                </a:highlight>
              </a:rPr>
              <a:t>(4), p.517. Available at: </a:t>
            </a:r>
            <a:r>
              <a:rPr lang="en-US" sz="600" u="sng">
                <a:solidFill>
                  <a:srgbClr val="1155CC"/>
                </a:solidFill>
                <a:highlight>
                  <a:srgbClr val="FFFFFF"/>
                </a:highlight>
                <a:hlinkClick r:id="rId21">
                  <a:extLst>
                    <a:ext uri="{A12FA001-AC4F-418D-AE19-62706E023703}">
                      <ahyp:hlinkClr xmlns:ahyp="http://schemas.microsoft.com/office/drawing/2018/hyperlinkcolor" val="tx"/>
                    </a:ext>
                  </a:extLst>
                </a:hlinkClick>
              </a:rPr>
              <a:t>https://psycnet.apa.org/doi/10.1037/amp0000295</a:t>
            </a:r>
            <a:r>
              <a:rPr lang="en-US" sz="600">
                <a:solidFill>
                  <a:srgbClr val="222222"/>
                </a:solidFill>
                <a:highlight>
                  <a:srgbClr val="FFFFFF"/>
                </a:highlight>
              </a:rPr>
              <a:t> (Accessed on 30 June 2023)</a:t>
            </a: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endParaRPr sz="600">
              <a:solidFill>
                <a:srgbClr val="222222"/>
              </a:solidFill>
              <a:highlight>
                <a:srgbClr val="FFFFFF"/>
              </a:highlight>
            </a:endParaRPr>
          </a:p>
          <a:p>
            <a:pPr marL="0" lvl="0" indent="0" algn="just" rtl="0">
              <a:lnSpc>
                <a:spcPct val="150000"/>
              </a:lnSpc>
              <a:spcBef>
                <a:spcPts val="0"/>
              </a:spcBef>
              <a:spcAft>
                <a:spcPts val="0"/>
              </a:spcAft>
              <a:buClr>
                <a:schemeClr val="dk1"/>
              </a:buClr>
              <a:buSzPts val="1100"/>
              <a:buFont typeface="Arial"/>
              <a:buNone/>
            </a:pPr>
            <a:r>
              <a:rPr lang="en-US" sz="600">
                <a:solidFill>
                  <a:srgbClr val="222222"/>
                </a:solidFill>
                <a:highlight>
                  <a:srgbClr val="FFFFFF"/>
                </a:highlight>
              </a:rPr>
              <a:t>Kukul, Y., Thakur, K. and Jena, L.K., 2023. Exploring Crisis Leadership During COVID-19: A Case Study on OYO. </a:t>
            </a:r>
            <a:r>
              <a:rPr lang="en-US" sz="600" i="1">
                <a:solidFill>
                  <a:srgbClr val="222222"/>
                </a:solidFill>
                <a:highlight>
                  <a:srgbClr val="FFFFFF"/>
                </a:highlight>
              </a:rPr>
              <a:t>Business Perspectives and Research</a:t>
            </a:r>
            <a:r>
              <a:rPr lang="en-US" sz="600">
                <a:solidFill>
                  <a:srgbClr val="222222"/>
                </a:solidFill>
                <a:highlight>
                  <a:srgbClr val="FFFFFF"/>
                </a:highlight>
              </a:rPr>
              <a:t>, p.22785337221148812. Available at: </a:t>
            </a:r>
            <a:r>
              <a:rPr lang="en-US" sz="600" u="sng">
                <a:solidFill>
                  <a:srgbClr val="1155CC"/>
                </a:solidFill>
                <a:highlight>
                  <a:srgbClr val="FFFFFF"/>
                </a:highlight>
                <a:hlinkClick r:id="rId22">
                  <a:extLst>
                    <a:ext uri="{A12FA001-AC4F-418D-AE19-62706E023703}">
                      <ahyp:hlinkClr xmlns:ahyp="http://schemas.microsoft.com/office/drawing/2018/hyperlinkcolor" val="tx"/>
                    </a:ext>
                  </a:extLst>
                </a:hlinkClick>
              </a:rPr>
              <a:t>https://doi.org/10.1177/22785337221148812</a:t>
            </a:r>
            <a:r>
              <a:rPr lang="en-US" sz="600">
                <a:solidFill>
                  <a:srgbClr val="222222"/>
                </a:solidFill>
                <a:highlight>
                  <a:srgbClr val="FFFFFF"/>
                </a:highlight>
              </a:rPr>
              <a:t> (Accessed on 30 June 2023)</a:t>
            </a:r>
            <a:endParaRPr sz="600">
              <a:solidFill>
                <a:srgbClr val="222222"/>
              </a:solidFill>
              <a:highlight>
                <a:srgbClr val="FFFFFF"/>
              </a:highlight>
            </a:endParaRPr>
          </a:p>
          <a:p>
            <a:pPr marL="457200" lvl="0" indent="0" algn="l" rtl="0">
              <a:lnSpc>
                <a:spcPct val="100000"/>
              </a:lnSpc>
              <a:spcBef>
                <a:spcPts val="0"/>
              </a:spcBef>
              <a:spcAft>
                <a:spcPts val="0"/>
              </a:spcAft>
              <a:buSzPts val="2800"/>
              <a:buNone/>
            </a:pPr>
            <a:endParaRPr sz="600">
              <a:solidFill>
                <a:srgbClr val="222222"/>
              </a:solidFill>
              <a:highlight>
                <a:srgbClr val="FFFFFF"/>
              </a:highlight>
            </a:endParaRPr>
          </a:p>
        </p:txBody>
      </p:sp>
      <p:sp>
        <p:nvSpPr>
          <p:cNvPr id="90" name="Google Shape;90;p1"/>
          <p:cNvSpPr txBox="1">
            <a:spLocks noGrp="1"/>
          </p:cNvSpPr>
          <p:nvPr>
            <p:ph type="body" idx="18"/>
          </p:nvPr>
        </p:nvSpPr>
        <p:spPr>
          <a:xfrm>
            <a:off x="29410913" y="7437400"/>
            <a:ext cx="13048500" cy="9695700"/>
          </a:xfrm>
          <a:prstGeom prst="rect">
            <a:avLst/>
          </a:prstGeom>
          <a:noFill/>
          <a:ln>
            <a:noFill/>
          </a:ln>
        </p:spPr>
        <p:txBody>
          <a:bodyPr spcFirstLastPara="1" wrap="square" lIns="365750" tIns="182875" rIns="91425" bIns="45700" anchor="t" anchorCtr="0">
            <a:noAutofit/>
          </a:bodyPr>
          <a:lstStyle/>
          <a:p>
            <a:pPr marL="0" lvl="0" indent="0" algn="just" rtl="0">
              <a:lnSpc>
                <a:spcPct val="140000"/>
              </a:lnSpc>
              <a:spcBef>
                <a:spcPts val="0"/>
              </a:spcBef>
              <a:spcAft>
                <a:spcPts val="0"/>
              </a:spcAft>
              <a:buClr>
                <a:schemeClr val="dk1"/>
              </a:buClr>
              <a:buSzPts val="1100"/>
              <a:buFont typeface="Arial"/>
              <a:buNone/>
            </a:pPr>
            <a:r>
              <a:rPr lang="en-US" sz="1100" b="1" i="1"/>
              <a:t>Financial Management: </a:t>
            </a:r>
            <a:endParaRPr sz="1100" b="1" i="1"/>
          </a:p>
          <a:p>
            <a:pPr marL="0" lvl="0" indent="0" algn="just" rtl="0">
              <a:lnSpc>
                <a:spcPct val="140000"/>
              </a:lnSpc>
              <a:spcBef>
                <a:spcPts val="0"/>
              </a:spcBef>
              <a:spcAft>
                <a:spcPts val="0"/>
              </a:spcAft>
              <a:buClr>
                <a:schemeClr val="dk1"/>
              </a:buClr>
              <a:buSzPts val="1100"/>
              <a:buFont typeface="Arial"/>
              <a:buNone/>
            </a:pPr>
            <a:r>
              <a:rPr lang="en-US" sz="1100"/>
              <a:t>According to the research by</a:t>
            </a:r>
            <a:r>
              <a:rPr lang="en-US" sz="1100" b="1" i="1"/>
              <a:t> </a:t>
            </a:r>
            <a:r>
              <a:rPr lang="en-US" sz="1100">
                <a:solidFill>
                  <a:srgbClr val="222222"/>
                </a:solidFill>
                <a:highlight>
                  <a:srgbClr val="FFFFFF"/>
                </a:highlight>
              </a:rPr>
              <a:t>Engeset (2020), it was identified that accounting, forecasting, budgeting, revenue management, and financial analysis are skills that hotel owners need to be well-versed in. To plan and make investments for the hotel's future growth and profitability, they must be able to track and manage the revenue and costs of the establishment. Contrarily the research by Guruprasad, Tandon, and Mishra (2019), presented that OYO Rooms, a network of hotels that provides uniform and inexpensive lodging in India and other nations, was founded and is led by Ritesh Agarwal.  He approaches financial management in various ways such as to grow his company and advance his technology, he raised money from a variety of investors, including Lightspeed Venture Partners, Sequoia Capital, SoftBank, and Airbnb. Additionally, in exchange for payment and a guarantee of revenue, he struck agreements with hotel owners to rename their establishments under the OYO moniker.</a:t>
            </a:r>
            <a:endParaRPr sz="1100" b="1" i="1"/>
          </a:p>
          <a:p>
            <a:pPr marL="0" lvl="0" indent="0" algn="just" rtl="0">
              <a:lnSpc>
                <a:spcPct val="140000"/>
              </a:lnSpc>
              <a:spcBef>
                <a:spcPts val="0"/>
              </a:spcBef>
              <a:spcAft>
                <a:spcPts val="0"/>
              </a:spcAft>
              <a:buClr>
                <a:schemeClr val="dk1"/>
              </a:buClr>
              <a:buSzPts val="1100"/>
              <a:buFont typeface="Arial"/>
              <a:buNone/>
            </a:pPr>
            <a:endParaRPr sz="1100" b="1" i="1"/>
          </a:p>
          <a:p>
            <a:pPr marL="0" lvl="0" indent="0" algn="just" rtl="0">
              <a:lnSpc>
                <a:spcPct val="140000"/>
              </a:lnSpc>
              <a:spcBef>
                <a:spcPts val="0"/>
              </a:spcBef>
              <a:spcAft>
                <a:spcPts val="0"/>
              </a:spcAft>
              <a:buClr>
                <a:schemeClr val="dk1"/>
              </a:buClr>
              <a:buSzPts val="1100"/>
              <a:buFont typeface="Arial"/>
              <a:buNone/>
            </a:pPr>
            <a:r>
              <a:rPr lang="en-US" sz="1100" b="1" i="1"/>
              <a:t>Interpersonal Skill:</a:t>
            </a:r>
            <a:endParaRPr sz="1100" b="1" i="1"/>
          </a:p>
          <a:p>
            <a:pPr marL="0" lvl="0" indent="0" algn="just" rtl="0">
              <a:lnSpc>
                <a:spcPct val="140000"/>
              </a:lnSpc>
              <a:spcBef>
                <a:spcPts val="0"/>
              </a:spcBef>
              <a:spcAft>
                <a:spcPts val="0"/>
              </a:spcAft>
              <a:buClr>
                <a:schemeClr val="dk1"/>
              </a:buClr>
              <a:buSzPts val="1100"/>
              <a:buFont typeface="Arial"/>
              <a:buNone/>
            </a:pPr>
            <a:r>
              <a:rPr lang="en-US" sz="1100"/>
              <a:t>According to (</a:t>
            </a:r>
            <a:r>
              <a:rPr lang="en-US" sz="1100">
                <a:solidFill>
                  <a:srgbClr val="222222"/>
                </a:solidFill>
                <a:highlight>
                  <a:srgbClr val="FFFFFF"/>
                </a:highlight>
              </a:rPr>
              <a:t>DeVito, 2019</a:t>
            </a:r>
            <a:r>
              <a:rPr lang="en-US" sz="1100"/>
              <a:t>), interpersonal skills allow people to communicate, interact, and form positive relationships with others. Additionally, interpersonal skills include qualities such as active listening, empathy, verbal and nonverbal communication, collaboration, and conflict resolution (</a:t>
            </a:r>
            <a:r>
              <a:rPr lang="en-US" sz="1100">
                <a:solidFill>
                  <a:srgbClr val="222222"/>
                </a:solidFill>
                <a:highlight>
                  <a:srgbClr val="FFFFFF"/>
                </a:highlight>
              </a:rPr>
              <a:t>Arnold, and Boggs, 2019</a:t>
            </a:r>
            <a:r>
              <a:rPr lang="en-US" sz="1100"/>
              <a:t>). In this context, Ritesh Agarwal used his interpersonal skills effectively in his entrepreneurial journey. Therefore, he was able to establish trust, created strategic alliances, and achieved OYO's success by connecting with stakeholders, such as investors, partners, and customers. Besides, interpersonal skills also help to negotiate well, communicate an individual's vision clearly, and inspire and motivate others (</a:t>
            </a:r>
            <a:r>
              <a:rPr lang="en-US" sz="1100">
                <a:solidFill>
                  <a:srgbClr val="222222"/>
                </a:solidFill>
                <a:highlight>
                  <a:srgbClr val="FFFFFF"/>
                </a:highlight>
              </a:rPr>
              <a:t>Hargie, 2021</a:t>
            </a:r>
            <a:r>
              <a:rPr lang="en-US" sz="1100"/>
              <a:t>). Therefore, Agarwal's interpersonal skills helped him understand and meet different stakeholders' needs and expectations, leading to OYO's growth and recognition in the global hospitality industry.</a:t>
            </a:r>
            <a:endParaRPr sz="1100"/>
          </a:p>
          <a:p>
            <a:pPr marL="0" lvl="0" indent="0" algn="just" rtl="0">
              <a:lnSpc>
                <a:spcPct val="140000"/>
              </a:lnSpc>
              <a:spcBef>
                <a:spcPts val="0"/>
              </a:spcBef>
              <a:spcAft>
                <a:spcPts val="0"/>
              </a:spcAft>
              <a:buClr>
                <a:schemeClr val="dk1"/>
              </a:buClr>
              <a:buSzPts val="1100"/>
              <a:buFont typeface="Arial"/>
              <a:buNone/>
            </a:pPr>
            <a:endParaRPr sz="1100" b="1" i="1"/>
          </a:p>
          <a:p>
            <a:pPr marL="0" lvl="0" indent="0" algn="just" rtl="0">
              <a:lnSpc>
                <a:spcPct val="140000"/>
              </a:lnSpc>
              <a:spcBef>
                <a:spcPts val="0"/>
              </a:spcBef>
              <a:spcAft>
                <a:spcPts val="0"/>
              </a:spcAft>
              <a:buClr>
                <a:schemeClr val="dk1"/>
              </a:buClr>
              <a:buSzPts val="1100"/>
              <a:buFont typeface="Arial"/>
              <a:buNone/>
            </a:pPr>
            <a:r>
              <a:rPr lang="en-US" sz="1100" b="1" i="1"/>
              <a:t>Problem-Solving Skill: </a:t>
            </a:r>
            <a:endParaRPr sz="1100" b="1" i="1"/>
          </a:p>
          <a:p>
            <a:pPr marL="0" lvl="0" indent="0" algn="just" rtl="0">
              <a:lnSpc>
                <a:spcPct val="140000"/>
              </a:lnSpc>
              <a:spcBef>
                <a:spcPts val="0"/>
              </a:spcBef>
              <a:spcAft>
                <a:spcPts val="0"/>
              </a:spcAft>
              <a:buClr>
                <a:schemeClr val="dk1"/>
              </a:buClr>
              <a:buSzPts val="1100"/>
              <a:buFont typeface="Arial"/>
              <a:buNone/>
            </a:pPr>
            <a:r>
              <a:rPr lang="en-US" sz="1100">
                <a:solidFill>
                  <a:srgbClr val="0E101A"/>
                </a:solidFill>
              </a:rPr>
              <a:t>From the study of Khoiriyah </a:t>
            </a:r>
            <a:r>
              <a:rPr lang="en-US" sz="1100" i="1">
                <a:solidFill>
                  <a:srgbClr val="0E101A"/>
                </a:solidFill>
              </a:rPr>
              <a:t>et al.</a:t>
            </a:r>
            <a:r>
              <a:rPr lang="en-US" sz="1100">
                <a:solidFill>
                  <a:srgbClr val="0E101A"/>
                </a:solidFill>
              </a:rPr>
              <a:t> (2018), it is found that problem-solving skills are vital for recognizing, evaluating, and addressing obstacles to growth and success. Analytical thinking, ingenuity, and an organized method are all qualities of effective problem solvers that help them weigh their options and arrive at well-informed judgments. They consider many viewpoints, decompose difficult problems into manageable parts, and execute practical solutions. With these abilities, they can address user grievances, operational inefficiencies, market shifts, and financial challenges, enhancing productivity, client happiness, and organizational resilience. Strong problem-solving abilities enable company leaders to promote invention and modification, cultivate a culture with ongoing development, and sustain a competitive edge in the hectic corporate market. Based on the study It is clearly said that the founder of OYO, Ritesh Agarwal, exploits his remarkable problem-solving abilities to recognize corporate issues, develop imaginative remedies, and improve processes, which has fueled OYO's explosive expansion and ascendancy in the hotel industry. </a:t>
            </a:r>
            <a:endParaRPr sz="1100">
              <a:solidFill>
                <a:srgbClr val="0E101A"/>
              </a:solidFill>
            </a:endParaRPr>
          </a:p>
          <a:p>
            <a:pPr marL="0" lvl="0" indent="0" algn="just" rtl="0">
              <a:lnSpc>
                <a:spcPct val="140000"/>
              </a:lnSpc>
              <a:spcBef>
                <a:spcPts val="0"/>
              </a:spcBef>
              <a:spcAft>
                <a:spcPts val="0"/>
              </a:spcAft>
              <a:buClr>
                <a:schemeClr val="dk1"/>
              </a:buClr>
              <a:buSzPts val="1100"/>
              <a:buFont typeface="Arial"/>
              <a:buNone/>
            </a:pPr>
            <a:endParaRPr sz="1100" b="1" i="1"/>
          </a:p>
          <a:p>
            <a:pPr marL="0" lvl="0" indent="0" algn="just" rtl="0">
              <a:lnSpc>
                <a:spcPct val="140000"/>
              </a:lnSpc>
              <a:spcBef>
                <a:spcPts val="0"/>
              </a:spcBef>
              <a:spcAft>
                <a:spcPts val="0"/>
              </a:spcAft>
              <a:buClr>
                <a:schemeClr val="dk1"/>
              </a:buClr>
              <a:buSzPts val="1100"/>
              <a:buFont typeface="Arial"/>
              <a:buNone/>
            </a:pPr>
            <a:r>
              <a:rPr lang="en-US" sz="1100" b="1" i="1"/>
              <a:t>Team Building:</a:t>
            </a:r>
            <a:endParaRPr sz="1100" b="1" i="1"/>
          </a:p>
          <a:p>
            <a:pPr marL="0" lvl="0" indent="0" algn="just" rtl="0">
              <a:lnSpc>
                <a:spcPct val="140000"/>
              </a:lnSpc>
              <a:spcBef>
                <a:spcPts val="0"/>
              </a:spcBef>
              <a:spcAft>
                <a:spcPts val="0"/>
              </a:spcAft>
              <a:buClr>
                <a:schemeClr val="dk1"/>
              </a:buClr>
              <a:buSzPts val="1100"/>
              <a:buFont typeface="Arial"/>
              <a:buNone/>
            </a:pPr>
            <a:r>
              <a:rPr lang="en-US" sz="1100"/>
              <a:t>Team building skills are the skills that help people to form and maintain a strong and effective team, which include encouraging teamwork, facilitating good communication, solving problems, and inspiring team members to work towards common goals (</a:t>
            </a:r>
            <a:r>
              <a:rPr lang="en-US" sz="1100">
                <a:solidFill>
                  <a:srgbClr val="222222"/>
                </a:solidFill>
                <a:highlight>
                  <a:srgbClr val="FFFFFF"/>
                </a:highlight>
              </a:rPr>
              <a:t>Lacerenza</a:t>
            </a:r>
            <a:r>
              <a:rPr lang="en-US" sz="1100" i="1">
                <a:solidFill>
                  <a:srgbClr val="222222"/>
                </a:solidFill>
                <a:highlight>
                  <a:srgbClr val="FFFFFF"/>
                </a:highlight>
              </a:rPr>
              <a:t> et al.</a:t>
            </a:r>
            <a:r>
              <a:rPr lang="en-US" sz="1100">
                <a:solidFill>
                  <a:srgbClr val="222222"/>
                </a:solidFill>
                <a:highlight>
                  <a:srgbClr val="FFFFFF"/>
                </a:highlight>
              </a:rPr>
              <a:t> 2018</a:t>
            </a:r>
            <a:r>
              <a:rPr lang="en-US" sz="1100"/>
              <a:t>). Therefore, team building skills are the skills that can help people to form and maintain a strong and effective team, while improving teamwork, and empowering team members to work towards common goals. In this context, Ritesh Agarwal successfully used team-building techniques, which significantly helped OYO in its development. Moreover, Agarwal has a talent for bringing together various people and bringing them together around the same goal. Therefore, he promoted an ambience of cooperation and open communication, encouraging team members to exchange ideas and work together to find solutions to challenges. In addition, Agarwal's team-building skills went beyond the internal team, as he created strong partnerships with hotel owners, investors, and other stakeholders (</a:t>
            </a:r>
            <a:r>
              <a:rPr lang="en-US" sz="1100">
                <a:solidFill>
                  <a:srgbClr val="222222"/>
                </a:solidFill>
                <a:highlight>
                  <a:srgbClr val="FFFFFF"/>
                </a:highlight>
              </a:rPr>
              <a:t>Kukul, Thakur,  and Jena, 2023</a:t>
            </a:r>
            <a:r>
              <a:rPr lang="en-US" sz="1100"/>
              <a:t>). Therefore, by communicating well and building relationships, he gained trust and matched their interests with OYO's goals. In a nutshell, Agarwal's team-building skills played a crucial role in uniting OYO's workforce and driving its success in the competitive hospitality industry.</a:t>
            </a:r>
            <a:endParaRPr sz="1100"/>
          </a:p>
          <a:p>
            <a:pPr marL="0" lvl="0" indent="0" algn="just" rtl="0">
              <a:lnSpc>
                <a:spcPct val="140000"/>
              </a:lnSpc>
              <a:spcBef>
                <a:spcPts val="0"/>
              </a:spcBef>
              <a:spcAft>
                <a:spcPts val="0"/>
              </a:spcAft>
              <a:buClr>
                <a:schemeClr val="dk1"/>
              </a:buClr>
              <a:buSzPts val="1100"/>
              <a:buFont typeface="Arial"/>
              <a:buNone/>
            </a:pPr>
            <a:endParaRPr sz="1100" b="1" i="1"/>
          </a:p>
          <a:p>
            <a:pPr marL="0" lvl="0" indent="0" algn="just" rtl="0">
              <a:lnSpc>
                <a:spcPct val="140000"/>
              </a:lnSpc>
              <a:spcBef>
                <a:spcPts val="0"/>
              </a:spcBef>
              <a:spcAft>
                <a:spcPts val="0"/>
              </a:spcAft>
              <a:buClr>
                <a:schemeClr val="dk1"/>
              </a:buClr>
              <a:buSzPts val="1100"/>
              <a:buFont typeface="Arial"/>
              <a:buNone/>
            </a:pPr>
            <a:r>
              <a:rPr lang="en-US" sz="1100" b="1" i="1"/>
              <a:t>Strategic Vision: </a:t>
            </a:r>
            <a:endParaRPr sz="1100" b="1" i="1"/>
          </a:p>
          <a:p>
            <a:pPr marL="0" lvl="0" indent="0" algn="just" rtl="0">
              <a:lnSpc>
                <a:spcPct val="140000"/>
              </a:lnSpc>
              <a:spcBef>
                <a:spcPts val="0"/>
              </a:spcBef>
              <a:spcAft>
                <a:spcPts val="0"/>
              </a:spcAft>
              <a:buClr>
                <a:schemeClr val="dk1"/>
              </a:buClr>
              <a:buSzPts val="1100"/>
              <a:buFont typeface="Arial"/>
              <a:buNone/>
            </a:pPr>
            <a:r>
              <a:rPr lang="en-US" sz="1100">
                <a:solidFill>
                  <a:srgbClr val="0E101A"/>
                </a:solidFill>
              </a:rPr>
              <a:t>According to the study by Sánchez et al. (2018), the capacity to create a clear, direction in the future and plan for an organization while considering market trends, the competitive landscape, and potential prospects is referred to as strategic vision. It calls for acute analysis and the ability to encourage and align personnel to accomplish its goals. In this context, the strategic vision of Ritesh Agarwal served as a compass for OYO's success, because he had a clear vision for the future and a strategy to revolutionise the hotel business by providing standard, inexpensive lodging all over the world. Therefore, his strategy placed a strong emphasis on operational efficiency, global recognition, and client centricity. Moreover, Agarwal's strategic insight led to the growth of OYO into new markets, filling the gap between supply and demand and making it a preferred option for travellers. In conclusion, his strategic vision boosted OYO's growth and built its image as a game-changer in the hospitality sector.</a:t>
            </a:r>
            <a:endParaRPr sz="1100"/>
          </a:p>
          <a:p>
            <a:pPr marL="457200" lvl="0" indent="0" algn="l" rtl="0">
              <a:lnSpc>
                <a:spcPct val="90000"/>
              </a:lnSpc>
              <a:spcBef>
                <a:spcPts val="1200"/>
              </a:spcBef>
              <a:spcAft>
                <a:spcPts val="0"/>
              </a:spcAft>
              <a:buSzPts val="2800"/>
              <a:buNone/>
            </a:pPr>
            <a:endParaRPr sz="1200" b="1" i="1"/>
          </a:p>
        </p:txBody>
      </p:sp>
      <p:sp>
        <p:nvSpPr>
          <p:cNvPr id="91" name="Google Shape;91;p1"/>
          <p:cNvSpPr txBox="1">
            <a:spLocks noGrp="1"/>
          </p:cNvSpPr>
          <p:nvPr>
            <p:ph type="body" idx="19"/>
          </p:nvPr>
        </p:nvSpPr>
        <p:spPr>
          <a:xfrm>
            <a:off x="29715700" y="18857075"/>
            <a:ext cx="11478000" cy="3922200"/>
          </a:xfrm>
          <a:prstGeom prst="rect">
            <a:avLst/>
          </a:prstGeom>
          <a:noFill/>
          <a:ln>
            <a:noFill/>
          </a:ln>
        </p:spPr>
        <p:txBody>
          <a:bodyPr spcFirstLastPara="1" wrap="square" lIns="365750" tIns="182875" rIns="91425" bIns="45700" anchor="t" anchorCtr="0">
            <a:noAutofit/>
          </a:bodyPr>
          <a:lstStyle/>
          <a:p>
            <a:pPr marL="0" lvl="0" indent="0" algn="just" rtl="0">
              <a:lnSpc>
                <a:spcPct val="140000"/>
              </a:lnSpc>
              <a:spcBef>
                <a:spcPts val="0"/>
              </a:spcBef>
              <a:spcAft>
                <a:spcPts val="0"/>
              </a:spcAft>
              <a:buClr>
                <a:schemeClr val="dk1"/>
              </a:buClr>
              <a:buSzPts val="1018"/>
              <a:buFont typeface="Arial"/>
              <a:buNone/>
            </a:pPr>
            <a:r>
              <a:rPr lang="en-US" sz="1765"/>
              <a:t>Young and prosperous businessman Ritesh Agarwal launched OYO Rooms, a brand of hotels that provides uniform and inexpensive lodging in India and other nations. To expand his company and face problems, he has shown a variety of abilities, including invention, problem-solving, vision, ambition, leadership, and management. This particular organization has significantly impacted the Indian and worldwide economies by supporting innovation, producing cash, developing employment opportunities, and promoting tourism. OYO Rooms has increased the GDP of the nations in which it does business by producing more than a million jobs, mostly in South Asia and India. </a:t>
            </a:r>
            <a:r>
              <a:rPr lang="en-US" sz="1765">
                <a:solidFill>
                  <a:srgbClr val="222222"/>
                </a:solidFill>
                <a:highlight>
                  <a:srgbClr val="FFFFFF"/>
                </a:highlight>
              </a:rPr>
              <a:t> Moreover, the company has expanded the demand for and supply of high-quality, reasonably priced lodging by enabling more people to travel and discover new places, cultures, and experiences. This organization now spans 800 locations and 80 countries, making it one of the biggest and fastest-growing hotel companies in the world.</a:t>
            </a:r>
            <a:endParaRPr sz="1765">
              <a:solidFill>
                <a:srgbClr val="222222"/>
              </a:solidFill>
              <a:highlight>
                <a:srgbClr val="FFFFFF"/>
              </a:highlight>
            </a:endParaRPr>
          </a:p>
          <a:p>
            <a:pPr marL="0" lvl="0" indent="0" algn="ctr" rtl="0">
              <a:lnSpc>
                <a:spcPct val="90000"/>
              </a:lnSpc>
              <a:spcBef>
                <a:spcPts val="1200"/>
              </a:spcBef>
              <a:spcAft>
                <a:spcPts val="0"/>
              </a:spcAft>
              <a:buSzPts val="2590"/>
              <a:buNone/>
            </a:pPr>
            <a:endParaRPr sz="1765"/>
          </a:p>
        </p:txBody>
      </p:sp>
      <p:sp>
        <p:nvSpPr>
          <p:cNvPr id="92" name="Google Shape;92;p1"/>
          <p:cNvSpPr txBox="1">
            <a:spLocks noGrp="1"/>
          </p:cNvSpPr>
          <p:nvPr>
            <p:ph type="body" idx="2"/>
          </p:nvPr>
        </p:nvSpPr>
        <p:spPr>
          <a:xfrm>
            <a:off x="1126993" y="14506498"/>
            <a:ext cx="13044300" cy="1260900"/>
          </a:xfrm>
          <a:prstGeom prst="rect">
            <a:avLst/>
          </a:prstGeom>
          <a:noFill/>
          <a:ln>
            <a:noFill/>
          </a:ln>
        </p:spPr>
        <p:txBody>
          <a:bodyPr spcFirstLastPara="1" wrap="square" lIns="365750" tIns="45700" rIns="91425" bIns="45700" anchor="b" anchorCtr="0">
            <a:noAutofit/>
          </a:bodyPr>
          <a:lstStyle/>
          <a:p>
            <a:pPr marL="457200" lvl="0" indent="-228600" algn="l" rtl="0">
              <a:spcBef>
                <a:spcPts val="560"/>
              </a:spcBef>
              <a:spcAft>
                <a:spcPts val="0"/>
              </a:spcAft>
              <a:buClr>
                <a:srgbClr val="3F2F28"/>
              </a:buClr>
              <a:buSzPts val="2800"/>
              <a:buFont typeface="Arial"/>
              <a:buNone/>
            </a:pPr>
            <a:r>
              <a:rPr lang="en-US"/>
              <a:t>                              </a:t>
            </a:r>
            <a:r>
              <a:rPr lang="en-US" sz="7200" b="1">
                <a:latin typeface="Times New Roman"/>
                <a:ea typeface="Times New Roman"/>
                <a:cs typeface="Times New Roman"/>
                <a:sym typeface="Times New Roman"/>
              </a:rPr>
              <a:t>Objectives</a:t>
            </a:r>
            <a:endParaRPr sz="7200" b="1">
              <a:latin typeface="Times New Roman"/>
              <a:ea typeface="Times New Roman"/>
              <a:cs typeface="Times New Roman"/>
              <a:sym typeface="Times New Roman"/>
            </a:endParaRPr>
          </a:p>
        </p:txBody>
      </p:sp>
      <p:sp>
        <p:nvSpPr>
          <p:cNvPr id="93" name="Google Shape;93;p1"/>
          <p:cNvSpPr/>
          <p:nvPr/>
        </p:nvSpPr>
        <p:spPr>
          <a:xfrm>
            <a:off x="29568013" y="17680625"/>
            <a:ext cx="13048500" cy="10620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4" name="Google Shape;94;p1"/>
          <p:cNvSpPr txBox="1"/>
          <p:nvPr/>
        </p:nvSpPr>
        <p:spPr>
          <a:xfrm>
            <a:off x="29715713" y="17566163"/>
            <a:ext cx="13048500" cy="12930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6400"/>
              <a:buFont typeface="Arial"/>
              <a:buNone/>
            </a:pPr>
            <a:r>
              <a:rPr lang="en-US" sz="6400">
                <a:solidFill>
                  <a:schemeClr val="lt1"/>
                </a:solidFill>
                <a:latin typeface="Impact"/>
                <a:ea typeface="Impact"/>
                <a:cs typeface="Impact"/>
                <a:sym typeface="Impact"/>
              </a:rPr>
              <a:t>                     </a:t>
            </a:r>
            <a:r>
              <a:rPr lang="en-US" sz="7200">
                <a:solidFill>
                  <a:schemeClr val="lt1"/>
                </a:solidFill>
                <a:latin typeface="Times New Roman"/>
                <a:ea typeface="Times New Roman"/>
                <a:cs typeface="Times New Roman"/>
                <a:sym typeface="Times New Roman"/>
              </a:rPr>
              <a:t>  C</a:t>
            </a:r>
            <a:r>
              <a:rPr lang="en-US" sz="7200" b="1">
                <a:solidFill>
                  <a:schemeClr val="lt1"/>
                </a:solidFill>
                <a:latin typeface="Times New Roman"/>
                <a:ea typeface="Times New Roman"/>
                <a:cs typeface="Times New Roman"/>
                <a:sym typeface="Times New Roman"/>
              </a:rPr>
              <a:t>onclusion</a:t>
            </a:r>
            <a:endParaRPr sz="7200" b="1" i="0" u="none" strike="noStrike" cap="none">
              <a:solidFill>
                <a:schemeClr val="lt1"/>
              </a:solidFill>
              <a:latin typeface="Times New Roman"/>
              <a:ea typeface="Times New Roman"/>
              <a:cs typeface="Times New Roman"/>
              <a:sym typeface="Times New Roman"/>
            </a:endParaRPr>
          </a:p>
        </p:txBody>
      </p:sp>
      <p:pic>
        <p:nvPicPr>
          <p:cNvPr id="96" name="Google Shape;96;p1"/>
          <p:cNvPicPr preferRelativeResize="0"/>
          <p:nvPr/>
        </p:nvPicPr>
        <p:blipFill>
          <a:blip r:embed="rId23">
            <a:alphaModFix/>
          </a:blip>
          <a:stretch>
            <a:fillRect/>
          </a:stretch>
        </p:blipFill>
        <p:spPr>
          <a:xfrm>
            <a:off x="15617488" y="25024350"/>
            <a:ext cx="6185525" cy="4959306"/>
          </a:xfrm>
          <a:prstGeom prst="rect">
            <a:avLst/>
          </a:prstGeom>
          <a:noFill/>
          <a:ln>
            <a:noFill/>
          </a:ln>
        </p:spPr>
      </p:pic>
      <p:pic>
        <p:nvPicPr>
          <p:cNvPr id="97" name="Google Shape;97;p1"/>
          <p:cNvPicPr preferRelativeResize="0"/>
          <p:nvPr/>
        </p:nvPicPr>
        <p:blipFill>
          <a:blip r:embed="rId24">
            <a:alphaModFix/>
          </a:blip>
          <a:stretch>
            <a:fillRect/>
          </a:stretch>
        </p:blipFill>
        <p:spPr>
          <a:xfrm flipH="1">
            <a:off x="22073062" y="27403550"/>
            <a:ext cx="6185526" cy="3892873"/>
          </a:xfrm>
          <a:prstGeom prst="rect">
            <a:avLst/>
          </a:prstGeom>
          <a:noFill/>
          <a:ln>
            <a:noFill/>
          </a:ln>
        </p:spPr>
      </p:pic>
      <p:pic>
        <p:nvPicPr>
          <p:cNvPr id="98" name="Google Shape;98;p1"/>
          <p:cNvPicPr preferRelativeResize="0"/>
          <p:nvPr/>
        </p:nvPicPr>
        <p:blipFill>
          <a:blip r:embed="rId25">
            <a:alphaModFix/>
          </a:blip>
          <a:stretch>
            <a:fillRect/>
          </a:stretch>
        </p:blipFill>
        <p:spPr>
          <a:xfrm>
            <a:off x="18919113" y="19845488"/>
            <a:ext cx="6185524" cy="3179481"/>
          </a:xfrm>
          <a:prstGeom prst="rect">
            <a:avLst/>
          </a:prstGeom>
          <a:noFill/>
          <a:ln>
            <a:noFill/>
          </a:ln>
        </p:spPr>
      </p:pic>
      <p:sp>
        <p:nvSpPr>
          <p:cNvPr id="99" name="Google Shape;99;p1"/>
          <p:cNvSpPr txBox="1"/>
          <p:nvPr/>
        </p:nvSpPr>
        <p:spPr>
          <a:xfrm>
            <a:off x="4642963" y="14334188"/>
            <a:ext cx="4677600" cy="3849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Clr>
                <a:schemeClr val="dk1"/>
              </a:buClr>
              <a:buSzPts val="1100"/>
              <a:buFont typeface="Arial"/>
              <a:buNone/>
            </a:pPr>
            <a:r>
              <a:rPr lang="en-US" sz="1300" b="1">
                <a:solidFill>
                  <a:schemeClr val="dk1"/>
                </a:solidFill>
              </a:rPr>
              <a:t> Figure: OYO Logo</a:t>
            </a:r>
            <a:endParaRPr sz="1300"/>
          </a:p>
        </p:txBody>
      </p:sp>
      <p:pic>
        <p:nvPicPr>
          <p:cNvPr id="100" name="Google Shape;100;p1"/>
          <p:cNvPicPr preferRelativeResize="0"/>
          <p:nvPr/>
        </p:nvPicPr>
        <p:blipFill>
          <a:blip r:embed="rId26">
            <a:alphaModFix/>
          </a:blip>
          <a:stretch>
            <a:fillRect/>
          </a:stretch>
        </p:blipFill>
        <p:spPr>
          <a:xfrm>
            <a:off x="4164487" y="10437125"/>
            <a:ext cx="5634588" cy="4225941"/>
          </a:xfrm>
          <a:prstGeom prst="rect">
            <a:avLst/>
          </a:prstGeom>
          <a:noFill/>
          <a:ln>
            <a:noFill/>
          </a:ln>
        </p:spPr>
      </p:pic>
      <p:sp>
        <p:nvSpPr>
          <p:cNvPr id="101" name="Google Shape;101;p1"/>
          <p:cNvSpPr/>
          <p:nvPr/>
        </p:nvSpPr>
        <p:spPr>
          <a:xfrm>
            <a:off x="14193450" y="27089375"/>
            <a:ext cx="1301100" cy="384900"/>
          </a:xfrm>
          <a:prstGeom prst="rightArrow">
            <a:avLst>
              <a:gd name="adj1" fmla="val 50000"/>
              <a:gd name="adj2" fmla="val 50000"/>
            </a:avLst>
          </a:prstGeom>
          <a:solidFill>
            <a:schemeClr val="dk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 name="Google Shape;95;p1">
            <a:extLst>
              <a:ext uri="{FF2B5EF4-FFF2-40B4-BE49-F238E27FC236}">
                <a16:creationId xmlns:a16="http://schemas.microsoft.com/office/drawing/2014/main" id="{B38FB200-E329-FC80-1C14-0F5DD539D5EF}"/>
              </a:ext>
            </a:extLst>
          </p:cNvPr>
          <p:cNvPicPr preferRelativeResize="0"/>
          <p:nvPr/>
        </p:nvPicPr>
        <p:blipFill>
          <a:blip r:embed="rId27">
            <a:alphaModFix/>
          </a:blip>
          <a:stretch>
            <a:fillRect/>
          </a:stretch>
        </p:blipFill>
        <p:spPr>
          <a:xfrm>
            <a:off x="18451400" y="13308338"/>
            <a:ext cx="6984224" cy="2383450"/>
          </a:xfrm>
          <a:prstGeom prst="rect">
            <a:avLst/>
          </a:prstGeom>
          <a:noFill/>
          <a:ln>
            <a:noFill/>
          </a:ln>
        </p:spPr>
      </p:pic>
    </p:spTree>
  </p:cSld>
  <p:clrMapOvr>
    <a:masterClrMapping/>
  </p:clrMapOvr>
</p:sld>
</file>

<file path=ppt/theme/theme1.xml><?xml version="1.0" encoding="utf-8"?>
<a:theme xmlns:a="http://schemas.openxmlformats.org/drawingml/2006/main" name="Medical Poster">
  <a:themeElements>
    <a:clrScheme name="Medical Poster B">
      <a:dk1>
        <a:srgbClr val="000000"/>
      </a:dk1>
      <a:lt1>
        <a:srgbClr val="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Medical Poster B">
      <a:dk1>
        <a:srgbClr val="000000"/>
      </a:dk1>
      <a:lt1>
        <a:srgbClr val="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4345</Words>
  <Application>Microsoft Office PowerPoint</Application>
  <PresentationFormat>Custom</PresentationFormat>
  <Paragraphs>100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Impact</vt:lpstr>
      <vt:lpstr>Times New Roman</vt:lpstr>
      <vt:lpstr>Medical Poster</vt:lpstr>
      <vt:lpstr>Entrepreneurship skills of Ritesh Agarwal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 skills of Ritesh Agarwal</dc:title>
  <dc:creator>ARJUN MURALEEDHARAN</dc:creator>
  <cp:lastModifiedBy>ARJUN MURALEEDHARAN</cp:lastModifiedBy>
  <cp:revision>2</cp:revision>
  <dcterms:created xsi:type="dcterms:W3CDTF">2013-06-24T19:44:51Z</dcterms:created>
  <dcterms:modified xsi:type="dcterms:W3CDTF">2023-07-17T00:51:50Z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0x0101007C1D5F340F01F94FA2FD29A5E6DC872E</vt:lpwstr>
  </property>
</Properties>
</file>