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8" r:id="rId4"/>
    <p:sldId id="270" r:id="rId5"/>
    <p:sldId id="261" r:id="rId6"/>
    <p:sldId id="280" r:id="rId7"/>
    <p:sldId id="279" r:id="rId8"/>
    <p:sldId id="281" r:id="rId9"/>
    <p:sldId id="282" r:id="rId10"/>
    <p:sldId id="258" r:id="rId11"/>
    <p:sldId id="259" r:id="rId12"/>
    <p:sldId id="262" r:id="rId13"/>
    <p:sldId id="257" r:id="rId14"/>
    <p:sldId id="263" r:id="rId15"/>
    <p:sldId id="289" r:id="rId16"/>
    <p:sldId id="287" r:id="rId17"/>
    <p:sldId id="288" r:id="rId18"/>
    <p:sldId id="285" r:id="rId19"/>
    <p:sldId id="273" r:id="rId20"/>
    <p:sldId id="333" r:id="rId21"/>
    <p:sldId id="327" r:id="rId22"/>
    <p:sldId id="290" r:id="rId23"/>
    <p:sldId id="300" r:id="rId24"/>
    <p:sldId id="304" r:id="rId25"/>
    <p:sldId id="328" r:id="rId26"/>
    <p:sldId id="291" r:id="rId27"/>
    <p:sldId id="298" r:id="rId28"/>
    <p:sldId id="299" r:id="rId29"/>
    <p:sldId id="329" r:id="rId30"/>
    <p:sldId id="292" r:id="rId31"/>
    <p:sldId id="301" r:id="rId32"/>
    <p:sldId id="305" r:id="rId33"/>
    <p:sldId id="310" r:id="rId34"/>
    <p:sldId id="311" r:id="rId35"/>
    <p:sldId id="312" r:id="rId36"/>
    <p:sldId id="313" r:id="rId37"/>
    <p:sldId id="293" r:id="rId38"/>
    <p:sldId id="306" r:id="rId39"/>
    <p:sldId id="307" r:id="rId40"/>
    <p:sldId id="324" r:id="rId41"/>
    <p:sldId id="325" r:id="rId42"/>
    <p:sldId id="326" r:id="rId43"/>
    <p:sldId id="294" r:id="rId44"/>
    <p:sldId id="308" r:id="rId45"/>
    <p:sldId id="309" r:id="rId46"/>
    <p:sldId id="331" r:id="rId47"/>
    <p:sldId id="332" r:id="rId48"/>
    <p:sldId id="330" r:id="rId49"/>
    <p:sldId id="295" r:id="rId50"/>
    <p:sldId id="302" r:id="rId51"/>
    <p:sldId id="322" r:id="rId52"/>
    <p:sldId id="318" r:id="rId53"/>
    <p:sldId id="319" r:id="rId54"/>
    <p:sldId id="320" r:id="rId55"/>
    <p:sldId id="323" r:id="rId56"/>
    <p:sldId id="296" r:id="rId57"/>
    <p:sldId id="297" r:id="rId58"/>
    <p:sldId id="303" r:id="rId59"/>
    <p:sldId id="314" r:id="rId60"/>
    <p:sldId id="315" r:id="rId61"/>
    <p:sldId id="316" r:id="rId62"/>
    <p:sldId id="317" r:id="rId6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0" autoAdjust="0"/>
    <p:restoredTop sz="94660"/>
  </p:normalViewPr>
  <p:slideViewPr>
    <p:cSldViewPr snapToGrid="0">
      <p:cViewPr varScale="1">
        <p:scale>
          <a:sx n="64" d="100"/>
          <a:sy n="64" d="100"/>
        </p:scale>
        <p:origin x="5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2CB280-9FC4-45AB-9DFC-D4477DACB7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9EAFD35-B006-4C18-9E48-3E55B4170452}">
      <dgm:prSet/>
      <dgm:spPr/>
      <dgm:t>
        <a:bodyPr/>
        <a:lstStyle/>
        <a:p>
          <a:r>
            <a:rPr lang="en-GB"/>
            <a:t>Guba and Lincoln's 1994 text "Competing Paradigms in Qualitative Research“</a:t>
          </a:r>
          <a:endParaRPr lang="en-US"/>
        </a:p>
      </dgm:t>
    </dgm:pt>
    <dgm:pt modelId="{78602E25-BFBB-4668-B324-4F9051CE7C88}" type="parTrans" cxnId="{F529C977-6479-46E6-8246-3C3B4FC340B3}">
      <dgm:prSet/>
      <dgm:spPr/>
      <dgm:t>
        <a:bodyPr/>
        <a:lstStyle/>
        <a:p>
          <a:endParaRPr lang="en-US"/>
        </a:p>
      </dgm:t>
    </dgm:pt>
    <dgm:pt modelId="{08A1A61D-16AF-4E18-A9BC-5AC6E5960DFF}" type="sibTrans" cxnId="{F529C977-6479-46E6-8246-3C3B4FC340B3}">
      <dgm:prSet/>
      <dgm:spPr/>
      <dgm:t>
        <a:bodyPr/>
        <a:lstStyle/>
        <a:p>
          <a:endParaRPr lang="en-US"/>
        </a:p>
      </dgm:t>
    </dgm:pt>
    <dgm:pt modelId="{2598AEBF-15C7-4D10-A27F-2479812A4CFC}">
      <dgm:prSet/>
      <dgm:spPr/>
      <dgm:t>
        <a:bodyPr/>
        <a:lstStyle/>
        <a:p>
          <a:r>
            <a:rPr lang="en-GB"/>
            <a:t>Put forth those four major elements that underpin a paradigm:</a:t>
          </a:r>
          <a:endParaRPr lang="en-US"/>
        </a:p>
      </dgm:t>
    </dgm:pt>
    <dgm:pt modelId="{C7C1381D-7705-46B2-B99C-205B45A8F770}" type="parTrans" cxnId="{4730B3A7-FE83-4874-9BC5-DA305323DCE3}">
      <dgm:prSet/>
      <dgm:spPr/>
      <dgm:t>
        <a:bodyPr/>
        <a:lstStyle/>
        <a:p>
          <a:endParaRPr lang="en-US"/>
        </a:p>
      </dgm:t>
    </dgm:pt>
    <dgm:pt modelId="{A5DDE503-15C8-4672-B346-0564D5414404}" type="sibTrans" cxnId="{4730B3A7-FE83-4874-9BC5-DA305323DCE3}">
      <dgm:prSet/>
      <dgm:spPr/>
      <dgm:t>
        <a:bodyPr/>
        <a:lstStyle/>
        <a:p>
          <a:endParaRPr lang="en-US"/>
        </a:p>
      </dgm:t>
    </dgm:pt>
    <dgm:pt modelId="{435958A4-0868-4773-8C83-FE789E93266B}">
      <dgm:prSet/>
      <dgm:spPr/>
      <dgm:t>
        <a:bodyPr/>
        <a:lstStyle/>
        <a:p>
          <a:r>
            <a:rPr lang="en-GB"/>
            <a:t>Ontology = Basic belief system about nature of reality</a:t>
          </a:r>
          <a:endParaRPr lang="en-US"/>
        </a:p>
      </dgm:t>
    </dgm:pt>
    <dgm:pt modelId="{20E46AF7-7EE7-4478-BFD6-ACEEA6418307}" type="parTrans" cxnId="{5ED0A3F1-0630-4BA0-A5FC-7736A3C5A6D8}">
      <dgm:prSet/>
      <dgm:spPr/>
      <dgm:t>
        <a:bodyPr/>
        <a:lstStyle/>
        <a:p>
          <a:endParaRPr lang="en-US"/>
        </a:p>
      </dgm:t>
    </dgm:pt>
    <dgm:pt modelId="{3FB97102-DBEF-4099-8947-A36533CA6519}" type="sibTrans" cxnId="{5ED0A3F1-0630-4BA0-A5FC-7736A3C5A6D8}">
      <dgm:prSet/>
      <dgm:spPr/>
      <dgm:t>
        <a:bodyPr/>
        <a:lstStyle/>
        <a:p>
          <a:endParaRPr lang="en-US"/>
        </a:p>
      </dgm:t>
    </dgm:pt>
    <dgm:pt modelId="{18B7827B-B17D-48AF-9B12-37D88832B5B1}">
      <dgm:prSet/>
      <dgm:spPr/>
      <dgm:t>
        <a:bodyPr/>
        <a:lstStyle/>
        <a:p>
          <a:r>
            <a:rPr lang="en-GB"/>
            <a:t>Epistemology = Assumptions about the grounds of knowledge</a:t>
          </a:r>
          <a:endParaRPr lang="en-US"/>
        </a:p>
      </dgm:t>
    </dgm:pt>
    <dgm:pt modelId="{D8223BDB-6FB2-4D19-88F6-4D2A00F664D1}" type="parTrans" cxnId="{FBD00E8D-AD63-46B5-974B-4B06A23DDBBF}">
      <dgm:prSet/>
      <dgm:spPr/>
      <dgm:t>
        <a:bodyPr/>
        <a:lstStyle/>
        <a:p>
          <a:endParaRPr lang="en-US"/>
        </a:p>
      </dgm:t>
    </dgm:pt>
    <dgm:pt modelId="{54FF66AB-20BA-4DD1-ADB4-27A439C077E5}" type="sibTrans" cxnId="{FBD00E8D-AD63-46B5-974B-4B06A23DDBBF}">
      <dgm:prSet/>
      <dgm:spPr/>
      <dgm:t>
        <a:bodyPr/>
        <a:lstStyle/>
        <a:p>
          <a:endParaRPr lang="en-US"/>
        </a:p>
      </dgm:t>
    </dgm:pt>
    <dgm:pt modelId="{B6F4E862-81FE-4CD3-A0DD-543EF8F70919}">
      <dgm:prSet/>
      <dgm:spPr/>
      <dgm:t>
        <a:bodyPr/>
        <a:lstStyle/>
        <a:p>
          <a:r>
            <a:rPr lang="en-GB"/>
            <a:t>Axiology = Role of values in conduct of research</a:t>
          </a:r>
          <a:endParaRPr lang="en-US"/>
        </a:p>
      </dgm:t>
    </dgm:pt>
    <dgm:pt modelId="{850142D7-B3E1-4D1A-A1EB-696D30B83DCE}" type="parTrans" cxnId="{F0D41FF2-631A-437D-8A94-DDF9C6A61AEE}">
      <dgm:prSet/>
      <dgm:spPr/>
      <dgm:t>
        <a:bodyPr/>
        <a:lstStyle/>
        <a:p>
          <a:endParaRPr lang="en-US"/>
        </a:p>
      </dgm:t>
    </dgm:pt>
    <dgm:pt modelId="{EB54C335-E325-43BD-B5DE-AE7130728B27}" type="sibTrans" cxnId="{F0D41FF2-631A-437D-8A94-DDF9C6A61AEE}">
      <dgm:prSet/>
      <dgm:spPr/>
      <dgm:t>
        <a:bodyPr/>
        <a:lstStyle/>
        <a:p>
          <a:endParaRPr lang="en-US"/>
        </a:p>
      </dgm:t>
    </dgm:pt>
    <dgm:pt modelId="{42A7B0EC-9E23-4A21-8E40-BBFC6B4B239A}">
      <dgm:prSet/>
      <dgm:spPr/>
      <dgm:t>
        <a:bodyPr/>
        <a:lstStyle/>
        <a:p>
          <a:r>
            <a:rPr lang="en-GB"/>
            <a:t>Methodology = Process of building new knowledge</a:t>
          </a:r>
          <a:endParaRPr lang="en-US"/>
        </a:p>
      </dgm:t>
    </dgm:pt>
    <dgm:pt modelId="{DA5F4762-318A-41B4-8D42-FAA8FABC642E}" type="parTrans" cxnId="{294464CD-0A08-4D08-868E-296D845B8142}">
      <dgm:prSet/>
      <dgm:spPr/>
      <dgm:t>
        <a:bodyPr/>
        <a:lstStyle/>
        <a:p>
          <a:endParaRPr lang="en-US"/>
        </a:p>
      </dgm:t>
    </dgm:pt>
    <dgm:pt modelId="{7DEB3DC5-8D12-4361-9044-09F92384ED36}" type="sibTrans" cxnId="{294464CD-0A08-4D08-868E-296D845B8142}">
      <dgm:prSet/>
      <dgm:spPr/>
      <dgm:t>
        <a:bodyPr/>
        <a:lstStyle/>
        <a:p>
          <a:endParaRPr lang="en-US"/>
        </a:p>
      </dgm:t>
    </dgm:pt>
    <dgm:pt modelId="{BCCD0A4F-2AA1-43F5-8766-47C0A5122613}" type="pres">
      <dgm:prSet presAssocID="{B32CB280-9FC4-45AB-9DFC-D4477DACB7C0}" presName="vert0" presStyleCnt="0">
        <dgm:presLayoutVars>
          <dgm:dir/>
          <dgm:animOne val="branch"/>
          <dgm:animLvl val="lvl"/>
        </dgm:presLayoutVars>
      </dgm:prSet>
      <dgm:spPr/>
    </dgm:pt>
    <dgm:pt modelId="{B10CE0D7-6B2E-4FE1-A547-285D7AA8D34F}" type="pres">
      <dgm:prSet presAssocID="{99EAFD35-B006-4C18-9E48-3E55B4170452}" presName="thickLine" presStyleLbl="alignNode1" presStyleIdx="0" presStyleCnt="6"/>
      <dgm:spPr/>
    </dgm:pt>
    <dgm:pt modelId="{59199D3A-BAC3-42AF-B8D9-60EB5CAB1C98}" type="pres">
      <dgm:prSet presAssocID="{99EAFD35-B006-4C18-9E48-3E55B4170452}" presName="horz1" presStyleCnt="0"/>
      <dgm:spPr/>
    </dgm:pt>
    <dgm:pt modelId="{C87AD714-1553-4623-9475-F4A33DC378A4}" type="pres">
      <dgm:prSet presAssocID="{99EAFD35-B006-4C18-9E48-3E55B4170452}" presName="tx1" presStyleLbl="revTx" presStyleIdx="0" presStyleCnt="6"/>
      <dgm:spPr/>
    </dgm:pt>
    <dgm:pt modelId="{0D91435B-901E-4314-A01F-699978306236}" type="pres">
      <dgm:prSet presAssocID="{99EAFD35-B006-4C18-9E48-3E55B4170452}" presName="vert1" presStyleCnt="0"/>
      <dgm:spPr/>
    </dgm:pt>
    <dgm:pt modelId="{48374B86-E78C-4C5E-ABE0-A11D116E1A57}" type="pres">
      <dgm:prSet presAssocID="{2598AEBF-15C7-4D10-A27F-2479812A4CFC}" presName="thickLine" presStyleLbl="alignNode1" presStyleIdx="1" presStyleCnt="6"/>
      <dgm:spPr/>
    </dgm:pt>
    <dgm:pt modelId="{4B75B151-2117-448B-A8C1-99D3A892EB95}" type="pres">
      <dgm:prSet presAssocID="{2598AEBF-15C7-4D10-A27F-2479812A4CFC}" presName="horz1" presStyleCnt="0"/>
      <dgm:spPr/>
    </dgm:pt>
    <dgm:pt modelId="{96B0CECD-0C27-4610-BA47-42F58E0CC511}" type="pres">
      <dgm:prSet presAssocID="{2598AEBF-15C7-4D10-A27F-2479812A4CFC}" presName="tx1" presStyleLbl="revTx" presStyleIdx="1" presStyleCnt="6"/>
      <dgm:spPr/>
    </dgm:pt>
    <dgm:pt modelId="{5123F7CD-645D-464C-A661-D5A0203CE3DE}" type="pres">
      <dgm:prSet presAssocID="{2598AEBF-15C7-4D10-A27F-2479812A4CFC}" presName="vert1" presStyleCnt="0"/>
      <dgm:spPr/>
    </dgm:pt>
    <dgm:pt modelId="{A19451BC-7C8E-43C1-876F-3DE4DECDC536}" type="pres">
      <dgm:prSet presAssocID="{435958A4-0868-4773-8C83-FE789E93266B}" presName="thickLine" presStyleLbl="alignNode1" presStyleIdx="2" presStyleCnt="6"/>
      <dgm:spPr/>
    </dgm:pt>
    <dgm:pt modelId="{4D728D97-BD7D-47A4-BD22-A6DA69F23E8A}" type="pres">
      <dgm:prSet presAssocID="{435958A4-0868-4773-8C83-FE789E93266B}" presName="horz1" presStyleCnt="0"/>
      <dgm:spPr/>
    </dgm:pt>
    <dgm:pt modelId="{56404FF6-3488-4A44-A75D-75393CFA1BD4}" type="pres">
      <dgm:prSet presAssocID="{435958A4-0868-4773-8C83-FE789E93266B}" presName="tx1" presStyleLbl="revTx" presStyleIdx="2" presStyleCnt="6"/>
      <dgm:spPr/>
    </dgm:pt>
    <dgm:pt modelId="{B170B406-DF19-4D2D-9122-1D021EE66CF0}" type="pres">
      <dgm:prSet presAssocID="{435958A4-0868-4773-8C83-FE789E93266B}" presName="vert1" presStyleCnt="0"/>
      <dgm:spPr/>
    </dgm:pt>
    <dgm:pt modelId="{66FD03A2-A675-40E6-ABB4-A7FBB8DFE2A6}" type="pres">
      <dgm:prSet presAssocID="{18B7827B-B17D-48AF-9B12-37D88832B5B1}" presName="thickLine" presStyleLbl="alignNode1" presStyleIdx="3" presStyleCnt="6"/>
      <dgm:spPr/>
    </dgm:pt>
    <dgm:pt modelId="{02634539-BBB0-4B0F-A53F-AD90E9DEA990}" type="pres">
      <dgm:prSet presAssocID="{18B7827B-B17D-48AF-9B12-37D88832B5B1}" presName="horz1" presStyleCnt="0"/>
      <dgm:spPr/>
    </dgm:pt>
    <dgm:pt modelId="{1B3E1EF7-2492-43E4-A1E6-8021A33E2514}" type="pres">
      <dgm:prSet presAssocID="{18B7827B-B17D-48AF-9B12-37D88832B5B1}" presName="tx1" presStyleLbl="revTx" presStyleIdx="3" presStyleCnt="6"/>
      <dgm:spPr/>
    </dgm:pt>
    <dgm:pt modelId="{2A78945F-EA63-4509-89EC-C7390E23E9A5}" type="pres">
      <dgm:prSet presAssocID="{18B7827B-B17D-48AF-9B12-37D88832B5B1}" presName="vert1" presStyleCnt="0"/>
      <dgm:spPr/>
    </dgm:pt>
    <dgm:pt modelId="{04B5A8C0-6D74-496E-8223-5072E924CB34}" type="pres">
      <dgm:prSet presAssocID="{B6F4E862-81FE-4CD3-A0DD-543EF8F70919}" presName="thickLine" presStyleLbl="alignNode1" presStyleIdx="4" presStyleCnt="6"/>
      <dgm:spPr/>
    </dgm:pt>
    <dgm:pt modelId="{7A9F1373-A37E-4018-98CC-00279734050B}" type="pres">
      <dgm:prSet presAssocID="{B6F4E862-81FE-4CD3-A0DD-543EF8F70919}" presName="horz1" presStyleCnt="0"/>
      <dgm:spPr/>
    </dgm:pt>
    <dgm:pt modelId="{F01F2792-7815-4AAD-BFA2-F26E7B09DA23}" type="pres">
      <dgm:prSet presAssocID="{B6F4E862-81FE-4CD3-A0DD-543EF8F70919}" presName="tx1" presStyleLbl="revTx" presStyleIdx="4" presStyleCnt="6"/>
      <dgm:spPr/>
    </dgm:pt>
    <dgm:pt modelId="{3AAB49B1-6296-49C5-AA58-D5341947E3F8}" type="pres">
      <dgm:prSet presAssocID="{B6F4E862-81FE-4CD3-A0DD-543EF8F70919}" presName="vert1" presStyleCnt="0"/>
      <dgm:spPr/>
    </dgm:pt>
    <dgm:pt modelId="{BB203969-DF9C-4A0B-B946-5944A6FA63F0}" type="pres">
      <dgm:prSet presAssocID="{42A7B0EC-9E23-4A21-8E40-BBFC6B4B239A}" presName="thickLine" presStyleLbl="alignNode1" presStyleIdx="5" presStyleCnt="6"/>
      <dgm:spPr/>
    </dgm:pt>
    <dgm:pt modelId="{80160693-CEAF-44EB-A52C-0955A6E3959C}" type="pres">
      <dgm:prSet presAssocID="{42A7B0EC-9E23-4A21-8E40-BBFC6B4B239A}" presName="horz1" presStyleCnt="0"/>
      <dgm:spPr/>
    </dgm:pt>
    <dgm:pt modelId="{025E2C26-09A3-480C-8985-CCB1CAD507BF}" type="pres">
      <dgm:prSet presAssocID="{42A7B0EC-9E23-4A21-8E40-BBFC6B4B239A}" presName="tx1" presStyleLbl="revTx" presStyleIdx="5" presStyleCnt="6"/>
      <dgm:spPr/>
    </dgm:pt>
    <dgm:pt modelId="{C15BB95A-A701-4FD5-B841-DCC0CC8007A0}" type="pres">
      <dgm:prSet presAssocID="{42A7B0EC-9E23-4A21-8E40-BBFC6B4B239A}" presName="vert1" presStyleCnt="0"/>
      <dgm:spPr/>
    </dgm:pt>
  </dgm:ptLst>
  <dgm:cxnLst>
    <dgm:cxn modelId="{0BA2EF0D-4E32-4BC0-A8BE-42DFD4FF5AFB}" type="presOf" srcId="{B6F4E862-81FE-4CD3-A0DD-543EF8F70919}" destId="{F01F2792-7815-4AAD-BFA2-F26E7B09DA23}" srcOrd="0" destOrd="0" presId="urn:microsoft.com/office/officeart/2008/layout/LinedList"/>
    <dgm:cxn modelId="{DE7FB32C-FF02-40E8-BA8C-568BEF5CA3F1}" type="presOf" srcId="{18B7827B-B17D-48AF-9B12-37D88832B5B1}" destId="{1B3E1EF7-2492-43E4-A1E6-8021A33E2514}" srcOrd="0" destOrd="0" presId="urn:microsoft.com/office/officeart/2008/layout/LinedList"/>
    <dgm:cxn modelId="{11E3E72C-3F01-494E-91AC-3427DD673E13}" type="presOf" srcId="{99EAFD35-B006-4C18-9E48-3E55B4170452}" destId="{C87AD714-1553-4623-9475-F4A33DC378A4}" srcOrd="0" destOrd="0" presId="urn:microsoft.com/office/officeart/2008/layout/LinedList"/>
    <dgm:cxn modelId="{B4841C33-8C2D-462A-91A5-A8D091D59321}" type="presOf" srcId="{2598AEBF-15C7-4D10-A27F-2479812A4CFC}" destId="{96B0CECD-0C27-4610-BA47-42F58E0CC511}" srcOrd="0" destOrd="0" presId="urn:microsoft.com/office/officeart/2008/layout/LinedList"/>
    <dgm:cxn modelId="{A1315C4E-93DF-4C0F-BA6D-C4582CFF3400}" type="presOf" srcId="{B32CB280-9FC4-45AB-9DFC-D4477DACB7C0}" destId="{BCCD0A4F-2AA1-43F5-8766-47C0A5122613}" srcOrd="0" destOrd="0" presId="urn:microsoft.com/office/officeart/2008/layout/LinedList"/>
    <dgm:cxn modelId="{F529C977-6479-46E6-8246-3C3B4FC340B3}" srcId="{B32CB280-9FC4-45AB-9DFC-D4477DACB7C0}" destId="{99EAFD35-B006-4C18-9E48-3E55B4170452}" srcOrd="0" destOrd="0" parTransId="{78602E25-BFBB-4668-B324-4F9051CE7C88}" sibTransId="{08A1A61D-16AF-4E18-A9BC-5AC6E5960DFF}"/>
    <dgm:cxn modelId="{FBD00E8D-AD63-46B5-974B-4B06A23DDBBF}" srcId="{B32CB280-9FC4-45AB-9DFC-D4477DACB7C0}" destId="{18B7827B-B17D-48AF-9B12-37D88832B5B1}" srcOrd="3" destOrd="0" parTransId="{D8223BDB-6FB2-4D19-88F6-4D2A00F664D1}" sibTransId="{54FF66AB-20BA-4DD1-ADB4-27A439C077E5}"/>
    <dgm:cxn modelId="{4730B3A7-FE83-4874-9BC5-DA305323DCE3}" srcId="{B32CB280-9FC4-45AB-9DFC-D4477DACB7C0}" destId="{2598AEBF-15C7-4D10-A27F-2479812A4CFC}" srcOrd="1" destOrd="0" parTransId="{C7C1381D-7705-46B2-B99C-205B45A8F770}" sibTransId="{A5DDE503-15C8-4672-B346-0564D5414404}"/>
    <dgm:cxn modelId="{43297BC8-88CD-4F9F-9444-62EE5FBD3CDD}" type="presOf" srcId="{435958A4-0868-4773-8C83-FE789E93266B}" destId="{56404FF6-3488-4A44-A75D-75393CFA1BD4}" srcOrd="0" destOrd="0" presId="urn:microsoft.com/office/officeart/2008/layout/LinedList"/>
    <dgm:cxn modelId="{294464CD-0A08-4D08-868E-296D845B8142}" srcId="{B32CB280-9FC4-45AB-9DFC-D4477DACB7C0}" destId="{42A7B0EC-9E23-4A21-8E40-BBFC6B4B239A}" srcOrd="5" destOrd="0" parTransId="{DA5F4762-318A-41B4-8D42-FAA8FABC642E}" sibTransId="{7DEB3DC5-8D12-4361-9044-09F92384ED36}"/>
    <dgm:cxn modelId="{5ED0A3F1-0630-4BA0-A5FC-7736A3C5A6D8}" srcId="{B32CB280-9FC4-45AB-9DFC-D4477DACB7C0}" destId="{435958A4-0868-4773-8C83-FE789E93266B}" srcOrd="2" destOrd="0" parTransId="{20E46AF7-7EE7-4478-BFD6-ACEEA6418307}" sibTransId="{3FB97102-DBEF-4099-8947-A36533CA6519}"/>
    <dgm:cxn modelId="{F0D41FF2-631A-437D-8A94-DDF9C6A61AEE}" srcId="{B32CB280-9FC4-45AB-9DFC-D4477DACB7C0}" destId="{B6F4E862-81FE-4CD3-A0DD-543EF8F70919}" srcOrd="4" destOrd="0" parTransId="{850142D7-B3E1-4D1A-A1EB-696D30B83DCE}" sibTransId="{EB54C335-E325-43BD-B5DE-AE7130728B27}"/>
    <dgm:cxn modelId="{5B7168F9-74CC-467D-98DC-65D512D3D746}" type="presOf" srcId="{42A7B0EC-9E23-4A21-8E40-BBFC6B4B239A}" destId="{025E2C26-09A3-480C-8985-CCB1CAD507BF}" srcOrd="0" destOrd="0" presId="urn:microsoft.com/office/officeart/2008/layout/LinedList"/>
    <dgm:cxn modelId="{AF08B126-0CBC-4FBD-8890-228AB4C2BE53}" type="presParOf" srcId="{BCCD0A4F-2AA1-43F5-8766-47C0A5122613}" destId="{B10CE0D7-6B2E-4FE1-A547-285D7AA8D34F}" srcOrd="0" destOrd="0" presId="urn:microsoft.com/office/officeart/2008/layout/LinedList"/>
    <dgm:cxn modelId="{5803167A-8CF0-49B2-80C5-3864236C97B9}" type="presParOf" srcId="{BCCD0A4F-2AA1-43F5-8766-47C0A5122613}" destId="{59199D3A-BAC3-42AF-B8D9-60EB5CAB1C98}" srcOrd="1" destOrd="0" presId="urn:microsoft.com/office/officeart/2008/layout/LinedList"/>
    <dgm:cxn modelId="{2EEC6E9A-DC9E-4036-A2B9-B7157067494D}" type="presParOf" srcId="{59199D3A-BAC3-42AF-B8D9-60EB5CAB1C98}" destId="{C87AD714-1553-4623-9475-F4A33DC378A4}" srcOrd="0" destOrd="0" presId="urn:microsoft.com/office/officeart/2008/layout/LinedList"/>
    <dgm:cxn modelId="{1F6E880B-9D4C-4CB0-9F52-E75AEBCCCE4F}" type="presParOf" srcId="{59199D3A-BAC3-42AF-B8D9-60EB5CAB1C98}" destId="{0D91435B-901E-4314-A01F-699978306236}" srcOrd="1" destOrd="0" presId="urn:microsoft.com/office/officeart/2008/layout/LinedList"/>
    <dgm:cxn modelId="{F2245D05-A5FE-47C2-B015-E14FD7AB2AF7}" type="presParOf" srcId="{BCCD0A4F-2AA1-43F5-8766-47C0A5122613}" destId="{48374B86-E78C-4C5E-ABE0-A11D116E1A57}" srcOrd="2" destOrd="0" presId="urn:microsoft.com/office/officeart/2008/layout/LinedList"/>
    <dgm:cxn modelId="{2001B090-4276-499F-91D6-F45F550BBE29}" type="presParOf" srcId="{BCCD0A4F-2AA1-43F5-8766-47C0A5122613}" destId="{4B75B151-2117-448B-A8C1-99D3A892EB95}" srcOrd="3" destOrd="0" presId="urn:microsoft.com/office/officeart/2008/layout/LinedList"/>
    <dgm:cxn modelId="{9746D2D0-738D-4020-AE1B-EA4F1B398897}" type="presParOf" srcId="{4B75B151-2117-448B-A8C1-99D3A892EB95}" destId="{96B0CECD-0C27-4610-BA47-42F58E0CC511}" srcOrd="0" destOrd="0" presId="urn:microsoft.com/office/officeart/2008/layout/LinedList"/>
    <dgm:cxn modelId="{E1BF21D4-2085-462C-8205-761B916BAA25}" type="presParOf" srcId="{4B75B151-2117-448B-A8C1-99D3A892EB95}" destId="{5123F7CD-645D-464C-A661-D5A0203CE3DE}" srcOrd="1" destOrd="0" presId="urn:microsoft.com/office/officeart/2008/layout/LinedList"/>
    <dgm:cxn modelId="{67154164-9F1B-4D9F-8D31-37371C002210}" type="presParOf" srcId="{BCCD0A4F-2AA1-43F5-8766-47C0A5122613}" destId="{A19451BC-7C8E-43C1-876F-3DE4DECDC536}" srcOrd="4" destOrd="0" presId="urn:microsoft.com/office/officeart/2008/layout/LinedList"/>
    <dgm:cxn modelId="{0B522FFC-BE84-4FC1-82B6-62FCA316FB2E}" type="presParOf" srcId="{BCCD0A4F-2AA1-43F5-8766-47C0A5122613}" destId="{4D728D97-BD7D-47A4-BD22-A6DA69F23E8A}" srcOrd="5" destOrd="0" presId="urn:microsoft.com/office/officeart/2008/layout/LinedList"/>
    <dgm:cxn modelId="{986FE48F-FD08-4AA4-86CD-E38F9058E4BD}" type="presParOf" srcId="{4D728D97-BD7D-47A4-BD22-A6DA69F23E8A}" destId="{56404FF6-3488-4A44-A75D-75393CFA1BD4}" srcOrd="0" destOrd="0" presId="urn:microsoft.com/office/officeart/2008/layout/LinedList"/>
    <dgm:cxn modelId="{1DC10411-77A4-44B7-BE5E-2813339053C8}" type="presParOf" srcId="{4D728D97-BD7D-47A4-BD22-A6DA69F23E8A}" destId="{B170B406-DF19-4D2D-9122-1D021EE66CF0}" srcOrd="1" destOrd="0" presId="urn:microsoft.com/office/officeart/2008/layout/LinedList"/>
    <dgm:cxn modelId="{DBC46FA9-5AE4-47CB-85F4-FFDDE7837290}" type="presParOf" srcId="{BCCD0A4F-2AA1-43F5-8766-47C0A5122613}" destId="{66FD03A2-A675-40E6-ABB4-A7FBB8DFE2A6}" srcOrd="6" destOrd="0" presId="urn:microsoft.com/office/officeart/2008/layout/LinedList"/>
    <dgm:cxn modelId="{DB6A3095-BFA2-49D1-B2BC-E35ACDC606CB}" type="presParOf" srcId="{BCCD0A4F-2AA1-43F5-8766-47C0A5122613}" destId="{02634539-BBB0-4B0F-A53F-AD90E9DEA990}" srcOrd="7" destOrd="0" presId="urn:microsoft.com/office/officeart/2008/layout/LinedList"/>
    <dgm:cxn modelId="{FCAA57E6-7CF2-4CB6-8E3D-EE62DCA950B8}" type="presParOf" srcId="{02634539-BBB0-4B0F-A53F-AD90E9DEA990}" destId="{1B3E1EF7-2492-43E4-A1E6-8021A33E2514}" srcOrd="0" destOrd="0" presId="urn:microsoft.com/office/officeart/2008/layout/LinedList"/>
    <dgm:cxn modelId="{3AF5008E-A283-45B9-8BC7-53CC39A5B7C7}" type="presParOf" srcId="{02634539-BBB0-4B0F-A53F-AD90E9DEA990}" destId="{2A78945F-EA63-4509-89EC-C7390E23E9A5}" srcOrd="1" destOrd="0" presId="urn:microsoft.com/office/officeart/2008/layout/LinedList"/>
    <dgm:cxn modelId="{002B140E-CCB3-4A23-9979-30C7083BB556}" type="presParOf" srcId="{BCCD0A4F-2AA1-43F5-8766-47C0A5122613}" destId="{04B5A8C0-6D74-496E-8223-5072E924CB34}" srcOrd="8" destOrd="0" presId="urn:microsoft.com/office/officeart/2008/layout/LinedList"/>
    <dgm:cxn modelId="{90FFA0B9-E464-4F14-AEA7-8B9532B78397}" type="presParOf" srcId="{BCCD0A4F-2AA1-43F5-8766-47C0A5122613}" destId="{7A9F1373-A37E-4018-98CC-00279734050B}" srcOrd="9" destOrd="0" presId="urn:microsoft.com/office/officeart/2008/layout/LinedList"/>
    <dgm:cxn modelId="{3C793426-CE05-4D85-B100-A3624FB5259F}" type="presParOf" srcId="{7A9F1373-A37E-4018-98CC-00279734050B}" destId="{F01F2792-7815-4AAD-BFA2-F26E7B09DA23}" srcOrd="0" destOrd="0" presId="urn:microsoft.com/office/officeart/2008/layout/LinedList"/>
    <dgm:cxn modelId="{E55285A8-0935-4F4E-90E8-FF66CF5B6D45}" type="presParOf" srcId="{7A9F1373-A37E-4018-98CC-00279734050B}" destId="{3AAB49B1-6296-49C5-AA58-D5341947E3F8}" srcOrd="1" destOrd="0" presId="urn:microsoft.com/office/officeart/2008/layout/LinedList"/>
    <dgm:cxn modelId="{4448A0AA-B117-4EC5-8FA7-73A1B995E6EE}" type="presParOf" srcId="{BCCD0A4F-2AA1-43F5-8766-47C0A5122613}" destId="{BB203969-DF9C-4A0B-B946-5944A6FA63F0}" srcOrd="10" destOrd="0" presId="urn:microsoft.com/office/officeart/2008/layout/LinedList"/>
    <dgm:cxn modelId="{9CDF8D0C-87A9-4003-BF8A-DDE1144D2220}" type="presParOf" srcId="{BCCD0A4F-2AA1-43F5-8766-47C0A5122613}" destId="{80160693-CEAF-44EB-A52C-0955A6E3959C}" srcOrd="11" destOrd="0" presId="urn:microsoft.com/office/officeart/2008/layout/LinedList"/>
    <dgm:cxn modelId="{FEC7DF2C-7442-4234-B38C-F6A8ED76AA88}" type="presParOf" srcId="{80160693-CEAF-44EB-A52C-0955A6E3959C}" destId="{025E2C26-09A3-480C-8985-CCB1CAD507BF}" srcOrd="0" destOrd="0" presId="urn:microsoft.com/office/officeart/2008/layout/LinedList"/>
    <dgm:cxn modelId="{A7C4124E-B3A9-42EA-A49A-1E3BB8F386B0}" type="presParOf" srcId="{80160693-CEAF-44EB-A52C-0955A6E3959C}" destId="{C15BB95A-A701-4FD5-B841-DCC0CC8007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CE0D7-6B2E-4FE1-A547-285D7AA8D34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7AD714-1553-4623-9475-F4A33DC378A4}">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Guba and Lincoln's 1994 text "Competing Paradigms in Qualitative Research“</a:t>
          </a:r>
          <a:endParaRPr lang="en-US" sz="2500" kern="1200"/>
        </a:p>
      </dsp:txBody>
      <dsp:txXfrm>
        <a:off x="0" y="2703"/>
        <a:ext cx="6900512" cy="921789"/>
      </dsp:txXfrm>
    </dsp:sp>
    <dsp:sp modelId="{48374B86-E78C-4C5E-ABE0-A11D116E1A57}">
      <dsp:nvSpPr>
        <dsp:cNvPr id="0" name=""/>
        <dsp:cNvSpPr/>
      </dsp:nvSpPr>
      <dsp:spPr>
        <a:xfrm>
          <a:off x="0" y="924492"/>
          <a:ext cx="6900512" cy="0"/>
        </a:xfrm>
        <a:prstGeom prst="line">
          <a:avLst/>
        </a:prstGeom>
        <a:solidFill>
          <a:schemeClr val="accent2">
            <a:hueOff val="0"/>
            <a:satOff val="-20000"/>
            <a:lumOff val="10000"/>
            <a:alphaOff val="0"/>
          </a:schemeClr>
        </a:solidFill>
        <a:ln w="19050" cap="flat" cmpd="sng" algn="ctr">
          <a:solidFill>
            <a:schemeClr val="accent2">
              <a:hueOff val="0"/>
              <a:satOff val="-20000"/>
              <a:lumOff val="1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0CECD-0C27-4610-BA47-42F58E0CC511}">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Put forth those four major elements that underpin a paradigm:</a:t>
          </a:r>
          <a:endParaRPr lang="en-US" sz="2500" kern="1200"/>
        </a:p>
      </dsp:txBody>
      <dsp:txXfrm>
        <a:off x="0" y="924492"/>
        <a:ext cx="6900512" cy="921789"/>
      </dsp:txXfrm>
    </dsp:sp>
    <dsp:sp modelId="{A19451BC-7C8E-43C1-876F-3DE4DECDC536}">
      <dsp:nvSpPr>
        <dsp:cNvPr id="0" name=""/>
        <dsp:cNvSpPr/>
      </dsp:nvSpPr>
      <dsp:spPr>
        <a:xfrm>
          <a:off x="0" y="1846281"/>
          <a:ext cx="6900512" cy="0"/>
        </a:xfrm>
        <a:prstGeom prst="line">
          <a:avLst/>
        </a:prstGeom>
        <a:solidFill>
          <a:schemeClr val="accent2">
            <a:hueOff val="0"/>
            <a:satOff val="-40000"/>
            <a:lumOff val="20000"/>
            <a:alphaOff val="0"/>
          </a:schemeClr>
        </a:solidFill>
        <a:ln w="19050" cap="flat" cmpd="sng" algn="ctr">
          <a:solidFill>
            <a:schemeClr val="accent2">
              <a:hueOff val="0"/>
              <a:satOff val="-40000"/>
              <a:lumOff val="2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04FF6-3488-4A44-A75D-75393CFA1BD4}">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Ontology = Basic belief system about nature of reality</a:t>
          </a:r>
          <a:endParaRPr lang="en-US" sz="2500" kern="1200"/>
        </a:p>
      </dsp:txBody>
      <dsp:txXfrm>
        <a:off x="0" y="1846281"/>
        <a:ext cx="6900512" cy="921789"/>
      </dsp:txXfrm>
    </dsp:sp>
    <dsp:sp modelId="{66FD03A2-A675-40E6-ABB4-A7FBB8DFE2A6}">
      <dsp:nvSpPr>
        <dsp:cNvPr id="0" name=""/>
        <dsp:cNvSpPr/>
      </dsp:nvSpPr>
      <dsp:spPr>
        <a:xfrm>
          <a:off x="0" y="2768070"/>
          <a:ext cx="6900512" cy="0"/>
        </a:xfrm>
        <a:prstGeom prst="line">
          <a:avLst/>
        </a:prstGeom>
        <a:solidFill>
          <a:schemeClr val="accent2">
            <a:hueOff val="0"/>
            <a:satOff val="-60000"/>
            <a:lumOff val="30000"/>
            <a:alphaOff val="0"/>
          </a:schemeClr>
        </a:solidFill>
        <a:ln w="19050" cap="flat" cmpd="sng" algn="ctr">
          <a:solidFill>
            <a:schemeClr val="accent2">
              <a:hueOff val="0"/>
              <a:satOff val="-60000"/>
              <a:lumOff val="3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E1EF7-2492-43E4-A1E6-8021A33E2514}">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Epistemology = Assumptions about the grounds of knowledge</a:t>
          </a:r>
          <a:endParaRPr lang="en-US" sz="2500" kern="1200"/>
        </a:p>
      </dsp:txBody>
      <dsp:txXfrm>
        <a:off x="0" y="2768070"/>
        <a:ext cx="6900512" cy="921789"/>
      </dsp:txXfrm>
    </dsp:sp>
    <dsp:sp modelId="{04B5A8C0-6D74-496E-8223-5072E924CB34}">
      <dsp:nvSpPr>
        <dsp:cNvPr id="0" name=""/>
        <dsp:cNvSpPr/>
      </dsp:nvSpPr>
      <dsp:spPr>
        <a:xfrm>
          <a:off x="0" y="3689859"/>
          <a:ext cx="6900512" cy="0"/>
        </a:xfrm>
        <a:prstGeom prst="line">
          <a:avLst/>
        </a:prstGeom>
        <a:solidFill>
          <a:schemeClr val="accent2">
            <a:hueOff val="0"/>
            <a:satOff val="-80000"/>
            <a:lumOff val="40000"/>
            <a:alphaOff val="0"/>
          </a:schemeClr>
        </a:solidFill>
        <a:ln w="19050" cap="flat" cmpd="sng" algn="ctr">
          <a:solidFill>
            <a:schemeClr val="accent2">
              <a:hueOff val="0"/>
              <a:satOff val="-80000"/>
              <a:lumOff val="4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F2792-7815-4AAD-BFA2-F26E7B09DA23}">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Axiology = Role of values in conduct of research</a:t>
          </a:r>
          <a:endParaRPr lang="en-US" sz="2500" kern="1200"/>
        </a:p>
      </dsp:txBody>
      <dsp:txXfrm>
        <a:off x="0" y="3689859"/>
        <a:ext cx="6900512" cy="921789"/>
      </dsp:txXfrm>
    </dsp:sp>
    <dsp:sp modelId="{BB203969-DF9C-4A0B-B946-5944A6FA63F0}">
      <dsp:nvSpPr>
        <dsp:cNvPr id="0" name=""/>
        <dsp:cNvSpPr/>
      </dsp:nvSpPr>
      <dsp:spPr>
        <a:xfrm>
          <a:off x="0" y="4611648"/>
          <a:ext cx="6900512" cy="0"/>
        </a:xfrm>
        <a:prstGeom prst="line">
          <a:avLst/>
        </a:prstGeom>
        <a:solidFill>
          <a:schemeClr val="accent2">
            <a:hueOff val="0"/>
            <a:satOff val="-100000"/>
            <a:lumOff val="50000"/>
            <a:alphaOff val="0"/>
          </a:schemeClr>
        </a:solidFill>
        <a:ln w="19050" cap="flat" cmpd="sng" algn="ctr">
          <a:solidFill>
            <a:schemeClr val="accent2">
              <a:hueOff val="0"/>
              <a:satOff val="-100000"/>
              <a:lumOff val="5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5E2C26-09A3-480C-8985-CCB1CAD507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Methodology = Process of building new knowledge</a:t>
          </a:r>
          <a:endParaRPr lang="en-US" sz="25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5EDF-172E-10DA-285B-6BAE702A45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26EB95-EDC8-D901-9EF5-474010AD5B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DC0DCD-B328-2001-3A50-7258684C5BAC}"/>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5" name="Footer Placeholder 4">
            <a:extLst>
              <a:ext uri="{FF2B5EF4-FFF2-40B4-BE49-F238E27FC236}">
                <a16:creationId xmlns:a16="http://schemas.microsoft.com/office/drawing/2014/main" id="{5998C81F-87E2-36CC-9D1F-D47266165C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5D633-6F60-88C6-F65E-7BE654EBA832}"/>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385272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AC8F4-E259-F543-4CE1-3478C26783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853840-C89D-23F2-4A14-71B6A4E96D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35EB65-271C-C124-4721-D7D834E54625}"/>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5" name="Footer Placeholder 4">
            <a:extLst>
              <a:ext uri="{FF2B5EF4-FFF2-40B4-BE49-F238E27FC236}">
                <a16:creationId xmlns:a16="http://schemas.microsoft.com/office/drawing/2014/main" id="{DA4D46BD-D39A-2605-DCF4-7C41039EB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7E3565-8E61-E825-7FCB-FB2A974EF8C4}"/>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357930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B8A7A-9E9C-C5C3-4C76-435B043CC0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0D7195-18B3-034A-6D08-46D32116EE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20BE1-64AD-E675-48EF-559B58C79C24}"/>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5" name="Footer Placeholder 4">
            <a:extLst>
              <a:ext uri="{FF2B5EF4-FFF2-40B4-BE49-F238E27FC236}">
                <a16:creationId xmlns:a16="http://schemas.microsoft.com/office/drawing/2014/main" id="{A51C6438-4866-7040-D83E-B56BE4E9C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0CAA8-BAC4-3246-6A62-6109178324B6}"/>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863052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5A0FE-87D2-5883-B7DC-386AFA9EB5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C0A7E2-CF07-09EA-2413-043C54CBF6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47ED88-C3C0-18CB-18FB-B6FF7D25B0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120F0-DD0B-D7C7-1E5A-2D35A9505730}"/>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6" name="Footer Placeholder 5">
            <a:extLst>
              <a:ext uri="{FF2B5EF4-FFF2-40B4-BE49-F238E27FC236}">
                <a16:creationId xmlns:a16="http://schemas.microsoft.com/office/drawing/2014/main" id="{C63E2B5D-D275-159F-3EB2-54DB375969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254254-76EF-78B8-4915-392B1BB69420}"/>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207636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27C88-65B0-7CDC-A125-3E84EA63DE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D47744-602B-7F2A-D72C-A9E89A9421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166D50-4409-0A6B-53EB-FD3315B059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002BD8-2990-2EC5-FABA-6B3406E8A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99130D-F258-66DD-96D7-3522C33163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24B2B5-9B48-E4EA-3D41-A8C0C75FF275}"/>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8" name="Footer Placeholder 7">
            <a:extLst>
              <a:ext uri="{FF2B5EF4-FFF2-40B4-BE49-F238E27FC236}">
                <a16:creationId xmlns:a16="http://schemas.microsoft.com/office/drawing/2014/main" id="{7BAA7E6F-1925-5124-1229-A26EFFF7F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EC2E99-A0CA-20B4-1347-1A71DF21370C}"/>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372590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6D8F-BBFC-3A42-39FF-0B29A3655E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BE3193-7C72-0AB0-7BD2-497321D6ECC3}"/>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4" name="Footer Placeholder 3">
            <a:extLst>
              <a:ext uri="{FF2B5EF4-FFF2-40B4-BE49-F238E27FC236}">
                <a16:creationId xmlns:a16="http://schemas.microsoft.com/office/drawing/2014/main" id="{D8D75244-0B36-BE20-A38E-A85D6CA231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DF066E-9C53-8E2B-8BD1-FCDDB104BF4D}"/>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112520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B3D4ED-9400-14A2-F554-32A4BCAAD408}"/>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3" name="Footer Placeholder 2">
            <a:extLst>
              <a:ext uri="{FF2B5EF4-FFF2-40B4-BE49-F238E27FC236}">
                <a16:creationId xmlns:a16="http://schemas.microsoft.com/office/drawing/2014/main" id="{902D5FAB-766D-C3C4-D013-DD540314E0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9F1826-A55B-B923-DEDE-2BFD893A71FF}"/>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2113003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35B6E-0FFD-95BA-7CA8-8FE7050C92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0A413A-502B-1192-5677-CE6F53B442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CF03DA-F797-80BD-6646-58E61EF331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6288D2-3A5D-05D2-5590-025D3D319CAB}"/>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6" name="Footer Placeholder 5">
            <a:extLst>
              <a:ext uri="{FF2B5EF4-FFF2-40B4-BE49-F238E27FC236}">
                <a16:creationId xmlns:a16="http://schemas.microsoft.com/office/drawing/2014/main" id="{652B4154-296D-3F96-3279-84337E77E7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8D49D6-142F-A4E3-AA7C-5B428DC5C1E7}"/>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847507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89834-DE86-5642-A060-8435AD79C3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EBAEC0-988F-373C-EAF1-B183755828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C2E3C3-A727-CDF0-87D4-E5B8BD11CC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2904D0-14B8-C4C8-BF99-7D2E4434590D}"/>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6" name="Footer Placeholder 5">
            <a:extLst>
              <a:ext uri="{FF2B5EF4-FFF2-40B4-BE49-F238E27FC236}">
                <a16:creationId xmlns:a16="http://schemas.microsoft.com/office/drawing/2014/main" id="{0DAFCAC6-6F8F-2B94-A973-ED5100D05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8D2A1-C7DC-9A49-FA7D-C04AB8D3DC6F}"/>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4162738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2D43A-1DCE-D21E-FF2D-0C565D9665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ABD794-EC57-2BAE-3C5A-DB4EABB4D3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A15A6-D87D-C010-5D75-8E66E1004E1D}"/>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5" name="Footer Placeholder 4">
            <a:extLst>
              <a:ext uri="{FF2B5EF4-FFF2-40B4-BE49-F238E27FC236}">
                <a16:creationId xmlns:a16="http://schemas.microsoft.com/office/drawing/2014/main" id="{E4E2D213-6793-A2C7-658A-A4A314AA80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869BC0-C215-0077-3D99-C1055E99302A}"/>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618141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5F404A-B537-D1CB-AD88-F10BC2C2AD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56B044-EE65-E671-E403-D892865A72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9212B-608F-BCAB-21A5-114943F05AE6}"/>
              </a:ext>
            </a:extLst>
          </p:cNvPr>
          <p:cNvSpPr>
            <a:spLocks noGrp="1"/>
          </p:cNvSpPr>
          <p:nvPr>
            <p:ph type="dt" sz="half" idx="10"/>
          </p:nvPr>
        </p:nvSpPr>
        <p:spPr/>
        <p:txBody>
          <a:bodyPr/>
          <a:lstStyle/>
          <a:p>
            <a:fld id="{FB526BA2-FDF6-4CA1-9F46-1EB4280C0C7A}" type="datetimeFigureOut">
              <a:rPr lang="en-GB" smtClean="0"/>
              <a:t>09/04/2026</a:t>
            </a:fld>
            <a:endParaRPr lang="en-GB"/>
          </a:p>
        </p:txBody>
      </p:sp>
      <p:sp>
        <p:nvSpPr>
          <p:cNvPr id="5" name="Footer Placeholder 4">
            <a:extLst>
              <a:ext uri="{FF2B5EF4-FFF2-40B4-BE49-F238E27FC236}">
                <a16:creationId xmlns:a16="http://schemas.microsoft.com/office/drawing/2014/main" id="{60C422C3-75A5-6087-3144-04304B1CCA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E2A8F2-393D-4BD9-BA0F-47B42BAF3D33}"/>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2900815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1068D9-B6E7-CDE8-2D6E-1C97DEF33F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4D4A09-F123-E8C0-2D85-7AF65636F6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BCC584-12F4-45AB-76F6-93149596C2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526BA2-FDF6-4CA1-9F46-1EB4280C0C7A}" type="datetimeFigureOut">
              <a:rPr lang="en-GB" smtClean="0"/>
              <a:t>09/04/2026</a:t>
            </a:fld>
            <a:endParaRPr lang="en-GB"/>
          </a:p>
        </p:txBody>
      </p:sp>
      <p:sp>
        <p:nvSpPr>
          <p:cNvPr id="5" name="Footer Placeholder 4">
            <a:extLst>
              <a:ext uri="{FF2B5EF4-FFF2-40B4-BE49-F238E27FC236}">
                <a16:creationId xmlns:a16="http://schemas.microsoft.com/office/drawing/2014/main" id="{B7AA5B8B-7E1D-6E80-B19C-B189EF810C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5F1372A-98D1-9B20-6394-51A3B826C3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A6AE29-788A-4EF0-81D3-67049935747E}" type="slidenum">
              <a:rPr lang="en-GB" smtClean="0"/>
              <a:t>‹#›</a:t>
            </a:fld>
            <a:endParaRPr lang="en-GB"/>
          </a:p>
        </p:txBody>
      </p:sp>
    </p:spTree>
    <p:extLst>
      <p:ext uri="{BB962C8B-B14F-4D97-AF65-F5344CB8AC3E}">
        <p14:creationId xmlns:p14="http://schemas.microsoft.com/office/powerpoint/2010/main" val="2898294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0A73C-77CF-E4EE-FB66-7F4A6A401071}"/>
              </a:ext>
            </a:extLst>
          </p:cNvPr>
          <p:cNvSpPr>
            <a:spLocks noGrp="1"/>
          </p:cNvSpPr>
          <p:nvPr>
            <p:ph type="ctrTitle"/>
          </p:nvPr>
        </p:nvSpPr>
        <p:spPr>
          <a:xfrm>
            <a:off x="7380407" y="743447"/>
            <a:ext cx="3973385" cy="3692028"/>
          </a:xfrm>
          <a:noFill/>
        </p:spPr>
        <p:txBody>
          <a:bodyPr>
            <a:normAutofit/>
          </a:bodyPr>
          <a:lstStyle/>
          <a:p>
            <a:pPr algn="l"/>
            <a:r>
              <a:rPr lang="en-GB" sz="5200"/>
              <a:t>EDGING TO PART II</a:t>
            </a:r>
          </a:p>
        </p:txBody>
      </p:sp>
      <p:sp>
        <p:nvSpPr>
          <p:cNvPr id="3" name="Subtitle 2">
            <a:extLst>
              <a:ext uri="{FF2B5EF4-FFF2-40B4-BE49-F238E27FC236}">
                <a16:creationId xmlns:a16="http://schemas.microsoft.com/office/drawing/2014/main" id="{6A338D94-82B5-6907-2FBE-29376E1C2E77}"/>
              </a:ext>
            </a:extLst>
          </p:cNvPr>
          <p:cNvSpPr>
            <a:spLocks noGrp="1"/>
          </p:cNvSpPr>
          <p:nvPr>
            <p:ph type="subTitle" idx="1"/>
          </p:nvPr>
        </p:nvSpPr>
        <p:spPr>
          <a:xfrm>
            <a:off x="7380408" y="4629234"/>
            <a:ext cx="3973386" cy="1485319"/>
          </a:xfrm>
          <a:noFill/>
        </p:spPr>
        <p:txBody>
          <a:bodyPr>
            <a:normAutofit/>
          </a:bodyPr>
          <a:lstStyle/>
          <a:p>
            <a:pPr algn="l"/>
            <a:r>
              <a:rPr lang="en-GB" dirty="0"/>
              <a:t>Amare Desta (Prof) April 2026</a:t>
            </a:r>
          </a:p>
        </p:txBody>
      </p:sp>
      <p:pic>
        <p:nvPicPr>
          <p:cNvPr id="5" name="Picture 4" descr="A square pattern with a grid&#10;&#10;Description automatically generated with medium confidence">
            <a:extLst>
              <a:ext uri="{FF2B5EF4-FFF2-40B4-BE49-F238E27FC236}">
                <a16:creationId xmlns:a16="http://schemas.microsoft.com/office/drawing/2014/main" id="{69216407-404A-4153-1404-B65BC7F0CF38}"/>
              </a:ext>
            </a:extLst>
          </p:cNvPr>
          <p:cNvPicPr>
            <a:picLocks noChangeAspect="1"/>
          </p:cNvPicPr>
          <p:nvPr/>
        </p:nvPicPr>
        <p:blipFill rotWithShape="1">
          <a:blip r:embed="rId2">
            <a:extLst>
              <a:ext uri="{28A0092B-C50C-407E-A947-70E740481C1C}">
                <a14:useLocalDpi xmlns:a14="http://schemas.microsoft.com/office/drawing/2010/main" val="0"/>
              </a:ext>
            </a:extLst>
          </a:blip>
          <a:srcRect t="1036" r="-1" b="892"/>
          <a:stretch/>
        </p:blipFill>
        <p:spPr>
          <a:xfrm>
            <a:off x="20" y="10"/>
            <a:ext cx="6992881" cy="6857990"/>
          </a:xfrm>
          <a:prstGeom prst="rect">
            <a:avLst/>
          </a:prstGeom>
        </p:spPr>
      </p:pic>
    </p:spTree>
    <p:extLst>
      <p:ext uri="{BB962C8B-B14F-4D97-AF65-F5344CB8AC3E}">
        <p14:creationId xmlns:p14="http://schemas.microsoft.com/office/powerpoint/2010/main" val="3408381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2E5D3B-9F88-8841-DF1B-A1EA129296B3}"/>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4500" kern="1200" dirty="0">
                <a:solidFill>
                  <a:schemeClr val="tx1"/>
                </a:solidFill>
                <a:effectLst/>
                <a:latin typeface="+mj-lt"/>
                <a:ea typeface="+mj-ea"/>
                <a:cs typeface="+mj-cs"/>
              </a:rPr>
              <a:t>How Thomas Kuhn’s concept of paradigm as an intellectual framework makes research possible and applies to doctoral study </a:t>
            </a:r>
            <a:br>
              <a:rPr lang="en-US" sz="4500" kern="1200" dirty="0">
                <a:solidFill>
                  <a:schemeClr val="tx1"/>
                </a:solidFill>
                <a:effectLst/>
                <a:latin typeface="+mj-lt"/>
                <a:ea typeface="+mj-ea"/>
                <a:cs typeface="+mj-cs"/>
              </a:rPr>
            </a:br>
            <a:endParaRPr lang="en-US" sz="4500" kern="1200" dirty="0">
              <a:solidFill>
                <a:schemeClr val="tx1"/>
              </a:solidFill>
              <a:latin typeface="+mj-lt"/>
              <a:ea typeface="+mj-ea"/>
              <a:cs typeface="+mj-cs"/>
            </a:endParaRPr>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6271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60BC115-1732-5B3A-86FD-283F9B6AB613}"/>
              </a:ext>
            </a:extLst>
          </p:cNvPr>
          <p:cNvPicPr>
            <a:picLocks noChangeAspect="1"/>
          </p:cNvPicPr>
          <p:nvPr/>
        </p:nvPicPr>
        <p:blipFill>
          <a:blip r:embed="rId2"/>
          <a:stretch>
            <a:fillRect/>
          </a:stretch>
        </p:blipFill>
        <p:spPr>
          <a:xfrm>
            <a:off x="1907229" y="643467"/>
            <a:ext cx="8377542" cy="5571066"/>
          </a:xfrm>
          <a:prstGeom prst="rect">
            <a:avLst/>
          </a:prstGeom>
        </p:spPr>
      </p:pic>
    </p:spTree>
    <p:extLst>
      <p:ext uri="{BB962C8B-B14F-4D97-AF65-F5344CB8AC3E}">
        <p14:creationId xmlns:p14="http://schemas.microsoft.com/office/powerpoint/2010/main" val="410032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29354C37-D64C-EF19-FEE2-08228D35F47D}"/>
              </a:ext>
            </a:extLst>
          </p:cNvPr>
          <p:cNvPicPr>
            <a:picLocks noChangeAspect="1"/>
          </p:cNvPicPr>
          <p:nvPr/>
        </p:nvPicPr>
        <p:blipFill>
          <a:blip r:embed="rId2"/>
          <a:stretch>
            <a:fillRect/>
          </a:stretch>
        </p:blipFill>
        <p:spPr>
          <a:xfrm>
            <a:off x="2191571" y="1286934"/>
            <a:ext cx="7808860" cy="4105949"/>
          </a:xfrm>
          <a:prstGeom prst="rect">
            <a:avLst/>
          </a:prstGeom>
        </p:spPr>
      </p:pic>
    </p:spTree>
    <p:extLst>
      <p:ext uri="{BB962C8B-B14F-4D97-AF65-F5344CB8AC3E}">
        <p14:creationId xmlns:p14="http://schemas.microsoft.com/office/powerpoint/2010/main" val="3829149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p:txBody>
          <a:bodyPr/>
          <a:lstStyle/>
          <a:p>
            <a:r>
              <a:rPr lang="en-GB" dirty="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p:txBody>
          <a:bodyPr>
            <a:normAutofit fontScale="77500" lnSpcReduction="20000"/>
          </a:bodyPr>
          <a:lstStyle/>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Task 2 of 2 Presentation Assignment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0"/>
              </a:spcBef>
              <a:spcAft>
                <a:spcPts val="600"/>
              </a:spcAft>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 must give an 1</a:t>
            </a:r>
            <a:r>
              <a:rPr lang="en-GB" sz="1800" dirty="0">
                <a:solidFill>
                  <a:srgbClr val="201F1E"/>
                </a:solidFill>
                <a:latin typeface="Arial" panose="020B0604020202020204" pitchFamily="34" charset="0"/>
                <a:ea typeface="Times New Roman" panose="02020603050405020304" pitchFamily="18" charset="0"/>
                <a:cs typeface="Arial" panose="020B0604020202020204" pitchFamily="34" charset="0"/>
              </a:rPr>
              <a:t>8</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-minute presentation analysing how Thomas Kuhn’s concept of paradigm </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as an intellectual framework makes research possible</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 and applies to your doctoral study.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Practical guidance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0"/>
              </a:spcBef>
              <a:spcAft>
                <a:spcPts val="600"/>
              </a:spcAft>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examples from your research paradigm to explain.</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examples from your planned research.</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268080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a:xfrm>
            <a:off x="1285240" y="1050595"/>
            <a:ext cx="8074815" cy="1618489"/>
          </a:xfrm>
        </p:spPr>
        <p:txBody>
          <a:bodyPr anchor="ctr">
            <a:normAutofit/>
          </a:bodyPr>
          <a:lstStyle/>
          <a:p>
            <a:r>
              <a:rPr lang="en-GB" sz="720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a:xfrm>
            <a:off x="1285240" y="2969469"/>
            <a:ext cx="8074815" cy="2800395"/>
          </a:xfrm>
        </p:spPr>
        <p:txBody>
          <a:bodyPr anchor="t">
            <a:normAutofit/>
          </a:bodyPr>
          <a:lstStyle/>
          <a:p>
            <a:pPr>
              <a:spcBef>
                <a:spcPts val="0"/>
              </a:spcBef>
              <a:spcAft>
                <a:spcPts val="6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Task 2 of 2 Presentation Assignment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You must give an 18-minute presentation </a:t>
            </a:r>
            <a:r>
              <a:rPr lang="en-GB" sz="24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analysing how Thomas Kuhn’s concept of paradigm as an intellectual framework makes research possible </a:t>
            </a:r>
            <a:r>
              <a:rPr lang="en-GB" sz="2400" dirty="0">
                <a:effectLst/>
                <a:highlight>
                  <a:srgbClr val="00FF00"/>
                </a:highlight>
                <a:latin typeface="Arial" panose="020B0604020202020204" pitchFamily="34" charset="0"/>
                <a:ea typeface="Times New Roman" panose="02020603050405020304" pitchFamily="18" charset="0"/>
                <a:cs typeface="Arial" panose="020B0604020202020204" pitchFamily="34" charset="0"/>
              </a:rPr>
              <a:t>and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a:effectLst/>
                <a:highlight>
                  <a:srgbClr val="FF00FF"/>
                </a:highlight>
                <a:latin typeface="Arial" panose="020B0604020202020204" pitchFamily="34" charset="0"/>
                <a:ea typeface="Times New Roman" panose="02020603050405020304" pitchFamily="18" charset="0"/>
                <a:cs typeface="Arial" panose="020B0604020202020204" pitchFamily="34" charset="0"/>
              </a:rPr>
              <a:t>applies to your doctoral study. </a:t>
            </a:r>
            <a:endParaRPr lang="en-GB" sz="2400" dirty="0">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1150121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p:txBody>
          <a:bodyPr/>
          <a:lstStyle/>
          <a:p>
            <a:r>
              <a:rPr lang="en-GB" dirty="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p:txBody>
          <a:bodyPr>
            <a:normAutofit fontScale="85000" lnSpcReduction="10000"/>
          </a:bodyPr>
          <a:lstStyle/>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Practical guidance - </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examples from your research paradigm to explain.</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examples from your planned research.</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5042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p:txBody>
          <a:bodyPr/>
          <a:lstStyle/>
          <a:p>
            <a:r>
              <a:rPr lang="en-GB" dirty="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p:txBody>
          <a:bodyPr>
            <a:normAutofit fontScale="85000" lnSpcReduction="10000"/>
          </a:bodyPr>
          <a:lstStyle/>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Practical guidance - </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 from your research paradigm to explain.</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800" dirty="0">
              <a:solidFill>
                <a:srgbClr val="201F1E"/>
              </a:solidFill>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800" dirty="0">
              <a:solidFill>
                <a:srgbClr val="201F1E"/>
              </a:solidFill>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 </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from your planned research.</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800" dirty="0">
              <a:solidFill>
                <a:srgbClr val="201F1E"/>
              </a:solidFill>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765274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9B2C72B-1B13-6803-8D59-DCBBABD42448}"/>
              </a:ext>
            </a:extLst>
          </p:cNvPr>
          <p:cNvGraphicFramePr>
            <a:graphicFrameLocks noGrp="1"/>
          </p:cNvGraphicFramePr>
          <p:nvPr>
            <p:extLst>
              <p:ext uri="{D42A27DB-BD31-4B8C-83A1-F6EECF244321}">
                <p14:modId xmlns:p14="http://schemas.microsoft.com/office/powerpoint/2010/main" val="31531017"/>
              </p:ext>
            </p:extLst>
          </p:nvPr>
        </p:nvGraphicFramePr>
        <p:xfrm>
          <a:off x="927652" y="728871"/>
          <a:ext cx="10369828" cy="5433390"/>
        </p:xfrm>
        <a:graphic>
          <a:graphicData uri="http://schemas.openxmlformats.org/drawingml/2006/table">
            <a:tbl>
              <a:tblPr firstRow="1" firstCol="1" bandRow="1">
                <a:tableStyleId>{5C22544A-7EE6-4342-B048-85BDC9FD1C3A}</a:tableStyleId>
              </a:tblPr>
              <a:tblGrid>
                <a:gridCol w="2592457">
                  <a:extLst>
                    <a:ext uri="{9D8B030D-6E8A-4147-A177-3AD203B41FA5}">
                      <a16:colId xmlns:a16="http://schemas.microsoft.com/office/drawing/2014/main" val="1760300270"/>
                    </a:ext>
                  </a:extLst>
                </a:gridCol>
                <a:gridCol w="2592457">
                  <a:extLst>
                    <a:ext uri="{9D8B030D-6E8A-4147-A177-3AD203B41FA5}">
                      <a16:colId xmlns:a16="http://schemas.microsoft.com/office/drawing/2014/main" val="589229091"/>
                    </a:ext>
                  </a:extLst>
                </a:gridCol>
                <a:gridCol w="2592457">
                  <a:extLst>
                    <a:ext uri="{9D8B030D-6E8A-4147-A177-3AD203B41FA5}">
                      <a16:colId xmlns:a16="http://schemas.microsoft.com/office/drawing/2014/main" val="3856617220"/>
                    </a:ext>
                  </a:extLst>
                </a:gridCol>
                <a:gridCol w="2592457">
                  <a:extLst>
                    <a:ext uri="{9D8B030D-6E8A-4147-A177-3AD203B41FA5}">
                      <a16:colId xmlns:a16="http://schemas.microsoft.com/office/drawing/2014/main" val="3487763043"/>
                    </a:ext>
                  </a:extLst>
                </a:gridCol>
              </a:tblGrid>
              <a:tr h="277405">
                <a:tc>
                  <a:txBody>
                    <a:bodyPr/>
                    <a:lstStyle/>
                    <a:p>
                      <a:pPr algn="ctr">
                        <a:lnSpc>
                          <a:spcPct val="115000"/>
                        </a:lnSpc>
                        <a:spcAft>
                          <a:spcPts val="800"/>
                        </a:spcAft>
                      </a:pPr>
                      <a:r>
                        <a:rPr lang="en-GB" sz="1400" kern="0" dirty="0">
                          <a:effectLst/>
                          <a:latin typeface="Calibri" panose="020F0502020204030204" pitchFamily="34" charset="0"/>
                          <a:cs typeface="Calibri" panose="020F0502020204030204" pitchFamily="34" charset="0"/>
                        </a:rPr>
                        <a:t>Paradigm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gridSpan="3">
                  <a:txBody>
                    <a:bodyPr/>
                    <a:lstStyle/>
                    <a:p>
                      <a:pPr algn="ctr">
                        <a:lnSpc>
                          <a:spcPct val="115000"/>
                        </a:lnSpc>
                        <a:spcAft>
                          <a:spcPts val="800"/>
                        </a:spcAft>
                      </a:pPr>
                      <a:r>
                        <a:rPr lang="en-GB" sz="1400" kern="0">
                          <a:effectLst/>
                          <a:latin typeface="Calibri" panose="020F0502020204030204" pitchFamily="34" charset="0"/>
                          <a:cs typeface="Calibri" panose="020F0502020204030204" pitchFamily="34" charset="0"/>
                        </a:rPr>
                        <a:t>Limitations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62616107"/>
                  </a:ext>
                </a:extLst>
              </a:tr>
              <a:tr h="1090163">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Positivism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Lacks understanding of broader context</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Ignores human interpretation and subjective experience</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Can miss the influence of individual perspectives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959339216"/>
                  </a:ext>
                </a:extLst>
              </a:tr>
              <a:tr h="1090163">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Interpretivism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Findings may be biased by subjective interpretations</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Difficult to test for reliability and validity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Hard to make generalisations beyond a small sample</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2838508824"/>
                  </a:ext>
                </a:extLst>
              </a:tr>
              <a:tr h="81890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Critical Research</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Risks overlooking individual circumstances</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Solutions can seem abstract and highly theoretical</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May be ideologically driven and politically oriented</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259451091"/>
                  </a:ext>
                </a:extLst>
              </a:tr>
              <a:tr h="109016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Postmodernism</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Difficult to draw meaningful conclusions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Focuses on subjective interpretations and local narratives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Rejects the idea of objective truth or reality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273185676"/>
                  </a:ext>
                </a:extLst>
              </a:tr>
              <a:tr h="106659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Pragmatism</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Criticized for lacking philosophical consistency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May lack theoretical depth</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Difficulty in establishing a unified research framework</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003885063"/>
                  </a:ext>
                </a:extLst>
              </a:tr>
            </a:tbl>
          </a:graphicData>
        </a:graphic>
      </p:graphicFrame>
    </p:spTree>
    <p:extLst>
      <p:ext uri="{BB962C8B-B14F-4D97-AF65-F5344CB8AC3E}">
        <p14:creationId xmlns:p14="http://schemas.microsoft.com/office/powerpoint/2010/main" val="2975461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31AADA11-58AE-4C27-9D32-8F341563443C}"/>
              </a:ext>
            </a:extLst>
          </p:cNvPr>
          <p:cNvPicPr>
            <a:picLocks noGrp="1" noChangeAspect="1"/>
          </p:cNvPicPr>
          <p:nvPr>
            <p:ph sz="half" idx="1"/>
          </p:nvPr>
        </p:nvPicPr>
        <p:blipFill>
          <a:blip r:embed="rId2"/>
          <a:stretch>
            <a:fillRect/>
          </a:stretch>
        </p:blipFill>
        <p:spPr>
          <a:xfrm>
            <a:off x="762000" y="1674813"/>
            <a:ext cx="2936875" cy="4392613"/>
          </a:xfrm>
          <a:prstGeom prst="rect">
            <a:avLst/>
          </a:prstGeom>
        </p:spPr>
      </p:pic>
      <p:pic>
        <p:nvPicPr>
          <p:cNvPr id="8" name="Content Placeholder 7">
            <a:extLst>
              <a:ext uri="{FF2B5EF4-FFF2-40B4-BE49-F238E27FC236}">
                <a16:creationId xmlns:a16="http://schemas.microsoft.com/office/drawing/2014/main" id="{D77E7D14-721C-BB92-473E-068CA5CA1B0B}"/>
              </a:ext>
            </a:extLst>
          </p:cNvPr>
          <p:cNvPicPr>
            <a:picLocks noGrp="1" noChangeAspect="1"/>
          </p:cNvPicPr>
          <p:nvPr>
            <p:ph sz="half" idx="2"/>
          </p:nvPr>
        </p:nvPicPr>
        <p:blipFill>
          <a:blip r:embed="rId3"/>
          <a:stretch>
            <a:fillRect/>
          </a:stretch>
        </p:blipFill>
        <p:spPr>
          <a:xfrm>
            <a:off x="3771900" y="1674813"/>
            <a:ext cx="7658100" cy="4392613"/>
          </a:xfrm>
          <a:prstGeom prst="rect">
            <a:avLst/>
          </a:prstGeom>
        </p:spPr>
      </p:pic>
      <p:sp>
        <p:nvSpPr>
          <p:cNvPr id="4" name="Title 3">
            <a:extLst>
              <a:ext uri="{FF2B5EF4-FFF2-40B4-BE49-F238E27FC236}">
                <a16:creationId xmlns:a16="http://schemas.microsoft.com/office/drawing/2014/main" id="{B03CC990-9260-2931-52F7-C7E38B4B40A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Love of two men</a:t>
            </a:r>
          </a:p>
        </p:txBody>
      </p:sp>
    </p:spTree>
    <p:extLst>
      <p:ext uri="{BB962C8B-B14F-4D97-AF65-F5344CB8AC3E}">
        <p14:creationId xmlns:p14="http://schemas.microsoft.com/office/powerpoint/2010/main" val="4065806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2C9A6EE-A32C-8CCD-E413-4A7E5B775F66}"/>
              </a:ext>
            </a:extLst>
          </p:cNvPr>
          <p:cNvSpPr>
            <a:spLocks noGrp="1"/>
          </p:cNvSpPr>
          <p:nvPr>
            <p:ph type="title"/>
          </p:nvPr>
        </p:nvSpPr>
        <p:spPr>
          <a:xfrm>
            <a:off x="1285240" y="1050595"/>
            <a:ext cx="8074815" cy="1618489"/>
          </a:xfrm>
        </p:spPr>
        <p:txBody>
          <a:bodyPr anchor="ctr">
            <a:normAutofit/>
          </a:bodyPr>
          <a:lstStyle/>
          <a:p>
            <a:r>
              <a:rPr lang="en-GB" sz="7200"/>
              <a:t>Why Kuhn ?</a:t>
            </a:r>
          </a:p>
        </p:txBody>
      </p:sp>
      <p:sp>
        <p:nvSpPr>
          <p:cNvPr id="6" name="Content Placeholder 5">
            <a:extLst>
              <a:ext uri="{FF2B5EF4-FFF2-40B4-BE49-F238E27FC236}">
                <a16:creationId xmlns:a16="http://schemas.microsoft.com/office/drawing/2014/main" id="{17FB1699-506B-A9B9-4B36-A00E70309520}"/>
              </a:ext>
            </a:extLst>
          </p:cNvPr>
          <p:cNvSpPr>
            <a:spLocks noGrp="1"/>
          </p:cNvSpPr>
          <p:nvPr>
            <p:ph idx="1"/>
          </p:nvPr>
        </p:nvSpPr>
        <p:spPr>
          <a:xfrm>
            <a:off x="1285240" y="2969469"/>
            <a:ext cx="8074815" cy="2800395"/>
          </a:xfrm>
        </p:spPr>
        <p:txBody>
          <a:bodyPr anchor="t">
            <a:normAutofit/>
          </a:bodyPr>
          <a:lstStyle/>
          <a:p>
            <a:r>
              <a:rPr lang="en-GB" sz="2400"/>
              <a:t>Kuhn's profound impact on social science and the enhanced appreciation he engendered for diverse pathways to truth and knowledge beyond positivist conceptions of science. </a:t>
            </a:r>
          </a:p>
          <a:p>
            <a:endParaRPr lang="en-GB" sz="2400"/>
          </a:p>
        </p:txBody>
      </p:sp>
    </p:spTree>
    <p:extLst>
      <p:ext uri="{BB962C8B-B14F-4D97-AF65-F5344CB8AC3E}">
        <p14:creationId xmlns:p14="http://schemas.microsoft.com/office/powerpoint/2010/main" val="2870792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DA9FA-CB78-A4AB-6310-573043827BD1}"/>
              </a:ext>
            </a:extLst>
          </p:cNvPr>
          <p:cNvSpPr>
            <a:spLocks noGrp="1"/>
          </p:cNvSpPr>
          <p:nvPr>
            <p:ph type="title"/>
          </p:nvPr>
        </p:nvSpPr>
        <p:spPr>
          <a:xfrm>
            <a:off x="1285240" y="1050595"/>
            <a:ext cx="8074815" cy="1618489"/>
          </a:xfrm>
        </p:spPr>
        <p:txBody>
          <a:bodyPr anchor="ctr">
            <a:normAutofit/>
          </a:bodyPr>
          <a:lstStyle/>
          <a:p>
            <a:r>
              <a:rPr lang="en-GB" sz="7200"/>
              <a:t>Language</a:t>
            </a:r>
          </a:p>
        </p:txBody>
      </p:sp>
      <p:sp>
        <p:nvSpPr>
          <p:cNvPr id="3" name="Content Placeholder 2">
            <a:extLst>
              <a:ext uri="{FF2B5EF4-FFF2-40B4-BE49-F238E27FC236}">
                <a16:creationId xmlns:a16="http://schemas.microsoft.com/office/drawing/2014/main" id="{5C3EA3EE-C7A1-264B-5406-2811EE93B181}"/>
              </a:ext>
            </a:extLst>
          </p:cNvPr>
          <p:cNvSpPr>
            <a:spLocks noGrp="1"/>
          </p:cNvSpPr>
          <p:nvPr>
            <p:ph idx="1"/>
          </p:nvPr>
        </p:nvSpPr>
        <p:spPr>
          <a:xfrm>
            <a:off x="1285240" y="2969469"/>
            <a:ext cx="8074815" cy="2800395"/>
          </a:xfrm>
        </p:spPr>
        <p:txBody>
          <a:bodyPr anchor="t">
            <a:normAutofit/>
          </a:bodyPr>
          <a:lstStyle/>
          <a:p>
            <a:r>
              <a:rPr lang="en-GB" sz="2400"/>
              <a:t>Kuhn used science, I see research</a:t>
            </a:r>
          </a:p>
          <a:p>
            <a:r>
              <a:rPr lang="en-GB" sz="2400"/>
              <a:t>Kuhn used sciencst, I see researcher</a:t>
            </a:r>
          </a:p>
          <a:p>
            <a:endParaRPr lang="en-GB" sz="2400"/>
          </a:p>
        </p:txBody>
      </p:sp>
    </p:spTree>
    <p:extLst>
      <p:ext uri="{BB962C8B-B14F-4D97-AF65-F5344CB8AC3E}">
        <p14:creationId xmlns:p14="http://schemas.microsoft.com/office/powerpoint/2010/main" val="3921387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DD26-7EAB-B91E-A852-F911784D04CF}"/>
              </a:ext>
            </a:extLst>
          </p:cNvPr>
          <p:cNvSpPr>
            <a:spLocks noGrp="1"/>
          </p:cNvSpPr>
          <p:nvPr>
            <p:ph type="title"/>
          </p:nvPr>
        </p:nvSpPr>
        <p:spPr/>
        <p:txBody>
          <a:bodyPr/>
          <a:lstStyle/>
          <a:p>
            <a:r>
              <a:rPr lang="en-GB" dirty="0"/>
              <a:t>Notable things for CJ</a:t>
            </a:r>
          </a:p>
        </p:txBody>
      </p:sp>
      <p:sp>
        <p:nvSpPr>
          <p:cNvPr id="3" name="Content Placeholder 2">
            <a:extLst>
              <a:ext uri="{FF2B5EF4-FFF2-40B4-BE49-F238E27FC236}">
                <a16:creationId xmlns:a16="http://schemas.microsoft.com/office/drawing/2014/main" id="{CD67DD2C-6E24-E286-3A10-57EDCBBD00C6}"/>
              </a:ext>
            </a:extLst>
          </p:cNvPr>
          <p:cNvSpPr>
            <a:spLocks noGrp="1"/>
          </p:cNvSpPr>
          <p:nvPr>
            <p:ph idx="1"/>
          </p:nvPr>
        </p:nvSpPr>
        <p:spPr/>
        <p:txBody>
          <a:bodyPr>
            <a:normAutofit fontScale="70000" lnSpcReduction="20000"/>
          </a:bodyPr>
          <a:lstStyle/>
          <a:p>
            <a:endParaRPr lang="en-GB" dirty="0"/>
          </a:p>
          <a:p>
            <a:endParaRPr lang="en-GB" dirty="0"/>
          </a:p>
          <a:p>
            <a:r>
              <a:rPr lang="en-GB" dirty="0"/>
              <a:t>Challenging objectivity &amp; embracing subjectivity: </a:t>
            </a:r>
            <a:r>
              <a:rPr lang="en-GB" b="1" dirty="0">
                <a:solidFill>
                  <a:schemeClr val="accent5">
                    <a:lumMod val="75000"/>
                  </a:schemeClr>
                </a:solidFill>
              </a:rPr>
              <a:t>Kuhn liberated researchers </a:t>
            </a:r>
            <a:r>
              <a:rPr lang="en-GB" dirty="0"/>
              <a:t>from the fiction of being wholly objective, </a:t>
            </a:r>
            <a:r>
              <a:rPr lang="en-GB" b="1" dirty="0">
                <a:solidFill>
                  <a:schemeClr val="accent5">
                    <a:lumMod val="75000"/>
                  </a:schemeClr>
                </a:solidFill>
              </a:rPr>
              <a:t>opening space for interpretivist and critical scholarship embracing researcher reflexivity</a:t>
            </a:r>
            <a:r>
              <a:rPr lang="en-GB" dirty="0"/>
              <a:t>. </a:t>
            </a:r>
          </a:p>
          <a:p>
            <a:r>
              <a:rPr lang="en-GB" dirty="0"/>
              <a:t>Legitimising constructed knowledge: </a:t>
            </a:r>
            <a:r>
              <a:rPr lang="en-GB" b="0" i="0" dirty="0">
                <a:solidFill>
                  <a:srgbClr val="1C1917"/>
                </a:solidFill>
                <a:effectLst/>
                <a:latin typeface="-apple-system"/>
              </a:rPr>
              <a:t>Kuhn revealed even </a:t>
            </a:r>
            <a:r>
              <a:rPr lang="en-GB" b="1" i="0" dirty="0">
                <a:solidFill>
                  <a:srgbClr val="00B050"/>
                </a:solidFill>
                <a:effectLst/>
                <a:latin typeface="-apple-system"/>
              </a:rPr>
              <a:t>science builds knowledge dependent on cultural context and not stable singular reality </a:t>
            </a:r>
            <a:r>
              <a:rPr lang="en-GB" b="0" i="0" dirty="0">
                <a:solidFill>
                  <a:srgbClr val="1C1917"/>
                </a:solidFill>
                <a:effectLst/>
                <a:latin typeface="-apple-system"/>
              </a:rPr>
              <a:t>etched nearer through incremental gains as positivists assumed. Truth is localised, paradigm-bound.</a:t>
            </a:r>
            <a:endParaRPr lang="en-GB" dirty="0"/>
          </a:p>
          <a:p>
            <a:r>
              <a:rPr lang="en-GB" dirty="0"/>
              <a:t>Highlighting Values in Inquiry: His analysis revealed </a:t>
            </a:r>
            <a:r>
              <a:rPr lang="en-GB" b="1" dirty="0">
                <a:solidFill>
                  <a:schemeClr val="accent1">
                    <a:lumMod val="75000"/>
                  </a:schemeClr>
                </a:solidFill>
              </a:rPr>
              <a:t>science never occurs in a vacuum but always guided by shared values shaping questions, methods and meaning </a:t>
            </a:r>
            <a:r>
              <a:rPr lang="en-GB" dirty="0"/>
              <a:t>ascription. This ethical grounding was illuminated rather than ignored.</a:t>
            </a:r>
          </a:p>
          <a:p>
            <a:r>
              <a:rPr lang="en-GB" dirty="0"/>
              <a:t>By recognizing different paradigms determine unique standards demonstrating rigor on distinct terms, Kuhn </a:t>
            </a:r>
            <a:r>
              <a:rPr lang="en-GB" b="1" dirty="0">
                <a:solidFill>
                  <a:srgbClr val="C00000"/>
                </a:solidFill>
              </a:rPr>
              <a:t>dismantled hierarchical prioritisation of positivist benchmarks above all others</a:t>
            </a:r>
            <a:r>
              <a:rPr lang="en-GB" dirty="0"/>
              <a:t>. </a:t>
            </a:r>
          </a:p>
          <a:p>
            <a:r>
              <a:rPr lang="en-GB" b="1" dirty="0">
                <a:solidFill>
                  <a:srgbClr val="00B050"/>
                </a:solidFill>
              </a:rPr>
              <a:t>My focus on these points have profound impact for social science and expanded conceptions of truth captures exactly why his work proved so revolutionary. </a:t>
            </a:r>
          </a:p>
        </p:txBody>
      </p:sp>
    </p:spTree>
    <p:extLst>
      <p:ext uri="{BB962C8B-B14F-4D97-AF65-F5344CB8AC3E}">
        <p14:creationId xmlns:p14="http://schemas.microsoft.com/office/powerpoint/2010/main" val="4260607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DE27D9-EC8A-5E4F-4D0D-94D86A51B68A}"/>
              </a:ext>
            </a:extLst>
          </p:cNvPr>
          <p:cNvSpPr>
            <a:spLocks noGrp="1"/>
          </p:cNvSpPr>
          <p:nvPr>
            <p:ph type="title"/>
          </p:nvPr>
        </p:nvSpPr>
        <p:spPr>
          <a:xfrm>
            <a:off x="466722" y="586855"/>
            <a:ext cx="3201366" cy="3387497"/>
          </a:xfrm>
        </p:spPr>
        <p:txBody>
          <a:bodyPr anchor="b">
            <a:normAutofit/>
          </a:bodyPr>
          <a:lstStyle/>
          <a:p>
            <a:pPr algn="r"/>
            <a:r>
              <a:rPr lang="en-GB" sz="2500" dirty="0">
                <a:solidFill>
                  <a:srgbClr val="FFFFFF"/>
                </a:solidFill>
              </a:rPr>
              <a:t>Let me back up my summarised assessment of Kuhn's valuable impact with relevant quotes from his seminal text The Structure of Scientific Revolutions</a:t>
            </a:r>
            <a:br>
              <a:rPr lang="en-GB" sz="2500" dirty="0">
                <a:solidFill>
                  <a:srgbClr val="FFFFFF"/>
                </a:solidFill>
              </a:rPr>
            </a:br>
            <a:endParaRPr lang="en-GB" sz="2500" dirty="0">
              <a:solidFill>
                <a:srgbClr val="FFFFFF"/>
              </a:solidFill>
            </a:endParaRPr>
          </a:p>
        </p:txBody>
      </p:sp>
      <p:sp>
        <p:nvSpPr>
          <p:cNvPr id="3" name="Content Placeholder 2">
            <a:extLst>
              <a:ext uri="{FF2B5EF4-FFF2-40B4-BE49-F238E27FC236}">
                <a16:creationId xmlns:a16="http://schemas.microsoft.com/office/drawing/2014/main" id="{7BF39836-B125-424E-05E0-7BFC5B0DEFFA}"/>
              </a:ext>
            </a:extLst>
          </p:cNvPr>
          <p:cNvSpPr>
            <a:spLocks noGrp="1"/>
          </p:cNvSpPr>
          <p:nvPr>
            <p:ph idx="1"/>
          </p:nvPr>
        </p:nvSpPr>
        <p:spPr>
          <a:xfrm>
            <a:off x="4810259" y="649480"/>
            <a:ext cx="6555347" cy="5546047"/>
          </a:xfrm>
        </p:spPr>
        <p:txBody>
          <a:bodyPr anchor="ctr">
            <a:normAutofit/>
          </a:bodyPr>
          <a:lstStyle/>
          <a:p>
            <a:endParaRPr lang="en-GB" sz="1400" dirty="0"/>
          </a:p>
          <a:p>
            <a:r>
              <a:rPr lang="en-GB" sz="1400" dirty="0"/>
              <a:t>Challenging Objectivity:  "Something must make at least a few scientists feel that there are experimental results which their paradigm either cannot account for or cannot easily encompass." (Kuhn, 122)</a:t>
            </a:r>
          </a:p>
          <a:p>
            <a:r>
              <a:rPr lang="en-GB" sz="1400" dirty="0"/>
              <a:t>[Highlights inevitable anomalies defying paradigms, undermining purely objective practice]</a:t>
            </a:r>
          </a:p>
          <a:p>
            <a:r>
              <a:rPr lang="en-GB" sz="1400" dirty="0"/>
              <a:t>Legitimizing Constructed Knowledge: "The normal-scientific tradition that emerges from a scientific revolution is not only incompatible but often actually incommensurable with that which has gone before." (Kuhn, 103)</a:t>
            </a:r>
          </a:p>
          <a:p>
            <a:r>
              <a:rPr lang="en-GB" sz="1400" dirty="0"/>
              <a:t>[Signals breaks/discontinuities in knowledge advancement reflecting cultural shifts]</a:t>
            </a:r>
          </a:p>
          <a:p>
            <a:r>
              <a:rPr lang="en-GB" sz="1400" dirty="0"/>
              <a:t>Highlighting Values in Inquiry:  “There is, I think, no theory-independent way to reconstruct phrases like ‘really there’; the notion of a match between the ontology of a theory and its “real” counterpart in nature now seems to me illusive in principle.” (Kuhn, 206).</a:t>
            </a:r>
          </a:p>
          <a:p>
            <a:r>
              <a:rPr lang="en-GB" sz="1400" dirty="0"/>
              <a:t>[Questions theory-independent reality]</a:t>
            </a:r>
          </a:p>
          <a:p>
            <a:r>
              <a:rPr lang="en-GB" sz="1400" dirty="0"/>
              <a:t>Enabling Pluralistic Standards: “As in political revolutions, so in paradigm choice—there is no standard higher than the assent of the relevant community.” (Kuhn, 94)</a:t>
            </a:r>
          </a:p>
          <a:p>
            <a:r>
              <a:rPr lang="en-GB" sz="1400" dirty="0"/>
              <a:t>[Paradigm validity rests on communal consent not hierarchical criteria]</a:t>
            </a:r>
          </a:p>
        </p:txBody>
      </p:sp>
    </p:spTree>
    <p:extLst>
      <p:ext uri="{BB962C8B-B14F-4D97-AF65-F5344CB8AC3E}">
        <p14:creationId xmlns:p14="http://schemas.microsoft.com/office/powerpoint/2010/main" val="1572504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3F176-469F-F488-45F8-BAB9F4C050F1}"/>
              </a:ext>
            </a:extLst>
          </p:cNvPr>
          <p:cNvSpPr>
            <a:spLocks noGrp="1"/>
          </p:cNvSpPr>
          <p:nvPr>
            <p:ph type="title"/>
          </p:nvPr>
        </p:nvSpPr>
        <p:spPr/>
        <p:txBody>
          <a:bodyPr/>
          <a:lstStyle/>
          <a:p>
            <a:r>
              <a:rPr lang="en-GB" dirty="0"/>
              <a:t>Kuhn</a:t>
            </a:r>
          </a:p>
        </p:txBody>
      </p:sp>
      <p:sp>
        <p:nvSpPr>
          <p:cNvPr id="3" name="Content Placeholder 2">
            <a:extLst>
              <a:ext uri="{FF2B5EF4-FFF2-40B4-BE49-F238E27FC236}">
                <a16:creationId xmlns:a16="http://schemas.microsoft.com/office/drawing/2014/main" id="{E6551CFE-BDFF-B081-D6F0-10C0373D194E}"/>
              </a:ext>
            </a:extLst>
          </p:cNvPr>
          <p:cNvSpPr>
            <a:spLocks noGrp="1"/>
          </p:cNvSpPr>
          <p:nvPr>
            <p:ph idx="1"/>
          </p:nvPr>
        </p:nvSpPr>
        <p:spPr/>
        <p:txBody>
          <a:bodyPr/>
          <a:lstStyle/>
          <a:p>
            <a:r>
              <a:rPr lang="en-GB" dirty="0"/>
              <a:t>"Men whose research is based on shared paradigms are committed to the same rules and standards for scientific practice." (The Structure of Scientific Revolutions, p. 11)</a:t>
            </a:r>
          </a:p>
          <a:p>
            <a:r>
              <a:rPr lang="en-GB" dirty="0"/>
              <a:t>However, this only references paradigms indirectly in terms of the rules and standards they engender, rather than defining their essence directly.</a:t>
            </a:r>
          </a:p>
        </p:txBody>
      </p:sp>
    </p:spTree>
    <p:extLst>
      <p:ext uri="{BB962C8B-B14F-4D97-AF65-F5344CB8AC3E}">
        <p14:creationId xmlns:p14="http://schemas.microsoft.com/office/powerpoint/2010/main" val="2909496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6" name="Picture 4" descr="Blue letters on a black background&#10;&#10;Description automatically generated">
            <a:extLst>
              <a:ext uri="{FF2B5EF4-FFF2-40B4-BE49-F238E27FC236}">
                <a16:creationId xmlns:a16="http://schemas.microsoft.com/office/drawing/2014/main" id="{C5F099D8-9CFA-A0FF-852A-1C68DE3C80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303621"/>
            <a:ext cx="4824998" cy="928660"/>
          </a:xfrm>
          <a:prstGeom prst="rect">
            <a:avLst/>
          </a:prstGeom>
          <a:noFill/>
          <a:extLst>
            <a:ext uri="{909E8E84-426E-40DD-AFC4-6F175D3DCCD1}">
              <a14:hiddenFill xmlns:a14="http://schemas.microsoft.com/office/drawing/2010/main">
                <a:solidFill>
                  <a:srgbClr val="FFFFFF"/>
                </a:solidFill>
              </a14:hiddenFill>
            </a:ext>
          </a:extLst>
        </p:spPr>
      </p:pic>
      <p:cxnSp>
        <p:nvCxnSpPr>
          <p:cNvPr id="3085" name="Straight Connector 3084">
            <a:extLst>
              <a:ext uri="{FF2B5EF4-FFF2-40B4-BE49-F238E27FC236}">
                <a16:creationId xmlns:a16="http://schemas.microsoft.com/office/drawing/2014/main" id="{B817B4B8-5E01-4B44-BC25-876D56C12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0"/>
            <a:ext cx="0" cy="32004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080" name="Picture 8" descr="Red letters on a black background&#10;&#10;Description automatically generated">
            <a:extLst>
              <a:ext uri="{FF2B5EF4-FFF2-40B4-BE49-F238E27FC236}">
                <a16:creationId xmlns:a16="http://schemas.microsoft.com/office/drawing/2014/main" id="{CBB15B63-07CC-01B5-99C6-D7A07577B2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23536" y="1266867"/>
            <a:ext cx="4824995" cy="977752"/>
          </a:xfrm>
          <a:prstGeom prst="rect">
            <a:avLst/>
          </a:prstGeom>
          <a:noFill/>
          <a:extLst>
            <a:ext uri="{909E8E84-426E-40DD-AFC4-6F175D3DCCD1}">
              <a14:hiddenFill xmlns:a14="http://schemas.microsoft.com/office/drawing/2010/main">
                <a:solidFill>
                  <a:srgbClr val="FFFFFF"/>
                </a:solidFill>
              </a14:hiddenFill>
            </a:ext>
          </a:extLst>
        </p:spPr>
      </p:pic>
      <p:cxnSp>
        <p:nvCxnSpPr>
          <p:cNvPr id="3087" name="Straight Connector 3086">
            <a:extLst>
              <a:ext uri="{FF2B5EF4-FFF2-40B4-BE49-F238E27FC236}">
                <a16:creationId xmlns:a16="http://schemas.microsoft.com/office/drawing/2014/main" id="{D683D1A4-93E5-4A4D-B103-8223A220EB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1742"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89" name="Straight Connector 3088">
            <a:extLst>
              <a:ext uri="{FF2B5EF4-FFF2-40B4-BE49-F238E27FC236}">
                <a16:creationId xmlns:a16="http://schemas.microsoft.com/office/drawing/2014/main" id="{B0E8ABF4-C289-489E-BEFB-3077F9D9C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330"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91" name="Straight Connector 3090">
            <a:extLst>
              <a:ext uri="{FF2B5EF4-FFF2-40B4-BE49-F238E27FC236}">
                <a16:creationId xmlns:a16="http://schemas.microsoft.com/office/drawing/2014/main" id="{7989CFA0-35DD-4943-B365-488C66B9B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609790" y="3197412"/>
            <a:ext cx="4956048"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93" name="Straight Connector 3092">
            <a:extLst>
              <a:ext uri="{FF2B5EF4-FFF2-40B4-BE49-F238E27FC236}">
                <a16:creationId xmlns:a16="http://schemas.microsoft.com/office/drawing/2014/main" id="{688AD040-1A2B-4FB4-A345-7B9F3E5ED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994133"/>
            <a:ext cx="3602736"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95" name="Straight Connector 3094">
            <a:extLst>
              <a:ext uri="{FF2B5EF4-FFF2-40B4-BE49-F238E27FC236}">
                <a16:creationId xmlns:a16="http://schemas.microsoft.com/office/drawing/2014/main" id="{823B704A-724B-41D6-8F33-76939E727D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534400" y="3994133"/>
            <a:ext cx="3657600"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Purple text on a black background&#10;&#10;Description automatically generated">
            <a:extLst>
              <a:ext uri="{FF2B5EF4-FFF2-40B4-BE49-F238E27FC236}">
                <a16:creationId xmlns:a16="http://schemas.microsoft.com/office/drawing/2014/main" id="{D216140E-E5B3-04CA-8ECF-9C1AFF052CF9}"/>
              </a:ext>
            </a:extLst>
          </p:cNvPr>
          <p:cNvPicPr>
            <a:picLocks noChangeAspect="1"/>
          </p:cNvPicPr>
          <p:nvPr/>
        </p:nvPicPr>
        <p:blipFill>
          <a:blip r:embed="rId4"/>
          <a:stretch>
            <a:fillRect/>
          </a:stretch>
        </p:blipFill>
        <p:spPr>
          <a:xfrm>
            <a:off x="643467" y="4913288"/>
            <a:ext cx="2634207" cy="752630"/>
          </a:xfrm>
          <a:prstGeom prst="rect">
            <a:avLst/>
          </a:prstGeom>
        </p:spPr>
      </p:pic>
      <p:pic>
        <p:nvPicPr>
          <p:cNvPr id="3074" name="Picture 2" descr="A green text on a black background&#10;&#10;Description automatically generated">
            <a:extLst>
              <a:ext uri="{FF2B5EF4-FFF2-40B4-BE49-F238E27FC236}">
                <a16:creationId xmlns:a16="http://schemas.microsoft.com/office/drawing/2014/main" id="{C8030C8D-7915-C228-D954-D34B53F8D40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980330" y="4356312"/>
            <a:ext cx="4173070" cy="105485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close up of a logo&#10;&#10;Description automatically generated">
            <a:extLst>
              <a:ext uri="{FF2B5EF4-FFF2-40B4-BE49-F238E27FC236}">
                <a16:creationId xmlns:a16="http://schemas.microsoft.com/office/drawing/2014/main" id="{6E5C061B-77F3-7A88-C0EA-8B54095F745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874064" y="4899009"/>
            <a:ext cx="2674468" cy="737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095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78B43-4500-8939-BF10-42BC54F6EC3A}"/>
              </a:ext>
            </a:extLst>
          </p:cNvPr>
          <p:cNvSpPr>
            <a:spLocks noGrp="1"/>
          </p:cNvSpPr>
          <p:nvPr>
            <p:ph type="title"/>
          </p:nvPr>
        </p:nvSpPr>
        <p:spPr>
          <a:xfrm>
            <a:off x="635000" y="640823"/>
            <a:ext cx="3418659" cy="5583148"/>
          </a:xfrm>
        </p:spPr>
        <p:txBody>
          <a:bodyPr anchor="ctr">
            <a:normAutofit/>
          </a:bodyPr>
          <a:lstStyle/>
          <a:p>
            <a:r>
              <a:rPr lang="en-GB" sz="3800"/>
              <a:t>An explicit definition of "paradigm" comprising those four key components of ontology, epistemology, axiolog, and methodology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187905-85F2-090C-0EFD-85733D66FA92}"/>
              </a:ext>
            </a:extLst>
          </p:cNvPr>
          <p:cNvGraphicFramePr>
            <a:graphicFrameLocks noGrp="1"/>
          </p:cNvGraphicFramePr>
          <p:nvPr>
            <p:ph idx="1"/>
            <p:extLst>
              <p:ext uri="{D42A27DB-BD31-4B8C-83A1-F6EECF244321}">
                <p14:modId xmlns:p14="http://schemas.microsoft.com/office/powerpoint/2010/main" val="10189011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0973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E6B3632-31A7-4B9A-9B3B-DAADD1D37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C6E952C-BAA9-B143-B7BE-AC35C5811681}"/>
              </a:ext>
            </a:extLst>
          </p:cNvPr>
          <p:cNvSpPr>
            <a:spLocks noGrp="1"/>
          </p:cNvSpPr>
          <p:nvPr>
            <p:ph type="title"/>
          </p:nvPr>
        </p:nvSpPr>
        <p:spPr>
          <a:xfrm>
            <a:off x="8379725" y="640081"/>
            <a:ext cx="3206143" cy="5489009"/>
          </a:xfrm>
        </p:spPr>
        <p:txBody>
          <a:bodyPr>
            <a:normAutofit/>
          </a:bodyPr>
          <a:lstStyle/>
          <a:p>
            <a:r>
              <a:rPr lang="en-GB" sz="5200"/>
              <a:t>Paradigm</a:t>
            </a:r>
          </a:p>
        </p:txBody>
      </p:sp>
      <p:graphicFrame>
        <p:nvGraphicFramePr>
          <p:cNvPr id="5" name="Table 4">
            <a:extLst>
              <a:ext uri="{FF2B5EF4-FFF2-40B4-BE49-F238E27FC236}">
                <a16:creationId xmlns:a16="http://schemas.microsoft.com/office/drawing/2014/main" id="{276EDDA1-5669-4C03-F018-B5EC0D5FA39A}"/>
              </a:ext>
            </a:extLst>
          </p:cNvPr>
          <p:cNvGraphicFramePr>
            <a:graphicFrameLocks noGrp="1"/>
          </p:cNvGraphicFramePr>
          <p:nvPr>
            <p:extLst>
              <p:ext uri="{D42A27DB-BD31-4B8C-83A1-F6EECF244321}">
                <p14:modId xmlns:p14="http://schemas.microsoft.com/office/powerpoint/2010/main" val="3505806576"/>
              </p:ext>
            </p:extLst>
          </p:nvPr>
        </p:nvGraphicFramePr>
        <p:xfrm>
          <a:off x="643467" y="813240"/>
          <a:ext cx="7345826" cy="5231518"/>
        </p:xfrm>
        <a:graphic>
          <a:graphicData uri="http://schemas.openxmlformats.org/drawingml/2006/table">
            <a:tbl>
              <a:tblPr firstRow="1" firstCol="1" bandRow="1">
                <a:tableStyleId>{5C22544A-7EE6-4342-B048-85BDC9FD1C3A}</a:tableStyleId>
              </a:tblPr>
              <a:tblGrid>
                <a:gridCol w="3322968">
                  <a:extLst>
                    <a:ext uri="{9D8B030D-6E8A-4147-A177-3AD203B41FA5}">
                      <a16:colId xmlns:a16="http://schemas.microsoft.com/office/drawing/2014/main" val="2470189491"/>
                    </a:ext>
                  </a:extLst>
                </a:gridCol>
                <a:gridCol w="4022858">
                  <a:extLst>
                    <a:ext uri="{9D8B030D-6E8A-4147-A177-3AD203B41FA5}">
                      <a16:colId xmlns:a16="http://schemas.microsoft.com/office/drawing/2014/main" val="767697921"/>
                    </a:ext>
                  </a:extLst>
                </a:gridCol>
              </a:tblGrid>
              <a:tr h="411080">
                <a:tc>
                  <a:txBody>
                    <a:bodyPr/>
                    <a:lstStyle/>
                    <a:p>
                      <a:pPr algn="ctr">
                        <a:lnSpc>
                          <a:spcPct val="115000"/>
                        </a:lnSpc>
                        <a:spcAft>
                          <a:spcPts val="800"/>
                        </a:spcAft>
                      </a:pPr>
                      <a:r>
                        <a:rPr lang="en-GB" sz="2000" kern="0">
                          <a:effectLst/>
                        </a:rPr>
                        <a:t>Paradigmatic Components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gn="ctr">
                        <a:lnSpc>
                          <a:spcPct val="115000"/>
                        </a:lnSpc>
                        <a:spcAft>
                          <a:spcPts val="800"/>
                        </a:spcAft>
                      </a:pPr>
                      <a:r>
                        <a:rPr lang="en-GB" sz="2000" kern="0">
                          <a:effectLst/>
                        </a:rPr>
                        <a:t>Simple Definition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926673261"/>
                  </a:ext>
                </a:extLst>
              </a:tr>
              <a:tr h="1116884">
                <a:tc>
                  <a:txBody>
                    <a:bodyPr/>
                    <a:lstStyle/>
                    <a:p>
                      <a:pPr>
                        <a:lnSpc>
                          <a:spcPct val="115000"/>
                        </a:lnSpc>
                        <a:spcAft>
                          <a:spcPts val="800"/>
                        </a:spcAft>
                      </a:pPr>
                      <a:r>
                        <a:rPr lang="en-GB" sz="2000" kern="0">
                          <a:effectLst/>
                        </a:rPr>
                        <a:t>Ontology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is real? It's about your beliefs on the nature of reality and what exists in the world you're studying.</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419061978"/>
                  </a:ext>
                </a:extLst>
              </a:tr>
              <a:tr h="1116884">
                <a:tc>
                  <a:txBody>
                    <a:bodyPr/>
                    <a:lstStyle/>
                    <a:p>
                      <a:pPr>
                        <a:lnSpc>
                          <a:spcPct val="115000"/>
                        </a:lnSpc>
                        <a:spcAft>
                          <a:spcPts val="800"/>
                        </a:spcAft>
                      </a:pPr>
                      <a:r>
                        <a:rPr lang="en-GB" sz="2000" kern="0">
                          <a:effectLst/>
                        </a:rPr>
                        <a:t>Epistemology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know? It's about how you think knowledge is created and gained.</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379414883"/>
                  </a:ext>
                </a:extLst>
              </a:tr>
              <a:tr h="1469786">
                <a:tc>
                  <a:txBody>
                    <a:bodyPr/>
                    <a:lstStyle/>
                    <a:p>
                      <a:pPr>
                        <a:lnSpc>
                          <a:spcPct val="115000"/>
                        </a:lnSpc>
                        <a:spcAft>
                          <a:spcPts val="800"/>
                        </a:spcAft>
                      </a:pPr>
                      <a:r>
                        <a:rPr lang="en-GB" sz="2000" kern="0">
                          <a:effectLst/>
                        </a:rPr>
                        <a:t>Axiology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matters? It's about your values and the importance you place on ethical considerations in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2534872508"/>
                  </a:ext>
                </a:extLst>
              </a:tr>
              <a:tr h="1116884">
                <a:tc>
                  <a:txBody>
                    <a:bodyPr/>
                    <a:lstStyle/>
                    <a:p>
                      <a:pPr>
                        <a:lnSpc>
                          <a:spcPct val="115000"/>
                        </a:lnSpc>
                        <a:spcAft>
                          <a:spcPts val="800"/>
                        </a:spcAft>
                      </a:pPr>
                      <a:r>
                        <a:rPr lang="en-GB" sz="2000" kern="0">
                          <a:effectLst/>
                        </a:rPr>
                        <a:t>Methodology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study? It's about the overall approach and methods you use to conduct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237046730"/>
                  </a:ext>
                </a:extLst>
              </a:tr>
            </a:tbl>
          </a:graphicData>
        </a:graphic>
      </p:graphicFrame>
    </p:spTree>
    <p:extLst>
      <p:ext uri="{BB962C8B-B14F-4D97-AF65-F5344CB8AC3E}">
        <p14:creationId xmlns:p14="http://schemas.microsoft.com/office/powerpoint/2010/main" val="2074976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847D8-38CB-2F98-F001-8E5D56D3F53C}"/>
              </a:ext>
            </a:extLst>
          </p:cNvPr>
          <p:cNvSpPr>
            <a:spLocks noGrp="1"/>
          </p:cNvSpPr>
          <p:nvPr>
            <p:ph type="title"/>
          </p:nvPr>
        </p:nvSpPr>
        <p:spPr/>
        <p:txBody>
          <a:bodyPr/>
          <a:lstStyle/>
          <a:p>
            <a:r>
              <a:rPr lang="en-GB" dirty="0"/>
              <a:t>Paradigms</a:t>
            </a:r>
          </a:p>
        </p:txBody>
      </p:sp>
      <p:sp>
        <p:nvSpPr>
          <p:cNvPr id="3" name="Content Placeholder 2">
            <a:extLst>
              <a:ext uri="{FF2B5EF4-FFF2-40B4-BE49-F238E27FC236}">
                <a16:creationId xmlns:a16="http://schemas.microsoft.com/office/drawing/2014/main" id="{0A54803B-BD63-959E-7F0B-06B70DF867A2}"/>
              </a:ext>
            </a:extLst>
          </p:cNvPr>
          <p:cNvSpPr>
            <a:spLocks noGrp="1"/>
          </p:cNvSpPr>
          <p:nvPr>
            <p:ph idx="1"/>
          </p:nvPr>
        </p:nvSpPr>
        <p:spPr/>
        <p:txBody>
          <a:bodyPr>
            <a:normAutofit fontScale="55000" lnSpcReduction="20000"/>
          </a:bodyPr>
          <a:lstStyle/>
          <a:p>
            <a:r>
              <a:rPr lang="en-GB" dirty="0"/>
              <a:t>Paradigms in research provide frameworks of shared assumptions, concepts, values, and practices that guide scholars in making sense of phenomena and generating knowledge. More specifically, the interlocking dimensions that comprise a paradigm orient researchers towards particular views of reality and shape scientific inquiry in the following key ways:</a:t>
            </a:r>
          </a:p>
          <a:p>
            <a:r>
              <a:rPr lang="en-GB" dirty="0"/>
              <a:t>Ontology: The ontological beliefs within a paradigm shape how researchers perceive the nature of reality and existence. For example, positivist paradigms embrace realist ontological stances that an objective reality exists independent of perception, while constructivist paradigms adopt relativist ontologies assuming multiple situated realities shaped through intersubjective meaning-making. These fundamental assumptions </a:t>
            </a:r>
            <a:r>
              <a:rPr lang="en-GB" dirty="0" err="1"/>
              <a:t>color</a:t>
            </a:r>
            <a:r>
              <a:rPr lang="en-GB" dirty="0"/>
              <a:t> how phenomena are conceived.</a:t>
            </a:r>
          </a:p>
          <a:p>
            <a:r>
              <a:rPr lang="en-GB" dirty="0"/>
              <a:t>Epistemology: Paradigms carry epistemological guidelines regarding what constitutes valid knowledge and how researchers can best access, construct, and justify it. Positivist epistemology relies on empirical evidence from hypothesis testing while constructivists generate insights interpretively from subjective participant experiences. The standards for rigorous inquiry differ.</a:t>
            </a:r>
          </a:p>
          <a:p>
            <a:r>
              <a:rPr lang="en-GB" dirty="0"/>
              <a:t>Axiology: Research paradigms house value-based assumptions about which goals and outcomes qualify as ethically sound. For positivists, pure objectivity and generalisability enables scientific progress whereas critical scholars prioritize social justice and uplifting marginalized groups. Adherence to shared norms perpetuates communities.</a:t>
            </a:r>
          </a:p>
          <a:p>
            <a:r>
              <a:rPr lang="en-GB" dirty="0"/>
              <a:t>Methodology: Explicit procedures endorsed within established paradigms structurally shape the instrumentation applied to generate data and acceptable logics for </a:t>
            </a:r>
            <a:r>
              <a:rPr lang="en-GB" dirty="0" err="1"/>
              <a:t>analyzing</a:t>
            </a:r>
            <a:r>
              <a:rPr lang="en-GB" dirty="0"/>
              <a:t> findings. Quantitative measures aligned with positivist deduction markedly diverge from qualitative techniques of gathering field insights more inductively.</a:t>
            </a:r>
          </a:p>
        </p:txBody>
      </p:sp>
    </p:spTree>
    <p:extLst>
      <p:ext uri="{BB962C8B-B14F-4D97-AF65-F5344CB8AC3E}">
        <p14:creationId xmlns:p14="http://schemas.microsoft.com/office/powerpoint/2010/main" val="1497632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B0D19-74F0-C4F6-3B40-E3901DA31C00}"/>
              </a:ext>
            </a:extLst>
          </p:cNvPr>
          <p:cNvSpPr>
            <a:spLocks noGrp="1"/>
          </p:cNvSpPr>
          <p:nvPr>
            <p:ph type="title"/>
          </p:nvPr>
        </p:nvSpPr>
        <p:spPr>
          <a:xfrm>
            <a:off x="841248" y="548640"/>
            <a:ext cx="3600860" cy="5431536"/>
          </a:xfrm>
        </p:spPr>
        <p:txBody>
          <a:bodyPr>
            <a:normAutofit/>
          </a:bodyPr>
          <a:lstStyle/>
          <a:p>
            <a:r>
              <a:rPr lang="en-GB" sz="5400"/>
              <a:t>Boooom </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C9DF2B-0B2D-1ED1-EBD4-5CD90AE4F02F}"/>
              </a:ext>
            </a:extLst>
          </p:cNvPr>
          <p:cNvSpPr>
            <a:spLocks noGrp="1"/>
          </p:cNvSpPr>
          <p:nvPr>
            <p:ph idx="1"/>
          </p:nvPr>
        </p:nvSpPr>
        <p:spPr>
          <a:xfrm>
            <a:off x="5126418" y="552091"/>
            <a:ext cx="6224335" cy="5431536"/>
          </a:xfrm>
        </p:spPr>
        <p:txBody>
          <a:bodyPr anchor="ctr">
            <a:normAutofit/>
          </a:bodyPr>
          <a:lstStyle/>
          <a:p>
            <a:r>
              <a:rPr lang="en-GB" sz="2200" b="0" i="0" dirty="0">
                <a:effectLst/>
                <a:latin typeface="-apple-system"/>
              </a:rPr>
              <a:t>Ontology assumptions shape what phenomena researchers consider real and worth examining. </a:t>
            </a:r>
          </a:p>
          <a:p>
            <a:r>
              <a:rPr lang="en-GB" sz="2200" b="0" i="0" dirty="0">
                <a:effectLst/>
                <a:latin typeface="-apple-system"/>
              </a:rPr>
              <a:t>Epistemology beliefs then influence what kinds of knowledge are valid and how we know. </a:t>
            </a:r>
            <a:endParaRPr lang="en-GB" sz="2200" dirty="0">
              <a:latin typeface="-apple-system"/>
            </a:endParaRPr>
          </a:p>
          <a:p>
            <a:r>
              <a:rPr lang="en-GB" sz="2200" b="0" i="0" dirty="0">
                <a:effectLst/>
                <a:latin typeface="-apple-system"/>
              </a:rPr>
              <a:t>Axiological values impact what questions seem relevant. </a:t>
            </a:r>
          </a:p>
          <a:p>
            <a:r>
              <a:rPr lang="en-GB" sz="2200" b="0" i="0" dirty="0">
                <a:effectLst/>
                <a:latin typeface="-apple-system"/>
              </a:rPr>
              <a:t>And methodological approaches flow from what data aligns with goals rooted in reality, meaning, and purpose. </a:t>
            </a:r>
          </a:p>
          <a:p>
            <a:r>
              <a:rPr lang="en-GB" sz="2200" b="0" i="0" dirty="0">
                <a:effectLst/>
                <a:latin typeface="-apple-system"/>
              </a:rPr>
              <a:t>The choices constrain and enable what unfolds through research.</a:t>
            </a:r>
            <a:endParaRPr lang="en-GB" sz="2200" dirty="0"/>
          </a:p>
        </p:txBody>
      </p:sp>
    </p:spTree>
    <p:extLst>
      <p:ext uri="{BB962C8B-B14F-4D97-AF65-F5344CB8AC3E}">
        <p14:creationId xmlns:p14="http://schemas.microsoft.com/office/powerpoint/2010/main" val="2194448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4758D1-A21A-E855-FB49-1792DF7F9816}"/>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dirty="0">
                <a:solidFill>
                  <a:srgbClr val="FFFFFF"/>
                </a:solidFill>
                <a:latin typeface="+mj-lt"/>
                <a:ea typeface="+mj-ea"/>
                <a:cs typeface="+mj-cs"/>
              </a:rPr>
              <a:t>MICHAEL</a:t>
            </a: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3676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ED41A-CD5F-0695-897F-7DC9327A8472}"/>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400" kern="1200" dirty="0">
                <a:solidFill>
                  <a:schemeClr val="tx1"/>
                </a:solidFill>
                <a:latin typeface="+mj-lt"/>
                <a:ea typeface="+mj-ea"/>
                <a:cs typeface="+mj-cs"/>
              </a:rPr>
              <a:t>Michael</a:t>
            </a:r>
            <a:br>
              <a:rPr lang="en-US" sz="3400" kern="1200" dirty="0">
                <a:solidFill>
                  <a:schemeClr val="tx1"/>
                </a:solidFill>
                <a:latin typeface="+mj-lt"/>
                <a:ea typeface="+mj-ea"/>
                <a:cs typeface="+mj-cs"/>
              </a:rPr>
            </a:br>
            <a:r>
              <a:rPr lang="en-US" sz="3400" kern="1200" dirty="0">
                <a:solidFill>
                  <a:schemeClr val="tx1"/>
                </a:solidFill>
                <a:latin typeface="+mj-lt"/>
                <a:ea typeface="+mj-ea"/>
                <a:cs typeface="+mj-cs"/>
              </a:rPr>
              <a:t>Professional identity of teachers</a:t>
            </a:r>
          </a:p>
        </p:txBody>
      </p:sp>
      <p:sp>
        <p:nvSpPr>
          <p:cNvPr id="32" name="Rectangle 3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49BED4C1-F2D3-65AE-96C7-00232373AFAF}"/>
              </a:ext>
            </a:extLst>
          </p:cNvPr>
          <p:cNvGraphicFramePr>
            <a:graphicFrameLocks noGrp="1"/>
          </p:cNvGraphicFramePr>
          <p:nvPr>
            <p:extLst>
              <p:ext uri="{D42A27DB-BD31-4B8C-83A1-F6EECF244321}">
                <p14:modId xmlns:p14="http://schemas.microsoft.com/office/powerpoint/2010/main" val="3016757491"/>
              </p:ext>
            </p:extLst>
          </p:nvPr>
        </p:nvGraphicFramePr>
        <p:xfrm>
          <a:off x="545238" y="1044621"/>
          <a:ext cx="7608305" cy="4839716"/>
        </p:xfrm>
        <a:graphic>
          <a:graphicData uri="http://schemas.openxmlformats.org/drawingml/2006/table">
            <a:tbl>
              <a:tblPr firstRow="1" firstCol="1" bandRow="1">
                <a:noFill/>
                <a:tableStyleId>{5C22544A-7EE6-4342-B048-85BDC9FD1C3A}</a:tableStyleId>
              </a:tblPr>
              <a:tblGrid>
                <a:gridCol w="3501193">
                  <a:extLst>
                    <a:ext uri="{9D8B030D-6E8A-4147-A177-3AD203B41FA5}">
                      <a16:colId xmlns:a16="http://schemas.microsoft.com/office/drawing/2014/main" val="4267561501"/>
                    </a:ext>
                  </a:extLst>
                </a:gridCol>
                <a:gridCol w="4107112">
                  <a:extLst>
                    <a:ext uri="{9D8B030D-6E8A-4147-A177-3AD203B41FA5}">
                      <a16:colId xmlns:a16="http://schemas.microsoft.com/office/drawing/2014/main" val="4259716002"/>
                    </a:ext>
                  </a:extLst>
                </a:gridCol>
              </a:tblGrid>
              <a:tr h="481263">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28575" cap="flat" cmpd="sng" algn="ctr">
                      <a:solidFill>
                        <a:schemeClr val="tx1"/>
                      </a:solid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797438383"/>
                  </a:ext>
                </a:extLst>
              </a:tr>
              <a:tr h="1376016">
                <a:tc>
                  <a:txBody>
                    <a:bodyPr/>
                    <a:lstStyle/>
                    <a:p>
                      <a:pPr>
                        <a:lnSpc>
                          <a:spcPct val="115000"/>
                        </a:lnSpc>
                        <a:spcAft>
                          <a:spcPts val="800"/>
                        </a:spcAft>
                      </a:pPr>
                      <a:r>
                        <a:rPr lang="en-GB" sz="1700" b="1" kern="0" cap="none" spc="0">
                          <a:solidFill>
                            <a:schemeClr val="tx1"/>
                          </a:solidFill>
                          <a:effectLst/>
                        </a:rPr>
                        <a:t>Ontology/What is real?</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28575" cap="flat" cmpd="sng" algn="ctr">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pPr>
                      <a:r>
                        <a:rPr lang="en-GB" sz="1700" kern="0" cap="none" spc="0">
                          <a:solidFill>
                            <a:schemeClr val="tx1"/>
                          </a:solidFill>
                          <a:effectLst/>
                        </a:rPr>
                        <a:t>Believes teacher identity stems from intersubjective experiences, shared values, and collective meanings teachers hold about their roles.</a:t>
                      </a:r>
                      <a:endParaRPr lang="en-GB" sz="1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1346376021"/>
                  </a:ext>
                </a:extLst>
              </a:tr>
              <a:tr h="952336">
                <a:tc>
                  <a:txBody>
                    <a:bodyPr/>
                    <a:lstStyle/>
                    <a:p>
                      <a:pPr>
                        <a:lnSpc>
                          <a:spcPct val="115000"/>
                        </a:lnSpc>
                        <a:spcAft>
                          <a:spcPts val="800"/>
                        </a:spcAft>
                      </a:pPr>
                      <a:r>
                        <a:rPr lang="en-GB" sz="1700" b="1" kern="0" cap="none" spc="0">
                          <a:solidFill>
                            <a:schemeClr val="tx1"/>
                          </a:solidFill>
                          <a:effectLst/>
                        </a:rPr>
                        <a:t>Epistemology/How do we know?</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500" kern="0" cap="none" spc="0">
                          <a:solidFill>
                            <a:schemeClr val="tx1"/>
                          </a:solidFill>
                          <a:effectLst/>
                        </a:rPr>
                        <a:t>Knowledge emerges from conversations between teachers around the subjective significance they attach to the teaching profession.</a:t>
                      </a:r>
                      <a:endParaRPr lang="en-GB" sz="15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70758933"/>
                  </a:ext>
                </a:extLst>
              </a:tr>
              <a:tr h="1077765">
                <a:tc>
                  <a:txBody>
                    <a:bodyPr/>
                    <a:lstStyle/>
                    <a:p>
                      <a:pPr>
                        <a:lnSpc>
                          <a:spcPct val="115000"/>
                        </a:lnSpc>
                        <a:spcAft>
                          <a:spcPts val="800"/>
                        </a:spcAft>
                      </a:pPr>
                      <a:r>
                        <a:rPr lang="en-GB" sz="1700" b="1" kern="0" cap="none" spc="0">
                          <a:solidFill>
                            <a:schemeClr val="tx1"/>
                          </a:solidFill>
                          <a:effectLst/>
                        </a:rPr>
                        <a:t>Axiology/What matters?</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15000"/>
                        </a:lnSpc>
                        <a:spcAft>
                          <a:spcPts val="800"/>
                        </a:spcAft>
                      </a:pPr>
                      <a:r>
                        <a:rPr lang="en-GB" sz="1700" kern="0" cap="none" spc="0">
                          <a:solidFill>
                            <a:schemeClr val="tx1"/>
                          </a:solidFill>
                          <a:effectLst/>
                        </a:rPr>
                        <a:t>Seeking teacher perspectives in their own language as the most valid source of self-understanding.</a:t>
                      </a:r>
                      <a:endParaRPr lang="en-GB" sz="1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559409867"/>
                  </a:ext>
                </a:extLst>
              </a:tr>
              <a:tr h="952336">
                <a:tc>
                  <a:txBody>
                    <a:bodyPr/>
                    <a:lstStyle/>
                    <a:p>
                      <a:pPr>
                        <a:lnSpc>
                          <a:spcPct val="115000"/>
                        </a:lnSpc>
                        <a:spcAft>
                          <a:spcPts val="800"/>
                        </a:spcAft>
                      </a:pPr>
                      <a:r>
                        <a:rPr lang="en-GB" sz="1700" b="1" kern="0" cap="none" spc="0">
                          <a:solidFill>
                            <a:schemeClr val="tx1"/>
                          </a:solidFill>
                          <a:effectLst/>
                        </a:rPr>
                        <a:t>Methodology/How do we study?</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500" kern="0" cap="none" spc="0" dirty="0">
                          <a:solidFill>
                            <a:schemeClr val="tx1"/>
                          </a:solidFill>
                          <a:effectLst/>
                        </a:rPr>
                        <a:t>Phenomenological methods like interviews and focus groups aimed at teacher narrative accounts of identity.</a:t>
                      </a:r>
                      <a:endParaRPr lang="en-GB" sz="15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62466017"/>
                  </a:ext>
                </a:extLst>
              </a:tr>
            </a:tbl>
          </a:graphicData>
        </a:graphic>
      </p:graphicFrame>
    </p:spTree>
    <p:extLst>
      <p:ext uri="{BB962C8B-B14F-4D97-AF65-F5344CB8AC3E}">
        <p14:creationId xmlns:p14="http://schemas.microsoft.com/office/powerpoint/2010/main" val="1056568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FBD324-0CE5-D9C1-722D-A108F194D0C9}"/>
              </a:ext>
            </a:extLst>
          </p:cNvPr>
          <p:cNvSpPr>
            <a:spLocks noGrp="1"/>
          </p:cNvSpPr>
          <p:nvPr>
            <p:ph type="title"/>
          </p:nvPr>
        </p:nvSpPr>
        <p:spPr>
          <a:xfrm>
            <a:off x="838200" y="365125"/>
            <a:ext cx="10515600" cy="1325563"/>
          </a:xfrm>
        </p:spPr>
        <p:txBody>
          <a:bodyPr>
            <a:normAutofit/>
          </a:bodyPr>
          <a:lstStyle/>
          <a:p>
            <a:r>
              <a:rPr lang="en-GB" sz="4200"/>
              <a:t>This analysis reflects an interpretivist paradigm:</a:t>
            </a:r>
            <a:br>
              <a:rPr lang="en-GB" sz="4200"/>
            </a:br>
            <a:endParaRPr lang="en-GB" sz="4200"/>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7D622E2-00AB-C72B-C5D4-B28C4A6F7A5D}"/>
              </a:ext>
            </a:extLst>
          </p:cNvPr>
          <p:cNvSpPr>
            <a:spLocks noGrp="1"/>
          </p:cNvSpPr>
          <p:nvPr>
            <p:ph idx="1"/>
          </p:nvPr>
        </p:nvSpPr>
        <p:spPr>
          <a:xfrm>
            <a:off x="838200" y="1929384"/>
            <a:ext cx="10515600" cy="4251960"/>
          </a:xfrm>
        </p:spPr>
        <p:txBody>
          <a:bodyPr>
            <a:normAutofit/>
          </a:bodyPr>
          <a:lstStyle/>
          <a:p>
            <a:pPr marL="0" indent="0">
              <a:buNone/>
            </a:pPr>
            <a:r>
              <a:rPr lang="en-GB" sz="2200"/>
              <a:t>Why interpretivist:</a:t>
            </a:r>
          </a:p>
          <a:p>
            <a:r>
              <a:rPr lang="en-GB" sz="2200"/>
              <a:t>- Ontology holds teacher identity consists of intersubjective meanings rather than objectively defined traits  </a:t>
            </a:r>
          </a:p>
          <a:p>
            <a:r>
              <a:rPr lang="en-GB" sz="2200"/>
              <a:t>- Epistemology focuses on knowledge produced dialogically through teacher interpretations  </a:t>
            </a:r>
          </a:p>
          <a:p>
            <a:r>
              <a:rPr lang="en-GB" sz="2200"/>
              <a:t>- Axiology privileges teacher voices as most insightful sources  </a:t>
            </a:r>
          </a:p>
          <a:p>
            <a:r>
              <a:rPr lang="en-GB" sz="2200"/>
              <a:t>- Methodology emphasizes qualitative phenomenological approaches  </a:t>
            </a:r>
          </a:p>
          <a:p>
            <a:pPr marL="0" indent="0">
              <a:buNone/>
            </a:pPr>
            <a:endParaRPr lang="en-GB" sz="2200"/>
          </a:p>
        </p:txBody>
      </p:sp>
    </p:spTree>
    <p:extLst>
      <p:ext uri="{BB962C8B-B14F-4D97-AF65-F5344CB8AC3E}">
        <p14:creationId xmlns:p14="http://schemas.microsoft.com/office/powerpoint/2010/main" val="3120074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B9C28-0A1E-D633-F9F6-0CE1CCCFB99F}"/>
              </a:ext>
            </a:extLst>
          </p:cNvPr>
          <p:cNvSpPr>
            <a:spLocks noGrp="1"/>
          </p:cNvSpPr>
          <p:nvPr>
            <p:ph type="title"/>
          </p:nvPr>
        </p:nvSpPr>
        <p:spPr>
          <a:xfrm>
            <a:off x="838200" y="365125"/>
            <a:ext cx="10515600" cy="1325563"/>
          </a:xfrm>
        </p:spPr>
        <p:txBody>
          <a:bodyPr>
            <a:normAutofit/>
          </a:bodyPr>
          <a:lstStyle/>
          <a:p>
            <a:r>
              <a:rPr lang="en-GB" sz="5400"/>
              <a:t>Continued</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9F097E-DF27-34C5-EFD9-D8D2F98A8BAB}"/>
              </a:ext>
            </a:extLst>
          </p:cNvPr>
          <p:cNvSpPr>
            <a:spLocks noGrp="1"/>
          </p:cNvSpPr>
          <p:nvPr>
            <p:ph idx="1"/>
          </p:nvPr>
        </p:nvSpPr>
        <p:spPr>
          <a:xfrm>
            <a:off x="838200" y="1929384"/>
            <a:ext cx="10515600" cy="4251960"/>
          </a:xfrm>
        </p:spPr>
        <p:txBody>
          <a:bodyPr>
            <a:normAutofit/>
          </a:bodyPr>
          <a:lstStyle/>
          <a:p>
            <a:r>
              <a:rPr lang="en-GB" sz="1900"/>
              <a:t>In essence, the assumptions align with a constructivist/interpretivist position that realities and knowledge are socially produced through participant interactions and assignment of meaning.</a:t>
            </a:r>
          </a:p>
          <a:p>
            <a:r>
              <a:rPr lang="en-GB" sz="1900"/>
              <a:t>This manifests in:</a:t>
            </a:r>
          </a:p>
          <a:p>
            <a:r>
              <a:rPr lang="en-GB" sz="1900"/>
              <a:t>- Seeing teacher identities as formed through shared understandings</a:t>
            </a:r>
          </a:p>
          <a:p>
            <a:r>
              <a:rPr lang="en-GB" sz="1900"/>
              <a:t>- Valuing conversational emergence of subjective perspectives  </a:t>
            </a:r>
          </a:p>
          <a:p>
            <a:r>
              <a:rPr lang="en-GB" sz="1900"/>
              <a:t>- Centering teacher narratives as most valid evidence</a:t>
            </a:r>
          </a:p>
          <a:p>
            <a:r>
              <a:rPr lang="en-GB" sz="1900"/>
              <a:t>- Using qualitative methods to gather situated meanings</a:t>
            </a:r>
          </a:p>
          <a:p>
            <a:r>
              <a:rPr lang="en-GB" sz="1900"/>
              <a:t>So the commitments eschew positivist notions of teacher identities as externally measurable objects. Instead, the priority is understanding identity construction through teachers' lived experience.</a:t>
            </a:r>
          </a:p>
          <a:p>
            <a:r>
              <a:rPr lang="en-GB" sz="1900"/>
              <a:t>Overall the analysis embodies core interpretivist emphases on intersubjective meaning-making as the ontological reality, epistemology, axiological stance, and methodological approach. </a:t>
            </a:r>
          </a:p>
        </p:txBody>
      </p:sp>
    </p:spTree>
    <p:extLst>
      <p:ext uri="{BB962C8B-B14F-4D97-AF65-F5344CB8AC3E}">
        <p14:creationId xmlns:p14="http://schemas.microsoft.com/office/powerpoint/2010/main" val="19294580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A88C8ED-0343-BE9B-0A93-AC5C02088408}"/>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YINGYING</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8456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B641E-4831-86C0-AFCA-DE9A74653E2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Yingying Conflict in HE China: Acs v Ads</a:t>
            </a:r>
          </a:p>
        </p:txBody>
      </p:sp>
      <p:sp>
        <p:nvSpPr>
          <p:cNvPr id="36" name="Rectangle 3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3FCA1717-B96C-0015-CE7C-515F59CA7953}"/>
              </a:ext>
            </a:extLst>
          </p:cNvPr>
          <p:cNvGraphicFramePr>
            <a:graphicFrameLocks noGrp="1"/>
          </p:cNvGraphicFramePr>
          <p:nvPr>
            <p:extLst>
              <p:ext uri="{D42A27DB-BD31-4B8C-83A1-F6EECF244321}">
                <p14:modId xmlns:p14="http://schemas.microsoft.com/office/powerpoint/2010/main" val="496442479"/>
              </p:ext>
            </p:extLst>
          </p:nvPr>
        </p:nvGraphicFramePr>
        <p:xfrm>
          <a:off x="1294872" y="858525"/>
          <a:ext cx="6109036" cy="5211907"/>
        </p:xfrm>
        <a:graphic>
          <a:graphicData uri="http://schemas.openxmlformats.org/drawingml/2006/table">
            <a:tbl>
              <a:tblPr firstRow="1" firstCol="1" bandRow="1">
                <a:noFill/>
                <a:tableStyleId>{5C22544A-7EE6-4342-B048-85BDC9FD1C3A}</a:tableStyleId>
              </a:tblPr>
              <a:tblGrid>
                <a:gridCol w="3001982">
                  <a:extLst>
                    <a:ext uri="{9D8B030D-6E8A-4147-A177-3AD203B41FA5}">
                      <a16:colId xmlns:a16="http://schemas.microsoft.com/office/drawing/2014/main" val="807187152"/>
                    </a:ext>
                  </a:extLst>
                </a:gridCol>
                <a:gridCol w="3107054">
                  <a:extLst>
                    <a:ext uri="{9D8B030D-6E8A-4147-A177-3AD203B41FA5}">
                      <a16:colId xmlns:a16="http://schemas.microsoft.com/office/drawing/2014/main" val="420621980"/>
                    </a:ext>
                  </a:extLst>
                </a:gridCol>
              </a:tblGrid>
              <a:tr h="348419">
                <a:tc>
                  <a:txBody>
                    <a:bodyPr/>
                    <a:lstStyle/>
                    <a:p>
                      <a:pPr algn="ctr">
                        <a:lnSpc>
                          <a:spcPct val="115000"/>
                        </a:lnSpc>
                        <a:spcAft>
                          <a:spcPts val="800"/>
                        </a:spcAft>
                      </a:pPr>
                      <a:r>
                        <a:rPr lang="en-GB" sz="1000" b="1" kern="0" cap="all" spc="60">
                          <a:solidFill>
                            <a:schemeClr val="tx1"/>
                          </a:solidFill>
                          <a:effectLst/>
                        </a:rPr>
                        <a:t>Belief</a:t>
                      </a:r>
                      <a:endParaRPr lang="en-GB" sz="1000" b="1" kern="100" cap="all" spc="6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76273" marB="76273" anchor="b">
                    <a:lnL w="12700" cmpd="sng">
                      <a:noFill/>
                    </a:lnL>
                    <a:lnR w="12700" cmpd="sng">
                      <a:noFill/>
                    </a:lnR>
                    <a:lnT w="12700" cmpd="sng">
                      <a:noFill/>
                    </a:lnT>
                    <a:lnB w="38100" cmpd="sng">
                      <a:noFill/>
                    </a:lnB>
                    <a:noFill/>
                  </a:tcPr>
                </a:tc>
                <a:tc>
                  <a:txBody>
                    <a:bodyPr/>
                    <a:lstStyle/>
                    <a:p>
                      <a:pPr algn="ctr">
                        <a:lnSpc>
                          <a:spcPct val="115000"/>
                        </a:lnSpc>
                        <a:spcAft>
                          <a:spcPts val="800"/>
                        </a:spcAft>
                      </a:pPr>
                      <a:r>
                        <a:rPr lang="en-GB" sz="1000" b="1" kern="0" cap="all" spc="60">
                          <a:solidFill>
                            <a:schemeClr val="tx1"/>
                          </a:solidFill>
                          <a:effectLst/>
                        </a:rPr>
                        <a:t>Perspective</a:t>
                      </a:r>
                      <a:endParaRPr lang="en-GB" sz="1000" b="1" kern="100" cap="all" spc="6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76273" marB="76273" anchor="b">
                    <a:lnL w="12700" cmpd="sng">
                      <a:noFill/>
                    </a:lnL>
                    <a:lnR w="12700" cmpd="sng">
                      <a:noFill/>
                    </a:lnR>
                    <a:lnT w="12700" cmpd="sng">
                      <a:noFill/>
                    </a:lnT>
                    <a:lnB w="38100" cmpd="sng">
                      <a:noFill/>
                    </a:lnB>
                    <a:noFill/>
                  </a:tcPr>
                </a:tc>
                <a:extLst>
                  <a:ext uri="{0D108BD9-81ED-4DB2-BD59-A6C34878D82A}">
                    <a16:rowId xmlns:a16="http://schemas.microsoft.com/office/drawing/2014/main" val="382610325"/>
                  </a:ext>
                </a:extLst>
              </a:tr>
              <a:tr h="1274348">
                <a:tc>
                  <a:txBody>
                    <a:bodyPr/>
                    <a:lstStyle/>
                    <a:p>
                      <a:pPr>
                        <a:lnSpc>
                          <a:spcPct val="115000"/>
                        </a:lnSpc>
                        <a:spcAft>
                          <a:spcPts val="800"/>
                        </a:spcAft>
                      </a:pPr>
                      <a:r>
                        <a:rPr lang="en-GB" sz="1000" b="1" kern="0" cap="none" spc="0">
                          <a:solidFill>
                            <a:schemeClr val="tx1"/>
                          </a:solidFill>
                          <a:effectLst/>
                        </a:rPr>
                        <a:t>Ontology/What is real?</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nSpc>
                          <a:spcPct val="115000"/>
                        </a:lnSpc>
                        <a:spcAft>
                          <a:spcPts val="800"/>
                        </a:spcAft>
                      </a:pPr>
                      <a:r>
                        <a:rPr lang="en-GB" sz="1300" kern="0" cap="none" spc="0">
                          <a:solidFill>
                            <a:schemeClr val="tx1"/>
                          </a:solidFill>
                          <a:effectLst/>
                        </a:rPr>
                        <a:t>Believes tensions stem from deep differences in values and role identities, not just superficial disputes over interests. Accepts systems of power shape conflict.</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922037194"/>
                  </a:ext>
                </a:extLst>
              </a:tr>
              <a:tr h="1040444">
                <a:tc>
                  <a:txBody>
                    <a:bodyPr/>
                    <a:lstStyle/>
                    <a:p>
                      <a:pPr>
                        <a:lnSpc>
                          <a:spcPct val="115000"/>
                        </a:lnSpc>
                        <a:spcAft>
                          <a:spcPts val="800"/>
                        </a:spcAft>
                      </a:pPr>
                      <a:r>
                        <a:rPr lang="en-GB" sz="1000" b="1" kern="0" cap="none" spc="0">
                          <a:solidFill>
                            <a:schemeClr val="tx1"/>
                          </a:solidFill>
                          <a:effectLst/>
                        </a:rPr>
                        <a:t>Epistemology/How do we know?</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a:solidFill>
                            <a:schemeClr val="tx1"/>
                          </a:solidFill>
                          <a:effectLst/>
                        </a:rPr>
                        <a:t>Seeks to understand subjective experiences of both groups and how institutional histories influence power dynamics fueling conflicts.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605669270"/>
                  </a:ext>
                </a:extLst>
              </a:tr>
              <a:tr h="1040444">
                <a:tc>
                  <a:txBody>
                    <a:bodyPr/>
                    <a:lstStyle/>
                    <a:p>
                      <a:pPr>
                        <a:lnSpc>
                          <a:spcPct val="115000"/>
                        </a:lnSpc>
                        <a:spcAft>
                          <a:spcPts val="800"/>
                        </a:spcAft>
                      </a:pPr>
                      <a:r>
                        <a:rPr lang="en-GB" sz="1000" b="1" kern="0" cap="none" spc="0">
                          <a:solidFill>
                            <a:schemeClr val="tx1"/>
                          </a:solidFill>
                          <a:effectLst/>
                        </a:rPr>
                        <a:t>Axiology/What matters?</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pPr>
                      <a:r>
                        <a:rPr lang="en-GB" sz="1300" kern="0" cap="none" spc="0">
                          <a:solidFill>
                            <a:schemeClr val="tx1"/>
                          </a:solidFill>
                          <a:effectLst/>
                        </a:rPr>
                        <a:t>Democratic participation and reform to university governance are the ethical priorities. Giving underrepresented views in policy processes space to be heard.</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60564705"/>
                  </a:ext>
                </a:extLst>
              </a:tr>
              <a:tr h="1508252">
                <a:tc>
                  <a:txBody>
                    <a:bodyPr/>
                    <a:lstStyle/>
                    <a:p>
                      <a:pPr>
                        <a:lnSpc>
                          <a:spcPct val="115000"/>
                        </a:lnSpc>
                        <a:spcAft>
                          <a:spcPts val="800"/>
                        </a:spcAft>
                      </a:pPr>
                      <a:r>
                        <a:rPr lang="en-GB" sz="1000" b="1" kern="0" cap="none" spc="0">
                          <a:solidFill>
                            <a:schemeClr val="tx1"/>
                          </a:solidFill>
                          <a:effectLst/>
                        </a:rPr>
                        <a:t>Methodology/How do we study?</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a:solidFill>
                            <a:schemeClr val="tx1"/>
                          </a:solidFill>
                          <a:effectLst/>
                        </a:rPr>
                        <a:t>Employs mixed qualitative approaches combining in-depth interviews with reflective examination of historical changes via contrasting written records over time in relation to contemporary policy impacts on institutions.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68623050"/>
                  </a:ext>
                </a:extLst>
              </a:tr>
            </a:tbl>
          </a:graphicData>
        </a:graphic>
      </p:graphicFrame>
    </p:spTree>
    <p:extLst>
      <p:ext uri="{BB962C8B-B14F-4D97-AF65-F5344CB8AC3E}">
        <p14:creationId xmlns:p14="http://schemas.microsoft.com/office/powerpoint/2010/main" val="1874230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FEA62D-39AD-8632-DC4A-66B1404C1097}"/>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Yingying: This analysis demonstrates a critical theory paradigm</a:t>
            </a:r>
            <a:br>
              <a:rPr lang="en-GB" sz="3700">
                <a:solidFill>
                  <a:srgbClr val="FFFFFF"/>
                </a:solidFill>
              </a:rPr>
            </a:br>
            <a:endParaRPr lang="en-GB" sz="3700">
              <a:solidFill>
                <a:srgbClr val="FFFFFF"/>
              </a:solidFill>
            </a:endParaRPr>
          </a:p>
        </p:txBody>
      </p:sp>
      <p:sp>
        <p:nvSpPr>
          <p:cNvPr id="4" name="Content Placeholder 3">
            <a:extLst>
              <a:ext uri="{FF2B5EF4-FFF2-40B4-BE49-F238E27FC236}">
                <a16:creationId xmlns:a16="http://schemas.microsoft.com/office/drawing/2014/main" id="{C12C169E-EB88-D49C-AF5E-DCEEA21C66E8}"/>
              </a:ext>
            </a:extLst>
          </p:cNvPr>
          <p:cNvSpPr>
            <a:spLocks noGrp="1"/>
          </p:cNvSpPr>
          <p:nvPr>
            <p:ph idx="1"/>
          </p:nvPr>
        </p:nvSpPr>
        <p:spPr>
          <a:xfrm>
            <a:off x="4810259" y="649480"/>
            <a:ext cx="6555347" cy="5546047"/>
          </a:xfrm>
        </p:spPr>
        <p:txBody>
          <a:bodyPr anchor="ctr">
            <a:normAutofit/>
          </a:bodyPr>
          <a:lstStyle/>
          <a:p>
            <a:endParaRPr lang="en-GB" sz="2000"/>
          </a:p>
          <a:p>
            <a:r>
              <a:rPr lang="en-GB" sz="2000"/>
              <a:t>Why critical theory:</a:t>
            </a:r>
          </a:p>
          <a:p>
            <a:r>
              <a:rPr lang="en-GB" sz="2000"/>
              <a:t>- Ontology uncovers deeper tensions stemming from value differences and identities shaped by institutional power structures historically  </a:t>
            </a:r>
          </a:p>
          <a:p>
            <a:r>
              <a:rPr lang="en-GB" sz="2000"/>
              <a:t>- Epistemology examines subjective experiences to reveal systemic roots of conflicts often obscured in policy narratives</a:t>
            </a:r>
          </a:p>
          <a:p>
            <a:r>
              <a:rPr lang="en-GB" sz="2000"/>
              <a:t>- Axiology prioritizes reforming conditions through democratic participation to empower marginalized groups</a:t>
            </a:r>
          </a:p>
          <a:p>
            <a:r>
              <a:rPr lang="en-GB" sz="2000"/>
              <a:t>- Methodology uses qualitative approaches to build contextual insights across multiple levels of analysis  </a:t>
            </a:r>
          </a:p>
          <a:p>
            <a:endParaRPr lang="en-GB" sz="2000"/>
          </a:p>
        </p:txBody>
      </p:sp>
    </p:spTree>
    <p:extLst>
      <p:ext uri="{BB962C8B-B14F-4D97-AF65-F5344CB8AC3E}">
        <p14:creationId xmlns:p14="http://schemas.microsoft.com/office/powerpoint/2010/main" val="520022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8387C-9FF4-3ABB-34A8-F48265B4BE1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DD2DECD0-6A33-865B-8EB3-A6E98AF8156F}"/>
              </a:ext>
            </a:extLst>
          </p:cNvPr>
          <p:cNvSpPr>
            <a:spLocks noGrp="1"/>
          </p:cNvSpPr>
          <p:nvPr>
            <p:ph idx="1"/>
          </p:nvPr>
        </p:nvSpPr>
        <p:spPr>
          <a:xfrm>
            <a:off x="4810259" y="649480"/>
            <a:ext cx="6555347" cy="5546047"/>
          </a:xfrm>
        </p:spPr>
        <p:txBody>
          <a:bodyPr anchor="ctr">
            <a:normAutofit/>
          </a:bodyPr>
          <a:lstStyle/>
          <a:p>
            <a:r>
              <a:rPr lang="en-GB" sz="2000" dirty="0"/>
              <a:t>In essence, the assumptions reflect a critical paradigm seeking to move beyond surface explanations to transform underlying conditions giving rise to tensions. </a:t>
            </a:r>
          </a:p>
          <a:p>
            <a:r>
              <a:rPr lang="en-GB" sz="2000" dirty="0"/>
              <a:t>It critiques status quo arrangements of power/knowledge. It historicizes and politicizes issues to open space for alternative arrangements </a:t>
            </a:r>
            <a:r>
              <a:rPr lang="en-GB" sz="2000" dirty="0" err="1"/>
              <a:t>favioring</a:t>
            </a:r>
            <a:r>
              <a:rPr lang="en-GB" sz="2000" dirty="0"/>
              <a:t> empowerment. And it employs qualitative, participatory methods to enable consciousness-raising.</a:t>
            </a:r>
          </a:p>
          <a:p>
            <a:r>
              <a:rPr lang="en-GB" sz="2000" dirty="0"/>
              <a:t>So the ontology, epistemology, axiology and methodology align with key signatures of a critical theory approach - namely revealing and reshaping deeper generative structures via inclusive qualitative inquiries aimed at emancipation from oppressive norms. </a:t>
            </a:r>
          </a:p>
          <a:p>
            <a:endParaRPr lang="en-GB" sz="2000" dirty="0"/>
          </a:p>
        </p:txBody>
      </p:sp>
    </p:spTree>
    <p:extLst>
      <p:ext uri="{BB962C8B-B14F-4D97-AF65-F5344CB8AC3E}">
        <p14:creationId xmlns:p14="http://schemas.microsoft.com/office/powerpoint/2010/main" val="1243912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306FC213-BA76-989D-63DD-9F04B70F3BE6}"/>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JACQUELINE</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580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14ADA-5A4B-1B6C-179F-11B56102F070}"/>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100" kern="1200">
                <a:solidFill>
                  <a:schemeClr val="tx1"/>
                </a:solidFill>
                <a:latin typeface="+mj-lt"/>
                <a:ea typeface="+mj-ea"/>
                <a:cs typeface="+mj-cs"/>
              </a:rPr>
              <a:t>Jacqueline: Balance of power issues on Nigerian boards of directors</a:t>
            </a:r>
          </a:p>
        </p:txBody>
      </p: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230CD955-6C70-C1D7-DF26-526397292E52}"/>
              </a:ext>
            </a:extLst>
          </p:cNvPr>
          <p:cNvGraphicFramePr>
            <a:graphicFrameLocks noGrp="1"/>
          </p:cNvGraphicFramePr>
          <p:nvPr>
            <p:extLst>
              <p:ext uri="{D42A27DB-BD31-4B8C-83A1-F6EECF244321}">
                <p14:modId xmlns:p14="http://schemas.microsoft.com/office/powerpoint/2010/main" val="3466958289"/>
              </p:ext>
            </p:extLst>
          </p:nvPr>
        </p:nvGraphicFramePr>
        <p:xfrm>
          <a:off x="545238" y="1156220"/>
          <a:ext cx="7608305" cy="4698520"/>
        </p:xfrm>
        <a:graphic>
          <a:graphicData uri="http://schemas.openxmlformats.org/drawingml/2006/table">
            <a:tbl>
              <a:tblPr firstRow="1" firstCol="1" bandRow="1">
                <a:noFill/>
                <a:tableStyleId>{5C22544A-7EE6-4342-B048-85BDC9FD1C3A}</a:tableStyleId>
              </a:tblPr>
              <a:tblGrid>
                <a:gridCol w="3782644">
                  <a:extLst>
                    <a:ext uri="{9D8B030D-6E8A-4147-A177-3AD203B41FA5}">
                      <a16:colId xmlns:a16="http://schemas.microsoft.com/office/drawing/2014/main" val="2121557772"/>
                    </a:ext>
                  </a:extLst>
                </a:gridCol>
                <a:gridCol w="3825661">
                  <a:extLst>
                    <a:ext uri="{9D8B030D-6E8A-4147-A177-3AD203B41FA5}">
                      <a16:colId xmlns:a16="http://schemas.microsoft.com/office/drawing/2014/main" val="2115611297"/>
                    </a:ext>
                  </a:extLst>
                </a:gridCol>
              </a:tblGrid>
              <a:tr h="356882">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12700" cmpd="sng">
                      <a:noFill/>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12700" cmpd="sng">
                      <a:noFill/>
                    </a:lnT>
                    <a:lnB w="38100" cmpd="sng">
                      <a:noFill/>
                    </a:lnB>
                    <a:noFill/>
                  </a:tcPr>
                </a:tc>
                <a:extLst>
                  <a:ext uri="{0D108BD9-81ED-4DB2-BD59-A6C34878D82A}">
                    <a16:rowId xmlns:a16="http://schemas.microsoft.com/office/drawing/2014/main" val="1976685101"/>
                  </a:ext>
                </a:extLst>
              </a:tr>
              <a:tr h="1064909">
                <a:tc>
                  <a:txBody>
                    <a:bodyPr/>
                    <a:lstStyle/>
                    <a:p>
                      <a:pPr>
                        <a:lnSpc>
                          <a:spcPct val="115000"/>
                        </a:lnSpc>
                        <a:spcAft>
                          <a:spcPts val="800"/>
                        </a:spcAft>
                      </a:pPr>
                      <a:r>
                        <a:rPr lang="en-GB" sz="1000" b="1" kern="0" cap="none" spc="0">
                          <a:solidFill>
                            <a:schemeClr val="tx1"/>
                          </a:solidFill>
                          <a:effectLst/>
                        </a:rPr>
                        <a:t>Ontology/What is real?</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ap="flat" cmpd="sng" algn="ctr">
                      <a:noFill/>
                      <a:prstDash val="solid"/>
                    </a:lnL>
                    <a:lnR w="12700" cmpd="sng">
                      <a:noFill/>
                      <a:prstDash val="solid"/>
                    </a:lnR>
                    <a:lnT w="38100" cmpd="sng">
                      <a:noFill/>
                    </a:lnT>
                    <a:lnB w="12700" cmpd="sng">
                      <a:noFill/>
                      <a:prstDash val="solid"/>
                    </a:lnB>
                    <a:noFill/>
                  </a:tcPr>
                </a:tc>
                <a:tc>
                  <a:txBody>
                    <a:bodyPr/>
                    <a:lstStyle/>
                    <a:p>
                      <a:pPr>
                        <a:lnSpc>
                          <a:spcPct val="115000"/>
                        </a:lnSpc>
                        <a:spcAft>
                          <a:spcPts val="800"/>
                        </a:spcAft>
                      </a:pPr>
                      <a:r>
                        <a:rPr lang="en-GB" sz="1400" kern="0" cap="none" spc="0">
                          <a:solidFill>
                            <a:schemeClr val="tx1"/>
                          </a:solidFill>
                          <a:effectLst/>
                        </a:rPr>
                        <a:t>Sees power distributions as socially constructed through entrenched role divisions shaped by wider economic, political forces. Rejects notions of inherent differences in capabilities.</a:t>
                      </a:r>
                      <a:endParaRPr lang="en-GB" sz="14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68861496"/>
                  </a:ext>
                </a:extLst>
              </a:tr>
              <a:tr h="1064909">
                <a:tc>
                  <a:txBody>
                    <a:bodyPr/>
                    <a:lstStyle/>
                    <a:p>
                      <a:pPr>
                        <a:lnSpc>
                          <a:spcPct val="115000"/>
                        </a:lnSpc>
                        <a:spcAft>
                          <a:spcPts val="800"/>
                        </a:spcAft>
                      </a:pPr>
                      <a:r>
                        <a:rPr lang="en-GB" sz="1000" b="1" kern="0" cap="none" spc="0">
                          <a:solidFill>
                            <a:schemeClr val="tx1"/>
                          </a:solidFill>
                          <a:effectLst/>
                        </a:rPr>
                        <a:t>Epistemology/How do we know?</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400" kern="0" cap="none" spc="0">
                          <a:solidFill>
                            <a:schemeClr val="tx1"/>
                          </a:solidFill>
                          <a:effectLst/>
                        </a:rPr>
                        <a:t>Knowledge generated via immersive observation and interviews illuminating diverse lived perspectives on board power dynamics from both dominant and marginal members.</a:t>
                      </a:r>
                      <a:endParaRPr lang="en-GB" sz="14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22539056"/>
                  </a:ext>
                </a:extLst>
              </a:tr>
              <a:tr h="825324">
                <a:tc>
                  <a:txBody>
                    <a:bodyPr/>
                    <a:lstStyle/>
                    <a:p>
                      <a:pPr>
                        <a:lnSpc>
                          <a:spcPct val="115000"/>
                        </a:lnSpc>
                        <a:spcAft>
                          <a:spcPts val="800"/>
                        </a:spcAft>
                      </a:pPr>
                      <a:r>
                        <a:rPr lang="en-GB" sz="1000" b="1" kern="0" cap="none" spc="0">
                          <a:solidFill>
                            <a:schemeClr val="tx1"/>
                          </a:solidFill>
                          <a:effectLst/>
                        </a:rPr>
                        <a:t>Axiology/What matters?</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pPr>
                      <a:r>
                        <a:rPr lang="en-GB" sz="1400" kern="0" cap="none" spc="0">
                          <a:solidFill>
                            <a:schemeClr val="tx1"/>
                          </a:solidFill>
                          <a:effectLst/>
                        </a:rPr>
                        <a:t>Pursuing equitable participation in decision-making as an ethical goal. Amplifying voices of those excluded from key processes.</a:t>
                      </a:r>
                      <a:endParaRPr lang="en-GB" sz="14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44814684"/>
                  </a:ext>
                </a:extLst>
              </a:tr>
              <a:tr h="1304494">
                <a:tc>
                  <a:txBody>
                    <a:bodyPr/>
                    <a:lstStyle/>
                    <a:p>
                      <a:pPr>
                        <a:lnSpc>
                          <a:spcPct val="115000"/>
                        </a:lnSpc>
                        <a:spcAft>
                          <a:spcPts val="800"/>
                        </a:spcAft>
                      </a:pPr>
                      <a:r>
                        <a:rPr lang="en-GB" sz="1000" b="1" kern="0" cap="none" spc="0">
                          <a:solidFill>
                            <a:schemeClr val="tx1"/>
                          </a:solidFill>
                          <a:effectLst/>
                        </a:rPr>
                        <a:t>Methodology/How do we study?</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400" kern="0" cap="none" spc="0" dirty="0">
                          <a:solidFill>
                            <a:schemeClr val="tx1"/>
                          </a:solidFill>
                          <a:effectLst/>
                        </a:rPr>
                        <a:t>Detailed ethnographic case studies of selected boards functioning, gathering data through participatory interviews, focus groups, and analysis of textual records to uncover unequal power relations.</a:t>
                      </a:r>
                      <a:endParaRPr lang="en-GB" sz="14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35306309"/>
                  </a:ext>
                </a:extLst>
              </a:tr>
            </a:tbl>
          </a:graphicData>
        </a:graphic>
      </p:graphicFrame>
    </p:spTree>
    <p:extLst>
      <p:ext uri="{BB962C8B-B14F-4D97-AF65-F5344CB8AC3E}">
        <p14:creationId xmlns:p14="http://schemas.microsoft.com/office/powerpoint/2010/main" val="2847138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302B9D-EAC6-4C28-E4AB-7A97B79CDA1F}"/>
              </a:ext>
            </a:extLst>
          </p:cNvPr>
          <p:cNvSpPr>
            <a:spLocks noGrp="1"/>
          </p:cNvSpPr>
          <p:nvPr>
            <p:ph type="title"/>
          </p:nvPr>
        </p:nvSpPr>
        <p:spPr/>
        <p:txBody>
          <a:bodyPr>
            <a:normAutofit fontScale="90000"/>
          </a:bodyPr>
          <a:lstStyle/>
          <a:p>
            <a:r>
              <a:rPr lang="en-GB" dirty="0"/>
              <a:t>This analysis exemplifies a critical theory paradigm:</a:t>
            </a:r>
            <a:br>
              <a:rPr lang="en-GB" dirty="0"/>
            </a:br>
            <a:endParaRPr lang="en-GB" dirty="0"/>
          </a:p>
        </p:txBody>
      </p:sp>
      <p:sp>
        <p:nvSpPr>
          <p:cNvPr id="4" name="Content Placeholder 3">
            <a:extLst>
              <a:ext uri="{FF2B5EF4-FFF2-40B4-BE49-F238E27FC236}">
                <a16:creationId xmlns:a16="http://schemas.microsoft.com/office/drawing/2014/main" id="{BC99AC3C-6099-139D-CDD1-014B73AAAD21}"/>
              </a:ext>
            </a:extLst>
          </p:cNvPr>
          <p:cNvSpPr>
            <a:spLocks noGrp="1"/>
          </p:cNvSpPr>
          <p:nvPr>
            <p:ph idx="1"/>
          </p:nvPr>
        </p:nvSpPr>
        <p:spPr/>
        <p:txBody>
          <a:bodyPr>
            <a:normAutofit lnSpcReduction="10000"/>
          </a:bodyPr>
          <a:lstStyle/>
          <a:p>
            <a:endParaRPr lang="en-GB" dirty="0"/>
          </a:p>
          <a:p>
            <a:r>
              <a:rPr lang="en-GB" dirty="0"/>
              <a:t>Why critical theory:</a:t>
            </a:r>
          </a:p>
          <a:p>
            <a:r>
              <a:rPr lang="en-GB" dirty="0"/>
              <a:t>- Ontology identifies power as socially constructed through systemic role constraints rather than inherent</a:t>
            </a:r>
          </a:p>
          <a:p>
            <a:r>
              <a:rPr lang="en-GB" dirty="0"/>
              <a:t>- Epistemology </a:t>
            </a:r>
            <a:r>
              <a:rPr lang="en-GB" dirty="0" err="1"/>
              <a:t>centers</a:t>
            </a:r>
            <a:r>
              <a:rPr lang="en-GB" dirty="0"/>
              <a:t> diverse perspectives to uncover generative structures perpetuating inequality  </a:t>
            </a:r>
          </a:p>
          <a:p>
            <a:r>
              <a:rPr lang="en-GB" dirty="0"/>
              <a:t>- Axiology prioritizes equitable participation and amplifying excluded voices</a:t>
            </a:r>
          </a:p>
          <a:p>
            <a:r>
              <a:rPr lang="en-GB" dirty="0"/>
              <a:t>- Methodology uses immersive qualitative techniques to reveal oppressive norms </a:t>
            </a:r>
          </a:p>
          <a:p>
            <a:endParaRPr lang="en-GB" dirty="0"/>
          </a:p>
        </p:txBody>
      </p:sp>
    </p:spTree>
    <p:extLst>
      <p:ext uri="{BB962C8B-B14F-4D97-AF65-F5344CB8AC3E}">
        <p14:creationId xmlns:p14="http://schemas.microsoft.com/office/powerpoint/2010/main" val="4072875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94B0E-1CCC-A8B9-80B8-55489ED89275}"/>
              </a:ext>
            </a:extLst>
          </p:cNvPr>
          <p:cNvSpPr>
            <a:spLocks noGrp="1"/>
          </p:cNvSpPr>
          <p:nvPr>
            <p:ph type="title"/>
          </p:nvPr>
        </p:nvSpPr>
        <p:spPr>
          <a:xfrm>
            <a:off x="838200" y="365125"/>
            <a:ext cx="10515600" cy="1325563"/>
          </a:xfrm>
        </p:spPr>
        <p:txBody>
          <a:bodyPr>
            <a:normAutofit/>
          </a:bodyPr>
          <a:lstStyle/>
          <a:p>
            <a:r>
              <a:rPr lang="en-GB" sz="5400"/>
              <a:t>Continued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6622A4-56FF-D191-40AC-1902D74B08C4}"/>
              </a:ext>
            </a:extLst>
          </p:cNvPr>
          <p:cNvSpPr>
            <a:spLocks noGrp="1"/>
          </p:cNvSpPr>
          <p:nvPr>
            <p:ph idx="1"/>
          </p:nvPr>
        </p:nvSpPr>
        <p:spPr>
          <a:xfrm>
            <a:off x="838200" y="1929384"/>
            <a:ext cx="10515600" cy="4251960"/>
          </a:xfrm>
        </p:spPr>
        <p:txBody>
          <a:bodyPr>
            <a:normAutofit/>
          </a:bodyPr>
          <a:lstStyle/>
          <a:p>
            <a:r>
              <a:rPr lang="en-GB" sz="1900" dirty="0"/>
              <a:t>In essence, the assumptions align with a critical theory approach seeking to critique and transform conditions that give rise to unjust power arrangements.</a:t>
            </a:r>
          </a:p>
          <a:p>
            <a:r>
              <a:rPr lang="en-GB" sz="1900" dirty="0"/>
              <a:t>This manifests through:</a:t>
            </a:r>
          </a:p>
          <a:p>
            <a:r>
              <a:rPr lang="en-GB" sz="1900" dirty="0"/>
              <a:t>- Problematizing notions of natural social hierarchies</a:t>
            </a:r>
          </a:p>
          <a:p>
            <a:r>
              <a:rPr lang="en-GB" sz="1900" dirty="0"/>
              <a:t>- Gathering marginalized narratives to expose system reproduction  </a:t>
            </a:r>
          </a:p>
          <a:p>
            <a:r>
              <a:rPr lang="en-GB" sz="1900" dirty="0"/>
              <a:t>- Pursuing emancipatory ethical goals </a:t>
            </a:r>
          </a:p>
          <a:p>
            <a:r>
              <a:rPr lang="en-GB" sz="1900" dirty="0"/>
              <a:t>- Using participatory inquiry to raise consciousness </a:t>
            </a:r>
          </a:p>
          <a:p>
            <a:r>
              <a:rPr lang="en-GB" sz="1900" dirty="0"/>
              <a:t>So the commitments reject ideas of inherent superiority used to legitimize elite control. Instead, the priority is revealing and replacing structural barriers to inclusion through qualitative engagement of those directly impacted.</a:t>
            </a:r>
          </a:p>
          <a:p>
            <a:r>
              <a:rPr lang="en-GB" sz="1900" dirty="0"/>
              <a:t>Overall the analysis embodies core critical theory emphases on questioning positionality, unearthing marginalisation, transformative ethics, and qualitative consciousness-raising. </a:t>
            </a:r>
          </a:p>
        </p:txBody>
      </p:sp>
    </p:spTree>
    <p:extLst>
      <p:ext uri="{BB962C8B-B14F-4D97-AF65-F5344CB8AC3E}">
        <p14:creationId xmlns:p14="http://schemas.microsoft.com/office/powerpoint/2010/main" val="1025022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AA44A-BD68-1336-903E-8AC9FF21B31E}"/>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 Why Critical Theory? </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AF5B89CD-D334-85D5-F4A1-2544263DC757}"/>
              </a:ext>
            </a:extLst>
          </p:cNvPr>
          <p:cNvSpPr>
            <a:spLocks noGrp="1"/>
          </p:cNvSpPr>
          <p:nvPr>
            <p:ph idx="1"/>
          </p:nvPr>
        </p:nvSpPr>
        <p:spPr>
          <a:xfrm>
            <a:off x="4810259" y="649480"/>
            <a:ext cx="6555347" cy="5546047"/>
          </a:xfrm>
        </p:spPr>
        <p:txBody>
          <a:bodyPr anchor="ctr">
            <a:normAutofit/>
          </a:bodyPr>
          <a:lstStyle/>
          <a:p>
            <a:endParaRPr lang="en-GB" sz="2000" dirty="0"/>
          </a:p>
          <a:p>
            <a:r>
              <a:rPr lang="en-GB" sz="2000" dirty="0"/>
              <a:t>-  Ontology:  It sees power as something created by society's roles, not something people are born with.</a:t>
            </a:r>
          </a:p>
          <a:p>
            <a:r>
              <a:rPr lang="en-GB" sz="2000" dirty="0"/>
              <a:t>-  Epistemology:  It focuses on diverse perspectives to uncover the structures that keep inequality going.</a:t>
            </a:r>
          </a:p>
          <a:p>
            <a:r>
              <a:rPr lang="en-GB" sz="2000" dirty="0"/>
              <a:t>-  Axiology:  It values fair participation and making sure voices that are usually left out get heard.</a:t>
            </a:r>
          </a:p>
          <a:p>
            <a:r>
              <a:rPr lang="en-GB" sz="2000" dirty="0"/>
              <a:t>-  Methodology:  It uses deep, personal ways of studying to reveal oppressive norms (like rules that aren't fair).</a:t>
            </a:r>
          </a:p>
          <a:p>
            <a:r>
              <a:rPr lang="en-GB" sz="2000" dirty="0"/>
              <a:t> In Simple Words:  This way of thinking, called Critical Theory, wants to criticize and change things that create unfair power.</a:t>
            </a:r>
          </a:p>
          <a:p>
            <a:endParaRPr lang="en-GB" sz="2000" dirty="0"/>
          </a:p>
          <a:p>
            <a:endParaRPr lang="en-GB" sz="2000" dirty="0"/>
          </a:p>
        </p:txBody>
      </p:sp>
    </p:spTree>
    <p:extLst>
      <p:ext uri="{BB962C8B-B14F-4D97-AF65-F5344CB8AC3E}">
        <p14:creationId xmlns:p14="http://schemas.microsoft.com/office/powerpoint/2010/main" val="15120040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AF452-1C7F-9D26-4E64-160D3D67699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4B45A65B-DE0F-A251-644E-3BA0AD94CD4C}"/>
              </a:ext>
            </a:extLst>
          </p:cNvPr>
          <p:cNvSpPr>
            <a:spLocks noGrp="1"/>
          </p:cNvSpPr>
          <p:nvPr>
            <p:ph idx="1"/>
          </p:nvPr>
        </p:nvSpPr>
        <p:spPr>
          <a:xfrm>
            <a:off x="4810259" y="649480"/>
            <a:ext cx="6555347" cy="5546047"/>
          </a:xfrm>
        </p:spPr>
        <p:txBody>
          <a:bodyPr anchor="ctr">
            <a:normAutofit/>
          </a:bodyPr>
          <a:lstStyle/>
          <a:p>
            <a:pPr marL="0" indent="0">
              <a:buNone/>
            </a:pPr>
            <a:endParaRPr lang="en-GB" sz="2000" dirty="0"/>
          </a:p>
          <a:p>
            <a:r>
              <a:rPr lang="en-GB" sz="2000" dirty="0"/>
              <a:t> How it Works: </a:t>
            </a:r>
          </a:p>
          <a:p>
            <a:r>
              <a:rPr lang="en-GB" sz="2000" dirty="0"/>
              <a:t>-  Problematizing Social Hierarchies:  It questions ideas that say some groups are naturally better than others.</a:t>
            </a:r>
          </a:p>
          <a:p>
            <a:r>
              <a:rPr lang="en-GB" sz="2000" dirty="0"/>
              <a:t>-  Gathering Marginalized Narratives:  It collects stories from groups that usually aren't heard to show how the system keeps going.</a:t>
            </a:r>
          </a:p>
          <a:p>
            <a:r>
              <a:rPr lang="en-GB" sz="2000" dirty="0"/>
              <a:t>-  Pursuing Emancipatory Ethical Goals:  It works toward freeing people from unfair situations.</a:t>
            </a:r>
          </a:p>
          <a:p>
            <a:r>
              <a:rPr lang="en-GB" sz="2000" dirty="0"/>
              <a:t>-  Using Participatory Inquiry:  It talks to people directly affected to make them more aware.</a:t>
            </a:r>
          </a:p>
          <a:p>
            <a:r>
              <a:rPr lang="en-GB" sz="2000" dirty="0"/>
              <a:t> In Simple Words:  It says no to the idea that some groups are just naturally better. Instead, it wants to show and change things that stop people from being included, using personal stories to make people more aware.</a:t>
            </a:r>
          </a:p>
          <a:p>
            <a:endParaRPr lang="en-GB" sz="2000" dirty="0"/>
          </a:p>
          <a:p>
            <a:endParaRPr lang="en-GB" sz="2000" dirty="0"/>
          </a:p>
        </p:txBody>
      </p:sp>
    </p:spTree>
    <p:extLst>
      <p:ext uri="{BB962C8B-B14F-4D97-AF65-F5344CB8AC3E}">
        <p14:creationId xmlns:p14="http://schemas.microsoft.com/office/powerpoint/2010/main" val="4111783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90AE9-1031-3304-1575-D2A0F315330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B31008BE-C8DE-3329-D07B-17D23227ECF5}"/>
              </a:ext>
            </a:extLst>
          </p:cNvPr>
          <p:cNvSpPr>
            <a:spLocks noGrp="1"/>
          </p:cNvSpPr>
          <p:nvPr>
            <p:ph idx="1"/>
          </p:nvPr>
        </p:nvSpPr>
        <p:spPr>
          <a:xfrm>
            <a:off x="4810259" y="649480"/>
            <a:ext cx="6555347" cy="5546047"/>
          </a:xfrm>
        </p:spPr>
        <p:txBody>
          <a:bodyPr anchor="ctr">
            <a:normAutofit/>
          </a:bodyPr>
          <a:lstStyle/>
          <a:p>
            <a:endParaRPr lang="en-GB" sz="2000" dirty="0"/>
          </a:p>
          <a:p>
            <a:r>
              <a:rPr lang="en-GB" sz="2000" dirty="0"/>
              <a:t> Overall: </a:t>
            </a:r>
          </a:p>
          <a:p>
            <a:r>
              <a:rPr lang="en-GB" sz="2000" dirty="0"/>
              <a:t>This way of looking at things is all about questioning where you stand, showing how some groups are left out, working toward making things fair, and using personal stories to make people more aware.</a:t>
            </a:r>
          </a:p>
          <a:p>
            <a:endParaRPr lang="en-GB" sz="2000" dirty="0"/>
          </a:p>
        </p:txBody>
      </p:sp>
    </p:spTree>
    <p:extLst>
      <p:ext uri="{BB962C8B-B14F-4D97-AF65-F5344CB8AC3E}">
        <p14:creationId xmlns:p14="http://schemas.microsoft.com/office/powerpoint/2010/main" val="3509353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00D37C0-E4B3-4A4E-1F75-D1FB12CC4945}"/>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LOU</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405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071EE-6FA8-E718-D603-80C5DC647CFC}"/>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600" kern="1200">
                <a:solidFill>
                  <a:schemeClr val="tx1"/>
                </a:solidFill>
                <a:latin typeface="+mj-lt"/>
                <a:ea typeface="+mj-ea"/>
                <a:cs typeface="+mj-cs"/>
              </a:rPr>
              <a:t>Lou: Generational differences between mobile payment users in China</a:t>
            </a:r>
          </a:p>
        </p:txBody>
      </p:sp>
      <p:sp>
        <p:nvSpPr>
          <p:cNvPr id="10" name="Rectangle 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C0BFAA5E-2836-968F-06AA-28E484BBB0C5}"/>
              </a:ext>
            </a:extLst>
          </p:cNvPr>
          <p:cNvGraphicFramePr>
            <a:graphicFrameLocks noGrp="1"/>
          </p:cNvGraphicFramePr>
          <p:nvPr>
            <p:extLst>
              <p:ext uri="{D42A27DB-BD31-4B8C-83A1-F6EECF244321}">
                <p14:modId xmlns:p14="http://schemas.microsoft.com/office/powerpoint/2010/main" val="70905153"/>
              </p:ext>
            </p:extLst>
          </p:nvPr>
        </p:nvGraphicFramePr>
        <p:xfrm>
          <a:off x="612159" y="858525"/>
          <a:ext cx="7474463" cy="5219197"/>
        </p:xfrm>
        <a:graphic>
          <a:graphicData uri="http://schemas.openxmlformats.org/drawingml/2006/table">
            <a:tbl>
              <a:tblPr firstRow="1" firstCol="1" bandRow="1">
                <a:solidFill>
                  <a:srgbClr val="F2F2F2">
                    <a:alpha val="30196"/>
                  </a:srgbClr>
                </a:solidFill>
                <a:tableStyleId>{5C22544A-7EE6-4342-B048-85BDC9FD1C3A}</a:tableStyleId>
              </a:tblPr>
              <a:tblGrid>
                <a:gridCol w="3669844">
                  <a:extLst>
                    <a:ext uri="{9D8B030D-6E8A-4147-A177-3AD203B41FA5}">
                      <a16:colId xmlns:a16="http://schemas.microsoft.com/office/drawing/2014/main" val="4163097949"/>
                    </a:ext>
                  </a:extLst>
                </a:gridCol>
                <a:gridCol w="3804619">
                  <a:extLst>
                    <a:ext uri="{9D8B030D-6E8A-4147-A177-3AD203B41FA5}">
                      <a16:colId xmlns:a16="http://schemas.microsoft.com/office/drawing/2014/main" val="3052967765"/>
                    </a:ext>
                  </a:extLst>
                </a:gridCol>
              </a:tblGrid>
              <a:tr h="431595">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798041129"/>
                  </a:ext>
                </a:extLst>
              </a:tr>
              <a:tr h="1136349">
                <a:tc>
                  <a:txBody>
                    <a:bodyPr/>
                    <a:lstStyle/>
                    <a:p>
                      <a:pPr>
                        <a:lnSpc>
                          <a:spcPct val="115000"/>
                        </a:lnSpc>
                        <a:spcAft>
                          <a:spcPts val="800"/>
                        </a:spcAft>
                      </a:pPr>
                      <a:r>
                        <a:rPr lang="en-GB" sz="1300" kern="0" cap="none" spc="0">
                          <a:solidFill>
                            <a:schemeClr val="tx1"/>
                          </a:solidFill>
                          <a:effectLst/>
                        </a:rPr>
                        <a:t>Ontology/What is real?</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lnSpc>
                          <a:spcPct val="115000"/>
                        </a:lnSpc>
                        <a:spcAft>
                          <a:spcPts val="800"/>
                        </a:spcAft>
                      </a:pPr>
                      <a:r>
                        <a:rPr lang="en-GB" sz="1300" kern="0" cap="none" spc="0">
                          <a:solidFill>
                            <a:schemeClr val="tx1"/>
                          </a:solidFill>
                          <a:effectLst/>
                        </a:rPr>
                        <a:t>Views generational archetypes and associated behaviors as social constructions contingent on technological exposure rather than inherent fixed traits.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2048248308"/>
                  </a:ext>
                </a:extLst>
              </a:tr>
              <a:tr h="1136349">
                <a:tc>
                  <a:txBody>
                    <a:bodyPr/>
                    <a:lstStyle/>
                    <a:p>
                      <a:pPr>
                        <a:lnSpc>
                          <a:spcPct val="115000"/>
                        </a:lnSpc>
                        <a:spcAft>
                          <a:spcPts val="800"/>
                        </a:spcAft>
                      </a:pPr>
                      <a:r>
                        <a:rPr lang="en-GB" sz="1300" kern="0" cap="none" spc="0">
                          <a:solidFill>
                            <a:schemeClr val="tx1"/>
                          </a:solidFill>
                          <a:effectLst/>
                        </a:rPr>
                        <a:t>Epistemology/How do we know?</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a:solidFill>
                            <a:schemeClr val="tx1"/>
                          </a:solidFill>
                          <a:effectLst/>
                        </a:rPr>
                        <a:t>Combines usage data across age segments with narrative interviews to understand contexts shaping adoption habits and subjective perspectives from different generations.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393029897"/>
                  </a:ext>
                </a:extLst>
              </a:tr>
              <a:tr h="901431">
                <a:tc>
                  <a:txBody>
                    <a:bodyPr/>
                    <a:lstStyle/>
                    <a:p>
                      <a:pPr>
                        <a:lnSpc>
                          <a:spcPct val="115000"/>
                        </a:lnSpc>
                        <a:spcAft>
                          <a:spcPts val="800"/>
                        </a:spcAft>
                      </a:pPr>
                      <a:r>
                        <a:rPr lang="en-GB" sz="1300" kern="0" cap="none" spc="0">
                          <a:solidFill>
                            <a:schemeClr val="tx1"/>
                          </a:solidFill>
                          <a:effectLst/>
                        </a:rPr>
                        <a:t>Axiology/What matters?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nSpc>
                          <a:spcPct val="115000"/>
                        </a:lnSpc>
                        <a:spcAft>
                          <a:spcPts val="800"/>
                        </a:spcAft>
                      </a:pPr>
                      <a:r>
                        <a:rPr lang="en-GB" sz="1300" kern="0" cap="none" spc="0">
                          <a:solidFill>
                            <a:schemeClr val="tx1"/>
                          </a:solidFill>
                          <a:effectLst/>
                        </a:rPr>
                        <a:t>Ensuring research serves citizens’ interests over commercial priorities or state surveillance concerns.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006159879"/>
                  </a:ext>
                </a:extLst>
              </a:tr>
              <a:tr h="1606184">
                <a:tc>
                  <a:txBody>
                    <a:bodyPr/>
                    <a:lstStyle/>
                    <a:p>
                      <a:pPr>
                        <a:lnSpc>
                          <a:spcPct val="115000"/>
                        </a:lnSpc>
                        <a:spcAft>
                          <a:spcPts val="800"/>
                        </a:spcAft>
                      </a:pPr>
                      <a:r>
                        <a:rPr lang="en-GB" sz="1300" kern="0" cap="none" spc="0" dirty="0">
                          <a:solidFill>
                            <a:schemeClr val="tx1"/>
                          </a:solidFill>
                          <a:effectLst/>
                        </a:rPr>
                        <a:t>Methodology/How do we study?</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dirty="0">
                          <a:solidFill>
                            <a:schemeClr val="tx1"/>
                          </a:solidFill>
                          <a:effectLst/>
                        </a:rPr>
                        <a:t>Mixed qualitative and quantitative techniques comparing adoption rates, payment environments popular within generational cohorts alongside representative interview sampling for experiential insights on motivations and barriers.</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017432403"/>
                  </a:ext>
                </a:extLst>
              </a:tr>
            </a:tbl>
          </a:graphicData>
        </a:graphic>
      </p:graphicFrame>
    </p:spTree>
    <p:extLst>
      <p:ext uri="{BB962C8B-B14F-4D97-AF65-F5344CB8AC3E}">
        <p14:creationId xmlns:p14="http://schemas.microsoft.com/office/powerpoint/2010/main" val="301094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2B813AC-3F87-AEC5-0D6F-21FBB875033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This analysis exemplifies a pragmatist paradigm:</a:t>
            </a:r>
            <a:br>
              <a:rPr lang="en-GB" sz="4000">
                <a:solidFill>
                  <a:srgbClr val="FFFFFF"/>
                </a:solidFill>
              </a:rPr>
            </a:br>
            <a:endParaRPr lang="en-GB" sz="4000">
              <a:solidFill>
                <a:srgbClr val="FFFFFF"/>
              </a:solidFill>
            </a:endParaRPr>
          </a:p>
        </p:txBody>
      </p:sp>
      <p:sp>
        <p:nvSpPr>
          <p:cNvPr id="4" name="Content Placeholder 3">
            <a:extLst>
              <a:ext uri="{FF2B5EF4-FFF2-40B4-BE49-F238E27FC236}">
                <a16:creationId xmlns:a16="http://schemas.microsoft.com/office/drawing/2014/main" id="{167AEF95-B91B-CE53-5B15-3861654C7FBA}"/>
              </a:ext>
            </a:extLst>
          </p:cNvPr>
          <p:cNvSpPr>
            <a:spLocks noGrp="1"/>
          </p:cNvSpPr>
          <p:nvPr>
            <p:ph idx="1"/>
          </p:nvPr>
        </p:nvSpPr>
        <p:spPr>
          <a:xfrm>
            <a:off x="4810259" y="649480"/>
            <a:ext cx="6555347" cy="5546047"/>
          </a:xfrm>
        </p:spPr>
        <p:txBody>
          <a:bodyPr anchor="ctr">
            <a:normAutofit/>
          </a:bodyPr>
          <a:lstStyle/>
          <a:p>
            <a:endParaRPr lang="en-GB" sz="2000" dirty="0"/>
          </a:p>
          <a:p>
            <a:r>
              <a:rPr lang="en-GB" sz="2000" dirty="0"/>
              <a:t>Why pragmatism:</a:t>
            </a:r>
          </a:p>
          <a:p>
            <a:endParaRPr lang="en-GB" sz="2000" dirty="0"/>
          </a:p>
          <a:p>
            <a:r>
              <a:rPr lang="en-GB" sz="2000" dirty="0"/>
              <a:t>- Ontology sees generations/</a:t>
            </a:r>
            <a:r>
              <a:rPr lang="en-GB" sz="2000" dirty="0" err="1"/>
              <a:t>behavior</a:t>
            </a:r>
            <a:r>
              <a:rPr lang="en-GB" sz="2000" dirty="0"/>
              <a:t> as intersubjective constructions, not predefined</a:t>
            </a:r>
          </a:p>
          <a:p>
            <a:r>
              <a:rPr lang="en-GB" sz="2000" dirty="0"/>
              <a:t>- Epistemology draws from empirical data and lived experiences </a:t>
            </a:r>
          </a:p>
          <a:p>
            <a:r>
              <a:rPr lang="en-GB" sz="2000" dirty="0"/>
              <a:t>- Axiology anchors research ethics in citizen interests  </a:t>
            </a:r>
          </a:p>
          <a:p>
            <a:r>
              <a:rPr lang="en-GB" sz="2000" dirty="0"/>
              <a:t>- Methodology endorses pluralism to serve knowledge goals</a:t>
            </a:r>
          </a:p>
          <a:p>
            <a:endParaRPr lang="en-GB" sz="2000" dirty="0"/>
          </a:p>
        </p:txBody>
      </p:sp>
    </p:spTree>
    <p:extLst>
      <p:ext uri="{BB962C8B-B14F-4D97-AF65-F5344CB8AC3E}">
        <p14:creationId xmlns:p14="http://schemas.microsoft.com/office/powerpoint/2010/main" val="41199630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1897E-FECE-48BC-360D-F1C07168EDC0}"/>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8D5D6FB1-9C3F-30C2-EE9C-D8036828240C}"/>
              </a:ext>
            </a:extLst>
          </p:cNvPr>
          <p:cNvSpPr>
            <a:spLocks noGrp="1"/>
          </p:cNvSpPr>
          <p:nvPr>
            <p:ph idx="1"/>
          </p:nvPr>
        </p:nvSpPr>
        <p:spPr/>
        <p:txBody>
          <a:bodyPr>
            <a:normAutofit fontScale="77500" lnSpcReduction="20000"/>
          </a:bodyPr>
          <a:lstStyle/>
          <a:p>
            <a:r>
              <a:rPr lang="en-GB" dirty="0"/>
              <a:t>In essence, the assumptions reflect a pragmatic approach by:</a:t>
            </a:r>
          </a:p>
          <a:p>
            <a:r>
              <a:rPr lang="en-GB" dirty="0"/>
              <a:t>- Integrating subjective and objective elements </a:t>
            </a:r>
          </a:p>
          <a:p>
            <a:r>
              <a:rPr lang="en-GB" dirty="0"/>
              <a:t>- Letting practical social values guide inquiry</a:t>
            </a:r>
          </a:p>
          <a:p>
            <a:r>
              <a:rPr lang="en-GB" dirty="0"/>
              <a:t>- Employing mixed methods adaptively</a:t>
            </a:r>
          </a:p>
          <a:p>
            <a:r>
              <a:rPr lang="en-GB" dirty="0"/>
              <a:t>- Focusing on what works to illuminate issue   </a:t>
            </a:r>
          </a:p>
          <a:p>
            <a:r>
              <a:rPr lang="en-GB" dirty="0"/>
              <a:t>This comes through in:</a:t>
            </a:r>
          </a:p>
          <a:p>
            <a:r>
              <a:rPr lang="en-GB" dirty="0"/>
              <a:t>- Generations viewed as products of technological contexts</a:t>
            </a:r>
          </a:p>
          <a:p>
            <a:r>
              <a:rPr lang="en-GB" dirty="0"/>
              <a:t>- Comparing statistical trends with qualitative narratives</a:t>
            </a:r>
          </a:p>
          <a:p>
            <a:r>
              <a:rPr lang="en-GB" dirty="0"/>
              <a:t>- Privileging public welfare over power interests  </a:t>
            </a:r>
          </a:p>
          <a:p>
            <a:r>
              <a:rPr lang="en-GB" dirty="0"/>
              <a:t>- Using varied empirical and interpretive techniques</a:t>
            </a:r>
          </a:p>
          <a:p>
            <a:r>
              <a:rPr lang="en-GB" dirty="0"/>
              <a:t>So the commitments align with pragmatism's ontological subjectivity, ethical instrumentalism, methodological pluralism, and practical research orientation. </a:t>
            </a:r>
          </a:p>
        </p:txBody>
      </p:sp>
    </p:spTree>
    <p:extLst>
      <p:ext uri="{BB962C8B-B14F-4D97-AF65-F5344CB8AC3E}">
        <p14:creationId xmlns:p14="http://schemas.microsoft.com/office/powerpoint/2010/main" val="37019502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91FD1-D850-AF1B-313E-600F72E98A31}"/>
              </a:ext>
            </a:extLst>
          </p:cNvPr>
          <p:cNvSpPr>
            <a:spLocks noGrp="1"/>
          </p:cNvSpPr>
          <p:nvPr>
            <p:ph type="title"/>
          </p:nvPr>
        </p:nvSpPr>
        <p:spPr/>
        <p:txBody>
          <a:bodyPr/>
          <a:lstStyle/>
          <a:p>
            <a:r>
              <a:rPr lang="en-GB" dirty="0"/>
              <a:t> Why this Research Paradigm? </a:t>
            </a:r>
            <a:br>
              <a:rPr lang="en-GB" dirty="0"/>
            </a:br>
            <a:endParaRPr lang="en-GB" dirty="0"/>
          </a:p>
        </p:txBody>
      </p:sp>
      <p:sp>
        <p:nvSpPr>
          <p:cNvPr id="3" name="Content Placeholder 2">
            <a:extLst>
              <a:ext uri="{FF2B5EF4-FFF2-40B4-BE49-F238E27FC236}">
                <a16:creationId xmlns:a16="http://schemas.microsoft.com/office/drawing/2014/main" id="{74C0459C-19DB-5B13-375A-82B9DDB1E279}"/>
              </a:ext>
            </a:extLst>
          </p:cNvPr>
          <p:cNvSpPr>
            <a:spLocks noGrp="1"/>
          </p:cNvSpPr>
          <p:nvPr>
            <p:ph idx="1"/>
          </p:nvPr>
        </p:nvSpPr>
        <p:spPr/>
        <p:txBody>
          <a:bodyPr>
            <a:normAutofit fontScale="70000" lnSpcReduction="20000"/>
          </a:bodyPr>
          <a:lstStyle/>
          <a:p>
            <a:endParaRPr lang="en-GB" dirty="0"/>
          </a:p>
          <a:p>
            <a:r>
              <a:rPr lang="en-GB" dirty="0"/>
              <a:t>-  Ontology:  It sees differences in how different generations use mobile payments as not inherent traits but shaped by exposure to technology.</a:t>
            </a:r>
          </a:p>
          <a:p>
            <a:r>
              <a:rPr lang="en-GB" dirty="0"/>
              <a:t>-  Epistemology:  It uses both numbers and personal stories to understand why different age groups use mobile payments the way they do.</a:t>
            </a:r>
          </a:p>
          <a:p>
            <a:r>
              <a:rPr lang="en-GB" dirty="0"/>
              <a:t>-  Axiology:  It believes the research should focus on what's good for people (citizens' interests) rather than just making money or surveillance.</a:t>
            </a:r>
          </a:p>
          <a:p>
            <a:r>
              <a:rPr lang="en-GB" dirty="0"/>
              <a:t>-  Methodology:  It uses a mix of numbers and personal stories to compare how different age groups use mobile payments and understand their motivations and barriers.</a:t>
            </a:r>
          </a:p>
          <a:p>
            <a:endParaRPr lang="en-GB" dirty="0"/>
          </a:p>
          <a:p>
            <a:r>
              <a:rPr lang="en-GB" dirty="0"/>
              <a:t> In Simple Words: </a:t>
            </a:r>
          </a:p>
          <a:p>
            <a:r>
              <a:rPr lang="en-GB" dirty="0"/>
              <a:t>This way of studying wants to understand why different age groups in China use mobile payments differently. It thinks it's because of what technology people have seen, not just because of who they are. The research cares about what's good for people and uses both numbers and stories to figure things out.</a:t>
            </a:r>
          </a:p>
        </p:txBody>
      </p:sp>
    </p:spTree>
    <p:extLst>
      <p:ext uri="{BB962C8B-B14F-4D97-AF65-F5344CB8AC3E}">
        <p14:creationId xmlns:p14="http://schemas.microsoft.com/office/powerpoint/2010/main" val="26408982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1CD5D-7D88-55B6-0704-8B29320B0D90}"/>
              </a:ext>
            </a:extLst>
          </p:cNvPr>
          <p:cNvSpPr>
            <a:spLocks noGrp="1"/>
          </p:cNvSpPr>
          <p:nvPr>
            <p:ph type="title"/>
          </p:nvPr>
        </p:nvSpPr>
        <p:spPr/>
        <p:txBody>
          <a:bodyPr/>
          <a:lstStyle/>
          <a:p>
            <a:r>
              <a:rPr lang="en-GB" b="1" i="0" dirty="0">
                <a:solidFill>
                  <a:srgbClr val="374151"/>
                </a:solidFill>
                <a:effectLst/>
                <a:latin typeface="Söhne"/>
              </a:rPr>
              <a:t>How it Works:</a:t>
            </a:r>
            <a:endParaRPr lang="en-GB" dirty="0"/>
          </a:p>
        </p:txBody>
      </p:sp>
      <p:sp>
        <p:nvSpPr>
          <p:cNvPr id="3" name="Content Placeholder 2">
            <a:extLst>
              <a:ext uri="{FF2B5EF4-FFF2-40B4-BE49-F238E27FC236}">
                <a16:creationId xmlns:a16="http://schemas.microsoft.com/office/drawing/2014/main" id="{CB84541E-7968-9C3D-C1A4-DFFB0406A6A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1" i="0" dirty="0">
                <a:solidFill>
                  <a:srgbClr val="374151"/>
                </a:solidFill>
                <a:effectLst/>
                <a:latin typeface="Söhne"/>
              </a:rPr>
              <a:t>Foregrounding Moral Concepts:</a:t>
            </a:r>
            <a:r>
              <a:rPr lang="en-GB" b="0" i="0" dirty="0">
                <a:solidFill>
                  <a:srgbClr val="374151"/>
                </a:solidFill>
                <a:effectLst/>
                <a:latin typeface="Söhne"/>
              </a:rPr>
              <a:t> It prioritizes understanding the moral concepts behind the use of mobile payments, emphasizing the importance of values and ethical considerations in the research.</a:t>
            </a:r>
          </a:p>
          <a:p>
            <a:pPr algn="l">
              <a:buFont typeface="Arial" panose="020B0604020202020204" pitchFamily="34" charset="0"/>
              <a:buChar char="•"/>
            </a:pPr>
            <a:r>
              <a:rPr lang="en-GB" b="1" i="0" dirty="0">
                <a:solidFill>
                  <a:srgbClr val="374151"/>
                </a:solidFill>
                <a:effectLst/>
                <a:latin typeface="Söhne"/>
              </a:rPr>
              <a:t>Exposing Obstacles:</a:t>
            </a:r>
            <a:r>
              <a:rPr lang="en-GB" b="0" i="0" dirty="0">
                <a:solidFill>
                  <a:srgbClr val="374151"/>
                </a:solidFill>
                <a:effectLst/>
                <a:latin typeface="Söhne"/>
              </a:rPr>
              <a:t> It aims to identify and reveal obstacles that might hinder the adoption and usage of mobile payments across different generations, shedding light on challenges that need attention.</a:t>
            </a:r>
          </a:p>
          <a:p>
            <a:pPr algn="l">
              <a:buFont typeface="Arial" panose="020B0604020202020204" pitchFamily="34" charset="0"/>
              <a:buChar char="•"/>
            </a:pPr>
            <a:r>
              <a:rPr lang="en-GB" b="1" i="0" dirty="0">
                <a:solidFill>
                  <a:srgbClr val="374151"/>
                </a:solidFill>
                <a:effectLst/>
                <a:latin typeface="Söhne"/>
              </a:rPr>
              <a:t>Pursuing Harm Prevention:</a:t>
            </a:r>
            <a:r>
              <a:rPr lang="en-GB" b="0" i="0" dirty="0">
                <a:solidFill>
                  <a:srgbClr val="374151"/>
                </a:solidFill>
                <a:effectLst/>
                <a:latin typeface="Söhne"/>
              </a:rPr>
              <a:t> The research cares about preventing harm, suggesting a commitment to ensuring that the impact of mobile payments on users is positive, and potential negative consequences are minimized.</a:t>
            </a:r>
          </a:p>
          <a:p>
            <a:pPr algn="l">
              <a:buFont typeface="Arial" panose="020B0604020202020204" pitchFamily="34" charset="0"/>
              <a:buChar char="•"/>
            </a:pPr>
            <a:r>
              <a:rPr lang="en-GB" b="1" i="0" dirty="0">
                <a:solidFill>
                  <a:srgbClr val="374151"/>
                </a:solidFill>
                <a:effectLst/>
                <a:latin typeface="Söhne"/>
              </a:rPr>
              <a:t>Mixed Methods for Social Change:</a:t>
            </a:r>
            <a:r>
              <a:rPr lang="en-GB" b="0" i="0" dirty="0">
                <a:solidFill>
                  <a:srgbClr val="374151"/>
                </a:solidFill>
                <a:effectLst/>
                <a:latin typeface="Söhne"/>
              </a:rPr>
              <a:t> By using a mix of qualitative and quantitative methods, the research intends to bring about social change by not only understanding generational differences but also by proposing practical solutions to improve the use of mobile payments.</a:t>
            </a:r>
          </a:p>
          <a:p>
            <a:pPr algn="l"/>
            <a:r>
              <a:rPr lang="en-GB" b="1" i="0" dirty="0">
                <a:solidFill>
                  <a:srgbClr val="374151"/>
                </a:solidFill>
                <a:effectLst/>
                <a:latin typeface="Söhne"/>
              </a:rPr>
              <a:t>In Simple Words:</a:t>
            </a:r>
            <a:r>
              <a:rPr lang="en-GB" b="0" i="0" dirty="0">
                <a:solidFill>
                  <a:srgbClr val="374151"/>
                </a:solidFill>
                <a:effectLst/>
                <a:latin typeface="Söhne"/>
              </a:rPr>
              <a:t> This way of studying wants to understand why different age groups in China use mobile payments differently. It thinks it's because of what technology people have seen, not just because of who they are. The research cares about what's good for people, uses both numbers and stories to figure things out, and aims to make positive changes by addressing challenges and preventing harm.</a:t>
            </a:r>
          </a:p>
          <a:p>
            <a:endParaRPr lang="en-GB" dirty="0"/>
          </a:p>
        </p:txBody>
      </p:sp>
    </p:spTree>
    <p:extLst>
      <p:ext uri="{BB962C8B-B14F-4D97-AF65-F5344CB8AC3E}">
        <p14:creationId xmlns:p14="http://schemas.microsoft.com/office/powerpoint/2010/main" val="537228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2348A0A-1694-6AAE-D0B1-17D25282C963}"/>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ARPU</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8705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DDECD-6F3D-0632-2836-B8B3DEFB9AB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600" kern="1200">
                <a:solidFill>
                  <a:schemeClr val="tx1"/>
                </a:solidFill>
                <a:latin typeface="+mj-lt"/>
                <a:ea typeface="+mj-ea"/>
                <a:cs typeface="+mj-cs"/>
              </a:rPr>
              <a:t>Arpu: exploring business human rights implementation in organisations</a:t>
            </a:r>
          </a:p>
        </p:txBody>
      </p:sp>
      <p:sp>
        <p:nvSpPr>
          <p:cNvPr id="10" name="Rectangle 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3BB451F3-D9AC-BD10-29F1-3DDBD4CC6F20}"/>
              </a:ext>
            </a:extLst>
          </p:cNvPr>
          <p:cNvGraphicFramePr>
            <a:graphicFrameLocks noGrp="1"/>
          </p:cNvGraphicFramePr>
          <p:nvPr>
            <p:extLst>
              <p:ext uri="{D42A27DB-BD31-4B8C-83A1-F6EECF244321}">
                <p14:modId xmlns:p14="http://schemas.microsoft.com/office/powerpoint/2010/main" val="738214711"/>
              </p:ext>
            </p:extLst>
          </p:nvPr>
        </p:nvGraphicFramePr>
        <p:xfrm>
          <a:off x="545238" y="1050802"/>
          <a:ext cx="7608305" cy="4827356"/>
        </p:xfrm>
        <a:graphic>
          <a:graphicData uri="http://schemas.openxmlformats.org/drawingml/2006/table">
            <a:tbl>
              <a:tblPr firstRow="1" firstCol="1" bandRow="1">
                <a:noFill/>
                <a:tableStyleId>{5C22544A-7EE6-4342-B048-85BDC9FD1C3A}</a:tableStyleId>
              </a:tblPr>
              <a:tblGrid>
                <a:gridCol w="3764212">
                  <a:extLst>
                    <a:ext uri="{9D8B030D-6E8A-4147-A177-3AD203B41FA5}">
                      <a16:colId xmlns:a16="http://schemas.microsoft.com/office/drawing/2014/main" val="59073820"/>
                    </a:ext>
                  </a:extLst>
                </a:gridCol>
                <a:gridCol w="3844093">
                  <a:extLst>
                    <a:ext uri="{9D8B030D-6E8A-4147-A177-3AD203B41FA5}">
                      <a16:colId xmlns:a16="http://schemas.microsoft.com/office/drawing/2014/main" val="2254332057"/>
                    </a:ext>
                  </a:extLst>
                </a:gridCol>
              </a:tblGrid>
              <a:tr h="455869">
                <a:tc>
                  <a:txBody>
                    <a:bodyPr/>
                    <a:lstStyle/>
                    <a:p>
                      <a:pPr algn="ctr">
                        <a:lnSpc>
                          <a:spcPct val="115000"/>
                        </a:lnSpc>
                        <a:spcAft>
                          <a:spcPts val="800"/>
                        </a:spcAft>
                      </a:pPr>
                      <a:r>
                        <a:rPr lang="en-GB" sz="1700" b="0" kern="0" cap="none" spc="0" dirty="0">
                          <a:solidFill>
                            <a:schemeClr val="tx1"/>
                          </a:solidFill>
                          <a:effectLst/>
                        </a:rPr>
                        <a:t>Belief</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1430017205"/>
                  </a:ext>
                </a:extLst>
              </a:tr>
              <a:tr h="1092872">
                <a:tc>
                  <a:txBody>
                    <a:bodyPr/>
                    <a:lstStyle/>
                    <a:p>
                      <a:pPr>
                        <a:lnSpc>
                          <a:spcPct val="115000"/>
                        </a:lnSpc>
                        <a:spcAft>
                          <a:spcPts val="800"/>
                        </a:spcAft>
                      </a:pPr>
                      <a:r>
                        <a:rPr lang="en-GB" sz="1800" b="0" kern="0" cap="none" spc="0">
                          <a:solidFill>
                            <a:schemeClr val="tx1"/>
                          </a:solidFill>
                          <a:effectLst/>
                        </a:rPr>
                        <a:t>Ontology/What is real?</a:t>
                      </a:r>
                      <a:endParaRPr lang="en-GB" sz="18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lnSpc>
                          <a:spcPct val="115000"/>
                        </a:lnSpc>
                        <a:spcAft>
                          <a:spcPts val="800"/>
                        </a:spcAft>
                      </a:pPr>
                      <a:r>
                        <a:rPr lang="en-GB" sz="1300" kern="0" cap="none" spc="0" dirty="0">
                          <a:solidFill>
                            <a:schemeClr val="tx1"/>
                          </a:solidFill>
                          <a:effectLst/>
                        </a:rPr>
                        <a:t>Views human rights as socially constructed standards but with underlying moral foundation seeking realisation through voluntary accountability mechanisms.</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171901686"/>
                  </a:ext>
                </a:extLst>
              </a:tr>
              <a:tr h="1092872">
                <a:tc>
                  <a:txBody>
                    <a:bodyPr/>
                    <a:lstStyle/>
                    <a:p>
                      <a:pPr>
                        <a:lnSpc>
                          <a:spcPct val="115000"/>
                        </a:lnSpc>
                        <a:spcAft>
                          <a:spcPts val="800"/>
                        </a:spcAft>
                      </a:pPr>
                      <a:r>
                        <a:rPr lang="en-GB" sz="1800" b="0" kern="0" cap="none" spc="0">
                          <a:solidFill>
                            <a:schemeClr val="tx1"/>
                          </a:solidFill>
                          <a:effectLst/>
                        </a:rPr>
                        <a:t>Epistemology/How do we know?</a:t>
                      </a:r>
                      <a:endParaRPr lang="en-GB" sz="18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dirty="0">
                          <a:solidFill>
                            <a:schemeClr val="tx1"/>
                          </a:solidFill>
                          <a:effectLst/>
                        </a:rPr>
                        <a:t>Gathers data on rates and nature of rights policies, procedures adopted as well as obstacles voiced by executives through interview evidence to assess internalisation.</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85398126"/>
                  </a:ext>
                </a:extLst>
              </a:tr>
              <a:tr h="859440">
                <a:tc>
                  <a:txBody>
                    <a:bodyPr/>
                    <a:lstStyle/>
                    <a:p>
                      <a:pPr>
                        <a:lnSpc>
                          <a:spcPct val="115000"/>
                        </a:lnSpc>
                        <a:spcAft>
                          <a:spcPts val="800"/>
                        </a:spcAft>
                      </a:pPr>
                      <a:r>
                        <a:rPr lang="en-GB" sz="1800" b="0" kern="0" cap="none" spc="0">
                          <a:solidFill>
                            <a:schemeClr val="tx1"/>
                          </a:solidFill>
                          <a:effectLst/>
                        </a:rPr>
                        <a:t>Axiology/What matters?</a:t>
                      </a:r>
                      <a:endParaRPr lang="en-GB" sz="18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nSpc>
                          <a:spcPct val="115000"/>
                        </a:lnSpc>
                        <a:spcAft>
                          <a:spcPts val="800"/>
                        </a:spcAft>
                      </a:pPr>
                      <a:r>
                        <a:rPr lang="en-GB" sz="1300" kern="0" cap="none" spc="0">
                          <a:solidFill>
                            <a:schemeClr val="tx1"/>
                          </a:solidFill>
                          <a:effectLst/>
                        </a:rPr>
                        <a:t>Research motivated by principles of preventing harms via proactive due diligence outlined in UN guiding framework. Not neutral.</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2701821410"/>
                  </a:ext>
                </a:extLst>
              </a:tr>
              <a:tr h="1326303">
                <a:tc>
                  <a:txBody>
                    <a:bodyPr/>
                    <a:lstStyle/>
                    <a:p>
                      <a:pPr>
                        <a:lnSpc>
                          <a:spcPct val="115000"/>
                        </a:lnSpc>
                        <a:spcAft>
                          <a:spcPts val="800"/>
                        </a:spcAft>
                      </a:pPr>
                      <a:r>
                        <a:rPr lang="en-GB" sz="1800" b="0" kern="0" cap="none" spc="0" dirty="0">
                          <a:solidFill>
                            <a:schemeClr val="tx1"/>
                          </a:solidFill>
                          <a:effectLst/>
                        </a:rPr>
                        <a:t>Methodology/How do we study?</a:t>
                      </a:r>
                      <a:endParaRPr lang="en-GB" sz="18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dirty="0">
                          <a:solidFill>
                            <a:schemeClr val="tx1"/>
                          </a:solidFill>
                          <a:effectLst/>
                        </a:rPr>
                        <a:t>Mixed qualitative/quantitative approaches combining analysis of adoption patterns across industries with in-depth case studies via participant observation and testimony documenting motivations, gaps, and impacts.</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00931337"/>
                  </a:ext>
                </a:extLst>
              </a:tr>
            </a:tbl>
          </a:graphicData>
        </a:graphic>
      </p:graphicFrame>
    </p:spTree>
    <p:extLst>
      <p:ext uri="{BB962C8B-B14F-4D97-AF65-F5344CB8AC3E}">
        <p14:creationId xmlns:p14="http://schemas.microsoft.com/office/powerpoint/2010/main" val="34940005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7CB0AB-2440-CA74-515F-CF1964CDC59A}"/>
              </a:ext>
            </a:extLst>
          </p:cNvPr>
          <p:cNvSpPr>
            <a:spLocks noGrp="1"/>
          </p:cNvSpPr>
          <p:nvPr>
            <p:ph type="title"/>
          </p:nvPr>
        </p:nvSpPr>
        <p:spPr/>
        <p:txBody>
          <a:bodyPr>
            <a:normAutofit/>
          </a:bodyPr>
          <a:lstStyle/>
          <a:p>
            <a:r>
              <a:rPr lang="en-GB" dirty="0"/>
              <a:t>This analysis exemplifies a critical theory paradigm:</a:t>
            </a:r>
          </a:p>
        </p:txBody>
      </p:sp>
      <p:sp>
        <p:nvSpPr>
          <p:cNvPr id="4" name="Content Placeholder 3">
            <a:extLst>
              <a:ext uri="{FF2B5EF4-FFF2-40B4-BE49-F238E27FC236}">
                <a16:creationId xmlns:a16="http://schemas.microsoft.com/office/drawing/2014/main" id="{04475074-1EA9-5347-1AD1-D042E27FFFB5}"/>
              </a:ext>
            </a:extLst>
          </p:cNvPr>
          <p:cNvSpPr>
            <a:spLocks noGrp="1"/>
          </p:cNvSpPr>
          <p:nvPr>
            <p:ph idx="1"/>
          </p:nvPr>
        </p:nvSpPr>
        <p:spPr/>
        <p:txBody>
          <a:bodyPr>
            <a:normAutofit fontScale="77500" lnSpcReduction="20000"/>
          </a:bodyPr>
          <a:lstStyle/>
          <a:p>
            <a:endParaRPr lang="en-GB" dirty="0"/>
          </a:p>
          <a:p>
            <a:r>
              <a:rPr lang="en-GB" dirty="0"/>
              <a:t>Why critical theory:</a:t>
            </a:r>
          </a:p>
          <a:p>
            <a:endParaRPr lang="en-GB" dirty="0"/>
          </a:p>
          <a:p>
            <a:r>
              <a:rPr lang="en-GB" dirty="0"/>
              <a:t>- Ontology sees human rights as social constructions but with moral claims seeking actualisation </a:t>
            </a:r>
          </a:p>
          <a:p>
            <a:endParaRPr lang="en-GB" dirty="0"/>
          </a:p>
          <a:p>
            <a:r>
              <a:rPr lang="en-GB" dirty="0"/>
              <a:t>- Epistemology gathers empirical and qualitative data to reveal internalisation shortcomings</a:t>
            </a:r>
          </a:p>
          <a:p>
            <a:endParaRPr lang="en-GB" dirty="0"/>
          </a:p>
          <a:p>
            <a:r>
              <a:rPr lang="en-GB" dirty="0"/>
              <a:t>- Axiology anchors research in emancipatory ethics of preventing harms </a:t>
            </a:r>
          </a:p>
          <a:p>
            <a:endParaRPr lang="en-GB" dirty="0"/>
          </a:p>
          <a:p>
            <a:r>
              <a:rPr lang="en-GB" dirty="0"/>
              <a:t>- Methodology uses mixed approaches to assess and transform implementation gaps</a:t>
            </a:r>
          </a:p>
          <a:p>
            <a:endParaRPr lang="en-GB" dirty="0"/>
          </a:p>
        </p:txBody>
      </p:sp>
    </p:spTree>
    <p:extLst>
      <p:ext uri="{BB962C8B-B14F-4D97-AF65-F5344CB8AC3E}">
        <p14:creationId xmlns:p14="http://schemas.microsoft.com/office/powerpoint/2010/main" val="26498622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CA6E6-22E9-67A7-69AA-7431B5838BA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Continued</a:t>
            </a:r>
          </a:p>
        </p:txBody>
      </p:sp>
      <p:sp>
        <p:nvSpPr>
          <p:cNvPr id="3" name="Content Placeholder 2">
            <a:extLst>
              <a:ext uri="{FF2B5EF4-FFF2-40B4-BE49-F238E27FC236}">
                <a16:creationId xmlns:a16="http://schemas.microsoft.com/office/drawing/2014/main" id="{4E228C82-5DCA-BB14-DAF7-4CD82C712E09}"/>
              </a:ext>
            </a:extLst>
          </p:cNvPr>
          <p:cNvSpPr>
            <a:spLocks noGrp="1"/>
          </p:cNvSpPr>
          <p:nvPr>
            <p:ph idx="1"/>
          </p:nvPr>
        </p:nvSpPr>
        <p:spPr>
          <a:xfrm>
            <a:off x="4810259" y="649480"/>
            <a:ext cx="6555347" cy="5546047"/>
          </a:xfrm>
        </p:spPr>
        <p:txBody>
          <a:bodyPr anchor="ctr">
            <a:normAutofit/>
          </a:bodyPr>
          <a:lstStyle/>
          <a:p>
            <a:r>
              <a:rPr lang="en-GB" sz="1700" dirty="0"/>
              <a:t>In essence, the assumptions reflect a critical theory stance by:</a:t>
            </a:r>
          </a:p>
          <a:p>
            <a:r>
              <a:rPr lang="en-GB" sz="1700" dirty="0"/>
              <a:t>- Foregrounding moral concepts seeking realisation</a:t>
            </a:r>
          </a:p>
          <a:p>
            <a:r>
              <a:rPr lang="en-GB" sz="1700" dirty="0"/>
              <a:t>- Exposing obstacles between policy adoption and internalisation </a:t>
            </a:r>
          </a:p>
          <a:p>
            <a:r>
              <a:rPr lang="en-GB" sz="1700" dirty="0"/>
              <a:t>- Pursuing research guided by liberatory harm prevention values</a:t>
            </a:r>
          </a:p>
          <a:p>
            <a:r>
              <a:rPr lang="en-GB" sz="1700" dirty="0"/>
              <a:t>- Employing mixed data gathering towards social change</a:t>
            </a:r>
          </a:p>
          <a:p>
            <a:r>
              <a:rPr lang="en-GB" sz="1700" dirty="0"/>
              <a:t>This comes through in commitments to:  </a:t>
            </a:r>
          </a:p>
          <a:p>
            <a:r>
              <a:rPr lang="en-GB" sz="1700" dirty="0"/>
              <a:t>- Advancing human rights as an ethical project </a:t>
            </a:r>
          </a:p>
          <a:p>
            <a:r>
              <a:rPr lang="en-GB" sz="1700" dirty="0"/>
              <a:t>- Investigating implementation gaps preventing moral standards enactment</a:t>
            </a:r>
          </a:p>
          <a:p>
            <a:r>
              <a:rPr lang="en-GB" sz="1700" dirty="0"/>
              <a:t>- Transformative aims to motivate accountability </a:t>
            </a:r>
          </a:p>
          <a:p>
            <a:r>
              <a:rPr lang="en-GB" sz="1700" dirty="0"/>
              <a:t>- Mixed methods for exposing and overcoming organisational resistance</a:t>
            </a:r>
          </a:p>
          <a:p>
            <a:r>
              <a:rPr lang="en-GB" sz="1700" dirty="0"/>
              <a:t>So the analysis embodies signatures of critical inquiry oriented around realizing espoused moral principles by confronting structural deficits through combined empirical and qualitative research. </a:t>
            </a:r>
          </a:p>
        </p:txBody>
      </p:sp>
    </p:spTree>
    <p:extLst>
      <p:ext uri="{BB962C8B-B14F-4D97-AF65-F5344CB8AC3E}">
        <p14:creationId xmlns:p14="http://schemas.microsoft.com/office/powerpoint/2010/main" val="42613750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B9B3-C57B-26C7-710C-D30A75BD02AA}"/>
              </a:ext>
            </a:extLst>
          </p:cNvPr>
          <p:cNvSpPr>
            <a:spLocks noGrp="1"/>
          </p:cNvSpPr>
          <p:nvPr>
            <p:ph type="title"/>
          </p:nvPr>
        </p:nvSpPr>
        <p:spPr/>
        <p:txBody>
          <a:bodyPr/>
          <a:lstStyle/>
          <a:p>
            <a:r>
              <a:rPr lang="en-GB" dirty="0"/>
              <a:t> Why this Research Paradigm? </a:t>
            </a:r>
            <a:br>
              <a:rPr lang="en-GB" dirty="0"/>
            </a:br>
            <a:endParaRPr lang="en-GB" dirty="0"/>
          </a:p>
        </p:txBody>
      </p:sp>
      <p:sp>
        <p:nvSpPr>
          <p:cNvPr id="3" name="Content Placeholder 2">
            <a:extLst>
              <a:ext uri="{FF2B5EF4-FFF2-40B4-BE49-F238E27FC236}">
                <a16:creationId xmlns:a16="http://schemas.microsoft.com/office/drawing/2014/main" id="{163F003E-18F3-C9D9-C191-41C3D52CAD46}"/>
              </a:ext>
            </a:extLst>
          </p:cNvPr>
          <p:cNvSpPr>
            <a:spLocks noGrp="1"/>
          </p:cNvSpPr>
          <p:nvPr>
            <p:ph idx="1"/>
          </p:nvPr>
        </p:nvSpPr>
        <p:spPr/>
        <p:txBody>
          <a:bodyPr>
            <a:normAutofit fontScale="70000" lnSpcReduction="20000"/>
          </a:bodyPr>
          <a:lstStyle/>
          <a:p>
            <a:endParaRPr lang="en-GB" dirty="0"/>
          </a:p>
          <a:p>
            <a:r>
              <a:rPr lang="en-GB" dirty="0"/>
              <a:t>-  Ontology:  It thinks of generational differences in mobile payment use as created by exposure to technology, not fixed traits.</a:t>
            </a:r>
          </a:p>
          <a:p>
            <a:r>
              <a:rPr lang="en-GB" dirty="0"/>
              <a:t>-  Epistemology:  It uses data about how different age groups use mobile payments and talks to people from different generations to understand why they use it the way they do.</a:t>
            </a:r>
          </a:p>
          <a:p>
            <a:r>
              <a:rPr lang="en-GB" dirty="0"/>
              <a:t>-  Axiology:  It believes the research should focus on what's good for people, not just what makes money or what the government wants.</a:t>
            </a:r>
          </a:p>
          <a:p>
            <a:r>
              <a:rPr lang="en-GB" dirty="0"/>
              <a:t>-  Methodology:  It uses both numbers and personal stories to compare how different age groups use mobile payments. It also talks to a group of people that represents the whole population to understand their reasons and challenges.</a:t>
            </a:r>
          </a:p>
          <a:p>
            <a:r>
              <a:rPr lang="en-GB" dirty="0"/>
              <a:t> In Simple Words: </a:t>
            </a:r>
          </a:p>
          <a:p>
            <a:r>
              <a:rPr lang="en-GB" dirty="0"/>
              <a:t>This way of studying wants to understand why different age groups in China use mobile payments differently. It thinks it's because of what technology people have seen, not just because of who they are. The research cares about what's good for people and uses both numbers and stories to figure things out.</a:t>
            </a:r>
          </a:p>
        </p:txBody>
      </p:sp>
    </p:spTree>
    <p:extLst>
      <p:ext uri="{BB962C8B-B14F-4D97-AF65-F5344CB8AC3E}">
        <p14:creationId xmlns:p14="http://schemas.microsoft.com/office/powerpoint/2010/main" val="24936371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35DD7-D8D8-5744-CA64-879187BFE05F}"/>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7E7C7EA7-A88B-94E1-8894-65FBDA4136FF}"/>
              </a:ext>
            </a:extLst>
          </p:cNvPr>
          <p:cNvSpPr>
            <a:spLocks noGrp="1"/>
          </p:cNvSpPr>
          <p:nvPr>
            <p:ph idx="1"/>
          </p:nvPr>
        </p:nvSpPr>
        <p:spPr/>
        <p:txBody>
          <a:bodyPr>
            <a:normAutofit fontScale="55000" lnSpcReduction="20000"/>
          </a:bodyPr>
          <a:lstStyle/>
          <a:p>
            <a:pPr marL="0" indent="0">
              <a:buNone/>
            </a:pPr>
            <a:endParaRPr lang="en-GB" dirty="0"/>
          </a:p>
          <a:p>
            <a:r>
              <a:rPr lang="en-GB" dirty="0"/>
              <a:t> How it Works: </a:t>
            </a:r>
          </a:p>
          <a:p>
            <a:r>
              <a:rPr lang="en-GB" dirty="0"/>
              <a:t>-  Foregrounding Moral Concepts:  It prioritizes understanding the moral concepts behind the use of mobile payments, emphasizing the importance of values and ethical considerations in the research.</a:t>
            </a:r>
          </a:p>
          <a:p>
            <a:r>
              <a:rPr lang="en-GB" dirty="0"/>
              <a:t>-  Exposing Obstacles:  It aims to identify and reveal obstacles that might hinder the adoption and usage of mobile payments across different generations, shedding light on challenges that need attention.</a:t>
            </a:r>
          </a:p>
          <a:p>
            <a:r>
              <a:rPr lang="en-GB" dirty="0"/>
              <a:t>-  Pursuing Harm Prevention:  The research cares about preventing harm, suggesting a commitment to ensuring that the impact of mobile payments on users is positive, and potential negative consequences are minimized.</a:t>
            </a:r>
          </a:p>
          <a:p>
            <a:r>
              <a:rPr lang="en-GB" dirty="0"/>
              <a:t>-  Mixed Methods for Social Change:  By using a mix of qualitative and quantitative methods, the research intends to bring about social change by not only understanding generational differences but also by proposing practical solutions to improve the use of mobile payments.</a:t>
            </a:r>
          </a:p>
          <a:p>
            <a:r>
              <a:rPr lang="en-GB" dirty="0"/>
              <a:t> In Simple Words: </a:t>
            </a:r>
          </a:p>
          <a:p>
            <a:r>
              <a:rPr lang="en-GB" dirty="0"/>
              <a:t>This way of studying wants to understand why different age groups in China use mobile payments differently. It thinks it's because of what technology people have seen, not just because of who they are. The research cares about what's good for people, uses both numbers and stories to figure things out, and aims to make positive changes by addressing challenges and preventing harm.</a:t>
            </a:r>
          </a:p>
        </p:txBody>
      </p:sp>
    </p:spTree>
    <p:extLst>
      <p:ext uri="{BB962C8B-B14F-4D97-AF65-F5344CB8AC3E}">
        <p14:creationId xmlns:p14="http://schemas.microsoft.com/office/powerpoint/2010/main" val="33897357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43B30DA-0F52-D5B9-8170-F5004F8E5153}"/>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JOY</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115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6B3632-31A7-4B9A-9B3B-DAADD1D37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D89088-C2E8-1BA4-D775-6AC273A077A4}"/>
              </a:ext>
            </a:extLst>
          </p:cNvPr>
          <p:cNvSpPr>
            <a:spLocks noGrp="1"/>
          </p:cNvSpPr>
          <p:nvPr>
            <p:ph type="title"/>
          </p:nvPr>
        </p:nvSpPr>
        <p:spPr>
          <a:xfrm>
            <a:off x="8379725" y="640081"/>
            <a:ext cx="3206143" cy="5489009"/>
          </a:xfrm>
        </p:spPr>
        <p:txBody>
          <a:bodyPr>
            <a:normAutofit/>
          </a:bodyPr>
          <a:lstStyle/>
          <a:p>
            <a:r>
              <a:rPr lang="en-GB" sz="4000"/>
              <a:t>Joy: exploring university lecturer job satisfaction in China resulting from growth of online teaching</a:t>
            </a:r>
          </a:p>
        </p:txBody>
      </p:sp>
      <p:graphicFrame>
        <p:nvGraphicFramePr>
          <p:cNvPr id="3" name="Table 2">
            <a:extLst>
              <a:ext uri="{FF2B5EF4-FFF2-40B4-BE49-F238E27FC236}">
                <a16:creationId xmlns:a16="http://schemas.microsoft.com/office/drawing/2014/main" id="{17D25259-DEBA-BC79-2B83-7459DFCF02F0}"/>
              </a:ext>
            </a:extLst>
          </p:cNvPr>
          <p:cNvGraphicFramePr>
            <a:graphicFrameLocks noGrp="1"/>
          </p:cNvGraphicFramePr>
          <p:nvPr>
            <p:extLst>
              <p:ext uri="{D42A27DB-BD31-4B8C-83A1-F6EECF244321}">
                <p14:modId xmlns:p14="http://schemas.microsoft.com/office/powerpoint/2010/main" val="1913549857"/>
              </p:ext>
            </p:extLst>
          </p:nvPr>
        </p:nvGraphicFramePr>
        <p:xfrm>
          <a:off x="643467" y="1073938"/>
          <a:ext cx="7345826" cy="4745281"/>
        </p:xfrm>
        <a:graphic>
          <a:graphicData uri="http://schemas.openxmlformats.org/drawingml/2006/table">
            <a:tbl>
              <a:tblPr firstRow="1" firstCol="1" bandRow="1">
                <a:noFill/>
                <a:tableStyleId>{5C22544A-7EE6-4342-B048-85BDC9FD1C3A}</a:tableStyleId>
              </a:tblPr>
              <a:tblGrid>
                <a:gridCol w="3606295">
                  <a:extLst>
                    <a:ext uri="{9D8B030D-6E8A-4147-A177-3AD203B41FA5}">
                      <a16:colId xmlns:a16="http://schemas.microsoft.com/office/drawing/2014/main" val="2845513271"/>
                    </a:ext>
                  </a:extLst>
                </a:gridCol>
                <a:gridCol w="3739531">
                  <a:extLst>
                    <a:ext uri="{9D8B030D-6E8A-4147-A177-3AD203B41FA5}">
                      <a16:colId xmlns:a16="http://schemas.microsoft.com/office/drawing/2014/main" val="3436387577"/>
                    </a:ext>
                  </a:extLst>
                </a:gridCol>
              </a:tblGrid>
              <a:tr h="403725">
                <a:tc>
                  <a:txBody>
                    <a:bodyPr/>
                    <a:lstStyle/>
                    <a:p>
                      <a:pPr algn="ctr">
                        <a:lnSpc>
                          <a:spcPct val="115000"/>
                        </a:lnSpc>
                        <a:spcAft>
                          <a:spcPts val="800"/>
                        </a:spcAft>
                      </a:pPr>
                      <a:r>
                        <a:rPr lang="en-GB" sz="1700" b="0" kern="0" cap="none" spc="0" dirty="0">
                          <a:solidFill>
                            <a:schemeClr val="tx1"/>
                          </a:solidFill>
                          <a:effectLst/>
                        </a:rPr>
                        <a:t>Belief</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103848933"/>
                  </a:ext>
                </a:extLst>
              </a:tr>
              <a:tr h="1182218">
                <a:tc>
                  <a:txBody>
                    <a:bodyPr/>
                    <a:lstStyle/>
                    <a:p>
                      <a:pPr>
                        <a:lnSpc>
                          <a:spcPct val="115000"/>
                        </a:lnSpc>
                        <a:spcAft>
                          <a:spcPts val="800"/>
                        </a:spcAft>
                      </a:pPr>
                      <a:r>
                        <a:rPr lang="en-GB" sz="1600" b="0" kern="0" cap="none" spc="0">
                          <a:solidFill>
                            <a:schemeClr val="tx1"/>
                          </a:solidFill>
                          <a:effectLst/>
                        </a:rPr>
                        <a:t>Ontology/What is real?</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a:lnSpc>
                          <a:spcPct val="115000"/>
                        </a:lnSpc>
                        <a:spcAft>
                          <a:spcPts val="800"/>
                        </a:spcAft>
                      </a:pPr>
                      <a:r>
                        <a:rPr lang="en-GB" sz="1200" kern="0" cap="none" spc="0">
                          <a:solidFill>
                            <a:schemeClr val="tx1"/>
                          </a:solidFill>
                          <a:effectLst/>
                        </a:rPr>
                        <a:t>Views lecturer satisfaction as a subjective experience mediated by factors like new technology-driven work demands, compensation tradeoffs, student engagement challenges, and evolving peer comparisons.</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547891245"/>
                  </a:ext>
                </a:extLst>
              </a:tr>
              <a:tr h="1182218">
                <a:tc>
                  <a:txBody>
                    <a:bodyPr/>
                    <a:lstStyle/>
                    <a:p>
                      <a:pPr>
                        <a:lnSpc>
                          <a:spcPct val="115000"/>
                        </a:lnSpc>
                        <a:spcAft>
                          <a:spcPts val="800"/>
                        </a:spcAft>
                      </a:pPr>
                      <a:r>
                        <a:rPr lang="en-GB" sz="1600" b="0" kern="0" cap="none" spc="0">
                          <a:solidFill>
                            <a:schemeClr val="tx1"/>
                          </a:solidFill>
                          <a:effectLst/>
                        </a:rPr>
                        <a:t>Epistemology/How do we know?</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a:solidFill>
                            <a:schemeClr val="tx1"/>
                          </a:solidFill>
                          <a:effectLst/>
                        </a:rPr>
                        <a:t>Combines survey data on satisfaction metrics across universities with in-depth interviews capturing lecturer narratives about motivations, stresses, identity impacts, and other factors influencing workplace fulfillment.</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921752630"/>
                  </a:ext>
                </a:extLst>
              </a:tr>
              <a:tr h="759743">
                <a:tc>
                  <a:txBody>
                    <a:bodyPr/>
                    <a:lstStyle/>
                    <a:p>
                      <a:pPr>
                        <a:lnSpc>
                          <a:spcPct val="115000"/>
                        </a:lnSpc>
                        <a:spcAft>
                          <a:spcPts val="800"/>
                        </a:spcAft>
                      </a:pPr>
                      <a:r>
                        <a:rPr lang="en-GB" sz="1600" b="0" kern="0" cap="none" spc="0">
                          <a:solidFill>
                            <a:schemeClr val="tx1"/>
                          </a:solidFill>
                          <a:effectLst/>
                        </a:rPr>
                        <a:t>Axiology/What matters?</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nSpc>
                          <a:spcPct val="115000"/>
                        </a:lnSpc>
                        <a:spcAft>
                          <a:spcPts val="800"/>
                        </a:spcAft>
                      </a:pPr>
                      <a:r>
                        <a:rPr lang="en-GB" sz="1200" kern="0" cap="none" spc="0" dirty="0">
                          <a:solidFill>
                            <a:schemeClr val="tx1"/>
                          </a:solidFill>
                          <a:effectLst/>
                        </a:rPr>
                        <a:t>Pursuing research sensitive to risks of exploitation or </a:t>
                      </a:r>
                      <a:r>
                        <a:rPr lang="en-GB" sz="1200" kern="0" cap="none" spc="0" dirty="0" err="1">
                          <a:solidFill>
                            <a:schemeClr val="tx1"/>
                          </a:solidFill>
                          <a:effectLst/>
                        </a:rPr>
                        <a:t>deprofessionalisation</a:t>
                      </a:r>
                      <a:r>
                        <a:rPr lang="en-GB" sz="1200" kern="0" cap="none" spc="0" dirty="0">
                          <a:solidFill>
                            <a:schemeClr val="tx1"/>
                          </a:solidFill>
                          <a:effectLst/>
                        </a:rPr>
                        <a:t> lecturers may face from standardized online education systems.</a:t>
                      </a:r>
                      <a:endParaRPr lang="en-GB" sz="12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925194671"/>
                  </a:ext>
                </a:extLst>
              </a:tr>
              <a:tr h="1182218">
                <a:tc>
                  <a:txBody>
                    <a:bodyPr/>
                    <a:lstStyle/>
                    <a:p>
                      <a:pPr>
                        <a:lnSpc>
                          <a:spcPct val="115000"/>
                        </a:lnSpc>
                        <a:spcAft>
                          <a:spcPts val="800"/>
                        </a:spcAft>
                      </a:pPr>
                      <a:r>
                        <a:rPr lang="en-GB" sz="1600" b="0" kern="0" cap="none" spc="0">
                          <a:solidFill>
                            <a:schemeClr val="tx1"/>
                          </a:solidFill>
                          <a:effectLst/>
                        </a:rPr>
                        <a:t>Methodology/How do we study?</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dirty="0">
                          <a:solidFill>
                            <a:schemeClr val="tx1"/>
                          </a:solidFill>
                          <a:effectLst/>
                        </a:rPr>
                        <a:t>Mixed methods incorporating analysis of variations in expressed satisfaction across demographic and institutional contexts along with rich qualitative case studies focused on lecturers’ own meanings and reasoning.</a:t>
                      </a:r>
                      <a:endParaRPr lang="en-GB" sz="12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839757598"/>
                  </a:ext>
                </a:extLst>
              </a:tr>
            </a:tbl>
          </a:graphicData>
        </a:graphic>
      </p:graphicFrame>
    </p:spTree>
    <p:extLst>
      <p:ext uri="{BB962C8B-B14F-4D97-AF65-F5344CB8AC3E}">
        <p14:creationId xmlns:p14="http://schemas.microsoft.com/office/powerpoint/2010/main" val="2569218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A583E9-1CA4-B283-244E-F9D5B03E5321}"/>
              </a:ext>
            </a:extLst>
          </p:cNvPr>
          <p:cNvSpPr>
            <a:spLocks noGrp="1"/>
          </p:cNvSpPr>
          <p:nvPr>
            <p:ph type="title"/>
          </p:nvPr>
        </p:nvSpPr>
        <p:spPr/>
        <p:txBody>
          <a:bodyPr>
            <a:normAutofit/>
          </a:bodyPr>
          <a:lstStyle/>
          <a:p>
            <a:r>
              <a:rPr lang="en-GB" dirty="0"/>
              <a:t>Joy: This analysis exemplifies a pragmatist paradigm</a:t>
            </a:r>
          </a:p>
        </p:txBody>
      </p:sp>
      <p:sp>
        <p:nvSpPr>
          <p:cNvPr id="5" name="Content Placeholder 4">
            <a:extLst>
              <a:ext uri="{FF2B5EF4-FFF2-40B4-BE49-F238E27FC236}">
                <a16:creationId xmlns:a16="http://schemas.microsoft.com/office/drawing/2014/main" id="{4C560741-23C6-98E5-432D-7457BE4DC804}"/>
              </a:ext>
            </a:extLst>
          </p:cNvPr>
          <p:cNvSpPr>
            <a:spLocks noGrp="1"/>
          </p:cNvSpPr>
          <p:nvPr>
            <p:ph idx="1"/>
          </p:nvPr>
        </p:nvSpPr>
        <p:spPr/>
        <p:txBody>
          <a:bodyPr>
            <a:normAutofit/>
          </a:bodyPr>
          <a:lstStyle/>
          <a:p>
            <a:pPr marL="0" indent="0">
              <a:buNone/>
            </a:pPr>
            <a:endParaRPr lang="en-GB" dirty="0"/>
          </a:p>
          <a:p>
            <a:r>
              <a:rPr lang="en-GB" dirty="0"/>
              <a:t>- Ontology sees lecturer satisfaction as subjectively constituted but through factors open to empirical analysis </a:t>
            </a:r>
          </a:p>
          <a:p>
            <a:r>
              <a:rPr lang="en-GB" dirty="0"/>
              <a:t>- Epistemology combines quantitative and qualitative techniques to generate multi-faceted contextual understanding</a:t>
            </a:r>
          </a:p>
          <a:p>
            <a:r>
              <a:rPr lang="en-GB" dirty="0"/>
              <a:t>- Axiology anchors ethical considerations in risks posed by online systems  </a:t>
            </a:r>
          </a:p>
          <a:p>
            <a:r>
              <a:rPr lang="en-GB" dirty="0"/>
              <a:t>- Methodology endorsed pluralism to match research goals </a:t>
            </a:r>
          </a:p>
          <a:p>
            <a:endParaRPr lang="en-GB" dirty="0"/>
          </a:p>
        </p:txBody>
      </p:sp>
    </p:spTree>
    <p:extLst>
      <p:ext uri="{BB962C8B-B14F-4D97-AF65-F5344CB8AC3E}">
        <p14:creationId xmlns:p14="http://schemas.microsoft.com/office/powerpoint/2010/main" val="30743927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6857-A1F9-9ACE-6479-99EEE28D75AD}"/>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14DCC1EE-3684-1475-A4FA-15AD8353DD58}"/>
              </a:ext>
            </a:extLst>
          </p:cNvPr>
          <p:cNvSpPr>
            <a:spLocks noGrp="1"/>
          </p:cNvSpPr>
          <p:nvPr>
            <p:ph idx="1"/>
          </p:nvPr>
        </p:nvSpPr>
        <p:spPr/>
        <p:txBody>
          <a:bodyPr>
            <a:normAutofit fontScale="92500" lnSpcReduction="10000"/>
          </a:bodyPr>
          <a:lstStyle/>
          <a:p>
            <a:r>
              <a:rPr lang="en-GB" dirty="0"/>
              <a:t>In essence, the assumptions reflect a pragmatic approach by:</a:t>
            </a:r>
          </a:p>
          <a:p>
            <a:endParaRPr lang="en-GB" dirty="0"/>
          </a:p>
          <a:p>
            <a:r>
              <a:rPr lang="en-GB" dirty="0"/>
              <a:t>- Integrating subjective and objective knowledge </a:t>
            </a:r>
          </a:p>
          <a:p>
            <a:r>
              <a:rPr lang="en-GB" dirty="0"/>
              <a:t>- Basing truth on what helps address real-world problems</a:t>
            </a:r>
          </a:p>
          <a:p>
            <a:r>
              <a:rPr lang="en-GB" dirty="0"/>
              <a:t>- Employing mixed methods to inform solutions </a:t>
            </a:r>
          </a:p>
          <a:p>
            <a:r>
              <a:rPr lang="en-GB" dirty="0"/>
              <a:t>- Letting research aims shape eclectic techniques  </a:t>
            </a:r>
          </a:p>
          <a:p>
            <a:endParaRPr lang="en-GB" dirty="0"/>
          </a:p>
          <a:p>
            <a:r>
              <a:rPr lang="en-GB" dirty="0"/>
              <a:t>So the underlying commitments align with pragmatist emphases on lived experience, workable interventions, methodological pluralism, and intersubjective conceptions of knowledge.</a:t>
            </a:r>
          </a:p>
          <a:p>
            <a:endParaRPr lang="en-GB" dirty="0"/>
          </a:p>
        </p:txBody>
      </p:sp>
    </p:spTree>
    <p:extLst>
      <p:ext uri="{BB962C8B-B14F-4D97-AF65-F5344CB8AC3E}">
        <p14:creationId xmlns:p14="http://schemas.microsoft.com/office/powerpoint/2010/main" val="2358396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7D7754-DD47-E2EE-A4EC-D2DDAFE8DE31}"/>
              </a:ext>
            </a:extLst>
          </p:cNvPr>
          <p:cNvSpPr>
            <a:spLocks noGrp="1"/>
          </p:cNvSpPr>
          <p:nvPr>
            <p:ph type="title"/>
          </p:nvPr>
        </p:nvSpPr>
        <p:spPr/>
        <p:txBody>
          <a:bodyPr/>
          <a:lstStyle/>
          <a:p>
            <a:r>
              <a:rPr lang="en-GB" dirty="0"/>
              <a:t> Why Critical Theory? </a:t>
            </a:r>
            <a:br>
              <a:rPr lang="en-GB" dirty="0"/>
            </a:br>
            <a:endParaRPr lang="en-GB" dirty="0"/>
          </a:p>
        </p:txBody>
      </p:sp>
      <p:sp>
        <p:nvSpPr>
          <p:cNvPr id="4" name="Content Placeholder 3">
            <a:extLst>
              <a:ext uri="{FF2B5EF4-FFF2-40B4-BE49-F238E27FC236}">
                <a16:creationId xmlns:a16="http://schemas.microsoft.com/office/drawing/2014/main" id="{CFA006CD-83FF-1BDD-3280-2F70ABA8B55F}"/>
              </a:ext>
            </a:extLst>
          </p:cNvPr>
          <p:cNvSpPr>
            <a:spLocks noGrp="1"/>
          </p:cNvSpPr>
          <p:nvPr>
            <p:ph idx="1"/>
          </p:nvPr>
        </p:nvSpPr>
        <p:spPr/>
        <p:txBody>
          <a:bodyPr>
            <a:normAutofit fontScale="85000" lnSpcReduction="20000"/>
          </a:bodyPr>
          <a:lstStyle/>
          <a:p>
            <a:endParaRPr lang="en-GB" dirty="0"/>
          </a:p>
          <a:p>
            <a:r>
              <a:rPr lang="en-GB" dirty="0"/>
              <a:t>-  Ontology:  It thinks of human rights as things created by society but with a strong moral basis that should be made real.</a:t>
            </a:r>
          </a:p>
          <a:p>
            <a:r>
              <a:rPr lang="en-GB" dirty="0"/>
              <a:t>-  Epistemology:  It collects facts and personal stories to show where things fall short in making moral ideas part of everyday life.</a:t>
            </a:r>
          </a:p>
          <a:p>
            <a:r>
              <a:rPr lang="en-GB" dirty="0"/>
              <a:t>-  Axiology:  It </a:t>
            </a:r>
            <a:r>
              <a:rPr lang="en-GB" dirty="0" err="1"/>
              <a:t>centers</a:t>
            </a:r>
            <a:r>
              <a:rPr lang="en-GB" dirty="0"/>
              <a:t> the study on ethics, aiming to prevent harm and make things fair.</a:t>
            </a:r>
          </a:p>
          <a:p>
            <a:r>
              <a:rPr lang="en-GB" dirty="0"/>
              <a:t>-  Methodology:  It uses different ways of studying to find and fix gaps in how moral ideas are put into action.</a:t>
            </a:r>
          </a:p>
          <a:p>
            <a:endParaRPr lang="en-GB" dirty="0"/>
          </a:p>
          <a:p>
            <a:r>
              <a:rPr lang="en-GB" dirty="0"/>
              <a:t> In Simple Words:  This way of thinking, called Critical Theory, wants to find and fix problems in making moral ideas a reality.</a:t>
            </a:r>
          </a:p>
          <a:p>
            <a:pPr marL="0" indent="0">
              <a:buNone/>
            </a:pPr>
            <a:endParaRPr lang="en-GB" dirty="0"/>
          </a:p>
        </p:txBody>
      </p:sp>
    </p:spTree>
    <p:extLst>
      <p:ext uri="{BB962C8B-B14F-4D97-AF65-F5344CB8AC3E}">
        <p14:creationId xmlns:p14="http://schemas.microsoft.com/office/powerpoint/2010/main" val="7564918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E2EBA-353A-582F-F86A-EDF1414947AD}"/>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8F70C390-0FFC-4E6F-7E6A-1EDAB22BAF76}"/>
              </a:ext>
            </a:extLst>
          </p:cNvPr>
          <p:cNvSpPr>
            <a:spLocks noGrp="1"/>
          </p:cNvSpPr>
          <p:nvPr>
            <p:ph idx="1"/>
          </p:nvPr>
        </p:nvSpPr>
        <p:spPr/>
        <p:txBody>
          <a:bodyPr>
            <a:normAutofit lnSpcReduction="10000"/>
          </a:bodyPr>
          <a:lstStyle/>
          <a:p>
            <a:r>
              <a:rPr lang="en-GB" dirty="0"/>
              <a:t> How it Works: </a:t>
            </a:r>
          </a:p>
          <a:p>
            <a:r>
              <a:rPr lang="en-GB" dirty="0"/>
              <a:t>-  Foregrounding Moral Concepts:  It puts a lot of focus on moral ideas that should be made real.</a:t>
            </a:r>
          </a:p>
          <a:p>
            <a:r>
              <a:rPr lang="en-GB" dirty="0"/>
              <a:t>-  Exposing Obstacles:  It shows the things that stop policies from being really accepted and followed.</a:t>
            </a:r>
          </a:p>
          <a:p>
            <a:r>
              <a:rPr lang="en-GB" dirty="0"/>
              <a:t>-  Pursuing Harm Prevention:  It cares a lot about stopping bad things from happening and making things fair.</a:t>
            </a:r>
          </a:p>
          <a:p>
            <a:r>
              <a:rPr lang="en-GB" dirty="0"/>
              <a:t>-  Mixed Methods for Social Change:  It uses different ways of studying to show and fix problems in how moral ideas are put into action.</a:t>
            </a:r>
          </a:p>
          <a:p>
            <a:endParaRPr lang="en-GB" dirty="0"/>
          </a:p>
          <a:p>
            <a:endParaRPr lang="en-GB" dirty="0"/>
          </a:p>
        </p:txBody>
      </p:sp>
    </p:spTree>
    <p:extLst>
      <p:ext uri="{BB962C8B-B14F-4D97-AF65-F5344CB8AC3E}">
        <p14:creationId xmlns:p14="http://schemas.microsoft.com/office/powerpoint/2010/main" val="13508844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647A2-D58F-1BCC-7E68-34BB2CD84EC8}"/>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D21B12FC-2CD6-5EAB-EB47-A71764E05F76}"/>
              </a:ext>
            </a:extLst>
          </p:cNvPr>
          <p:cNvSpPr>
            <a:spLocks noGrp="1"/>
          </p:cNvSpPr>
          <p:nvPr>
            <p:ph idx="1"/>
          </p:nvPr>
        </p:nvSpPr>
        <p:spPr/>
        <p:txBody>
          <a:bodyPr/>
          <a:lstStyle/>
          <a:p>
            <a:r>
              <a:rPr lang="en-GB" dirty="0"/>
              <a:t> In Simple Words:  It wants to make sure moral ideas are more than just words. It shows and fixes problems in making good ideas a reality.</a:t>
            </a:r>
          </a:p>
          <a:p>
            <a:endParaRPr lang="en-GB" dirty="0"/>
          </a:p>
          <a:p>
            <a:r>
              <a:rPr lang="en-GB" dirty="0"/>
              <a:t> Overall: </a:t>
            </a:r>
          </a:p>
          <a:p>
            <a:r>
              <a:rPr lang="en-GB" dirty="0"/>
              <a:t>This way of looking at things is all about making sure moral ideas become a reality. It looks for and fixes problems in how moral ideas are put into action, using different ways of studying to show and fix these issues.</a:t>
            </a:r>
          </a:p>
          <a:p>
            <a:endParaRPr lang="en-GB" dirty="0"/>
          </a:p>
        </p:txBody>
      </p:sp>
    </p:spTree>
    <p:extLst>
      <p:ext uri="{BB962C8B-B14F-4D97-AF65-F5344CB8AC3E}">
        <p14:creationId xmlns:p14="http://schemas.microsoft.com/office/powerpoint/2010/main" val="4432738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D1AE96F2-41D2-2864-2D59-8189625D167B}"/>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ANNIE</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049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90BAF-C947-38ED-42D9-64BF8576C50F}"/>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600" kern="1200">
                <a:solidFill>
                  <a:schemeClr val="tx1"/>
                </a:solidFill>
                <a:latin typeface="+mj-lt"/>
                <a:ea typeface="+mj-ea"/>
                <a:cs typeface="+mj-cs"/>
              </a:rPr>
              <a:t>Annie: exploring digital healthcare entrepreneurs' relationship with the Internet of Things</a:t>
            </a:r>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7F86F120-D8D1-AAF9-11F9-E59B88739860}"/>
              </a:ext>
            </a:extLst>
          </p:cNvPr>
          <p:cNvGraphicFramePr>
            <a:graphicFrameLocks noGrp="1"/>
          </p:cNvGraphicFramePr>
          <p:nvPr>
            <p:extLst>
              <p:ext uri="{D42A27DB-BD31-4B8C-83A1-F6EECF244321}">
                <p14:modId xmlns:p14="http://schemas.microsoft.com/office/powerpoint/2010/main" val="3229942139"/>
              </p:ext>
            </p:extLst>
          </p:nvPr>
        </p:nvGraphicFramePr>
        <p:xfrm>
          <a:off x="545238" y="1210043"/>
          <a:ext cx="7608305" cy="4543261"/>
        </p:xfrm>
        <a:graphic>
          <a:graphicData uri="http://schemas.openxmlformats.org/drawingml/2006/table">
            <a:tbl>
              <a:tblPr firstRow="1" firstCol="1" bandRow="1">
                <a:noFill/>
                <a:tableStyleId>{5C22544A-7EE6-4342-B048-85BDC9FD1C3A}</a:tableStyleId>
              </a:tblPr>
              <a:tblGrid>
                <a:gridCol w="3765630">
                  <a:extLst>
                    <a:ext uri="{9D8B030D-6E8A-4147-A177-3AD203B41FA5}">
                      <a16:colId xmlns:a16="http://schemas.microsoft.com/office/drawing/2014/main" val="2201150626"/>
                    </a:ext>
                  </a:extLst>
                </a:gridCol>
                <a:gridCol w="3842675">
                  <a:extLst>
                    <a:ext uri="{9D8B030D-6E8A-4147-A177-3AD203B41FA5}">
                      <a16:colId xmlns:a16="http://schemas.microsoft.com/office/drawing/2014/main" val="1762425224"/>
                    </a:ext>
                  </a:extLst>
                </a:gridCol>
              </a:tblGrid>
              <a:tr h="404494">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107279126"/>
                  </a:ext>
                </a:extLst>
              </a:tr>
              <a:tr h="973154">
                <a:tc>
                  <a:txBody>
                    <a:bodyPr/>
                    <a:lstStyle/>
                    <a:p>
                      <a:pPr>
                        <a:lnSpc>
                          <a:spcPct val="115000"/>
                        </a:lnSpc>
                        <a:spcAft>
                          <a:spcPts val="800"/>
                        </a:spcAft>
                      </a:pPr>
                      <a:r>
                        <a:rPr lang="en-GB" sz="1600" b="0" kern="0" cap="none" spc="0">
                          <a:solidFill>
                            <a:schemeClr val="tx1"/>
                          </a:solidFill>
                          <a:effectLst/>
                        </a:rPr>
                        <a:t>Ontology/What is real?</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a:lnSpc>
                          <a:spcPct val="115000"/>
                        </a:lnSpc>
                        <a:spcAft>
                          <a:spcPts val="800"/>
                        </a:spcAft>
                      </a:pPr>
                      <a:r>
                        <a:rPr lang="en-GB" sz="1200" kern="0" cap="none" spc="0">
                          <a:solidFill>
                            <a:schemeClr val="tx1"/>
                          </a:solidFill>
                          <a:effectLst/>
                        </a:rPr>
                        <a:t>Views the business opportunities and partnerships between entrepreneurs and IoT technologies as intersubjectively formed through shared goals, values, and meaning-making around digital health innovation.</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74354886"/>
                  </a:ext>
                </a:extLst>
              </a:tr>
              <a:tr h="1184915">
                <a:tc>
                  <a:txBody>
                    <a:bodyPr/>
                    <a:lstStyle/>
                    <a:p>
                      <a:pPr>
                        <a:lnSpc>
                          <a:spcPct val="115000"/>
                        </a:lnSpc>
                        <a:spcAft>
                          <a:spcPts val="800"/>
                        </a:spcAft>
                      </a:pPr>
                      <a:r>
                        <a:rPr lang="en-GB" sz="1600" b="0" kern="0" cap="none" spc="0">
                          <a:solidFill>
                            <a:schemeClr val="tx1"/>
                          </a:solidFill>
                          <a:effectLst/>
                        </a:rPr>
                        <a:t>Epistemology/How do we know?</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a:solidFill>
                            <a:schemeClr val="tx1"/>
                          </a:solidFill>
                          <a:effectLst/>
                        </a:rPr>
                        <a:t>Phenomenological understanding produced through semi-structured depth interviews capturing entrepreneurs’ lived experiences and firsthand perspectives on relationships facilitating or hindering IoT health tech venture progress.</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643727020"/>
                  </a:ext>
                </a:extLst>
              </a:tr>
              <a:tr h="973154">
                <a:tc>
                  <a:txBody>
                    <a:bodyPr/>
                    <a:lstStyle/>
                    <a:p>
                      <a:pPr>
                        <a:lnSpc>
                          <a:spcPct val="115000"/>
                        </a:lnSpc>
                        <a:spcAft>
                          <a:spcPts val="800"/>
                        </a:spcAft>
                      </a:pPr>
                      <a:r>
                        <a:rPr lang="en-GB" sz="1600" b="0" kern="0" cap="none" spc="0">
                          <a:solidFill>
                            <a:schemeClr val="tx1"/>
                          </a:solidFill>
                          <a:effectLst/>
                        </a:rPr>
                        <a:t>Axiology/What matters?</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nSpc>
                          <a:spcPct val="115000"/>
                        </a:lnSpc>
                        <a:spcAft>
                          <a:spcPts val="800"/>
                        </a:spcAft>
                      </a:pPr>
                      <a:r>
                        <a:rPr lang="en-GB" sz="1200" kern="0" cap="none" spc="0">
                          <a:solidFill>
                            <a:schemeClr val="tx1"/>
                          </a:solidFill>
                          <a:effectLst/>
                        </a:rPr>
                        <a:t>Research ethics mandate foregrounding participant reflections without narrow productivist assumptions about progress, as health access and patient welfare remain priorities.</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736932775"/>
                  </a:ext>
                </a:extLst>
              </a:tr>
              <a:tr h="973154">
                <a:tc>
                  <a:txBody>
                    <a:bodyPr/>
                    <a:lstStyle/>
                    <a:p>
                      <a:pPr>
                        <a:lnSpc>
                          <a:spcPct val="115000"/>
                        </a:lnSpc>
                        <a:spcAft>
                          <a:spcPts val="800"/>
                        </a:spcAft>
                      </a:pPr>
                      <a:r>
                        <a:rPr lang="en-GB" sz="1600" b="0" kern="0" cap="none" spc="0">
                          <a:solidFill>
                            <a:schemeClr val="tx1"/>
                          </a:solidFill>
                          <a:effectLst/>
                        </a:rPr>
                        <a:t>Methodology/How do we study?</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dirty="0">
                          <a:solidFill>
                            <a:schemeClr val="tx1"/>
                          </a:solidFill>
                          <a:effectLst/>
                        </a:rPr>
                        <a:t>Qualitative case study approach gathering data from entrepreneur testimony, observing team interactions, documenting startup culture narratives around IoT opportunities to generate conceptual insights.</a:t>
                      </a:r>
                      <a:endParaRPr lang="en-GB" sz="12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516159933"/>
                  </a:ext>
                </a:extLst>
              </a:tr>
            </a:tbl>
          </a:graphicData>
        </a:graphic>
      </p:graphicFrame>
    </p:spTree>
    <p:extLst>
      <p:ext uri="{BB962C8B-B14F-4D97-AF65-F5344CB8AC3E}">
        <p14:creationId xmlns:p14="http://schemas.microsoft.com/office/powerpoint/2010/main" val="175678534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15D3809-A6DF-AD46-2858-2656AB3D1C16}"/>
              </a:ext>
            </a:extLst>
          </p:cNvPr>
          <p:cNvSpPr>
            <a:spLocks noGrp="1"/>
          </p:cNvSpPr>
          <p:nvPr>
            <p:ph type="title"/>
          </p:nvPr>
        </p:nvSpPr>
        <p:spPr>
          <a:xfrm>
            <a:off x="686834" y="1153572"/>
            <a:ext cx="3200400" cy="4461163"/>
          </a:xfrm>
        </p:spPr>
        <p:txBody>
          <a:bodyPr>
            <a:normAutofit/>
          </a:bodyPr>
          <a:lstStyle/>
          <a:p>
            <a:r>
              <a:rPr lang="en-GB">
                <a:solidFill>
                  <a:srgbClr val="FFFFFF"/>
                </a:solidFill>
              </a:rPr>
              <a:t>Annie - This analysis reflects an interpretivist paradigm:</a:t>
            </a:r>
            <a:br>
              <a:rPr lang="en-GB">
                <a:solidFill>
                  <a:srgbClr val="FFFFFF"/>
                </a:solidFill>
              </a:rPr>
            </a:br>
            <a:endParaRPr lang="en-GB">
              <a:solidFill>
                <a:srgbClr val="FFFFFF"/>
              </a:solidFill>
            </a:endParaRP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563FA1C-E199-7B40-4C15-247CC428ABD0}"/>
              </a:ext>
            </a:extLst>
          </p:cNvPr>
          <p:cNvSpPr>
            <a:spLocks noGrp="1"/>
          </p:cNvSpPr>
          <p:nvPr>
            <p:ph idx="1"/>
          </p:nvPr>
        </p:nvSpPr>
        <p:spPr>
          <a:xfrm>
            <a:off x="4447308" y="591344"/>
            <a:ext cx="6906491" cy="5585619"/>
          </a:xfrm>
        </p:spPr>
        <p:txBody>
          <a:bodyPr anchor="ctr">
            <a:normAutofit/>
          </a:bodyPr>
          <a:lstStyle/>
          <a:p>
            <a:endParaRPr lang="en-GB" sz="2600"/>
          </a:p>
          <a:p>
            <a:r>
              <a:rPr lang="en-GB" sz="2600"/>
              <a:t>Interpretivism on display because:</a:t>
            </a:r>
          </a:p>
          <a:p>
            <a:r>
              <a:rPr lang="en-GB" sz="2600"/>
              <a:t>- Ontology views entrepreneurial relationships as intersubjectively formed through shared meanings rather than objectively pre-defined</a:t>
            </a:r>
          </a:p>
          <a:p>
            <a:r>
              <a:rPr lang="en-GB" sz="2600"/>
              <a:t>- Epistemology focuses on phenomenological understanding produced dialogically through entrepreneur narratives  </a:t>
            </a:r>
          </a:p>
          <a:p>
            <a:r>
              <a:rPr lang="en-GB" sz="2600"/>
              <a:t>- Axiology privileges participant perspectives and welfare over reductive assumptions</a:t>
            </a:r>
          </a:p>
          <a:p>
            <a:r>
              <a:rPr lang="en-GB" sz="2600"/>
              <a:t>- Methodology </a:t>
            </a:r>
            <a:r>
              <a:rPr lang="en-GB" sz="2600" err="1"/>
              <a:t>centers</a:t>
            </a:r>
            <a:r>
              <a:rPr lang="en-GB" sz="2600"/>
              <a:t> qualitative data gathering for contextual insights</a:t>
            </a:r>
          </a:p>
        </p:txBody>
      </p:sp>
    </p:spTree>
    <p:extLst>
      <p:ext uri="{BB962C8B-B14F-4D97-AF65-F5344CB8AC3E}">
        <p14:creationId xmlns:p14="http://schemas.microsoft.com/office/powerpoint/2010/main" val="2597182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BE801-FF80-2965-32DE-97A779EE31A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09020F5F-6EBD-422C-0C77-851A1738A3A2}"/>
              </a:ext>
            </a:extLst>
          </p:cNvPr>
          <p:cNvSpPr>
            <a:spLocks noGrp="1"/>
          </p:cNvSpPr>
          <p:nvPr>
            <p:ph idx="1"/>
          </p:nvPr>
        </p:nvSpPr>
        <p:spPr>
          <a:xfrm>
            <a:off x="4810259" y="649480"/>
            <a:ext cx="6555347" cy="5546047"/>
          </a:xfrm>
        </p:spPr>
        <p:txBody>
          <a:bodyPr anchor="ctr">
            <a:normAutofit/>
          </a:bodyPr>
          <a:lstStyle/>
          <a:p>
            <a:r>
              <a:rPr lang="en-GB" sz="2000"/>
              <a:t>Key interpretivist assumptions here are that realities and knowledge are socially constructed. The goal is grasping situated meanings rather than universal laws.</a:t>
            </a:r>
          </a:p>
          <a:p>
            <a:r>
              <a:rPr lang="en-GB" sz="2000"/>
              <a:t>The paradigm avoids positivist notions of an observer-independent reality measured empirically. Instead it opts for qualitative methods amplifying participant voices to advance contextual understanding from their lived experience. </a:t>
            </a:r>
          </a:p>
          <a:p>
            <a:r>
              <a:rPr lang="en-GB" sz="2000"/>
              <a:t>The analysis also forefronts ethical considerations against imposing restrictive assumptions. Overall the commitments align with an interpretivist approach seeking intersubjective, experiential knowledge reflecting participant-driven worldviews through interactive qualitative techniques aimed at uncovering perspective-dependent meanings.</a:t>
            </a:r>
          </a:p>
          <a:p>
            <a:endParaRPr lang="en-GB" sz="2000"/>
          </a:p>
        </p:txBody>
      </p:sp>
    </p:spTree>
    <p:extLst>
      <p:ext uri="{BB962C8B-B14F-4D97-AF65-F5344CB8AC3E}">
        <p14:creationId xmlns:p14="http://schemas.microsoft.com/office/powerpoint/2010/main" val="21883206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D8849-40B6-677E-A1D2-AB8950E474BB}"/>
              </a:ext>
            </a:extLst>
          </p:cNvPr>
          <p:cNvSpPr>
            <a:spLocks noGrp="1"/>
          </p:cNvSpPr>
          <p:nvPr>
            <p:ph type="title"/>
          </p:nvPr>
        </p:nvSpPr>
        <p:spPr/>
        <p:txBody>
          <a:bodyPr/>
          <a:lstStyle/>
          <a:p>
            <a:r>
              <a:rPr lang="en-GB" dirty="0"/>
              <a:t> Why Interpretivism? </a:t>
            </a:r>
            <a:br>
              <a:rPr lang="en-GB" dirty="0"/>
            </a:br>
            <a:endParaRPr lang="en-GB" dirty="0"/>
          </a:p>
        </p:txBody>
      </p:sp>
      <p:sp>
        <p:nvSpPr>
          <p:cNvPr id="3" name="Content Placeholder 2">
            <a:extLst>
              <a:ext uri="{FF2B5EF4-FFF2-40B4-BE49-F238E27FC236}">
                <a16:creationId xmlns:a16="http://schemas.microsoft.com/office/drawing/2014/main" id="{8F8F11B4-3055-E070-1F7B-C50030A7166C}"/>
              </a:ext>
            </a:extLst>
          </p:cNvPr>
          <p:cNvSpPr>
            <a:spLocks noGrp="1"/>
          </p:cNvSpPr>
          <p:nvPr>
            <p:ph idx="1"/>
          </p:nvPr>
        </p:nvSpPr>
        <p:spPr/>
        <p:txBody>
          <a:bodyPr>
            <a:normAutofit fontScale="85000" lnSpcReduction="20000"/>
          </a:bodyPr>
          <a:lstStyle/>
          <a:p>
            <a:endParaRPr lang="en-GB" dirty="0"/>
          </a:p>
          <a:p>
            <a:r>
              <a:rPr lang="en-GB" dirty="0"/>
              <a:t>-  Ontology:  It sees relationships between entrepreneurs as created by shared meanings, not set in stone.</a:t>
            </a:r>
          </a:p>
          <a:p>
            <a:r>
              <a:rPr lang="en-GB" dirty="0"/>
              <a:t>-  Epistemology:  It cares about understanding through the personal experiences entrepreneurs talk about.</a:t>
            </a:r>
          </a:p>
          <a:p>
            <a:r>
              <a:rPr lang="en-GB" dirty="0"/>
              <a:t>-  Axiology:  It values what participants think and their well-being more than simple, narrow ideas.</a:t>
            </a:r>
          </a:p>
          <a:p>
            <a:r>
              <a:rPr lang="en-GB" dirty="0"/>
              <a:t>-  Methodology:  It uses ways of studying that get lots of personal details for a full picture.</a:t>
            </a:r>
          </a:p>
          <a:p>
            <a:endParaRPr lang="en-GB" dirty="0"/>
          </a:p>
          <a:p>
            <a:r>
              <a:rPr lang="en-GB" dirty="0"/>
              <a:t> In Simple Words:  This way of thinking, called Interpretivism, believes that what's real and what we know is made by people together. It wants to understand meanings in specific situations, not find universal rules.</a:t>
            </a:r>
          </a:p>
        </p:txBody>
      </p:sp>
    </p:spTree>
    <p:extLst>
      <p:ext uri="{BB962C8B-B14F-4D97-AF65-F5344CB8AC3E}">
        <p14:creationId xmlns:p14="http://schemas.microsoft.com/office/powerpoint/2010/main" val="16908500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315C9-B1C4-86FF-833F-FDE614DA4320}"/>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6118DCBA-D860-6972-2751-C02F8040ED2D}"/>
              </a:ext>
            </a:extLst>
          </p:cNvPr>
          <p:cNvSpPr>
            <a:spLocks noGrp="1"/>
          </p:cNvSpPr>
          <p:nvPr>
            <p:ph idx="1"/>
          </p:nvPr>
        </p:nvSpPr>
        <p:spPr/>
        <p:txBody>
          <a:bodyPr>
            <a:normAutofit fontScale="92500" lnSpcReduction="10000"/>
          </a:bodyPr>
          <a:lstStyle/>
          <a:p>
            <a:endParaRPr lang="en-GB" dirty="0"/>
          </a:p>
          <a:p>
            <a:r>
              <a:rPr lang="en-GB" dirty="0"/>
              <a:t> How it Works: </a:t>
            </a:r>
          </a:p>
          <a:p>
            <a:r>
              <a:rPr lang="en-GB" dirty="0"/>
              <a:t>-  Avoids Positivism:  It doesn't believe in ideas that say there's one reality that anyone can see and measure.</a:t>
            </a:r>
          </a:p>
          <a:p>
            <a:r>
              <a:rPr lang="en-GB" dirty="0"/>
              <a:t>-  Uses Qualitative Methods:  It likes using ways of studying that let people talk a lot, to really understand their experiences.</a:t>
            </a:r>
          </a:p>
          <a:p>
            <a:r>
              <a:rPr lang="en-GB" dirty="0"/>
              <a:t>-  Focuses on Ethics:  It cares about being fair and not forcing narrow ideas on people.</a:t>
            </a:r>
          </a:p>
          <a:p>
            <a:r>
              <a:rPr lang="en-GB" dirty="0"/>
              <a:t> In Simple Words:  It doesn't like the idea that there's just one reality for everyone. Instead, it wants to really listen to people's stories to understand their unique experiences. It also cares about being fair.</a:t>
            </a:r>
          </a:p>
          <a:p>
            <a:endParaRPr lang="en-GB" dirty="0"/>
          </a:p>
          <a:p>
            <a:endParaRPr lang="en-GB" dirty="0"/>
          </a:p>
          <a:p>
            <a:endParaRPr lang="en-GB" dirty="0"/>
          </a:p>
        </p:txBody>
      </p:sp>
    </p:spTree>
    <p:extLst>
      <p:ext uri="{BB962C8B-B14F-4D97-AF65-F5344CB8AC3E}">
        <p14:creationId xmlns:p14="http://schemas.microsoft.com/office/powerpoint/2010/main" val="144388480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206A6-A518-4252-0111-B844B110681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AF3B0C53-01A9-8CF7-CEC0-85D6FD46FECA}"/>
              </a:ext>
            </a:extLst>
          </p:cNvPr>
          <p:cNvSpPr>
            <a:spLocks noGrp="1"/>
          </p:cNvSpPr>
          <p:nvPr>
            <p:ph idx="1"/>
          </p:nvPr>
        </p:nvSpPr>
        <p:spPr/>
        <p:txBody>
          <a:bodyPr>
            <a:normAutofit/>
          </a:bodyPr>
          <a:lstStyle/>
          <a:p>
            <a:endParaRPr lang="en-GB" dirty="0"/>
          </a:p>
          <a:p>
            <a:r>
              <a:rPr lang="en-GB" dirty="0"/>
              <a:t> Overall: </a:t>
            </a:r>
          </a:p>
          <a:p>
            <a:r>
              <a:rPr lang="en-GB" dirty="0"/>
              <a:t>This way of looking at things is all about understanding how people create their own realities and knowledge together. It doesn't believe in just one way to see things. Instead, it really listens to people's stories to understand what things mean in their own words.</a:t>
            </a:r>
          </a:p>
          <a:p>
            <a:endParaRPr lang="en-GB" dirty="0"/>
          </a:p>
        </p:txBody>
      </p:sp>
    </p:spTree>
    <p:extLst>
      <p:ext uri="{BB962C8B-B14F-4D97-AF65-F5344CB8AC3E}">
        <p14:creationId xmlns:p14="http://schemas.microsoft.com/office/powerpoint/2010/main" val="25923034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FAE4BB-FDB5-F2EB-146B-DAF316008D2C}"/>
              </a:ext>
            </a:extLst>
          </p:cNvPr>
          <p:cNvSpPr>
            <a:spLocks noGrp="1"/>
          </p:cNvSpPr>
          <p:nvPr>
            <p:ph type="title"/>
          </p:nvPr>
        </p:nvSpPr>
        <p:spPr>
          <a:xfrm>
            <a:off x="1240734" y="2507007"/>
            <a:ext cx="10515600" cy="1325563"/>
          </a:xfrm>
        </p:spPr>
        <p:txBody>
          <a:bodyPr>
            <a:noAutofit/>
          </a:bodyPr>
          <a:lstStyle/>
          <a:p>
            <a:pPr algn="ctr"/>
            <a:r>
              <a:rPr lang="en-GB" sz="5400" b="1" dirty="0">
                <a:highlight>
                  <a:srgbClr val="00FF00"/>
                </a:highlight>
              </a:rPr>
              <a:t>What about you? ANY</a:t>
            </a:r>
            <a:br>
              <a:rPr lang="en-GB" sz="5400" b="1" dirty="0">
                <a:highlight>
                  <a:srgbClr val="00FF00"/>
                </a:highlight>
              </a:rPr>
            </a:br>
            <a:r>
              <a:rPr lang="en-GB" sz="5400" b="1" dirty="0">
                <a:highlight>
                  <a:srgbClr val="00FF00"/>
                </a:highlight>
              </a:rPr>
              <a:t>THOUGHTS</a:t>
            </a:r>
          </a:p>
        </p:txBody>
      </p:sp>
    </p:spTree>
    <p:extLst>
      <p:ext uri="{BB962C8B-B14F-4D97-AF65-F5344CB8AC3E}">
        <p14:creationId xmlns:p14="http://schemas.microsoft.com/office/powerpoint/2010/main" val="3762531604"/>
      </p:ext>
    </p:extLst>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5409</Words>
  <Application>Microsoft Office PowerPoint</Application>
  <PresentationFormat>Widescreen</PresentationFormat>
  <Paragraphs>404</Paragraphs>
  <Slides>62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-apple-system</vt:lpstr>
      <vt:lpstr>Söhne</vt:lpstr>
      <vt:lpstr>Aptos</vt:lpstr>
      <vt:lpstr>Aptos Display</vt:lpstr>
      <vt:lpstr>Arial</vt:lpstr>
      <vt:lpstr>Calibri</vt:lpstr>
      <vt:lpstr>Office Theme</vt:lpstr>
      <vt:lpstr>EDGING TO PART II</vt:lpstr>
      <vt:lpstr>How Thomas Kuhn’s concept of paradigm as an intellectual framework makes research possible and applies to doctoral study  </vt:lpstr>
      <vt:lpstr>PowerPoint Presentation</vt:lpstr>
      <vt:lpstr>PowerPoint Presentation</vt:lpstr>
      <vt:lpstr>Key points</vt:lpstr>
      <vt:lpstr>Key points</vt:lpstr>
      <vt:lpstr>Key points</vt:lpstr>
      <vt:lpstr>Key points</vt:lpstr>
      <vt:lpstr>PowerPoint Presentation</vt:lpstr>
      <vt:lpstr>Love of two men</vt:lpstr>
      <vt:lpstr>Why Kuhn ?</vt:lpstr>
      <vt:lpstr>Language</vt:lpstr>
      <vt:lpstr>Notable things for CJ</vt:lpstr>
      <vt:lpstr>Let me back up my summarised assessment of Kuhn's valuable impact with relevant quotes from his seminal text The Structure of Scientific Revolutions </vt:lpstr>
      <vt:lpstr>Kuhn</vt:lpstr>
      <vt:lpstr>PowerPoint Presentation</vt:lpstr>
      <vt:lpstr>An explicit definition of "paradigm" comprising those four key components of ontology, epistemology, axiolog, and methodology</vt:lpstr>
      <vt:lpstr>Paradigm</vt:lpstr>
      <vt:lpstr>Paradigms</vt:lpstr>
      <vt:lpstr>Boooom </vt:lpstr>
      <vt:lpstr>MICHAEL</vt:lpstr>
      <vt:lpstr>Michael Professional identity of teachers</vt:lpstr>
      <vt:lpstr>This analysis reflects an interpretivist paradigm: </vt:lpstr>
      <vt:lpstr>Continued</vt:lpstr>
      <vt:lpstr>YINGYING</vt:lpstr>
      <vt:lpstr>Yingying Conflict in HE China: Acs v Ads</vt:lpstr>
      <vt:lpstr>Yingying: This analysis demonstrates a critical theory paradigm </vt:lpstr>
      <vt:lpstr>Continued</vt:lpstr>
      <vt:lpstr>JACQUELINE</vt:lpstr>
      <vt:lpstr>Jacqueline: Balance of power issues on Nigerian boards of directors</vt:lpstr>
      <vt:lpstr>This analysis exemplifies a critical theory paradigm: </vt:lpstr>
      <vt:lpstr>Continued</vt:lpstr>
      <vt:lpstr> Why Critical Theory?  </vt:lpstr>
      <vt:lpstr>Continued</vt:lpstr>
      <vt:lpstr>Continued</vt:lpstr>
      <vt:lpstr>LOU</vt:lpstr>
      <vt:lpstr>Lou: Generational differences between mobile payment users in China</vt:lpstr>
      <vt:lpstr>This analysis exemplifies a pragmatist paradigm: </vt:lpstr>
      <vt:lpstr>Continued</vt:lpstr>
      <vt:lpstr> Why this Research Paradigm?  </vt:lpstr>
      <vt:lpstr>How it Works:</vt:lpstr>
      <vt:lpstr>ARPU</vt:lpstr>
      <vt:lpstr>Arpu: exploring business human rights implementation in organisations</vt:lpstr>
      <vt:lpstr>This analysis exemplifies a critical theory paradigm:</vt:lpstr>
      <vt:lpstr>Continued</vt:lpstr>
      <vt:lpstr> Why this Research Paradigm?  </vt:lpstr>
      <vt:lpstr>Continued</vt:lpstr>
      <vt:lpstr>JOY</vt:lpstr>
      <vt:lpstr>Joy: exploring university lecturer job satisfaction in China resulting from growth of online teaching</vt:lpstr>
      <vt:lpstr>Joy: This analysis exemplifies a pragmatist paradigm</vt:lpstr>
      <vt:lpstr>Continued</vt:lpstr>
      <vt:lpstr> Why Critical Theory?  </vt:lpstr>
      <vt:lpstr>Continued</vt:lpstr>
      <vt:lpstr>Continued</vt:lpstr>
      <vt:lpstr>ANNIE</vt:lpstr>
      <vt:lpstr>Annie: exploring digital healthcare entrepreneurs' relationship with the Internet of Things</vt:lpstr>
      <vt:lpstr>Annie - This analysis reflects an interpretivist paradigm: </vt:lpstr>
      <vt:lpstr>Continued</vt:lpstr>
      <vt:lpstr> Why Interpretivism?  </vt:lpstr>
      <vt:lpstr>Continued</vt:lpstr>
      <vt:lpstr>Continued</vt:lpstr>
      <vt:lpstr>What about you? ANY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EDGING TO PART II</dc:title>
  <dc:creator>Caroline Jawad</dc:creator>
  <cp:lastModifiedBy>Amare Desta</cp:lastModifiedBy>
  <cp:revision>4</cp:revision>
  <cp:lastPrinted>2023-12-07T08:47:39Z</cp:lastPrinted>
  <dcterms:created xsi:type="dcterms:W3CDTF">2023-12-03T20:33:49Z</dcterms:created>
  <dcterms:modified xsi:type="dcterms:W3CDTF">2026-04-09T07:47:25Z</dcterms:modified>
</cp:coreProperties>
</file>