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63" r:id="rId4"/>
    <p:sldId id="261" r:id="rId5"/>
    <p:sldId id="259" r:id="rId6"/>
    <p:sldId id="262" r:id="rId7"/>
    <p:sldId id="264" r:id="rId8"/>
    <p:sldId id="265" r:id="rId9"/>
    <p:sldId id="266" r:id="rId10"/>
    <p:sldId id="267"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6242C4-D5B3-4AFC-9FE0-2EF1B6452A0F}" v="49" dt="2025-10-30T22:46:42.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892C5-F63D-4A9B-9022-DF4CA21CBA73}"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6E6A35F7-DC5B-415B-AC2C-592AA1869EF6}">
      <dgm:prSet/>
      <dgm:spPr/>
      <dgm:t>
        <a:bodyPr/>
        <a:lstStyle/>
        <a:p>
          <a:r>
            <a:rPr lang="en-US" b="1" i="0" dirty="0"/>
            <a:t>Obesity is currently an epidemic in our world. In 2022, 43% of adults aged 18 years and over were overweight and 16% were living with obesity. (WHO 2025).</a:t>
          </a:r>
          <a:endParaRPr lang="en-US" b="1" dirty="0"/>
        </a:p>
      </dgm:t>
    </dgm:pt>
    <dgm:pt modelId="{3D42A501-DCD5-4EBA-B0CE-DE2351A6EA7B}" type="parTrans" cxnId="{53D76451-5E09-495E-A867-48687E262237}">
      <dgm:prSet/>
      <dgm:spPr/>
      <dgm:t>
        <a:bodyPr/>
        <a:lstStyle/>
        <a:p>
          <a:endParaRPr lang="en-US"/>
        </a:p>
      </dgm:t>
    </dgm:pt>
    <dgm:pt modelId="{D8B0FFEB-4033-48C1-89F0-894EF77831F0}" type="sibTrans" cxnId="{53D76451-5E09-495E-A867-48687E262237}">
      <dgm:prSet/>
      <dgm:spPr/>
      <dgm:t>
        <a:bodyPr/>
        <a:lstStyle/>
        <a:p>
          <a:endParaRPr lang="en-US"/>
        </a:p>
      </dgm:t>
    </dgm:pt>
    <dgm:pt modelId="{5F83F342-9296-4164-9520-2D0248FB304A}">
      <dgm:prSet/>
      <dgm:spPr/>
      <dgm:t>
        <a:bodyPr/>
        <a:lstStyle/>
        <a:p>
          <a:r>
            <a:rPr lang="en-US" b="1" i="0" dirty="0"/>
            <a:t>New medications and therapeutic options are critically needed to reduce the associated burden on healthcare services and the NHS. The initial strategy for weight loss is lifestyle modification which includes a combination of diet, exercise, and behavioral changes. Nonetheless, it is difficult for many to achieve and maintain weight loss solely through this approach.  (Robinson and </a:t>
          </a:r>
          <a:r>
            <a:rPr lang="en-US" b="1" i="0" dirty="0" err="1"/>
            <a:t>niswender</a:t>
          </a:r>
          <a:r>
            <a:rPr lang="en-US" b="1" i="0" dirty="0"/>
            <a:t> 2009). </a:t>
          </a:r>
          <a:endParaRPr lang="en-US" b="1" dirty="0"/>
        </a:p>
      </dgm:t>
    </dgm:pt>
    <dgm:pt modelId="{1F1F761C-D8EC-4542-AF6A-319A14EAD090}" type="parTrans" cxnId="{18A4F907-380F-476F-ABD7-FA84D810EDFE}">
      <dgm:prSet/>
      <dgm:spPr/>
      <dgm:t>
        <a:bodyPr/>
        <a:lstStyle/>
        <a:p>
          <a:endParaRPr lang="en-US"/>
        </a:p>
      </dgm:t>
    </dgm:pt>
    <dgm:pt modelId="{B18ADF9D-D207-4BCD-B1F7-E8EF332BD5E1}" type="sibTrans" cxnId="{18A4F907-380F-476F-ABD7-FA84D810EDFE}">
      <dgm:prSet/>
      <dgm:spPr/>
      <dgm:t>
        <a:bodyPr/>
        <a:lstStyle/>
        <a:p>
          <a:endParaRPr lang="en-US"/>
        </a:p>
      </dgm:t>
    </dgm:pt>
    <dgm:pt modelId="{00B6F211-3466-49D4-80D7-8560557B31F2}" type="pres">
      <dgm:prSet presAssocID="{CFC892C5-F63D-4A9B-9022-DF4CA21CBA73}" presName="linear" presStyleCnt="0">
        <dgm:presLayoutVars>
          <dgm:animLvl val="lvl"/>
          <dgm:resizeHandles val="exact"/>
        </dgm:presLayoutVars>
      </dgm:prSet>
      <dgm:spPr/>
    </dgm:pt>
    <dgm:pt modelId="{3542C504-A2F0-4294-8B79-83D5A6443C4A}" type="pres">
      <dgm:prSet presAssocID="{6E6A35F7-DC5B-415B-AC2C-592AA1869EF6}" presName="parentText" presStyleLbl="node1" presStyleIdx="0" presStyleCnt="2" custLinFactY="-12098" custLinFactNeighborX="85" custLinFactNeighborY="-100000">
        <dgm:presLayoutVars>
          <dgm:chMax val="0"/>
          <dgm:bulletEnabled val="1"/>
        </dgm:presLayoutVars>
      </dgm:prSet>
      <dgm:spPr/>
    </dgm:pt>
    <dgm:pt modelId="{0F4AC355-8EE5-4411-B8B7-1341ADCD7AB3}" type="pres">
      <dgm:prSet presAssocID="{D8B0FFEB-4033-48C1-89F0-894EF77831F0}" presName="spacer" presStyleCnt="0"/>
      <dgm:spPr/>
    </dgm:pt>
    <dgm:pt modelId="{EC5A8511-3880-4917-A81D-33316FBE0BF5}" type="pres">
      <dgm:prSet presAssocID="{5F83F342-9296-4164-9520-2D0248FB304A}" presName="parentText" presStyleLbl="node1" presStyleIdx="1" presStyleCnt="2" custScaleY="128475">
        <dgm:presLayoutVars>
          <dgm:chMax val="0"/>
          <dgm:bulletEnabled val="1"/>
        </dgm:presLayoutVars>
      </dgm:prSet>
      <dgm:spPr/>
    </dgm:pt>
  </dgm:ptLst>
  <dgm:cxnLst>
    <dgm:cxn modelId="{18A4F907-380F-476F-ABD7-FA84D810EDFE}" srcId="{CFC892C5-F63D-4A9B-9022-DF4CA21CBA73}" destId="{5F83F342-9296-4164-9520-2D0248FB304A}" srcOrd="1" destOrd="0" parTransId="{1F1F761C-D8EC-4542-AF6A-319A14EAD090}" sibTransId="{B18ADF9D-D207-4BCD-B1F7-E8EF332BD5E1}"/>
    <dgm:cxn modelId="{53D76451-5E09-495E-A867-48687E262237}" srcId="{CFC892C5-F63D-4A9B-9022-DF4CA21CBA73}" destId="{6E6A35F7-DC5B-415B-AC2C-592AA1869EF6}" srcOrd="0" destOrd="0" parTransId="{3D42A501-DCD5-4EBA-B0CE-DE2351A6EA7B}" sibTransId="{D8B0FFEB-4033-48C1-89F0-894EF77831F0}"/>
    <dgm:cxn modelId="{6EADEB8E-CFCC-47B9-A10E-E918005A93EA}" type="presOf" srcId="{CFC892C5-F63D-4A9B-9022-DF4CA21CBA73}" destId="{00B6F211-3466-49D4-80D7-8560557B31F2}" srcOrd="0" destOrd="0" presId="urn:microsoft.com/office/officeart/2005/8/layout/vList2"/>
    <dgm:cxn modelId="{CA618DAF-3D4B-4468-92CA-77D7B7171540}" type="presOf" srcId="{6E6A35F7-DC5B-415B-AC2C-592AA1869EF6}" destId="{3542C504-A2F0-4294-8B79-83D5A6443C4A}" srcOrd="0" destOrd="0" presId="urn:microsoft.com/office/officeart/2005/8/layout/vList2"/>
    <dgm:cxn modelId="{F39BECD3-BE69-4E3C-BF2C-ED6AA58C6145}" type="presOf" srcId="{5F83F342-9296-4164-9520-2D0248FB304A}" destId="{EC5A8511-3880-4917-A81D-33316FBE0BF5}" srcOrd="0" destOrd="0" presId="urn:microsoft.com/office/officeart/2005/8/layout/vList2"/>
    <dgm:cxn modelId="{B2596E5B-94A2-4585-8462-9C300F85233A}" type="presParOf" srcId="{00B6F211-3466-49D4-80D7-8560557B31F2}" destId="{3542C504-A2F0-4294-8B79-83D5A6443C4A}" srcOrd="0" destOrd="0" presId="urn:microsoft.com/office/officeart/2005/8/layout/vList2"/>
    <dgm:cxn modelId="{431A5E42-493F-4E29-94F7-891239FC1E1D}" type="presParOf" srcId="{00B6F211-3466-49D4-80D7-8560557B31F2}" destId="{0F4AC355-8EE5-4411-B8B7-1341ADCD7AB3}" srcOrd="1" destOrd="0" presId="urn:microsoft.com/office/officeart/2005/8/layout/vList2"/>
    <dgm:cxn modelId="{5FF2C345-A71F-4055-9957-44DEC08A6FDE}" type="presParOf" srcId="{00B6F211-3466-49D4-80D7-8560557B31F2}" destId="{EC5A8511-3880-4917-A81D-33316FBE0BF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471D45-ADC2-44E3-ACB4-80712C68322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EDA70F1-D8AC-4A6B-AD20-43E14C349CA4}">
      <dgm:prSet/>
      <dgm:spPr/>
      <dgm:t>
        <a:bodyPr/>
        <a:lstStyle/>
        <a:p>
          <a:pPr>
            <a:lnSpc>
              <a:spcPct val="100000"/>
            </a:lnSpc>
          </a:pPr>
          <a:r>
            <a:rPr lang="en-GB" b="1"/>
            <a:t>Since the arrival of weight loss medications such as Mounjaro (tirzepatide) and wegovy (semaglutide), the management of conditions such as diabetes and levels of obesity have been transformed by these drugs. (Rhaki 2025)</a:t>
          </a:r>
          <a:endParaRPr lang="en-US"/>
        </a:p>
      </dgm:t>
    </dgm:pt>
    <dgm:pt modelId="{8B00EB9B-ED48-414D-91DA-F8A32B7E0F5A}" type="parTrans" cxnId="{36DFC084-4749-4622-9AD9-53415DDEAF12}">
      <dgm:prSet/>
      <dgm:spPr/>
      <dgm:t>
        <a:bodyPr/>
        <a:lstStyle/>
        <a:p>
          <a:endParaRPr lang="en-US"/>
        </a:p>
      </dgm:t>
    </dgm:pt>
    <dgm:pt modelId="{58147C8F-5727-4F96-B1C3-3FC369FBC816}" type="sibTrans" cxnId="{36DFC084-4749-4622-9AD9-53415DDEAF12}">
      <dgm:prSet/>
      <dgm:spPr/>
      <dgm:t>
        <a:bodyPr/>
        <a:lstStyle/>
        <a:p>
          <a:endParaRPr lang="en-US"/>
        </a:p>
      </dgm:t>
    </dgm:pt>
    <dgm:pt modelId="{D63EAEE6-D76E-4E19-8F63-C508E367C4CB}">
      <dgm:prSet/>
      <dgm:spPr>
        <a:solidFill>
          <a:schemeClr val="accent6">
            <a:lumMod val="75000"/>
          </a:schemeClr>
        </a:solidFill>
      </dgm:spPr>
      <dgm:t>
        <a:bodyPr/>
        <a:lstStyle/>
        <a:p>
          <a:pPr>
            <a:lnSpc>
              <a:spcPct val="100000"/>
            </a:lnSpc>
          </a:pPr>
          <a:r>
            <a:rPr lang="en-US" b="1" i="0" dirty="0"/>
            <a:t>A clinical trial in people who have diabetes found ‘</a:t>
          </a:r>
          <a:r>
            <a:rPr lang="en-US" b="1" i="0" dirty="0" err="1"/>
            <a:t>semaglutide</a:t>
          </a:r>
          <a:r>
            <a:rPr lang="en-US" b="1" i="0" dirty="0"/>
            <a:t>’, (a weight loss medication’, can reduce the risk of major cardiovascular </a:t>
          </a:r>
          <a:r>
            <a:rPr lang="en-US" b="1" dirty="0"/>
            <a:t>problems</a:t>
          </a:r>
          <a:r>
            <a:rPr lang="en-US" b="1" i="0" dirty="0"/>
            <a:t> or death associated with these issues by 26%, compared to a placebo.(</a:t>
          </a:r>
          <a:r>
            <a:rPr lang="en-US" b="1" i="0" dirty="0" err="1"/>
            <a:t>Preszler</a:t>
          </a:r>
          <a:r>
            <a:rPr lang="en-US" b="1" i="0" dirty="0"/>
            <a:t> 2024).</a:t>
          </a:r>
          <a:endParaRPr lang="en-US" dirty="0"/>
        </a:p>
      </dgm:t>
    </dgm:pt>
    <dgm:pt modelId="{DE651AB7-214B-46E5-95DA-79E579D444FA}" type="parTrans" cxnId="{C9AC6846-7627-44C1-9195-5CDD35FE316C}">
      <dgm:prSet/>
      <dgm:spPr/>
      <dgm:t>
        <a:bodyPr/>
        <a:lstStyle/>
        <a:p>
          <a:endParaRPr lang="en-US"/>
        </a:p>
      </dgm:t>
    </dgm:pt>
    <dgm:pt modelId="{D4613F81-5D09-4385-8BFC-2E2B0D2AD024}" type="sibTrans" cxnId="{C9AC6846-7627-44C1-9195-5CDD35FE316C}">
      <dgm:prSet/>
      <dgm:spPr/>
      <dgm:t>
        <a:bodyPr/>
        <a:lstStyle/>
        <a:p>
          <a:endParaRPr lang="en-US"/>
        </a:p>
      </dgm:t>
    </dgm:pt>
    <dgm:pt modelId="{5769749A-8C18-4360-A4A1-B703A2B90C95}">
      <dgm:prSet/>
      <dgm:spPr/>
      <dgm:t>
        <a:bodyPr/>
        <a:lstStyle/>
        <a:p>
          <a:pPr>
            <a:lnSpc>
              <a:spcPct val="100000"/>
            </a:lnSpc>
          </a:pPr>
          <a:r>
            <a:rPr lang="en-US" b="1"/>
            <a:t>Some verbal feedback from individuals who have taken mounjaro have said things like “ I </a:t>
          </a:r>
          <a:r>
            <a:rPr lang="en-US" b="1" i="0"/>
            <a:t>think when I’ve been losing weight consistently it’s keeping me really motivated to make healthy choices with food and exercise”.  (Medicspot 2025) </a:t>
          </a:r>
          <a:endParaRPr lang="en-US"/>
        </a:p>
      </dgm:t>
    </dgm:pt>
    <dgm:pt modelId="{FC8CE18D-A2A3-4FF7-841F-AFACF1AEDA66}" type="parTrans" cxnId="{1B0A138B-174F-49B1-85D9-8F8795538EE7}">
      <dgm:prSet/>
      <dgm:spPr/>
      <dgm:t>
        <a:bodyPr/>
        <a:lstStyle/>
        <a:p>
          <a:endParaRPr lang="en-US"/>
        </a:p>
      </dgm:t>
    </dgm:pt>
    <dgm:pt modelId="{C512FCDA-9F44-4702-B5E1-EFE4F0FDF881}" type="sibTrans" cxnId="{1B0A138B-174F-49B1-85D9-8F8795538EE7}">
      <dgm:prSet/>
      <dgm:spPr/>
      <dgm:t>
        <a:bodyPr/>
        <a:lstStyle/>
        <a:p>
          <a:endParaRPr lang="en-US"/>
        </a:p>
      </dgm:t>
    </dgm:pt>
    <dgm:pt modelId="{269336A5-FFD7-4149-90EC-58FCD49E2E60}" type="pres">
      <dgm:prSet presAssocID="{DD471D45-ADC2-44E3-ACB4-80712C683223}" presName="root" presStyleCnt="0">
        <dgm:presLayoutVars>
          <dgm:dir/>
          <dgm:resizeHandles val="exact"/>
        </dgm:presLayoutVars>
      </dgm:prSet>
      <dgm:spPr/>
    </dgm:pt>
    <dgm:pt modelId="{D5B81D08-E4C6-4AD0-A67D-38653E7371AA}" type="pres">
      <dgm:prSet presAssocID="{6EDA70F1-D8AC-4A6B-AD20-43E14C349CA4}" presName="compNode" presStyleCnt="0"/>
      <dgm:spPr/>
    </dgm:pt>
    <dgm:pt modelId="{49D58378-C605-4CFF-B055-5BE540DAE6BD}" type="pres">
      <dgm:prSet presAssocID="{6EDA70F1-D8AC-4A6B-AD20-43E14C349CA4}" presName="bgRect" presStyleLbl="bgShp" presStyleIdx="0" presStyleCnt="3" custLinFactNeighborX="-1105" custLinFactNeighborY="-42881"/>
      <dgm:spPr>
        <a:solidFill>
          <a:schemeClr val="accent1">
            <a:lumMod val="60000"/>
            <a:lumOff val="40000"/>
          </a:schemeClr>
        </a:solidFill>
      </dgm:spPr>
    </dgm:pt>
    <dgm:pt modelId="{2454FD51-DB1F-49EA-BFCA-5AE2A9A18EBD}" type="pres">
      <dgm:prSet presAssocID="{6EDA70F1-D8AC-4A6B-AD20-43E14C349C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95740ED-50DB-4978-A730-8B42C4C1EB24}" type="pres">
      <dgm:prSet presAssocID="{6EDA70F1-D8AC-4A6B-AD20-43E14C349CA4}" presName="spaceRect" presStyleCnt="0"/>
      <dgm:spPr/>
    </dgm:pt>
    <dgm:pt modelId="{A0D40B78-0C4A-4AB9-98CE-FAF60DC73C42}" type="pres">
      <dgm:prSet presAssocID="{6EDA70F1-D8AC-4A6B-AD20-43E14C349CA4}" presName="parTx" presStyleLbl="revTx" presStyleIdx="0" presStyleCnt="3">
        <dgm:presLayoutVars>
          <dgm:chMax val="0"/>
          <dgm:chPref val="0"/>
        </dgm:presLayoutVars>
      </dgm:prSet>
      <dgm:spPr/>
    </dgm:pt>
    <dgm:pt modelId="{7EC2946D-0F64-4AC6-BC89-E515174D4AC1}" type="pres">
      <dgm:prSet presAssocID="{58147C8F-5727-4F96-B1C3-3FC369FBC816}" presName="sibTrans" presStyleCnt="0"/>
      <dgm:spPr/>
    </dgm:pt>
    <dgm:pt modelId="{6773B1F2-2175-442F-956A-FC60D9418575}" type="pres">
      <dgm:prSet presAssocID="{D63EAEE6-D76E-4E19-8F63-C508E367C4CB}" presName="compNode" presStyleCnt="0"/>
      <dgm:spPr/>
    </dgm:pt>
    <dgm:pt modelId="{25124C81-5F40-4CC9-BE03-90ADC416B936}" type="pres">
      <dgm:prSet presAssocID="{D63EAEE6-D76E-4E19-8F63-C508E367C4CB}" presName="bgRect" presStyleLbl="bgShp" presStyleIdx="1" presStyleCnt="3"/>
      <dgm:spPr>
        <a:solidFill>
          <a:schemeClr val="accent6">
            <a:lumMod val="75000"/>
          </a:schemeClr>
        </a:solidFill>
      </dgm:spPr>
    </dgm:pt>
    <dgm:pt modelId="{B8AC0E60-0554-434B-B467-C50CAB7A2EF0}" type="pres">
      <dgm:prSet presAssocID="{D63EAEE6-D76E-4E19-8F63-C508E367C4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
        </a:ext>
      </dgm:extLst>
    </dgm:pt>
    <dgm:pt modelId="{B081507B-29D7-4F11-BE65-8BF60A3888BB}" type="pres">
      <dgm:prSet presAssocID="{D63EAEE6-D76E-4E19-8F63-C508E367C4CB}" presName="spaceRect" presStyleCnt="0"/>
      <dgm:spPr/>
    </dgm:pt>
    <dgm:pt modelId="{BBB85C18-1E41-4354-A380-AB02FF375B4C}" type="pres">
      <dgm:prSet presAssocID="{D63EAEE6-D76E-4E19-8F63-C508E367C4CB}" presName="parTx" presStyleLbl="revTx" presStyleIdx="1" presStyleCnt="3">
        <dgm:presLayoutVars>
          <dgm:chMax val="0"/>
          <dgm:chPref val="0"/>
        </dgm:presLayoutVars>
      </dgm:prSet>
      <dgm:spPr/>
    </dgm:pt>
    <dgm:pt modelId="{71173490-0381-44E5-AB03-FB2BA3CE48CC}" type="pres">
      <dgm:prSet presAssocID="{D4613F81-5D09-4385-8BFC-2E2B0D2AD024}" presName="sibTrans" presStyleCnt="0"/>
      <dgm:spPr/>
    </dgm:pt>
    <dgm:pt modelId="{18BB4A60-5AF9-473C-AD85-093EAA4EFD8B}" type="pres">
      <dgm:prSet presAssocID="{5769749A-8C18-4360-A4A1-B703A2B90C95}" presName="compNode" presStyleCnt="0"/>
      <dgm:spPr/>
    </dgm:pt>
    <dgm:pt modelId="{559E160A-DF91-4B61-BB7E-1F4DDC604B6D}" type="pres">
      <dgm:prSet presAssocID="{5769749A-8C18-4360-A4A1-B703A2B90C95}" presName="bgRect" presStyleLbl="bgShp" presStyleIdx="2" presStyleCnt="3"/>
      <dgm:spPr>
        <a:solidFill>
          <a:schemeClr val="bg2">
            <a:lumMod val="40000"/>
            <a:lumOff val="60000"/>
          </a:schemeClr>
        </a:solidFill>
      </dgm:spPr>
    </dgm:pt>
    <dgm:pt modelId="{D9679071-2176-4FEA-ACFE-2C99CCDCF715}" type="pres">
      <dgm:prSet presAssocID="{5769749A-8C18-4360-A4A1-B703A2B90C9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80EC43B1-434F-4B94-BDF5-DADD3E1D34E2}" type="pres">
      <dgm:prSet presAssocID="{5769749A-8C18-4360-A4A1-B703A2B90C95}" presName="spaceRect" presStyleCnt="0"/>
      <dgm:spPr/>
    </dgm:pt>
    <dgm:pt modelId="{569C77B4-E567-48B5-8482-C82BEBF0E0E6}" type="pres">
      <dgm:prSet presAssocID="{5769749A-8C18-4360-A4A1-B703A2B90C95}" presName="parTx" presStyleLbl="revTx" presStyleIdx="2" presStyleCnt="3">
        <dgm:presLayoutVars>
          <dgm:chMax val="0"/>
          <dgm:chPref val="0"/>
        </dgm:presLayoutVars>
      </dgm:prSet>
      <dgm:spPr/>
    </dgm:pt>
  </dgm:ptLst>
  <dgm:cxnLst>
    <dgm:cxn modelId="{C9AC6846-7627-44C1-9195-5CDD35FE316C}" srcId="{DD471D45-ADC2-44E3-ACB4-80712C683223}" destId="{D63EAEE6-D76E-4E19-8F63-C508E367C4CB}" srcOrd="1" destOrd="0" parTransId="{DE651AB7-214B-46E5-95DA-79E579D444FA}" sibTransId="{D4613F81-5D09-4385-8BFC-2E2B0D2AD024}"/>
    <dgm:cxn modelId="{EEB08F6F-CDE1-4DF7-869C-C3B562C7BC64}" type="presOf" srcId="{6EDA70F1-D8AC-4A6B-AD20-43E14C349CA4}" destId="{A0D40B78-0C4A-4AB9-98CE-FAF60DC73C42}" srcOrd="0" destOrd="0" presId="urn:microsoft.com/office/officeart/2018/2/layout/IconVerticalSolidList"/>
    <dgm:cxn modelId="{36DFC084-4749-4622-9AD9-53415DDEAF12}" srcId="{DD471D45-ADC2-44E3-ACB4-80712C683223}" destId="{6EDA70F1-D8AC-4A6B-AD20-43E14C349CA4}" srcOrd="0" destOrd="0" parTransId="{8B00EB9B-ED48-414D-91DA-F8A32B7E0F5A}" sibTransId="{58147C8F-5727-4F96-B1C3-3FC369FBC816}"/>
    <dgm:cxn modelId="{1B0A138B-174F-49B1-85D9-8F8795538EE7}" srcId="{DD471D45-ADC2-44E3-ACB4-80712C683223}" destId="{5769749A-8C18-4360-A4A1-B703A2B90C95}" srcOrd="2" destOrd="0" parTransId="{FC8CE18D-A2A3-4FF7-841F-AFACF1AEDA66}" sibTransId="{C512FCDA-9F44-4702-B5E1-EFE4F0FDF881}"/>
    <dgm:cxn modelId="{FDB3D3A1-4E19-465D-ACC9-4CE1C61EAA40}" type="presOf" srcId="{DD471D45-ADC2-44E3-ACB4-80712C683223}" destId="{269336A5-FFD7-4149-90EC-58FCD49E2E60}" srcOrd="0" destOrd="0" presId="urn:microsoft.com/office/officeart/2018/2/layout/IconVerticalSolidList"/>
    <dgm:cxn modelId="{F6ADD2A8-2E59-4DE0-A3D5-FD021ECBA59B}" type="presOf" srcId="{5769749A-8C18-4360-A4A1-B703A2B90C95}" destId="{569C77B4-E567-48B5-8482-C82BEBF0E0E6}" srcOrd="0" destOrd="0" presId="urn:microsoft.com/office/officeart/2018/2/layout/IconVerticalSolidList"/>
    <dgm:cxn modelId="{072381F7-7676-432E-86EC-F01F13123436}" type="presOf" srcId="{D63EAEE6-D76E-4E19-8F63-C508E367C4CB}" destId="{BBB85C18-1E41-4354-A380-AB02FF375B4C}" srcOrd="0" destOrd="0" presId="urn:microsoft.com/office/officeart/2018/2/layout/IconVerticalSolidList"/>
    <dgm:cxn modelId="{7481BC02-F452-4F48-B76C-E50FD54FA8E4}" type="presParOf" srcId="{269336A5-FFD7-4149-90EC-58FCD49E2E60}" destId="{D5B81D08-E4C6-4AD0-A67D-38653E7371AA}" srcOrd="0" destOrd="0" presId="urn:microsoft.com/office/officeart/2018/2/layout/IconVerticalSolidList"/>
    <dgm:cxn modelId="{11CE62A3-6422-4458-B4D8-83AD2F3E2619}" type="presParOf" srcId="{D5B81D08-E4C6-4AD0-A67D-38653E7371AA}" destId="{49D58378-C605-4CFF-B055-5BE540DAE6BD}" srcOrd="0" destOrd="0" presId="urn:microsoft.com/office/officeart/2018/2/layout/IconVerticalSolidList"/>
    <dgm:cxn modelId="{55B25292-3C07-4FC0-9859-6686173FF24F}" type="presParOf" srcId="{D5B81D08-E4C6-4AD0-A67D-38653E7371AA}" destId="{2454FD51-DB1F-49EA-BFCA-5AE2A9A18EBD}" srcOrd="1" destOrd="0" presId="urn:microsoft.com/office/officeart/2018/2/layout/IconVerticalSolidList"/>
    <dgm:cxn modelId="{49391F12-7106-4F41-98E6-AB12C188FDA5}" type="presParOf" srcId="{D5B81D08-E4C6-4AD0-A67D-38653E7371AA}" destId="{895740ED-50DB-4978-A730-8B42C4C1EB24}" srcOrd="2" destOrd="0" presId="urn:microsoft.com/office/officeart/2018/2/layout/IconVerticalSolidList"/>
    <dgm:cxn modelId="{C5B20FFF-84CF-4E91-8210-221EDDF806A9}" type="presParOf" srcId="{D5B81D08-E4C6-4AD0-A67D-38653E7371AA}" destId="{A0D40B78-0C4A-4AB9-98CE-FAF60DC73C42}" srcOrd="3" destOrd="0" presId="urn:microsoft.com/office/officeart/2018/2/layout/IconVerticalSolidList"/>
    <dgm:cxn modelId="{095831E7-C54F-47BB-B899-89119E5792F8}" type="presParOf" srcId="{269336A5-FFD7-4149-90EC-58FCD49E2E60}" destId="{7EC2946D-0F64-4AC6-BC89-E515174D4AC1}" srcOrd="1" destOrd="0" presId="urn:microsoft.com/office/officeart/2018/2/layout/IconVerticalSolidList"/>
    <dgm:cxn modelId="{AB5F90FA-D92D-4EC3-9F10-CC1D08AB8AAD}" type="presParOf" srcId="{269336A5-FFD7-4149-90EC-58FCD49E2E60}" destId="{6773B1F2-2175-442F-956A-FC60D9418575}" srcOrd="2" destOrd="0" presId="urn:microsoft.com/office/officeart/2018/2/layout/IconVerticalSolidList"/>
    <dgm:cxn modelId="{A9B65D03-0748-4049-BF2F-1956F7C63F94}" type="presParOf" srcId="{6773B1F2-2175-442F-956A-FC60D9418575}" destId="{25124C81-5F40-4CC9-BE03-90ADC416B936}" srcOrd="0" destOrd="0" presId="urn:microsoft.com/office/officeart/2018/2/layout/IconVerticalSolidList"/>
    <dgm:cxn modelId="{6EAE8C51-F22D-4960-B149-EF1BAC5DF354}" type="presParOf" srcId="{6773B1F2-2175-442F-956A-FC60D9418575}" destId="{B8AC0E60-0554-434B-B467-C50CAB7A2EF0}" srcOrd="1" destOrd="0" presId="urn:microsoft.com/office/officeart/2018/2/layout/IconVerticalSolidList"/>
    <dgm:cxn modelId="{3C8E99BB-3A0B-4273-9B72-69E40484564E}" type="presParOf" srcId="{6773B1F2-2175-442F-956A-FC60D9418575}" destId="{B081507B-29D7-4F11-BE65-8BF60A3888BB}" srcOrd="2" destOrd="0" presId="urn:microsoft.com/office/officeart/2018/2/layout/IconVerticalSolidList"/>
    <dgm:cxn modelId="{134656D6-E019-4DCA-BADF-1AC64C628FFA}" type="presParOf" srcId="{6773B1F2-2175-442F-956A-FC60D9418575}" destId="{BBB85C18-1E41-4354-A380-AB02FF375B4C}" srcOrd="3" destOrd="0" presId="urn:microsoft.com/office/officeart/2018/2/layout/IconVerticalSolidList"/>
    <dgm:cxn modelId="{1DE98DCA-465C-4B7B-9194-C1BD2A4D7E8F}" type="presParOf" srcId="{269336A5-FFD7-4149-90EC-58FCD49E2E60}" destId="{71173490-0381-44E5-AB03-FB2BA3CE48CC}" srcOrd="3" destOrd="0" presId="urn:microsoft.com/office/officeart/2018/2/layout/IconVerticalSolidList"/>
    <dgm:cxn modelId="{DDC88EF7-F4AA-4447-8E67-2B2B5CB33F66}" type="presParOf" srcId="{269336A5-FFD7-4149-90EC-58FCD49E2E60}" destId="{18BB4A60-5AF9-473C-AD85-093EAA4EFD8B}" srcOrd="4" destOrd="0" presId="urn:microsoft.com/office/officeart/2018/2/layout/IconVerticalSolidList"/>
    <dgm:cxn modelId="{BA3542C8-5DC6-4ECA-8C73-96E0E8B37719}" type="presParOf" srcId="{18BB4A60-5AF9-473C-AD85-093EAA4EFD8B}" destId="{559E160A-DF91-4B61-BB7E-1F4DDC604B6D}" srcOrd="0" destOrd="0" presId="urn:microsoft.com/office/officeart/2018/2/layout/IconVerticalSolidList"/>
    <dgm:cxn modelId="{A249FDB7-E07C-42BA-B5EA-A721062B0DAC}" type="presParOf" srcId="{18BB4A60-5AF9-473C-AD85-093EAA4EFD8B}" destId="{D9679071-2176-4FEA-ACFE-2C99CCDCF715}" srcOrd="1" destOrd="0" presId="urn:microsoft.com/office/officeart/2018/2/layout/IconVerticalSolidList"/>
    <dgm:cxn modelId="{BBDAC9EF-DCFC-46C1-8C18-3D1F6E34335A}" type="presParOf" srcId="{18BB4A60-5AF9-473C-AD85-093EAA4EFD8B}" destId="{80EC43B1-434F-4B94-BDF5-DADD3E1D34E2}" srcOrd="2" destOrd="0" presId="urn:microsoft.com/office/officeart/2018/2/layout/IconVerticalSolidList"/>
    <dgm:cxn modelId="{854AF5D5-F7BF-4DAC-8D62-EC2B72EDAC36}" type="presParOf" srcId="{18BB4A60-5AF9-473C-AD85-093EAA4EFD8B}" destId="{569C77B4-E567-48B5-8482-C82BEBF0E0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AF0C4E-F4B0-4DEA-9C27-D2F1C2696978}"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0A1253C9-2B04-4670-B790-2355AFC9D0D6}">
      <dgm:prSet/>
      <dgm:spPr/>
      <dgm:t>
        <a:bodyPr/>
        <a:lstStyle/>
        <a:p>
          <a:r>
            <a:rPr lang="en-GB" dirty="0"/>
            <a:t>Dependency on the weight loss drugs. Can we really be on them forever? </a:t>
          </a:r>
          <a:endParaRPr lang="en-US" dirty="0"/>
        </a:p>
      </dgm:t>
    </dgm:pt>
    <dgm:pt modelId="{19DF9DD3-D228-4EAB-976E-7BC85DBBF6C0}" type="parTrans" cxnId="{AA765F35-AA1C-4532-8568-A3252BFE2BB8}">
      <dgm:prSet/>
      <dgm:spPr/>
      <dgm:t>
        <a:bodyPr/>
        <a:lstStyle/>
        <a:p>
          <a:endParaRPr lang="en-US"/>
        </a:p>
      </dgm:t>
    </dgm:pt>
    <dgm:pt modelId="{C665DA1D-E55D-4E39-8B7D-2F19754821A7}" type="sibTrans" cxnId="{AA765F35-AA1C-4532-8568-A3252BFE2BB8}">
      <dgm:prSet/>
      <dgm:spPr/>
      <dgm:t>
        <a:bodyPr/>
        <a:lstStyle/>
        <a:p>
          <a:endParaRPr lang="en-US"/>
        </a:p>
      </dgm:t>
    </dgm:pt>
    <dgm:pt modelId="{5A2395D2-CDFC-4254-8EF7-A92BBBDDE44A}">
      <dgm:prSet/>
      <dgm:spPr/>
      <dgm:t>
        <a:bodyPr/>
        <a:lstStyle/>
        <a:p>
          <a:r>
            <a:rPr lang="en-GB"/>
            <a:t>For those who purchase the drugs themselves, and haven’t been prescribed them by the NHS, they typically cost £150-£300 per month.</a:t>
          </a:r>
          <a:endParaRPr lang="en-US"/>
        </a:p>
      </dgm:t>
    </dgm:pt>
    <dgm:pt modelId="{DA2EAA24-660F-45FA-91C3-0B5495F289F6}" type="parTrans" cxnId="{97CEAB15-C226-435D-8CFC-3C715E5DCE66}">
      <dgm:prSet/>
      <dgm:spPr/>
      <dgm:t>
        <a:bodyPr/>
        <a:lstStyle/>
        <a:p>
          <a:endParaRPr lang="en-US"/>
        </a:p>
      </dgm:t>
    </dgm:pt>
    <dgm:pt modelId="{3E89F12C-ECFA-43A4-B2E0-849E2C3DE323}" type="sibTrans" cxnId="{97CEAB15-C226-435D-8CFC-3C715E5DCE66}">
      <dgm:prSet/>
      <dgm:spPr/>
      <dgm:t>
        <a:bodyPr/>
        <a:lstStyle/>
        <a:p>
          <a:endParaRPr lang="en-US"/>
        </a:p>
      </dgm:t>
    </dgm:pt>
    <dgm:pt modelId="{3196A72D-DDE3-441F-8C54-0C6461749583}">
      <dgm:prSet/>
      <dgm:spPr/>
      <dgm:t>
        <a:bodyPr/>
        <a:lstStyle/>
        <a:p>
          <a:r>
            <a:rPr lang="en-GB" dirty="0"/>
            <a:t>Can users really afford to keep these costs up forever?(The best of health 2025).</a:t>
          </a:r>
          <a:endParaRPr lang="en-US" dirty="0"/>
        </a:p>
      </dgm:t>
    </dgm:pt>
    <dgm:pt modelId="{FFBD6503-5E33-41B8-8BF1-21C0AA5FF276}" type="parTrans" cxnId="{43D90615-6AF4-4C6A-8158-14CB4DBC8FC6}">
      <dgm:prSet/>
      <dgm:spPr/>
      <dgm:t>
        <a:bodyPr/>
        <a:lstStyle/>
        <a:p>
          <a:endParaRPr lang="en-US"/>
        </a:p>
      </dgm:t>
    </dgm:pt>
    <dgm:pt modelId="{8C3CCCCE-73BF-43AC-962B-2BE823028AF2}" type="sibTrans" cxnId="{43D90615-6AF4-4C6A-8158-14CB4DBC8FC6}">
      <dgm:prSet/>
      <dgm:spPr/>
      <dgm:t>
        <a:bodyPr/>
        <a:lstStyle/>
        <a:p>
          <a:endParaRPr lang="en-US"/>
        </a:p>
      </dgm:t>
    </dgm:pt>
    <dgm:pt modelId="{2EAE55BF-B983-4C6E-8AB2-9738C9B90481}" type="pres">
      <dgm:prSet presAssocID="{07AF0C4E-F4B0-4DEA-9C27-D2F1C2696978}" presName="hierChild1" presStyleCnt="0">
        <dgm:presLayoutVars>
          <dgm:orgChart val="1"/>
          <dgm:chPref val="1"/>
          <dgm:dir/>
          <dgm:animOne val="branch"/>
          <dgm:animLvl val="lvl"/>
          <dgm:resizeHandles/>
        </dgm:presLayoutVars>
      </dgm:prSet>
      <dgm:spPr/>
    </dgm:pt>
    <dgm:pt modelId="{FFEE82C2-D222-4A66-B757-9FC7A66FA15C}" type="pres">
      <dgm:prSet presAssocID="{0A1253C9-2B04-4670-B790-2355AFC9D0D6}" presName="hierRoot1" presStyleCnt="0">
        <dgm:presLayoutVars>
          <dgm:hierBranch val="init"/>
        </dgm:presLayoutVars>
      </dgm:prSet>
      <dgm:spPr/>
    </dgm:pt>
    <dgm:pt modelId="{EA3382B1-921D-405D-B1F3-E618F195DED5}" type="pres">
      <dgm:prSet presAssocID="{0A1253C9-2B04-4670-B790-2355AFC9D0D6}" presName="rootComposite1" presStyleCnt="0"/>
      <dgm:spPr/>
    </dgm:pt>
    <dgm:pt modelId="{43EBEB98-EF9B-4032-8C30-9DC4F408C193}" type="pres">
      <dgm:prSet presAssocID="{0A1253C9-2B04-4670-B790-2355AFC9D0D6}" presName="rootText1" presStyleLbl="node0" presStyleIdx="0" presStyleCnt="3" custScaleY="45332" custLinFactNeighborX="-1581" custLinFactNeighborY="-48545">
        <dgm:presLayoutVars>
          <dgm:chPref val="3"/>
        </dgm:presLayoutVars>
      </dgm:prSet>
      <dgm:spPr/>
    </dgm:pt>
    <dgm:pt modelId="{9F2EE0E8-F180-4B2E-9B40-E2FE388E30F8}" type="pres">
      <dgm:prSet presAssocID="{0A1253C9-2B04-4670-B790-2355AFC9D0D6}" presName="rootConnector1" presStyleLbl="node1" presStyleIdx="0" presStyleCnt="0"/>
      <dgm:spPr/>
    </dgm:pt>
    <dgm:pt modelId="{ADFCBB95-7AEB-4CF2-8842-0049E1F01FAE}" type="pres">
      <dgm:prSet presAssocID="{0A1253C9-2B04-4670-B790-2355AFC9D0D6}" presName="hierChild2" presStyleCnt="0"/>
      <dgm:spPr/>
    </dgm:pt>
    <dgm:pt modelId="{7827E48D-5F56-47B1-9E87-37E4A5A62DF6}" type="pres">
      <dgm:prSet presAssocID="{0A1253C9-2B04-4670-B790-2355AFC9D0D6}" presName="hierChild3" presStyleCnt="0"/>
      <dgm:spPr/>
    </dgm:pt>
    <dgm:pt modelId="{3D98ACC1-5626-4760-B1C3-F925AE48A5D3}" type="pres">
      <dgm:prSet presAssocID="{5A2395D2-CDFC-4254-8EF7-A92BBBDDE44A}" presName="hierRoot1" presStyleCnt="0">
        <dgm:presLayoutVars>
          <dgm:hierBranch val="init"/>
        </dgm:presLayoutVars>
      </dgm:prSet>
      <dgm:spPr/>
    </dgm:pt>
    <dgm:pt modelId="{C866E0BA-29A6-42A0-9C0E-BB9A55947811}" type="pres">
      <dgm:prSet presAssocID="{5A2395D2-CDFC-4254-8EF7-A92BBBDDE44A}" presName="rootComposite1" presStyleCnt="0"/>
      <dgm:spPr/>
    </dgm:pt>
    <dgm:pt modelId="{8167C324-C2B3-4D8B-8AEF-4BBED25E6D60}" type="pres">
      <dgm:prSet presAssocID="{5A2395D2-CDFC-4254-8EF7-A92BBBDDE44A}" presName="rootText1" presStyleLbl="node0" presStyleIdx="1" presStyleCnt="3" custScaleY="68502" custLinFactNeighborX="-12" custLinFactNeighborY="-45842">
        <dgm:presLayoutVars>
          <dgm:chPref val="3"/>
        </dgm:presLayoutVars>
      </dgm:prSet>
      <dgm:spPr/>
    </dgm:pt>
    <dgm:pt modelId="{604AF20E-DD0E-4F70-A729-CAF62F108CD8}" type="pres">
      <dgm:prSet presAssocID="{5A2395D2-CDFC-4254-8EF7-A92BBBDDE44A}" presName="rootConnector1" presStyleLbl="node1" presStyleIdx="0" presStyleCnt="0"/>
      <dgm:spPr/>
    </dgm:pt>
    <dgm:pt modelId="{679CC78C-4C55-4F85-89ED-08DA5B227F03}" type="pres">
      <dgm:prSet presAssocID="{5A2395D2-CDFC-4254-8EF7-A92BBBDDE44A}" presName="hierChild2" presStyleCnt="0"/>
      <dgm:spPr/>
    </dgm:pt>
    <dgm:pt modelId="{8095C32A-862C-4D49-A28A-FBB99C4B01DE}" type="pres">
      <dgm:prSet presAssocID="{5A2395D2-CDFC-4254-8EF7-A92BBBDDE44A}" presName="hierChild3" presStyleCnt="0"/>
      <dgm:spPr/>
    </dgm:pt>
    <dgm:pt modelId="{3BE5104B-392D-4CE3-BC88-AF7EC54003BE}" type="pres">
      <dgm:prSet presAssocID="{3196A72D-DDE3-441F-8C54-0C6461749583}" presName="hierRoot1" presStyleCnt="0">
        <dgm:presLayoutVars>
          <dgm:hierBranch val="init"/>
        </dgm:presLayoutVars>
      </dgm:prSet>
      <dgm:spPr/>
    </dgm:pt>
    <dgm:pt modelId="{C33D8834-75C0-4D39-AC73-7DEABA5FA2F5}" type="pres">
      <dgm:prSet presAssocID="{3196A72D-DDE3-441F-8C54-0C6461749583}" presName="rootComposite1" presStyleCnt="0"/>
      <dgm:spPr/>
    </dgm:pt>
    <dgm:pt modelId="{0863F486-0FEA-43C3-B3D3-F12689A29422}" type="pres">
      <dgm:prSet presAssocID="{3196A72D-DDE3-441F-8C54-0C6461749583}" presName="rootText1" presStyleLbl="node0" presStyleIdx="2" presStyleCnt="3" custScaleY="54102" custLinFactNeighborX="-186" custLinFactNeighborY="-51837">
        <dgm:presLayoutVars>
          <dgm:chPref val="3"/>
        </dgm:presLayoutVars>
      </dgm:prSet>
      <dgm:spPr/>
    </dgm:pt>
    <dgm:pt modelId="{14429756-6D3F-4631-8736-BB3345FA8B7F}" type="pres">
      <dgm:prSet presAssocID="{3196A72D-DDE3-441F-8C54-0C6461749583}" presName="rootConnector1" presStyleLbl="node1" presStyleIdx="0" presStyleCnt="0"/>
      <dgm:spPr/>
    </dgm:pt>
    <dgm:pt modelId="{6C10D668-4998-416E-8BDC-7743864F757F}" type="pres">
      <dgm:prSet presAssocID="{3196A72D-DDE3-441F-8C54-0C6461749583}" presName="hierChild2" presStyleCnt="0"/>
      <dgm:spPr/>
    </dgm:pt>
    <dgm:pt modelId="{FD3853DB-695A-4EE4-9A83-5045E9AE4AA2}" type="pres">
      <dgm:prSet presAssocID="{3196A72D-DDE3-441F-8C54-0C6461749583}" presName="hierChild3" presStyleCnt="0"/>
      <dgm:spPr/>
    </dgm:pt>
  </dgm:ptLst>
  <dgm:cxnLst>
    <dgm:cxn modelId="{43D90615-6AF4-4C6A-8158-14CB4DBC8FC6}" srcId="{07AF0C4E-F4B0-4DEA-9C27-D2F1C2696978}" destId="{3196A72D-DDE3-441F-8C54-0C6461749583}" srcOrd="2" destOrd="0" parTransId="{FFBD6503-5E33-41B8-8BF1-21C0AA5FF276}" sibTransId="{8C3CCCCE-73BF-43AC-962B-2BE823028AF2}"/>
    <dgm:cxn modelId="{97CEAB15-C226-435D-8CFC-3C715E5DCE66}" srcId="{07AF0C4E-F4B0-4DEA-9C27-D2F1C2696978}" destId="{5A2395D2-CDFC-4254-8EF7-A92BBBDDE44A}" srcOrd="1" destOrd="0" parTransId="{DA2EAA24-660F-45FA-91C3-0B5495F289F6}" sibTransId="{3E89F12C-ECFA-43A4-B2E0-849E2C3DE323}"/>
    <dgm:cxn modelId="{28411923-8C70-4CCA-A369-EE09B698A614}" type="presOf" srcId="{0A1253C9-2B04-4670-B790-2355AFC9D0D6}" destId="{9F2EE0E8-F180-4B2E-9B40-E2FE388E30F8}" srcOrd="1" destOrd="0" presId="urn:microsoft.com/office/officeart/2009/3/layout/HorizontalOrganizationChart"/>
    <dgm:cxn modelId="{AA765F35-AA1C-4532-8568-A3252BFE2BB8}" srcId="{07AF0C4E-F4B0-4DEA-9C27-D2F1C2696978}" destId="{0A1253C9-2B04-4670-B790-2355AFC9D0D6}" srcOrd="0" destOrd="0" parTransId="{19DF9DD3-D228-4EAB-976E-7BC85DBBF6C0}" sibTransId="{C665DA1D-E55D-4E39-8B7D-2F19754821A7}"/>
    <dgm:cxn modelId="{2B5F6F5D-30A3-46FD-B02F-9F6B6D739F57}" type="presOf" srcId="{3196A72D-DDE3-441F-8C54-0C6461749583}" destId="{0863F486-0FEA-43C3-B3D3-F12689A29422}" srcOrd="0" destOrd="0" presId="urn:microsoft.com/office/officeart/2009/3/layout/HorizontalOrganizationChart"/>
    <dgm:cxn modelId="{BA034164-301F-4A16-99AF-09FE8D416627}" type="presOf" srcId="{5A2395D2-CDFC-4254-8EF7-A92BBBDDE44A}" destId="{604AF20E-DD0E-4F70-A729-CAF62F108CD8}" srcOrd="1" destOrd="0" presId="urn:microsoft.com/office/officeart/2009/3/layout/HorizontalOrganizationChart"/>
    <dgm:cxn modelId="{204B164B-E6E1-47EE-9373-B5BDDE1336C4}" type="presOf" srcId="{3196A72D-DDE3-441F-8C54-0C6461749583}" destId="{14429756-6D3F-4631-8736-BB3345FA8B7F}" srcOrd="1" destOrd="0" presId="urn:microsoft.com/office/officeart/2009/3/layout/HorizontalOrganizationChart"/>
    <dgm:cxn modelId="{9C184480-709C-449A-AE49-416E9E755EC1}" type="presOf" srcId="{0A1253C9-2B04-4670-B790-2355AFC9D0D6}" destId="{43EBEB98-EF9B-4032-8C30-9DC4F408C193}" srcOrd="0" destOrd="0" presId="urn:microsoft.com/office/officeart/2009/3/layout/HorizontalOrganizationChart"/>
    <dgm:cxn modelId="{0CB236D2-0CFF-4AC3-AB78-CD4804193D13}" type="presOf" srcId="{07AF0C4E-F4B0-4DEA-9C27-D2F1C2696978}" destId="{2EAE55BF-B983-4C6E-8AB2-9738C9B90481}" srcOrd="0" destOrd="0" presId="urn:microsoft.com/office/officeart/2009/3/layout/HorizontalOrganizationChart"/>
    <dgm:cxn modelId="{35F246F0-E077-45BF-9D41-E8DF652F63E1}" type="presOf" srcId="{5A2395D2-CDFC-4254-8EF7-A92BBBDDE44A}" destId="{8167C324-C2B3-4D8B-8AEF-4BBED25E6D60}" srcOrd="0" destOrd="0" presId="urn:microsoft.com/office/officeart/2009/3/layout/HorizontalOrganizationChart"/>
    <dgm:cxn modelId="{EC7E8765-1FF8-4C76-B473-5AFEDB850EF7}" type="presParOf" srcId="{2EAE55BF-B983-4C6E-8AB2-9738C9B90481}" destId="{FFEE82C2-D222-4A66-B757-9FC7A66FA15C}" srcOrd="0" destOrd="0" presId="urn:microsoft.com/office/officeart/2009/3/layout/HorizontalOrganizationChart"/>
    <dgm:cxn modelId="{0728E5CD-B95B-42F8-BF15-594B280439D5}" type="presParOf" srcId="{FFEE82C2-D222-4A66-B757-9FC7A66FA15C}" destId="{EA3382B1-921D-405D-B1F3-E618F195DED5}" srcOrd="0" destOrd="0" presId="urn:microsoft.com/office/officeart/2009/3/layout/HorizontalOrganizationChart"/>
    <dgm:cxn modelId="{541CF9A4-E39B-4233-9A6A-1F2094358517}" type="presParOf" srcId="{EA3382B1-921D-405D-B1F3-E618F195DED5}" destId="{43EBEB98-EF9B-4032-8C30-9DC4F408C193}" srcOrd="0" destOrd="0" presId="urn:microsoft.com/office/officeart/2009/3/layout/HorizontalOrganizationChart"/>
    <dgm:cxn modelId="{29C58B6D-5958-4537-B798-B699ED80DAFC}" type="presParOf" srcId="{EA3382B1-921D-405D-B1F3-E618F195DED5}" destId="{9F2EE0E8-F180-4B2E-9B40-E2FE388E30F8}" srcOrd="1" destOrd="0" presId="urn:microsoft.com/office/officeart/2009/3/layout/HorizontalOrganizationChart"/>
    <dgm:cxn modelId="{DD0CE923-26C1-47C5-8830-05156E330EAD}" type="presParOf" srcId="{FFEE82C2-D222-4A66-B757-9FC7A66FA15C}" destId="{ADFCBB95-7AEB-4CF2-8842-0049E1F01FAE}" srcOrd="1" destOrd="0" presId="urn:microsoft.com/office/officeart/2009/3/layout/HorizontalOrganizationChart"/>
    <dgm:cxn modelId="{52582EC6-F967-4724-89B4-07D3CA1460D3}" type="presParOf" srcId="{FFEE82C2-D222-4A66-B757-9FC7A66FA15C}" destId="{7827E48D-5F56-47B1-9E87-37E4A5A62DF6}" srcOrd="2" destOrd="0" presId="urn:microsoft.com/office/officeart/2009/3/layout/HorizontalOrganizationChart"/>
    <dgm:cxn modelId="{9C102B73-70E4-44D5-8169-101C0E38BE1B}" type="presParOf" srcId="{2EAE55BF-B983-4C6E-8AB2-9738C9B90481}" destId="{3D98ACC1-5626-4760-B1C3-F925AE48A5D3}" srcOrd="1" destOrd="0" presId="urn:microsoft.com/office/officeart/2009/3/layout/HorizontalOrganizationChart"/>
    <dgm:cxn modelId="{A041A78E-5F0D-44E7-84F1-A61E4A807CE0}" type="presParOf" srcId="{3D98ACC1-5626-4760-B1C3-F925AE48A5D3}" destId="{C866E0BA-29A6-42A0-9C0E-BB9A55947811}" srcOrd="0" destOrd="0" presId="urn:microsoft.com/office/officeart/2009/3/layout/HorizontalOrganizationChart"/>
    <dgm:cxn modelId="{19A5E493-F7F7-4F4A-8DDD-8555165A526F}" type="presParOf" srcId="{C866E0BA-29A6-42A0-9C0E-BB9A55947811}" destId="{8167C324-C2B3-4D8B-8AEF-4BBED25E6D60}" srcOrd="0" destOrd="0" presId="urn:microsoft.com/office/officeart/2009/3/layout/HorizontalOrganizationChart"/>
    <dgm:cxn modelId="{47F3BA8C-0FA0-4CFF-A4F3-B3B5C8E96716}" type="presParOf" srcId="{C866E0BA-29A6-42A0-9C0E-BB9A55947811}" destId="{604AF20E-DD0E-4F70-A729-CAF62F108CD8}" srcOrd="1" destOrd="0" presId="urn:microsoft.com/office/officeart/2009/3/layout/HorizontalOrganizationChart"/>
    <dgm:cxn modelId="{0165C0E0-DD52-429A-8D14-DA9DFB3D0D5B}" type="presParOf" srcId="{3D98ACC1-5626-4760-B1C3-F925AE48A5D3}" destId="{679CC78C-4C55-4F85-89ED-08DA5B227F03}" srcOrd="1" destOrd="0" presId="urn:microsoft.com/office/officeart/2009/3/layout/HorizontalOrganizationChart"/>
    <dgm:cxn modelId="{5333F5F5-4BAA-4B3D-8DD1-4F853A36B6DD}" type="presParOf" srcId="{3D98ACC1-5626-4760-B1C3-F925AE48A5D3}" destId="{8095C32A-862C-4D49-A28A-FBB99C4B01DE}" srcOrd="2" destOrd="0" presId="urn:microsoft.com/office/officeart/2009/3/layout/HorizontalOrganizationChart"/>
    <dgm:cxn modelId="{DFD39648-7DA6-4AD2-9664-D8B2DC5D2057}" type="presParOf" srcId="{2EAE55BF-B983-4C6E-8AB2-9738C9B90481}" destId="{3BE5104B-392D-4CE3-BC88-AF7EC54003BE}" srcOrd="2" destOrd="0" presId="urn:microsoft.com/office/officeart/2009/3/layout/HorizontalOrganizationChart"/>
    <dgm:cxn modelId="{067A3FAA-B009-4BF8-B2DE-1CD245A44528}" type="presParOf" srcId="{3BE5104B-392D-4CE3-BC88-AF7EC54003BE}" destId="{C33D8834-75C0-4D39-AC73-7DEABA5FA2F5}" srcOrd="0" destOrd="0" presId="urn:microsoft.com/office/officeart/2009/3/layout/HorizontalOrganizationChart"/>
    <dgm:cxn modelId="{CE7678E6-265F-4540-94D9-1A5A406867BF}" type="presParOf" srcId="{C33D8834-75C0-4D39-AC73-7DEABA5FA2F5}" destId="{0863F486-0FEA-43C3-B3D3-F12689A29422}" srcOrd="0" destOrd="0" presId="urn:microsoft.com/office/officeart/2009/3/layout/HorizontalOrganizationChart"/>
    <dgm:cxn modelId="{CE48A583-712B-448D-9D97-4E5ED2EA284A}" type="presParOf" srcId="{C33D8834-75C0-4D39-AC73-7DEABA5FA2F5}" destId="{14429756-6D3F-4631-8736-BB3345FA8B7F}" srcOrd="1" destOrd="0" presId="urn:microsoft.com/office/officeart/2009/3/layout/HorizontalOrganizationChart"/>
    <dgm:cxn modelId="{95BBCBB4-C51A-4425-8C70-6E482A7FA860}" type="presParOf" srcId="{3BE5104B-392D-4CE3-BC88-AF7EC54003BE}" destId="{6C10D668-4998-416E-8BDC-7743864F757F}" srcOrd="1" destOrd="0" presId="urn:microsoft.com/office/officeart/2009/3/layout/HorizontalOrganizationChart"/>
    <dgm:cxn modelId="{6366F50A-0280-40F2-AD82-B3BF482DB756}" type="presParOf" srcId="{3BE5104B-392D-4CE3-BC88-AF7EC54003BE}" destId="{FD3853DB-695A-4EE4-9A83-5045E9AE4AA2}"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42C504-A2F0-4294-8B79-83D5A6443C4A}">
      <dsp:nvSpPr>
        <dsp:cNvPr id="0" name=""/>
        <dsp:cNvSpPr/>
      </dsp:nvSpPr>
      <dsp:spPr>
        <a:xfrm>
          <a:off x="0" y="0"/>
          <a:ext cx="11621729" cy="1740375"/>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Obesity is currently an epidemic in our world. In 2022, 43% of adults aged 18 years and over were overweight and 16% were living with obesity. (WHO 2025).</a:t>
          </a:r>
          <a:endParaRPr lang="en-US" sz="2000" b="1" kern="1200" dirty="0"/>
        </a:p>
      </dsp:txBody>
      <dsp:txXfrm>
        <a:off x="84958" y="84958"/>
        <a:ext cx="11451813" cy="1570459"/>
      </dsp:txXfrm>
    </dsp:sp>
    <dsp:sp modelId="{EC5A8511-3880-4917-A81D-33316FBE0BF5}">
      <dsp:nvSpPr>
        <dsp:cNvPr id="0" name=""/>
        <dsp:cNvSpPr/>
      </dsp:nvSpPr>
      <dsp:spPr>
        <a:xfrm>
          <a:off x="0" y="1890033"/>
          <a:ext cx="11621729" cy="2235946"/>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New medications and therapeutic options are critically needed to reduce the associated burden on healthcare services and the NHS. The initial strategy for weight loss is lifestyle modification which includes a combination of diet, exercise, and behavioral changes. Nonetheless, it is difficult for many to achieve and maintain weight loss solely through this approach.  (Robinson and </a:t>
          </a:r>
          <a:r>
            <a:rPr lang="en-US" sz="2000" b="1" i="0" kern="1200" dirty="0" err="1"/>
            <a:t>niswender</a:t>
          </a:r>
          <a:r>
            <a:rPr lang="en-US" sz="2000" b="1" i="0" kern="1200" dirty="0"/>
            <a:t> 2009). </a:t>
          </a:r>
          <a:endParaRPr lang="en-US" sz="2000" b="1" kern="1200" dirty="0"/>
        </a:p>
      </dsp:txBody>
      <dsp:txXfrm>
        <a:off x="109150" y="1999183"/>
        <a:ext cx="11403429" cy="2017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58378-C605-4CFF-B055-5BE540DAE6BD}">
      <dsp:nvSpPr>
        <dsp:cNvPr id="0" name=""/>
        <dsp:cNvSpPr/>
      </dsp:nvSpPr>
      <dsp:spPr>
        <a:xfrm>
          <a:off x="0" y="0"/>
          <a:ext cx="8008648" cy="1495893"/>
        </a:xfrm>
        <a:prstGeom prst="roundRect">
          <a:avLst>
            <a:gd name="adj" fmla="val 10000"/>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dsp:style>
    </dsp:sp>
    <dsp:sp modelId="{2454FD51-DB1F-49EA-BFCA-5AE2A9A18EBD}">
      <dsp:nvSpPr>
        <dsp:cNvPr id="0" name=""/>
        <dsp:cNvSpPr/>
      </dsp:nvSpPr>
      <dsp:spPr>
        <a:xfrm>
          <a:off x="452507" y="337215"/>
          <a:ext cx="822741" cy="8227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40B78-0C4A-4AB9-98CE-FAF60DC73C42}">
      <dsp:nvSpPr>
        <dsp:cNvPr id="0" name=""/>
        <dsp:cNvSpPr/>
      </dsp:nvSpPr>
      <dsp:spPr>
        <a:xfrm>
          <a:off x="1727757" y="639"/>
          <a:ext cx="6280890" cy="1495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15" tIns="158315" rIns="158315" bIns="158315" numCol="1" spcCol="1270" anchor="ctr" anchorCtr="0">
          <a:noAutofit/>
        </a:bodyPr>
        <a:lstStyle/>
        <a:p>
          <a:pPr marL="0" lvl="0" indent="0" algn="l" defTabSz="666750">
            <a:lnSpc>
              <a:spcPct val="100000"/>
            </a:lnSpc>
            <a:spcBef>
              <a:spcPct val="0"/>
            </a:spcBef>
            <a:spcAft>
              <a:spcPct val="35000"/>
            </a:spcAft>
            <a:buNone/>
          </a:pPr>
          <a:r>
            <a:rPr lang="en-GB" sz="1500" b="1" kern="1200"/>
            <a:t>Since the arrival of weight loss medications such as Mounjaro (tirzepatide) and wegovy (semaglutide), the management of conditions such as diabetes and levels of obesity have been transformed by these drugs. (Rhaki 2025)</a:t>
          </a:r>
          <a:endParaRPr lang="en-US" sz="1500" kern="1200"/>
        </a:p>
      </dsp:txBody>
      <dsp:txXfrm>
        <a:off x="1727757" y="639"/>
        <a:ext cx="6280890" cy="1495893"/>
      </dsp:txXfrm>
    </dsp:sp>
    <dsp:sp modelId="{25124C81-5F40-4CC9-BE03-90ADC416B936}">
      <dsp:nvSpPr>
        <dsp:cNvPr id="0" name=""/>
        <dsp:cNvSpPr/>
      </dsp:nvSpPr>
      <dsp:spPr>
        <a:xfrm>
          <a:off x="0" y="1870506"/>
          <a:ext cx="8008648" cy="1495893"/>
        </a:xfrm>
        <a:prstGeom prst="roundRect">
          <a:avLst>
            <a:gd name="adj" fmla="val 10000"/>
          </a:avLst>
        </a:prstGeom>
        <a:solidFill>
          <a:schemeClr val="accent6">
            <a:lumMod val="75000"/>
          </a:schemeClr>
        </a:solidFill>
        <a:ln>
          <a:noFill/>
        </a:ln>
        <a:effectLst/>
      </dsp:spPr>
      <dsp:style>
        <a:lnRef idx="0">
          <a:scrgbClr r="0" g="0" b="0"/>
        </a:lnRef>
        <a:fillRef idx="1">
          <a:scrgbClr r="0" g="0" b="0"/>
        </a:fillRef>
        <a:effectRef idx="0">
          <a:scrgbClr r="0" g="0" b="0"/>
        </a:effectRef>
        <a:fontRef idx="minor"/>
      </dsp:style>
    </dsp:sp>
    <dsp:sp modelId="{B8AC0E60-0554-434B-B467-C50CAB7A2EF0}">
      <dsp:nvSpPr>
        <dsp:cNvPr id="0" name=""/>
        <dsp:cNvSpPr/>
      </dsp:nvSpPr>
      <dsp:spPr>
        <a:xfrm>
          <a:off x="452507" y="2207082"/>
          <a:ext cx="822741" cy="8227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B85C18-1E41-4354-A380-AB02FF375B4C}">
      <dsp:nvSpPr>
        <dsp:cNvPr id="0" name=""/>
        <dsp:cNvSpPr/>
      </dsp:nvSpPr>
      <dsp:spPr>
        <a:xfrm>
          <a:off x="1727757" y="1870506"/>
          <a:ext cx="6280890" cy="1495893"/>
        </a:xfrm>
        <a:prstGeom prst="rect">
          <a:avLst/>
        </a:prstGeom>
        <a:solidFill>
          <a:schemeClr val="accent6">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58315" tIns="158315" rIns="158315" bIns="158315" numCol="1" spcCol="1270" anchor="ctr" anchorCtr="0">
          <a:noAutofit/>
        </a:bodyPr>
        <a:lstStyle/>
        <a:p>
          <a:pPr marL="0" lvl="0" indent="0" algn="l" defTabSz="666750">
            <a:lnSpc>
              <a:spcPct val="100000"/>
            </a:lnSpc>
            <a:spcBef>
              <a:spcPct val="0"/>
            </a:spcBef>
            <a:spcAft>
              <a:spcPct val="35000"/>
            </a:spcAft>
            <a:buNone/>
          </a:pPr>
          <a:r>
            <a:rPr lang="en-US" sz="1500" b="1" i="0" kern="1200" dirty="0"/>
            <a:t>A clinical trial in people who have diabetes found ‘</a:t>
          </a:r>
          <a:r>
            <a:rPr lang="en-US" sz="1500" b="1" i="0" kern="1200" dirty="0" err="1"/>
            <a:t>semaglutide</a:t>
          </a:r>
          <a:r>
            <a:rPr lang="en-US" sz="1500" b="1" i="0" kern="1200" dirty="0"/>
            <a:t>’, (a weight loss medication’, can reduce the risk of major cardiovascular </a:t>
          </a:r>
          <a:r>
            <a:rPr lang="en-US" sz="1500" b="1" kern="1200" dirty="0"/>
            <a:t>problems</a:t>
          </a:r>
          <a:r>
            <a:rPr lang="en-US" sz="1500" b="1" i="0" kern="1200" dirty="0"/>
            <a:t> or death associated with these issues by 26%, compared to a placebo.(</a:t>
          </a:r>
          <a:r>
            <a:rPr lang="en-US" sz="1500" b="1" i="0" kern="1200" dirty="0" err="1"/>
            <a:t>Preszler</a:t>
          </a:r>
          <a:r>
            <a:rPr lang="en-US" sz="1500" b="1" i="0" kern="1200" dirty="0"/>
            <a:t> 2024).</a:t>
          </a:r>
          <a:endParaRPr lang="en-US" sz="1500" kern="1200" dirty="0"/>
        </a:p>
      </dsp:txBody>
      <dsp:txXfrm>
        <a:off x="1727757" y="1870506"/>
        <a:ext cx="6280890" cy="1495893"/>
      </dsp:txXfrm>
    </dsp:sp>
    <dsp:sp modelId="{559E160A-DF91-4B61-BB7E-1F4DDC604B6D}">
      <dsp:nvSpPr>
        <dsp:cNvPr id="0" name=""/>
        <dsp:cNvSpPr/>
      </dsp:nvSpPr>
      <dsp:spPr>
        <a:xfrm>
          <a:off x="0" y="3740373"/>
          <a:ext cx="8008648" cy="1495893"/>
        </a:xfrm>
        <a:prstGeom prst="roundRect">
          <a:avLst>
            <a:gd name="adj" fmla="val 10000"/>
          </a:avLst>
        </a:prstGeom>
        <a:solidFill>
          <a:schemeClr val="bg2">
            <a:lumMod val="40000"/>
            <a:lumOff val="60000"/>
          </a:schemeClr>
        </a:solidFill>
        <a:ln>
          <a:noFill/>
        </a:ln>
        <a:effectLst/>
      </dsp:spPr>
      <dsp:style>
        <a:lnRef idx="0">
          <a:scrgbClr r="0" g="0" b="0"/>
        </a:lnRef>
        <a:fillRef idx="1">
          <a:scrgbClr r="0" g="0" b="0"/>
        </a:fillRef>
        <a:effectRef idx="0">
          <a:scrgbClr r="0" g="0" b="0"/>
        </a:effectRef>
        <a:fontRef idx="minor"/>
      </dsp:style>
    </dsp:sp>
    <dsp:sp modelId="{D9679071-2176-4FEA-ACFE-2C99CCDCF715}">
      <dsp:nvSpPr>
        <dsp:cNvPr id="0" name=""/>
        <dsp:cNvSpPr/>
      </dsp:nvSpPr>
      <dsp:spPr>
        <a:xfrm>
          <a:off x="452507" y="4076949"/>
          <a:ext cx="822741" cy="8227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9C77B4-E567-48B5-8482-C82BEBF0E0E6}">
      <dsp:nvSpPr>
        <dsp:cNvPr id="0" name=""/>
        <dsp:cNvSpPr/>
      </dsp:nvSpPr>
      <dsp:spPr>
        <a:xfrm>
          <a:off x="1727757" y="3740373"/>
          <a:ext cx="6280890" cy="1495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315" tIns="158315" rIns="158315" bIns="158315" numCol="1" spcCol="1270" anchor="ctr" anchorCtr="0">
          <a:noAutofit/>
        </a:bodyPr>
        <a:lstStyle/>
        <a:p>
          <a:pPr marL="0" lvl="0" indent="0" algn="l" defTabSz="666750">
            <a:lnSpc>
              <a:spcPct val="100000"/>
            </a:lnSpc>
            <a:spcBef>
              <a:spcPct val="0"/>
            </a:spcBef>
            <a:spcAft>
              <a:spcPct val="35000"/>
            </a:spcAft>
            <a:buNone/>
          </a:pPr>
          <a:r>
            <a:rPr lang="en-US" sz="1500" b="1" kern="1200"/>
            <a:t>Some verbal feedback from individuals who have taken mounjaro have said things like “ I </a:t>
          </a:r>
          <a:r>
            <a:rPr lang="en-US" sz="1500" b="1" i="0" kern="1200"/>
            <a:t>think when I’ve been losing weight consistently it’s keeping me really motivated to make healthy choices with food and exercise”.  (Medicspot 2025) </a:t>
          </a:r>
          <a:endParaRPr lang="en-US" sz="1500" kern="1200"/>
        </a:p>
      </dsp:txBody>
      <dsp:txXfrm>
        <a:off x="1727757" y="3740373"/>
        <a:ext cx="6280890" cy="1495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BEB98-EF9B-4032-8C30-9DC4F408C193}">
      <dsp:nvSpPr>
        <dsp:cNvPr id="0" name=""/>
        <dsp:cNvSpPr/>
      </dsp:nvSpPr>
      <dsp:spPr>
        <a:xfrm>
          <a:off x="0" y="138206"/>
          <a:ext cx="5642338" cy="78012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Dependency on the weight loss drugs. Can we really be on them forever? </a:t>
          </a:r>
          <a:endParaRPr lang="en-US" sz="2000" kern="1200" dirty="0"/>
        </a:p>
      </dsp:txBody>
      <dsp:txXfrm>
        <a:off x="0" y="138206"/>
        <a:ext cx="5642338" cy="780124"/>
      </dsp:txXfrm>
    </dsp:sp>
    <dsp:sp modelId="{8167C324-C2B3-4D8B-8AEF-4BBED25E6D60}">
      <dsp:nvSpPr>
        <dsp:cNvPr id="0" name=""/>
        <dsp:cNvSpPr/>
      </dsp:nvSpPr>
      <dsp:spPr>
        <a:xfrm>
          <a:off x="11" y="1670139"/>
          <a:ext cx="5642338" cy="1178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a:t>For those who purchase the drugs themselves, and haven’t been prescribed them by the NHS, they typically cost £150-£300 per month.</a:t>
          </a:r>
          <a:endParaRPr lang="en-US" sz="2000" kern="1200"/>
        </a:p>
      </dsp:txBody>
      <dsp:txXfrm>
        <a:off x="11" y="1670139"/>
        <a:ext cx="5642338" cy="1178859"/>
      </dsp:txXfrm>
    </dsp:sp>
    <dsp:sp modelId="{0863F486-0FEA-43C3-B3D3-F12689A29422}">
      <dsp:nvSpPr>
        <dsp:cNvPr id="0" name=""/>
        <dsp:cNvSpPr/>
      </dsp:nvSpPr>
      <dsp:spPr>
        <a:xfrm>
          <a:off x="0" y="3451122"/>
          <a:ext cx="5642338" cy="93104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Can users really afford to keep these costs up forever?(The best of health 2025).</a:t>
          </a:r>
          <a:endParaRPr lang="en-US" sz="2000" kern="1200" dirty="0"/>
        </a:p>
      </dsp:txBody>
      <dsp:txXfrm>
        <a:off x="0" y="3451122"/>
        <a:ext cx="5642338" cy="9310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444479B-705B-4489-957E-7E8A228BDFA0}" type="datetime1">
              <a:rPr lang="en-US" smtClean="0"/>
              <a:t>10/31/2025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0033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8979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91345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10/31/2025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8945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10/31/2025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986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10/31/2025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6726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10/31/2025</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80778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10/31/2025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69979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10/31/2025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42508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10/31/2025</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34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5268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427888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2325586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10/31/2025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0447099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DA38F49-B3E2-4BF0-BEC7-C30D34ABBB8D}" type="datetime1">
              <a:rPr lang="en-US" smtClean="0"/>
              <a:t>10/31/2025</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68099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07B66AD-7C08-490A-ADA4-B47E10FB2407}"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642508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5B95027-4255-49E7-9841-CD21BCC99996}" type="datetime1">
              <a:rPr lang="en-US" smtClean="0"/>
              <a:t>10/31/2025</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7352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DA38F49-B3E2-4BF0-BEC7-C30D34ABBB8D}" type="datetime1">
              <a:rPr lang="en-US" smtClean="0"/>
              <a:t>10/31/2025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976459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com/shorts/NcdcBhjd60M?si=d5thhPiwA5qWpP8Y" TargetMode="External"/><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news-room/fact-sheets/detail/obesity-and-overweight" TargetMode="External"/><Relationship Id="rId3" Type="http://schemas.openxmlformats.org/officeDocument/2006/relationships/hyperlink" Target="https://www.womanandhome.com/health-wellbeing/what-happens-when-you-stop-taking-mounjaro/" TargetMode="External"/><Relationship Id="rId7" Type="http://schemas.openxmlformats.org/officeDocument/2006/relationships/hyperlink" Target="https://www.thebestofhealth.co.uk/health-conditions/consultants-specialists/cost-of-weight-loss-injections/" TargetMode="External"/><Relationship Id="rId2" Type="http://schemas.openxmlformats.org/officeDocument/2006/relationships/hyperlink" Target="https://www.shemed.co.uk/blog/what-are-glp-1-receptor-agonists-and-how-do-they-work" TargetMode="External"/><Relationship Id="rId1" Type="http://schemas.openxmlformats.org/officeDocument/2006/relationships/slideLayout" Target="../slideLayouts/slideLayout2.xml"/><Relationship Id="rId6" Type="http://schemas.openxmlformats.org/officeDocument/2006/relationships/hyperlink" Target="https://www.shemed.co.uk/blog/wegovy-and-the-steer-study-why-your-health-journey-with-shemed-goes-beyond-weight" TargetMode="External"/><Relationship Id="rId5" Type="http://schemas.openxmlformats.org/officeDocument/2006/relationships/hyperlink" Target="https://www.medicspot.co.uk/weight-loss/injections/mounjaro-uk/mounjaro-reviews-uk" TargetMode="External"/><Relationship Id="rId4" Type="http://schemas.openxmlformats.org/officeDocument/2006/relationships/hyperlink" Target="https://mcpress.mayoclinic.org/living-well/health-benefits-of-semaglutide-beyond-weight-los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re the newest weight loss drugs too good to be true? | University of ...">
            <a:extLst>
              <a:ext uri="{FF2B5EF4-FFF2-40B4-BE49-F238E27FC236}">
                <a16:creationId xmlns:a16="http://schemas.microsoft.com/office/drawing/2014/main" id="{DB7ED6EC-67CA-6DD1-170A-207363FC2D47}"/>
              </a:ext>
            </a:extLst>
          </p:cNvPr>
          <p:cNvPicPr>
            <a:picLocks noChangeAspect="1" noChangeArrowheads="1"/>
          </p:cNvPicPr>
          <p:nvPr/>
        </p:nvPicPr>
        <p:blipFill>
          <a:blip r:embed="rId2">
            <a:alphaModFix amt="40000"/>
            <a:extLst>
              <a:ext uri="{28A0092B-C50C-407E-A947-70E740481C1C}">
                <a14:useLocalDpi xmlns:a14="http://schemas.microsoft.com/office/drawing/2010/main" val="0"/>
              </a:ext>
            </a:extLst>
          </a:blip>
          <a:srcRect t="6160" r="12321" b="2930"/>
          <a:stretch>
            <a:fillRect/>
          </a:stretch>
        </p:blipFill>
        <p:spPr bwMode="auto">
          <a:xfrm>
            <a:off x="20" y="152"/>
            <a:ext cx="12191980" cy="68578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925707C-B435-AA2C-B574-50023B99F20E}"/>
              </a:ext>
            </a:extLst>
          </p:cNvPr>
          <p:cNvSpPr>
            <a:spLocks noGrp="1"/>
          </p:cNvSpPr>
          <p:nvPr>
            <p:ph type="ctrTitle"/>
          </p:nvPr>
        </p:nvSpPr>
        <p:spPr>
          <a:xfrm>
            <a:off x="640080" y="985233"/>
            <a:ext cx="5758628" cy="3355853"/>
          </a:xfrm>
        </p:spPr>
        <p:txBody>
          <a:bodyPr anchor="t">
            <a:normAutofit/>
          </a:bodyPr>
          <a:lstStyle/>
          <a:p>
            <a:pPr>
              <a:lnSpc>
                <a:spcPct val="90000"/>
              </a:lnSpc>
            </a:pPr>
            <a:r>
              <a:rPr lang="en-GB" sz="4200">
                <a:solidFill>
                  <a:srgbClr val="FFFFFF"/>
                </a:solidFill>
                <a:latin typeface="ADLaM Display" panose="020F0502020204030204" pitchFamily="2" charset="0"/>
                <a:ea typeface="ADLaM Display" panose="020F0502020204030204" pitchFamily="2" charset="0"/>
                <a:cs typeface="ADLaM Display" panose="020F0502020204030204" pitchFamily="2" charset="0"/>
              </a:rPr>
              <a:t>Are weight loss medications truly beneficial, or do their negatives outweigh their benefits?</a:t>
            </a:r>
          </a:p>
        </p:txBody>
      </p:sp>
      <p:sp>
        <p:nvSpPr>
          <p:cNvPr id="3" name="Subtitle 2">
            <a:extLst>
              <a:ext uri="{FF2B5EF4-FFF2-40B4-BE49-F238E27FC236}">
                <a16:creationId xmlns:a16="http://schemas.microsoft.com/office/drawing/2014/main" id="{4F70A512-41BB-1622-C5AA-A80A2984DB70}"/>
              </a:ext>
            </a:extLst>
          </p:cNvPr>
          <p:cNvSpPr>
            <a:spLocks noGrp="1"/>
          </p:cNvSpPr>
          <p:nvPr>
            <p:ph type="subTitle" idx="1"/>
          </p:nvPr>
        </p:nvSpPr>
        <p:spPr>
          <a:xfrm>
            <a:off x="640080" y="5251621"/>
            <a:ext cx="4439920" cy="1104721"/>
          </a:xfrm>
        </p:spPr>
        <p:txBody>
          <a:bodyPr anchor="t">
            <a:normAutofit/>
          </a:bodyPr>
          <a:lstStyle/>
          <a:p>
            <a:r>
              <a:rPr lang="en-GB">
                <a:solidFill>
                  <a:srgbClr val="FFFFFF"/>
                </a:solidFill>
              </a:rPr>
              <a:t>By Lucy Richards -2318074</a:t>
            </a:r>
          </a:p>
        </p:txBody>
      </p:sp>
    </p:spTree>
    <p:extLst>
      <p:ext uri="{BB962C8B-B14F-4D97-AF65-F5344CB8AC3E}">
        <p14:creationId xmlns:p14="http://schemas.microsoft.com/office/powerpoint/2010/main" val="15703111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41" name="Freeform: Shape 40">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43"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BD66C807-A8EB-DA32-DCF3-7F9A676916B0}"/>
              </a:ext>
            </a:extLst>
          </p:cNvPr>
          <p:cNvSpPr>
            <a:spLocks noGrp="1"/>
          </p:cNvSpPr>
          <p:nvPr>
            <p:ph type="title"/>
          </p:nvPr>
        </p:nvSpPr>
        <p:spPr>
          <a:xfrm>
            <a:off x="1154954" y="973668"/>
            <a:ext cx="4341277" cy="1020232"/>
          </a:xfrm>
        </p:spPr>
        <p:txBody>
          <a:bodyPr>
            <a:normAutofit fontScale="90000"/>
          </a:bodyPr>
          <a:lstStyle/>
          <a:p>
            <a:pPr>
              <a:lnSpc>
                <a:spcPct val="90000"/>
              </a:lnSpc>
            </a:pPr>
            <a:r>
              <a:rPr lang="en-GB"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Aims of the presentation</a:t>
            </a:r>
          </a:p>
        </p:txBody>
      </p:sp>
      <p:pic>
        <p:nvPicPr>
          <p:cNvPr id="34" name="Picture 33" descr="Close-up unopened pill packets">
            <a:extLst>
              <a:ext uri="{FF2B5EF4-FFF2-40B4-BE49-F238E27FC236}">
                <a16:creationId xmlns:a16="http://schemas.microsoft.com/office/drawing/2014/main" id="{D028574A-A15A-0017-60B4-7B89D3C6F1C0}"/>
              </a:ext>
            </a:extLst>
          </p:cNvPr>
          <p:cNvPicPr>
            <a:picLocks noChangeAspect="1"/>
          </p:cNvPicPr>
          <p:nvPr/>
        </p:nvPicPr>
        <p:blipFill>
          <a:blip r:embed="rId2"/>
          <a:srcRect l="9981" r="9981" b="1"/>
          <a:stretch>
            <a:fillRect/>
          </a:stretch>
        </p:blipFill>
        <p:spPr>
          <a:xfrm>
            <a:off x="4807975" y="-3174"/>
            <a:ext cx="7398624" cy="6856413"/>
          </a:xfrm>
          <a:prstGeom prst="rect">
            <a:avLst/>
          </a:prstGeom>
        </p:spPr>
      </p:pic>
      <p:sp>
        <p:nvSpPr>
          <p:cNvPr id="45" name="Rectangle 44">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Oval 46">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Oval 48">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Content Placeholder 2">
            <a:extLst>
              <a:ext uri="{FF2B5EF4-FFF2-40B4-BE49-F238E27FC236}">
                <a16:creationId xmlns:a16="http://schemas.microsoft.com/office/drawing/2014/main" id="{75F8847A-96C8-10FD-9956-494BA0EC865D}"/>
              </a:ext>
            </a:extLst>
          </p:cNvPr>
          <p:cNvSpPr>
            <a:spLocks noGrp="1"/>
          </p:cNvSpPr>
          <p:nvPr>
            <p:ph idx="1"/>
          </p:nvPr>
        </p:nvSpPr>
        <p:spPr>
          <a:xfrm>
            <a:off x="1154955" y="2120900"/>
            <a:ext cx="3544864" cy="3898900"/>
          </a:xfrm>
        </p:spPr>
        <p:txBody>
          <a:bodyPr>
            <a:normAutofit fontScale="92500"/>
          </a:bodyPr>
          <a:lstStyle/>
          <a:p>
            <a:r>
              <a:rPr lang="en-GB" sz="2400" dirty="0">
                <a:solidFill>
                  <a:schemeClr val="tx1"/>
                </a:solidFill>
              </a:rPr>
              <a:t>Identify the need and cause for these types of medications</a:t>
            </a:r>
          </a:p>
          <a:p>
            <a:r>
              <a:rPr lang="en-GB" sz="2400" dirty="0">
                <a:solidFill>
                  <a:schemeClr val="tx1"/>
                </a:solidFill>
              </a:rPr>
              <a:t>Evaluate the efficiency of obesity management medications </a:t>
            </a:r>
          </a:p>
          <a:p>
            <a:r>
              <a:rPr lang="en-GB" sz="2400" dirty="0">
                <a:solidFill>
                  <a:schemeClr val="tx1"/>
                </a:solidFill>
              </a:rPr>
              <a:t>Critically analyse the benefits and drawbacks of them</a:t>
            </a:r>
          </a:p>
        </p:txBody>
      </p:sp>
      <p:sp>
        <p:nvSpPr>
          <p:cNvPr id="51"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29991869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4DE2-F8E3-E452-B85E-F0176F3F4222}"/>
              </a:ext>
            </a:extLst>
          </p:cNvPr>
          <p:cNvSpPr>
            <a:spLocks noGrp="1"/>
          </p:cNvSpPr>
          <p:nvPr>
            <p:ph type="title"/>
          </p:nvPr>
        </p:nvSpPr>
        <p:spPr>
          <a:xfrm>
            <a:off x="452285" y="717754"/>
            <a:ext cx="10756489" cy="1208684"/>
          </a:xfrm>
        </p:spPr>
        <p:txBody>
          <a:bodyPr>
            <a:normAutofit fontScale="90000"/>
          </a:bodyPr>
          <a:lstStyle/>
          <a:p>
            <a:pPr algn="ctr">
              <a:lnSpc>
                <a:spcPct val="90000"/>
              </a:lnSpc>
            </a:pPr>
            <a:r>
              <a:rPr lang="en-GB" sz="4400" b="1" dirty="0">
                <a:solidFill>
                  <a:srgbClr val="EBEBEB"/>
                </a:solidFill>
              </a:rPr>
              <a:t>Why are weight loss medications needed?</a:t>
            </a:r>
          </a:p>
        </p:txBody>
      </p:sp>
      <p:graphicFrame>
        <p:nvGraphicFramePr>
          <p:cNvPr id="15" name="Content Placeholder 2">
            <a:extLst>
              <a:ext uri="{FF2B5EF4-FFF2-40B4-BE49-F238E27FC236}">
                <a16:creationId xmlns:a16="http://schemas.microsoft.com/office/drawing/2014/main" id="{C0515E84-A369-BC78-B003-9A82982408E5}"/>
              </a:ext>
            </a:extLst>
          </p:cNvPr>
          <p:cNvGraphicFramePr>
            <a:graphicFrameLocks noGrp="1"/>
          </p:cNvGraphicFramePr>
          <p:nvPr>
            <p:ph idx="1"/>
            <p:extLst>
              <p:ext uri="{D42A27DB-BD31-4B8C-83A1-F6EECF244321}">
                <p14:modId xmlns:p14="http://schemas.microsoft.com/office/powerpoint/2010/main" val="456288692"/>
              </p:ext>
            </p:extLst>
          </p:nvPr>
        </p:nvGraphicFramePr>
        <p:xfrm>
          <a:off x="275303" y="2418735"/>
          <a:ext cx="11621729" cy="4218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906553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128B6-C3B7-4EB1-DEA4-62DA2031652D}"/>
              </a:ext>
            </a:extLst>
          </p:cNvPr>
          <p:cNvSpPr>
            <a:spLocks noGrp="1"/>
          </p:cNvSpPr>
          <p:nvPr>
            <p:ph type="title"/>
          </p:nvPr>
        </p:nvSpPr>
        <p:spPr>
          <a:xfrm>
            <a:off x="6657254" y="33430"/>
            <a:ext cx="5534745" cy="1097280"/>
          </a:xfrm>
          <a:solidFill>
            <a:schemeClr val="accent1">
              <a:lumMod val="20000"/>
              <a:lumOff val="80000"/>
            </a:schemeClr>
          </a:solidFill>
        </p:spPr>
        <p:txBody>
          <a:bodyPr anchor="t">
            <a:normAutofit/>
          </a:bodyPr>
          <a:lstStyle/>
          <a:p>
            <a:pPr algn="ctr">
              <a:lnSpc>
                <a:spcPct val="90000"/>
              </a:lnSpc>
            </a:pPr>
            <a:r>
              <a:rPr lang="en-GB" sz="3200" dirty="0">
                <a:solidFill>
                  <a:srgbClr val="7030A0"/>
                </a:solidFill>
                <a:latin typeface="ADLaM Display" panose="02010000000000000000" pitchFamily="2" charset="0"/>
                <a:ea typeface="ADLaM Display" panose="02010000000000000000" pitchFamily="2" charset="0"/>
                <a:cs typeface="ADLaM Display" panose="02010000000000000000" pitchFamily="2" charset="0"/>
              </a:rPr>
              <a:t>How efficient are weight loss medications?</a:t>
            </a:r>
          </a:p>
        </p:txBody>
      </p:sp>
      <p:sp>
        <p:nvSpPr>
          <p:cNvPr id="3" name="Content Placeholder 2">
            <a:extLst>
              <a:ext uri="{FF2B5EF4-FFF2-40B4-BE49-F238E27FC236}">
                <a16:creationId xmlns:a16="http://schemas.microsoft.com/office/drawing/2014/main" id="{CC7ABFA9-6118-434D-4745-BF7EB309F606}"/>
              </a:ext>
            </a:extLst>
          </p:cNvPr>
          <p:cNvSpPr>
            <a:spLocks noGrp="1"/>
          </p:cNvSpPr>
          <p:nvPr>
            <p:ph idx="1"/>
          </p:nvPr>
        </p:nvSpPr>
        <p:spPr>
          <a:xfrm>
            <a:off x="6657254" y="1130710"/>
            <a:ext cx="5534745" cy="6543365"/>
          </a:xfrm>
          <a:solidFill>
            <a:schemeClr val="accent2">
              <a:lumMod val="20000"/>
              <a:lumOff val="80000"/>
            </a:schemeClr>
          </a:solidFill>
        </p:spPr>
        <p:txBody>
          <a:bodyPr>
            <a:normAutofit/>
          </a:bodyPr>
          <a:lstStyle/>
          <a:p>
            <a:pPr>
              <a:lnSpc>
                <a:spcPct val="110000"/>
              </a:lnSpc>
            </a:pPr>
            <a:r>
              <a:rPr lang="en-US" sz="2000" b="0" i="0" dirty="0">
                <a:effectLst/>
                <a:latin typeface="ADLaM Display" panose="02010000000000000000" pitchFamily="2" charset="0"/>
                <a:ea typeface="ADLaM Display" panose="02010000000000000000" pitchFamily="2" charset="0"/>
                <a:cs typeface="ADLaM Display" panose="02010000000000000000" pitchFamily="2" charset="0"/>
              </a:rPr>
              <a:t>Weight loss of  15 to  20% compared to initial baseline weight has become a common occurrence in the short term (Moyad 2023).</a:t>
            </a:r>
          </a:p>
          <a:p>
            <a:pPr>
              <a:lnSpc>
                <a:spcPct val="110000"/>
              </a:lnSpc>
            </a:pPr>
            <a:r>
              <a:rPr lang="en-US" sz="2000" b="0" i="0" dirty="0">
                <a:effectLst/>
                <a:latin typeface="Aharoni" panose="02010803020104030203" pitchFamily="2" charset="-79"/>
                <a:cs typeface="Aharoni" panose="02010803020104030203" pitchFamily="2" charset="-79"/>
              </a:rPr>
              <a:t>Liraglutide (which is commonly used in the management of type 2 diabetes and obesity), was found to improve weight control, effectively reduce body weight, waist circumference, and BMI (Castro 2025).</a:t>
            </a:r>
          </a:p>
          <a:p>
            <a:pPr>
              <a:lnSpc>
                <a:spcPct val="110000"/>
              </a:lnSpc>
            </a:pPr>
            <a:r>
              <a:rPr lang="en-US" sz="2000" dirty="0">
                <a:latin typeface="Aharoni" panose="02010803020104030203" pitchFamily="2" charset="-79"/>
                <a:cs typeface="Aharoni" panose="02010803020104030203" pitchFamily="2" charset="-79"/>
              </a:rPr>
              <a:t>A study by (</a:t>
            </a:r>
            <a:r>
              <a:rPr lang="en-US" sz="2000" dirty="0" err="1">
                <a:latin typeface="Aharoni" panose="02010803020104030203" pitchFamily="2" charset="-79"/>
                <a:cs typeface="Aharoni" panose="02010803020104030203" pitchFamily="2" charset="-79"/>
              </a:rPr>
              <a:t>Kommu</a:t>
            </a:r>
            <a:r>
              <a:rPr lang="en-US" sz="2000" dirty="0">
                <a:latin typeface="Aharoni" panose="02010803020104030203" pitchFamily="2" charset="-79"/>
                <a:cs typeface="Aharoni" panose="02010803020104030203" pitchFamily="2" charset="-79"/>
              </a:rPr>
              <a:t> et al ) which examined the effect of </a:t>
            </a:r>
            <a:r>
              <a:rPr lang="en-US" sz="2000" dirty="0" err="1">
                <a:latin typeface="Aharoni" panose="02010803020104030203" pitchFamily="2" charset="-79"/>
                <a:cs typeface="Aharoni" panose="02010803020104030203" pitchFamily="2" charset="-79"/>
              </a:rPr>
              <a:t>trizepatide</a:t>
            </a:r>
            <a:r>
              <a:rPr lang="en-US" sz="2000" dirty="0">
                <a:latin typeface="Aharoni" panose="02010803020104030203" pitchFamily="2" charset="-79"/>
                <a:cs typeface="Aharoni" panose="02010803020104030203" pitchFamily="2" charset="-79"/>
              </a:rPr>
              <a:t>, found that compared to a placebo, there were significant reductions in BMI, and waist circumference. </a:t>
            </a:r>
            <a:endParaRPr lang="en-GB" sz="2000" dirty="0">
              <a:latin typeface="Aharoni" panose="02010803020104030203" pitchFamily="2" charset="-79"/>
              <a:cs typeface="Aharoni" panose="02010803020104030203" pitchFamily="2" charset="-79"/>
            </a:endParaRPr>
          </a:p>
        </p:txBody>
      </p:sp>
      <p:pic>
        <p:nvPicPr>
          <p:cNvPr id="1026" name="Picture 2" descr="Encinitas Weight Loss | Medical Clinic">
            <a:extLst>
              <a:ext uri="{FF2B5EF4-FFF2-40B4-BE49-F238E27FC236}">
                <a16:creationId xmlns:a16="http://schemas.microsoft.com/office/drawing/2014/main" id="{B20EF022-728B-42F2-1933-9481C2CBA9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620" r="31095"/>
          <a:stretch>
            <a:fillRect/>
          </a:stretch>
        </p:blipFill>
        <p:spPr bwMode="auto">
          <a:xfrm>
            <a:off x="-1" y="0"/>
            <a:ext cx="6657255" cy="6857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430606"/>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1" name="Rectangle 105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05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053" name="Freeform: Shape 105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054"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055" name="Rectangle 105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descr="A close-up of a fitness equipment&#10;&#10;Description automatically generated">
            <a:extLst>
              <a:ext uri="{FF2B5EF4-FFF2-40B4-BE49-F238E27FC236}">
                <a16:creationId xmlns:a16="http://schemas.microsoft.com/office/drawing/2014/main" id="{B56FDC63-99B3-4695-0C30-8F8672CEBB96}"/>
              </a:ext>
            </a:extLst>
          </p:cNvPr>
          <p:cNvPicPr>
            <a:picLocks noChangeAspect="1"/>
          </p:cNvPicPr>
          <p:nvPr/>
        </p:nvPicPr>
        <p:blipFill>
          <a:blip r:embed="rId2"/>
          <a:stretch>
            <a:fillRect/>
          </a:stretch>
        </p:blipFill>
        <p:spPr>
          <a:xfrm>
            <a:off x="0" y="0"/>
            <a:ext cx="12197956" cy="6856413"/>
          </a:xfrm>
          <a:prstGeom prst="rect">
            <a:avLst/>
          </a:prstGeom>
        </p:spPr>
      </p:pic>
      <p:graphicFrame>
        <p:nvGraphicFramePr>
          <p:cNvPr id="1057" name="Content Placeholder 3">
            <a:extLst>
              <a:ext uri="{FF2B5EF4-FFF2-40B4-BE49-F238E27FC236}">
                <a16:creationId xmlns:a16="http://schemas.microsoft.com/office/drawing/2014/main" id="{FCF5AA63-6523-8508-19F4-4EC573959B3C}"/>
              </a:ext>
            </a:extLst>
          </p:cNvPr>
          <p:cNvGraphicFramePr>
            <a:graphicFrameLocks noGrp="1"/>
          </p:cNvGraphicFramePr>
          <p:nvPr>
            <p:ph idx="1"/>
            <p:extLst>
              <p:ext uri="{D42A27DB-BD31-4B8C-83A1-F6EECF244321}">
                <p14:modId xmlns:p14="http://schemas.microsoft.com/office/powerpoint/2010/main" val="3009853078"/>
              </p:ext>
            </p:extLst>
          </p:nvPr>
        </p:nvGraphicFramePr>
        <p:xfrm>
          <a:off x="4183352" y="1306042"/>
          <a:ext cx="8008648" cy="5236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itle 5">
            <a:extLst>
              <a:ext uri="{FF2B5EF4-FFF2-40B4-BE49-F238E27FC236}">
                <a16:creationId xmlns:a16="http://schemas.microsoft.com/office/drawing/2014/main" id="{B4E4C0FA-491C-89C1-198C-5C890EE4450A}"/>
              </a:ext>
            </a:extLst>
          </p:cNvPr>
          <p:cNvSpPr>
            <a:spLocks noGrp="1"/>
          </p:cNvSpPr>
          <p:nvPr>
            <p:ph type="title"/>
          </p:nvPr>
        </p:nvSpPr>
        <p:spPr>
          <a:xfrm>
            <a:off x="4377020" y="-157346"/>
            <a:ext cx="7817958" cy="1622322"/>
          </a:xfrm>
        </p:spPr>
        <p:txBody>
          <a:bodyPr>
            <a:normAutofit/>
          </a:bodyPr>
          <a:lstStyle/>
          <a:p>
            <a:pPr algn="ctr">
              <a:lnSpc>
                <a:spcPct val="90000"/>
              </a:lnSpc>
            </a:pPr>
            <a:r>
              <a:rPr lang="en-GB" b="1" dirty="0">
                <a:solidFill>
                  <a:schemeClr val="bg1"/>
                </a:solidFill>
              </a:rPr>
              <a:t>What are the benefits of these medications beyond weight loss?</a:t>
            </a:r>
          </a:p>
        </p:txBody>
      </p:sp>
    </p:spTree>
    <p:extLst>
      <p:ext uri="{BB962C8B-B14F-4D97-AF65-F5344CB8AC3E}">
        <p14:creationId xmlns:p14="http://schemas.microsoft.com/office/powerpoint/2010/main" val="13771117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easuring tape on table">
            <a:extLst>
              <a:ext uri="{FF2B5EF4-FFF2-40B4-BE49-F238E27FC236}">
                <a16:creationId xmlns:a16="http://schemas.microsoft.com/office/drawing/2014/main" id="{587562F4-F4EB-72B6-1FEF-188D7C12B346}"/>
              </a:ext>
            </a:extLst>
          </p:cNvPr>
          <p:cNvPicPr>
            <a:picLocks noChangeAspect="1"/>
          </p:cNvPicPr>
          <p:nvPr/>
        </p:nvPicPr>
        <p:blipFill>
          <a:blip r:embed="rId2"/>
          <a:srcRect t="5666" b="10064"/>
          <a:stretch>
            <a:fillRect/>
          </a:stretch>
        </p:blipFill>
        <p:spPr>
          <a:xfrm>
            <a:off x="20" y="10"/>
            <a:ext cx="12191979" cy="6857989"/>
          </a:xfrm>
          <a:prstGeom prst="rect">
            <a:avLst/>
          </a:prstGeom>
        </p:spPr>
      </p:pic>
      <p:sp>
        <p:nvSpPr>
          <p:cNvPr id="2" name="Title 1">
            <a:extLst>
              <a:ext uri="{FF2B5EF4-FFF2-40B4-BE49-F238E27FC236}">
                <a16:creationId xmlns:a16="http://schemas.microsoft.com/office/drawing/2014/main" id="{A625A909-7706-EF91-0176-8637D8753E3E}"/>
              </a:ext>
            </a:extLst>
          </p:cNvPr>
          <p:cNvSpPr>
            <a:spLocks noGrp="1"/>
          </p:cNvSpPr>
          <p:nvPr>
            <p:ph type="title"/>
          </p:nvPr>
        </p:nvSpPr>
        <p:spPr>
          <a:xfrm>
            <a:off x="551590" y="1236405"/>
            <a:ext cx="10838688" cy="3463411"/>
          </a:xfrm>
        </p:spPr>
        <p:txBody>
          <a:bodyPr vert="horz" lIns="91440" tIns="45720" rIns="91440" bIns="45720" rtlCol="0" anchor="t">
            <a:normAutofit fontScale="90000"/>
          </a:bodyPr>
          <a:lstStyle/>
          <a:p>
            <a:pPr algn="ctr"/>
            <a:r>
              <a:rPr lang="en-US" sz="8000" b="1" kern="1200" dirty="0">
                <a:solidFill>
                  <a:srgbClr val="FFFFFF"/>
                </a:solidFill>
                <a:highlight>
                  <a:srgbClr val="FF00FF"/>
                </a:highlight>
                <a:latin typeface="Aharoni" panose="02010803020104030203" pitchFamily="2" charset="-79"/>
                <a:cs typeface="Aharoni" panose="02010803020104030203" pitchFamily="2" charset="-79"/>
              </a:rPr>
              <a:t>But what are the downfalls with weight loss medications?</a:t>
            </a:r>
            <a:br>
              <a:rPr lang="en-US" sz="5000" b="1" kern="1200" dirty="0">
                <a:solidFill>
                  <a:srgbClr val="FFFFFF"/>
                </a:solidFill>
                <a:highlight>
                  <a:srgbClr val="800080"/>
                </a:highlight>
              </a:rPr>
            </a:br>
            <a:r>
              <a:rPr lang="en-US" sz="5000" b="1" kern="1200" dirty="0">
                <a:solidFill>
                  <a:srgbClr val="FFFFFF"/>
                </a:solidFill>
                <a:highlight>
                  <a:srgbClr val="800080"/>
                </a:highlight>
                <a:latin typeface="+mj-lt"/>
                <a:ea typeface="+mj-ea"/>
                <a:cs typeface="+mj-cs"/>
              </a:rPr>
              <a:t> </a:t>
            </a:r>
          </a:p>
        </p:txBody>
      </p:sp>
    </p:spTree>
    <p:extLst>
      <p:ext uri="{BB962C8B-B14F-4D97-AF65-F5344CB8AC3E}">
        <p14:creationId xmlns:p14="http://schemas.microsoft.com/office/powerpoint/2010/main" val="10831201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9" name="Rectangle 18">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a:extLst>
              <a:ext uri="{FF2B5EF4-FFF2-40B4-BE49-F238E27FC236}">
                <a16:creationId xmlns:a16="http://schemas.microsoft.com/office/drawing/2014/main" id="{74D7F5CE-A719-44F7-9C5B-4BC25A14E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BC1D194C-C50E-488C-2CAF-3B32C21649A4}"/>
              </a:ext>
            </a:extLst>
          </p:cNvPr>
          <p:cNvSpPr>
            <a:spLocks noGrp="1"/>
          </p:cNvSpPr>
          <p:nvPr>
            <p:ph type="title"/>
          </p:nvPr>
        </p:nvSpPr>
        <p:spPr>
          <a:xfrm>
            <a:off x="5204533" y="3135264"/>
            <a:ext cx="5730960" cy="2677648"/>
          </a:xfrm>
        </p:spPr>
        <p:txBody>
          <a:bodyPr vert="horz" lIns="91440" tIns="45720" rIns="91440" bIns="45720" rtlCol="0" anchor="b">
            <a:normAutofit/>
          </a:bodyPr>
          <a:lstStyle/>
          <a:p>
            <a:pPr algn="ctr">
              <a:lnSpc>
                <a:spcPct val="90000"/>
              </a:lnSpc>
            </a:pPr>
            <a:r>
              <a:rPr lang="en-US" sz="3700" dirty="0">
                <a:solidFill>
                  <a:schemeClr val="bg1"/>
                </a:solidFill>
                <a:hlinkClick r:id="rId3">
                  <a:extLst>
                    <a:ext uri="{A12FA001-AC4F-418D-AE19-62706E023703}">
                      <ahyp:hlinkClr xmlns:ahyp="http://schemas.microsoft.com/office/drawing/2018/hyperlinkcolor" val="tx"/>
                    </a:ext>
                  </a:extLst>
                </a:hlinkClick>
              </a:rPr>
              <a:t>https://youtube.com/shorts/NcdcBhjd60M?si=d5thhPiwA5qWpP8Y</a:t>
            </a:r>
            <a:br>
              <a:rPr lang="en-US" sz="3700" dirty="0">
                <a:solidFill>
                  <a:schemeClr val="bg1"/>
                </a:solidFill>
              </a:rPr>
            </a:br>
            <a:endParaRPr lang="en-US" sz="3700" dirty="0">
              <a:solidFill>
                <a:schemeClr val="bg1"/>
              </a:solidFill>
            </a:endParaRPr>
          </a:p>
        </p:txBody>
      </p:sp>
      <p:sp>
        <p:nvSpPr>
          <p:cNvPr id="23" name="Rectangle 22">
            <a:extLst>
              <a:ext uri="{FF2B5EF4-FFF2-40B4-BE49-F238E27FC236}">
                <a16:creationId xmlns:a16="http://schemas.microsoft.com/office/drawing/2014/main" id="{A163AD8F-ACE5-4FCB-A39E-DF84A721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7CF4006-90B4-8121-94BE-170F63C663EE}"/>
              </a:ext>
            </a:extLst>
          </p:cNvPr>
          <p:cNvPicPr>
            <a:picLocks noChangeAspect="1"/>
          </p:cNvPicPr>
          <p:nvPr/>
        </p:nvPicPr>
        <p:blipFill>
          <a:blip r:embed="rId4"/>
          <a:stretch>
            <a:fillRect/>
          </a:stretch>
        </p:blipFill>
        <p:spPr>
          <a:xfrm>
            <a:off x="489323" y="472291"/>
            <a:ext cx="4354712" cy="5918678"/>
          </a:xfrm>
          <a:prstGeom prst="rect">
            <a:avLst/>
          </a:prstGeom>
        </p:spPr>
      </p:pic>
      <p:sp>
        <p:nvSpPr>
          <p:cNvPr id="13" name="TextBox 12">
            <a:extLst>
              <a:ext uri="{FF2B5EF4-FFF2-40B4-BE49-F238E27FC236}">
                <a16:creationId xmlns:a16="http://schemas.microsoft.com/office/drawing/2014/main" id="{E721CF7D-97A0-A0A3-1988-72A655EB9141}"/>
              </a:ext>
            </a:extLst>
          </p:cNvPr>
          <p:cNvSpPr txBox="1"/>
          <p:nvPr/>
        </p:nvSpPr>
        <p:spPr>
          <a:xfrm>
            <a:off x="5128533" y="571500"/>
            <a:ext cx="5413528" cy="1107996"/>
          </a:xfrm>
          <a:prstGeom prst="rect">
            <a:avLst/>
          </a:prstGeom>
          <a:noFill/>
        </p:spPr>
        <p:txBody>
          <a:bodyPr wrap="square" rtlCol="0">
            <a:spAutoFit/>
          </a:bodyPr>
          <a:lstStyle/>
          <a:p>
            <a:pPr algn="ctr"/>
            <a:r>
              <a:rPr lang="en-GB" sz="6600" b="1" u="sng" dirty="0">
                <a:solidFill>
                  <a:schemeClr val="bg1"/>
                </a:solidFill>
              </a:rPr>
              <a:t>Video link!</a:t>
            </a:r>
          </a:p>
        </p:txBody>
      </p:sp>
      <p:sp>
        <p:nvSpPr>
          <p:cNvPr id="14" name="Arrow: Down 13">
            <a:extLst>
              <a:ext uri="{FF2B5EF4-FFF2-40B4-BE49-F238E27FC236}">
                <a16:creationId xmlns:a16="http://schemas.microsoft.com/office/drawing/2014/main" id="{5E5D2793-847B-753A-5725-E1ACAB0200C8}"/>
              </a:ext>
            </a:extLst>
          </p:cNvPr>
          <p:cNvSpPr/>
          <p:nvPr/>
        </p:nvSpPr>
        <p:spPr>
          <a:xfrm>
            <a:off x="7540706" y="1936164"/>
            <a:ext cx="1058614" cy="14920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15891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eadlines Will Be Your Downfall - The Daily Reckoning">
            <a:extLst>
              <a:ext uri="{FF2B5EF4-FFF2-40B4-BE49-F238E27FC236}">
                <a16:creationId xmlns:a16="http://schemas.microsoft.com/office/drawing/2014/main" id="{C6D98E4F-DC2D-C9AE-B15A-1BED8D61ED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243"/>
            <a:ext cx="12192000" cy="68682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TextBox 2">
            <a:extLst>
              <a:ext uri="{FF2B5EF4-FFF2-40B4-BE49-F238E27FC236}">
                <a16:creationId xmlns:a16="http://schemas.microsoft.com/office/drawing/2014/main" id="{A0100E5C-E1C1-F07D-BC33-7D28D4183197}"/>
              </a:ext>
            </a:extLst>
          </p:cNvPr>
          <p:cNvGraphicFramePr/>
          <p:nvPr>
            <p:extLst>
              <p:ext uri="{D42A27DB-BD31-4B8C-83A1-F6EECF244321}">
                <p14:modId xmlns:p14="http://schemas.microsoft.com/office/powerpoint/2010/main" val="3675456806"/>
              </p:ext>
            </p:extLst>
          </p:nvPr>
        </p:nvGraphicFramePr>
        <p:xfrm>
          <a:off x="6184490" y="196645"/>
          <a:ext cx="5643716" cy="6247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F7AA2D2-FD36-A452-BB99-8AF352D6BC58}"/>
              </a:ext>
            </a:extLst>
          </p:cNvPr>
          <p:cNvSpPr txBox="1"/>
          <p:nvPr/>
        </p:nvSpPr>
        <p:spPr>
          <a:xfrm>
            <a:off x="265471" y="3972232"/>
            <a:ext cx="4119716" cy="2585323"/>
          </a:xfrm>
          <a:custGeom>
            <a:avLst/>
            <a:gdLst>
              <a:gd name="connsiteX0" fmla="*/ 0 w 4119716"/>
              <a:gd name="connsiteY0" fmla="*/ 0 h 2585323"/>
              <a:gd name="connsiteX1" fmla="*/ 4119716 w 4119716"/>
              <a:gd name="connsiteY1" fmla="*/ 0 h 2585323"/>
              <a:gd name="connsiteX2" fmla="*/ 4119716 w 4119716"/>
              <a:gd name="connsiteY2" fmla="*/ 2585323 h 2585323"/>
              <a:gd name="connsiteX3" fmla="*/ 0 w 4119716"/>
              <a:gd name="connsiteY3" fmla="*/ 2585323 h 2585323"/>
              <a:gd name="connsiteX4" fmla="*/ 0 w 4119716"/>
              <a:gd name="connsiteY4" fmla="*/ 0 h 25853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716" h="2585323" fill="none" extrusionOk="0">
                <a:moveTo>
                  <a:pt x="0" y="0"/>
                </a:moveTo>
                <a:cubicBezTo>
                  <a:pt x="1663005" y="24552"/>
                  <a:pt x="2556794" y="125121"/>
                  <a:pt x="4119716" y="0"/>
                </a:cubicBezTo>
                <a:cubicBezTo>
                  <a:pt x="3974083" y="770057"/>
                  <a:pt x="4160284" y="1898744"/>
                  <a:pt x="4119716" y="2585323"/>
                </a:cubicBezTo>
                <a:cubicBezTo>
                  <a:pt x="2176697" y="2584648"/>
                  <a:pt x="1718644" y="2753125"/>
                  <a:pt x="0" y="2585323"/>
                </a:cubicBezTo>
                <a:cubicBezTo>
                  <a:pt x="167291" y="1862163"/>
                  <a:pt x="-46212" y="614564"/>
                  <a:pt x="0" y="0"/>
                </a:cubicBezTo>
                <a:close/>
              </a:path>
              <a:path w="4119716" h="2585323" stroke="0" extrusionOk="0">
                <a:moveTo>
                  <a:pt x="0" y="0"/>
                </a:moveTo>
                <a:cubicBezTo>
                  <a:pt x="1074494" y="148462"/>
                  <a:pt x="2622625" y="-28301"/>
                  <a:pt x="4119716" y="0"/>
                </a:cubicBezTo>
                <a:cubicBezTo>
                  <a:pt x="3956177" y="671837"/>
                  <a:pt x="3980744" y="2296684"/>
                  <a:pt x="4119716" y="2585323"/>
                </a:cubicBezTo>
                <a:cubicBezTo>
                  <a:pt x="3377973" y="2514813"/>
                  <a:pt x="2002938" y="2626451"/>
                  <a:pt x="0" y="2585323"/>
                </a:cubicBezTo>
                <a:cubicBezTo>
                  <a:pt x="-6764" y="2008677"/>
                  <a:pt x="-26123" y="276297"/>
                  <a:pt x="0" y="0"/>
                </a:cubicBezTo>
                <a:close/>
              </a:path>
            </a:pathLst>
          </a:custGeom>
          <a:solidFill>
            <a:schemeClr val="accent1"/>
          </a:solidFill>
          <a:ln>
            <a:solidFill>
              <a:schemeClr val="tx1"/>
            </a:solidFill>
            <a:extLst>
              <a:ext uri="{C807C97D-BFC1-408E-A445-0C87EB9F89A2}">
                <ask:lineSketchStyleProps xmlns:ask="http://schemas.microsoft.com/office/drawing/2018/sketchyshapes" sd="2930574400">
                  <a:prstGeom prst="rect">
                    <a:avLst/>
                  </a:prstGeom>
                  <ask:type>
                    <ask:lineSketchCurved/>
                  </ask:type>
                </ask:lineSketchStyleProps>
              </a:ext>
            </a:extLst>
          </a:ln>
        </p:spPr>
        <p:txBody>
          <a:bodyPr wrap="square" rtlCol="0">
            <a:spAutoFit/>
          </a:bodyPr>
          <a:lstStyle/>
          <a:p>
            <a:pPr algn="ctr"/>
            <a:r>
              <a:rPr lang="en-GB" sz="5400" b="1" u="sng" dirty="0">
                <a:solidFill>
                  <a:schemeClr val="bg1"/>
                </a:solidFill>
              </a:rPr>
              <a:t>The downfalls..</a:t>
            </a:r>
          </a:p>
          <a:p>
            <a:pPr algn="ctr"/>
            <a:r>
              <a:rPr lang="en-GB" sz="5400" b="1" u="sng" dirty="0">
                <a:solidFill>
                  <a:schemeClr val="bg1"/>
                </a:solidFill>
              </a:rPr>
              <a:t> </a:t>
            </a:r>
          </a:p>
        </p:txBody>
      </p:sp>
    </p:spTree>
    <p:extLst>
      <p:ext uri="{BB962C8B-B14F-4D97-AF65-F5344CB8AC3E}">
        <p14:creationId xmlns:p14="http://schemas.microsoft.com/office/powerpoint/2010/main" val="199541654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1000"/>
                                        <p:tgtEl>
                                          <p:spTgt spid="1028"/>
                                        </p:tgtEl>
                                      </p:cBhvr>
                                    </p:animEffect>
                                    <p:anim calcmode="lin" valueType="num">
                                      <p:cBhvr>
                                        <p:cTn id="8" dur="1000" fill="hold"/>
                                        <p:tgtEl>
                                          <p:spTgt spid="1028"/>
                                        </p:tgtEl>
                                        <p:attrNameLst>
                                          <p:attrName>ppt_x</p:attrName>
                                        </p:attrNameLst>
                                      </p:cBhvr>
                                      <p:tavLst>
                                        <p:tav tm="0">
                                          <p:val>
                                            <p:strVal val="#ppt_x"/>
                                          </p:val>
                                        </p:tav>
                                        <p:tav tm="100000">
                                          <p:val>
                                            <p:strVal val="#ppt_x"/>
                                          </p:val>
                                        </p:tav>
                                      </p:tavLst>
                                    </p:anim>
                                    <p:anim calcmode="lin" valueType="num">
                                      <p:cBhvr>
                                        <p:cTn id="9" dur="1000" fill="hold"/>
                                        <p:tgtEl>
                                          <p:spTgt spid="10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28"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47" name="Group 1046">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49" name="Rectangle 104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51" name="Oval 1050">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3" name="Oval 105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5" name="Oval 105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6" name="Oval 105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7" name="Oval 105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5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06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061" name="Rectangle 1060">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2" name="Rectangle 106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04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04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pic>
        <p:nvPicPr>
          <p:cNvPr id="1026" name="Picture 2" descr="How to ensure weight loss injections are safe - Bodyline Clinic">
            <a:extLst>
              <a:ext uri="{FF2B5EF4-FFF2-40B4-BE49-F238E27FC236}">
                <a16:creationId xmlns:a16="http://schemas.microsoft.com/office/drawing/2014/main" id="{86294FCC-15D7-2BE8-8F04-2455917A2B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1" r="42105" b="-2"/>
          <a:stretch>
            <a:fillRect/>
          </a:stretch>
        </p:blipFill>
        <p:spPr bwMode="auto">
          <a:xfrm>
            <a:off x="7006294" y="8464"/>
            <a:ext cx="5185706" cy="6841072"/>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a:noFill/>
          <a:extLst>
            <a:ext uri="{909E8E84-426E-40DD-AFC4-6F175D3DCCD1}">
              <a14:hiddenFill xmlns:a14="http://schemas.microsoft.com/office/drawing/2010/main">
                <a:solidFill>
                  <a:srgbClr val="FFFFFF"/>
                </a:solidFill>
              </a14:hiddenFill>
            </a:ext>
          </a:extLst>
        </p:spPr>
      </p:pic>
      <p:sp>
        <p:nvSpPr>
          <p:cNvPr id="1050" name="Rectangle 104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Oval 105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4" name="Oval 105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Rectangle 2">
            <a:extLst>
              <a:ext uri="{FF2B5EF4-FFF2-40B4-BE49-F238E27FC236}">
                <a16:creationId xmlns:a16="http://schemas.microsoft.com/office/drawing/2014/main" id="{F7A77C70-3E86-A4F6-8AF9-5409562E70A0}"/>
              </a:ext>
            </a:extLst>
          </p:cNvPr>
          <p:cNvSpPr/>
          <p:nvPr/>
        </p:nvSpPr>
        <p:spPr>
          <a:xfrm>
            <a:off x="5355651" y="4736079"/>
            <a:ext cx="3583469" cy="1720532"/>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ts val="1000"/>
              </a:spcBef>
              <a:buClr>
                <a:schemeClr val="accent1"/>
              </a:buClr>
              <a:buSzPct val="80000"/>
            </a:pPr>
            <a:r>
              <a:rPr lang="en-US" b="1" dirty="0">
                <a:solidFill>
                  <a:srgbClr val="FFFFFF"/>
                </a:solidFill>
                <a:effectLst/>
              </a:rPr>
              <a:t>Others report “</a:t>
            </a:r>
            <a:r>
              <a:rPr lang="en-US" b="1" dirty="0">
                <a:solidFill>
                  <a:srgbClr val="FFFFFF"/>
                </a:solidFill>
              </a:rPr>
              <a:t>i</a:t>
            </a:r>
            <a:r>
              <a:rPr lang="en-US" b="1" dirty="0">
                <a:solidFill>
                  <a:srgbClr val="FFFFFF"/>
                </a:solidFill>
                <a:effectLst/>
              </a:rPr>
              <a:t>ncreased cravings which lead to poor dietary habits, which can lead to blood sugar spikes".</a:t>
            </a:r>
          </a:p>
        </p:txBody>
      </p:sp>
      <p:sp>
        <p:nvSpPr>
          <p:cNvPr id="4" name="Rectangle 3">
            <a:extLst>
              <a:ext uri="{FF2B5EF4-FFF2-40B4-BE49-F238E27FC236}">
                <a16:creationId xmlns:a16="http://schemas.microsoft.com/office/drawing/2014/main" id="{9D23E830-4FF9-8ADD-23DC-5FFB26839816}"/>
              </a:ext>
            </a:extLst>
          </p:cNvPr>
          <p:cNvSpPr/>
          <p:nvPr/>
        </p:nvSpPr>
        <p:spPr>
          <a:xfrm>
            <a:off x="1181100" y="1981011"/>
            <a:ext cx="5688046" cy="2003812"/>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90000"/>
              </a:lnSpc>
              <a:spcBef>
                <a:spcPts val="1000"/>
              </a:spcBef>
              <a:buClr>
                <a:schemeClr val="accent1"/>
              </a:buClr>
              <a:buSzPct val="80000"/>
            </a:pPr>
            <a:r>
              <a:rPr lang="en-US" b="1" dirty="0">
                <a:solidFill>
                  <a:srgbClr val="FFFFFF"/>
                </a:solidFill>
              </a:rPr>
              <a:t>The most common side effect is weight gain. Weight loss medications work by suppressing appetite and slowing down the digestion of food. Therefore, when you stop taking them, your appetite will increase and weight gain will be inevitable. </a:t>
            </a:r>
          </a:p>
        </p:txBody>
      </p:sp>
      <p:sp>
        <p:nvSpPr>
          <p:cNvPr id="5" name="Rectangle 4">
            <a:extLst>
              <a:ext uri="{FF2B5EF4-FFF2-40B4-BE49-F238E27FC236}">
                <a16:creationId xmlns:a16="http://schemas.microsoft.com/office/drawing/2014/main" id="{AD7173A3-E840-4D0D-B8BC-316AB83606A7}"/>
              </a:ext>
            </a:extLst>
          </p:cNvPr>
          <p:cNvSpPr/>
          <p:nvPr/>
        </p:nvSpPr>
        <p:spPr>
          <a:xfrm>
            <a:off x="187098" y="4332182"/>
            <a:ext cx="4709047" cy="18910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lnSpc>
                <a:spcPct val="90000"/>
              </a:lnSpc>
              <a:spcBef>
                <a:spcPts val="1000"/>
              </a:spcBef>
              <a:buClr>
                <a:schemeClr val="accent1"/>
              </a:buClr>
              <a:buSzPct val="80000"/>
              <a:buFont typeface="Wingdings 3" charset="2"/>
              <a:buChar char=""/>
            </a:pPr>
            <a:r>
              <a:rPr lang="en-US" b="1" dirty="0">
                <a:solidFill>
                  <a:srgbClr val="FFFFFF"/>
                </a:solidFill>
                <a:effectLst/>
              </a:rPr>
              <a:t>Many people report a lack of motivation after stopping treatment, which is largely down to lost progress if increased hunger leads to weight re-gain</a:t>
            </a:r>
            <a:r>
              <a:rPr lang="en-US" b="1" dirty="0">
                <a:solidFill>
                  <a:srgbClr val="FFFFFF"/>
                </a:solidFill>
              </a:rPr>
              <a:t>.</a:t>
            </a:r>
            <a:r>
              <a:rPr lang="en-US" b="1" dirty="0">
                <a:solidFill>
                  <a:srgbClr val="FFFFFF"/>
                </a:solidFill>
                <a:effectLst/>
              </a:rPr>
              <a:t>“ (</a:t>
            </a:r>
            <a:r>
              <a:rPr lang="en-US" b="1" dirty="0" err="1">
                <a:solidFill>
                  <a:srgbClr val="FFFFFF"/>
                </a:solidFill>
                <a:effectLst/>
              </a:rPr>
              <a:t>Storr</a:t>
            </a:r>
            <a:r>
              <a:rPr lang="en-US" b="1" dirty="0">
                <a:solidFill>
                  <a:srgbClr val="FFFFFF"/>
                </a:solidFill>
                <a:effectLst/>
              </a:rPr>
              <a:t> 2025).</a:t>
            </a:r>
            <a:endParaRPr lang="en-US" b="1" dirty="0">
              <a:solidFill>
                <a:srgbClr val="FFFFFF"/>
              </a:solidFill>
            </a:endParaRPr>
          </a:p>
        </p:txBody>
      </p:sp>
      <p:sp>
        <p:nvSpPr>
          <p:cNvPr id="2" name="Title 1">
            <a:extLst>
              <a:ext uri="{FF2B5EF4-FFF2-40B4-BE49-F238E27FC236}">
                <a16:creationId xmlns:a16="http://schemas.microsoft.com/office/drawing/2014/main" id="{97D660CF-D269-B008-F835-27FD0182479E}"/>
              </a:ext>
            </a:extLst>
          </p:cNvPr>
          <p:cNvSpPr>
            <a:spLocks noGrp="1"/>
          </p:cNvSpPr>
          <p:nvPr>
            <p:ph type="title"/>
          </p:nvPr>
        </p:nvSpPr>
        <p:spPr>
          <a:xfrm>
            <a:off x="0" y="-23862"/>
            <a:ext cx="9723982" cy="1624062"/>
          </a:xfrm>
          <a:solidFill>
            <a:schemeClr val="accent1">
              <a:lumMod val="75000"/>
            </a:schemeClr>
          </a:solidFill>
        </p:spPr>
        <p:txBody>
          <a:bodyPr vert="horz" lIns="91440" tIns="45720" rIns="91440" bIns="45720" rtlCol="0" anchor="ctr">
            <a:normAutofit/>
          </a:bodyPr>
          <a:lstStyle/>
          <a:p>
            <a:pPr algn="ctr">
              <a:lnSpc>
                <a:spcPct val="90000"/>
              </a:lnSpc>
            </a:pPr>
            <a:r>
              <a:rPr lang="en-US" b="1" u="sng" dirty="0">
                <a:solidFill>
                  <a:srgbClr val="FFFFFF"/>
                </a:solidFill>
              </a:rPr>
              <a:t>What happens when you stop taking weight loss drugs?</a:t>
            </a:r>
          </a:p>
        </p:txBody>
      </p:sp>
    </p:spTree>
    <p:extLst>
      <p:ext uri="{BB962C8B-B14F-4D97-AF65-F5344CB8AC3E}">
        <p14:creationId xmlns:p14="http://schemas.microsoft.com/office/powerpoint/2010/main" val="25589512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30B970D2-93E0-0A72-2AD8-A8F3C092CEB6}"/>
              </a:ext>
            </a:extLst>
          </p:cNvPr>
          <p:cNvPicPr>
            <a:picLocks noChangeAspect="1"/>
          </p:cNvPicPr>
          <p:nvPr/>
        </p:nvPicPr>
        <p:blipFill>
          <a:blip r:embed="rId2">
            <a:alphaModFix amt="40000"/>
          </a:blip>
          <a:srcRect/>
          <a:stretch>
            <a:fillRect/>
          </a:stretch>
        </p:blipFill>
        <p:spPr>
          <a:xfrm>
            <a:off x="0" y="10"/>
            <a:ext cx="12191980" cy="6857990"/>
          </a:xfrm>
          <a:prstGeom prst="rect">
            <a:avLst/>
          </a:prstGeom>
        </p:spPr>
      </p:pic>
      <p:sp>
        <p:nvSpPr>
          <p:cNvPr id="2" name="Title 1">
            <a:extLst>
              <a:ext uri="{FF2B5EF4-FFF2-40B4-BE49-F238E27FC236}">
                <a16:creationId xmlns:a16="http://schemas.microsoft.com/office/drawing/2014/main" id="{76CD02BC-D34D-7655-F022-E7723EB12606}"/>
              </a:ext>
            </a:extLst>
          </p:cNvPr>
          <p:cNvSpPr>
            <a:spLocks noGrp="1"/>
          </p:cNvSpPr>
          <p:nvPr>
            <p:ph type="title"/>
          </p:nvPr>
        </p:nvSpPr>
        <p:spPr>
          <a:xfrm>
            <a:off x="1715282" y="565560"/>
            <a:ext cx="8761413" cy="855406"/>
          </a:xfrm>
          <a:solidFill>
            <a:schemeClr val="accent6">
              <a:lumMod val="60000"/>
              <a:lumOff val="40000"/>
            </a:schemeClr>
          </a:solidFill>
        </p:spPr>
        <p:txBody>
          <a:bodyPr vert="horz" lIns="91440" tIns="45720" rIns="91440" bIns="45720" rtlCol="0" anchor="ctr">
            <a:normAutofit fontScale="90000"/>
          </a:bodyPr>
          <a:lstStyle/>
          <a:p>
            <a:pPr algn="ctr"/>
            <a:r>
              <a:rPr lang="en-US" sz="5400" b="1" dirty="0">
                <a:solidFill>
                  <a:schemeClr val="tx1"/>
                </a:solidFill>
              </a:rPr>
              <a:t>Concluding statements </a:t>
            </a:r>
          </a:p>
        </p:txBody>
      </p:sp>
      <p:sp>
        <p:nvSpPr>
          <p:cNvPr id="4" name="TextBox 3">
            <a:extLst>
              <a:ext uri="{FF2B5EF4-FFF2-40B4-BE49-F238E27FC236}">
                <a16:creationId xmlns:a16="http://schemas.microsoft.com/office/drawing/2014/main" id="{243E3DBD-6B80-B009-0660-463EB48878C2}"/>
              </a:ext>
            </a:extLst>
          </p:cNvPr>
          <p:cNvSpPr txBox="1"/>
          <p:nvPr/>
        </p:nvSpPr>
        <p:spPr>
          <a:xfrm>
            <a:off x="1052052" y="1986516"/>
            <a:ext cx="10038735" cy="3937614"/>
          </a:xfrm>
          <a:prstGeom prst="rect">
            <a:avLst/>
          </a:prstGeom>
          <a:solidFill>
            <a:schemeClr val="accent6">
              <a:lumMod val="60000"/>
              <a:lumOff val="40000"/>
            </a:schemeClr>
          </a:solidFill>
        </p:spPr>
        <p:txBody>
          <a:bodyPr vert="horz" lIns="91440" tIns="45720" rIns="91440" bIns="45720" rtlCol="0">
            <a:normAutofit/>
          </a:bodyPr>
          <a:lstStyle/>
          <a:p>
            <a:pPr algn="ctr">
              <a:spcBef>
                <a:spcPts val="1000"/>
              </a:spcBef>
              <a:buClr>
                <a:schemeClr val="accent1"/>
              </a:buClr>
              <a:buSzPct val="80000"/>
              <a:buFont typeface="Wingdings 3" charset="2"/>
              <a:buChar char=""/>
            </a:pPr>
            <a:r>
              <a:rPr lang="en-US" sz="2800" b="1" dirty="0"/>
              <a:t>To conclude, there are many benefits and drawbacks to weight loss medications. They can be transformative if they are used in the correct way, however they can be detrimental if used incorrectly.</a:t>
            </a:r>
          </a:p>
          <a:p>
            <a:pPr algn="ctr">
              <a:spcBef>
                <a:spcPts val="1000"/>
              </a:spcBef>
              <a:buClr>
                <a:schemeClr val="accent1"/>
              </a:buClr>
              <a:buSzPct val="80000"/>
            </a:pPr>
            <a:endParaRPr lang="en-US" sz="2800" b="1" dirty="0"/>
          </a:p>
          <a:p>
            <a:pPr algn="ctr">
              <a:spcBef>
                <a:spcPts val="1000"/>
              </a:spcBef>
              <a:buClr>
                <a:schemeClr val="accent1"/>
              </a:buClr>
              <a:buSzPct val="80000"/>
              <a:buFont typeface="Wingdings 3" charset="2"/>
              <a:buChar char=""/>
            </a:pPr>
            <a:r>
              <a:rPr lang="en-US" sz="2800" b="1" dirty="0"/>
              <a:t>Therefore, it could be argued that they are best used under the advice and supervision of a doctor, and not just simply ordered off the internet.</a:t>
            </a:r>
          </a:p>
        </p:txBody>
      </p:sp>
    </p:spTree>
    <p:extLst>
      <p:ext uri="{BB962C8B-B14F-4D97-AF65-F5344CB8AC3E}">
        <p14:creationId xmlns:p14="http://schemas.microsoft.com/office/powerpoint/2010/main" val="36312860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3D255-8811-5CA9-1B0E-E2E70BCC9321}"/>
              </a:ext>
            </a:extLst>
          </p:cNvPr>
          <p:cNvSpPr>
            <a:spLocks noGrp="1"/>
          </p:cNvSpPr>
          <p:nvPr>
            <p:ph type="title"/>
          </p:nvPr>
        </p:nvSpPr>
        <p:spPr>
          <a:xfrm>
            <a:off x="576792" y="226144"/>
            <a:ext cx="10890929" cy="1097280"/>
          </a:xfrm>
        </p:spPr>
        <p:txBody>
          <a:bodyPr/>
          <a:lstStyle/>
          <a:p>
            <a:pPr algn="ctr"/>
            <a:r>
              <a:rPr lang="en-GB" dirty="0"/>
              <a:t>Reference list</a:t>
            </a:r>
          </a:p>
        </p:txBody>
      </p:sp>
      <p:sp>
        <p:nvSpPr>
          <p:cNvPr id="3" name="Content Placeholder 2">
            <a:extLst>
              <a:ext uri="{FF2B5EF4-FFF2-40B4-BE49-F238E27FC236}">
                <a16:creationId xmlns:a16="http://schemas.microsoft.com/office/drawing/2014/main" id="{0BF63CD0-B94A-1C03-288E-C3D28AF72A46}"/>
              </a:ext>
            </a:extLst>
          </p:cNvPr>
          <p:cNvSpPr>
            <a:spLocks noGrp="1"/>
          </p:cNvSpPr>
          <p:nvPr>
            <p:ph idx="1"/>
          </p:nvPr>
        </p:nvSpPr>
        <p:spPr>
          <a:xfrm>
            <a:off x="147484" y="1323424"/>
            <a:ext cx="11749547" cy="5342846"/>
          </a:xfrm>
          <a:solidFill>
            <a:schemeClr val="bg2"/>
          </a:solidFill>
        </p:spPr>
        <p:txBody>
          <a:bodyPr>
            <a:normAutofit fontScale="25000" lnSpcReduction="20000"/>
          </a:bodyPr>
          <a:lstStyle/>
          <a:p>
            <a:r>
              <a:rPr lang="en-GB" sz="5200" b="1" i="0" dirty="0">
                <a:solidFill>
                  <a:srgbClr val="61223A"/>
                </a:solidFill>
                <a:effectLst/>
              </a:rPr>
              <a:t> </a:t>
            </a:r>
            <a:r>
              <a:rPr lang="en-GB" sz="5200" b="1" i="0" dirty="0">
                <a:solidFill>
                  <a:schemeClr val="tx1"/>
                </a:solidFill>
                <a:effectLst/>
              </a:rPr>
              <a:t>Amit Kumar Singh (2025) ‘what are GLP-1 receptor agonists and how do they work?’.  </a:t>
            </a:r>
            <a:r>
              <a:rPr lang="en-US" sz="5200" b="1" dirty="0">
                <a:solidFill>
                  <a:schemeClr val="tx1"/>
                </a:solidFill>
                <a:hlinkClick r:id="rId2">
                  <a:extLst>
                    <a:ext uri="{A12FA001-AC4F-418D-AE19-62706E023703}">
                      <ahyp:hlinkClr xmlns:ahyp="http://schemas.microsoft.com/office/drawing/2018/hyperlinkcolor" val="tx"/>
                    </a:ext>
                  </a:extLst>
                </a:hlinkClick>
              </a:rPr>
              <a:t>What are GLP-1 Receptor Agonists and How Do They Work? | </a:t>
            </a:r>
            <a:r>
              <a:rPr lang="en-US" sz="5200" b="1" dirty="0" err="1">
                <a:solidFill>
                  <a:schemeClr val="tx1"/>
                </a:solidFill>
                <a:hlinkClick r:id="rId2">
                  <a:extLst>
                    <a:ext uri="{A12FA001-AC4F-418D-AE19-62706E023703}">
                      <ahyp:hlinkClr xmlns:ahyp="http://schemas.microsoft.com/office/drawing/2018/hyperlinkcolor" val="tx"/>
                    </a:ext>
                  </a:extLst>
                </a:hlinkClick>
              </a:rPr>
              <a:t>SheMed</a:t>
            </a:r>
            <a:r>
              <a:rPr lang="en-US" sz="5200" b="1" dirty="0">
                <a:solidFill>
                  <a:schemeClr val="tx1"/>
                </a:solidFill>
                <a:hlinkClick r:id="rId2">
                  <a:extLst>
                    <a:ext uri="{A12FA001-AC4F-418D-AE19-62706E023703}">
                      <ahyp:hlinkClr xmlns:ahyp="http://schemas.microsoft.com/office/drawing/2018/hyperlinkcolor" val="tx"/>
                    </a:ext>
                  </a:extLst>
                </a:hlinkClick>
              </a:rPr>
              <a:t> Blog</a:t>
            </a:r>
            <a:r>
              <a:rPr lang="en-US" sz="5200" b="1" dirty="0">
                <a:solidFill>
                  <a:schemeClr val="tx1"/>
                </a:solidFill>
              </a:rPr>
              <a:t> (Accessed on 22/10/2025). </a:t>
            </a:r>
            <a:endParaRPr lang="en-GB" sz="5200" b="1" i="0" dirty="0">
              <a:solidFill>
                <a:schemeClr val="tx1"/>
              </a:solidFill>
              <a:effectLst/>
            </a:endParaRPr>
          </a:p>
          <a:p>
            <a:r>
              <a:rPr lang="en-GB" sz="5200" b="1" i="0" dirty="0">
                <a:solidFill>
                  <a:schemeClr val="tx1"/>
                </a:solidFill>
                <a:effectLst/>
              </a:rPr>
              <a:t>Castro, N.I.Q., Almeida, M., </a:t>
            </a:r>
            <a:r>
              <a:rPr lang="en-GB" sz="5200" b="1" i="0" dirty="0" err="1">
                <a:solidFill>
                  <a:schemeClr val="tx1"/>
                </a:solidFill>
                <a:effectLst/>
              </a:rPr>
              <a:t>Orbea</a:t>
            </a:r>
            <a:r>
              <a:rPr lang="en-GB" sz="5200" b="1" i="0" dirty="0">
                <a:solidFill>
                  <a:schemeClr val="tx1"/>
                </a:solidFill>
                <a:effectLst/>
              </a:rPr>
              <a:t>, A.F., Andrade, D.N., Carrera, J.F., Vargas, F.Y. and Carrasco, M.L., 2025. Efficacy of liraglutide for weight loss in overweight and obese non-diabetic adults: a systematic review and meta-analysis of randomized controlled trials. </a:t>
            </a:r>
            <a:r>
              <a:rPr lang="en-GB" sz="5200" b="1" i="1" dirty="0" err="1">
                <a:solidFill>
                  <a:schemeClr val="tx1"/>
                </a:solidFill>
                <a:effectLst/>
              </a:rPr>
              <a:t>Cureus</a:t>
            </a:r>
            <a:r>
              <a:rPr lang="en-GB" sz="5200" b="1" i="0" dirty="0">
                <a:solidFill>
                  <a:schemeClr val="tx1"/>
                </a:solidFill>
                <a:effectLst/>
              </a:rPr>
              <a:t>, </a:t>
            </a:r>
            <a:r>
              <a:rPr lang="en-GB" sz="5200" b="1" i="1" dirty="0">
                <a:solidFill>
                  <a:schemeClr val="tx1"/>
                </a:solidFill>
                <a:effectLst/>
              </a:rPr>
              <a:t>17</a:t>
            </a:r>
            <a:r>
              <a:rPr lang="en-GB" sz="5200" b="1" i="0" dirty="0">
                <a:solidFill>
                  <a:schemeClr val="tx1"/>
                </a:solidFill>
                <a:effectLst/>
              </a:rPr>
              <a:t>(4).</a:t>
            </a:r>
          </a:p>
          <a:p>
            <a:r>
              <a:rPr lang="en-US" sz="5200" b="1" dirty="0">
                <a:solidFill>
                  <a:schemeClr val="tx1"/>
                </a:solidFill>
                <a:hlinkClick r:id="rId3">
                  <a:extLst>
                    <a:ext uri="{A12FA001-AC4F-418D-AE19-62706E023703}">
                      <ahyp:hlinkClr xmlns:ahyp="http://schemas.microsoft.com/office/drawing/2018/hyperlinkcolor" val="tx"/>
                    </a:ext>
                  </a:extLst>
                </a:hlinkClick>
              </a:rPr>
              <a:t>Kat </a:t>
            </a:r>
            <a:r>
              <a:rPr lang="en-US" sz="5200" b="1" dirty="0" err="1">
                <a:solidFill>
                  <a:schemeClr val="tx1"/>
                </a:solidFill>
                <a:hlinkClick r:id="rId3">
                  <a:extLst>
                    <a:ext uri="{A12FA001-AC4F-418D-AE19-62706E023703}">
                      <ahyp:hlinkClr xmlns:ahyp="http://schemas.microsoft.com/office/drawing/2018/hyperlinkcolor" val="tx"/>
                    </a:ext>
                  </a:extLst>
                </a:hlinkClick>
              </a:rPr>
              <a:t>Storr</a:t>
            </a:r>
            <a:r>
              <a:rPr lang="en-US" sz="5200" b="1" dirty="0">
                <a:solidFill>
                  <a:schemeClr val="tx1"/>
                </a:solidFill>
                <a:hlinkClick r:id="rId3">
                  <a:extLst>
                    <a:ext uri="{A12FA001-AC4F-418D-AE19-62706E023703}">
                      <ahyp:hlinkClr xmlns:ahyp="http://schemas.microsoft.com/office/drawing/2018/hyperlinkcolor" val="tx"/>
                    </a:ext>
                  </a:extLst>
                </a:hlinkClick>
              </a:rPr>
              <a:t> 2025. ‘What happens when you stop taking mounjaro? Doctors reveal the 5 side effects to expect. Available at: </a:t>
            </a:r>
            <a:r>
              <a:rPr lang="en-US" sz="5200" b="1" dirty="0">
                <a:solidFill>
                  <a:srgbClr val="8F8F8F"/>
                </a:solidFill>
                <a:hlinkClick r:id="rId3">
                  <a:extLst>
                    <a:ext uri="{A12FA001-AC4F-418D-AE19-62706E023703}">
                      <ahyp:hlinkClr xmlns:ahyp="http://schemas.microsoft.com/office/drawing/2018/hyperlinkcolor" val="tx"/>
                    </a:ext>
                  </a:extLst>
                </a:hlinkClick>
              </a:rPr>
              <a:t>What happens when you stop taking Mounjaro? Doctors reveal | Woman &amp; </a:t>
            </a:r>
            <a:r>
              <a:rPr lang="en-US" sz="5200" b="1" dirty="0">
                <a:solidFill>
                  <a:schemeClr val="tx1"/>
                </a:solidFill>
                <a:hlinkClick r:id="rId3">
                  <a:extLst>
                    <a:ext uri="{A12FA001-AC4F-418D-AE19-62706E023703}">
                      <ahyp:hlinkClr xmlns:ahyp="http://schemas.microsoft.com/office/drawing/2018/hyperlinkcolor" val="tx"/>
                    </a:ext>
                  </a:extLst>
                </a:hlinkClick>
              </a:rPr>
              <a:t>Home</a:t>
            </a:r>
            <a:r>
              <a:rPr lang="en-US" sz="5200" b="1" dirty="0">
                <a:solidFill>
                  <a:schemeClr val="tx1"/>
                </a:solidFill>
              </a:rPr>
              <a:t>. (Accessed on 7/10/2025.)</a:t>
            </a:r>
            <a:endParaRPr lang="en-GB" sz="5200" b="1" i="0" dirty="0">
              <a:solidFill>
                <a:schemeClr val="tx1"/>
              </a:solidFill>
              <a:effectLst/>
            </a:endParaRPr>
          </a:p>
          <a:p>
            <a:r>
              <a:rPr lang="en-US" sz="5200" b="1" i="0" dirty="0" err="1">
                <a:solidFill>
                  <a:schemeClr val="tx1"/>
                </a:solidFill>
                <a:effectLst/>
              </a:rPr>
              <a:t>Kommu</a:t>
            </a:r>
            <a:r>
              <a:rPr lang="en-US" sz="5200" b="1" i="0" dirty="0">
                <a:solidFill>
                  <a:schemeClr val="tx1"/>
                </a:solidFill>
                <a:effectLst/>
              </a:rPr>
              <a:t>, S., Sharma, P.P. and Gabor, R.M., 2025. Efficacy and Safety of </a:t>
            </a:r>
            <a:r>
              <a:rPr lang="en-US" sz="5200" b="1" i="0" dirty="0" err="1">
                <a:solidFill>
                  <a:schemeClr val="tx1"/>
                </a:solidFill>
                <a:effectLst/>
              </a:rPr>
              <a:t>Tirzepatide</a:t>
            </a:r>
            <a:r>
              <a:rPr lang="en-US" sz="5200" b="1" i="0" dirty="0">
                <a:solidFill>
                  <a:schemeClr val="tx1"/>
                </a:solidFill>
                <a:effectLst/>
              </a:rPr>
              <a:t> on Weight Loss in Patients Without Diabetes Mellitus: A Systematic Review and Meta‐Analysis of Randomized Controlled Trials. </a:t>
            </a:r>
            <a:r>
              <a:rPr lang="en-US" sz="5200" b="1" i="1" dirty="0">
                <a:solidFill>
                  <a:schemeClr val="tx1"/>
                </a:solidFill>
                <a:effectLst/>
              </a:rPr>
              <a:t>Obesity Reviews</a:t>
            </a:r>
            <a:r>
              <a:rPr lang="en-US" sz="5200" b="1" i="0" dirty="0">
                <a:solidFill>
                  <a:schemeClr val="tx1"/>
                </a:solidFill>
                <a:effectLst/>
              </a:rPr>
              <a:t>, p.e13961.</a:t>
            </a:r>
            <a:endParaRPr lang="en-US" sz="5200" b="1" dirty="0">
              <a:solidFill>
                <a:schemeClr val="tx1"/>
              </a:solidFill>
            </a:endParaRPr>
          </a:p>
          <a:p>
            <a:r>
              <a:rPr lang="en-US" sz="5200" b="1" dirty="0">
                <a:solidFill>
                  <a:schemeClr val="tx1"/>
                </a:solidFill>
                <a:hlinkClick r:id="rId4">
                  <a:extLst>
                    <a:ext uri="{A12FA001-AC4F-418D-AE19-62706E023703}">
                      <ahyp:hlinkClr xmlns:ahyp="http://schemas.microsoft.com/office/drawing/2018/hyperlinkcolor" val="tx"/>
                    </a:ext>
                  </a:extLst>
                </a:hlinkClick>
              </a:rPr>
              <a:t>Lisa Buss </a:t>
            </a:r>
            <a:r>
              <a:rPr lang="en-US" sz="5200" b="1" dirty="0" err="1">
                <a:solidFill>
                  <a:schemeClr val="tx1"/>
                </a:solidFill>
                <a:hlinkClick r:id="rId4">
                  <a:extLst>
                    <a:ext uri="{A12FA001-AC4F-418D-AE19-62706E023703}">
                      <ahyp:hlinkClr xmlns:ahyp="http://schemas.microsoft.com/office/drawing/2018/hyperlinkcolor" val="tx"/>
                    </a:ext>
                  </a:extLst>
                </a:hlinkClick>
              </a:rPr>
              <a:t>Preszler</a:t>
            </a:r>
            <a:r>
              <a:rPr lang="en-US" sz="5200" b="1" dirty="0">
                <a:solidFill>
                  <a:schemeClr val="tx1"/>
                </a:solidFill>
                <a:hlinkClick r:id="rId4">
                  <a:extLst>
                    <a:ext uri="{A12FA001-AC4F-418D-AE19-62706E023703}">
                      <ahyp:hlinkClr xmlns:ahyp="http://schemas.microsoft.com/office/drawing/2018/hyperlinkcolor" val="tx"/>
                    </a:ext>
                  </a:extLst>
                </a:hlinkClick>
              </a:rPr>
              <a:t> (2024). ‘Health benefits of </a:t>
            </a:r>
            <a:r>
              <a:rPr lang="en-US" sz="5200" b="1" dirty="0" err="1">
                <a:solidFill>
                  <a:schemeClr val="tx1"/>
                </a:solidFill>
                <a:hlinkClick r:id="rId4">
                  <a:extLst>
                    <a:ext uri="{A12FA001-AC4F-418D-AE19-62706E023703}">
                      <ahyp:hlinkClr xmlns:ahyp="http://schemas.microsoft.com/office/drawing/2018/hyperlinkcolor" val="tx"/>
                    </a:ext>
                  </a:extLst>
                </a:hlinkClick>
              </a:rPr>
              <a:t>semaglutide</a:t>
            </a:r>
            <a:r>
              <a:rPr lang="en-US" sz="5200" b="1" dirty="0">
                <a:solidFill>
                  <a:schemeClr val="tx1"/>
                </a:solidFill>
                <a:hlinkClick r:id="rId4">
                  <a:extLst>
                    <a:ext uri="{A12FA001-AC4F-418D-AE19-62706E023703}">
                      <ahyp:hlinkClr xmlns:ahyp="http://schemas.microsoft.com/office/drawing/2018/hyperlinkcolor" val="tx"/>
                    </a:ext>
                  </a:extLst>
                </a:hlinkClick>
              </a:rPr>
              <a:t>-beyond weight loss’. Available at; Health benefits of </a:t>
            </a:r>
            <a:r>
              <a:rPr lang="en-US" sz="5200" b="1" dirty="0" err="1">
                <a:solidFill>
                  <a:schemeClr val="tx1"/>
                </a:solidFill>
                <a:hlinkClick r:id="rId4">
                  <a:extLst>
                    <a:ext uri="{A12FA001-AC4F-418D-AE19-62706E023703}">
                      <ahyp:hlinkClr xmlns:ahyp="http://schemas.microsoft.com/office/drawing/2018/hyperlinkcolor" val="tx"/>
                    </a:ext>
                  </a:extLst>
                </a:hlinkClick>
              </a:rPr>
              <a:t>semaglutide</a:t>
            </a:r>
            <a:r>
              <a:rPr lang="en-US" sz="5200" b="1" dirty="0">
                <a:solidFill>
                  <a:schemeClr val="tx1"/>
                </a:solidFill>
                <a:hlinkClick r:id="rId4">
                  <a:extLst>
                    <a:ext uri="{A12FA001-AC4F-418D-AE19-62706E023703}">
                      <ahyp:hlinkClr xmlns:ahyp="http://schemas.microsoft.com/office/drawing/2018/hyperlinkcolor" val="tx"/>
                    </a:ext>
                  </a:extLst>
                </a:hlinkClick>
              </a:rPr>
              <a:t> — Beyond weight loss - Mayo Clinic Press</a:t>
            </a:r>
            <a:r>
              <a:rPr lang="en-US" sz="5200" b="1" dirty="0">
                <a:solidFill>
                  <a:schemeClr val="tx1"/>
                </a:solidFill>
              </a:rPr>
              <a:t>. (Accessed on 27/10/2025.)</a:t>
            </a:r>
          </a:p>
          <a:p>
            <a:r>
              <a:rPr lang="en-US" sz="5200" b="1" dirty="0">
                <a:solidFill>
                  <a:schemeClr val="tx1"/>
                </a:solidFill>
              </a:rPr>
              <a:t>Medic spot (2025) ‘Mounjaro reviews from real UK users’. </a:t>
            </a:r>
            <a:r>
              <a:rPr lang="en-US" sz="5200" b="1" dirty="0">
                <a:solidFill>
                  <a:srgbClr val="8F8F8F"/>
                </a:solidFill>
                <a:hlinkClick r:id="rId5">
                  <a:extLst>
                    <a:ext uri="{A12FA001-AC4F-418D-AE19-62706E023703}">
                      <ahyp:hlinkClr xmlns:ahyp="http://schemas.microsoft.com/office/drawing/2018/hyperlinkcolor" val="tx"/>
                    </a:ext>
                  </a:extLst>
                </a:hlinkClick>
              </a:rPr>
              <a:t>Mounjaro Reviews from Real UK Users – </a:t>
            </a:r>
            <a:r>
              <a:rPr lang="en-US" sz="5200" b="1" dirty="0" err="1">
                <a:solidFill>
                  <a:schemeClr val="tx1"/>
                </a:solidFill>
                <a:hlinkClick r:id="rId5">
                  <a:extLst>
                    <a:ext uri="{A12FA001-AC4F-418D-AE19-62706E023703}">
                      <ahyp:hlinkClr xmlns:ahyp="http://schemas.microsoft.com/office/drawing/2018/hyperlinkcolor" val="tx"/>
                    </a:ext>
                  </a:extLst>
                </a:hlinkClick>
              </a:rPr>
              <a:t>Medicspot</a:t>
            </a:r>
            <a:r>
              <a:rPr lang="en-US" sz="5200" b="1" dirty="0">
                <a:solidFill>
                  <a:schemeClr val="tx1"/>
                </a:solidFill>
              </a:rPr>
              <a:t> (Accessed on 20/10/2025)</a:t>
            </a:r>
          </a:p>
          <a:p>
            <a:r>
              <a:rPr lang="en-US" sz="5200" b="1" i="0" dirty="0">
                <a:solidFill>
                  <a:schemeClr val="tx1"/>
                </a:solidFill>
                <a:effectLst/>
              </a:rPr>
              <a:t>Moyad, M.A. Embracing the Pros and Cons of the New Weight Loss Medications (</a:t>
            </a:r>
            <a:r>
              <a:rPr lang="en-US" sz="5200" b="1" i="0" dirty="0" err="1">
                <a:solidFill>
                  <a:schemeClr val="tx1"/>
                </a:solidFill>
                <a:effectLst/>
              </a:rPr>
              <a:t>Semaglutide</a:t>
            </a:r>
            <a:r>
              <a:rPr lang="en-US" sz="5200" b="1" i="0" dirty="0">
                <a:solidFill>
                  <a:schemeClr val="tx1"/>
                </a:solidFill>
                <a:effectLst/>
              </a:rPr>
              <a:t>, </a:t>
            </a:r>
            <a:r>
              <a:rPr lang="en-US" sz="5200" b="1" i="0" dirty="0" err="1">
                <a:solidFill>
                  <a:schemeClr val="tx1"/>
                </a:solidFill>
                <a:effectLst/>
              </a:rPr>
              <a:t>Tirzepatide</a:t>
            </a:r>
            <a:r>
              <a:rPr lang="en-US" sz="5200" b="1" i="0" dirty="0">
                <a:solidFill>
                  <a:schemeClr val="tx1"/>
                </a:solidFill>
                <a:effectLst/>
              </a:rPr>
              <a:t>, Etc.). </a:t>
            </a:r>
            <a:r>
              <a:rPr lang="en-US" sz="5200" b="1" i="1" dirty="0">
                <a:solidFill>
                  <a:schemeClr val="tx1"/>
                </a:solidFill>
                <a:effectLst/>
              </a:rPr>
              <a:t>Curr </a:t>
            </a:r>
            <a:r>
              <a:rPr lang="en-US" sz="5200" b="1" i="1" dirty="0" err="1">
                <a:solidFill>
                  <a:schemeClr val="tx1"/>
                </a:solidFill>
                <a:effectLst/>
              </a:rPr>
              <a:t>Urol</a:t>
            </a:r>
            <a:r>
              <a:rPr lang="en-US" sz="5200" b="1" i="1" dirty="0">
                <a:solidFill>
                  <a:schemeClr val="tx1"/>
                </a:solidFill>
                <a:effectLst/>
              </a:rPr>
              <a:t> Rep</a:t>
            </a:r>
            <a:r>
              <a:rPr lang="en-US" sz="5200" b="1" i="0" dirty="0">
                <a:solidFill>
                  <a:schemeClr val="tx1"/>
                </a:solidFill>
                <a:effectLst/>
              </a:rPr>
              <a:t> 24, 515–525 (2023). https://doi.org/10.1007/s11934-023-01180-7</a:t>
            </a:r>
          </a:p>
          <a:p>
            <a:r>
              <a:rPr lang="en-US" sz="5200" b="1" dirty="0">
                <a:solidFill>
                  <a:schemeClr val="tx1"/>
                </a:solidFill>
                <a:hlinkClick r:id="rId6">
                  <a:extLst>
                    <a:ext uri="{A12FA001-AC4F-418D-AE19-62706E023703}">
                      <ahyp:hlinkClr xmlns:ahyp="http://schemas.microsoft.com/office/drawing/2018/hyperlinkcolor" val="tx"/>
                    </a:ext>
                  </a:extLst>
                </a:hlinkClick>
              </a:rPr>
              <a:t>Rachel Joy 2025. ‘Wegovy and the STEER study: Why your health journey with She Med goes beyond weight. Wegovy and the STEER Study: Why Your Health Journey With </a:t>
            </a:r>
            <a:r>
              <a:rPr lang="en-US" sz="5200" b="1" dirty="0" err="1">
                <a:solidFill>
                  <a:schemeClr val="tx1"/>
                </a:solidFill>
                <a:hlinkClick r:id="rId6">
                  <a:extLst>
                    <a:ext uri="{A12FA001-AC4F-418D-AE19-62706E023703}">
                      <ahyp:hlinkClr xmlns:ahyp="http://schemas.microsoft.com/office/drawing/2018/hyperlinkcolor" val="tx"/>
                    </a:ext>
                  </a:extLst>
                </a:hlinkClick>
              </a:rPr>
              <a:t>SheMed</a:t>
            </a:r>
            <a:r>
              <a:rPr lang="en-US" sz="5200" b="1" dirty="0">
                <a:solidFill>
                  <a:schemeClr val="tx1"/>
                </a:solidFill>
                <a:hlinkClick r:id="rId6">
                  <a:extLst>
                    <a:ext uri="{A12FA001-AC4F-418D-AE19-62706E023703}">
                      <ahyp:hlinkClr xmlns:ahyp="http://schemas.microsoft.com/office/drawing/2018/hyperlinkcolor" val="tx"/>
                    </a:ext>
                  </a:extLst>
                </a:hlinkClick>
              </a:rPr>
              <a:t> Goes Beyond Weight | </a:t>
            </a:r>
            <a:r>
              <a:rPr lang="en-US" sz="5200" b="1" dirty="0" err="1">
                <a:solidFill>
                  <a:schemeClr val="tx1"/>
                </a:solidFill>
                <a:hlinkClick r:id="rId6">
                  <a:extLst>
                    <a:ext uri="{A12FA001-AC4F-418D-AE19-62706E023703}">
                      <ahyp:hlinkClr xmlns:ahyp="http://schemas.microsoft.com/office/drawing/2018/hyperlinkcolor" val="tx"/>
                    </a:ext>
                  </a:extLst>
                </a:hlinkClick>
              </a:rPr>
              <a:t>SheMed</a:t>
            </a:r>
            <a:r>
              <a:rPr lang="en-US" sz="5200" b="1" dirty="0">
                <a:solidFill>
                  <a:schemeClr val="tx1"/>
                </a:solidFill>
                <a:hlinkClick r:id="rId6">
                  <a:extLst>
                    <a:ext uri="{A12FA001-AC4F-418D-AE19-62706E023703}">
                      <ahyp:hlinkClr xmlns:ahyp="http://schemas.microsoft.com/office/drawing/2018/hyperlinkcolor" val="tx"/>
                    </a:ext>
                  </a:extLst>
                </a:hlinkClick>
              </a:rPr>
              <a:t> Blog</a:t>
            </a:r>
            <a:r>
              <a:rPr lang="en-US" sz="5200" b="1" dirty="0">
                <a:solidFill>
                  <a:schemeClr val="tx1"/>
                </a:solidFill>
              </a:rPr>
              <a:t> (Accessed on 1’10/2025)</a:t>
            </a:r>
          </a:p>
          <a:p>
            <a:r>
              <a:rPr lang="en-US" sz="5200" b="1" i="0" dirty="0">
                <a:solidFill>
                  <a:schemeClr val="tx1"/>
                </a:solidFill>
                <a:effectLst/>
              </a:rPr>
              <a:t>Robinson, J.R. and </a:t>
            </a:r>
            <a:r>
              <a:rPr lang="en-US" sz="5200" b="1" i="0" dirty="0" err="1">
                <a:solidFill>
                  <a:schemeClr val="tx1"/>
                </a:solidFill>
                <a:effectLst/>
              </a:rPr>
              <a:t>Niswender</a:t>
            </a:r>
            <a:r>
              <a:rPr lang="en-US" sz="5200" b="1" i="0" dirty="0">
                <a:solidFill>
                  <a:schemeClr val="tx1"/>
                </a:solidFill>
                <a:effectLst/>
              </a:rPr>
              <a:t>, K.D., 2009. What are the risks and the benefits of current and emerging weight-loss medications?. </a:t>
            </a:r>
            <a:r>
              <a:rPr lang="en-US" sz="5200" b="1" i="1" dirty="0">
                <a:solidFill>
                  <a:schemeClr val="tx1"/>
                </a:solidFill>
                <a:effectLst/>
              </a:rPr>
              <a:t>Current diabetes reports</a:t>
            </a:r>
            <a:r>
              <a:rPr lang="en-US" sz="5200" b="1" i="0" dirty="0">
                <a:solidFill>
                  <a:schemeClr val="tx1"/>
                </a:solidFill>
                <a:effectLst/>
              </a:rPr>
              <a:t>, </a:t>
            </a:r>
            <a:r>
              <a:rPr lang="en-US" sz="5200" b="1" i="1" dirty="0">
                <a:solidFill>
                  <a:schemeClr val="tx1"/>
                </a:solidFill>
                <a:effectLst/>
              </a:rPr>
              <a:t>9</a:t>
            </a:r>
            <a:r>
              <a:rPr lang="en-US" sz="5200" b="1" i="0" dirty="0">
                <a:solidFill>
                  <a:schemeClr val="tx1"/>
                </a:solidFill>
                <a:effectLst/>
              </a:rPr>
              <a:t>(5), pp.368-375.</a:t>
            </a:r>
          </a:p>
          <a:p>
            <a:r>
              <a:rPr lang="en-US" sz="5200" b="1" i="0" dirty="0">
                <a:solidFill>
                  <a:schemeClr val="tx1"/>
                </a:solidFill>
                <a:effectLst/>
              </a:rPr>
              <a:t>September, R.B., Beyond Weight Loss: Exploring the Expanded Therapeutic Potential of GLP-1 Receptor Agonists.</a:t>
            </a:r>
          </a:p>
          <a:p>
            <a:r>
              <a:rPr lang="en-US" sz="5200" b="1" i="0" dirty="0">
                <a:solidFill>
                  <a:schemeClr val="tx1"/>
                </a:solidFill>
                <a:effectLst/>
              </a:rPr>
              <a:t>Singh, A.K., Understanding </a:t>
            </a:r>
            <a:r>
              <a:rPr lang="en-US" sz="5200" b="1" i="0" dirty="0" err="1">
                <a:solidFill>
                  <a:schemeClr val="tx1"/>
                </a:solidFill>
                <a:effectLst/>
              </a:rPr>
              <a:t>Tirzepatide</a:t>
            </a:r>
            <a:r>
              <a:rPr lang="en-US" sz="5200" b="1" i="0" dirty="0">
                <a:solidFill>
                  <a:schemeClr val="tx1"/>
                </a:solidFill>
                <a:effectLst/>
              </a:rPr>
              <a:t>: The Active Ingredient in Mounjaro.</a:t>
            </a:r>
          </a:p>
          <a:p>
            <a:r>
              <a:rPr lang="en-US" sz="5200" b="1" dirty="0">
                <a:solidFill>
                  <a:schemeClr val="tx1"/>
                </a:solidFill>
                <a:hlinkClick r:id="rId7">
                  <a:extLst>
                    <a:ext uri="{A12FA001-AC4F-418D-AE19-62706E023703}">
                      <ahyp:hlinkClr xmlns:ahyp="http://schemas.microsoft.com/office/drawing/2018/hyperlinkcolor" val="tx"/>
                    </a:ext>
                  </a:extLst>
                </a:hlinkClick>
              </a:rPr>
              <a:t>The best of health (2025). ‘Comparing the cost of weight loss injections in 2025’. Available at; Compare the Cost of Weight Loss Injections in 2025 - The Best Of Health</a:t>
            </a:r>
            <a:r>
              <a:rPr lang="en-US" sz="5200" b="1" dirty="0">
                <a:solidFill>
                  <a:schemeClr val="tx1"/>
                </a:solidFill>
              </a:rPr>
              <a:t>. (Accessed on 23/10/2025)</a:t>
            </a:r>
            <a:endParaRPr lang="en-US" sz="5200" b="1" i="0" dirty="0">
              <a:solidFill>
                <a:schemeClr val="tx1"/>
              </a:solidFill>
              <a:effectLst/>
            </a:endParaRPr>
          </a:p>
          <a:p>
            <a:r>
              <a:rPr lang="en-GB" sz="5200" b="1" dirty="0">
                <a:solidFill>
                  <a:schemeClr val="tx1"/>
                </a:solidFill>
                <a:hlinkClick r:id="rId8">
                  <a:extLst>
                    <a:ext uri="{A12FA001-AC4F-418D-AE19-62706E023703}">
                      <ahyp:hlinkClr xmlns:ahyp="http://schemas.microsoft.com/office/drawing/2018/hyperlinkcolor" val="tx"/>
                    </a:ext>
                  </a:extLst>
                </a:hlinkClick>
              </a:rPr>
              <a:t>World health organisation (2025). ‘Obesity and overweight’. Available at: Obesity and overweight</a:t>
            </a:r>
            <a:r>
              <a:rPr lang="en-GB" sz="5200" b="1" dirty="0">
                <a:solidFill>
                  <a:schemeClr val="tx1"/>
                </a:solidFill>
              </a:rPr>
              <a:t>. (Accessed on 10/10/2025.)</a:t>
            </a:r>
            <a:endParaRPr lang="en-US" sz="5200" b="1" dirty="0">
              <a:solidFill>
                <a:schemeClr val="tx1"/>
              </a:solidFill>
            </a:endParaRPr>
          </a:p>
          <a:p>
            <a:endParaRPr lang="en-GB" dirty="0"/>
          </a:p>
        </p:txBody>
      </p:sp>
    </p:spTree>
    <p:extLst>
      <p:ext uri="{BB962C8B-B14F-4D97-AF65-F5344CB8AC3E}">
        <p14:creationId xmlns:p14="http://schemas.microsoft.com/office/powerpoint/2010/main" val="24673960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2918</TotalTime>
  <Words>1150</Words>
  <Application>Microsoft Office PowerPoint</Application>
  <PresentationFormat>Widescreen</PresentationFormat>
  <Paragraphs>47</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ADLaM Display</vt:lpstr>
      <vt:lpstr>Aharoni</vt:lpstr>
      <vt:lpstr>Arial</vt:lpstr>
      <vt:lpstr>Century Gothic</vt:lpstr>
      <vt:lpstr>Wingdings 3</vt:lpstr>
      <vt:lpstr>Ion Boardroom</vt:lpstr>
      <vt:lpstr>Are weight loss medications truly beneficial, or do their negatives outweigh their benefits?</vt:lpstr>
      <vt:lpstr>Aims of the presentation</vt:lpstr>
      <vt:lpstr>Why are weight loss medications needed?</vt:lpstr>
      <vt:lpstr>How efficient are weight loss medications?</vt:lpstr>
      <vt:lpstr>What are the benefits of these medications beyond weight loss?</vt:lpstr>
      <vt:lpstr>But what are the downfalls with weight loss medications?  </vt:lpstr>
      <vt:lpstr>https://youtube.com/shorts/NcdcBhjd60M?si=d5thhPiwA5qWpP8Y </vt:lpstr>
      <vt:lpstr>PowerPoint Presentation</vt:lpstr>
      <vt:lpstr>What happens when you stop taking weight loss drugs?</vt:lpstr>
      <vt:lpstr>Concluding statements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mounjaro? Exploring the benefits and drawbacks</dc:title>
  <dc:creator>lucy richards</dc:creator>
  <cp:lastModifiedBy>lucy richards</cp:lastModifiedBy>
  <cp:revision>7</cp:revision>
  <dcterms:created xsi:type="dcterms:W3CDTF">2025-10-15T04:37:17Z</dcterms:created>
  <dcterms:modified xsi:type="dcterms:W3CDTF">2025-10-31T10:34:08Z</dcterms:modified>
</cp:coreProperties>
</file>