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088" autoAdjust="0"/>
    <p:restoredTop sz="94660"/>
  </p:normalViewPr>
  <p:slideViewPr>
    <p:cSldViewPr snapToGrid="0">
      <p:cViewPr>
        <p:scale>
          <a:sx n="78" d="100"/>
          <a:sy n="78" d="100"/>
        </p:scale>
        <p:origin x="-156"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D06E048-EAAF-4ED2-8CEB-5158E2406B85}" type="datetimeFigureOut">
              <a:rPr lang="en-GB" smtClean="0"/>
              <a:t>10/03/2024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5F51894-24FF-4D81-B08C-471F8A2440E0}" type="slidenum">
              <a:rPr lang="en-GB" smtClean="0"/>
              <a:t>‹#›</a:t>
            </a:fld>
            <a:endParaRPr lang="en-GB"/>
          </a:p>
        </p:txBody>
      </p:sp>
    </p:spTree>
    <p:extLst>
      <p:ext uri="{BB962C8B-B14F-4D97-AF65-F5344CB8AC3E}">
        <p14:creationId xmlns:p14="http://schemas.microsoft.com/office/powerpoint/2010/main" val="36260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06E048-EAAF-4ED2-8CEB-5158E2406B85}"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3141758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D06E048-EAAF-4ED2-8CEB-5158E2406B85}" type="datetimeFigureOut">
              <a:rPr lang="en-GB" smtClean="0"/>
              <a:t>10/03/2024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5F51894-24FF-4D81-B08C-471F8A2440E0}" type="slidenum">
              <a:rPr lang="en-GB" smtClean="0"/>
              <a:t>‹#›</a:t>
            </a:fld>
            <a:endParaRPr lang="en-GB"/>
          </a:p>
        </p:txBody>
      </p:sp>
    </p:spTree>
    <p:extLst>
      <p:ext uri="{BB962C8B-B14F-4D97-AF65-F5344CB8AC3E}">
        <p14:creationId xmlns:p14="http://schemas.microsoft.com/office/powerpoint/2010/main" val="252720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D06E048-EAAF-4ED2-8CEB-5158E2406B85}"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131745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06E048-EAAF-4ED2-8CEB-5158E2406B85}" type="datetimeFigureOut">
              <a:rPr lang="en-GB" smtClean="0"/>
              <a:t>10/03/2024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2543806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06E048-EAAF-4ED2-8CEB-5158E2406B85}" type="datetimeFigureOut">
              <a:rPr lang="en-GB" smtClean="0"/>
              <a:t>10/03/2024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3829527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6E048-EAAF-4ED2-8CEB-5158E2406B85}" type="datetimeFigureOut">
              <a:rPr lang="en-GB" smtClean="0"/>
              <a:t>10/03/2024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2607445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D06E048-EAAF-4ED2-8CEB-5158E2406B85}" type="datetimeFigureOut">
              <a:rPr lang="en-GB" smtClean="0"/>
              <a:t>10/03/2024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5F51894-24FF-4D81-B08C-471F8A2440E0}" type="slidenum">
              <a:rPr lang="en-GB" smtClean="0"/>
              <a:t>‹#›</a:t>
            </a:fld>
            <a:endParaRPr lang="en-GB"/>
          </a:p>
        </p:txBody>
      </p:sp>
    </p:spTree>
    <p:extLst>
      <p:ext uri="{BB962C8B-B14F-4D97-AF65-F5344CB8AC3E}">
        <p14:creationId xmlns:p14="http://schemas.microsoft.com/office/powerpoint/2010/main" val="325678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06E048-EAAF-4ED2-8CEB-5158E2406B85}"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1543375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06E048-EAAF-4ED2-8CEB-5158E2406B85}"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51894-24FF-4D81-B08C-471F8A2440E0}" type="slidenum">
              <a:rPr lang="en-GB" smtClean="0"/>
              <a:t>‹#›</a:t>
            </a:fld>
            <a:endParaRPr lang="en-GB"/>
          </a:p>
        </p:txBody>
      </p:sp>
    </p:spTree>
    <p:extLst>
      <p:ext uri="{BB962C8B-B14F-4D97-AF65-F5344CB8AC3E}">
        <p14:creationId xmlns:p14="http://schemas.microsoft.com/office/powerpoint/2010/main" val="305251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D06E048-EAAF-4ED2-8CEB-5158E2406B85}" type="datetimeFigureOut">
              <a:rPr lang="en-GB" smtClean="0"/>
              <a:t>10/03/2024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5F51894-24FF-4D81-B08C-471F8A2440E0}" type="slidenum">
              <a:rPr lang="en-GB" smtClean="0"/>
              <a:t>‹#›</a:t>
            </a:fld>
            <a:endParaRPr lang="en-GB"/>
          </a:p>
        </p:txBody>
      </p:sp>
    </p:spTree>
    <p:extLst>
      <p:ext uri="{BB962C8B-B14F-4D97-AF65-F5344CB8AC3E}">
        <p14:creationId xmlns:p14="http://schemas.microsoft.com/office/powerpoint/2010/main" val="2063542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D06E048-EAAF-4ED2-8CEB-5158E2406B85}" type="datetimeFigureOut">
              <a:rPr lang="en-GB" smtClean="0"/>
              <a:t>10/03/2024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5F51894-24FF-4D81-B08C-471F8A2440E0}"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852884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A341-4C7B-285F-2529-0D3549A0A6E1}"/>
              </a:ext>
            </a:extLst>
          </p:cNvPr>
          <p:cNvSpPr>
            <a:spLocks noGrp="1"/>
          </p:cNvSpPr>
          <p:nvPr>
            <p:ph type="ctrTitle"/>
          </p:nvPr>
        </p:nvSpPr>
        <p:spPr>
          <a:xfrm>
            <a:off x="581191" y="1020432"/>
            <a:ext cx="10993549" cy="506290"/>
          </a:xfrm>
        </p:spPr>
        <p:txBody>
          <a:bodyPr>
            <a:normAutofit/>
          </a:bodyPr>
          <a:lstStyle/>
          <a:p>
            <a:r>
              <a:rPr lang="en-GB" sz="1800" dirty="0"/>
              <a:t>Presentation: </a:t>
            </a:r>
            <a:r>
              <a:rPr lang="en-US" sz="1800" dirty="0"/>
              <a:t>BA Leadership and Management Skills for the Workplace</a:t>
            </a:r>
            <a:endParaRPr lang="en-GB" sz="1800" dirty="0"/>
          </a:p>
        </p:txBody>
      </p:sp>
      <p:sp>
        <p:nvSpPr>
          <p:cNvPr id="3" name="Subtitle 2">
            <a:extLst>
              <a:ext uri="{FF2B5EF4-FFF2-40B4-BE49-F238E27FC236}">
                <a16:creationId xmlns:a16="http://schemas.microsoft.com/office/drawing/2014/main" id="{E3FD26AD-A556-09DE-3585-8B4453E4DD51}"/>
              </a:ext>
            </a:extLst>
          </p:cNvPr>
          <p:cNvSpPr>
            <a:spLocks noGrp="1"/>
          </p:cNvSpPr>
          <p:nvPr>
            <p:ph type="subTitle" idx="1"/>
          </p:nvPr>
        </p:nvSpPr>
        <p:spPr>
          <a:xfrm>
            <a:off x="499551" y="1608365"/>
            <a:ext cx="10993546" cy="1496684"/>
          </a:xfrm>
        </p:spPr>
        <p:txBody>
          <a:bodyPr>
            <a:normAutofit fontScale="85000" lnSpcReduction="20000"/>
          </a:bodyPr>
          <a:lstStyle/>
          <a:p>
            <a:r>
              <a:rPr lang="en-US" dirty="0"/>
              <a:t>Student’s Name:  Sana arif</a:t>
            </a:r>
          </a:p>
          <a:p>
            <a:r>
              <a:rPr lang="en-US" dirty="0"/>
              <a:t>Student’s Number: 2116663</a:t>
            </a:r>
          </a:p>
          <a:p>
            <a:r>
              <a:rPr lang="en-US" dirty="0"/>
              <a:t>Module code: bmsw6102</a:t>
            </a:r>
          </a:p>
          <a:p>
            <a:r>
              <a:rPr lang="en-US" dirty="0"/>
              <a:t>Lecture name: </a:t>
            </a:r>
            <a:r>
              <a:rPr lang="en-US" dirty="0" err="1"/>
              <a:t>ivan</a:t>
            </a:r>
            <a:r>
              <a:rPr lang="en-US" dirty="0"/>
              <a:t> </a:t>
            </a:r>
            <a:r>
              <a:rPr lang="en-US" dirty="0" err="1"/>
              <a:t>rodriguez</a:t>
            </a:r>
            <a:r>
              <a:rPr lang="en-US" dirty="0"/>
              <a:t> Hernandez</a:t>
            </a:r>
          </a:p>
          <a:p>
            <a:r>
              <a:rPr lang="en-US" dirty="0"/>
              <a:t>Date: 2024</a:t>
            </a:r>
          </a:p>
          <a:p>
            <a:endParaRPr lang="en-US" dirty="0"/>
          </a:p>
        </p:txBody>
      </p:sp>
      <p:pic>
        <p:nvPicPr>
          <p:cNvPr id="4" name="Picture 3" descr="UWTSD Birmingham (@UWTSDBirmingham) | Twitter">
            <a:extLst>
              <a:ext uri="{FF2B5EF4-FFF2-40B4-BE49-F238E27FC236}">
                <a16:creationId xmlns:a16="http://schemas.microsoft.com/office/drawing/2014/main" id="{415CC854-BD9F-B7A8-BCCA-998A918EE9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38017" y="3721604"/>
            <a:ext cx="2115965" cy="2115965"/>
          </a:xfrm>
          <a:prstGeom prst="rect">
            <a:avLst/>
          </a:prstGeom>
          <a:noFill/>
          <a:ln>
            <a:noFill/>
          </a:ln>
        </p:spPr>
      </p:pic>
    </p:spTree>
    <p:extLst>
      <p:ext uri="{BB962C8B-B14F-4D97-AF65-F5344CB8AC3E}">
        <p14:creationId xmlns:p14="http://schemas.microsoft.com/office/powerpoint/2010/main" val="3148045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4A70-686E-5636-DB0A-AE8C458B4A28}"/>
              </a:ext>
            </a:extLst>
          </p:cNvPr>
          <p:cNvSpPr>
            <a:spLocks noGrp="1"/>
          </p:cNvSpPr>
          <p:nvPr>
            <p:ph type="title"/>
          </p:nvPr>
        </p:nvSpPr>
        <p:spPr/>
        <p:txBody>
          <a:bodyPr/>
          <a:lstStyle/>
          <a:p>
            <a:r>
              <a:rPr lang="en-US" dirty="0"/>
              <a:t>Outline</a:t>
            </a:r>
            <a:endParaRPr lang="en-GB" dirty="0"/>
          </a:p>
        </p:txBody>
      </p:sp>
      <p:sp>
        <p:nvSpPr>
          <p:cNvPr id="3" name="Content Placeholder 2">
            <a:extLst>
              <a:ext uri="{FF2B5EF4-FFF2-40B4-BE49-F238E27FC236}">
                <a16:creationId xmlns:a16="http://schemas.microsoft.com/office/drawing/2014/main" id="{64E6EEEF-8695-1AF9-3605-636AADABE49B}"/>
              </a:ext>
            </a:extLst>
          </p:cNvPr>
          <p:cNvSpPr>
            <a:spLocks noGrp="1"/>
          </p:cNvSpPr>
          <p:nvPr>
            <p:ph idx="1"/>
          </p:nvPr>
        </p:nvSpPr>
        <p:spPr/>
        <p:txBody>
          <a:bodyPr>
            <a:normAutofit lnSpcReduction="10000"/>
          </a:bodyPr>
          <a:lstStyle/>
          <a:p>
            <a:r>
              <a:rPr lang="en-US" dirty="0"/>
              <a:t>Introduction</a:t>
            </a:r>
          </a:p>
          <a:p>
            <a:r>
              <a:rPr lang="en-US" dirty="0"/>
              <a:t>Summary of the Assignment</a:t>
            </a:r>
          </a:p>
          <a:p>
            <a:r>
              <a:rPr lang="en-US" dirty="0"/>
              <a:t>Methodology</a:t>
            </a:r>
          </a:p>
          <a:p>
            <a:r>
              <a:rPr lang="en-US" dirty="0"/>
              <a:t>Additional resources</a:t>
            </a:r>
          </a:p>
          <a:p>
            <a:r>
              <a:rPr lang="en-US" dirty="0"/>
              <a:t>The main theories and concepts explored</a:t>
            </a:r>
          </a:p>
          <a:p>
            <a:r>
              <a:rPr lang="en-US" dirty="0"/>
              <a:t>Challenges</a:t>
            </a:r>
          </a:p>
          <a:p>
            <a:r>
              <a:rPr lang="en-US" dirty="0"/>
              <a:t>Solutions</a:t>
            </a:r>
          </a:p>
          <a:p>
            <a:r>
              <a:rPr lang="en-US" dirty="0"/>
              <a:t>Practical learning outcomes</a:t>
            </a:r>
          </a:p>
          <a:p>
            <a:r>
              <a:rPr lang="en-US" dirty="0"/>
              <a:t>Benefits in </a:t>
            </a:r>
            <a:r>
              <a:rPr lang="en-US"/>
              <a:t>the future</a:t>
            </a:r>
            <a:endParaRPr lang="en-US" dirty="0"/>
          </a:p>
          <a:p>
            <a:endParaRPr lang="en-US" dirty="0"/>
          </a:p>
          <a:p>
            <a:endParaRPr lang="en-US" dirty="0"/>
          </a:p>
          <a:p>
            <a:endParaRPr lang="en-GB" dirty="0"/>
          </a:p>
        </p:txBody>
      </p:sp>
    </p:spTree>
    <p:extLst>
      <p:ext uri="{BB962C8B-B14F-4D97-AF65-F5344CB8AC3E}">
        <p14:creationId xmlns:p14="http://schemas.microsoft.com/office/powerpoint/2010/main" val="104989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1726E-97EC-ACA0-981E-22ED95C0C993}"/>
              </a:ext>
            </a:extLst>
          </p:cNvPr>
          <p:cNvSpPr>
            <a:spLocks noGrp="1"/>
          </p:cNvSpPr>
          <p:nvPr>
            <p:ph type="title"/>
          </p:nvPr>
        </p:nvSpPr>
        <p:spPr/>
        <p:txBody>
          <a:bodyPr/>
          <a:lstStyle/>
          <a:p>
            <a:r>
              <a:rPr lang="en-US" dirty="0"/>
              <a:t>Instruction </a:t>
            </a:r>
            <a:endParaRPr lang="en-GB" dirty="0"/>
          </a:p>
        </p:txBody>
      </p:sp>
      <p:sp>
        <p:nvSpPr>
          <p:cNvPr id="3" name="Content Placeholder 2">
            <a:extLst>
              <a:ext uri="{FF2B5EF4-FFF2-40B4-BE49-F238E27FC236}">
                <a16:creationId xmlns:a16="http://schemas.microsoft.com/office/drawing/2014/main" id="{63F16F11-233C-D7BF-F80B-3B322F398743}"/>
              </a:ext>
            </a:extLst>
          </p:cNvPr>
          <p:cNvSpPr>
            <a:spLocks noGrp="1"/>
          </p:cNvSpPr>
          <p:nvPr>
            <p:ph idx="1"/>
          </p:nvPr>
        </p:nvSpPr>
        <p:spPr/>
        <p:txBody>
          <a:bodyPr>
            <a:normAutofit/>
          </a:bodyPr>
          <a:lstStyle/>
          <a:p>
            <a:r>
              <a:rPr lang="en-US" dirty="0"/>
              <a:t>The presentation will be a defence of individual project plan as well as the service plan created based on the SCAMPER model for the chosen firm, FlyBe. </a:t>
            </a:r>
          </a:p>
          <a:p>
            <a:r>
              <a:rPr lang="en-US" dirty="0"/>
              <a:t>The goal of this presentation is to give a gist of the processes, problems encountered, and the practical outcomes of the assignment. </a:t>
            </a:r>
          </a:p>
          <a:p>
            <a:r>
              <a:rPr lang="en-US" dirty="0"/>
              <a:t>Presentation will be divided into three main parts. The first part of the paper will focus on the procedures undertaken to complete the assignment, encompassing the research methods, the data collected and organized, and the theories and concepts applied. </a:t>
            </a:r>
          </a:p>
          <a:p>
            <a:r>
              <a:rPr lang="en-US" dirty="0"/>
              <a:t>In the second part, the major difficulties experienced in the assignment and how they were solved will be discussed. The last part will dwell on the practical competencies learnt which can be used in the future. </a:t>
            </a:r>
          </a:p>
          <a:p>
            <a:r>
              <a:rPr lang="en-US" dirty="0"/>
              <a:t>In general, this presentation is aimed at giving a detailed coverage of the individual project plan and the service plan for FlyBe, through critical application of SCAMPER model.</a:t>
            </a:r>
            <a:endParaRPr lang="en-GB" dirty="0"/>
          </a:p>
        </p:txBody>
      </p:sp>
    </p:spTree>
    <p:extLst>
      <p:ext uri="{BB962C8B-B14F-4D97-AF65-F5344CB8AC3E}">
        <p14:creationId xmlns:p14="http://schemas.microsoft.com/office/powerpoint/2010/main" val="232835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E31E-451D-5C6F-F21C-B980FD7AD11C}"/>
              </a:ext>
            </a:extLst>
          </p:cNvPr>
          <p:cNvSpPr>
            <a:spLocks noGrp="1"/>
          </p:cNvSpPr>
          <p:nvPr>
            <p:ph type="title"/>
          </p:nvPr>
        </p:nvSpPr>
        <p:spPr/>
        <p:txBody>
          <a:bodyPr/>
          <a:lstStyle/>
          <a:p>
            <a:r>
              <a:rPr lang="en-US" dirty="0"/>
              <a:t>Summary of the Assignment</a:t>
            </a:r>
            <a:endParaRPr lang="en-GB" dirty="0"/>
          </a:p>
        </p:txBody>
      </p:sp>
      <p:sp>
        <p:nvSpPr>
          <p:cNvPr id="3" name="Content Placeholder 2">
            <a:extLst>
              <a:ext uri="{FF2B5EF4-FFF2-40B4-BE49-F238E27FC236}">
                <a16:creationId xmlns:a16="http://schemas.microsoft.com/office/drawing/2014/main" id="{BBA51101-5E94-54CD-90F2-F2A1589E381F}"/>
              </a:ext>
            </a:extLst>
          </p:cNvPr>
          <p:cNvSpPr>
            <a:spLocks noGrp="1"/>
          </p:cNvSpPr>
          <p:nvPr>
            <p:ph idx="1"/>
          </p:nvPr>
        </p:nvSpPr>
        <p:spPr/>
        <p:txBody>
          <a:bodyPr>
            <a:normAutofit/>
          </a:bodyPr>
          <a:lstStyle/>
          <a:p>
            <a:r>
              <a:rPr lang="en-US" dirty="0"/>
              <a:t>This individual project plan uses SCAMPER model critically to critique the collapse of a regional UK airline FlyBe. </a:t>
            </a:r>
          </a:p>
          <a:p>
            <a:r>
              <a:rPr lang="en-US" dirty="0"/>
              <a:t>Via extensive research and analysis, the plan points to the company’s dependence on domestic routes and inability to adapt as the major factors which led to its collapse. </a:t>
            </a:r>
          </a:p>
          <a:p>
            <a:r>
              <a:rPr lang="en-US" dirty="0"/>
              <a:t>The plan afterwards proposes other options including route diversification, customer data use, and investment in latest technology. </a:t>
            </a:r>
          </a:p>
          <a:p>
            <a:r>
              <a:rPr lang="en-US" dirty="0"/>
              <a:t>The objective of this plan is to come up with a creative and green service plan for FlyBe which will also emphasize on continuous innovation which is critical in a very competitive aviation industry. </a:t>
            </a:r>
          </a:p>
          <a:p>
            <a:r>
              <a:rPr lang="en-US" dirty="0"/>
              <a:t>The provided executive summary, gives a general idea of the main findings of the research project and plan.</a:t>
            </a:r>
          </a:p>
          <a:p>
            <a:endParaRPr lang="en-GB" dirty="0"/>
          </a:p>
        </p:txBody>
      </p:sp>
    </p:spTree>
    <p:extLst>
      <p:ext uri="{BB962C8B-B14F-4D97-AF65-F5344CB8AC3E}">
        <p14:creationId xmlns:p14="http://schemas.microsoft.com/office/powerpoint/2010/main" val="1648715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B56F0-9731-0942-9382-EB06CACED19A}"/>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B4199C0F-17BB-2E49-7830-3241FD0B2B1C}"/>
              </a:ext>
            </a:extLst>
          </p:cNvPr>
          <p:cNvSpPr>
            <a:spLocks noGrp="1"/>
          </p:cNvSpPr>
          <p:nvPr>
            <p:ph idx="1"/>
          </p:nvPr>
        </p:nvSpPr>
        <p:spPr>
          <a:xfrm>
            <a:off x="581193" y="1828800"/>
            <a:ext cx="11151262" cy="5029199"/>
          </a:xfrm>
        </p:spPr>
        <p:txBody>
          <a:bodyPr>
            <a:normAutofit fontScale="25000" lnSpcReduction="20000"/>
          </a:bodyPr>
          <a:lstStyle/>
          <a:p>
            <a:r>
              <a:rPr lang="en-US" sz="8800" dirty="0"/>
              <a:t>Thorough research was done to collect relevant data and information to finish this assignment. </a:t>
            </a:r>
          </a:p>
          <a:p>
            <a:r>
              <a:rPr lang="en-US" sz="8800" dirty="0"/>
              <a:t>The research methods applied was a mix of secondary research and analysis of academic articles, industry reports, and news articles. </a:t>
            </a:r>
          </a:p>
          <a:p>
            <a:r>
              <a:rPr lang="en-US" sz="8800" dirty="0"/>
              <a:t>The secondary research comprised search for relevant information on the aviation industry, particularly pertaining to the collapse of FlyBe and the problems faced by the airline. </a:t>
            </a:r>
          </a:p>
          <a:p>
            <a:r>
              <a:rPr lang="en-US" sz="8800" dirty="0"/>
              <a:t>Next the classified information was scrutinized and examined directing attention on the product or service provided by FlyBe, the role of innovation and the use of the SCAMPER model in suggesting possible solutions. </a:t>
            </a:r>
          </a:p>
          <a:p>
            <a:r>
              <a:rPr lang="en-US" sz="8800" dirty="0"/>
              <a:t>To gather in-depth insight into the notion of innovation and service planning academic articles from prominent sources being industry journals and research papers were used. </a:t>
            </a:r>
          </a:p>
          <a:p>
            <a:r>
              <a:rPr lang="en-US" sz="8800" dirty="0"/>
              <a:t>Industry reports, for instance the ones published by IATA and Deloitte, were used for an in–depth examination of the aviation industry and its current trends. </a:t>
            </a:r>
          </a:p>
          <a:p>
            <a:r>
              <a:rPr lang="en-US" sz="8800" dirty="0"/>
              <a:t>Also, news articles from trustworthy sources, e.g. Financial Times and Forbes, were employed to gain the latest information on the downfall of FlyBe and the underlying reasons.</a:t>
            </a:r>
          </a:p>
          <a:p>
            <a:endParaRPr lang="en-GB" dirty="0"/>
          </a:p>
        </p:txBody>
      </p:sp>
    </p:spTree>
    <p:extLst>
      <p:ext uri="{BB962C8B-B14F-4D97-AF65-F5344CB8AC3E}">
        <p14:creationId xmlns:p14="http://schemas.microsoft.com/office/powerpoint/2010/main" val="3463418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C74C0-CB68-12D6-0C2C-3903FE9CB78D}"/>
              </a:ext>
            </a:extLst>
          </p:cNvPr>
          <p:cNvSpPr>
            <a:spLocks noGrp="1"/>
          </p:cNvSpPr>
          <p:nvPr>
            <p:ph type="title"/>
          </p:nvPr>
        </p:nvSpPr>
        <p:spPr/>
        <p:txBody>
          <a:bodyPr/>
          <a:lstStyle/>
          <a:p>
            <a:r>
              <a:rPr lang="en-GB" dirty="0"/>
              <a:t>Additional Resources</a:t>
            </a:r>
          </a:p>
        </p:txBody>
      </p:sp>
      <p:sp>
        <p:nvSpPr>
          <p:cNvPr id="3" name="Content Placeholder 2">
            <a:extLst>
              <a:ext uri="{FF2B5EF4-FFF2-40B4-BE49-F238E27FC236}">
                <a16:creationId xmlns:a16="http://schemas.microsoft.com/office/drawing/2014/main" id="{F3A5FDF2-45BA-7FD5-F741-71D2CB835EED}"/>
              </a:ext>
            </a:extLst>
          </p:cNvPr>
          <p:cNvSpPr>
            <a:spLocks noGrp="1"/>
          </p:cNvSpPr>
          <p:nvPr>
            <p:ph idx="1"/>
          </p:nvPr>
        </p:nvSpPr>
        <p:spPr/>
        <p:txBody>
          <a:bodyPr>
            <a:normAutofit fontScale="92500" lnSpcReduction="20000"/>
          </a:bodyPr>
          <a:lstStyle/>
          <a:p>
            <a:r>
              <a:rPr lang="en-US" sz="2600" dirty="0"/>
              <a:t>Likewise, course materials and Lectures from the Leadership and Management Skills for the Workplace course were also investigated to get a better grasp of the concepts and theories associated with service planning and innovation in an organizational context. </a:t>
            </a:r>
          </a:p>
          <a:p>
            <a:r>
              <a:rPr lang="en-US" sz="2600" dirty="0"/>
              <a:t>It helped to apply the research results to business practice.</a:t>
            </a:r>
          </a:p>
          <a:p>
            <a:r>
              <a:rPr lang="en-US" sz="2600" dirty="0"/>
              <a:t>The last source of information were external sources such as airline websites, alternative platforms, and publicly available company reports which provided information about the airline's operations, customer experience, and financial performance. </a:t>
            </a:r>
          </a:p>
          <a:p>
            <a:r>
              <a:rPr lang="en-US" sz="2600" dirty="0"/>
              <a:t>The sources helped a lot to grasp a holistic view of the firm and its activities.</a:t>
            </a:r>
          </a:p>
          <a:p>
            <a:endParaRPr lang="en-GB" dirty="0"/>
          </a:p>
        </p:txBody>
      </p:sp>
    </p:spTree>
    <p:extLst>
      <p:ext uri="{BB962C8B-B14F-4D97-AF65-F5344CB8AC3E}">
        <p14:creationId xmlns:p14="http://schemas.microsoft.com/office/powerpoint/2010/main" val="406700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B002-4287-02A9-4353-20D126729E98}"/>
              </a:ext>
            </a:extLst>
          </p:cNvPr>
          <p:cNvSpPr>
            <a:spLocks noGrp="1"/>
          </p:cNvSpPr>
          <p:nvPr>
            <p:ph type="title"/>
          </p:nvPr>
        </p:nvSpPr>
        <p:spPr/>
        <p:txBody>
          <a:bodyPr/>
          <a:lstStyle/>
          <a:p>
            <a:r>
              <a:rPr lang="en-US" dirty="0"/>
              <a:t>The Main Theories and Concepts Explored</a:t>
            </a:r>
            <a:endParaRPr lang="en-GB" dirty="0"/>
          </a:p>
        </p:txBody>
      </p:sp>
      <p:sp>
        <p:nvSpPr>
          <p:cNvPr id="3" name="Content Placeholder 2">
            <a:extLst>
              <a:ext uri="{FF2B5EF4-FFF2-40B4-BE49-F238E27FC236}">
                <a16:creationId xmlns:a16="http://schemas.microsoft.com/office/drawing/2014/main" id="{9D73CC79-B5AC-FFC1-CAFA-A3BDE6219BB8}"/>
              </a:ext>
            </a:extLst>
          </p:cNvPr>
          <p:cNvSpPr>
            <a:spLocks noGrp="1"/>
          </p:cNvSpPr>
          <p:nvPr>
            <p:ph idx="1"/>
          </p:nvPr>
        </p:nvSpPr>
        <p:spPr/>
        <p:txBody>
          <a:bodyPr>
            <a:normAutofit lnSpcReduction="10000"/>
          </a:bodyPr>
          <a:lstStyle/>
          <a:p>
            <a:r>
              <a:rPr lang="en-US" dirty="0"/>
              <a:t>Innovation is the process of creating new ideas, goods, or services which can lead to a better change in the business and its performance. </a:t>
            </a:r>
          </a:p>
          <a:p>
            <a:r>
              <a:rPr lang="en-US" dirty="0"/>
              <a:t>The main causes of the FlyBe company collapse were identified as lack of innovation and inflexibility. </a:t>
            </a:r>
          </a:p>
          <a:p>
            <a:r>
              <a:rPr lang="en-US" dirty="0"/>
              <a:t>Service planning is the activity of creating and executing strategies to serve customers' needs and wishes, achieving customer satisfaction and loyalty. </a:t>
            </a:r>
          </a:p>
          <a:p>
            <a:r>
              <a:rPr lang="en-US" dirty="0"/>
              <a:t>For FlyBe , the service plan proposes some alternative strategies developed based on the SCAMPER model which are designed to strengthen the service offerings and cope with the ever-changing customers’ demands.</a:t>
            </a:r>
          </a:p>
          <a:p>
            <a:r>
              <a:rPr lang="en-US" dirty="0"/>
              <a:t> These seven elements - Substitute, Combine, Adapt, Modify, Put to Another Use, Eliminate and Reverse - were comprehensively applied to analyze FlyBe's service plan and generate various solutions. </a:t>
            </a:r>
          </a:p>
          <a:p>
            <a:r>
              <a:rPr lang="en-US" dirty="0"/>
              <a:t>Furthermore, the plan discusses the idea of dynamic pricing that is characterized of offering different pricing models and strategies to generate revenue and meet customer needs.</a:t>
            </a:r>
          </a:p>
          <a:p>
            <a:endParaRPr lang="en-GB" dirty="0"/>
          </a:p>
        </p:txBody>
      </p:sp>
    </p:spTree>
    <p:extLst>
      <p:ext uri="{BB962C8B-B14F-4D97-AF65-F5344CB8AC3E}">
        <p14:creationId xmlns:p14="http://schemas.microsoft.com/office/powerpoint/2010/main" val="1041207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66A1D-3A3A-687A-FB1A-BD1AC6140B40}"/>
              </a:ext>
            </a:extLst>
          </p:cNvPr>
          <p:cNvSpPr>
            <a:spLocks noGrp="1"/>
          </p:cNvSpPr>
          <p:nvPr>
            <p:ph type="title"/>
          </p:nvPr>
        </p:nvSpPr>
        <p:spPr/>
        <p:txBody>
          <a:bodyPr/>
          <a:lstStyle/>
          <a:p>
            <a:r>
              <a:rPr lang="en-US" dirty="0"/>
              <a:t>Challenges</a:t>
            </a:r>
            <a:endParaRPr lang="en-GB" dirty="0"/>
          </a:p>
        </p:txBody>
      </p:sp>
      <p:sp>
        <p:nvSpPr>
          <p:cNvPr id="3" name="Content Placeholder 2">
            <a:extLst>
              <a:ext uri="{FF2B5EF4-FFF2-40B4-BE49-F238E27FC236}">
                <a16:creationId xmlns:a16="http://schemas.microsoft.com/office/drawing/2014/main" id="{B3666948-C4A8-3DDC-0CF7-9BA83829F1EE}"/>
              </a:ext>
            </a:extLst>
          </p:cNvPr>
          <p:cNvSpPr>
            <a:spLocks noGrp="1"/>
          </p:cNvSpPr>
          <p:nvPr>
            <p:ph idx="1"/>
          </p:nvPr>
        </p:nvSpPr>
        <p:spPr/>
        <p:txBody>
          <a:bodyPr>
            <a:normAutofit/>
          </a:bodyPr>
          <a:lstStyle/>
          <a:p>
            <a:r>
              <a:rPr lang="en-US" dirty="0"/>
              <a:t>Lack of recent and reliable evidence on the reasons underpinning Flybe's failures and contributing factors. </a:t>
            </a:r>
          </a:p>
          <a:p>
            <a:r>
              <a:rPr lang="en-US" dirty="0"/>
              <a:t>Restricted access to primary sources like company reports and data which could shed more light on the operations and financial standing of the company.</a:t>
            </a:r>
          </a:p>
          <a:p>
            <a:r>
              <a:rPr lang="en-US" dirty="0"/>
              <a:t>The complexity of the airline industry and its inherent dynamism which makes it difficult to pinpoint the specific factors that led to FlyBe's demise.</a:t>
            </a:r>
          </a:p>
          <a:p>
            <a:r>
              <a:rPr lang="en-US" dirty="0"/>
              <a:t>Making sure that the recommendations given in the service plan were applicable and achievable for an aviation company considering its peculiar operating environment and regulations.</a:t>
            </a:r>
          </a:p>
          <a:p>
            <a:r>
              <a:rPr lang="en-US" dirty="0"/>
              <a:t>Time restrictions and juggling workload with other assignments and duties.</a:t>
            </a:r>
            <a:endParaRPr lang="en-GB" dirty="0"/>
          </a:p>
        </p:txBody>
      </p:sp>
    </p:spTree>
    <p:extLst>
      <p:ext uri="{BB962C8B-B14F-4D97-AF65-F5344CB8AC3E}">
        <p14:creationId xmlns:p14="http://schemas.microsoft.com/office/powerpoint/2010/main" val="2948859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6F452-A4B3-683B-FA7A-48F83E43459D}"/>
              </a:ext>
            </a:extLst>
          </p:cNvPr>
          <p:cNvSpPr>
            <a:spLocks noGrp="1"/>
          </p:cNvSpPr>
          <p:nvPr>
            <p:ph type="title"/>
          </p:nvPr>
        </p:nvSpPr>
        <p:spPr/>
        <p:txBody>
          <a:bodyPr/>
          <a:lstStyle/>
          <a:p>
            <a:r>
              <a:rPr lang="en-US" dirty="0"/>
              <a:t>Solution</a:t>
            </a:r>
            <a:endParaRPr lang="en-GB" dirty="0"/>
          </a:p>
        </p:txBody>
      </p:sp>
      <p:sp>
        <p:nvSpPr>
          <p:cNvPr id="3" name="Content Placeholder 2">
            <a:extLst>
              <a:ext uri="{FF2B5EF4-FFF2-40B4-BE49-F238E27FC236}">
                <a16:creationId xmlns:a16="http://schemas.microsoft.com/office/drawing/2014/main" id="{1A3E77D0-FA04-988F-B2EB-11C54F55CDC4}"/>
              </a:ext>
            </a:extLst>
          </p:cNvPr>
          <p:cNvSpPr>
            <a:spLocks noGrp="1"/>
          </p:cNvSpPr>
          <p:nvPr>
            <p:ph idx="1"/>
          </p:nvPr>
        </p:nvSpPr>
        <p:spPr/>
        <p:txBody>
          <a:bodyPr>
            <a:normAutofit fontScale="70000" lnSpcReduction="20000"/>
          </a:bodyPr>
          <a:lstStyle/>
          <a:p>
            <a:r>
              <a:rPr lang="en-US" sz="2800" dirty="0"/>
              <a:t>To surmount these problems, there was need for extensive research, critical thinking and detailed examination of the information that was available. </a:t>
            </a:r>
          </a:p>
          <a:p>
            <a:r>
              <a:rPr lang="en-US" sz="2800" dirty="0"/>
              <a:t>The employment of a broad range of resources such as academic journal articles, market analysis reports, and news materials assisted to tackle the problem of limited accessibility to information. </a:t>
            </a:r>
          </a:p>
          <a:p>
            <a:r>
              <a:rPr lang="en-US" sz="2800" dirty="0"/>
              <a:t>Consultation with class notes and lectures as well as external sources like airline websites and public company reports helped to solve the complexity of aviation industry and find solutions for FlyBe. </a:t>
            </a:r>
          </a:p>
          <a:p>
            <a:r>
              <a:rPr lang="en-US" sz="2800" dirty="0"/>
              <a:t>Also frequent review and modification of the suggestions given in the service plan made them operational and possible for the aviation industry. </a:t>
            </a:r>
          </a:p>
          <a:p>
            <a:r>
              <a:rPr lang="en-US" sz="2800" dirty="0"/>
              <a:t>Good time management and tutor’s guidance eased the stress of balancing the workload and other commitments.</a:t>
            </a:r>
            <a:endParaRPr lang="en-GB" sz="2800" dirty="0"/>
          </a:p>
        </p:txBody>
      </p:sp>
    </p:spTree>
    <p:extLst>
      <p:ext uri="{BB962C8B-B14F-4D97-AF65-F5344CB8AC3E}">
        <p14:creationId xmlns:p14="http://schemas.microsoft.com/office/powerpoint/2010/main" val="2240012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0AF7E-F6C4-1734-8316-CF0EF54A4DD2}"/>
              </a:ext>
            </a:extLst>
          </p:cNvPr>
          <p:cNvSpPr>
            <a:spLocks noGrp="1"/>
          </p:cNvSpPr>
          <p:nvPr>
            <p:ph type="title"/>
          </p:nvPr>
        </p:nvSpPr>
        <p:spPr/>
        <p:txBody>
          <a:bodyPr/>
          <a:lstStyle/>
          <a:p>
            <a:r>
              <a:rPr lang="en-GB" dirty="0"/>
              <a:t>Practical Learning Outcomes</a:t>
            </a:r>
          </a:p>
        </p:txBody>
      </p:sp>
      <p:sp>
        <p:nvSpPr>
          <p:cNvPr id="3" name="Content Placeholder 2">
            <a:extLst>
              <a:ext uri="{FF2B5EF4-FFF2-40B4-BE49-F238E27FC236}">
                <a16:creationId xmlns:a16="http://schemas.microsoft.com/office/drawing/2014/main" id="{6B8286FD-8B17-169E-82D2-BDB533F11E69}"/>
              </a:ext>
            </a:extLst>
          </p:cNvPr>
          <p:cNvSpPr>
            <a:spLocks noGrp="1"/>
          </p:cNvSpPr>
          <p:nvPr>
            <p:ph idx="1"/>
          </p:nvPr>
        </p:nvSpPr>
        <p:spPr/>
        <p:txBody>
          <a:bodyPr>
            <a:normAutofit fontScale="85000" lnSpcReduction="10000"/>
          </a:bodyPr>
          <a:lstStyle/>
          <a:p>
            <a:r>
              <a:rPr lang="en-US" sz="2800" dirty="0"/>
              <a:t>Improved comprehension about the meaning of innovation and its role in the business environment.</a:t>
            </a:r>
          </a:p>
          <a:p>
            <a:r>
              <a:rPr lang="en-US" sz="2800" dirty="0"/>
              <a:t>Deep understanding of the aviation sector including its current tendencies and issues.</a:t>
            </a:r>
          </a:p>
          <a:p>
            <a:r>
              <a:rPr lang="en-US" sz="2800" dirty="0"/>
              <a:t>Applying theoretical considerations in a real business setting.</a:t>
            </a:r>
          </a:p>
          <a:p>
            <a:r>
              <a:rPr lang="en-US" sz="2800" dirty="0"/>
              <a:t>The competence to do in-depth and efficient research, using many sources.</a:t>
            </a:r>
          </a:p>
          <a:p>
            <a:r>
              <a:rPr lang="en-US" sz="2800" dirty="0"/>
              <a:t>Improved problem-solving skills.</a:t>
            </a:r>
          </a:p>
          <a:p>
            <a:r>
              <a:rPr lang="en-US" sz="2800" dirty="0"/>
              <a:t>Comprehension of the necessity of adaptation and unending innovation in a dynamic business setting.</a:t>
            </a:r>
            <a:endParaRPr lang="en-GB" sz="2800" dirty="0"/>
          </a:p>
        </p:txBody>
      </p:sp>
    </p:spTree>
    <p:extLst>
      <p:ext uri="{BB962C8B-B14F-4D97-AF65-F5344CB8AC3E}">
        <p14:creationId xmlns:p14="http://schemas.microsoft.com/office/powerpoint/2010/main" val="3267407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5E34-4D8C-C59F-CD60-9B671CDF73A6}"/>
              </a:ext>
            </a:extLst>
          </p:cNvPr>
          <p:cNvSpPr>
            <a:spLocks noGrp="1"/>
          </p:cNvSpPr>
          <p:nvPr>
            <p:ph type="title"/>
          </p:nvPr>
        </p:nvSpPr>
        <p:spPr/>
        <p:txBody>
          <a:bodyPr/>
          <a:lstStyle/>
          <a:p>
            <a:r>
              <a:rPr lang="en-GB" dirty="0"/>
              <a:t>Benefit in the future</a:t>
            </a:r>
          </a:p>
        </p:txBody>
      </p:sp>
      <p:sp>
        <p:nvSpPr>
          <p:cNvPr id="3" name="Content Placeholder 2">
            <a:extLst>
              <a:ext uri="{FF2B5EF4-FFF2-40B4-BE49-F238E27FC236}">
                <a16:creationId xmlns:a16="http://schemas.microsoft.com/office/drawing/2014/main" id="{26B1A550-0203-016D-A58C-8A13EC9CCD84}"/>
              </a:ext>
            </a:extLst>
          </p:cNvPr>
          <p:cNvSpPr>
            <a:spLocks noGrp="1"/>
          </p:cNvSpPr>
          <p:nvPr>
            <p:ph idx="1"/>
          </p:nvPr>
        </p:nvSpPr>
        <p:spPr/>
        <p:txBody>
          <a:bodyPr>
            <a:normAutofit/>
          </a:bodyPr>
          <a:lstStyle/>
          <a:p>
            <a:r>
              <a:rPr lang="en-US" dirty="0"/>
              <a:t>Through this task, practical knowledge has been applied to the business case and research new ways to tackle the market uncertainties. </a:t>
            </a:r>
          </a:p>
          <a:p>
            <a:r>
              <a:rPr lang="en-US" dirty="0"/>
              <a:t>The future users and organisations can benefit from the results through the constant reviewing of the service plans to prevent them from the current market condition.</a:t>
            </a:r>
          </a:p>
          <a:p>
            <a:r>
              <a:rPr lang="en-US" dirty="0"/>
              <a:t> Companies can use the SCAMPER model to assess their service plans critically and spot improvement areas. </a:t>
            </a:r>
          </a:p>
          <a:p>
            <a:r>
              <a:rPr lang="en-US" dirty="0"/>
              <a:t>Besides, the project has as well emphasized the advantages of employing customer data, applying dynamic pricing, and using multiple routes to secure a competitive standing in the aviation industry.</a:t>
            </a:r>
          </a:p>
          <a:p>
            <a:r>
              <a:rPr lang="en-US" dirty="0"/>
              <a:t>The lessons learned from this project can also be applied to other industries, emphasizing the need for constant innovation and adaptability in a dynamic business environment.</a:t>
            </a:r>
            <a:endParaRPr lang="en-GB" dirty="0"/>
          </a:p>
        </p:txBody>
      </p:sp>
    </p:spTree>
    <p:extLst>
      <p:ext uri="{BB962C8B-B14F-4D97-AF65-F5344CB8AC3E}">
        <p14:creationId xmlns:p14="http://schemas.microsoft.com/office/powerpoint/2010/main" val="86484525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{936B237E-A6C3-4C4C-80A7-74731D3FFE37}tf10001123</Template>
  <TotalTime>321</TotalTime>
  <Words>1259</Words>
  <Application>Microsoft Office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Gill Sans MT</vt:lpstr>
      <vt:lpstr>Wingdings 2</vt:lpstr>
      <vt:lpstr>Dividend</vt:lpstr>
      <vt:lpstr>Presentation: BA Leadership and Management Skills for the Workplace</vt:lpstr>
      <vt:lpstr>Outline</vt:lpstr>
      <vt:lpstr>Instruction </vt:lpstr>
      <vt:lpstr>Summary of the Assignment</vt:lpstr>
      <vt:lpstr>Methodology</vt:lpstr>
      <vt:lpstr>Additional Resources</vt:lpstr>
      <vt:lpstr>The Main Theories and Concepts Explored</vt:lpstr>
      <vt:lpstr>Challenges</vt:lpstr>
      <vt:lpstr>Solution</vt:lpstr>
      <vt:lpstr>Practical Learning Outcomes</vt:lpstr>
      <vt:lpstr>Benefit in the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BA Leadership and Management Skills for the Workplace</dc:title>
  <dc:creator>cartneysam5@gmail.com</dc:creator>
  <cp:lastModifiedBy>sana arif</cp:lastModifiedBy>
  <cp:revision>5</cp:revision>
  <dcterms:created xsi:type="dcterms:W3CDTF">2024-02-11T14:26:56Z</dcterms:created>
  <dcterms:modified xsi:type="dcterms:W3CDTF">2024-03-10T21:54:55Z</dcterms:modified>
</cp:coreProperties>
</file>