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70A83F6-C923-4D14-9F3C-CDFE7E742A17}">
          <p14:sldIdLst>
            <p14:sldId id="256"/>
            <p14:sldId id="257"/>
            <p14:sldId id="258"/>
            <p14:sldId id="259"/>
            <p14:sldId id="260"/>
            <p14:sldId id="261"/>
            <p14:sldId id="262"/>
            <p14:sldId id="263"/>
            <p14:sldId id="264"/>
            <p14:sldId id="265"/>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3" autoAdjust="0"/>
    <p:restoredTop sz="94660"/>
  </p:normalViewPr>
  <p:slideViewPr>
    <p:cSldViewPr snapToGrid="0">
      <p:cViewPr varScale="1">
        <p:scale>
          <a:sx n="105" d="100"/>
          <a:sy n="105" d="100"/>
        </p:scale>
        <p:origin x="60" y="2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0A695C-BE13-4866-9121-9D531EB40BCA}"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0A695C-BE13-4866-9121-9D531EB40BCA}"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0A695C-BE13-4866-9121-9D531EB40BCA}"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00A695C-BE13-4866-9121-9D531EB40BCA}"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00A695C-BE13-4866-9121-9D531EB40BCA}"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00A695C-BE13-4866-9121-9D531EB40BCA}"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00A695C-BE13-4866-9121-9D531EB40BCA}"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200" indent="0">
              <a:buNone/>
              <a:defRPr sz="1400"/>
            </a:lvl2pPr>
            <a:lvl3pPr marL="914400" indent="0">
              <a:buNone/>
              <a:defRPr sz="1200"/>
            </a:lvl3pPr>
            <a:lvl4pPr marL="1370965" indent="0">
              <a:buNone/>
              <a:defRPr sz="1000"/>
            </a:lvl4pPr>
            <a:lvl5pPr marL="1828165" indent="0">
              <a:buNone/>
              <a:defRPr sz="1000"/>
            </a:lvl5pPr>
            <a:lvl6pPr marL="2285365" indent="0">
              <a:buNone/>
              <a:defRPr sz="1000"/>
            </a:lvl6pPr>
            <a:lvl7pPr marL="2742565" indent="0">
              <a:buNone/>
              <a:defRPr sz="1000"/>
            </a:lvl7pPr>
            <a:lvl8pPr marL="3199130" indent="0">
              <a:buNone/>
              <a:defRPr sz="1000"/>
            </a:lvl8pPr>
            <a:lvl9pPr marL="365633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00A695C-BE13-4866-9121-9D531EB40BCA}"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00A695C-BE13-4866-9121-9D531EB40BCA}"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0A695C-BE13-4866-9121-9D531EB40BCA}"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0A695C-BE13-4866-9121-9D531EB40BCA}"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panose="020B0604020202020204"/>
              </a:rPr>
              <a:t>”</a:t>
            </a:r>
            <a:endParaRPr lang="en-US" dirty="0">
              <a:solidFill>
                <a:schemeClr val="accent1">
                  <a:lumMod val="60000"/>
                  <a:lumOff val="40000"/>
                </a:schemeClr>
              </a:solidFill>
              <a:latin typeface="Arial" panose="020B0604020202020204"/>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0A695C-BE13-4866-9121-9D531EB40BCA}" type="slidenum">
              <a:rPr lang="en-US" smtClean="0"/>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0A695C-BE13-4866-9121-9D531EB40BCA}"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0A695C-BE13-4866-9121-9D531EB40BCA}" type="slidenum">
              <a:rPr lang="en-US" smtClean="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0A695C-BE13-4866-9121-9D531EB40BCA}" type="slidenum">
              <a:rPr lang="en-US" smtClean="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1D19F4-176F-4FBB-98B7-385EC4C43CF3}" type="datetimeFigureOut">
              <a:rPr lang="en-US" smtClean="0"/>
              <a:t>7/21/2022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0A695C-BE13-4866-9121-9D531EB40BCA}"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31D19F4-176F-4FBB-98B7-385EC4C43CF3}" type="datetimeFigureOut">
              <a:rPr lang="en-US" smtClean="0"/>
              <a:t>7/21/2022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00A695C-BE13-4866-9121-9D531EB40BCA}"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66119" y="962845"/>
            <a:ext cx="8607884" cy="3087991"/>
          </a:xfrm>
        </p:spPr>
        <p:txBody>
          <a:bodyPr anchor="ctr"/>
          <a:lstStyle/>
          <a:p>
            <a:pPr algn="ctr"/>
            <a:r>
              <a:rPr lang="en-US" sz="4800" dirty="0">
                <a:latin typeface="Times New Roman" panose="02020603050405020304" pitchFamily="18" charset="0"/>
                <a:cs typeface="Times New Roman" panose="02020603050405020304" pitchFamily="18" charset="0"/>
              </a:rPr>
              <a:t>Understanding and solving the problem of Staff Shortage in Proper Care</a:t>
            </a:r>
          </a:p>
        </p:txBody>
      </p:sp>
      <p:sp>
        <p:nvSpPr>
          <p:cNvPr id="3" name="Subtitle 2"/>
          <p:cNvSpPr>
            <a:spLocks noGrp="1"/>
          </p:cNvSpPr>
          <p:nvPr>
            <p:ph type="subTitle" idx="1"/>
          </p:nvPr>
        </p:nvSpPr>
        <p:spPr>
          <a:xfrm>
            <a:off x="1126347" y="4317663"/>
            <a:ext cx="7939759" cy="1453351"/>
          </a:xfrm>
        </p:spPr>
        <p:txBody>
          <a:bodyPr>
            <a:normAutofit fontScale="92500" lnSpcReduction="10000"/>
          </a:bodyPr>
          <a:lstStyle/>
          <a:p>
            <a:pPr algn="l"/>
            <a:r>
              <a:rPr lang="en-US" dirty="0">
                <a:solidFill>
                  <a:schemeClr val="accent1"/>
                </a:solidFill>
                <a:latin typeface="Times New Roman" panose="02020603050405020304" pitchFamily="18" charset="0"/>
                <a:cs typeface="Times New Roman" panose="02020603050405020304" pitchFamily="18" charset="0"/>
              </a:rPr>
              <a:t>Name: Natalia Cojocaru</a:t>
            </a:r>
          </a:p>
          <a:p>
            <a:pPr algn="l"/>
            <a:r>
              <a:rPr lang="en-US" dirty="0">
                <a:solidFill>
                  <a:schemeClr val="accent1"/>
                </a:solidFill>
                <a:latin typeface="Times New Roman" panose="02020603050405020304" pitchFamily="18" charset="0"/>
                <a:cs typeface="Times New Roman" panose="02020603050405020304" pitchFamily="18" charset="0"/>
              </a:rPr>
              <a:t>Student ID: 2119063</a:t>
            </a:r>
          </a:p>
          <a:p>
            <a:pPr algn="l"/>
            <a:r>
              <a:rPr lang="en-US" dirty="0">
                <a:solidFill>
                  <a:schemeClr val="accent1"/>
                </a:solidFill>
                <a:latin typeface="Times New Roman" panose="02020603050405020304" pitchFamily="18" charset="0"/>
                <a:cs typeface="Times New Roman" panose="02020603050405020304" pitchFamily="18" charset="0"/>
              </a:rPr>
              <a:t>Module: BMSW Problem Solving and Decision Making </a:t>
            </a:r>
          </a:p>
          <a:p>
            <a:pPr algn="l"/>
            <a:r>
              <a:rPr lang="en-US" dirty="0">
                <a:solidFill>
                  <a:schemeClr val="accent1"/>
                </a:solidFill>
                <a:latin typeface="Times New Roman" panose="02020603050405020304" pitchFamily="18" charset="0"/>
                <a:cs typeface="Times New Roman" panose="02020603050405020304" pitchFamily="18" charset="0"/>
              </a:rPr>
              <a:t>Lecturer: </a:t>
            </a:r>
            <a:r>
              <a:rPr lang="en-US" dirty="0" err="1">
                <a:solidFill>
                  <a:schemeClr val="accent1"/>
                </a:solidFill>
                <a:latin typeface="Times New Roman" panose="02020603050405020304" pitchFamily="18" charset="0"/>
                <a:cs typeface="Times New Roman" panose="02020603050405020304" pitchFamily="18" charset="0"/>
              </a:rPr>
              <a:t>Chijioke</a:t>
            </a:r>
            <a:r>
              <a:rPr lang="en-US" dirty="0">
                <a:solidFill>
                  <a:schemeClr val="accent1"/>
                </a:solidFill>
                <a:latin typeface="Times New Roman" panose="02020603050405020304" pitchFamily="18" charset="0"/>
                <a:cs typeface="Times New Roman" panose="02020603050405020304" pitchFamily="18" charset="0"/>
              </a:rPr>
              <a:t> D Uba</a:t>
            </a:r>
          </a:p>
          <a:p>
            <a:pPr algn="l"/>
            <a:endParaRPr lang="en-US" dirty="0">
              <a:solidFill>
                <a:schemeClr val="accent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The Nature of Staff shortage</a:t>
            </a:r>
          </a:p>
        </p:txBody>
      </p:sp>
      <p:sp>
        <p:nvSpPr>
          <p:cNvPr id="3" name="Content Placeholder 2"/>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Staff shortage is a problem characterized by moderate to severe inability to attract and recruit qualified people for vacant positions (Marć et al, 2019).</a:t>
            </a:r>
          </a:p>
          <a:p>
            <a:r>
              <a:rPr lang="en-US" dirty="0">
                <a:latin typeface="Times New Roman" panose="02020603050405020304" pitchFamily="18" charset="0"/>
                <a:cs typeface="Times New Roman" panose="02020603050405020304" pitchFamily="18" charset="0"/>
              </a:rPr>
              <a:t>For the NHS, the problem of staff shortage carries the risk of poor health and social care services.</a:t>
            </a:r>
          </a:p>
          <a:p>
            <a:r>
              <a:rPr lang="en-US" dirty="0">
                <a:latin typeface="Times New Roman" panose="02020603050405020304" pitchFamily="18" charset="0"/>
                <a:cs typeface="Times New Roman" panose="02020603050405020304" pitchFamily="18" charset="0"/>
              </a:rPr>
              <a:t>Staff shortage is also marked by the inability of the employer, in this case the NHS, to retain the existing workers.</a:t>
            </a:r>
          </a:p>
          <a:p>
            <a:r>
              <a:rPr lang="en-US" dirty="0">
                <a:latin typeface="Times New Roman" panose="02020603050405020304" pitchFamily="18" charset="0"/>
                <a:cs typeface="Times New Roman" panose="02020603050405020304" pitchFamily="18" charset="0"/>
              </a:rPr>
              <a:t>For the NHS, the problem of staff shortage is caused mainly by workers leaving the labor market and limits on immigration.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Impact of Staff shortage</a:t>
            </a:r>
            <a:endParaRPr lang="en-US" dirty="0"/>
          </a:p>
        </p:txBody>
      </p:sp>
      <p:sp>
        <p:nvSpPr>
          <p:cNvPr id="3" name="Content Placeholder 2"/>
          <p:cNvSpPr>
            <a:spLocks noGrp="1"/>
          </p:cNvSpPr>
          <p:nvPr>
            <p:ph idx="1"/>
          </p:nvPr>
        </p:nvSpPr>
        <p:spPr/>
        <p:txBody>
          <a:bodyPr/>
          <a:lstStyle/>
          <a:p>
            <a:pPr marL="0" indent="0">
              <a:buNone/>
            </a:pPr>
            <a:r>
              <a:rPr lang="en-US" dirty="0">
                <a:latin typeface="Times New Roman" panose="02020603050405020304" pitchFamily="18" charset="0"/>
                <a:cs typeface="Times New Roman" panose="02020603050405020304" pitchFamily="18" charset="0"/>
              </a:rPr>
              <a:t>According to </a:t>
            </a:r>
            <a:r>
              <a:rPr lang="de-DE" dirty="0">
                <a:latin typeface="Times New Roman" panose="02020603050405020304" pitchFamily="18" charset="0"/>
                <a:cs typeface="Times New Roman" panose="02020603050405020304" pitchFamily="18" charset="0"/>
              </a:rPr>
              <a:t>Winter, Schreyögg and Thiel (2020), a shortage of staff in healthcare has the following effects:</a:t>
            </a:r>
            <a:endParaRPr lang="en-US" dirty="0">
              <a:latin typeface="Times New Roman" panose="02020603050405020304" pitchFamily="18" charset="0"/>
              <a:cs typeface="Times New Roman" panose="02020603050405020304" pitchFamily="18" charset="0"/>
            </a:endParaRP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Poor healthcare services.</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Existing healthcare workers demanding higher salaries.</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Increased patient mortality. </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High turnover rate.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PESTLE Analysis of the Problem</a:t>
            </a:r>
            <a:r>
              <a:rPr lang="en-US" dirty="0"/>
              <a:t> </a:t>
            </a:r>
          </a:p>
        </p:txBody>
      </p:sp>
      <p:sp>
        <p:nvSpPr>
          <p:cNvPr id="3" name="Content Placeholder 2"/>
          <p:cNvSpPr>
            <a:spLocks noGrp="1"/>
          </p:cNvSpPr>
          <p:nvPr>
            <p:ph idx="1"/>
          </p:nvPr>
        </p:nvSpPr>
        <p:spPr/>
        <p:txBody>
          <a:bodyPr>
            <a:normAutofit/>
          </a:bodyPr>
          <a:lstStyle/>
          <a:p>
            <a:pPr marL="0" indent="0">
              <a:buNone/>
            </a:pPr>
            <a:r>
              <a:rPr lang="en-US" b="1" dirty="0">
                <a:latin typeface="Times New Roman" panose="02020603050405020304" pitchFamily="18" charset="0"/>
                <a:cs typeface="Times New Roman" panose="02020603050405020304" pitchFamily="18" charset="0"/>
              </a:rPr>
              <a:t>Political Factors</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Brexit</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Difference in opinion among the top political parties.</a:t>
            </a:r>
          </a:p>
          <a:p>
            <a:pPr marL="0" indent="0">
              <a:buNone/>
            </a:pPr>
            <a:r>
              <a:rPr lang="en-US" b="1" dirty="0">
                <a:latin typeface="Times New Roman" panose="02020603050405020304" pitchFamily="18" charset="0"/>
                <a:cs typeface="Times New Roman" panose="02020603050405020304" pitchFamily="18" charset="0"/>
              </a:rPr>
              <a:t>Economic Factors</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Lack of resources due to a struggling Economy</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Economic regulations</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Effects of the pandemic </a:t>
            </a:r>
          </a:p>
          <a:p>
            <a:pPr marL="0" indent="0">
              <a:buNone/>
            </a:pPr>
            <a:endParaRPr lang="en-US" dirty="0"/>
          </a:p>
          <a:p>
            <a:pPr marL="0" indent="0" algn="ctr">
              <a:buNone/>
            </a:pPr>
            <a:r>
              <a:rPr lang="en-US" b="1" dirty="0"/>
              <a:t> </a:t>
            </a:r>
          </a:p>
          <a:p>
            <a:endParaRPr lang="en-US"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PESTLE Analysis of the Problem</a:t>
            </a:r>
            <a:r>
              <a:rPr lang="en-US" dirty="0"/>
              <a:t> </a:t>
            </a:r>
          </a:p>
        </p:txBody>
      </p:sp>
      <p:sp>
        <p:nvSpPr>
          <p:cNvPr id="3" name="Content Placeholder 2"/>
          <p:cNvSpPr>
            <a:spLocks noGrp="1"/>
          </p:cNvSpPr>
          <p:nvPr>
            <p:ph idx="1"/>
          </p:nvPr>
        </p:nvSpPr>
        <p:spPr/>
        <p:txBody>
          <a:bodyPr/>
          <a:lstStyle/>
          <a:p>
            <a:pPr marL="0" indent="0">
              <a:buNone/>
            </a:pPr>
            <a:r>
              <a:rPr lang="en-US" b="1" dirty="0">
                <a:latin typeface="Times New Roman" panose="02020603050405020304" pitchFamily="18" charset="0"/>
                <a:cs typeface="Times New Roman" panose="02020603050405020304" pitchFamily="18" charset="0"/>
              </a:rPr>
              <a:t>Social Factors</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Increasing average age</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Growth of patient knowledge</a:t>
            </a:r>
          </a:p>
          <a:p>
            <a:pPr marL="0" indent="0">
              <a:buNone/>
            </a:pPr>
            <a:r>
              <a:rPr lang="en-US" b="1" dirty="0">
                <a:latin typeface="Times New Roman" panose="02020603050405020304" pitchFamily="18" charset="0"/>
                <a:cs typeface="Times New Roman" panose="02020603050405020304" pitchFamily="18" charset="0"/>
              </a:rPr>
              <a:t>Technological Factors</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Increased technological know-how requirements</a:t>
            </a:r>
          </a:p>
          <a:p>
            <a:pPr marL="0" indent="0">
              <a:buNone/>
            </a:pPr>
            <a:r>
              <a:rPr lang="en-US" b="1" dirty="0">
                <a:latin typeface="Times New Roman" panose="02020603050405020304" pitchFamily="18" charset="0"/>
                <a:cs typeface="Times New Roman" panose="02020603050405020304" pitchFamily="18" charset="0"/>
              </a:rPr>
              <a:t>Environmental Factors</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The public’s awareness of the NHS contribution to environmental degradation.</a:t>
            </a:r>
          </a:p>
          <a:p>
            <a:pPr marL="0" indent="0">
              <a:buNone/>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PESTLE Analysis of the Problem</a:t>
            </a:r>
            <a:r>
              <a:rPr lang="en-US" dirty="0"/>
              <a:t> </a:t>
            </a:r>
          </a:p>
        </p:txBody>
      </p:sp>
      <p:sp>
        <p:nvSpPr>
          <p:cNvPr id="3" name="Content Placeholder 2"/>
          <p:cNvSpPr>
            <a:spLocks noGrp="1"/>
          </p:cNvSpPr>
          <p:nvPr>
            <p:ph idx="1"/>
          </p:nvPr>
        </p:nvSpPr>
        <p:spPr/>
        <p:txBody>
          <a:bodyPr/>
          <a:lstStyle/>
          <a:p>
            <a:pPr marL="0" indent="0">
              <a:buNone/>
            </a:pPr>
            <a:r>
              <a:rPr lang="en-US" b="1" dirty="0">
                <a:latin typeface="Times New Roman" panose="02020603050405020304" pitchFamily="18" charset="0"/>
                <a:cs typeface="Times New Roman" panose="02020603050405020304" pitchFamily="18" charset="0"/>
              </a:rPr>
              <a:t>Legal Factors</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Brexit laws causing healthcare workers to leave the country</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Legal requirements of immigrating healthcare workers</a:t>
            </a:r>
          </a:p>
          <a:p>
            <a:pPr marL="0" indent="0" algn="ctr">
              <a:buNone/>
            </a:pPr>
            <a:endParaRPr lang="en-US" b="1" dirty="0"/>
          </a:p>
          <a:p>
            <a:pPr marL="0" indent="0">
              <a:buNone/>
            </a:pPr>
            <a:endParaRPr lang="en-US"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Staff Shortage Cause-and-Effect Analysis</a:t>
            </a:r>
          </a:p>
        </p:txBody>
      </p:sp>
      <p:sp>
        <p:nvSpPr>
          <p:cNvPr id="3" name="Content Placeholder 2"/>
          <p:cNvSpPr>
            <a:spLocks noGrp="1"/>
          </p:cNvSpPr>
          <p:nvPr>
            <p:ph idx="1"/>
          </p:nvPr>
        </p:nvSpPr>
        <p:spPr/>
        <p:txBody>
          <a:bodyPr/>
          <a:lstStyle/>
          <a:p>
            <a:pPr marL="0" indent="0">
              <a:buNone/>
            </a:pPr>
            <a:r>
              <a:rPr lang="en-US" dirty="0">
                <a:latin typeface="Times New Roman" panose="02020603050405020304" pitchFamily="18" charset="0"/>
                <a:cs typeface="Times New Roman" panose="02020603050405020304" pitchFamily="18" charset="0"/>
              </a:rPr>
              <a:t>According to Johnson et al (2018), the problem of staff shortage in UK healthcare is caused by the following factors:</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Ageing workforce</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Ageing population </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Nurse burnout </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Limited supply of new healthcare workers</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Cause-and-Effect Analysis</a:t>
            </a:r>
            <a:endParaRPr lang="en-US" dirty="0"/>
          </a:p>
        </p:txBody>
      </p:sp>
      <p:sp>
        <p:nvSpPr>
          <p:cNvPr id="3" name="Content Placeholder 2"/>
          <p:cNvSpPr>
            <a:spLocks noGrp="1"/>
          </p:cNvSpPr>
          <p:nvPr>
            <p:ph idx="1"/>
          </p:nvPr>
        </p:nvSpPr>
        <p:spPr/>
        <p:txBody>
          <a:bodyPr/>
          <a:lstStyle/>
          <a:p>
            <a:pPr marL="0" indent="0">
              <a:buNone/>
            </a:pPr>
            <a:r>
              <a:rPr lang="en-US" dirty="0">
                <a:latin typeface="Times New Roman" panose="02020603050405020304" pitchFamily="18" charset="0"/>
                <a:cs typeface="Times New Roman" panose="02020603050405020304" pitchFamily="18" charset="0"/>
              </a:rPr>
              <a:t>Johnson et al (2018) posit that the problem of staff shortage has the following effects:</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Increased patient mortality rate</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Poor health outcomes</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High turnover </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Increased medical errors</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Staff burnout</a:t>
            </a:r>
          </a:p>
          <a:p>
            <a:endParaRPr lang="en-US" dirty="0"/>
          </a:p>
          <a:p>
            <a:endParaRPr lang="en-US" dirty="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Cause-and-Effect Analysis: Fishbone Diagram</a:t>
            </a:r>
            <a:endParaRPr lang="en-US" dirty="0"/>
          </a:p>
        </p:txBody>
      </p:sp>
      <p:pic>
        <p:nvPicPr>
          <p:cNvPr id="10" name="Content Placeholder 9"/>
          <p:cNvPicPr>
            <a:picLocks noGrp="1" noChangeAspect="1"/>
          </p:cNvPicPr>
          <p:nvPr>
            <p:ph idx="1"/>
          </p:nvPr>
        </p:nvPicPr>
        <p:blipFill>
          <a:blip r:embed="rId2"/>
          <a:stretch>
            <a:fillRect/>
          </a:stretch>
        </p:blipFill>
        <p:spPr>
          <a:xfrm>
            <a:off x="4559165" y="2712822"/>
            <a:ext cx="1024217" cy="1371719"/>
          </a:xfrm>
          <a:prstGeom prst="rect">
            <a:avLst/>
          </a:prstGeom>
        </p:spPr>
      </p:pic>
      <p:cxnSp>
        <p:nvCxnSpPr>
          <p:cNvPr id="5" name="Straight Arrow Connector 4"/>
          <p:cNvCxnSpPr/>
          <p:nvPr/>
        </p:nvCxnSpPr>
        <p:spPr>
          <a:xfrm>
            <a:off x="2479964" y="4003964"/>
            <a:ext cx="620683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5999018" y="2712822"/>
            <a:ext cx="942109" cy="12884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p:nvPicPr>
        <p:blipFill>
          <a:blip r:embed="rId2"/>
          <a:stretch>
            <a:fillRect/>
          </a:stretch>
        </p:blipFill>
        <p:spPr>
          <a:xfrm>
            <a:off x="2938217" y="2712822"/>
            <a:ext cx="1024217" cy="1371719"/>
          </a:xfrm>
          <a:prstGeom prst="rect">
            <a:avLst/>
          </a:prstGeom>
        </p:spPr>
      </p:pic>
      <p:cxnSp>
        <p:nvCxnSpPr>
          <p:cNvPr id="15" name="Straight Arrow Connector 14"/>
          <p:cNvCxnSpPr/>
          <p:nvPr/>
        </p:nvCxnSpPr>
        <p:spPr>
          <a:xfrm flipV="1">
            <a:off x="5999018" y="4001294"/>
            <a:ext cx="942109" cy="11664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6" name="Picture 15"/>
          <p:cNvPicPr>
            <a:picLocks noChangeAspect="1"/>
          </p:cNvPicPr>
          <p:nvPr/>
        </p:nvPicPr>
        <p:blipFill>
          <a:blip r:embed="rId3"/>
          <a:stretch>
            <a:fillRect/>
          </a:stretch>
        </p:blipFill>
        <p:spPr>
          <a:xfrm>
            <a:off x="4559165" y="3911860"/>
            <a:ext cx="1024217" cy="1255885"/>
          </a:xfrm>
          <a:prstGeom prst="rect">
            <a:avLst/>
          </a:prstGeom>
        </p:spPr>
      </p:pic>
      <p:pic>
        <p:nvPicPr>
          <p:cNvPr id="17" name="Picture 16"/>
          <p:cNvPicPr>
            <a:picLocks noChangeAspect="1"/>
          </p:cNvPicPr>
          <p:nvPr/>
        </p:nvPicPr>
        <p:blipFill>
          <a:blip r:embed="rId3"/>
          <a:stretch>
            <a:fillRect/>
          </a:stretch>
        </p:blipFill>
        <p:spPr>
          <a:xfrm>
            <a:off x="2828877" y="3924502"/>
            <a:ext cx="1024217" cy="1255885"/>
          </a:xfrm>
          <a:prstGeom prst="rect">
            <a:avLst/>
          </a:prstGeom>
        </p:spPr>
      </p:pic>
      <p:sp>
        <p:nvSpPr>
          <p:cNvPr id="18" name="Rectangle: Rounded Corners 17"/>
          <p:cNvSpPr/>
          <p:nvPr/>
        </p:nvSpPr>
        <p:spPr>
          <a:xfrm>
            <a:off x="8839200" y="3456018"/>
            <a:ext cx="1634836" cy="7973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Healthcare Staff Shortage </a:t>
            </a:r>
          </a:p>
        </p:txBody>
      </p:sp>
      <p:sp>
        <p:nvSpPr>
          <p:cNvPr id="19" name="Rectangle: Rounded Corners 18"/>
          <p:cNvSpPr/>
          <p:nvPr/>
        </p:nvSpPr>
        <p:spPr>
          <a:xfrm>
            <a:off x="5264729" y="2035904"/>
            <a:ext cx="1343891" cy="637187"/>
          </a:xfrm>
          <a:prstGeom prst="round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p:cNvPicPr>
            <a:picLocks noChangeAspect="1"/>
          </p:cNvPicPr>
          <p:nvPr/>
        </p:nvPicPr>
        <p:blipFill>
          <a:blip r:embed="rId4"/>
          <a:stretch>
            <a:fillRect/>
          </a:stretch>
        </p:blipFill>
        <p:spPr>
          <a:xfrm>
            <a:off x="3409629" y="2060493"/>
            <a:ext cx="1353429" cy="652329"/>
          </a:xfrm>
          <a:prstGeom prst="rect">
            <a:avLst/>
          </a:prstGeom>
        </p:spPr>
      </p:pic>
      <p:pic>
        <p:nvPicPr>
          <p:cNvPr id="21" name="Picture 20"/>
          <p:cNvPicPr>
            <a:picLocks noChangeAspect="1"/>
          </p:cNvPicPr>
          <p:nvPr/>
        </p:nvPicPr>
        <p:blipFill>
          <a:blip r:embed="rId4"/>
          <a:stretch>
            <a:fillRect/>
          </a:stretch>
        </p:blipFill>
        <p:spPr>
          <a:xfrm>
            <a:off x="1554529" y="2067850"/>
            <a:ext cx="1353429" cy="652329"/>
          </a:xfrm>
          <a:prstGeom prst="rect">
            <a:avLst/>
          </a:prstGeom>
        </p:spPr>
      </p:pic>
      <p:pic>
        <p:nvPicPr>
          <p:cNvPr id="22" name="Picture 21"/>
          <p:cNvPicPr>
            <a:picLocks noChangeAspect="1"/>
          </p:cNvPicPr>
          <p:nvPr/>
        </p:nvPicPr>
        <p:blipFill>
          <a:blip r:embed="rId4"/>
          <a:stretch>
            <a:fillRect/>
          </a:stretch>
        </p:blipFill>
        <p:spPr>
          <a:xfrm>
            <a:off x="1736526" y="4933684"/>
            <a:ext cx="1353429" cy="1451026"/>
          </a:xfrm>
          <a:prstGeom prst="rect">
            <a:avLst/>
          </a:prstGeom>
        </p:spPr>
      </p:pic>
      <p:pic>
        <p:nvPicPr>
          <p:cNvPr id="23" name="Picture 22"/>
          <p:cNvPicPr>
            <a:picLocks noChangeAspect="1"/>
          </p:cNvPicPr>
          <p:nvPr/>
        </p:nvPicPr>
        <p:blipFill>
          <a:blip r:embed="rId4"/>
          <a:stretch>
            <a:fillRect/>
          </a:stretch>
        </p:blipFill>
        <p:spPr>
          <a:xfrm>
            <a:off x="3726753" y="4873729"/>
            <a:ext cx="1353429" cy="1029800"/>
          </a:xfrm>
          <a:prstGeom prst="rect">
            <a:avLst/>
          </a:prstGeom>
        </p:spPr>
      </p:pic>
      <p:pic>
        <p:nvPicPr>
          <p:cNvPr id="24" name="Picture 23"/>
          <p:cNvPicPr>
            <a:picLocks noChangeAspect="1"/>
          </p:cNvPicPr>
          <p:nvPr/>
        </p:nvPicPr>
        <p:blipFill>
          <a:blip r:embed="rId4"/>
          <a:stretch>
            <a:fillRect/>
          </a:stretch>
        </p:blipFill>
        <p:spPr>
          <a:xfrm>
            <a:off x="5612738" y="4881869"/>
            <a:ext cx="1353429" cy="1250232"/>
          </a:xfrm>
          <a:prstGeom prst="rect">
            <a:avLst/>
          </a:prstGeom>
        </p:spPr>
      </p:pic>
      <p:sp>
        <p:nvSpPr>
          <p:cNvPr id="31" name="TextBox 30"/>
          <p:cNvSpPr txBox="1"/>
          <p:nvPr/>
        </p:nvSpPr>
        <p:spPr>
          <a:xfrm>
            <a:off x="1736526" y="2175164"/>
            <a:ext cx="1024217" cy="861774"/>
          </a:xfrm>
          <a:prstGeom prst="rect">
            <a:avLst/>
          </a:prstGeom>
          <a:noFill/>
        </p:spPr>
        <p:txBody>
          <a:bodyPr wrap="square" rtlCol="0">
            <a:spAutoFit/>
          </a:bodyPr>
          <a:lstStyle/>
          <a:p>
            <a:r>
              <a:rPr lang="en-US" sz="1600" dirty="0"/>
              <a:t>Ageing workforce</a:t>
            </a:r>
          </a:p>
          <a:p>
            <a:endParaRPr lang="en-US" dirty="0"/>
          </a:p>
        </p:txBody>
      </p:sp>
      <p:sp>
        <p:nvSpPr>
          <p:cNvPr id="33" name="TextBox 32"/>
          <p:cNvSpPr txBox="1"/>
          <p:nvPr/>
        </p:nvSpPr>
        <p:spPr>
          <a:xfrm>
            <a:off x="3505200" y="2067850"/>
            <a:ext cx="1191491" cy="861774"/>
          </a:xfrm>
          <a:prstGeom prst="rect">
            <a:avLst/>
          </a:prstGeom>
          <a:noFill/>
        </p:spPr>
        <p:txBody>
          <a:bodyPr wrap="square" rtlCol="0">
            <a:spAutoFit/>
          </a:bodyPr>
          <a:lstStyle/>
          <a:p>
            <a:r>
              <a:rPr lang="en-US" sz="1600" dirty="0"/>
              <a:t>Ageing population </a:t>
            </a:r>
          </a:p>
          <a:p>
            <a:endParaRPr lang="en-US" dirty="0"/>
          </a:p>
        </p:txBody>
      </p:sp>
      <p:sp>
        <p:nvSpPr>
          <p:cNvPr id="34" name="TextBox 33"/>
          <p:cNvSpPr txBox="1"/>
          <p:nvPr/>
        </p:nvSpPr>
        <p:spPr>
          <a:xfrm>
            <a:off x="5389418" y="2175164"/>
            <a:ext cx="1039091" cy="861774"/>
          </a:xfrm>
          <a:prstGeom prst="rect">
            <a:avLst/>
          </a:prstGeom>
          <a:noFill/>
        </p:spPr>
        <p:txBody>
          <a:bodyPr wrap="square" rtlCol="0">
            <a:spAutoFit/>
          </a:bodyPr>
          <a:lstStyle/>
          <a:p>
            <a:r>
              <a:rPr lang="en-US" sz="1600" dirty="0"/>
              <a:t>Nurse burnout </a:t>
            </a:r>
          </a:p>
          <a:p>
            <a:endParaRPr lang="en-US" dirty="0"/>
          </a:p>
        </p:txBody>
      </p:sp>
      <p:sp>
        <p:nvSpPr>
          <p:cNvPr id="35" name="TextBox 34"/>
          <p:cNvSpPr txBox="1"/>
          <p:nvPr/>
        </p:nvSpPr>
        <p:spPr>
          <a:xfrm>
            <a:off x="1736526" y="5078305"/>
            <a:ext cx="1353429" cy="1077218"/>
          </a:xfrm>
          <a:prstGeom prst="rect">
            <a:avLst/>
          </a:prstGeom>
          <a:noFill/>
        </p:spPr>
        <p:txBody>
          <a:bodyPr wrap="square" rtlCol="0">
            <a:spAutoFit/>
          </a:bodyPr>
          <a:lstStyle/>
          <a:p>
            <a:r>
              <a:rPr lang="en-US" sz="1600" dirty="0"/>
              <a:t>Limited supply of new healthcare workers</a:t>
            </a:r>
          </a:p>
        </p:txBody>
      </p:sp>
      <p:sp>
        <p:nvSpPr>
          <p:cNvPr id="36" name="TextBox 35"/>
          <p:cNvSpPr txBox="1"/>
          <p:nvPr/>
        </p:nvSpPr>
        <p:spPr>
          <a:xfrm>
            <a:off x="3853094" y="4970991"/>
            <a:ext cx="1092351" cy="830997"/>
          </a:xfrm>
          <a:prstGeom prst="rect">
            <a:avLst/>
          </a:prstGeom>
          <a:noFill/>
        </p:spPr>
        <p:txBody>
          <a:bodyPr wrap="square" rtlCol="0">
            <a:spAutoFit/>
          </a:bodyPr>
          <a:lstStyle/>
          <a:p>
            <a:r>
              <a:rPr lang="en-US" sz="1600" dirty="0"/>
              <a:t>High turnover rate  </a:t>
            </a:r>
          </a:p>
        </p:txBody>
      </p:sp>
      <p:sp>
        <p:nvSpPr>
          <p:cNvPr id="37" name="TextBox 36"/>
          <p:cNvSpPr txBox="1"/>
          <p:nvPr/>
        </p:nvSpPr>
        <p:spPr>
          <a:xfrm>
            <a:off x="5708584" y="4949423"/>
            <a:ext cx="1135561" cy="954107"/>
          </a:xfrm>
          <a:prstGeom prst="rect">
            <a:avLst/>
          </a:prstGeom>
          <a:noFill/>
        </p:spPr>
        <p:txBody>
          <a:bodyPr wrap="square" rtlCol="0">
            <a:spAutoFit/>
          </a:bodyPr>
          <a:lstStyle/>
          <a:p>
            <a:r>
              <a:rPr lang="en-US" sz="1400" dirty="0"/>
              <a:t>Difficulties for immigrating workers</a:t>
            </a:r>
          </a:p>
        </p:txBody>
      </p:sp>
      <p:cxnSp>
        <p:nvCxnSpPr>
          <p:cNvPr id="4" name="Straight Arrow Connector 3"/>
          <p:cNvCxnSpPr/>
          <p:nvPr/>
        </p:nvCxnSpPr>
        <p:spPr>
          <a:xfrm>
            <a:off x="2479964" y="3036938"/>
            <a:ext cx="60999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6" name="Picture 5"/>
          <p:cNvPicPr>
            <a:picLocks noChangeAspect="1"/>
          </p:cNvPicPr>
          <p:nvPr/>
        </p:nvPicPr>
        <p:blipFill>
          <a:blip r:embed="rId5"/>
          <a:stretch>
            <a:fillRect/>
          </a:stretch>
        </p:blipFill>
        <p:spPr>
          <a:xfrm>
            <a:off x="2921812" y="3597162"/>
            <a:ext cx="695004" cy="204291"/>
          </a:xfrm>
          <a:prstGeom prst="rect">
            <a:avLst/>
          </a:prstGeom>
        </p:spPr>
      </p:pic>
      <p:pic>
        <p:nvPicPr>
          <p:cNvPr id="7" name="Picture 6"/>
          <p:cNvPicPr>
            <a:picLocks noChangeAspect="1"/>
          </p:cNvPicPr>
          <p:nvPr/>
        </p:nvPicPr>
        <p:blipFill>
          <a:blip r:embed="rId5"/>
          <a:stretch>
            <a:fillRect/>
          </a:stretch>
        </p:blipFill>
        <p:spPr>
          <a:xfrm>
            <a:off x="4260647" y="3141716"/>
            <a:ext cx="695004" cy="164606"/>
          </a:xfrm>
          <a:prstGeom prst="rect">
            <a:avLst/>
          </a:prstGeom>
        </p:spPr>
      </p:pic>
      <p:pic>
        <p:nvPicPr>
          <p:cNvPr id="12" name="Picture 11"/>
          <p:cNvPicPr>
            <a:picLocks noChangeAspect="1"/>
          </p:cNvPicPr>
          <p:nvPr/>
        </p:nvPicPr>
        <p:blipFill>
          <a:blip r:embed="rId5"/>
          <a:stretch>
            <a:fillRect/>
          </a:stretch>
        </p:blipFill>
        <p:spPr>
          <a:xfrm>
            <a:off x="5941950" y="3325225"/>
            <a:ext cx="695004" cy="130793"/>
          </a:xfrm>
          <a:prstGeom prst="rect">
            <a:avLst/>
          </a:prstGeom>
        </p:spPr>
      </p:pic>
      <p:pic>
        <p:nvPicPr>
          <p:cNvPr id="13" name="Picture 12"/>
          <p:cNvPicPr>
            <a:picLocks noChangeAspect="1"/>
          </p:cNvPicPr>
          <p:nvPr/>
        </p:nvPicPr>
        <p:blipFill>
          <a:blip r:embed="rId5"/>
          <a:stretch>
            <a:fillRect/>
          </a:stretch>
        </p:blipFill>
        <p:spPr>
          <a:xfrm>
            <a:off x="5561461" y="2903734"/>
            <a:ext cx="695004" cy="164606"/>
          </a:xfrm>
          <a:prstGeom prst="rect">
            <a:avLst/>
          </a:prstGeom>
        </p:spPr>
      </p:pic>
      <p:pic>
        <p:nvPicPr>
          <p:cNvPr id="14" name="Picture 13"/>
          <p:cNvPicPr>
            <a:picLocks noChangeAspect="1"/>
          </p:cNvPicPr>
          <p:nvPr/>
        </p:nvPicPr>
        <p:blipFill>
          <a:blip r:embed="rId5"/>
          <a:stretch>
            <a:fillRect/>
          </a:stretch>
        </p:blipFill>
        <p:spPr>
          <a:xfrm>
            <a:off x="5999018" y="4318866"/>
            <a:ext cx="695004" cy="164606"/>
          </a:xfrm>
          <a:prstGeom prst="rect">
            <a:avLst/>
          </a:prstGeom>
        </p:spPr>
      </p:pic>
      <p:pic>
        <p:nvPicPr>
          <p:cNvPr id="25" name="Picture 24"/>
          <p:cNvPicPr>
            <a:picLocks noChangeAspect="1"/>
          </p:cNvPicPr>
          <p:nvPr/>
        </p:nvPicPr>
        <p:blipFill>
          <a:blip r:embed="rId5"/>
          <a:stretch>
            <a:fillRect/>
          </a:stretch>
        </p:blipFill>
        <p:spPr>
          <a:xfrm>
            <a:off x="4559165" y="4315298"/>
            <a:ext cx="695004" cy="164606"/>
          </a:xfrm>
          <a:prstGeom prst="rect">
            <a:avLst/>
          </a:prstGeom>
        </p:spPr>
      </p:pic>
      <p:pic>
        <p:nvPicPr>
          <p:cNvPr id="26" name="Picture 25"/>
          <p:cNvPicPr>
            <a:picLocks noChangeAspect="1"/>
          </p:cNvPicPr>
          <p:nvPr/>
        </p:nvPicPr>
        <p:blipFill>
          <a:blip r:embed="rId5"/>
          <a:stretch>
            <a:fillRect/>
          </a:stretch>
        </p:blipFill>
        <p:spPr>
          <a:xfrm>
            <a:off x="2922204" y="4206572"/>
            <a:ext cx="695004" cy="164606"/>
          </a:xfrm>
          <a:prstGeom prst="rect">
            <a:avLst/>
          </a:prstGeom>
        </p:spPr>
      </p:pic>
      <p:pic>
        <p:nvPicPr>
          <p:cNvPr id="28" name="Picture 27"/>
          <p:cNvPicPr>
            <a:picLocks noChangeAspect="1"/>
          </p:cNvPicPr>
          <p:nvPr/>
        </p:nvPicPr>
        <p:blipFill>
          <a:blip r:embed="rId6"/>
          <a:stretch>
            <a:fillRect/>
          </a:stretch>
        </p:blipFill>
        <p:spPr>
          <a:xfrm>
            <a:off x="1147273" y="2868487"/>
            <a:ext cx="1353429" cy="489669"/>
          </a:xfrm>
          <a:prstGeom prst="rect">
            <a:avLst/>
          </a:prstGeom>
        </p:spPr>
      </p:pic>
      <p:pic>
        <p:nvPicPr>
          <p:cNvPr id="29" name="Picture 28"/>
          <p:cNvPicPr>
            <a:picLocks noChangeAspect="1"/>
          </p:cNvPicPr>
          <p:nvPr/>
        </p:nvPicPr>
        <p:blipFill>
          <a:blip r:embed="rId7"/>
          <a:stretch>
            <a:fillRect/>
          </a:stretch>
        </p:blipFill>
        <p:spPr>
          <a:xfrm>
            <a:off x="1568775" y="3393026"/>
            <a:ext cx="1353429" cy="660920"/>
          </a:xfrm>
          <a:prstGeom prst="rect">
            <a:avLst/>
          </a:prstGeom>
        </p:spPr>
      </p:pic>
      <p:pic>
        <p:nvPicPr>
          <p:cNvPr id="30" name="Picture 29"/>
          <p:cNvPicPr>
            <a:picLocks noChangeAspect="1"/>
          </p:cNvPicPr>
          <p:nvPr/>
        </p:nvPicPr>
        <p:blipFill>
          <a:blip r:embed="rId7"/>
          <a:stretch>
            <a:fillRect/>
          </a:stretch>
        </p:blipFill>
        <p:spPr>
          <a:xfrm>
            <a:off x="1619841" y="4073081"/>
            <a:ext cx="1353429" cy="720546"/>
          </a:xfrm>
          <a:prstGeom prst="rect">
            <a:avLst/>
          </a:prstGeom>
        </p:spPr>
      </p:pic>
      <p:pic>
        <p:nvPicPr>
          <p:cNvPr id="38" name="Picture 37"/>
          <p:cNvPicPr>
            <a:picLocks noChangeAspect="1"/>
          </p:cNvPicPr>
          <p:nvPr/>
        </p:nvPicPr>
        <p:blipFill>
          <a:blip r:embed="rId7"/>
          <a:stretch>
            <a:fillRect/>
          </a:stretch>
        </p:blipFill>
        <p:spPr>
          <a:xfrm>
            <a:off x="3458914" y="4235207"/>
            <a:ext cx="1298650" cy="524728"/>
          </a:xfrm>
          <a:prstGeom prst="rect">
            <a:avLst/>
          </a:prstGeom>
        </p:spPr>
      </p:pic>
      <p:pic>
        <p:nvPicPr>
          <p:cNvPr id="39" name="Picture 38"/>
          <p:cNvPicPr>
            <a:picLocks noChangeAspect="1"/>
          </p:cNvPicPr>
          <p:nvPr/>
        </p:nvPicPr>
        <p:blipFill>
          <a:blip r:embed="rId7"/>
          <a:stretch>
            <a:fillRect/>
          </a:stretch>
        </p:blipFill>
        <p:spPr>
          <a:xfrm>
            <a:off x="5165024" y="4237068"/>
            <a:ext cx="1290846" cy="507422"/>
          </a:xfrm>
          <a:prstGeom prst="rect">
            <a:avLst/>
          </a:prstGeom>
        </p:spPr>
      </p:pic>
      <p:pic>
        <p:nvPicPr>
          <p:cNvPr id="41" name="Picture 40"/>
          <p:cNvPicPr>
            <a:picLocks noChangeAspect="1"/>
          </p:cNvPicPr>
          <p:nvPr/>
        </p:nvPicPr>
        <p:blipFill>
          <a:blip r:embed="rId8"/>
          <a:stretch>
            <a:fillRect/>
          </a:stretch>
        </p:blipFill>
        <p:spPr>
          <a:xfrm>
            <a:off x="3527073" y="2968049"/>
            <a:ext cx="1079649" cy="953423"/>
          </a:xfrm>
          <a:prstGeom prst="rect">
            <a:avLst/>
          </a:prstGeom>
        </p:spPr>
      </p:pic>
      <p:pic>
        <p:nvPicPr>
          <p:cNvPr id="42" name="Picture 41"/>
          <p:cNvPicPr>
            <a:picLocks noChangeAspect="1"/>
          </p:cNvPicPr>
          <p:nvPr/>
        </p:nvPicPr>
        <p:blipFill>
          <a:blip r:embed="rId9"/>
          <a:stretch>
            <a:fillRect/>
          </a:stretch>
        </p:blipFill>
        <p:spPr>
          <a:xfrm>
            <a:off x="5416275" y="3286205"/>
            <a:ext cx="886522" cy="420660"/>
          </a:xfrm>
          <a:prstGeom prst="rect">
            <a:avLst/>
          </a:prstGeom>
        </p:spPr>
      </p:pic>
      <p:pic>
        <p:nvPicPr>
          <p:cNvPr id="43" name="Picture 42"/>
          <p:cNvPicPr>
            <a:picLocks noChangeAspect="1"/>
          </p:cNvPicPr>
          <p:nvPr/>
        </p:nvPicPr>
        <p:blipFill>
          <a:blip r:embed="rId10"/>
          <a:stretch>
            <a:fillRect/>
          </a:stretch>
        </p:blipFill>
        <p:spPr>
          <a:xfrm>
            <a:off x="4928814" y="2735291"/>
            <a:ext cx="890093" cy="470338"/>
          </a:xfrm>
          <a:prstGeom prst="rect">
            <a:avLst/>
          </a:prstGeom>
        </p:spPr>
      </p:pic>
      <p:sp>
        <p:nvSpPr>
          <p:cNvPr id="45" name="TextBox 44"/>
          <p:cNvSpPr txBox="1"/>
          <p:nvPr/>
        </p:nvSpPr>
        <p:spPr>
          <a:xfrm>
            <a:off x="5071273" y="2747872"/>
            <a:ext cx="605653" cy="530915"/>
          </a:xfrm>
          <a:prstGeom prst="rect">
            <a:avLst/>
          </a:prstGeom>
          <a:noFill/>
        </p:spPr>
        <p:txBody>
          <a:bodyPr wrap="square" rtlCol="0">
            <a:spAutoFit/>
          </a:bodyPr>
          <a:lstStyle/>
          <a:p>
            <a:r>
              <a:rPr lang="en-US" sz="1000" dirty="0"/>
              <a:t>Understaffing</a:t>
            </a:r>
            <a:r>
              <a:rPr lang="en-US" dirty="0"/>
              <a:t> </a:t>
            </a:r>
          </a:p>
        </p:txBody>
      </p:sp>
      <p:sp>
        <p:nvSpPr>
          <p:cNvPr id="46" name="TextBox 45"/>
          <p:cNvSpPr txBox="1"/>
          <p:nvPr/>
        </p:nvSpPr>
        <p:spPr>
          <a:xfrm>
            <a:off x="5412704" y="3358156"/>
            <a:ext cx="890093" cy="246221"/>
          </a:xfrm>
          <a:prstGeom prst="rect">
            <a:avLst/>
          </a:prstGeom>
          <a:noFill/>
        </p:spPr>
        <p:txBody>
          <a:bodyPr wrap="square" rtlCol="0">
            <a:spAutoFit/>
          </a:bodyPr>
          <a:lstStyle/>
          <a:p>
            <a:r>
              <a:rPr lang="en-US" sz="1000" dirty="0"/>
              <a:t>overworking</a:t>
            </a:r>
          </a:p>
        </p:txBody>
      </p:sp>
      <p:sp>
        <p:nvSpPr>
          <p:cNvPr id="47" name="TextBox 46"/>
          <p:cNvSpPr txBox="1"/>
          <p:nvPr/>
        </p:nvSpPr>
        <p:spPr>
          <a:xfrm>
            <a:off x="3527469" y="4262194"/>
            <a:ext cx="1169222" cy="261610"/>
          </a:xfrm>
          <a:prstGeom prst="rect">
            <a:avLst/>
          </a:prstGeom>
          <a:noFill/>
        </p:spPr>
        <p:txBody>
          <a:bodyPr wrap="square" rtlCol="0">
            <a:spAutoFit/>
          </a:bodyPr>
          <a:lstStyle/>
          <a:p>
            <a:r>
              <a:rPr lang="en-US" sz="1100" dirty="0"/>
              <a:t>Worker burnout </a:t>
            </a:r>
          </a:p>
        </p:txBody>
      </p:sp>
      <p:sp>
        <p:nvSpPr>
          <p:cNvPr id="48" name="TextBox 47"/>
          <p:cNvSpPr txBox="1"/>
          <p:nvPr/>
        </p:nvSpPr>
        <p:spPr>
          <a:xfrm>
            <a:off x="5264729" y="4298393"/>
            <a:ext cx="1038068" cy="430887"/>
          </a:xfrm>
          <a:prstGeom prst="rect">
            <a:avLst/>
          </a:prstGeom>
          <a:noFill/>
        </p:spPr>
        <p:txBody>
          <a:bodyPr wrap="square" rtlCol="0">
            <a:spAutoFit/>
          </a:bodyPr>
          <a:lstStyle/>
          <a:p>
            <a:r>
              <a:rPr lang="en-US" sz="1100" dirty="0"/>
              <a:t>Brexit regulations</a:t>
            </a:r>
          </a:p>
        </p:txBody>
      </p:sp>
      <p:sp>
        <p:nvSpPr>
          <p:cNvPr id="49" name="TextBox 48"/>
          <p:cNvSpPr txBox="1"/>
          <p:nvPr/>
        </p:nvSpPr>
        <p:spPr>
          <a:xfrm>
            <a:off x="1717964" y="4164003"/>
            <a:ext cx="1081557" cy="600164"/>
          </a:xfrm>
          <a:prstGeom prst="rect">
            <a:avLst/>
          </a:prstGeom>
          <a:noFill/>
        </p:spPr>
        <p:txBody>
          <a:bodyPr wrap="square" rtlCol="0">
            <a:spAutoFit/>
          </a:bodyPr>
          <a:lstStyle/>
          <a:p>
            <a:r>
              <a:rPr lang="en-US" sz="1100" dirty="0"/>
              <a:t>Small pool of qualified applicants </a:t>
            </a:r>
          </a:p>
        </p:txBody>
      </p:sp>
      <p:sp>
        <p:nvSpPr>
          <p:cNvPr id="50" name="TextBox 49"/>
          <p:cNvSpPr txBox="1"/>
          <p:nvPr/>
        </p:nvSpPr>
        <p:spPr>
          <a:xfrm>
            <a:off x="3643745" y="3036938"/>
            <a:ext cx="914910" cy="938719"/>
          </a:xfrm>
          <a:prstGeom prst="rect">
            <a:avLst/>
          </a:prstGeom>
          <a:noFill/>
        </p:spPr>
        <p:txBody>
          <a:bodyPr wrap="square" rtlCol="0">
            <a:spAutoFit/>
          </a:bodyPr>
          <a:lstStyle/>
          <a:p>
            <a:r>
              <a:rPr lang="en-US" sz="1100" dirty="0"/>
              <a:t>old people causing rise in people in need of healthcare </a:t>
            </a:r>
          </a:p>
        </p:txBody>
      </p:sp>
      <p:sp>
        <p:nvSpPr>
          <p:cNvPr id="51" name="TextBox 50"/>
          <p:cNvSpPr txBox="1"/>
          <p:nvPr/>
        </p:nvSpPr>
        <p:spPr>
          <a:xfrm>
            <a:off x="1246909" y="2903734"/>
            <a:ext cx="1139511" cy="430887"/>
          </a:xfrm>
          <a:prstGeom prst="rect">
            <a:avLst/>
          </a:prstGeom>
          <a:noFill/>
        </p:spPr>
        <p:txBody>
          <a:bodyPr wrap="square" rtlCol="0">
            <a:spAutoFit/>
          </a:bodyPr>
          <a:lstStyle/>
          <a:p>
            <a:r>
              <a:rPr lang="en-US" sz="1100" dirty="0"/>
              <a:t>Unreplaced care workers</a:t>
            </a:r>
          </a:p>
        </p:txBody>
      </p:sp>
      <p:sp>
        <p:nvSpPr>
          <p:cNvPr id="52" name="TextBox 51"/>
          <p:cNvSpPr txBox="1"/>
          <p:nvPr/>
        </p:nvSpPr>
        <p:spPr>
          <a:xfrm>
            <a:off x="1619841" y="3403737"/>
            <a:ext cx="1208427" cy="553998"/>
          </a:xfrm>
          <a:prstGeom prst="rect">
            <a:avLst/>
          </a:prstGeom>
          <a:noFill/>
        </p:spPr>
        <p:txBody>
          <a:bodyPr wrap="square" rtlCol="0">
            <a:spAutoFit/>
          </a:bodyPr>
          <a:lstStyle/>
          <a:p>
            <a:r>
              <a:rPr lang="en-US" sz="1000" dirty="0"/>
              <a:t>Unavailability of younger care workers to employ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Evaluation of Alternative Solutions</a:t>
            </a:r>
          </a:p>
        </p:txBody>
      </p:sp>
      <p:sp>
        <p:nvSpPr>
          <p:cNvPr id="3" name="Content Placeholder 2"/>
          <p:cNvSpPr>
            <a:spLocks noGrp="1"/>
          </p:cNvSpPr>
          <p:nvPr>
            <p:ph idx="1"/>
          </p:nvPr>
        </p:nvSpPr>
        <p:spPr/>
        <p:txBody>
          <a:bodyPr>
            <a:normAutofit/>
          </a:bodyPr>
          <a:lstStyle/>
          <a:p>
            <a:r>
              <a:rPr lang="en-US" b="1" dirty="0">
                <a:latin typeface="Times New Roman" panose="02020603050405020304" pitchFamily="18" charset="0"/>
                <a:cs typeface="Times New Roman" panose="02020603050405020304" pitchFamily="18" charset="0"/>
              </a:rPr>
              <a:t>International Recruitment – </a:t>
            </a:r>
            <a:r>
              <a:rPr lang="en-US" dirty="0">
                <a:latin typeface="Times New Roman" panose="02020603050405020304" pitchFamily="18" charset="0"/>
                <a:cs typeface="Times New Roman" panose="02020603050405020304" pitchFamily="18" charset="0"/>
              </a:rPr>
              <a:t>Recruiting nurses and healthcare workers from other countries presents the NHS with an opportunity to address the problem of staff shortages it is currently experiencing. The solution has the main advantage of instant increase in the number of staff and the main disadvantage of finetuning their training to meet the NHS standards (Currie and Hill, 2012).</a:t>
            </a:r>
          </a:p>
          <a:p>
            <a:r>
              <a:rPr lang="en-US" b="1" dirty="0">
                <a:latin typeface="Times New Roman" panose="02020603050405020304" pitchFamily="18" charset="0"/>
                <a:cs typeface="Times New Roman" panose="02020603050405020304" pitchFamily="18" charset="0"/>
              </a:rPr>
              <a:t>Increase Training Opportunities – </a:t>
            </a:r>
            <a:r>
              <a:rPr lang="en-US" dirty="0">
                <a:latin typeface="Times New Roman" panose="02020603050405020304" pitchFamily="18" charset="0"/>
                <a:cs typeface="Times New Roman" panose="02020603050405020304" pitchFamily="18" charset="0"/>
              </a:rPr>
              <a:t>the problem of shortage of staff at the NHS can be solved by training more healthcare professionals. The solution has the advantage of ensuring the long-term availability of health and social care staff, but suffers from the disadvantage of failure to address the problem in the short-term (Currie and Hill, 2012).</a:t>
            </a:r>
            <a:r>
              <a:rPr lang="en-US" b="1" dirty="0">
                <a:latin typeface="Times New Roman" panose="02020603050405020304" pitchFamily="18" charset="0"/>
                <a:cs typeface="Times New Roman" panose="02020603050405020304" pitchFamily="18" charset="0"/>
              </a:rPr>
              <a: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Evaluation of Alternative Solutions</a:t>
            </a:r>
          </a:p>
        </p:txBody>
      </p:sp>
      <p:sp>
        <p:nvSpPr>
          <p:cNvPr id="3" name="Content Placeholder 2"/>
          <p:cNvSpPr>
            <a:spLocks noGrp="1"/>
          </p:cNvSpPr>
          <p:nvPr>
            <p:ph idx="1"/>
          </p:nvPr>
        </p:nvSpPr>
        <p:spPr/>
        <p:txBody>
          <a:bodyPr/>
          <a:lstStyle/>
          <a:p>
            <a:r>
              <a:rPr lang="en-US" b="1" dirty="0">
                <a:latin typeface="Times New Roman" panose="02020603050405020304" pitchFamily="18" charset="0"/>
                <a:cs typeface="Times New Roman" panose="02020603050405020304" pitchFamily="18" charset="0"/>
              </a:rPr>
              <a:t>Strategies to increase retention rate – </a:t>
            </a:r>
            <a:r>
              <a:rPr lang="en-US" dirty="0">
                <a:latin typeface="Times New Roman" panose="02020603050405020304" pitchFamily="18" charset="0"/>
                <a:cs typeface="Times New Roman" panose="02020603050405020304" pitchFamily="18" charset="0"/>
              </a:rPr>
              <a:t>part of the problem is caused by a high turnover rate. Therefore, the NHS can address the problem by investing in strategies that promise a high retention rate (Currie and Hill, 2012).</a:t>
            </a:r>
            <a:endParaRPr lang="en-US"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Improve healthcare management – </a:t>
            </a:r>
            <a:r>
              <a:rPr lang="en-US" dirty="0">
                <a:latin typeface="Times New Roman" panose="02020603050405020304" pitchFamily="18" charset="0"/>
                <a:cs typeface="Times New Roman" panose="02020603050405020304" pitchFamily="18" charset="0"/>
              </a:rPr>
              <a:t>the management of healthcare workforce is an important factor in attracting and retaining the healthcare workforce. The solution has the advantage of improving the overall working environment in the healthcare sector, but has the disadvantage of taking a long time to implement (Currie and Hill, 2012). </a:t>
            </a:r>
            <a:r>
              <a:rPr lang="en-US" b="1" dirty="0">
                <a:latin typeface="Times New Roman" panose="02020603050405020304" pitchFamily="18" charset="0"/>
                <a:cs typeface="Times New Roman" panose="02020603050405020304" pitchFamily="18" charset="0"/>
              </a:rPr>
              <a:t> </a:t>
            </a:r>
          </a:p>
          <a:p>
            <a:pPr marL="0" indent="0">
              <a:buNone/>
            </a:pP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dirty="0">
                <a:latin typeface="Times New Roman" panose="02020603050405020304" pitchFamily="18" charset="0"/>
                <a:cs typeface="Times New Roman" panose="02020603050405020304" pitchFamily="18" charset="0"/>
              </a:rPr>
              <a:t>References </a:t>
            </a:r>
          </a:p>
        </p:txBody>
      </p:sp>
      <p:sp>
        <p:nvSpPr>
          <p:cNvPr id="3" name="Content Placeholder 2"/>
          <p:cNvSpPr>
            <a:spLocks noGrp="1"/>
          </p:cNvSpPr>
          <p:nvPr>
            <p:ph idx="1"/>
          </p:nvPr>
        </p:nvSpPr>
        <p:spPr/>
        <p:txBody>
          <a:bodyPr>
            <a:normAutofit fontScale="92500" lnSpcReduction="10000"/>
          </a:bodyPr>
          <a:lstStyle/>
          <a:p>
            <a:r>
              <a:rPr lang="en-US" sz="2000" b="0" i="0" dirty="0">
                <a:solidFill>
                  <a:srgbClr val="222222"/>
                </a:solidFill>
                <a:effectLst/>
                <a:latin typeface="Times New Roman" panose="02020603050405020304" pitchFamily="18" charset="0"/>
                <a:cs typeface="Times New Roman" panose="02020603050405020304" pitchFamily="18" charset="0"/>
              </a:rPr>
              <a:t>Marć, M., Bartosiewicz, A., Burzyńska, J., Chmiel, Z. and Januszewicz, P., 2019. A nursing shortage–a prospect of global and local policies. </a:t>
            </a:r>
            <a:r>
              <a:rPr lang="en-US" sz="2000" b="0" i="1" dirty="0">
                <a:solidFill>
                  <a:srgbClr val="222222"/>
                </a:solidFill>
                <a:effectLst/>
                <a:latin typeface="Times New Roman" panose="02020603050405020304" pitchFamily="18" charset="0"/>
                <a:cs typeface="Times New Roman" panose="02020603050405020304" pitchFamily="18" charset="0"/>
              </a:rPr>
              <a:t>International nursing review</a:t>
            </a:r>
            <a:r>
              <a:rPr lang="en-US" sz="2000" b="0" i="0" dirty="0">
                <a:solidFill>
                  <a:srgbClr val="222222"/>
                </a:solidFill>
                <a:effectLst/>
                <a:latin typeface="Times New Roman" panose="02020603050405020304" pitchFamily="18" charset="0"/>
                <a:cs typeface="Times New Roman" panose="02020603050405020304" pitchFamily="18" charset="0"/>
              </a:rPr>
              <a:t>, </a:t>
            </a:r>
            <a:r>
              <a:rPr lang="en-US" sz="2000" b="0" i="1" dirty="0">
                <a:solidFill>
                  <a:srgbClr val="222222"/>
                </a:solidFill>
                <a:effectLst/>
                <a:latin typeface="Times New Roman" panose="02020603050405020304" pitchFamily="18" charset="0"/>
                <a:cs typeface="Times New Roman" panose="02020603050405020304" pitchFamily="18" charset="0"/>
              </a:rPr>
              <a:t>66</a:t>
            </a:r>
            <a:r>
              <a:rPr lang="en-US" sz="2000" b="0" i="0" dirty="0">
                <a:solidFill>
                  <a:srgbClr val="222222"/>
                </a:solidFill>
                <a:effectLst/>
                <a:latin typeface="Times New Roman" panose="02020603050405020304" pitchFamily="18" charset="0"/>
                <a:cs typeface="Times New Roman" panose="02020603050405020304" pitchFamily="18" charset="0"/>
              </a:rPr>
              <a:t>(1), pp.9-16.</a:t>
            </a:r>
          </a:p>
          <a:p>
            <a:r>
              <a:rPr lang="en-US" sz="2000" b="0" i="0" dirty="0">
                <a:solidFill>
                  <a:srgbClr val="222222"/>
                </a:solidFill>
                <a:effectLst/>
                <a:latin typeface="Times New Roman" panose="02020603050405020304" pitchFamily="18" charset="0"/>
                <a:cs typeface="Times New Roman" panose="02020603050405020304" pitchFamily="18" charset="0"/>
              </a:rPr>
              <a:t>Winter, V., Schreyögg, J. and Thiel, A., 2020. Hospital staff shortages: environmental and organizational determinants and implications for patient satisfaction. </a:t>
            </a:r>
            <a:r>
              <a:rPr lang="en-US" sz="2000" b="0" i="1" dirty="0">
                <a:solidFill>
                  <a:srgbClr val="222222"/>
                </a:solidFill>
                <a:effectLst/>
                <a:latin typeface="Times New Roman" panose="02020603050405020304" pitchFamily="18" charset="0"/>
                <a:cs typeface="Times New Roman" panose="02020603050405020304" pitchFamily="18" charset="0"/>
              </a:rPr>
              <a:t>Health Policy</a:t>
            </a:r>
            <a:r>
              <a:rPr lang="en-US" sz="2000" b="0" i="0" dirty="0">
                <a:solidFill>
                  <a:srgbClr val="222222"/>
                </a:solidFill>
                <a:effectLst/>
                <a:latin typeface="Times New Roman" panose="02020603050405020304" pitchFamily="18" charset="0"/>
                <a:cs typeface="Times New Roman" panose="02020603050405020304" pitchFamily="18" charset="0"/>
              </a:rPr>
              <a:t>, </a:t>
            </a:r>
            <a:r>
              <a:rPr lang="en-US" sz="2000" b="0" i="1" dirty="0">
                <a:solidFill>
                  <a:srgbClr val="222222"/>
                </a:solidFill>
                <a:effectLst/>
                <a:latin typeface="Times New Roman" panose="02020603050405020304" pitchFamily="18" charset="0"/>
                <a:cs typeface="Times New Roman" panose="02020603050405020304" pitchFamily="18" charset="0"/>
              </a:rPr>
              <a:t>124</a:t>
            </a:r>
            <a:r>
              <a:rPr lang="en-US" sz="2000" b="0" i="0" dirty="0">
                <a:solidFill>
                  <a:srgbClr val="222222"/>
                </a:solidFill>
                <a:effectLst/>
                <a:latin typeface="Times New Roman" panose="02020603050405020304" pitchFamily="18" charset="0"/>
                <a:cs typeface="Times New Roman" panose="02020603050405020304" pitchFamily="18" charset="0"/>
              </a:rPr>
              <a:t>(4), pp.380-388.</a:t>
            </a:r>
          </a:p>
          <a:p>
            <a:r>
              <a:rPr lang="en-US" sz="2000" b="0" i="0" dirty="0">
                <a:solidFill>
                  <a:srgbClr val="222222"/>
                </a:solidFill>
                <a:effectLst/>
                <a:latin typeface="Times New Roman" panose="02020603050405020304" pitchFamily="18" charset="0"/>
                <a:cs typeface="Times New Roman" panose="02020603050405020304" pitchFamily="18" charset="0"/>
              </a:rPr>
              <a:t>Johnson, J., Hall, L.H., Berzins, K., Baker, J., Melling, K. and Thompson, C., 2018. Mental healthcare staff well‐being and burnout: A narrative review of trends, causes, implications, and recommendations for future interventions. </a:t>
            </a:r>
            <a:r>
              <a:rPr lang="en-US" sz="2000" b="0" i="1" dirty="0">
                <a:solidFill>
                  <a:srgbClr val="222222"/>
                </a:solidFill>
                <a:effectLst/>
                <a:latin typeface="Times New Roman" panose="02020603050405020304" pitchFamily="18" charset="0"/>
                <a:cs typeface="Times New Roman" panose="02020603050405020304" pitchFamily="18" charset="0"/>
              </a:rPr>
              <a:t>International journal of mental health nursing</a:t>
            </a:r>
            <a:r>
              <a:rPr lang="en-US" sz="2000" b="0" i="0" dirty="0">
                <a:solidFill>
                  <a:srgbClr val="222222"/>
                </a:solidFill>
                <a:effectLst/>
                <a:latin typeface="Times New Roman" panose="02020603050405020304" pitchFamily="18" charset="0"/>
                <a:cs typeface="Times New Roman" panose="02020603050405020304" pitchFamily="18" charset="0"/>
              </a:rPr>
              <a:t>, </a:t>
            </a:r>
            <a:r>
              <a:rPr lang="en-US" sz="2000" b="0" i="1" dirty="0">
                <a:solidFill>
                  <a:srgbClr val="222222"/>
                </a:solidFill>
                <a:effectLst/>
                <a:latin typeface="Times New Roman" panose="02020603050405020304" pitchFamily="18" charset="0"/>
                <a:cs typeface="Times New Roman" panose="02020603050405020304" pitchFamily="18" charset="0"/>
              </a:rPr>
              <a:t>27</a:t>
            </a:r>
            <a:r>
              <a:rPr lang="en-US" sz="2000" b="0" i="0" dirty="0">
                <a:solidFill>
                  <a:srgbClr val="222222"/>
                </a:solidFill>
                <a:effectLst/>
                <a:latin typeface="Times New Roman" panose="02020603050405020304" pitchFamily="18" charset="0"/>
                <a:cs typeface="Times New Roman" panose="02020603050405020304" pitchFamily="18" charset="0"/>
              </a:rPr>
              <a:t>(1), pp.20-32.</a:t>
            </a:r>
          </a:p>
          <a:p>
            <a:r>
              <a:rPr lang="en-US" sz="2000" b="0" i="0" dirty="0">
                <a:solidFill>
                  <a:srgbClr val="222222"/>
                </a:solidFill>
                <a:effectLst/>
                <a:latin typeface="Times New Roman" panose="02020603050405020304" pitchFamily="18" charset="0"/>
                <a:cs typeface="Times New Roman" panose="02020603050405020304" pitchFamily="18" charset="0"/>
              </a:rPr>
              <a:t>Currie, E.J. and Hill, R.A.C., 2012. What are the reasons for high turnover in nursing? A discussion of presumed causal factors and remedies. </a:t>
            </a:r>
            <a:r>
              <a:rPr lang="en-US" sz="2000" b="0" i="1" dirty="0">
                <a:solidFill>
                  <a:srgbClr val="222222"/>
                </a:solidFill>
                <a:effectLst/>
                <a:latin typeface="Times New Roman" panose="02020603050405020304" pitchFamily="18" charset="0"/>
                <a:cs typeface="Times New Roman" panose="02020603050405020304" pitchFamily="18" charset="0"/>
              </a:rPr>
              <a:t>International Journal of Nursing Studies</a:t>
            </a:r>
            <a:r>
              <a:rPr lang="en-US" sz="2000" b="0" i="0" dirty="0">
                <a:solidFill>
                  <a:srgbClr val="222222"/>
                </a:solidFill>
                <a:effectLst/>
                <a:latin typeface="Times New Roman" panose="02020603050405020304" pitchFamily="18" charset="0"/>
                <a:cs typeface="Times New Roman" panose="02020603050405020304" pitchFamily="18" charset="0"/>
              </a:rPr>
              <a:t>, </a:t>
            </a:r>
            <a:r>
              <a:rPr lang="en-US" sz="2000" b="0" i="1" dirty="0">
                <a:solidFill>
                  <a:srgbClr val="222222"/>
                </a:solidFill>
                <a:effectLst/>
                <a:latin typeface="Times New Roman" panose="02020603050405020304" pitchFamily="18" charset="0"/>
                <a:cs typeface="Times New Roman" panose="02020603050405020304" pitchFamily="18" charset="0"/>
              </a:rPr>
              <a:t>49</a:t>
            </a:r>
            <a:r>
              <a:rPr lang="en-US" sz="2000" b="0" i="0" dirty="0">
                <a:solidFill>
                  <a:srgbClr val="222222"/>
                </a:solidFill>
                <a:effectLst/>
                <a:latin typeface="Times New Roman" panose="02020603050405020304" pitchFamily="18" charset="0"/>
                <a:cs typeface="Times New Roman" panose="02020603050405020304" pitchFamily="18" charset="0"/>
              </a:rPr>
              <a:t>(9), pp.1180-1189.</a:t>
            </a:r>
            <a:endParaRPr lang="en-US" sz="20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108</TotalTime>
  <Words>823</Words>
  <Application>Microsoft Office PowerPoint</Application>
  <PresentationFormat>Widescreen</PresentationFormat>
  <Paragraphs>79</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Times New Roman</vt:lpstr>
      <vt:lpstr>Trebuchet MS</vt:lpstr>
      <vt:lpstr>Wingdings</vt:lpstr>
      <vt:lpstr>Wingdings 3</vt:lpstr>
      <vt:lpstr>Facet</vt:lpstr>
      <vt:lpstr>Understanding and solving the problem of Staff Shortage in Proper Care</vt:lpstr>
      <vt:lpstr>The Nature of Staff shortage</vt:lpstr>
      <vt:lpstr>Impact of Staff shortage</vt:lpstr>
      <vt:lpstr>PESTLE Analysis of the Problem </vt:lpstr>
      <vt:lpstr>PESTLE Analysis of the Problem </vt:lpstr>
      <vt:lpstr>PESTLE Analysis of the Problem </vt:lpstr>
      <vt:lpstr>Staff Shortage Cause-and-Effect Analysis</vt:lpstr>
      <vt:lpstr>Cause-and-Effect Analysis</vt:lpstr>
      <vt:lpstr>Cause-and-Effect Analysis: Fishbone Diagram</vt:lpstr>
      <vt:lpstr>Evaluation of Alternative Solutions</vt:lpstr>
      <vt:lpstr>Evaluation of Alternative Solutions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Natalia</dc:creator>
  <cp:lastModifiedBy>Natasa Cojocaru</cp:lastModifiedBy>
  <cp:revision>8</cp:revision>
  <dcterms:created xsi:type="dcterms:W3CDTF">2022-07-07T16:07:00Z</dcterms:created>
  <dcterms:modified xsi:type="dcterms:W3CDTF">2022-07-21T23:47:46Z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CDF12FA9079746428C3091096AD0A601</vt:lpwstr>
  </property>
  <property fmtid="{D5CDD505-2E9C-101B-9397-08002B2CF9AE}" pid="3" name="KSOProductBuildVer">
    <vt:lpwstr>2057-11.2.0.11130</vt:lpwstr>
  </property>
</Properties>
</file>