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7"/>
  </p:notesMasterIdLst>
  <p:sldIdLst>
    <p:sldId id="257" r:id="rId2"/>
    <p:sldId id="264" r:id="rId3"/>
    <p:sldId id="258" r:id="rId4"/>
    <p:sldId id="259" r:id="rId5"/>
    <p:sldId id="261" r:id="rId6"/>
    <p:sldId id="266" r:id="rId7"/>
    <p:sldId id="270" r:id="rId8"/>
    <p:sldId id="268" r:id="rId9"/>
    <p:sldId id="269" r:id="rId10"/>
    <p:sldId id="280" r:id="rId11"/>
    <p:sldId id="267" r:id="rId12"/>
    <p:sldId id="271" r:id="rId13"/>
    <p:sldId id="272" r:id="rId14"/>
    <p:sldId id="273" r:id="rId15"/>
    <p:sldId id="276" r:id="rId16"/>
    <p:sldId id="275" r:id="rId17"/>
    <p:sldId id="278" r:id="rId18"/>
    <p:sldId id="277" r:id="rId19"/>
    <p:sldId id="274" r:id="rId20"/>
    <p:sldId id="284" r:id="rId21"/>
    <p:sldId id="285" r:id="rId22"/>
    <p:sldId id="279" r:id="rId23"/>
    <p:sldId id="281" r:id="rId24"/>
    <p:sldId id="282" r:id="rId25"/>
    <p:sldId id="260"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108" d="100"/>
          <a:sy n="108" d="100"/>
        </p:scale>
        <p:origin x="65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4E7629-36C5-4975-83FF-2E0EDF853EA9}" type="datetimeFigureOut">
              <a:rPr lang="en-GB" smtClean="0"/>
              <a:t>16/06/2024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799EC4-875A-4A94-B84C-DBA337FF0003}" type="slidenum">
              <a:rPr lang="en-GB" smtClean="0"/>
              <a:t>‹#›</a:t>
            </a:fld>
            <a:endParaRPr lang="en-GB"/>
          </a:p>
        </p:txBody>
      </p:sp>
    </p:spTree>
    <p:extLst>
      <p:ext uri="{BB962C8B-B14F-4D97-AF65-F5344CB8AC3E}">
        <p14:creationId xmlns:p14="http://schemas.microsoft.com/office/powerpoint/2010/main" val="22392167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799EC4-875A-4A94-B84C-DBA337FF0003}" type="slidenum">
              <a:rPr lang="en-GB" smtClean="0"/>
              <a:t>2</a:t>
            </a:fld>
            <a:endParaRPr lang="en-GB"/>
          </a:p>
        </p:txBody>
      </p:sp>
    </p:spTree>
    <p:extLst>
      <p:ext uri="{BB962C8B-B14F-4D97-AF65-F5344CB8AC3E}">
        <p14:creationId xmlns:p14="http://schemas.microsoft.com/office/powerpoint/2010/main" val="4419978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Loneliness then means the pain of being alone. Not</a:t>
            </a:r>
            <a:r>
              <a:rPr lang="en-GB" baseline="0" dirty="0"/>
              <a:t> everyone dislikes being alone and the word SOLITUDE could mean the JOY of being alone??</a:t>
            </a:r>
            <a:endParaRPr lang="en-GB" dirty="0"/>
          </a:p>
        </p:txBody>
      </p:sp>
      <p:sp>
        <p:nvSpPr>
          <p:cNvPr id="4" name="Slide Number Placeholder 3"/>
          <p:cNvSpPr>
            <a:spLocks noGrp="1"/>
          </p:cNvSpPr>
          <p:nvPr>
            <p:ph type="sldNum" sz="quarter" idx="10"/>
          </p:nvPr>
        </p:nvSpPr>
        <p:spPr/>
        <p:txBody>
          <a:bodyPr/>
          <a:lstStyle/>
          <a:p>
            <a:fld id="{D2799EC4-875A-4A94-B84C-DBA337FF0003}" type="slidenum">
              <a:rPr lang="en-GB" smtClean="0"/>
              <a:t>4</a:t>
            </a:fld>
            <a:endParaRPr lang="en-GB"/>
          </a:p>
        </p:txBody>
      </p:sp>
    </p:spTree>
    <p:extLst>
      <p:ext uri="{BB962C8B-B14F-4D97-AF65-F5344CB8AC3E}">
        <p14:creationId xmlns:p14="http://schemas.microsoft.com/office/powerpoint/2010/main" val="32531582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it’s possible for someone to be socially isolated without feeling lonely, or to feel lonely without being socially isolated but in general because of the factors that cause both loneliness and isolation they can often be found together.</a:t>
            </a:r>
          </a:p>
        </p:txBody>
      </p:sp>
      <p:sp>
        <p:nvSpPr>
          <p:cNvPr id="4" name="Slide Number Placeholder 3"/>
          <p:cNvSpPr>
            <a:spLocks noGrp="1"/>
          </p:cNvSpPr>
          <p:nvPr>
            <p:ph type="sldNum" sz="quarter" idx="10"/>
          </p:nvPr>
        </p:nvSpPr>
        <p:spPr/>
        <p:txBody>
          <a:bodyPr/>
          <a:lstStyle/>
          <a:p>
            <a:fld id="{D2799EC4-875A-4A94-B84C-DBA337FF0003}" type="slidenum">
              <a:rPr lang="en-GB" smtClean="0"/>
              <a:t>6</a:t>
            </a:fld>
            <a:endParaRPr lang="en-GB"/>
          </a:p>
        </p:txBody>
      </p:sp>
    </p:spTree>
    <p:extLst>
      <p:ext uri="{BB962C8B-B14F-4D97-AF65-F5344CB8AC3E}">
        <p14:creationId xmlns:p14="http://schemas.microsoft.com/office/powerpoint/2010/main" val="9243124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6/16/2024</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6/16/2024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6/16/2024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6/16/2024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6/16/2024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6/16/2024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6/16/2024</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fNyJmYGMhXA"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ageuk.org.uk/our-impact/policy-research/loneliness-research-and-resources/loneliness-map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ageing-better.org.uk/blogs/how-are-older-people-adapting-digital-technology-during-covid-19-pandemic" TargetMode="External"/><Relationship Id="rId2" Type="http://schemas.openxmlformats.org/officeDocument/2006/relationships/hyperlink" Target="https://www.ageuk.org.uk/latest-press/articles/2021/nearly-two-million-over-75s-in-england-are-still-digitally-excluded--in-a-covid-19-world/"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gov.uk/government/publications/5-million-loneliness-covid-19-grant-fund"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campaigntoendloneliness.org/?mailpoet_router&amp;endpoint=view_in_browser&amp;action=view&amp;data=WzgzLCJlN2Q4YjI4YzU1ZDIiLDAsMCw2NSwxXQ" TargetMode="External"/><Relationship Id="rId2" Type="http://schemas.openxmlformats.org/officeDocument/2006/relationships/hyperlink" Target="https://www.ageuk.org.uk/information-advice/health-wellbeing/loneliness/" TargetMode="External"/><Relationship Id="rId1" Type="http://schemas.openxmlformats.org/officeDocument/2006/relationships/slideLayout" Target="../slideLayouts/slideLayout2.xml"/><Relationship Id="rId4" Type="http://schemas.openxmlformats.org/officeDocument/2006/relationships/hyperlink" Target="https://www.gov.uk/government/publications/loneliness-annual-report-the-fourth-year/tackling-loneliness-annual-report-march-2023-the-fourth-year#:~:text=This%20year%20we%20launched%20the,target%20disadvantaged%20areas%20in%20England"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local.gov.uk/loneliness-social-isolation-and-covid-19" TargetMode="External"/><Relationship Id="rId3" Type="http://schemas.openxmlformats.org/officeDocument/2006/relationships/hyperlink" Target="https://www.ageuk.org.uk/globalassets/age-uk/documents/reports-and-publications/reports-and-briefings/loneliness/loneliness-report_final_2409.pdf" TargetMode="External"/><Relationship Id="rId7" Type="http://schemas.openxmlformats.org/officeDocument/2006/relationships/hyperlink" Target="https://link.springer.com/content/pdf/10.1007%2Fs11205-005-7746-y.pdf" TargetMode="External"/><Relationship Id="rId2" Type="http://schemas.openxmlformats.org/officeDocument/2006/relationships/hyperlink" Target="https://www.ageuk.org.uk/globalassets/age-uk/documents/reports-and-publications/reports-and-briefings/loneliness/241120_tackling-loneliness-among-older-people-this-covid-winter.pdf" TargetMode="External"/><Relationship Id="rId1" Type="http://schemas.openxmlformats.org/officeDocument/2006/relationships/slideLayout" Target="../slideLayouts/slideLayout2.xml"/><Relationship Id="rId6" Type="http://schemas.openxmlformats.org/officeDocument/2006/relationships/hyperlink" Target="https://www.campaigntoendloneliness.org/blog/connecting-in-care-homes-through-covid/" TargetMode="External"/><Relationship Id="rId5" Type="http://schemas.openxmlformats.org/officeDocument/2006/relationships/hyperlink" Target="https://www.britannica.com/science/loneliness" TargetMode="External"/><Relationship Id="rId4" Type="http://schemas.openxmlformats.org/officeDocument/2006/relationships/hyperlink" Target="https://www.ageuk.org.uk/globalassets/age-uk/documents/reports-and-publications/reports-and-briefings/health--wellbeing/rb_june15_lonelines_in_later_life_evidence_review.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048000" y="2136339"/>
            <a:ext cx="6096000" cy="2585323"/>
          </a:xfrm>
          <a:prstGeom prst="rect">
            <a:avLst/>
          </a:prstGeom>
        </p:spPr>
        <p:txBody>
          <a:bodyPr>
            <a:spAutoFit/>
          </a:bodyPr>
          <a:lstStyle/>
          <a:p>
            <a:pPr algn="ctr"/>
            <a:r>
              <a:rPr lang="en-GB" sz="5400" b="1" dirty="0">
                <a:ln w="3175" cmpd="sng">
                  <a:noFill/>
                </a:ln>
                <a:solidFill>
                  <a:prstClr val="black">
                    <a:lumMod val="85000"/>
                    <a:lumOff val="15000"/>
                  </a:prstClr>
                </a:solidFill>
                <a:latin typeface="Arial" panose="020B0604020202020204" pitchFamily="34" charset="0"/>
                <a:ea typeface="+mj-ea"/>
                <a:cs typeface="Arial" panose="020B0604020202020204" pitchFamily="34" charset="0"/>
              </a:rPr>
              <a:t>Loneliness and Isolation in Older People</a:t>
            </a:r>
            <a:endParaRPr lang="en-GB" dirty="0"/>
          </a:p>
        </p:txBody>
      </p:sp>
    </p:spTree>
    <p:extLst>
      <p:ext uri="{BB962C8B-B14F-4D97-AF65-F5344CB8AC3E}">
        <p14:creationId xmlns:p14="http://schemas.microsoft.com/office/powerpoint/2010/main" val="26468086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Social Isolation and Loneliness</a:t>
            </a:r>
          </a:p>
        </p:txBody>
      </p:sp>
      <p:sp>
        <p:nvSpPr>
          <p:cNvPr id="3" name="Content Placeholder 2"/>
          <p:cNvSpPr>
            <a:spLocks noGrp="1"/>
          </p:cNvSpPr>
          <p:nvPr>
            <p:ph idx="1"/>
          </p:nvPr>
        </p:nvSpPr>
        <p:spPr>
          <a:xfrm>
            <a:off x="2654969" y="3836514"/>
            <a:ext cx="7066546" cy="1624263"/>
          </a:xfrm>
        </p:spPr>
        <p:txBody>
          <a:bodyPr/>
          <a:lstStyle/>
          <a:p>
            <a:pPr marL="0" indent="0">
              <a:buNone/>
            </a:pPr>
            <a:endParaRPr lang="en-GB" dirty="0">
              <a:hlinkClick r:id="rId3"/>
            </a:endParaRPr>
          </a:p>
          <a:p>
            <a:endParaRPr lang="en-GB" dirty="0">
              <a:hlinkClick r:id="rId3"/>
            </a:endParaRPr>
          </a:p>
          <a:p>
            <a:r>
              <a:rPr lang="en-GB" dirty="0">
                <a:hlinkClick r:id="rId3"/>
              </a:rPr>
              <a:t>https://www.youtube.com/watch?v=fNyJmYGMhXA</a:t>
            </a:r>
            <a:endParaRPr lang="en-GB" dirty="0"/>
          </a:p>
          <a:p>
            <a:endParaRPr lang="en-GB" dirty="0"/>
          </a:p>
          <a:p>
            <a:endParaRPr lang="en-GB" dirty="0"/>
          </a:p>
        </p:txBody>
      </p:sp>
      <p:pic>
        <p:nvPicPr>
          <p:cNvPr id="4" name="Picture 3"/>
          <p:cNvPicPr/>
          <p:nvPr/>
        </p:nvPicPr>
        <p:blipFill rotWithShape="1">
          <a:blip r:embed="rId4"/>
          <a:srcRect l="3297" t="14774" r="56828" b="21208"/>
          <a:stretch/>
        </p:blipFill>
        <p:spPr bwMode="auto">
          <a:xfrm>
            <a:off x="4749215" y="2629400"/>
            <a:ext cx="2878054" cy="190650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20545500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Loneliness and Isolation?</a:t>
            </a:r>
          </a:p>
        </p:txBody>
      </p:sp>
      <p:sp>
        <p:nvSpPr>
          <p:cNvPr id="3" name="Content Placeholder 2"/>
          <p:cNvSpPr>
            <a:spLocks noGrp="1"/>
          </p:cNvSpPr>
          <p:nvPr>
            <p:ph idx="1"/>
          </p:nvPr>
        </p:nvSpPr>
        <p:spPr>
          <a:xfrm>
            <a:off x="1295402" y="3197012"/>
            <a:ext cx="9601196" cy="3318936"/>
          </a:xfrm>
        </p:spPr>
        <p:txBody>
          <a:bodyPr>
            <a:normAutofit/>
          </a:bodyPr>
          <a:lstStyle/>
          <a:p>
            <a:r>
              <a:rPr lang="en-GB" sz="3600" dirty="0">
                <a:latin typeface="Arial" panose="020B0604020202020204" pitchFamily="34" charset="0"/>
                <a:cs typeface="Arial" panose="020B0604020202020204" pitchFamily="34" charset="0"/>
              </a:rPr>
              <a:t>Think about this and feedback to the class…</a:t>
            </a:r>
          </a:p>
        </p:txBody>
      </p:sp>
    </p:spTree>
    <p:extLst>
      <p:ext uri="{BB962C8B-B14F-4D97-AF65-F5344CB8AC3E}">
        <p14:creationId xmlns:p14="http://schemas.microsoft.com/office/powerpoint/2010/main" val="33517126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Loneliness</a:t>
            </a:r>
          </a:p>
        </p:txBody>
      </p:sp>
      <p:sp>
        <p:nvSpPr>
          <p:cNvPr id="3" name="Content Placeholder 2"/>
          <p:cNvSpPr>
            <a:spLocks noGrp="1"/>
          </p:cNvSpPr>
          <p:nvPr>
            <p:ph idx="1"/>
          </p:nvPr>
        </p:nvSpPr>
        <p:spPr>
          <a:xfrm>
            <a:off x="1295401" y="2556932"/>
            <a:ext cx="10207286" cy="3318936"/>
          </a:xfrm>
        </p:spPr>
        <p:txBody>
          <a:bodyPr>
            <a:normAutofit/>
          </a:bodyPr>
          <a:lstStyle/>
          <a:p>
            <a:r>
              <a:rPr lang="en-GB" dirty="0">
                <a:latin typeface="Arial" panose="020B0604020202020204" pitchFamily="34" charset="0"/>
                <a:cs typeface="Arial" panose="020B0604020202020204" pitchFamily="34" charset="0"/>
              </a:rPr>
              <a:t>An unwelcome feeling of lack or loss of companionship, which happens when there is a mismatch between the quantity and quality of the social relationships that we have, and those that we want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Loneliness is a negative feeling people experience when the relationships they have do not match up to those they would like to have</a:t>
            </a:r>
          </a:p>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AgeUK</a:t>
            </a:r>
            <a:r>
              <a:rPr lang="en-GB" sz="1200" dirty="0">
                <a:latin typeface="Arial" panose="020B0604020202020204" pitchFamily="34" charset="0"/>
                <a:cs typeface="Arial" panose="020B0604020202020204" pitchFamily="34" charset="0"/>
              </a:rPr>
              <a:t>, 2018)</a:t>
            </a:r>
          </a:p>
          <a:p>
            <a:pPr marL="0" indent="0">
              <a:buNone/>
            </a:pPr>
            <a:r>
              <a:rPr lang="en-GB" sz="1200" dirty="0">
                <a:latin typeface="Arial" panose="020B0604020202020204" pitchFamily="34" charset="0"/>
                <a:cs typeface="Arial" panose="020B0604020202020204" pitchFamily="34" charset="0"/>
              </a:rPr>
              <a:t>                                                                                                                                                                             </a:t>
            </a:r>
          </a:p>
        </p:txBody>
      </p:sp>
      <p:pic>
        <p:nvPicPr>
          <p:cNvPr id="4" name="Picture 3"/>
          <p:cNvPicPr>
            <a:picLocks noChangeAspect="1"/>
          </p:cNvPicPr>
          <p:nvPr/>
        </p:nvPicPr>
        <p:blipFill>
          <a:blip r:embed="rId3"/>
          <a:stretch>
            <a:fillRect/>
          </a:stretch>
        </p:blipFill>
        <p:spPr>
          <a:xfrm>
            <a:off x="9534052" y="3591639"/>
            <a:ext cx="2085013" cy="323116"/>
          </a:xfrm>
          <a:prstGeom prst="rect">
            <a:avLst/>
          </a:prstGeom>
        </p:spPr>
      </p:pic>
    </p:spTree>
    <p:extLst>
      <p:ext uri="{BB962C8B-B14F-4D97-AF65-F5344CB8AC3E}">
        <p14:creationId xmlns:p14="http://schemas.microsoft.com/office/powerpoint/2010/main" val="2007666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Isolation</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Separation from social or familial contact, community involvement or access to services.                                                            </a:t>
            </a:r>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AgeUK</a:t>
            </a:r>
            <a:r>
              <a:rPr lang="en-GB" sz="1200" dirty="0">
                <a:latin typeface="Arial" panose="020B0604020202020204" pitchFamily="34" charset="0"/>
                <a:cs typeface="Arial" panose="020B0604020202020204" pitchFamily="34" charset="0"/>
              </a:rPr>
              <a:t>, 2015)</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Living ‘without companionship, having low levels of social contact, little social support, feeling separate from others, being an outsider, isolated and suffering loneliness’.                                                                                           </a:t>
            </a:r>
            <a:r>
              <a:rPr lang="en-GB" sz="1200" dirty="0">
                <a:latin typeface="Arial" panose="020B0604020202020204" pitchFamily="34" charset="0"/>
                <a:cs typeface="Arial" panose="020B0604020202020204" pitchFamily="34" charset="0"/>
              </a:rPr>
              <a:t>(Hawthorne, 2006)         </a:t>
            </a:r>
          </a:p>
          <a:p>
            <a:r>
              <a:rPr lang="en-GB" b="1" dirty="0">
                <a:latin typeface="Arial" panose="020B0604020202020204" pitchFamily="34" charset="0"/>
                <a:cs typeface="Arial" panose="020B0604020202020204" pitchFamily="34" charset="0"/>
              </a:rPr>
              <a:t>Social Isolation </a:t>
            </a:r>
            <a:r>
              <a:rPr lang="en-GB" dirty="0">
                <a:latin typeface="Arial" panose="020B0604020202020204" pitchFamily="34" charset="0"/>
                <a:cs typeface="Arial" panose="020B0604020202020204" pitchFamily="34" charset="0"/>
              </a:rPr>
              <a:t>is a depravation of social connections                                                                                                               </a:t>
            </a:r>
          </a:p>
        </p:txBody>
      </p:sp>
    </p:spTree>
    <p:extLst>
      <p:ext uri="{BB962C8B-B14F-4D97-AF65-F5344CB8AC3E}">
        <p14:creationId xmlns:p14="http://schemas.microsoft.com/office/powerpoint/2010/main" val="296940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Isolation and Loneliness</a:t>
            </a:r>
            <a:endParaRPr lang="en-GB" dirty="0"/>
          </a:p>
        </p:txBody>
      </p:sp>
      <p:sp>
        <p:nvSpPr>
          <p:cNvPr id="3" name="Text Placeholder 2"/>
          <p:cNvSpPr>
            <a:spLocks noGrp="1"/>
          </p:cNvSpPr>
          <p:nvPr>
            <p:ph type="body" idx="1"/>
          </p:nvPr>
        </p:nvSpPr>
        <p:spPr/>
        <p:txBody>
          <a:bodyPr/>
          <a:lstStyle/>
          <a:p>
            <a:r>
              <a:rPr lang="en-GB" b="1" dirty="0">
                <a:solidFill>
                  <a:schemeClr val="tx1"/>
                </a:solidFill>
                <a:latin typeface="Arial" panose="020B0604020202020204" pitchFamily="34" charset="0"/>
                <a:cs typeface="Arial" panose="020B0604020202020204" pitchFamily="34" charset="0"/>
              </a:rPr>
              <a:t>Isolation</a:t>
            </a:r>
          </a:p>
        </p:txBody>
      </p:sp>
      <p:sp>
        <p:nvSpPr>
          <p:cNvPr id="4" name="Content Placeholder 3"/>
          <p:cNvSpPr>
            <a:spLocks noGrp="1"/>
          </p:cNvSpPr>
          <p:nvPr>
            <p:ph sz="half" idx="2"/>
          </p:nvPr>
        </p:nvSpPr>
        <p:spPr/>
        <p:txBody>
          <a:bodyPr/>
          <a:lstStyle/>
          <a:p>
            <a:r>
              <a:rPr lang="en-GB" dirty="0">
                <a:latin typeface="Arial" panose="020B0604020202020204" pitchFamily="34" charset="0"/>
                <a:cs typeface="Arial" panose="020B0604020202020204" pitchFamily="34" charset="0"/>
              </a:rPr>
              <a:t>External</a:t>
            </a:r>
          </a:p>
          <a:p>
            <a:r>
              <a:rPr lang="en-GB" dirty="0">
                <a:latin typeface="Arial" panose="020B0604020202020204" pitchFamily="34" charset="0"/>
                <a:cs typeface="Arial" panose="020B0604020202020204" pitchFamily="34" charset="0"/>
              </a:rPr>
              <a:t>Objective</a:t>
            </a:r>
          </a:p>
          <a:p>
            <a:r>
              <a:rPr lang="en-GB" dirty="0">
                <a:latin typeface="Arial" panose="020B0604020202020204" pitchFamily="34" charset="0"/>
                <a:cs typeface="Arial" panose="020B0604020202020204" pitchFamily="34" charset="0"/>
              </a:rPr>
              <a:t>Determined by quantity of social relationships and contact</a:t>
            </a:r>
          </a:p>
          <a:p>
            <a:r>
              <a:rPr lang="en-GB" dirty="0">
                <a:latin typeface="Arial" panose="020B0604020202020204" pitchFamily="34" charset="0"/>
                <a:cs typeface="Arial" panose="020B0604020202020204" pitchFamily="34" charset="0"/>
              </a:rPr>
              <a:t>Can be caused physically </a:t>
            </a:r>
          </a:p>
          <a:p>
            <a:endParaRPr lang="en-GB" dirty="0"/>
          </a:p>
        </p:txBody>
      </p:sp>
      <p:sp>
        <p:nvSpPr>
          <p:cNvPr id="5" name="Text Placeholder 4"/>
          <p:cNvSpPr>
            <a:spLocks noGrp="1"/>
          </p:cNvSpPr>
          <p:nvPr>
            <p:ph type="body" sz="quarter" idx="3"/>
          </p:nvPr>
        </p:nvSpPr>
        <p:spPr/>
        <p:txBody>
          <a:bodyPr/>
          <a:lstStyle/>
          <a:p>
            <a:r>
              <a:rPr lang="en-GB" b="1" dirty="0">
                <a:solidFill>
                  <a:schemeClr val="tx1"/>
                </a:solidFill>
                <a:latin typeface="Arial" panose="020B0604020202020204" pitchFamily="34" charset="0"/>
                <a:cs typeface="Arial" panose="020B0604020202020204" pitchFamily="34" charset="0"/>
              </a:rPr>
              <a:t>Loneliness</a:t>
            </a:r>
          </a:p>
        </p:txBody>
      </p:sp>
      <p:sp>
        <p:nvSpPr>
          <p:cNvPr id="6" name="Content Placeholder 5"/>
          <p:cNvSpPr>
            <a:spLocks noGrp="1"/>
          </p:cNvSpPr>
          <p:nvPr>
            <p:ph sz="quarter" idx="4"/>
          </p:nvPr>
        </p:nvSpPr>
        <p:spPr>
          <a:xfrm>
            <a:off x="6180671" y="3243262"/>
            <a:ext cx="4718304" cy="2928938"/>
          </a:xfrm>
        </p:spPr>
        <p:txBody>
          <a:bodyPr>
            <a:normAutofit fontScale="85000" lnSpcReduction="10000"/>
          </a:bodyPr>
          <a:lstStyle/>
          <a:p>
            <a:r>
              <a:rPr lang="en-GB" dirty="0">
                <a:latin typeface="Arial" panose="020B0604020202020204" pitchFamily="34" charset="0"/>
                <a:cs typeface="Arial" panose="020B0604020202020204" pitchFamily="34" charset="0"/>
              </a:rPr>
              <a:t>Internal</a:t>
            </a:r>
          </a:p>
          <a:p>
            <a:r>
              <a:rPr lang="en-GB" dirty="0">
                <a:latin typeface="Arial" panose="020B0604020202020204" pitchFamily="34" charset="0"/>
                <a:cs typeface="Arial" panose="020B0604020202020204" pitchFamily="34" charset="0"/>
              </a:rPr>
              <a:t>Subjective</a:t>
            </a:r>
          </a:p>
          <a:p>
            <a:r>
              <a:rPr lang="en-GB" dirty="0">
                <a:latin typeface="Arial" panose="020B0604020202020204" pitchFamily="34" charset="0"/>
                <a:cs typeface="Arial" panose="020B0604020202020204" pitchFamily="34" charset="0"/>
              </a:rPr>
              <a:t>Based on a person’s emotional perception of the social connections they need </a:t>
            </a:r>
          </a:p>
          <a:p>
            <a:r>
              <a:rPr lang="en-GB" dirty="0">
                <a:latin typeface="Arial" panose="020B0604020202020204" pitchFamily="34" charset="0"/>
                <a:cs typeface="Arial" panose="020B0604020202020204" pitchFamily="34" charset="0"/>
              </a:rPr>
              <a:t>Not just caused by physical isolation and lack of companionship, but also through a lack of useful role in society</a:t>
            </a:r>
          </a:p>
        </p:txBody>
      </p:sp>
    </p:spTree>
    <p:extLst>
      <p:ext uri="{BB962C8B-B14F-4D97-AF65-F5344CB8AC3E}">
        <p14:creationId xmlns:p14="http://schemas.microsoft.com/office/powerpoint/2010/main" val="3933313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Loneliness and Social Isolation</a:t>
            </a:r>
          </a:p>
        </p:txBody>
      </p:sp>
      <p:sp>
        <p:nvSpPr>
          <p:cNvPr id="3" name="Content Placeholder 2"/>
          <p:cNvSpPr>
            <a:spLocks noGrp="1"/>
          </p:cNvSpPr>
          <p:nvPr>
            <p:ph idx="1"/>
          </p:nvPr>
        </p:nvSpPr>
        <p:spPr>
          <a:xfrm>
            <a:off x="1295401" y="2556932"/>
            <a:ext cx="9601196" cy="3318936"/>
          </a:xfrm>
        </p:spPr>
        <p:txBody>
          <a:bodyPr/>
          <a:lstStyle/>
          <a:p>
            <a:r>
              <a:rPr lang="en-GB" sz="2800" dirty="0">
                <a:latin typeface="Arial" panose="020B0604020202020204" pitchFamily="34" charset="0"/>
                <a:cs typeface="Arial" panose="020B0604020202020204" pitchFamily="34" charset="0"/>
              </a:rPr>
              <a:t>It is important to distinguish between loneliness and social isolation.</a:t>
            </a:r>
          </a:p>
          <a:p>
            <a:pPr marL="0" indent="0">
              <a:buNone/>
            </a:pPr>
            <a:r>
              <a:rPr lang="en-GB" sz="3600" b="1" dirty="0">
                <a:latin typeface="Arial" panose="020B0604020202020204" pitchFamily="34" charset="0"/>
                <a:cs typeface="Arial" panose="020B0604020202020204" pitchFamily="34" charset="0"/>
              </a:rPr>
              <a:t>                              Why?</a:t>
            </a:r>
          </a:p>
        </p:txBody>
      </p:sp>
    </p:spTree>
    <p:extLst>
      <p:ext uri="{BB962C8B-B14F-4D97-AF65-F5344CB8AC3E}">
        <p14:creationId xmlns:p14="http://schemas.microsoft.com/office/powerpoint/2010/main" val="1187577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Who is Most at Risk from Isolation and Loneliness?</a:t>
            </a:r>
          </a:p>
        </p:txBody>
      </p:sp>
      <p:sp>
        <p:nvSpPr>
          <p:cNvPr id="3" name="Content Placeholder 2"/>
          <p:cNvSpPr>
            <a:spLocks noGrp="1"/>
          </p:cNvSpPr>
          <p:nvPr>
            <p:ph idx="1"/>
          </p:nvPr>
        </p:nvSpPr>
        <p:spPr/>
        <p:txBody>
          <a:bodyPr>
            <a:normAutofit lnSpcReduction="10000"/>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Older people</a:t>
            </a:r>
          </a:p>
          <a:p>
            <a:pPr>
              <a:buFont typeface="Arial" panose="020B0604020202020204" pitchFamily="34" charset="0"/>
              <a:buChar char="•"/>
            </a:pPr>
            <a:r>
              <a:rPr lang="en-GB" dirty="0">
                <a:latin typeface="Arial" panose="020B0604020202020204" pitchFamily="34" charset="0"/>
                <a:cs typeface="Arial" panose="020B0604020202020204" pitchFamily="34" charset="0"/>
              </a:rPr>
              <a:t>Ethnic minority communities</a:t>
            </a:r>
          </a:p>
          <a:p>
            <a:pPr>
              <a:buFont typeface="Arial" panose="020B0604020202020204" pitchFamily="34" charset="0"/>
              <a:buChar char="•"/>
            </a:pPr>
            <a:r>
              <a:rPr lang="en-GB" dirty="0">
                <a:latin typeface="Arial" panose="020B0604020202020204" pitchFamily="34" charset="0"/>
                <a:cs typeface="Arial" panose="020B0604020202020204" pitchFamily="34" charset="0"/>
              </a:rPr>
              <a:t>Low-income groups</a:t>
            </a:r>
          </a:p>
          <a:p>
            <a:pPr>
              <a:buFont typeface="Arial" panose="020B0604020202020204" pitchFamily="34" charset="0"/>
              <a:buChar char="•"/>
            </a:pPr>
            <a:r>
              <a:rPr lang="en-GB" dirty="0">
                <a:latin typeface="Arial" panose="020B0604020202020204" pitchFamily="34" charset="0"/>
                <a:cs typeface="Arial" panose="020B0604020202020204" pitchFamily="34" charset="0"/>
              </a:rPr>
              <a:t>People with a disability</a:t>
            </a:r>
          </a:p>
          <a:p>
            <a:pPr>
              <a:buFont typeface="Arial" panose="020B0604020202020204" pitchFamily="34" charset="0"/>
              <a:buChar char="•"/>
            </a:pPr>
            <a:r>
              <a:rPr lang="en-GB" dirty="0">
                <a:latin typeface="Arial" panose="020B0604020202020204" pitchFamily="34" charset="0"/>
                <a:cs typeface="Arial" panose="020B0604020202020204" pitchFamily="34" charset="0"/>
              </a:rPr>
              <a:t>Individuals with poor physical or mental health</a:t>
            </a:r>
          </a:p>
          <a:p>
            <a:pPr>
              <a:buFont typeface="Arial" panose="020B0604020202020204" pitchFamily="34" charset="0"/>
              <a:buChar char="•"/>
            </a:pPr>
            <a:r>
              <a:rPr lang="en-GB" dirty="0">
                <a:latin typeface="Arial" panose="020B0604020202020204" pitchFamily="34" charset="0"/>
                <a:cs typeface="Arial" panose="020B0604020202020204" pitchFamily="34" charset="0"/>
              </a:rPr>
              <a:t>Those living in rural areas</a:t>
            </a:r>
          </a:p>
          <a:p>
            <a:pPr>
              <a:buFont typeface="Arial" panose="020B0604020202020204" pitchFamily="34" charset="0"/>
              <a:buChar char="•"/>
            </a:pPr>
            <a:r>
              <a:rPr lang="en-GB" dirty="0">
                <a:latin typeface="Arial" panose="020B0604020202020204" pitchFamily="34" charset="0"/>
                <a:cs typeface="Arial" panose="020B0604020202020204" pitchFamily="34" charset="0"/>
              </a:rPr>
              <a:t>Those living in unsafe or inaccessible areas</a:t>
            </a:r>
          </a:p>
        </p:txBody>
      </p:sp>
    </p:spTree>
    <p:extLst>
      <p:ext uri="{BB962C8B-B14F-4D97-AF65-F5344CB8AC3E}">
        <p14:creationId xmlns:p14="http://schemas.microsoft.com/office/powerpoint/2010/main" val="3426314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Loneliness Maps</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Age UK have developed </a:t>
            </a:r>
            <a:r>
              <a:rPr lang="en-GB" b="1" dirty="0">
                <a:latin typeface="Arial" panose="020B0604020202020204" pitchFamily="34" charset="0"/>
                <a:cs typeface="Arial" panose="020B0604020202020204" pitchFamily="34" charset="0"/>
              </a:rPr>
              <a:t>Loneliness Maps </a:t>
            </a:r>
            <a:r>
              <a:rPr lang="en-GB" dirty="0">
                <a:latin typeface="Arial" panose="020B0604020202020204" pitchFamily="34" charset="0"/>
                <a:cs typeface="Arial" panose="020B0604020202020204" pitchFamily="34" charset="0"/>
              </a:rPr>
              <a:t>that show the risk of loneliness in different areas of England.</a:t>
            </a:r>
          </a:p>
          <a:p>
            <a:r>
              <a:rPr lang="en-GB" b="1" dirty="0">
                <a:latin typeface="Arial" panose="020B0604020202020204" pitchFamily="34" charset="0"/>
                <a:cs typeface="Arial" panose="020B0604020202020204" pitchFamily="34" charset="0"/>
              </a:rPr>
              <a:t>Task…</a:t>
            </a:r>
          </a:p>
          <a:p>
            <a:r>
              <a:rPr lang="en-GB" dirty="0">
                <a:latin typeface="Arial" panose="020B0604020202020204" pitchFamily="34" charset="0"/>
                <a:cs typeface="Arial" panose="020B0604020202020204" pitchFamily="34" charset="0"/>
              </a:rPr>
              <a:t>Follow the link below to read about these and look at the loneliness map for where you live…</a:t>
            </a:r>
          </a:p>
          <a:p>
            <a:r>
              <a:rPr lang="en-GB" dirty="0">
                <a:latin typeface="Arial" panose="020B0604020202020204" pitchFamily="34" charset="0"/>
                <a:cs typeface="Arial" panose="020B0604020202020204" pitchFamily="34" charset="0"/>
                <a:hlinkClick r:id="rId2"/>
              </a:rPr>
              <a:t>https://www.ageuk.org.uk/our-impact/policy-research/loneliness-research-and-resources/loneliness-maps/</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215902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3FFE7-3D49-4187-88AF-B3A362509EC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Feedback and Discussion</a:t>
            </a:r>
          </a:p>
        </p:txBody>
      </p:sp>
      <p:sp>
        <p:nvSpPr>
          <p:cNvPr id="3" name="Content Placeholder 2">
            <a:extLst>
              <a:ext uri="{FF2B5EF4-FFF2-40B4-BE49-F238E27FC236}">
                <a16:creationId xmlns:a16="http://schemas.microsoft.com/office/drawing/2014/main" id="{457B67FE-C900-4EBB-AA53-0E37D633448E}"/>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What did you find out about your local area?</a:t>
            </a:r>
          </a:p>
          <a:p>
            <a:r>
              <a:rPr lang="en-GB" dirty="0">
                <a:latin typeface="Arial" panose="020B0604020202020204" pitchFamily="34" charset="0"/>
                <a:cs typeface="Arial" panose="020B0604020202020204" pitchFamily="34" charset="0"/>
              </a:rPr>
              <a:t>Did anything surprise you?</a:t>
            </a:r>
          </a:p>
          <a:p>
            <a:r>
              <a:rPr lang="en-GB" sz="3600" dirty="0">
                <a:latin typeface="Arial" panose="020B0604020202020204" pitchFamily="34" charset="0"/>
                <a:cs typeface="Arial" panose="020B0604020202020204" pitchFamily="34" charset="0"/>
              </a:rPr>
              <a:t>Discuss…</a:t>
            </a:r>
          </a:p>
        </p:txBody>
      </p:sp>
    </p:spTree>
    <p:extLst>
      <p:ext uri="{BB962C8B-B14F-4D97-AF65-F5344CB8AC3E}">
        <p14:creationId xmlns:p14="http://schemas.microsoft.com/office/powerpoint/2010/main" val="1352213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Isolation in Social Care Settings</a:t>
            </a:r>
          </a:p>
        </p:txBody>
      </p:sp>
      <p:sp>
        <p:nvSpPr>
          <p:cNvPr id="3" name="Content Placeholder 2"/>
          <p:cNvSpPr>
            <a:spLocks noGrp="1"/>
          </p:cNvSpPr>
          <p:nvPr>
            <p:ph idx="1"/>
          </p:nvPr>
        </p:nvSpPr>
        <p:spPr/>
        <p:txBody>
          <a:bodyPr>
            <a:normAutofit fontScale="92500" lnSpcReduction="20000"/>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General Hospitals</a:t>
            </a:r>
          </a:p>
          <a:p>
            <a:pPr>
              <a:buFont typeface="Arial" panose="020B0604020202020204" pitchFamily="34" charset="0"/>
              <a:buChar char="•"/>
            </a:pPr>
            <a:r>
              <a:rPr lang="en-GB" dirty="0">
                <a:latin typeface="Arial" panose="020B0604020202020204" pitchFamily="34" charset="0"/>
                <a:cs typeface="Arial" panose="020B0604020202020204" pitchFamily="34" charset="0"/>
              </a:rPr>
              <a:t>Specialist Hospitals </a:t>
            </a:r>
          </a:p>
          <a:p>
            <a:pPr>
              <a:buFont typeface="Arial" panose="020B0604020202020204" pitchFamily="34" charset="0"/>
              <a:buChar char="•"/>
            </a:pPr>
            <a:r>
              <a:rPr lang="en-GB" dirty="0">
                <a:latin typeface="Arial" panose="020B0604020202020204" pitchFamily="34" charset="0"/>
                <a:cs typeface="Arial" panose="020B0604020202020204" pitchFamily="34" charset="0"/>
              </a:rPr>
              <a:t>Doctors Surgeries</a:t>
            </a:r>
          </a:p>
          <a:p>
            <a:pPr>
              <a:buFont typeface="Arial" panose="020B0604020202020204" pitchFamily="34" charset="0"/>
              <a:buChar char="•"/>
            </a:pPr>
            <a:r>
              <a:rPr lang="en-GB" dirty="0">
                <a:latin typeface="Arial" panose="020B0604020202020204" pitchFamily="34" charset="0"/>
                <a:cs typeface="Arial" panose="020B0604020202020204" pitchFamily="34" charset="0"/>
              </a:rPr>
              <a:t>Residential Homes </a:t>
            </a:r>
          </a:p>
          <a:p>
            <a:pPr>
              <a:buFont typeface="Arial" panose="020B0604020202020204" pitchFamily="34" charset="0"/>
              <a:buChar char="•"/>
            </a:pPr>
            <a:r>
              <a:rPr lang="en-GB" dirty="0">
                <a:latin typeface="Arial" panose="020B0604020202020204" pitchFamily="34" charset="0"/>
                <a:cs typeface="Arial" panose="020B0604020202020204" pitchFamily="34" charset="0"/>
              </a:rPr>
              <a:t>Nursing Homes</a:t>
            </a:r>
          </a:p>
          <a:p>
            <a:pPr>
              <a:buFont typeface="Arial" panose="020B0604020202020204" pitchFamily="34" charset="0"/>
              <a:buChar char="•"/>
            </a:pPr>
            <a:r>
              <a:rPr lang="en-GB" dirty="0">
                <a:latin typeface="Arial" panose="020B0604020202020204" pitchFamily="34" charset="0"/>
                <a:cs typeface="Arial" panose="020B0604020202020204" pitchFamily="34" charset="0"/>
              </a:rPr>
              <a:t>Assisted Living Units</a:t>
            </a:r>
          </a:p>
          <a:p>
            <a:pPr>
              <a:buFont typeface="Arial" panose="020B0604020202020204" pitchFamily="34" charset="0"/>
              <a:buChar char="•"/>
            </a:pPr>
            <a:r>
              <a:rPr lang="en-GB" dirty="0">
                <a:latin typeface="Arial" panose="020B0604020202020204" pitchFamily="34" charset="0"/>
                <a:cs typeface="Arial" panose="020B0604020202020204" pitchFamily="34" charset="0"/>
              </a:rPr>
              <a:t>Independent Living Units</a:t>
            </a:r>
          </a:p>
          <a:p>
            <a:pPr>
              <a:buFont typeface="Arial" panose="020B0604020202020204" pitchFamily="34" charset="0"/>
              <a:buChar char="•"/>
            </a:pPr>
            <a:r>
              <a:rPr lang="en-GB" dirty="0">
                <a:latin typeface="Arial" panose="020B0604020202020204" pitchFamily="34" charset="0"/>
                <a:cs typeface="Arial" panose="020B0604020202020204" pitchFamily="34" charset="0"/>
              </a:rPr>
              <a:t>The home of someone receiving domiciliary care</a:t>
            </a:r>
          </a:p>
          <a:p>
            <a:endParaRPr lang="en-GB" dirty="0"/>
          </a:p>
        </p:txBody>
      </p:sp>
    </p:spTree>
    <p:extLst>
      <p:ext uri="{BB962C8B-B14F-4D97-AF65-F5344CB8AC3E}">
        <p14:creationId xmlns:p14="http://schemas.microsoft.com/office/powerpoint/2010/main" val="2858379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Loneliness and Isolation in Care Homes</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Some studies suggest that loneliness is one of the reasons that older people move into Residential Care Homes</a:t>
            </a:r>
          </a:p>
          <a:p>
            <a:r>
              <a:rPr lang="en-GB" dirty="0">
                <a:latin typeface="Arial" panose="020B0604020202020204" pitchFamily="34" charset="0"/>
                <a:cs typeface="Arial" panose="020B0604020202020204" pitchFamily="34" charset="0"/>
              </a:rPr>
              <a:t>It can be that loneliness and social isolation can be prevented and addressed by living communally but this is not always the case…</a:t>
            </a:r>
          </a:p>
        </p:txBody>
      </p:sp>
    </p:spTree>
    <p:extLst>
      <p:ext uri="{BB962C8B-B14F-4D97-AF65-F5344CB8AC3E}">
        <p14:creationId xmlns:p14="http://schemas.microsoft.com/office/powerpoint/2010/main" val="25795592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Loneliness and Isolation in Care Homes</a:t>
            </a:r>
          </a:p>
        </p:txBody>
      </p:sp>
      <p:sp>
        <p:nvSpPr>
          <p:cNvPr id="3" name="Content Placeholder 2"/>
          <p:cNvSpPr>
            <a:spLocks noGrp="1"/>
          </p:cNvSpPr>
          <p:nvPr>
            <p:ph idx="1"/>
          </p:nvPr>
        </p:nvSpPr>
        <p:spPr>
          <a:xfrm>
            <a:off x="1365740" y="2803116"/>
            <a:ext cx="9601196" cy="3318936"/>
          </a:xfrm>
        </p:spPr>
        <p:txBody>
          <a:bodyPr/>
          <a:lstStyle/>
          <a:p>
            <a:r>
              <a:rPr lang="en-GB" dirty="0">
                <a:latin typeface="Arial" panose="020B0604020202020204" pitchFamily="34" charset="0"/>
                <a:cs typeface="Arial" panose="020B0604020202020204" pitchFamily="34" charset="0"/>
              </a:rPr>
              <a:t>What could be the cause of someone in a RCH experiencing loneliness and/or social isolation?</a:t>
            </a:r>
          </a:p>
          <a:p>
            <a:r>
              <a:rPr lang="en-GB" sz="4000" dirty="0">
                <a:latin typeface="Arial" panose="020B0604020202020204" pitchFamily="34" charset="0"/>
                <a:cs typeface="Arial" panose="020B0604020202020204" pitchFamily="34" charset="0"/>
              </a:rPr>
              <a:t>Discuss…</a:t>
            </a:r>
          </a:p>
        </p:txBody>
      </p:sp>
    </p:spTree>
    <p:extLst>
      <p:ext uri="{BB962C8B-B14F-4D97-AF65-F5344CB8AC3E}">
        <p14:creationId xmlns:p14="http://schemas.microsoft.com/office/powerpoint/2010/main" val="7579519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Loneliness and Isolation in Care Homes</a:t>
            </a:r>
            <a:endParaRPr lang="en-GB" dirty="0"/>
          </a:p>
        </p:txBody>
      </p:sp>
      <p:sp>
        <p:nvSpPr>
          <p:cNvPr id="3" name="Content Placeholder 2"/>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Being in unfamiliar surroundings</a:t>
            </a:r>
          </a:p>
          <a:p>
            <a:r>
              <a:rPr lang="en-GB" dirty="0">
                <a:latin typeface="Arial" panose="020B0604020202020204" pitchFamily="34" charset="0"/>
                <a:cs typeface="Arial" panose="020B0604020202020204" pitchFamily="34" charset="0"/>
              </a:rPr>
              <a:t>Geographical distance from previous home</a:t>
            </a:r>
          </a:p>
          <a:p>
            <a:r>
              <a:rPr lang="en-GB" dirty="0">
                <a:latin typeface="Arial" panose="020B0604020202020204" pitchFamily="34" charset="0"/>
                <a:cs typeface="Arial" panose="020B0604020202020204" pitchFamily="34" charset="0"/>
              </a:rPr>
              <a:t>Loss of social circle</a:t>
            </a:r>
          </a:p>
          <a:p>
            <a:r>
              <a:rPr lang="en-GB" dirty="0">
                <a:latin typeface="Arial" panose="020B0604020202020204" pitchFamily="34" charset="0"/>
                <a:cs typeface="Arial" panose="020B0604020202020204" pitchFamily="34" charset="0"/>
              </a:rPr>
              <a:t>Not doing usual activities</a:t>
            </a:r>
          </a:p>
          <a:p>
            <a:r>
              <a:rPr lang="en-GB" dirty="0">
                <a:latin typeface="Arial" panose="020B0604020202020204" pitchFamily="34" charset="0"/>
                <a:cs typeface="Arial" panose="020B0604020202020204" pitchFamily="34" charset="0"/>
              </a:rPr>
              <a:t>Not seeing family and friends </a:t>
            </a:r>
          </a:p>
          <a:p>
            <a:r>
              <a:rPr lang="en-GB" dirty="0">
                <a:latin typeface="Arial" panose="020B0604020202020204" pitchFamily="34" charset="0"/>
                <a:cs typeface="Arial" panose="020B0604020202020204" pitchFamily="34" charset="0"/>
              </a:rPr>
              <a:t>Boredom</a:t>
            </a:r>
          </a:p>
          <a:p>
            <a:r>
              <a:rPr lang="en-GB" dirty="0">
                <a:latin typeface="Arial" panose="020B0604020202020204" pitchFamily="34" charset="0"/>
                <a:cs typeface="Arial" panose="020B0604020202020204" pitchFamily="34" charset="0"/>
              </a:rPr>
              <a:t>Ill health</a:t>
            </a:r>
          </a:p>
          <a:p>
            <a:endParaRPr lang="en-GB" dirty="0"/>
          </a:p>
        </p:txBody>
      </p:sp>
    </p:spTree>
    <p:extLst>
      <p:ext uri="{BB962C8B-B14F-4D97-AF65-F5344CB8AC3E}">
        <p14:creationId xmlns:p14="http://schemas.microsoft.com/office/powerpoint/2010/main" val="818987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Loneliness and Lockdown</a:t>
            </a:r>
            <a:endParaRPr lang="en-GB" dirty="0"/>
          </a:p>
        </p:txBody>
      </p:sp>
      <p:sp>
        <p:nvSpPr>
          <p:cNvPr id="3" name="Content Placeholder 2"/>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 Findings reached from early pandemic research indicated that…</a:t>
            </a:r>
          </a:p>
          <a:p>
            <a:r>
              <a:rPr lang="en-GB" dirty="0">
                <a:latin typeface="Arial" panose="020B0604020202020204" pitchFamily="34" charset="0"/>
                <a:cs typeface="Arial" panose="020B0604020202020204" pitchFamily="34" charset="0"/>
              </a:rPr>
              <a:t>People who felt most lonely prior to </a:t>
            </a:r>
            <a:r>
              <a:rPr lang="en-GB" dirty="0" err="1">
                <a:latin typeface="Arial" panose="020B0604020202020204" pitchFamily="34" charset="0"/>
                <a:cs typeface="Arial" panose="020B0604020202020204" pitchFamily="34" charset="0"/>
              </a:rPr>
              <a:t>Covid</a:t>
            </a:r>
            <a:r>
              <a:rPr lang="en-GB" dirty="0">
                <a:latin typeface="Arial" panose="020B0604020202020204" pitchFamily="34" charset="0"/>
                <a:cs typeface="Arial" panose="020B0604020202020204" pitchFamily="34" charset="0"/>
              </a:rPr>
              <a:t> in the UK now have even higher levels of loneliness. This increase began as physical distancing, shielding and lockdown measures were introduced in the UK, in March 2020</a:t>
            </a:r>
          </a:p>
        </p:txBody>
      </p:sp>
      <p:sp>
        <p:nvSpPr>
          <p:cNvPr id="4" name="TextBox 3"/>
          <p:cNvSpPr txBox="1"/>
          <p:nvPr/>
        </p:nvSpPr>
        <p:spPr>
          <a:xfrm>
            <a:off x="10357339" y="5495193"/>
            <a:ext cx="209256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(LGA, 2020)</a:t>
            </a:r>
          </a:p>
        </p:txBody>
      </p:sp>
    </p:spTree>
    <p:extLst>
      <p:ext uri="{BB962C8B-B14F-4D97-AF65-F5344CB8AC3E}">
        <p14:creationId xmlns:p14="http://schemas.microsoft.com/office/powerpoint/2010/main" val="1837730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Loneliness and Lockdown</a:t>
            </a:r>
          </a:p>
        </p:txBody>
      </p:sp>
      <p:sp>
        <p:nvSpPr>
          <p:cNvPr id="3" name="Content Placeholder 2"/>
          <p:cNvSpPr>
            <a:spLocks noGrp="1"/>
          </p:cNvSpPr>
          <p:nvPr>
            <p:ph idx="1"/>
          </p:nvPr>
        </p:nvSpPr>
        <p:spPr>
          <a:xfrm>
            <a:off x="1178169" y="2451423"/>
            <a:ext cx="10119945" cy="3843869"/>
          </a:xfrm>
        </p:spPr>
        <p:txBody>
          <a:bodyPr>
            <a:normAutofit fontScale="92500" lnSpcReduction="10000"/>
          </a:bodyPr>
          <a:lstStyle/>
          <a:p>
            <a:r>
              <a:rPr lang="en-GB" dirty="0">
                <a:latin typeface="Arial" panose="020B0604020202020204" pitchFamily="34" charset="0"/>
                <a:cs typeface="Arial" panose="020B0604020202020204" pitchFamily="34" charset="0"/>
              </a:rPr>
              <a:t>One of the groups hit hardest by the pandemic is older people. </a:t>
            </a:r>
          </a:p>
          <a:p>
            <a:r>
              <a:rPr lang="en-GB" dirty="0">
                <a:latin typeface="Arial" panose="020B0604020202020204" pitchFamily="34" charset="0"/>
                <a:cs typeface="Arial" panose="020B0604020202020204" pitchFamily="34" charset="0"/>
              </a:rPr>
              <a:t>For example, almost nine out of ten (89%) of deaths involving COVID-19 in England and Wales up to 6th November 2020 were among the over-65s (53,279 out of 59,549)</a:t>
            </a:r>
          </a:p>
          <a:p>
            <a:r>
              <a:rPr lang="en-GB" dirty="0">
                <a:latin typeface="Arial" panose="020B0604020202020204" pitchFamily="34" charset="0"/>
                <a:cs typeface="Arial" panose="020B0604020202020204" pitchFamily="34" charset="0"/>
              </a:rPr>
              <a:t>More than one in four of these deaths happened to older people with dementia, iii and two in five were living in a care home at the time – most of whom will sadly have died without seeing their family again.</a:t>
            </a:r>
          </a:p>
          <a:p>
            <a:r>
              <a:rPr lang="en-GB" dirty="0">
                <a:latin typeface="Arial" panose="020B0604020202020204" pitchFamily="34" charset="0"/>
                <a:cs typeface="Arial" panose="020B0604020202020204" pitchFamily="34" charset="0"/>
              </a:rPr>
              <a:t>It is also clear that Black and Minority Ethnic (BAME) older people are significantly over-represented among those who have become seriously ill and who have died from the virus. </a:t>
            </a:r>
          </a:p>
        </p:txBody>
      </p:sp>
      <p:sp>
        <p:nvSpPr>
          <p:cNvPr id="4" name="TextBox 3"/>
          <p:cNvSpPr txBox="1"/>
          <p:nvPr/>
        </p:nvSpPr>
        <p:spPr>
          <a:xfrm>
            <a:off x="10152184" y="5802923"/>
            <a:ext cx="203981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AgeUK</a:t>
            </a:r>
            <a:r>
              <a:rPr lang="en-GB" sz="1200" dirty="0">
                <a:latin typeface="Arial" panose="020B0604020202020204" pitchFamily="34" charset="0"/>
                <a:cs typeface="Arial" panose="020B0604020202020204" pitchFamily="34" charset="0"/>
              </a:rPr>
              <a:t>, 2020)</a:t>
            </a:r>
          </a:p>
        </p:txBody>
      </p:sp>
    </p:spTree>
    <p:extLst>
      <p:ext uri="{BB962C8B-B14F-4D97-AF65-F5344CB8AC3E}">
        <p14:creationId xmlns:p14="http://schemas.microsoft.com/office/powerpoint/2010/main" val="1833801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Task</a:t>
            </a:r>
          </a:p>
        </p:txBody>
      </p:sp>
      <p:sp>
        <p:nvSpPr>
          <p:cNvPr id="3" name="Content Placeholder 2"/>
          <p:cNvSpPr>
            <a:spLocks noGrp="1"/>
          </p:cNvSpPr>
          <p:nvPr>
            <p:ph idx="1"/>
          </p:nvPr>
        </p:nvSpPr>
        <p:spPr/>
        <p:txBody>
          <a:bodyPr/>
          <a:lstStyle/>
          <a:p>
            <a:r>
              <a:rPr lang="en-GB" sz="2800" b="1" dirty="0">
                <a:latin typeface="Arial" panose="020B0604020202020204" pitchFamily="34" charset="0"/>
                <a:cs typeface="Arial" panose="020B0604020202020204" pitchFamily="34" charset="0"/>
              </a:rPr>
              <a:t>Time for some independent research…</a:t>
            </a:r>
          </a:p>
          <a:p>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Using the internet, see what you can find out about the loneliness and isolation of older people during the lockdown</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55761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Loneliness and Lockdown</a:t>
            </a:r>
            <a:endParaRPr lang="en-GB" dirty="0"/>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Why do you think Older People are more at risk of Loneliness and Isolation during the Lockdown?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Think about this and feedback…</a:t>
            </a:r>
          </a:p>
        </p:txBody>
      </p:sp>
    </p:spTree>
    <p:extLst>
      <p:ext uri="{BB962C8B-B14F-4D97-AF65-F5344CB8AC3E}">
        <p14:creationId xmlns:p14="http://schemas.microsoft.com/office/powerpoint/2010/main" val="24714326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Loneliness and Lockdown</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Since the Coronavirus Pandemic, loneliness has achieved a new intensity for too many older people.</a:t>
            </a:r>
          </a:p>
          <a:p>
            <a:r>
              <a:rPr lang="en-GB" dirty="0">
                <a:latin typeface="Arial" panose="020B0604020202020204" pitchFamily="34" charset="0"/>
                <a:cs typeface="Arial" panose="020B0604020202020204" pitchFamily="34" charset="0"/>
              </a:rPr>
              <a:t>The blanket lockdown of care homes has had an extremely negative effect on older people</a:t>
            </a:r>
          </a:p>
          <a:p>
            <a:r>
              <a:rPr lang="en-GB" dirty="0">
                <a:latin typeface="Arial" panose="020B0604020202020204" pitchFamily="34" charset="0"/>
                <a:cs typeface="Arial" panose="020B0604020202020204" pitchFamily="34" charset="0"/>
              </a:rPr>
              <a:t>Not only lack of visitors but lack of contact with staff</a:t>
            </a:r>
          </a:p>
          <a:p>
            <a:r>
              <a:rPr lang="en-GB" dirty="0">
                <a:latin typeface="Arial" panose="020B0604020202020204" pitchFamily="34" charset="0"/>
                <a:cs typeface="Arial" panose="020B0604020202020204" pitchFamily="34" charset="0"/>
              </a:rPr>
              <a:t>People living in their own homes </a:t>
            </a:r>
          </a:p>
        </p:txBody>
      </p:sp>
      <p:sp>
        <p:nvSpPr>
          <p:cNvPr id="4" name="TextBox 3"/>
          <p:cNvSpPr txBox="1"/>
          <p:nvPr/>
        </p:nvSpPr>
        <p:spPr>
          <a:xfrm>
            <a:off x="8546122" y="5737368"/>
            <a:ext cx="2708031"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(Campaign to End Loneliness, 2021)</a:t>
            </a:r>
          </a:p>
        </p:txBody>
      </p:sp>
    </p:spTree>
    <p:extLst>
      <p:ext uri="{BB962C8B-B14F-4D97-AF65-F5344CB8AC3E}">
        <p14:creationId xmlns:p14="http://schemas.microsoft.com/office/powerpoint/2010/main" val="3627358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E2CD4-D120-4F87-85E3-9D14BC9F78A8}"/>
              </a:ext>
            </a:extLst>
          </p:cNvPr>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Information Communication Technology (ICT)</a:t>
            </a:r>
          </a:p>
        </p:txBody>
      </p:sp>
      <p:sp>
        <p:nvSpPr>
          <p:cNvPr id="3" name="Content Placeholder 2">
            <a:extLst>
              <a:ext uri="{FF2B5EF4-FFF2-40B4-BE49-F238E27FC236}">
                <a16:creationId xmlns:a16="http://schemas.microsoft.com/office/drawing/2014/main" id="{FF8F62EB-6177-4C74-86CF-276C8421763E}"/>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It is widely thought that the pandemic has encouraged (and enabled) most older people to get online and embrace technology but is this true?</a:t>
            </a:r>
          </a:p>
          <a:p>
            <a:r>
              <a:rPr lang="en-GB" dirty="0">
                <a:latin typeface="Arial" panose="020B0604020202020204" pitchFamily="34" charset="0"/>
                <a:cs typeface="Arial" panose="020B0604020202020204" pitchFamily="34" charset="0"/>
              </a:rPr>
              <a:t>Using your own research and also looking at the articles below, explore this statement and give me your opinions.</a:t>
            </a:r>
          </a:p>
          <a:p>
            <a:r>
              <a:rPr lang="en-GB" sz="2000" dirty="0">
                <a:latin typeface="Arial" panose="020B0604020202020204" pitchFamily="34" charset="0"/>
                <a:cs typeface="Arial" panose="020B0604020202020204" pitchFamily="34" charset="0"/>
                <a:hlinkClick r:id="rId2"/>
              </a:rPr>
              <a:t>https://www.ageuk.org.uk/latest-press/articles/2021/nearly-two-million-over-75s-in-england-are-still-digitally-excluded--in-a-covid-19-world/</a:t>
            </a:r>
            <a:r>
              <a:rPr lang="en-GB" sz="2000" dirty="0">
                <a:latin typeface="Arial" panose="020B0604020202020204" pitchFamily="34" charset="0"/>
                <a:cs typeface="Arial" panose="020B0604020202020204" pitchFamily="34" charset="0"/>
              </a:rPr>
              <a:t> </a:t>
            </a:r>
          </a:p>
          <a:p>
            <a:r>
              <a:rPr lang="en-GB" sz="2000" dirty="0">
                <a:latin typeface="Arial" panose="020B0604020202020204" pitchFamily="34" charset="0"/>
                <a:cs typeface="Arial" panose="020B0604020202020204" pitchFamily="34" charset="0"/>
                <a:hlinkClick r:id="rId3"/>
              </a:rPr>
              <a:t>https://www.ageing-better.org.uk/blogs/how-are-older-people-adapting-digital-technology-during-covid-19-pandemic</a:t>
            </a:r>
            <a:r>
              <a:rPr lang="en-GB" sz="20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4904825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E2CD4-D120-4F87-85E3-9D14BC9F78A8}"/>
              </a:ext>
            </a:extLst>
          </p:cNvPr>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Information Communication Technology (ICT)</a:t>
            </a:r>
          </a:p>
        </p:txBody>
      </p:sp>
      <p:sp>
        <p:nvSpPr>
          <p:cNvPr id="3" name="Content Placeholder 2">
            <a:extLst>
              <a:ext uri="{FF2B5EF4-FFF2-40B4-BE49-F238E27FC236}">
                <a16:creationId xmlns:a16="http://schemas.microsoft.com/office/drawing/2014/main" id="{FF8F62EB-6177-4C74-86CF-276C8421763E}"/>
              </a:ext>
            </a:extLst>
          </p:cNvPr>
          <p:cNvSpPr>
            <a:spLocks noGrp="1"/>
          </p:cNvSpPr>
          <p:nvPr>
            <p:ph idx="1"/>
          </p:nvPr>
        </p:nvSpPr>
        <p:spPr/>
        <p:txBody>
          <a:bodyPr>
            <a:normAutofit/>
          </a:bodyPr>
          <a:lstStyle/>
          <a:p>
            <a:pPr marL="0" indent="0">
              <a:buNone/>
            </a:pPr>
            <a:r>
              <a:rPr lang="en-GB" sz="3200" b="1" dirty="0">
                <a:latin typeface="Arial" panose="020B0604020202020204" pitchFamily="34" charset="0"/>
                <a:cs typeface="Arial" panose="020B0604020202020204" pitchFamily="34" charset="0"/>
              </a:rPr>
              <a:t>Task</a:t>
            </a:r>
          </a:p>
          <a:p>
            <a:r>
              <a:rPr lang="en-GB" sz="2000" dirty="0">
                <a:latin typeface="Arial" panose="020B0604020202020204" pitchFamily="34" charset="0"/>
                <a:cs typeface="Arial" panose="020B0604020202020204" pitchFamily="34" charset="0"/>
              </a:rPr>
              <a:t>What is ICT and how could this help combat Loneliness and Isolation in Older People?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Do some independent research and feed back</a:t>
            </a:r>
          </a:p>
        </p:txBody>
      </p:sp>
    </p:spTree>
    <p:extLst>
      <p:ext uri="{BB962C8B-B14F-4D97-AF65-F5344CB8AC3E}">
        <p14:creationId xmlns:p14="http://schemas.microsoft.com/office/powerpoint/2010/main" val="31874810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Can Be Done</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How can Loneliness in Older People during the Pandemic (and afterwards) be addressed?</a:t>
            </a:r>
          </a:p>
          <a:p>
            <a:r>
              <a:rPr lang="en-GB" dirty="0">
                <a:latin typeface="Arial" panose="020B0604020202020204" pitchFamily="34" charset="0"/>
                <a:cs typeface="Arial" panose="020B0604020202020204" pitchFamily="34" charset="0"/>
              </a:rPr>
              <a:t>What is currently available?</a:t>
            </a:r>
          </a:p>
          <a:p>
            <a:endParaRPr lang="en-GB" dirty="0"/>
          </a:p>
        </p:txBody>
      </p:sp>
    </p:spTree>
    <p:extLst>
      <p:ext uri="{BB962C8B-B14F-4D97-AF65-F5344CB8AC3E}">
        <p14:creationId xmlns:p14="http://schemas.microsoft.com/office/powerpoint/2010/main" val="22678672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D26D7-F02B-4BC0-9BE7-BE7C1E06B74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Loneliness in the Pandemic</a:t>
            </a:r>
          </a:p>
        </p:txBody>
      </p:sp>
      <p:sp>
        <p:nvSpPr>
          <p:cNvPr id="3" name="Content Placeholder 2">
            <a:extLst>
              <a:ext uri="{FF2B5EF4-FFF2-40B4-BE49-F238E27FC236}">
                <a16:creationId xmlns:a16="http://schemas.microsoft.com/office/drawing/2014/main" id="{0E318DCE-9DDE-4531-95F8-2D16AEC464F1}"/>
              </a:ext>
            </a:extLst>
          </p:cNvPr>
          <p:cNvSpPr>
            <a:spLocks noGrp="1"/>
          </p:cNvSpPr>
          <p:nvPr>
            <p:ph idx="1"/>
          </p:nvPr>
        </p:nvSpPr>
        <p:spPr/>
        <p:txBody>
          <a:bodyPr>
            <a:normAutofit/>
          </a:bodyPr>
          <a:lstStyle/>
          <a:p>
            <a:r>
              <a:rPr lang="en-GB" i="1" dirty="0">
                <a:latin typeface="Arial" panose="020B0604020202020204" pitchFamily="34" charset="0"/>
                <a:cs typeface="Arial" panose="020B0604020202020204" pitchFamily="34" charset="0"/>
              </a:rPr>
              <a:t>What did the Government do to combat Loneliness and Social Isolation during the Covid-19 Pandemic?</a:t>
            </a:r>
          </a:p>
          <a:p>
            <a:r>
              <a:rPr lang="en-GB" dirty="0">
                <a:latin typeface="Arial" panose="020B0604020202020204" pitchFamily="34" charset="0"/>
                <a:cs typeface="Arial" panose="020B0604020202020204" pitchFamily="34" charset="0"/>
              </a:rPr>
              <a:t>England- £5 million Loneliness Covid-19 Grant Fund </a:t>
            </a:r>
            <a:r>
              <a:rPr lang="en-GB" sz="1500" dirty="0">
                <a:latin typeface="Arial" panose="020B0604020202020204" pitchFamily="34" charset="0"/>
                <a:cs typeface="Arial" panose="020B0604020202020204" pitchFamily="34" charset="0"/>
                <a:hlinkClick r:id="rId2"/>
              </a:rPr>
              <a:t>https://www.gov.uk/government/publications/5-million-loneliness-covid-19-grant-fund</a:t>
            </a:r>
            <a:r>
              <a:rPr lang="en-GB" sz="1500"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Task…</a:t>
            </a:r>
          </a:p>
          <a:p>
            <a:r>
              <a:rPr lang="en-GB" dirty="0">
                <a:latin typeface="Arial" panose="020B0604020202020204" pitchFamily="34" charset="0"/>
                <a:cs typeface="Arial" panose="020B0604020202020204" pitchFamily="34" charset="0"/>
              </a:rPr>
              <a:t>See what you can find out about this and feedback</a:t>
            </a:r>
          </a:p>
        </p:txBody>
      </p:sp>
    </p:spTree>
    <p:extLst>
      <p:ext uri="{BB962C8B-B14F-4D97-AF65-F5344CB8AC3E}">
        <p14:creationId xmlns:p14="http://schemas.microsoft.com/office/powerpoint/2010/main" val="14743060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808D8-E96D-4F06-B83A-BE22E0C86D2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Interventions and Initiatives</a:t>
            </a:r>
          </a:p>
        </p:txBody>
      </p:sp>
      <p:sp>
        <p:nvSpPr>
          <p:cNvPr id="3" name="Content Placeholder 2">
            <a:extLst>
              <a:ext uri="{FF2B5EF4-FFF2-40B4-BE49-F238E27FC236}">
                <a16:creationId xmlns:a16="http://schemas.microsoft.com/office/drawing/2014/main" id="{F26FA33E-DBC1-443F-9328-53B9BDDDBE17}"/>
              </a:ext>
            </a:extLst>
          </p:cNvPr>
          <p:cNvSpPr>
            <a:spLocks noGrp="1"/>
          </p:cNvSpPr>
          <p:nvPr>
            <p:ph idx="1"/>
          </p:nvPr>
        </p:nvSpPr>
        <p:spPr>
          <a:xfrm>
            <a:off x="1295400" y="2379216"/>
            <a:ext cx="9783931" cy="3808520"/>
          </a:xfrm>
        </p:spPr>
        <p:txBody>
          <a:bodyPr>
            <a:normAutofit fontScale="92500" lnSpcReduction="20000"/>
          </a:bodyPr>
          <a:lstStyle/>
          <a:p>
            <a:r>
              <a:rPr lang="en-GB" sz="2000" dirty="0">
                <a:solidFill>
                  <a:srgbClr val="0B0C0C"/>
                </a:solidFill>
                <a:latin typeface="Arial" panose="020B0604020202020204" pitchFamily="34" charset="0"/>
                <a:cs typeface="Arial" panose="020B0604020202020204" pitchFamily="34" charset="0"/>
              </a:rPr>
              <a:t>Age UK- Tackling Loneliness </a:t>
            </a:r>
            <a:r>
              <a:rPr lang="en-GB" sz="2000" dirty="0">
                <a:solidFill>
                  <a:srgbClr val="0B0C0C"/>
                </a:solidFill>
                <a:latin typeface="Arial" panose="020B0604020202020204" pitchFamily="34" charset="0"/>
                <a:cs typeface="Arial" panose="020B0604020202020204" pitchFamily="34" charset="0"/>
                <a:hlinkClick r:id="rId2"/>
              </a:rPr>
              <a:t>https://www.ageuk.org.uk/information-advice/health-wellbeing/loneliness/</a:t>
            </a:r>
            <a:r>
              <a:rPr lang="en-GB" sz="2000" dirty="0">
                <a:solidFill>
                  <a:srgbClr val="0B0C0C"/>
                </a:solidFill>
                <a:latin typeface="Arial" panose="020B0604020202020204" pitchFamily="34" charset="0"/>
                <a:cs typeface="Arial" panose="020B0604020202020204" pitchFamily="34" charset="0"/>
              </a:rPr>
              <a:t> </a:t>
            </a:r>
          </a:p>
          <a:p>
            <a:r>
              <a:rPr lang="en-GB" sz="2000" i="0" dirty="0">
                <a:solidFill>
                  <a:srgbClr val="0B0C0C"/>
                </a:solidFill>
                <a:effectLst/>
                <a:latin typeface="Arial" panose="020B0604020202020204" pitchFamily="34" charset="0"/>
                <a:cs typeface="Arial" panose="020B0604020202020204" pitchFamily="34" charset="0"/>
              </a:rPr>
              <a:t>Campaign to </a:t>
            </a:r>
            <a:r>
              <a:rPr lang="en-GB" sz="2000" dirty="0">
                <a:solidFill>
                  <a:srgbClr val="0B0C0C"/>
                </a:solidFill>
                <a:latin typeface="Arial" panose="020B0604020202020204" pitchFamily="34" charset="0"/>
                <a:cs typeface="Arial" panose="020B0604020202020204" pitchFamily="34" charset="0"/>
              </a:rPr>
              <a:t>End Loneliness (loneliness awareness week 10</a:t>
            </a:r>
            <a:r>
              <a:rPr lang="en-GB" sz="2000" baseline="30000" dirty="0">
                <a:solidFill>
                  <a:srgbClr val="0B0C0C"/>
                </a:solidFill>
                <a:latin typeface="Arial" panose="020B0604020202020204" pitchFamily="34" charset="0"/>
                <a:cs typeface="Arial" panose="020B0604020202020204" pitchFamily="34" charset="0"/>
              </a:rPr>
              <a:t>th</a:t>
            </a:r>
            <a:r>
              <a:rPr lang="en-GB" sz="2000" dirty="0">
                <a:solidFill>
                  <a:srgbClr val="0B0C0C"/>
                </a:solidFill>
                <a:latin typeface="Arial" panose="020B0604020202020204" pitchFamily="34" charset="0"/>
                <a:cs typeface="Arial" panose="020B0604020202020204" pitchFamily="34" charset="0"/>
              </a:rPr>
              <a:t>- 16</a:t>
            </a:r>
            <a:r>
              <a:rPr lang="en-GB" sz="2000" baseline="30000" dirty="0">
                <a:solidFill>
                  <a:srgbClr val="0B0C0C"/>
                </a:solidFill>
                <a:latin typeface="Arial" panose="020B0604020202020204" pitchFamily="34" charset="0"/>
                <a:cs typeface="Arial" panose="020B0604020202020204" pitchFamily="34" charset="0"/>
              </a:rPr>
              <a:t>th</a:t>
            </a:r>
            <a:r>
              <a:rPr lang="en-GB" sz="2000" dirty="0">
                <a:solidFill>
                  <a:srgbClr val="0B0C0C"/>
                </a:solidFill>
                <a:latin typeface="Arial" panose="020B0604020202020204" pitchFamily="34" charset="0"/>
                <a:cs typeface="Arial" panose="020B0604020202020204" pitchFamily="34" charset="0"/>
              </a:rPr>
              <a:t> June 2024) </a:t>
            </a:r>
            <a:r>
              <a:rPr lang="en-GB" sz="2000" dirty="0">
                <a:solidFill>
                  <a:srgbClr val="0B0C0C"/>
                </a:solidFill>
                <a:latin typeface="Arial" panose="020B0604020202020204" pitchFamily="34" charset="0"/>
                <a:cs typeface="Arial" panose="020B0604020202020204" pitchFamily="34" charset="0"/>
                <a:hlinkClick r:id="rId3"/>
              </a:rPr>
              <a:t>https://www.campaigntoendloneliness.org/?mailpoet_router&amp;endpoint=view_in_browser&amp;action=view&amp;data=WzgzLCJlN2Q4YjI4YzU1ZDIiLDAsMCw2NSwxXQ</a:t>
            </a:r>
            <a:r>
              <a:rPr lang="en-GB" sz="2000" dirty="0">
                <a:solidFill>
                  <a:srgbClr val="0B0C0C"/>
                </a:solidFill>
                <a:latin typeface="Arial" panose="020B0604020202020204" pitchFamily="34" charset="0"/>
                <a:cs typeface="Arial" panose="020B0604020202020204" pitchFamily="34" charset="0"/>
              </a:rPr>
              <a:t> </a:t>
            </a:r>
            <a:endParaRPr lang="en-GB" sz="2000" i="0" dirty="0">
              <a:solidFill>
                <a:srgbClr val="0B0C0C"/>
              </a:solidFill>
              <a:effectLst/>
              <a:latin typeface="Arial" panose="020B0604020202020204" pitchFamily="34" charset="0"/>
              <a:cs typeface="Arial" panose="020B0604020202020204" pitchFamily="34" charset="0"/>
            </a:endParaRPr>
          </a:p>
          <a:p>
            <a:r>
              <a:rPr lang="en-GB" sz="2100" dirty="0">
                <a:latin typeface="Arial" panose="020B0604020202020204" pitchFamily="34" charset="0"/>
                <a:cs typeface="Arial" panose="020B0604020202020204" pitchFamily="34" charset="0"/>
              </a:rPr>
              <a:t>In 2023 the UK Government launched the Know Your Neighbourhood Fund, with up to £30 million of funding from the government and the National Lottery Community Fund. </a:t>
            </a:r>
          </a:p>
          <a:p>
            <a:r>
              <a:rPr lang="en-GB" sz="2100" dirty="0">
                <a:latin typeface="Arial" panose="020B0604020202020204" pitchFamily="34" charset="0"/>
                <a:cs typeface="Arial" panose="020B0604020202020204" pitchFamily="34" charset="0"/>
              </a:rPr>
              <a:t>The programme aims to empower local communities to increase volunteering and reduce chronic loneliness in 27 target disadvantaged areas in England. </a:t>
            </a:r>
            <a:r>
              <a:rPr lang="en-GB" sz="1800" dirty="0">
                <a:latin typeface="Arial" panose="020B0604020202020204" pitchFamily="34" charset="0"/>
                <a:cs typeface="Arial" panose="020B0604020202020204" pitchFamily="34" charset="0"/>
                <a:hlinkClick r:id="rId4"/>
              </a:rPr>
              <a:t>https://www.gov.uk/government/publications/loneliness-annual-report-the-fourth-year/tackling-loneliness-annual-report-march-2023-the-fourth-year#:~:text=This%20year%20we%20launched%20the,target%20disadvantaged%20areas%20in%20England</a:t>
            </a:r>
            <a:r>
              <a:rPr lang="en-GB" sz="1800"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813025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1295401" y="2556932"/>
            <a:ext cx="9601196" cy="3737336"/>
          </a:xfrm>
        </p:spPr>
        <p:txBody>
          <a:bodyPr>
            <a:normAutofit fontScale="55000" lnSpcReduction="20000"/>
          </a:bodyPr>
          <a:lstStyle/>
          <a:p>
            <a:r>
              <a:rPr lang="en-GB" dirty="0">
                <a:latin typeface="Arial" panose="020B0604020202020204" pitchFamily="34" charset="0"/>
                <a:cs typeface="Arial" panose="020B0604020202020204" pitchFamily="34" charset="0"/>
              </a:rPr>
              <a:t>AgeUK, (2020) </a:t>
            </a:r>
            <a:r>
              <a:rPr lang="en-GB" i="1" dirty="0">
                <a:latin typeface="Arial" panose="020B0604020202020204" pitchFamily="34" charset="0"/>
                <a:cs typeface="Arial" panose="020B0604020202020204" pitchFamily="34" charset="0"/>
              </a:rPr>
              <a:t>Tackling loneliness among older people this COVID winter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2"/>
              </a:rPr>
              <a:t>https://www.ageuk.org.uk/globalassets/age-uk/documents/reports-and-publications/reports-and-briefings/loneliness/241120_tackling-loneliness-among-older-people-this-covid-winter.pdf</a:t>
            </a:r>
            <a:r>
              <a:rPr lang="en-GB" dirty="0">
                <a:latin typeface="Arial" panose="020B0604020202020204" pitchFamily="34" charset="0"/>
                <a:cs typeface="Arial" panose="020B0604020202020204" pitchFamily="34" charset="0"/>
              </a:rPr>
              <a:t> (Accessed: 10 January 2024).</a:t>
            </a:r>
            <a:endParaRPr lang="en-GB" i="1"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AgeUK</a:t>
            </a:r>
            <a:r>
              <a:rPr lang="en-GB" dirty="0">
                <a:latin typeface="Arial" panose="020B0604020202020204" pitchFamily="34" charset="0"/>
                <a:cs typeface="Arial" panose="020B0604020202020204" pitchFamily="34" charset="0"/>
              </a:rPr>
              <a:t>, (2018) </a:t>
            </a:r>
            <a:r>
              <a:rPr lang="en-GB" i="1" dirty="0">
                <a:latin typeface="Arial" panose="020B0604020202020204" pitchFamily="34" charset="0"/>
                <a:cs typeface="Arial" panose="020B0604020202020204" pitchFamily="34" charset="0"/>
              </a:rPr>
              <a:t>All the Lonely People: Loneliness in Later Life.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3"/>
              </a:rPr>
              <a:t>https://www.ageuk.org.uk/globalassets/age-uk/documents/reports-and-publications/reports-and-briefings/loneliness/loneliness-report_final_2409.pdf</a:t>
            </a:r>
            <a:r>
              <a:rPr lang="en-GB" dirty="0">
                <a:latin typeface="Arial" panose="020B0604020202020204" pitchFamily="34" charset="0"/>
                <a:cs typeface="Arial" panose="020B0604020202020204" pitchFamily="34" charset="0"/>
              </a:rPr>
              <a:t> (Accessed: 21 May 2024).</a:t>
            </a:r>
          </a:p>
          <a:p>
            <a:r>
              <a:rPr lang="en-GB" dirty="0" err="1">
                <a:latin typeface="Arial" panose="020B0604020202020204" pitchFamily="34" charset="0"/>
                <a:cs typeface="Arial" panose="020B0604020202020204" pitchFamily="34" charset="0"/>
              </a:rPr>
              <a:t>AgeUK</a:t>
            </a:r>
            <a:r>
              <a:rPr lang="en-GB" dirty="0">
                <a:latin typeface="Arial" panose="020B0604020202020204" pitchFamily="34" charset="0"/>
                <a:cs typeface="Arial" panose="020B0604020202020204" pitchFamily="34" charset="0"/>
              </a:rPr>
              <a:t> (2015) </a:t>
            </a:r>
            <a:r>
              <a:rPr lang="en-GB" i="1" dirty="0">
                <a:latin typeface="Arial" panose="020B0604020202020204" pitchFamily="34" charset="0"/>
                <a:cs typeface="Arial" panose="020B0604020202020204" pitchFamily="34" charset="0"/>
              </a:rPr>
              <a:t>Evidence Review: Loneliness in Later Life.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4"/>
              </a:rPr>
              <a:t>https://www.ageuk.org.uk/globalassets/age-uk/documents/reports-and-publications/reports-and-briefings/health--wellbeing/rb_june15_lonelines_in_later_life_evidence_review.pdf</a:t>
            </a:r>
            <a:r>
              <a:rPr lang="en-GB" dirty="0">
                <a:latin typeface="Arial" panose="020B0604020202020204" pitchFamily="34" charset="0"/>
                <a:cs typeface="Arial" panose="020B0604020202020204" pitchFamily="34" charset="0"/>
              </a:rPr>
              <a:t> (Accessed: 21 January 2024).</a:t>
            </a:r>
          </a:p>
          <a:p>
            <a:r>
              <a:rPr lang="en-GB" dirty="0">
                <a:latin typeface="Arial" panose="020B0604020202020204" pitchFamily="34" charset="0"/>
                <a:cs typeface="Arial" panose="020B0604020202020204" pitchFamily="34" charset="0"/>
              </a:rPr>
              <a:t>Britannica, (2021) </a:t>
            </a:r>
            <a:r>
              <a:rPr lang="en-GB" i="1" dirty="0">
                <a:latin typeface="Arial" panose="020B0604020202020204" pitchFamily="34" charset="0"/>
                <a:cs typeface="Arial" panose="020B0604020202020204" pitchFamily="34" charset="0"/>
              </a:rPr>
              <a:t>Loneliness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5"/>
              </a:rPr>
              <a:t>https://www.britannica.com/science/loneliness</a:t>
            </a:r>
            <a:r>
              <a:rPr lang="en-GB" dirty="0">
                <a:latin typeface="Arial" panose="020B0604020202020204" pitchFamily="34" charset="0"/>
                <a:cs typeface="Arial" panose="020B0604020202020204" pitchFamily="34" charset="0"/>
              </a:rPr>
              <a:t> (Accessed: 21 January 2024).</a:t>
            </a:r>
          </a:p>
          <a:p>
            <a:r>
              <a:rPr lang="en-GB" dirty="0">
                <a:latin typeface="Arial" panose="020B0604020202020204" pitchFamily="34" charset="0"/>
                <a:cs typeface="Arial" panose="020B0604020202020204" pitchFamily="34" charset="0"/>
              </a:rPr>
              <a:t>Campaign to End Loneliness, (2020) </a:t>
            </a:r>
            <a:r>
              <a:rPr lang="en-GB" i="1" dirty="0">
                <a:latin typeface="Arial" panose="020B0604020202020204" pitchFamily="34" charset="0"/>
                <a:cs typeface="Arial" panose="020B0604020202020204" pitchFamily="34" charset="0"/>
              </a:rPr>
              <a:t>Connecting in Care Homes through Covid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6"/>
              </a:rPr>
              <a:t>https://www.campaigntoendloneliness.org/blog/connecting-in-care-homes-through-covid/</a:t>
            </a:r>
            <a:r>
              <a:rPr lang="en-GB" dirty="0">
                <a:latin typeface="Arial" panose="020B0604020202020204" pitchFamily="34" charset="0"/>
                <a:cs typeface="Arial" panose="020B0604020202020204" pitchFamily="34" charset="0"/>
              </a:rPr>
              <a:t> (Accessed: 26 January 2024).</a:t>
            </a:r>
            <a:endParaRPr lang="en-GB" i="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Hawthorne, G. (2006) </a:t>
            </a:r>
            <a:r>
              <a:rPr lang="en-GB" i="1" dirty="0">
                <a:latin typeface="Arial" panose="020B0604020202020204" pitchFamily="34" charset="0"/>
                <a:cs typeface="Arial" panose="020B0604020202020204" pitchFamily="34" charset="0"/>
              </a:rPr>
              <a:t>Measuring Social Isolation in Older Adults: Development and Initial Validation of the Friendship Scale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7"/>
              </a:rPr>
              <a:t>https://link.springer.com/content/pdf/10.1007%2Fs11205-005-7746-y.pdf</a:t>
            </a:r>
            <a:r>
              <a:rPr lang="en-GB" dirty="0">
                <a:latin typeface="Arial" panose="020B0604020202020204" pitchFamily="34" charset="0"/>
                <a:cs typeface="Arial" panose="020B0604020202020204" pitchFamily="34" charset="0"/>
              </a:rPr>
              <a:t>  (Accessed: 10 February 2024).</a:t>
            </a:r>
          </a:p>
          <a:p>
            <a:r>
              <a:rPr lang="en-GB" dirty="0">
                <a:latin typeface="Arial" panose="020B0604020202020204" pitchFamily="34" charset="0"/>
                <a:cs typeface="Arial" panose="020B0604020202020204" pitchFamily="34" charset="0"/>
              </a:rPr>
              <a:t>LGA (2020) </a:t>
            </a:r>
            <a:r>
              <a:rPr lang="en-GB" i="1" dirty="0">
                <a:latin typeface="Arial" panose="020B0604020202020204" pitchFamily="34" charset="0"/>
                <a:cs typeface="Arial" panose="020B0604020202020204" pitchFamily="34" charset="0"/>
              </a:rPr>
              <a:t>Loneliness, social isolation and COVID-19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8"/>
              </a:rPr>
              <a:t>https://local.gov.uk/loneliness-social-isolation-and-covid-19</a:t>
            </a:r>
            <a:r>
              <a:rPr lang="en-GB" dirty="0">
                <a:latin typeface="Arial" panose="020B0604020202020204" pitchFamily="34" charset="0"/>
                <a:cs typeface="Arial" panose="020B0604020202020204" pitchFamily="34" charset="0"/>
              </a:rPr>
              <a:t> (Accessed: 2 February 2024).</a:t>
            </a:r>
            <a:endParaRPr lang="en-GB" i="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Perlman, D. and L. Anne </a:t>
            </a:r>
            <a:r>
              <a:rPr lang="en-GB" dirty="0" err="1">
                <a:latin typeface="Arial" panose="020B0604020202020204" pitchFamily="34" charset="0"/>
                <a:cs typeface="Arial" panose="020B0604020202020204" pitchFamily="34" charset="0"/>
              </a:rPr>
              <a:t>Peplau</a:t>
            </a:r>
            <a:r>
              <a:rPr lang="en-GB" dirty="0">
                <a:latin typeface="Arial" panose="020B0604020202020204" pitchFamily="34" charset="0"/>
                <a:cs typeface="Arial" panose="020B0604020202020204" pitchFamily="34" charset="0"/>
              </a:rPr>
              <a:t>. (1981) ‘Toward a social psychology of loneliness.’ </a:t>
            </a:r>
            <a:r>
              <a:rPr lang="en-GB" i="1" dirty="0">
                <a:latin typeface="Arial" panose="020B0604020202020204" pitchFamily="34" charset="0"/>
                <a:cs typeface="Arial" panose="020B0604020202020204" pitchFamily="34" charset="0"/>
              </a:rPr>
              <a:t>Personal relationships </a:t>
            </a:r>
            <a:r>
              <a:rPr lang="en-GB" dirty="0">
                <a:latin typeface="Arial" panose="020B0604020202020204" pitchFamily="34" charset="0"/>
                <a:cs typeface="Arial" panose="020B0604020202020204" pitchFamily="34" charset="0"/>
              </a:rPr>
              <a:t>3 pp. 31-56.</a:t>
            </a:r>
          </a:p>
        </p:txBody>
      </p:sp>
    </p:spTree>
    <p:extLst>
      <p:ext uri="{BB962C8B-B14F-4D97-AF65-F5344CB8AC3E}">
        <p14:creationId xmlns:p14="http://schemas.microsoft.com/office/powerpoint/2010/main" val="59670950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1545</Words>
  <Application>Microsoft Office PowerPoint</Application>
  <PresentationFormat>Widescreen</PresentationFormat>
  <Paragraphs>133</Paragraphs>
  <Slides>25</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Garamond</vt:lpstr>
      <vt:lpstr>Organic</vt:lpstr>
      <vt:lpstr>PowerPoint Presentation</vt:lpstr>
      <vt:lpstr>Social Isolation and Loneliness</vt:lpstr>
      <vt:lpstr>What is Loneliness and Isolation?</vt:lpstr>
      <vt:lpstr>Loneliness</vt:lpstr>
      <vt:lpstr>Isolation</vt:lpstr>
      <vt:lpstr>Isolation and Loneliness</vt:lpstr>
      <vt:lpstr>Loneliness and Social Isolation</vt:lpstr>
      <vt:lpstr>Who is Most at Risk from Isolation and Loneliness?</vt:lpstr>
      <vt:lpstr>Loneliness Maps</vt:lpstr>
      <vt:lpstr>Feedback and Discussion</vt:lpstr>
      <vt:lpstr>Isolation in Social Care Settings</vt:lpstr>
      <vt:lpstr>Loneliness and Isolation in Care Homes</vt:lpstr>
      <vt:lpstr>Loneliness and Isolation in Care Homes</vt:lpstr>
      <vt:lpstr>Loneliness and Isolation in Care Homes</vt:lpstr>
      <vt:lpstr>Loneliness and Lockdown</vt:lpstr>
      <vt:lpstr>Loneliness and Lockdown</vt:lpstr>
      <vt:lpstr>Task</vt:lpstr>
      <vt:lpstr>Loneliness and Lockdown</vt:lpstr>
      <vt:lpstr>Loneliness and Lockdown</vt:lpstr>
      <vt:lpstr>Information Communication Technology (ICT)</vt:lpstr>
      <vt:lpstr>Information Communication Technology (ICT)</vt:lpstr>
      <vt:lpstr>What Can Be Done</vt:lpstr>
      <vt:lpstr>Loneliness in the Pandemic</vt:lpstr>
      <vt:lpstr>Interventions and Initiatives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Loneliness and Isolation in Older People</dc:title>
  <dc:creator>Joanne Davies (Yr Athrofa)</dc:creator>
  <cp:lastModifiedBy>Joanne Davies (Yr Athrofa)</cp:lastModifiedBy>
  <cp:revision>33</cp:revision>
  <dcterms:created xsi:type="dcterms:W3CDTF">2021-03-09T20:00:30Z</dcterms:created>
  <dcterms:modified xsi:type="dcterms:W3CDTF">2024-06-16T15:52:11Z</dcterms:modified>
</cp:coreProperties>
</file>