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2"/>
  </p:notesMasterIdLst>
  <p:handoutMasterIdLst>
    <p:handoutMasterId r:id="rId93"/>
  </p:handoutMasterIdLst>
  <p:sldIdLst>
    <p:sldId id="257" r:id="rId2"/>
    <p:sldId id="361" r:id="rId3"/>
    <p:sldId id="310" r:id="rId4"/>
    <p:sldId id="331" r:id="rId5"/>
    <p:sldId id="332" r:id="rId6"/>
    <p:sldId id="333" r:id="rId7"/>
    <p:sldId id="334" r:id="rId8"/>
    <p:sldId id="261" r:id="rId9"/>
    <p:sldId id="311" r:id="rId10"/>
    <p:sldId id="259" r:id="rId11"/>
    <p:sldId id="362" r:id="rId12"/>
    <p:sldId id="397" r:id="rId13"/>
    <p:sldId id="398" r:id="rId14"/>
    <p:sldId id="312" r:id="rId15"/>
    <p:sldId id="394" r:id="rId16"/>
    <p:sldId id="395" r:id="rId17"/>
    <p:sldId id="399" r:id="rId18"/>
    <p:sldId id="396" r:id="rId19"/>
    <p:sldId id="316" r:id="rId20"/>
    <p:sldId id="327" r:id="rId21"/>
    <p:sldId id="363" r:id="rId22"/>
    <p:sldId id="330" r:id="rId23"/>
    <p:sldId id="329" r:id="rId24"/>
    <p:sldId id="317" r:id="rId25"/>
    <p:sldId id="335" r:id="rId26"/>
    <p:sldId id="336" r:id="rId27"/>
    <p:sldId id="400" r:id="rId28"/>
    <p:sldId id="401" r:id="rId29"/>
    <p:sldId id="364" r:id="rId30"/>
    <p:sldId id="365" r:id="rId31"/>
    <p:sldId id="366" r:id="rId32"/>
    <p:sldId id="320" r:id="rId33"/>
    <p:sldId id="322" r:id="rId34"/>
    <p:sldId id="323" r:id="rId35"/>
    <p:sldId id="324" r:id="rId36"/>
    <p:sldId id="325" r:id="rId37"/>
    <p:sldId id="326" r:id="rId38"/>
    <p:sldId id="367" r:id="rId39"/>
    <p:sldId id="368" r:id="rId40"/>
    <p:sldId id="287" r:id="rId41"/>
    <p:sldId id="369" r:id="rId42"/>
    <p:sldId id="371" r:id="rId43"/>
    <p:sldId id="372" r:id="rId44"/>
    <p:sldId id="373" r:id="rId45"/>
    <p:sldId id="374" r:id="rId46"/>
    <p:sldId id="375" r:id="rId47"/>
    <p:sldId id="376" r:id="rId48"/>
    <p:sldId id="377" r:id="rId49"/>
    <p:sldId id="378" r:id="rId50"/>
    <p:sldId id="379" r:id="rId51"/>
    <p:sldId id="381" r:id="rId52"/>
    <p:sldId id="382" r:id="rId53"/>
    <p:sldId id="383" r:id="rId54"/>
    <p:sldId id="384" r:id="rId55"/>
    <p:sldId id="386" r:id="rId56"/>
    <p:sldId id="387" r:id="rId57"/>
    <p:sldId id="388" r:id="rId58"/>
    <p:sldId id="389" r:id="rId59"/>
    <p:sldId id="390" r:id="rId60"/>
    <p:sldId id="391" r:id="rId61"/>
    <p:sldId id="392" r:id="rId62"/>
    <p:sldId id="393" r:id="rId63"/>
    <p:sldId id="341" r:id="rId64"/>
    <p:sldId id="293" r:id="rId65"/>
    <p:sldId id="295" r:id="rId66"/>
    <p:sldId id="296" r:id="rId67"/>
    <p:sldId id="299" r:id="rId68"/>
    <p:sldId id="302" r:id="rId69"/>
    <p:sldId id="298" r:id="rId70"/>
    <p:sldId id="303" r:id="rId71"/>
    <p:sldId id="304" r:id="rId72"/>
    <p:sldId id="305" r:id="rId73"/>
    <p:sldId id="308" r:id="rId74"/>
    <p:sldId id="309" r:id="rId75"/>
    <p:sldId id="343" r:id="rId76"/>
    <p:sldId id="344" r:id="rId77"/>
    <p:sldId id="345" r:id="rId78"/>
    <p:sldId id="346" r:id="rId79"/>
    <p:sldId id="347" r:id="rId80"/>
    <p:sldId id="348" r:id="rId81"/>
    <p:sldId id="349" r:id="rId82"/>
    <p:sldId id="350" r:id="rId83"/>
    <p:sldId id="351" r:id="rId84"/>
    <p:sldId id="352" r:id="rId85"/>
    <p:sldId id="353" r:id="rId86"/>
    <p:sldId id="355" r:id="rId87"/>
    <p:sldId id="356" r:id="rId88"/>
    <p:sldId id="339" r:id="rId89"/>
    <p:sldId id="307" r:id="rId90"/>
    <p:sldId id="328" r:id="rId91"/>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8" d="100"/>
          <a:sy n="108" d="100"/>
        </p:scale>
        <p:origin x="39" y="-72"/>
      </p:cViewPr>
      <p:guideLst>
        <p:guide orient="horz" pos="2160"/>
        <p:guide pos="2880"/>
      </p:guideLst>
    </p:cSldViewPr>
  </p:slideViewPr>
  <p:notesTextViewPr>
    <p:cViewPr>
      <p:scale>
        <a:sx n="1" d="1"/>
        <a:sy n="1" d="1"/>
      </p:scale>
      <p:origin x="0" y="0"/>
    </p:cViewPr>
  </p:notesTextViewPr>
  <p:sorterViewPr>
    <p:cViewPr>
      <p:scale>
        <a:sx n="100" d="100"/>
        <a:sy n="100" d="100"/>
      </p:scale>
      <p:origin x="0" y="-1366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04/12/2018</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04/12/2018</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39</a:t>
            </a:fld>
            <a:endParaRPr lang="en-GB"/>
          </a:p>
        </p:txBody>
      </p:sp>
    </p:spTree>
    <p:extLst>
      <p:ext uri="{BB962C8B-B14F-4D97-AF65-F5344CB8AC3E}">
        <p14:creationId xmlns:p14="http://schemas.microsoft.com/office/powerpoint/2010/main" val="1079688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8DBB4E-3106-4626-88FD-CE4E68B42C5E}" type="slidenum">
              <a:rPr lang="en-GB" smtClean="0"/>
              <a:t>41</a:t>
            </a:fld>
            <a:endParaRPr lang="en-GB"/>
          </a:p>
        </p:txBody>
      </p:sp>
    </p:spTree>
    <p:extLst>
      <p:ext uri="{BB962C8B-B14F-4D97-AF65-F5344CB8AC3E}">
        <p14:creationId xmlns:p14="http://schemas.microsoft.com/office/powerpoint/2010/main" val="2693272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61</a:t>
            </a:fld>
            <a:endParaRPr lang="en-GB"/>
          </a:p>
        </p:txBody>
      </p:sp>
    </p:spTree>
    <p:extLst>
      <p:ext uri="{BB962C8B-B14F-4D97-AF65-F5344CB8AC3E}">
        <p14:creationId xmlns:p14="http://schemas.microsoft.com/office/powerpoint/2010/main" val="1149501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04/12/2018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JHE4Q8ABxSI"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xml"/><Relationship Id="rId1" Type="http://schemas.openxmlformats.org/officeDocument/2006/relationships/tags" Target="../tags/tag2.xml"/><Relationship Id="rId5" Type="http://schemas.openxmlformats.org/officeDocument/2006/relationships/image" Target="../media/image11.png"/><Relationship Id="rId4" Type="http://schemas.openxmlformats.org/officeDocument/2006/relationships/hyperlink" Target="First%20thoughts%20on%20inclusive%20education%20-.docx"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v=6YfIM6HTJas" TargetMode="External"/><Relationship Id="rId2" Type="http://schemas.openxmlformats.org/officeDocument/2006/relationships/hyperlink" Target="https://www.youtube.com/watch?v=6YfIM6HTJa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youtube.com/watch?v=FTYMSulvnyw&amp;t=3s" TargetMode="External"/><Relationship Id="rId2" Type="http://schemas.openxmlformats.org/officeDocument/2006/relationships/hyperlink" Target="https://www.youtube.com/watch?v=FTYMSulvnyw&amp;t=3s"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youtube.com/watch?v=ASDzcvyatgw" TargetMode="External"/><Relationship Id="rId2" Type="http://schemas.openxmlformats.org/officeDocument/2006/relationships/hyperlink" Target="https://www.youtube.com/watch?v=ASDzcvyatgw"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slideshare.net/allisonvleach/stereotypescognitive-science-and-design/1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s://www.youtube.com/watch?v=sierpB2ydrE"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xml"/><Relationship Id="rId1" Type="http://schemas.openxmlformats.org/officeDocument/2006/relationships/tags" Target="../tags/tag3.xml"/><Relationship Id="rId5" Type="http://schemas.openxmlformats.org/officeDocument/2006/relationships/image" Target="../media/image11.png"/><Relationship Id="rId4" Type="http://schemas.openxmlformats.org/officeDocument/2006/relationships/hyperlink" Target="The%20Index%20of%20Inclusion%20-.docx" TargetMode="External"/></Relationships>
</file>

<file path=ppt/slides/_rels/slide7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hyperlink" Target="Creating%20Inclusive%20Cultures%20-.docx"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hyperlink" Target="Producing%20Inclusive%20Policies%20-.docx"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hyperlink" Target="Evolving%20Inclusive%20Practices%20-.docx" TargetMode="Externa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hyperlink" Target="http://www.youtube.com/watch?v=mzu3ira61k8"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www.youtube.com/watch?v=mzu3ira61k8" TargetMode="External"/></Relationships>
</file>

<file path=ppt/slides/_rels/slide89.xml.rels><?xml version="1.0" encoding="UTF-8" standalone="yes"?>
<Relationships xmlns="http://schemas.openxmlformats.org/package/2006/relationships"><Relationship Id="rId2" Type="http://schemas.openxmlformats.org/officeDocument/2006/relationships/hyperlink" Target="http://www.legislation.gov.uk/anaw/2018/2/section/6"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23528" y="4913734"/>
            <a:ext cx="8424936" cy="891530"/>
          </a:xfrm>
        </p:spPr>
        <p:txBody>
          <a:bodyPr>
            <a:normAutofit/>
          </a:bodyPr>
          <a:lstStyle/>
          <a:p>
            <a:r>
              <a:rPr lang="en-GB" sz="3200" b="1" dirty="0" smtClean="0"/>
              <a:t>SJIE6003: Inclusive Education: Policy &amp; Practice</a:t>
            </a:r>
            <a:endParaRPr lang="en-US" sz="3200" b="1" dirty="0"/>
          </a:p>
        </p:txBody>
      </p:sp>
      <p:sp>
        <p:nvSpPr>
          <p:cNvPr id="5" name="TextBox 4"/>
          <p:cNvSpPr txBox="1"/>
          <p:nvPr/>
        </p:nvSpPr>
        <p:spPr>
          <a:xfrm>
            <a:off x="2555776" y="5733256"/>
            <a:ext cx="5904656" cy="523220"/>
          </a:xfrm>
          <a:prstGeom prst="rect">
            <a:avLst/>
          </a:prstGeom>
          <a:noFill/>
        </p:spPr>
        <p:txBody>
          <a:bodyPr wrap="square" rtlCol="0">
            <a:spAutoFit/>
          </a:bodyPr>
          <a:lstStyle/>
          <a:p>
            <a:r>
              <a:rPr lang="en-GB" sz="2800" b="1" dirty="0" smtClean="0"/>
              <a:t>Heike Griffiths, Ken Dicks </a:t>
            </a:r>
            <a:endParaRPr lang="en-GB" sz="2800" b="1" dirty="0"/>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11560" y="3774058"/>
            <a:ext cx="2448271" cy="1179133"/>
          </a:xfrm>
          <a:prstGeom prst="rect">
            <a:avLst/>
          </a:prstGeom>
        </p:spPr>
      </p:pic>
      <p:pic>
        <p:nvPicPr>
          <p:cNvPr id="3" name="Picture 2"/>
          <p:cNvPicPr>
            <a:picLocks noChangeAspect="1"/>
          </p:cNvPicPr>
          <p:nvPr/>
        </p:nvPicPr>
        <p:blipFill>
          <a:blip r:embed="rId6"/>
          <a:stretch>
            <a:fillRect/>
          </a:stretch>
        </p:blipFill>
        <p:spPr>
          <a:xfrm>
            <a:off x="3295650" y="2533649"/>
            <a:ext cx="3364582" cy="2360229"/>
          </a:xfrm>
          <a:prstGeom prst="rect">
            <a:avLst/>
          </a:prstGeom>
        </p:spPr>
      </p:pic>
      <p:pic>
        <p:nvPicPr>
          <p:cNvPr id="4" name="Picture 3"/>
          <p:cNvPicPr>
            <a:picLocks noChangeAspect="1"/>
          </p:cNvPicPr>
          <p:nvPr/>
        </p:nvPicPr>
        <p:blipFill>
          <a:blip r:embed="rId7"/>
          <a:stretch>
            <a:fillRect/>
          </a:stretch>
        </p:blipFill>
        <p:spPr>
          <a:xfrm>
            <a:off x="6182641" y="392516"/>
            <a:ext cx="2514600" cy="1819275"/>
          </a:xfrm>
          <a:prstGeom prst="rect">
            <a:avLst/>
          </a:prstGeom>
        </p:spPr>
      </p:pic>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799979" y="2879638"/>
            <a:ext cx="2122984" cy="1967643"/>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Session 1 </a:t>
            </a:r>
            <a:r>
              <a:rPr lang="en-GB" sz="3200" dirty="0" smtClean="0"/>
              <a:t>– Introduction and Theoretical Approaches</a:t>
            </a:r>
            <a:endParaRPr lang="en-GB" sz="3200" dirty="0"/>
          </a:p>
        </p:txBody>
      </p:sp>
      <p:pic>
        <p:nvPicPr>
          <p:cNvPr id="4" name="Content Placeholder 3"/>
          <p:cNvPicPr>
            <a:picLocks noGrp="1" noChangeAspect="1"/>
          </p:cNvPicPr>
          <p:nvPr>
            <p:ph idx="1"/>
          </p:nvPr>
        </p:nvPicPr>
        <p:blipFill>
          <a:blip r:embed="rId2"/>
          <a:stretch>
            <a:fillRect/>
          </a:stretch>
        </p:blipFill>
        <p:spPr>
          <a:xfrm>
            <a:off x="457200" y="1644416"/>
            <a:ext cx="7582936" cy="4088839"/>
          </a:xfrm>
          <a:prstGeom prst="rect">
            <a:avLst/>
          </a:prstGeom>
        </p:spPr>
      </p:pic>
      <p:sp>
        <p:nvSpPr>
          <p:cNvPr id="5" name="TextBox 4"/>
          <p:cNvSpPr txBox="1"/>
          <p:nvPr/>
        </p:nvSpPr>
        <p:spPr>
          <a:xfrm>
            <a:off x="2458616" y="6093296"/>
            <a:ext cx="6228184" cy="523220"/>
          </a:xfrm>
          <a:prstGeom prst="rect">
            <a:avLst/>
          </a:prstGeom>
          <a:solidFill>
            <a:schemeClr val="bg1"/>
          </a:solidFill>
        </p:spPr>
        <p:txBody>
          <a:bodyPr wrap="square" rtlCol="0">
            <a:spAutoFit/>
          </a:bodyPr>
          <a:lstStyle/>
          <a:p>
            <a:r>
              <a:rPr lang="en-GB" sz="2800" dirty="0"/>
              <a:t>and </a:t>
            </a:r>
            <a:r>
              <a:rPr lang="en-GB" sz="2800" dirty="0" smtClean="0"/>
              <a:t>…did anybody mention an essay???</a:t>
            </a:r>
            <a:endParaRPr lang="en-GB" sz="2800" dirty="0"/>
          </a:p>
        </p:txBody>
      </p:sp>
    </p:spTree>
    <p:extLst>
      <p:ext uri="{BB962C8B-B14F-4D97-AF65-F5344CB8AC3E}">
        <p14:creationId xmlns:p14="http://schemas.microsoft.com/office/powerpoint/2010/main" val="3148759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457200" y="-27384"/>
            <a:ext cx="8229600" cy="1143000"/>
          </a:xfrm>
        </p:spPr>
        <p:txBody>
          <a:bodyPr>
            <a:normAutofit/>
          </a:bodyPr>
          <a:lstStyle/>
          <a:p>
            <a:r>
              <a:rPr lang="en-GB" sz="3600" dirty="0" smtClean="0"/>
              <a:t>Inclusive Education: A global perspective</a:t>
            </a:r>
            <a:endParaRPr lang="en-US" sz="3600" dirty="0"/>
          </a:p>
        </p:txBody>
      </p:sp>
      <p:sp>
        <p:nvSpPr>
          <p:cNvPr id="3" name="TextBox 2"/>
          <p:cNvSpPr txBox="1"/>
          <p:nvPr/>
        </p:nvSpPr>
        <p:spPr>
          <a:xfrm>
            <a:off x="2915816" y="5229200"/>
            <a:ext cx="5328592" cy="400110"/>
          </a:xfrm>
          <a:prstGeom prst="rect">
            <a:avLst/>
          </a:prstGeom>
          <a:noFill/>
        </p:spPr>
        <p:txBody>
          <a:bodyPr wrap="square" rtlCol="0">
            <a:spAutoFit/>
          </a:bodyPr>
          <a:lstStyle/>
          <a:p>
            <a:r>
              <a:rPr lang="en-GB" sz="2000" dirty="0" smtClean="0"/>
              <a:t>Lebanese Association for Self Advocacy(2009)</a:t>
            </a:r>
            <a:endParaRPr lang="en-GB" sz="2000" dirty="0"/>
          </a:p>
        </p:txBody>
      </p:sp>
      <p:sp>
        <p:nvSpPr>
          <p:cNvPr id="2" name="Action Button: Movie 1">
            <a:hlinkClick r:id="rId2" highlightClick="1"/>
          </p:cNvPr>
          <p:cNvSpPr/>
          <p:nvPr/>
        </p:nvSpPr>
        <p:spPr>
          <a:xfrm>
            <a:off x="2771800" y="1772816"/>
            <a:ext cx="4032448" cy="309634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9221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Module Overview.</a:t>
            </a:r>
            <a:endParaRPr lang="en-US" dirty="0"/>
          </a:p>
        </p:txBody>
      </p:sp>
      <p:sp>
        <p:nvSpPr>
          <p:cNvPr id="3" name="Content Placeholder 2"/>
          <p:cNvSpPr>
            <a:spLocks noGrp="1"/>
          </p:cNvSpPr>
          <p:nvPr>
            <p:ph idx="1"/>
          </p:nvPr>
        </p:nvSpPr>
        <p:spPr>
          <a:xfrm>
            <a:off x="107504" y="1340768"/>
            <a:ext cx="8856984" cy="4525963"/>
          </a:xfrm>
        </p:spPr>
        <p:txBody>
          <a:bodyPr>
            <a:noAutofit/>
          </a:bodyPr>
          <a:lstStyle/>
          <a:p>
            <a:pPr marL="0" indent="0" fontAlgn="base" hangingPunct="0">
              <a:buNone/>
            </a:pPr>
            <a:r>
              <a:rPr lang="en-GB" sz="2800" b="1" dirty="0"/>
              <a:t>MODULE CODE:	SJIE6003</a:t>
            </a:r>
            <a:endParaRPr lang="en-GB" sz="2800" dirty="0"/>
          </a:p>
          <a:p>
            <a:pPr marL="0" indent="0" fontAlgn="base" hangingPunct="0">
              <a:buNone/>
            </a:pPr>
            <a:r>
              <a:rPr lang="en-GB" sz="2800" b="1" dirty="0"/>
              <a:t>TITLE:		</a:t>
            </a:r>
            <a:r>
              <a:rPr lang="en-GB" sz="2800" b="1" dirty="0" smtClean="0"/>
              <a:t>	Inclusive </a:t>
            </a:r>
            <a:r>
              <a:rPr lang="en-GB" sz="2800" b="1" dirty="0"/>
              <a:t>Education: Policy </a:t>
            </a:r>
            <a:r>
              <a:rPr lang="en-GB" sz="2800" b="1" dirty="0" smtClean="0"/>
              <a:t>and Practice</a:t>
            </a:r>
            <a:r>
              <a:rPr lang="en-GB" sz="2800" b="1" dirty="0"/>
              <a:t> </a:t>
            </a:r>
            <a:endParaRPr lang="en-GB" sz="2800" dirty="0"/>
          </a:p>
          <a:p>
            <a:pPr marL="0" indent="0" fontAlgn="base" hangingPunct="0">
              <a:buNone/>
            </a:pPr>
            <a:r>
              <a:rPr lang="en-GB" sz="2800" b="1" dirty="0"/>
              <a:t>LEVEL:  		6</a:t>
            </a:r>
            <a:endParaRPr lang="en-GB" sz="2800" dirty="0"/>
          </a:p>
          <a:p>
            <a:pPr marL="0" indent="0" fontAlgn="base" hangingPunct="0">
              <a:buNone/>
            </a:pPr>
            <a:r>
              <a:rPr lang="en-GB" sz="2800" b="1" dirty="0"/>
              <a:t>CREDITS:		20</a:t>
            </a:r>
            <a:endParaRPr lang="en-GB" sz="2800" dirty="0"/>
          </a:p>
          <a:p>
            <a:pPr marL="0" indent="0" algn="ctr">
              <a:buNone/>
            </a:pPr>
            <a:endParaRPr lang="en-US" sz="2800" dirty="0" smtClean="0"/>
          </a:p>
          <a:p>
            <a:pPr marL="0" indent="0" algn="ctr">
              <a:buNone/>
            </a:pPr>
            <a:r>
              <a:rPr lang="en-US" sz="2800" b="1" dirty="0" smtClean="0"/>
              <a:t>Module Aim:</a:t>
            </a:r>
          </a:p>
          <a:p>
            <a:pPr marL="0" lvl="0" indent="0" algn="ctr">
              <a:buNone/>
            </a:pPr>
            <a:r>
              <a:rPr lang="en-GB" sz="2800" b="1" dirty="0"/>
              <a:t>To understand the nature of inclusive policy and practice in education.</a:t>
            </a:r>
          </a:p>
          <a:p>
            <a:pPr marL="0" indent="0" algn="ctr">
              <a:buNone/>
            </a:pPr>
            <a:endParaRPr lang="en-US" sz="2800" b="1" dirty="0"/>
          </a:p>
        </p:txBody>
      </p:sp>
    </p:spTree>
    <p:extLst>
      <p:ext uri="{BB962C8B-B14F-4D97-AF65-F5344CB8AC3E}">
        <p14:creationId xmlns:p14="http://schemas.microsoft.com/office/powerpoint/2010/main" val="987319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a:bodyPr>
          <a:lstStyle/>
          <a:p>
            <a:r>
              <a:rPr lang="en-GB" dirty="0" smtClean="0"/>
              <a:t>Learning Outcomes of SJIE6003</a:t>
            </a:r>
            <a:endParaRPr lang="en-US" dirty="0"/>
          </a:p>
        </p:txBody>
      </p:sp>
      <p:sp>
        <p:nvSpPr>
          <p:cNvPr id="3" name="Content Placeholder 2"/>
          <p:cNvSpPr>
            <a:spLocks noGrp="1"/>
          </p:cNvSpPr>
          <p:nvPr>
            <p:ph idx="1"/>
          </p:nvPr>
        </p:nvSpPr>
        <p:spPr>
          <a:xfrm>
            <a:off x="251520" y="1135285"/>
            <a:ext cx="8784976" cy="4525963"/>
          </a:xfrm>
        </p:spPr>
        <p:txBody>
          <a:bodyPr>
            <a:noAutofit/>
          </a:bodyPr>
          <a:lstStyle/>
          <a:p>
            <a:pPr marL="0" indent="0" fontAlgn="base" hangingPunct="0">
              <a:buNone/>
            </a:pPr>
            <a:r>
              <a:rPr lang="en-GB" sz="2400" b="1" dirty="0"/>
              <a:t>Upon the successful completion of this module, the student should be able to demonstrate the ability to: </a:t>
            </a:r>
            <a:r>
              <a:rPr lang="en-GB" sz="2400" b="1" dirty="0" smtClean="0"/>
              <a:t> </a:t>
            </a:r>
            <a:endParaRPr lang="en-GB" sz="2400" b="1" dirty="0"/>
          </a:p>
          <a:p>
            <a:pPr lvl="0" fontAlgn="base" hangingPunct="0"/>
            <a:r>
              <a:rPr lang="en-GB" sz="2400" dirty="0"/>
              <a:t>Critically analyse how current policies for educational inclusion </a:t>
            </a:r>
            <a:r>
              <a:rPr lang="en-GB" sz="2400" dirty="0" smtClean="0"/>
              <a:t>have </a:t>
            </a:r>
            <a:r>
              <a:rPr lang="en-GB" sz="2400" dirty="0"/>
              <a:t>developed and evolved</a:t>
            </a:r>
            <a:r>
              <a:rPr lang="en-GB" sz="2400" dirty="0" smtClean="0"/>
              <a:t>.</a:t>
            </a:r>
            <a:endParaRPr lang="en-GB" sz="2400" dirty="0"/>
          </a:p>
          <a:p>
            <a:pPr lvl="0" fontAlgn="base" hangingPunct="0"/>
            <a:r>
              <a:rPr lang="en-GB" sz="2400" dirty="0"/>
              <a:t>Critically reflect on how policy has impacted on inclusive practice in a diverse educational environment, particularly at key transition points</a:t>
            </a:r>
            <a:r>
              <a:rPr lang="en-GB" sz="2400" dirty="0" smtClean="0"/>
              <a:t>.</a:t>
            </a:r>
            <a:endParaRPr lang="en-GB" sz="2400" dirty="0"/>
          </a:p>
          <a:p>
            <a:pPr lvl="0" fontAlgn="base" hangingPunct="0"/>
            <a:r>
              <a:rPr lang="en-GB" sz="2400" dirty="0"/>
              <a:t>Critically evaluate the nature of equitable support offered to children from diverse backgrounds. </a:t>
            </a:r>
          </a:p>
          <a:p>
            <a:pPr lvl="0" fontAlgn="base" hangingPunct="0"/>
            <a:r>
              <a:rPr lang="en-GB" sz="2400" dirty="0"/>
              <a:t>Organise their knowledge and learning through use of a range of information resources, including ICT and present their work at the appropriate level. </a:t>
            </a:r>
          </a:p>
        </p:txBody>
      </p:sp>
      <p:sp>
        <p:nvSpPr>
          <p:cNvPr id="4" name="TextBox 3"/>
          <p:cNvSpPr txBox="1"/>
          <p:nvPr/>
        </p:nvSpPr>
        <p:spPr>
          <a:xfrm>
            <a:off x="3851920" y="5949280"/>
            <a:ext cx="2736304" cy="584775"/>
          </a:xfrm>
          <a:prstGeom prst="rect">
            <a:avLst/>
          </a:prstGeom>
          <a:noFill/>
        </p:spPr>
        <p:txBody>
          <a:bodyPr wrap="square" rtlCol="0">
            <a:spAutoFit/>
          </a:bodyPr>
          <a:lstStyle/>
          <a:p>
            <a:r>
              <a:rPr lang="en-GB" sz="3200" dirty="0" smtClean="0"/>
              <a:t>Any questions?</a:t>
            </a:r>
            <a:endParaRPr lang="en-GB" sz="32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5824" y="5949280"/>
            <a:ext cx="638801" cy="638801"/>
          </a:xfrm>
          <a:prstGeom prst="rect">
            <a:avLst/>
          </a:prstGeom>
        </p:spPr>
      </p:pic>
    </p:spTree>
    <p:extLst>
      <p:ext uri="{BB962C8B-B14F-4D97-AF65-F5344CB8AC3E}">
        <p14:creationId xmlns:p14="http://schemas.microsoft.com/office/powerpoint/2010/main" val="32810126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a:bodyPr>
          <a:lstStyle/>
          <a:p>
            <a:r>
              <a:rPr lang="en-GB" dirty="0" smtClean="0"/>
              <a:t>Indicative Content of SJIE6003</a:t>
            </a:r>
            <a:endParaRPr lang="en-US" dirty="0"/>
          </a:p>
        </p:txBody>
      </p:sp>
      <p:sp>
        <p:nvSpPr>
          <p:cNvPr id="3" name="Content Placeholder 2"/>
          <p:cNvSpPr>
            <a:spLocks noGrp="1"/>
          </p:cNvSpPr>
          <p:nvPr>
            <p:ph idx="1"/>
          </p:nvPr>
        </p:nvSpPr>
        <p:spPr>
          <a:xfrm>
            <a:off x="179512" y="2708920"/>
            <a:ext cx="8784976" cy="2725763"/>
          </a:xfrm>
        </p:spPr>
        <p:txBody>
          <a:bodyPr>
            <a:noAutofit/>
          </a:bodyPr>
          <a:lstStyle/>
          <a:p>
            <a:pPr lvl="0" fontAlgn="base" hangingPunct="0"/>
            <a:r>
              <a:rPr lang="en-GB" sz="2400" dirty="0"/>
              <a:t>A critical evaluation of the principles of inclusive practice in educational settings, with a historical consideration of the development of inclusive practice including the Salamanca Statement (UNESCO 1994</a:t>
            </a:r>
            <a:r>
              <a:rPr lang="en-GB" sz="2400" dirty="0" smtClean="0"/>
              <a:t>).</a:t>
            </a:r>
            <a:endParaRPr lang="en-GB" sz="2400" dirty="0"/>
          </a:p>
          <a:p>
            <a:pPr lvl="0" fontAlgn="base" hangingPunct="0"/>
            <a:r>
              <a:rPr lang="en-GB" sz="2400" dirty="0"/>
              <a:t>A critical discussion regarding inclusive strategies, drawing on good practice guidelines from a range of sources including the Index for Inclusion</a:t>
            </a:r>
            <a:r>
              <a:rPr lang="en-GB" sz="2400" dirty="0" smtClean="0"/>
              <a:t>.</a:t>
            </a:r>
            <a:endParaRPr lang="en-GB" sz="2400" dirty="0"/>
          </a:p>
        </p:txBody>
      </p:sp>
      <p:sp>
        <p:nvSpPr>
          <p:cNvPr id="4" name="TextBox 3"/>
          <p:cNvSpPr txBox="1"/>
          <p:nvPr/>
        </p:nvSpPr>
        <p:spPr>
          <a:xfrm>
            <a:off x="251520" y="1340768"/>
            <a:ext cx="8640960" cy="954107"/>
          </a:xfrm>
          <a:prstGeom prst="rect">
            <a:avLst/>
          </a:prstGeom>
          <a:noFill/>
        </p:spPr>
        <p:txBody>
          <a:bodyPr wrap="square" rtlCol="0">
            <a:spAutoFit/>
          </a:bodyPr>
          <a:lstStyle/>
          <a:p>
            <a:r>
              <a:rPr lang="en-GB" sz="2800" b="1" dirty="0" smtClean="0"/>
              <a:t>This is what we will be covering in the teaching sessions and your additional work for the module;</a:t>
            </a:r>
            <a:endParaRPr lang="en-GB" sz="2800" b="1" dirty="0"/>
          </a:p>
        </p:txBody>
      </p:sp>
      <p:sp>
        <p:nvSpPr>
          <p:cNvPr id="5" name="TextBox 4"/>
          <p:cNvSpPr txBox="1"/>
          <p:nvPr/>
        </p:nvSpPr>
        <p:spPr>
          <a:xfrm>
            <a:off x="3851920" y="5949280"/>
            <a:ext cx="2736304" cy="584775"/>
          </a:xfrm>
          <a:prstGeom prst="rect">
            <a:avLst/>
          </a:prstGeom>
          <a:noFill/>
        </p:spPr>
        <p:txBody>
          <a:bodyPr wrap="square" rtlCol="0">
            <a:spAutoFit/>
          </a:bodyPr>
          <a:lstStyle/>
          <a:p>
            <a:r>
              <a:rPr lang="en-GB" sz="3200" dirty="0" smtClean="0"/>
              <a:t>Any questions?</a:t>
            </a:r>
            <a:endParaRPr lang="en-GB" sz="32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5824" y="5949280"/>
            <a:ext cx="638801" cy="638801"/>
          </a:xfrm>
          <a:prstGeom prst="rect">
            <a:avLst/>
          </a:prstGeom>
        </p:spPr>
      </p:pic>
    </p:spTree>
    <p:extLst>
      <p:ext uri="{BB962C8B-B14F-4D97-AF65-F5344CB8AC3E}">
        <p14:creationId xmlns:p14="http://schemas.microsoft.com/office/powerpoint/2010/main" val="25125425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a:bodyPr>
          <a:lstStyle/>
          <a:p>
            <a:r>
              <a:rPr lang="en-GB" dirty="0" smtClean="0"/>
              <a:t>Indicative Content of SJIE6003</a:t>
            </a:r>
            <a:endParaRPr lang="en-US" dirty="0"/>
          </a:p>
        </p:txBody>
      </p:sp>
      <p:sp>
        <p:nvSpPr>
          <p:cNvPr id="3" name="Content Placeholder 2"/>
          <p:cNvSpPr>
            <a:spLocks noGrp="1"/>
          </p:cNvSpPr>
          <p:nvPr>
            <p:ph idx="1"/>
          </p:nvPr>
        </p:nvSpPr>
        <p:spPr>
          <a:xfrm>
            <a:off x="179512" y="1484784"/>
            <a:ext cx="8784976" cy="2725763"/>
          </a:xfrm>
        </p:spPr>
        <p:txBody>
          <a:bodyPr>
            <a:noAutofit/>
          </a:bodyPr>
          <a:lstStyle/>
          <a:p>
            <a:pPr lvl="0" fontAlgn="base" hangingPunct="0"/>
            <a:r>
              <a:rPr lang="en-GB" sz="2400" dirty="0"/>
              <a:t>Demonstrate a critical understanding of the concept of inclusive learning environments, and the impact of the environment on inclusion, including a consideration of ICT.</a:t>
            </a:r>
          </a:p>
          <a:p>
            <a:pPr lvl="0" fontAlgn="base" hangingPunct="0"/>
            <a:r>
              <a:rPr lang="en-GB" sz="2400" dirty="0"/>
              <a:t>An overview of statutory and regulatory frameworks, a consideration of the concept of additional learning needs, and the impact of policy on practice.</a:t>
            </a:r>
          </a:p>
          <a:p>
            <a:pPr lvl="0" fontAlgn="base" hangingPunct="0"/>
            <a:r>
              <a:rPr lang="en-GB" sz="2400" dirty="0"/>
              <a:t>A discussion regarding early intervention and support strategies including a consideration of transition issues.</a:t>
            </a:r>
          </a:p>
        </p:txBody>
      </p:sp>
      <p:sp>
        <p:nvSpPr>
          <p:cNvPr id="4" name="TextBox 3"/>
          <p:cNvSpPr txBox="1"/>
          <p:nvPr/>
        </p:nvSpPr>
        <p:spPr>
          <a:xfrm>
            <a:off x="3851920" y="5949280"/>
            <a:ext cx="2736304" cy="584775"/>
          </a:xfrm>
          <a:prstGeom prst="rect">
            <a:avLst/>
          </a:prstGeom>
          <a:noFill/>
        </p:spPr>
        <p:txBody>
          <a:bodyPr wrap="square" rtlCol="0">
            <a:spAutoFit/>
          </a:bodyPr>
          <a:lstStyle/>
          <a:p>
            <a:r>
              <a:rPr lang="en-GB" sz="3200" dirty="0" smtClean="0"/>
              <a:t>Any questions?</a:t>
            </a:r>
            <a:endParaRPr lang="en-GB" sz="32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5824" y="5949280"/>
            <a:ext cx="638801" cy="638801"/>
          </a:xfrm>
          <a:prstGeom prst="rect">
            <a:avLst/>
          </a:prstGeom>
        </p:spPr>
      </p:pic>
    </p:spTree>
    <p:extLst>
      <p:ext uri="{BB962C8B-B14F-4D97-AF65-F5344CB8AC3E}">
        <p14:creationId xmlns:p14="http://schemas.microsoft.com/office/powerpoint/2010/main" val="17046768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6" name="TextBox 5"/>
          <p:cNvSpPr txBox="1"/>
          <p:nvPr/>
        </p:nvSpPr>
        <p:spPr>
          <a:xfrm>
            <a:off x="611560" y="332656"/>
            <a:ext cx="7848872" cy="523220"/>
          </a:xfrm>
          <a:prstGeom prst="rect">
            <a:avLst/>
          </a:prstGeom>
          <a:noFill/>
        </p:spPr>
        <p:txBody>
          <a:bodyPr wrap="square" rtlCol="0">
            <a:spAutoFit/>
          </a:bodyPr>
          <a:lstStyle/>
          <a:p>
            <a:pPr algn="ctr"/>
            <a:r>
              <a:rPr lang="en-GB" sz="2800" b="1" dirty="0" smtClean="0"/>
              <a:t>Key Phrases and Concepts: Inclusive Education</a:t>
            </a:r>
            <a:endParaRPr lang="en-GB" sz="2800" b="1" dirty="0"/>
          </a:p>
        </p:txBody>
      </p:sp>
      <p:sp>
        <p:nvSpPr>
          <p:cNvPr id="7" name="TextBox 6"/>
          <p:cNvSpPr txBox="1"/>
          <p:nvPr/>
        </p:nvSpPr>
        <p:spPr>
          <a:xfrm>
            <a:off x="611560" y="1465620"/>
            <a:ext cx="7848872" cy="523220"/>
          </a:xfrm>
          <a:prstGeom prst="rect">
            <a:avLst/>
          </a:prstGeom>
          <a:noFill/>
        </p:spPr>
        <p:txBody>
          <a:bodyPr wrap="square" rtlCol="0">
            <a:spAutoFit/>
          </a:bodyPr>
          <a:lstStyle/>
          <a:p>
            <a:pPr algn="ctr"/>
            <a:r>
              <a:rPr lang="en-GB" sz="2800" i="1" dirty="0" smtClean="0"/>
              <a:t>In small groups discuss the following:</a:t>
            </a:r>
            <a:endParaRPr lang="en-GB" sz="2800" i="1"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67944" y="2051530"/>
            <a:ext cx="968732" cy="729398"/>
          </a:xfrm>
          <a:prstGeom prst="rect">
            <a:avLst/>
          </a:prstGeom>
        </p:spPr>
      </p:pic>
      <p:sp>
        <p:nvSpPr>
          <p:cNvPr id="9" name="TextBox 8"/>
          <p:cNvSpPr txBox="1"/>
          <p:nvPr/>
        </p:nvSpPr>
        <p:spPr>
          <a:xfrm>
            <a:off x="1331640" y="2766407"/>
            <a:ext cx="6552728" cy="2246769"/>
          </a:xfrm>
          <a:prstGeom prst="rect">
            <a:avLst/>
          </a:prstGeom>
          <a:noFill/>
        </p:spPr>
        <p:txBody>
          <a:bodyPr wrap="square" rtlCol="0">
            <a:spAutoFit/>
          </a:bodyPr>
          <a:lstStyle/>
          <a:p>
            <a:pPr algn="ctr"/>
            <a:r>
              <a:rPr lang="en-GB" sz="2800" dirty="0" smtClean="0"/>
              <a:t>What does inclusive education mean to you?</a:t>
            </a:r>
          </a:p>
          <a:p>
            <a:pPr algn="ctr"/>
            <a:endParaRPr lang="en-GB" sz="2800" dirty="0" smtClean="0"/>
          </a:p>
          <a:p>
            <a:pPr algn="ctr"/>
            <a:r>
              <a:rPr lang="en-GB" sz="2800" dirty="0" smtClean="0"/>
              <a:t>What issues and examples are you aware of?</a:t>
            </a:r>
            <a:endParaRPr lang="en-GB" sz="2800" dirty="0"/>
          </a:p>
        </p:txBody>
      </p:sp>
      <p:pic>
        <p:nvPicPr>
          <p:cNvPr id="10" name="Picture 9">
            <a:hlinkClick r:id="rId4" action="ppaction://hlinkfile"/>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50092" y="6136933"/>
            <a:ext cx="604435" cy="604435"/>
          </a:xfrm>
          <a:prstGeom prst="rect">
            <a:avLst/>
          </a:prstGeom>
        </p:spPr>
      </p:pic>
      <p:sp>
        <p:nvSpPr>
          <p:cNvPr id="15" name="TextBox 14"/>
          <p:cNvSpPr txBox="1"/>
          <p:nvPr/>
        </p:nvSpPr>
        <p:spPr>
          <a:xfrm>
            <a:off x="683568" y="5067181"/>
            <a:ext cx="7848872" cy="954107"/>
          </a:xfrm>
          <a:prstGeom prst="rect">
            <a:avLst/>
          </a:prstGeom>
          <a:noFill/>
        </p:spPr>
        <p:txBody>
          <a:bodyPr wrap="square" rtlCol="0">
            <a:spAutoFit/>
          </a:bodyPr>
          <a:lstStyle/>
          <a:p>
            <a:pPr algn="ctr"/>
            <a:r>
              <a:rPr lang="en-GB" sz="2800" dirty="0" smtClean="0"/>
              <a:t>Now share the thoughts of your group with the larger group.</a:t>
            </a:r>
            <a:endParaRPr lang="en-GB" sz="2800" dirty="0"/>
          </a:p>
        </p:txBody>
      </p:sp>
    </p:spTree>
    <p:custDataLst>
      <p:tags r:id="rId1"/>
    </p:custData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512993" cy="1143000"/>
          </a:xfrm>
        </p:spPr>
        <p:txBody>
          <a:bodyPr>
            <a:normAutofit fontScale="90000"/>
          </a:bodyPr>
          <a:lstStyle/>
          <a:p>
            <a:r>
              <a:rPr lang="en-GB" sz="4800" dirty="0" smtClean="0"/>
              <a:t>Belonging - do you remember Maslow?</a:t>
            </a:r>
            <a:endParaRPr lang="en-GB" sz="4800" dirty="0"/>
          </a:p>
        </p:txBody>
      </p:sp>
      <p:pic>
        <p:nvPicPr>
          <p:cNvPr id="4" name="Content Placeholder 3"/>
          <p:cNvPicPr>
            <a:picLocks noGrp="1" noChangeAspect="1"/>
          </p:cNvPicPr>
          <p:nvPr>
            <p:ph idx="1"/>
          </p:nvPr>
        </p:nvPicPr>
        <p:blipFill>
          <a:blip r:embed="rId2"/>
          <a:stretch>
            <a:fillRect/>
          </a:stretch>
        </p:blipFill>
        <p:spPr>
          <a:xfrm>
            <a:off x="683568" y="2722034"/>
            <a:ext cx="7286625" cy="2857500"/>
          </a:xfrm>
          <a:prstGeom prst="rect">
            <a:avLst/>
          </a:prstGeom>
        </p:spPr>
      </p:pic>
      <p:pic>
        <p:nvPicPr>
          <p:cNvPr id="3" name="Picture 2"/>
          <p:cNvPicPr>
            <a:picLocks noChangeAspect="1"/>
          </p:cNvPicPr>
          <p:nvPr/>
        </p:nvPicPr>
        <p:blipFill>
          <a:blip r:embed="rId3"/>
          <a:stretch>
            <a:fillRect/>
          </a:stretch>
        </p:blipFill>
        <p:spPr>
          <a:xfrm rot="1064756">
            <a:off x="7490512" y="717397"/>
            <a:ext cx="1234329" cy="1860798"/>
          </a:xfrm>
          <a:prstGeom prst="rect">
            <a:avLst/>
          </a:prstGeom>
        </p:spPr>
      </p:pic>
    </p:spTree>
    <p:extLst>
      <p:ext uri="{BB962C8B-B14F-4D97-AF65-F5344CB8AC3E}">
        <p14:creationId xmlns:p14="http://schemas.microsoft.com/office/powerpoint/2010/main" val="37549737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US" dirty="0"/>
          </a:p>
        </p:txBody>
      </p:sp>
      <p:sp>
        <p:nvSpPr>
          <p:cNvPr id="3" name="Content Placeholder 2"/>
          <p:cNvSpPr>
            <a:spLocks noGrp="1"/>
          </p:cNvSpPr>
          <p:nvPr>
            <p:ph idx="1"/>
          </p:nvPr>
        </p:nvSpPr>
        <p:spPr>
          <a:xfrm>
            <a:off x="457200" y="1415076"/>
            <a:ext cx="8229600" cy="4030147"/>
          </a:xfrm>
        </p:spPr>
        <p:txBody>
          <a:bodyPr>
            <a:normAutofit fontScale="62500" lnSpcReduction="20000"/>
          </a:bodyPr>
          <a:lstStyle/>
          <a:p>
            <a:pPr fontAlgn="base" hangingPunct="0"/>
            <a:r>
              <a:rPr lang="en-GB" b="1" dirty="0"/>
              <a:t>Assessment </a:t>
            </a:r>
            <a:r>
              <a:rPr lang="en-GB" b="1" dirty="0" smtClean="0"/>
              <a:t>weighting </a:t>
            </a:r>
            <a:r>
              <a:rPr lang="en-GB" b="1" dirty="0"/>
              <a:t>– 50</a:t>
            </a:r>
            <a:r>
              <a:rPr lang="en-GB" b="1" dirty="0" smtClean="0"/>
              <a:t>%</a:t>
            </a:r>
            <a:r>
              <a:rPr lang="en-GB" b="1" dirty="0"/>
              <a:t> </a:t>
            </a:r>
            <a:r>
              <a:rPr lang="en-GB" dirty="0" smtClean="0"/>
              <a:t> </a:t>
            </a:r>
            <a:r>
              <a:rPr lang="en-GB" dirty="0"/>
              <a:t>(2500 words</a:t>
            </a:r>
            <a:r>
              <a:rPr lang="en-GB" dirty="0" smtClean="0"/>
              <a:t>)</a:t>
            </a:r>
            <a:r>
              <a:rPr lang="en-GB" b="1" dirty="0"/>
              <a:t> </a:t>
            </a:r>
            <a:endParaRPr lang="en-GB" dirty="0"/>
          </a:p>
          <a:p>
            <a:pPr marL="0" lvl="0" indent="0">
              <a:buNone/>
            </a:pPr>
            <a:endParaRPr lang="en-US" dirty="0" smtClean="0"/>
          </a:p>
          <a:p>
            <a:pPr lvl="0"/>
            <a:r>
              <a:rPr lang="en-GB" dirty="0"/>
              <a:t>Assessment 1: </a:t>
            </a:r>
            <a:r>
              <a:rPr lang="en-GB" dirty="0" smtClean="0"/>
              <a:t>Essay, </a:t>
            </a:r>
            <a:r>
              <a:rPr lang="en-GB" dirty="0"/>
              <a:t>2500 </a:t>
            </a:r>
            <a:r>
              <a:rPr lang="en-GB" dirty="0" smtClean="0"/>
              <a:t>words (50%)</a:t>
            </a:r>
          </a:p>
          <a:p>
            <a:pPr marL="400050" lvl="1" indent="0" algn="just">
              <a:buNone/>
            </a:pPr>
            <a:r>
              <a:rPr lang="en-GB" i="1" dirty="0" smtClean="0"/>
              <a:t>‘</a:t>
            </a:r>
            <a:r>
              <a:rPr lang="en-GB" i="1" dirty="0"/>
              <a:t>Most schools will have had experience of families that appear (in the eyes of the school at least) to be persistently refusing to engage, or who may even engage in an inappropriate or aggressive way. Developing a working relationship in these cases is more challenging for schools, and yet schools have most to gain with precisely these families’ (WG, 2016, p.29). </a:t>
            </a:r>
            <a:endParaRPr lang="en-GB" i="1" dirty="0" smtClean="0"/>
          </a:p>
          <a:p>
            <a:pPr marL="400050" lvl="1" indent="0" algn="just">
              <a:buNone/>
            </a:pPr>
            <a:endParaRPr lang="en-GB" i="1" dirty="0"/>
          </a:p>
          <a:p>
            <a:pPr marL="0" lvl="0" indent="0">
              <a:buNone/>
            </a:pPr>
            <a:r>
              <a:rPr lang="en-GB" dirty="0"/>
              <a:t>Referring to Theme 3, Resource 3 of the Toolkit: Welcoming families to engage with the school; </a:t>
            </a:r>
            <a:r>
              <a:rPr lang="en-GB" dirty="0" err="1"/>
              <a:t>FaCE</a:t>
            </a:r>
            <a:r>
              <a:rPr lang="en-GB" dirty="0"/>
              <a:t> the challenge together: Family and community engagement toolkit for schools in </a:t>
            </a:r>
            <a:r>
              <a:rPr lang="en-GB" dirty="0" smtClean="0"/>
              <a:t>Wales, </a:t>
            </a:r>
            <a:r>
              <a:rPr lang="en-GB" dirty="0"/>
              <a:t>critically explore how increased parental engagement can help to overcome barriers to inclusion (WG, 2016</a:t>
            </a:r>
            <a:r>
              <a:rPr lang="en-GB" dirty="0" smtClean="0"/>
              <a:t>).</a:t>
            </a:r>
          </a:p>
          <a:p>
            <a:pPr lvl="0"/>
            <a:r>
              <a:rPr lang="en-GB" dirty="0" smtClean="0">
                <a:solidFill>
                  <a:srgbClr val="FF0000"/>
                </a:solidFill>
              </a:rPr>
              <a:t>Submission Deadline: 23:59 on 4</a:t>
            </a:r>
            <a:r>
              <a:rPr lang="en-GB" baseline="30000" dirty="0" smtClean="0">
                <a:solidFill>
                  <a:srgbClr val="FF0000"/>
                </a:solidFill>
              </a:rPr>
              <a:t>th</a:t>
            </a:r>
            <a:r>
              <a:rPr lang="en-GB" dirty="0" smtClean="0">
                <a:solidFill>
                  <a:srgbClr val="FF0000"/>
                </a:solidFill>
              </a:rPr>
              <a:t> of March 2019 via </a:t>
            </a:r>
            <a:r>
              <a:rPr lang="en-GB" dirty="0" err="1" smtClean="0">
                <a:solidFill>
                  <a:srgbClr val="FF0000"/>
                </a:solidFill>
              </a:rPr>
              <a:t>Turnitin</a:t>
            </a:r>
            <a:endParaRPr lang="en-US" dirty="0" smtClean="0">
              <a:solidFill>
                <a:srgbClr val="FF0000"/>
              </a:solidFill>
            </a:endParaRPr>
          </a:p>
        </p:txBody>
      </p:sp>
    </p:spTree>
    <p:extLst>
      <p:ext uri="{BB962C8B-B14F-4D97-AF65-F5344CB8AC3E}">
        <p14:creationId xmlns:p14="http://schemas.microsoft.com/office/powerpoint/2010/main" val="39136069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Tip</a:t>
            </a:r>
            <a:endParaRPr lang="en-GB" dirty="0"/>
          </a:p>
        </p:txBody>
      </p:sp>
      <p:sp>
        <p:nvSpPr>
          <p:cNvPr id="3" name="Content Placeholder 2"/>
          <p:cNvSpPr>
            <a:spLocks noGrp="1"/>
          </p:cNvSpPr>
          <p:nvPr>
            <p:ph idx="1"/>
          </p:nvPr>
        </p:nvSpPr>
        <p:spPr/>
        <p:txBody>
          <a:bodyPr/>
          <a:lstStyle/>
          <a:p>
            <a:r>
              <a:rPr lang="en-GB" dirty="0" smtClean="0"/>
              <a:t>Refer to theorists/theoretical approaches throughout your essay</a:t>
            </a:r>
          </a:p>
          <a:p>
            <a:r>
              <a:rPr lang="en-GB" dirty="0" smtClean="0"/>
              <a:t>Outline the theory/model and </a:t>
            </a:r>
          </a:p>
          <a:p>
            <a:r>
              <a:rPr lang="en-GB" b="1" dirty="0"/>
              <a:t>A</a:t>
            </a:r>
            <a:r>
              <a:rPr lang="en-GB" b="1" dirty="0" smtClean="0"/>
              <a:t>pply </a:t>
            </a:r>
            <a:r>
              <a:rPr lang="en-GB" dirty="0" smtClean="0"/>
              <a:t>by linking it to what you are writing about </a:t>
            </a:r>
            <a:r>
              <a:rPr lang="en-GB" b="1" dirty="0" smtClean="0"/>
              <a:t>specifically – policy/practice</a:t>
            </a:r>
          </a:p>
          <a:p>
            <a:r>
              <a:rPr lang="en-GB" dirty="0" smtClean="0"/>
              <a:t>Can you think of an </a:t>
            </a:r>
            <a:r>
              <a:rPr lang="en-GB" b="1" dirty="0" smtClean="0"/>
              <a:t>example</a:t>
            </a:r>
            <a:r>
              <a:rPr lang="en-GB" dirty="0" smtClean="0"/>
              <a:t> in your chosen context?</a:t>
            </a:r>
            <a:endParaRPr lang="en-GB" dirty="0"/>
          </a:p>
        </p:txBody>
      </p:sp>
    </p:spTree>
    <p:extLst>
      <p:ext uri="{BB962C8B-B14F-4D97-AF65-F5344CB8AC3E}">
        <p14:creationId xmlns:p14="http://schemas.microsoft.com/office/powerpoint/2010/main" val="1564011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US" dirty="0"/>
          </a:p>
        </p:txBody>
      </p:sp>
      <p:sp>
        <p:nvSpPr>
          <p:cNvPr id="3" name="Content Placeholder 2"/>
          <p:cNvSpPr>
            <a:spLocks noGrp="1"/>
          </p:cNvSpPr>
          <p:nvPr>
            <p:ph idx="1"/>
          </p:nvPr>
        </p:nvSpPr>
        <p:spPr>
          <a:xfrm>
            <a:off x="457200" y="1816224"/>
            <a:ext cx="8229600" cy="3412976"/>
          </a:xfrm>
        </p:spPr>
        <p:txBody>
          <a:bodyPr>
            <a:normAutofit fontScale="85000" lnSpcReduction="20000"/>
          </a:bodyPr>
          <a:lstStyle/>
          <a:p>
            <a:pPr fontAlgn="base" hangingPunct="0"/>
            <a:r>
              <a:rPr lang="en-GB" b="1" dirty="0"/>
              <a:t>Assessment </a:t>
            </a:r>
            <a:r>
              <a:rPr lang="en-GB" b="1" dirty="0" smtClean="0"/>
              <a:t>weighting </a:t>
            </a:r>
            <a:r>
              <a:rPr lang="en-GB" b="1" dirty="0"/>
              <a:t>– 50</a:t>
            </a:r>
            <a:r>
              <a:rPr lang="en-GB" b="1" dirty="0" smtClean="0"/>
              <a:t>%</a:t>
            </a:r>
            <a:r>
              <a:rPr lang="en-GB" b="1" dirty="0"/>
              <a:t> </a:t>
            </a:r>
            <a:r>
              <a:rPr lang="en-GB" dirty="0" smtClean="0"/>
              <a:t> </a:t>
            </a:r>
            <a:r>
              <a:rPr lang="en-GB" dirty="0"/>
              <a:t>(2500 words</a:t>
            </a:r>
            <a:r>
              <a:rPr lang="en-GB" dirty="0" smtClean="0"/>
              <a:t>)</a:t>
            </a:r>
            <a:r>
              <a:rPr lang="en-GB" b="1" dirty="0"/>
              <a:t> </a:t>
            </a:r>
            <a:endParaRPr lang="en-GB" dirty="0"/>
          </a:p>
          <a:p>
            <a:pPr marL="0" lvl="0" indent="0">
              <a:buNone/>
            </a:pPr>
            <a:endParaRPr lang="en-US" dirty="0" smtClean="0"/>
          </a:p>
          <a:p>
            <a:pPr lvl="0"/>
            <a:r>
              <a:rPr lang="en-GB" dirty="0" smtClean="0"/>
              <a:t>Write </a:t>
            </a:r>
            <a:r>
              <a:rPr lang="en-GB" dirty="0"/>
              <a:t>a case study which critically analyses the inclusive intervention and support provided for a pupil in your setting. Refer to theory, policy and practice citing reputable and appropriate sources</a:t>
            </a:r>
            <a:r>
              <a:rPr lang="en-GB" dirty="0" smtClean="0"/>
              <a:t>.</a:t>
            </a:r>
          </a:p>
          <a:p>
            <a:pPr lvl="0"/>
            <a:endParaRPr lang="en-GB" dirty="0"/>
          </a:p>
          <a:p>
            <a:r>
              <a:rPr lang="en-GB" dirty="0">
                <a:solidFill>
                  <a:srgbClr val="FF0000"/>
                </a:solidFill>
              </a:rPr>
              <a:t>Submission Deadline: 23:59 on 4</a:t>
            </a:r>
            <a:r>
              <a:rPr lang="en-GB" baseline="30000" dirty="0">
                <a:solidFill>
                  <a:srgbClr val="FF0000"/>
                </a:solidFill>
              </a:rPr>
              <a:t>th</a:t>
            </a:r>
            <a:r>
              <a:rPr lang="en-GB" dirty="0">
                <a:solidFill>
                  <a:srgbClr val="FF0000"/>
                </a:solidFill>
              </a:rPr>
              <a:t> of March 2019 via </a:t>
            </a:r>
            <a:r>
              <a:rPr lang="en-GB" dirty="0" err="1">
                <a:solidFill>
                  <a:srgbClr val="FF0000"/>
                </a:solidFill>
              </a:rPr>
              <a:t>Turnitin</a:t>
            </a:r>
            <a:endParaRPr lang="en-US" dirty="0">
              <a:solidFill>
                <a:srgbClr val="FF0000"/>
              </a:solidFill>
            </a:endParaRPr>
          </a:p>
          <a:p>
            <a:pPr lvl="0"/>
            <a:endParaRPr lang="en-US" dirty="0"/>
          </a:p>
        </p:txBody>
      </p:sp>
    </p:spTree>
    <p:extLst>
      <p:ext uri="{BB962C8B-B14F-4D97-AF65-F5344CB8AC3E}">
        <p14:creationId xmlns:p14="http://schemas.microsoft.com/office/powerpoint/2010/main" val="32539666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Tip</a:t>
            </a:r>
            <a:endParaRPr lang="en-GB" dirty="0"/>
          </a:p>
        </p:txBody>
      </p:sp>
      <p:sp>
        <p:nvSpPr>
          <p:cNvPr id="3" name="Content Placeholder 2"/>
          <p:cNvSpPr>
            <a:spLocks noGrp="1"/>
          </p:cNvSpPr>
          <p:nvPr>
            <p:ph idx="1"/>
          </p:nvPr>
        </p:nvSpPr>
        <p:spPr/>
        <p:txBody>
          <a:bodyPr/>
          <a:lstStyle/>
          <a:p>
            <a:r>
              <a:rPr lang="en-GB" dirty="0" smtClean="0"/>
              <a:t>Session 3 is about the case study</a:t>
            </a:r>
          </a:p>
          <a:p>
            <a:r>
              <a:rPr lang="en-GB" dirty="0" smtClean="0"/>
              <a:t>This will detail background information about case studies and what  needs to be in it.</a:t>
            </a:r>
          </a:p>
          <a:p>
            <a:endParaRPr lang="en-GB" dirty="0"/>
          </a:p>
        </p:txBody>
      </p:sp>
      <p:pic>
        <p:nvPicPr>
          <p:cNvPr id="1028" name="Picture 4" descr="Image result for case stud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3863181"/>
            <a:ext cx="5488806" cy="2040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24444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definitions… ALN - SEN</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term ‘additional learning needs’ is used to identify pupils whose learning </a:t>
            </a:r>
            <a:r>
              <a:rPr lang="en-GB" dirty="0" smtClean="0"/>
              <a:t>needs are </a:t>
            </a:r>
            <a:r>
              <a:rPr lang="en-GB" dirty="0"/>
              <a:t>additional to the majority of their peers. </a:t>
            </a:r>
            <a:endParaRPr lang="en-GB" dirty="0" smtClean="0"/>
          </a:p>
          <a:p>
            <a:r>
              <a:rPr lang="en-GB" dirty="0" smtClean="0"/>
              <a:t>The </a:t>
            </a:r>
            <a:r>
              <a:rPr lang="en-GB" dirty="0"/>
              <a:t>term ‘special educational </a:t>
            </a:r>
            <a:r>
              <a:rPr lang="en-GB" dirty="0" smtClean="0"/>
              <a:t>needs’ is a </a:t>
            </a:r>
            <a:r>
              <a:rPr lang="en-GB" dirty="0"/>
              <a:t>sub-category of additional learning needs, used to identify those learners who have</a:t>
            </a:r>
          </a:p>
          <a:p>
            <a:r>
              <a:rPr lang="en-GB" dirty="0"/>
              <a:t>severe, complex and/or specific learning difficulties as set out within the </a:t>
            </a:r>
            <a:r>
              <a:rPr lang="en-GB" dirty="0" smtClean="0"/>
              <a:t>Education Act </a:t>
            </a:r>
            <a:r>
              <a:rPr lang="en-GB" dirty="0"/>
              <a:t>1996 and the SEN Code of Practice for </a:t>
            </a:r>
            <a:r>
              <a:rPr lang="en-GB" dirty="0" smtClean="0"/>
              <a:t>Wales</a:t>
            </a:r>
            <a:endParaRPr lang="en-GB" dirty="0"/>
          </a:p>
          <a:p>
            <a:r>
              <a:rPr lang="en-GB" dirty="0"/>
              <a:t>.</a:t>
            </a:r>
          </a:p>
          <a:p>
            <a:endParaRPr lang="en-GB" dirty="0"/>
          </a:p>
        </p:txBody>
      </p:sp>
    </p:spTree>
    <p:extLst>
      <p:ext uri="{BB962C8B-B14F-4D97-AF65-F5344CB8AC3E}">
        <p14:creationId xmlns:p14="http://schemas.microsoft.com/office/powerpoint/2010/main" val="34242703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200" dirty="0" smtClean="0"/>
              <a:t>Vulnerability</a:t>
            </a:r>
            <a:endParaRPr lang="en-GB" sz="3200" dirty="0"/>
          </a:p>
        </p:txBody>
      </p:sp>
      <p:sp>
        <p:nvSpPr>
          <p:cNvPr id="3" name="Content Placeholder 2"/>
          <p:cNvSpPr>
            <a:spLocks noGrp="1"/>
          </p:cNvSpPr>
          <p:nvPr>
            <p:ph idx="1"/>
          </p:nvPr>
        </p:nvSpPr>
        <p:spPr>
          <a:xfrm>
            <a:off x="457200" y="1196752"/>
            <a:ext cx="8229600" cy="4929411"/>
          </a:xfrm>
        </p:spPr>
        <p:txBody>
          <a:bodyPr>
            <a:normAutofit/>
          </a:bodyPr>
          <a:lstStyle/>
          <a:p>
            <a:endParaRPr lang="en-GB" dirty="0" smtClean="0"/>
          </a:p>
          <a:p>
            <a:pPr marL="0" indent="0">
              <a:buNone/>
            </a:pPr>
            <a:r>
              <a:rPr lang="en-GB" sz="2400" dirty="0"/>
              <a:t>Pupils are more likely to have additional learning needs (ALN) </a:t>
            </a:r>
            <a:r>
              <a:rPr lang="en-GB" sz="2400" dirty="0" smtClean="0"/>
              <a:t>when belonging </a:t>
            </a:r>
            <a:r>
              <a:rPr lang="en-GB" sz="2400" dirty="0"/>
              <a:t>to vulnerable groups including</a:t>
            </a:r>
            <a:r>
              <a:rPr lang="en-GB" sz="2400" dirty="0" smtClean="0"/>
              <a:t>:</a:t>
            </a:r>
            <a:endParaRPr lang="en-GB" sz="2400" dirty="0"/>
          </a:p>
          <a:p>
            <a:r>
              <a:rPr lang="en-GB" sz="2400" dirty="0" smtClean="0"/>
              <a:t>minority </a:t>
            </a:r>
            <a:r>
              <a:rPr lang="en-GB" sz="2400" dirty="0"/>
              <a:t>ethnic groups;</a:t>
            </a:r>
          </a:p>
          <a:p>
            <a:r>
              <a:rPr lang="en-GB" sz="2400" dirty="0" smtClean="0"/>
              <a:t>refugees/asylum </a:t>
            </a:r>
            <a:r>
              <a:rPr lang="en-GB" sz="2400" dirty="0"/>
              <a:t>seekers</a:t>
            </a:r>
            <a:r>
              <a:rPr lang="en-GB" sz="2400" dirty="0" smtClean="0"/>
              <a:t>; </a:t>
            </a:r>
            <a:r>
              <a:rPr lang="en-GB" sz="2400" dirty="0"/>
              <a:t>migrant workers;</a:t>
            </a:r>
          </a:p>
          <a:p>
            <a:r>
              <a:rPr lang="en-GB" sz="2400" dirty="0" smtClean="0"/>
              <a:t>looked-after </a:t>
            </a:r>
            <a:r>
              <a:rPr lang="en-GB" sz="2400" dirty="0"/>
              <a:t>children (LAC);</a:t>
            </a:r>
          </a:p>
          <a:p>
            <a:r>
              <a:rPr lang="en-GB" sz="2400" dirty="0" smtClean="0"/>
              <a:t>young </a:t>
            </a:r>
            <a:r>
              <a:rPr lang="en-GB" sz="2400" dirty="0"/>
              <a:t>parents and pregnant young women;</a:t>
            </a:r>
          </a:p>
          <a:p>
            <a:r>
              <a:rPr lang="en-GB" sz="2400" dirty="0" smtClean="0"/>
              <a:t>young </a:t>
            </a:r>
            <a:r>
              <a:rPr lang="en-GB" sz="2400" dirty="0"/>
              <a:t>offenders;</a:t>
            </a:r>
          </a:p>
          <a:p>
            <a:endParaRPr lang="en-GB" dirty="0"/>
          </a:p>
        </p:txBody>
      </p:sp>
      <p:sp>
        <p:nvSpPr>
          <p:cNvPr id="4" name="Rectangle 3"/>
          <p:cNvSpPr/>
          <p:nvPr/>
        </p:nvSpPr>
        <p:spPr>
          <a:xfrm>
            <a:off x="3419872" y="4437112"/>
            <a:ext cx="5184576" cy="1872208"/>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How likely is it that parents/carers of some of the children/young people in these groups could find it difficult to engage with the school?</a:t>
            </a:r>
          </a:p>
          <a:p>
            <a:pPr algn="ctr"/>
            <a:r>
              <a:rPr lang="en-GB" b="1" dirty="0" smtClean="0">
                <a:solidFill>
                  <a:schemeClr val="tx1"/>
                </a:solidFill>
              </a:rPr>
              <a:t>Why?</a:t>
            </a:r>
            <a:endParaRPr lang="en-GB" b="1" dirty="0">
              <a:solidFill>
                <a:schemeClr val="tx1"/>
              </a:solidFill>
            </a:endParaRPr>
          </a:p>
        </p:txBody>
      </p:sp>
    </p:spTree>
    <p:extLst>
      <p:ext uri="{BB962C8B-B14F-4D97-AF65-F5344CB8AC3E}">
        <p14:creationId xmlns:p14="http://schemas.microsoft.com/office/powerpoint/2010/main" val="19048777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200" dirty="0" smtClean="0"/>
              <a:t>Vulnerability continued</a:t>
            </a:r>
            <a:endParaRPr lang="en-GB" sz="3200" dirty="0"/>
          </a:p>
        </p:txBody>
      </p:sp>
      <p:sp>
        <p:nvSpPr>
          <p:cNvPr id="3" name="Content Placeholder 2"/>
          <p:cNvSpPr>
            <a:spLocks noGrp="1"/>
          </p:cNvSpPr>
          <p:nvPr>
            <p:ph idx="1"/>
          </p:nvPr>
        </p:nvSpPr>
        <p:spPr>
          <a:xfrm>
            <a:off x="457200" y="1340768"/>
            <a:ext cx="8229600" cy="5184576"/>
          </a:xfrm>
        </p:spPr>
        <p:txBody>
          <a:bodyPr>
            <a:normAutofit/>
          </a:bodyPr>
          <a:lstStyle/>
          <a:p>
            <a:r>
              <a:rPr lang="en-GB" sz="2400" dirty="0" smtClean="0"/>
              <a:t>children </a:t>
            </a:r>
            <a:r>
              <a:rPr lang="en-GB" sz="2400" dirty="0"/>
              <a:t>and families in difficult circumstances;</a:t>
            </a:r>
          </a:p>
          <a:p>
            <a:r>
              <a:rPr lang="en-GB" sz="2400" dirty="0" smtClean="0"/>
              <a:t>pupils </a:t>
            </a:r>
            <a:r>
              <a:rPr lang="en-GB" sz="2400" dirty="0"/>
              <a:t>at risk of homophobic bullying;</a:t>
            </a:r>
          </a:p>
          <a:p>
            <a:r>
              <a:rPr lang="en-GB" sz="2400" dirty="0" smtClean="0"/>
              <a:t>young </a:t>
            </a:r>
            <a:r>
              <a:rPr lang="en-GB" sz="2400" dirty="0"/>
              <a:t>carers;</a:t>
            </a:r>
          </a:p>
          <a:p>
            <a:r>
              <a:rPr lang="en-GB" sz="2400" dirty="0" smtClean="0"/>
              <a:t>pupils </a:t>
            </a:r>
            <a:r>
              <a:rPr lang="en-GB" sz="2400" dirty="0"/>
              <a:t>educated otherwise than at school</a:t>
            </a:r>
            <a:r>
              <a:rPr lang="en-GB" sz="2400" dirty="0" smtClean="0"/>
              <a:t>;</a:t>
            </a:r>
          </a:p>
          <a:p>
            <a:r>
              <a:rPr lang="en-GB" sz="2400" dirty="0" smtClean="0"/>
              <a:t>pupils </a:t>
            </a:r>
            <a:r>
              <a:rPr lang="en-GB" sz="2400" dirty="0"/>
              <a:t>learning English as an additional language;</a:t>
            </a:r>
          </a:p>
          <a:p>
            <a:r>
              <a:rPr lang="en-GB" sz="2400" dirty="0" smtClean="0"/>
              <a:t>pupils </a:t>
            </a:r>
            <a:r>
              <a:rPr lang="en-GB" sz="2400" dirty="0"/>
              <a:t>with Basic Skills needs; and</a:t>
            </a:r>
          </a:p>
          <a:p>
            <a:r>
              <a:rPr lang="en-GB" sz="2400" dirty="0" smtClean="0"/>
              <a:t>gypsies </a:t>
            </a:r>
            <a:r>
              <a:rPr lang="en-GB" sz="2400" dirty="0"/>
              <a:t>and travellers.</a:t>
            </a:r>
          </a:p>
          <a:p>
            <a:endParaRPr lang="en-GB" dirty="0"/>
          </a:p>
        </p:txBody>
      </p:sp>
      <p:sp>
        <p:nvSpPr>
          <p:cNvPr id="4" name="Rectangle 3"/>
          <p:cNvSpPr/>
          <p:nvPr/>
        </p:nvSpPr>
        <p:spPr>
          <a:xfrm>
            <a:off x="2339752" y="4437112"/>
            <a:ext cx="5184576" cy="1872208"/>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How likely is it that parents/carers of some of the children/young people in these groups could find it difficult to engage with the school?</a:t>
            </a:r>
          </a:p>
          <a:p>
            <a:pPr algn="ctr"/>
            <a:r>
              <a:rPr lang="en-GB" b="1">
                <a:solidFill>
                  <a:schemeClr val="tx1"/>
                </a:solidFill>
              </a:rPr>
              <a:t>Why?</a:t>
            </a:r>
            <a:endParaRPr lang="en-GB" b="1" dirty="0">
              <a:solidFill>
                <a:schemeClr val="tx1"/>
              </a:solidFill>
            </a:endParaRPr>
          </a:p>
        </p:txBody>
      </p:sp>
    </p:spTree>
    <p:extLst>
      <p:ext uri="{BB962C8B-B14F-4D97-AF65-F5344CB8AC3E}">
        <p14:creationId xmlns:p14="http://schemas.microsoft.com/office/powerpoint/2010/main" val="13446982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580926"/>
          </a:xfrm>
        </p:spPr>
        <p:txBody>
          <a:bodyPr>
            <a:normAutofit fontScale="90000"/>
          </a:bodyPr>
          <a:lstStyle/>
          <a:p>
            <a:pPr marL="342900" lvl="0" indent="-342900" algn="l">
              <a:spcBef>
                <a:spcPct val="20000"/>
              </a:spcBef>
            </a:pPr>
            <a:r>
              <a:rPr lang="en-GB" sz="3600" b="1" dirty="0">
                <a:solidFill>
                  <a:prstClr val="black"/>
                </a:solidFill>
                <a:ea typeface="+mn-ea"/>
                <a:cs typeface="+mn-cs"/>
              </a:rPr>
              <a:t>Duty to involve and support children, </a:t>
            </a:r>
            <a:r>
              <a:rPr lang="en-GB" sz="3600" b="1" dirty="0" smtClean="0">
                <a:solidFill>
                  <a:prstClr val="black"/>
                </a:solidFill>
                <a:ea typeface="+mn-ea"/>
                <a:cs typeface="+mn-cs"/>
              </a:rPr>
              <a:t/>
            </a:r>
            <a:br>
              <a:rPr lang="en-GB" sz="3600" b="1" dirty="0" smtClean="0">
                <a:solidFill>
                  <a:prstClr val="black"/>
                </a:solidFill>
                <a:ea typeface="+mn-ea"/>
                <a:cs typeface="+mn-cs"/>
              </a:rPr>
            </a:br>
            <a:r>
              <a:rPr lang="en-GB" sz="3600" b="1" dirty="0" smtClean="0">
                <a:solidFill>
                  <a:prstClr val="black"/>
                </a:solidFill>
                <a:ea typeface="+mn-ea"/>
                <a:cs typeface="+mn-cs"/>
              </a:rPr>
              <a:t>their </a:t>
            </a:r>
            <a:r>
              <a:rPr lang="en-GB" sz="3600" b="1" dirty="0">
                <a:solidFill>
                  <a:prstClr val="black"/>
                </a:solidFill>
                <a:ea typeface="+mn-ea"/>
                <a:cs typeface="+mn-cs"/>
              </a:rPr>
              <a:t>parents and young people</a:t>
            </a:r>
            <a:r>
              <a:rPr lang="en-GB" sz="2200" b="1" dirty="0">
                <a:solidFill>
                  <a:prstClr val="black"/>
                </a:solidFill>
                <a:ea typeface="+mn-ea"/>
                <a:cs typeface="+mn-cs"/>
              </a:rPr>
              <a:t/>
            </a:r>
            <a:br>
              <a:rPr lang="en-GB" sz="2200" b="1" dirty="0">
                <a:solidFill>
                  <a:prstClr val="black"/>
                </a:solidFill>
                <a:ea typeface="+mn-ea"/>
                <a:cs typeface="+mn-cs"/>
              </a:rPr>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 </a:t>
            </a:r>
            <a:r>
              <a:rPr lang="en-GB" dirty="0"/>
              <a:t>person exercising functions under this Part in relation to a child or young person must have regard— </a:t>
            </a:r>
          </a:p>
          <a:p>
            <a:r>
              <a:rPr lang="en-GB" dirty="0" smtClean="0"/>
              <a:t>to </a:t>
            </a:r>
            <a:r>
              <a:rPr lang="en-GB" dirty="0"/>
              <a:t>the views, wishes and feelings of the child and the child's parent or the young person,</a:t>
            </a:r>
          </a:p>
          <a:p>
            <a:r>
              <a:rPr lang="en-GB" dirty="0" smtClean="0"/>
              <a:t>to </a:t>
            </a:r>
            <a:r>
              <a:rPr lang="en-GB" dirty="0"/>
              <a:t>the importance of the child and the child's parent or the young person participating as fully as possible in decisions relating to the exercise of the function concerned, and</a:t>
            </a:r>
          </a:p>
          <a:p>
            <a:r>
              <a:rPr lang="en-GB" dirty="0" smtClean="0"/>
              <a:t>to </a:t>
            </a:r>
            <a:r>
              <a:rPr lang="en-GB" dirty="0"/>
              <a:t>the importance of the child and the child's parent or the young person being provided with the information and support necessary to enable participation in those </a:t>
            </a:r>
            <a:r>
              <a:rPr lang="en-GB" dirty="0"/>
              <a:t>decisions </a:t>
            </a:r>
            <a:endParaRPr lang="en-GB" dirty="0" smtClean="0"/>
          </a:p>
          <a:p>
            <a:pPr marL="0" indent="0">
              <a:buNone/>
            </a:pPr>
            <a:r>
              <a:rPr lang="en-GB" sz="2600" dirty="0" smtClean="0"/>
              <a:t> (</a:t>
            </a:r>
            <a:r>
              <a:rPr lang="en-GB" sz="2600" dirty="0"/>
              <a:t>Additional Learning Needs and Education Tribunal (Wales) Act </a:t>
            </a:r>
            <a:r>
              <a:rPr lang="en-GB" sz="2600" dirty="0" smtClean="0"/>
              <a:t>2018, </a:t>
            </a:r>
            <a:r>
              <a:rPr lang="en-GB" sz="2600" dirty="0"/>
              <a:t>PART 2 CHAPTER </a:t>
            </a:r>
            <a:r>
              <a:rPr lang="en-GB" sz="2600" dirty="0" smtClean="0"/>
              <a:t>1,Participation</a:t>
            </a:r>
            <a:r>
              <a:rPr lang="en-GB" sz="2600" dirty="0"/>
              <a:t>, </a:t>
            </a:r>
            <a:r>
              <a:rPr lang="en-GB" sz="2600" b="1" dirty="0"/>
              <a:t>United Nations conventions</a:t>
            </a:r>
            <a:r>
              <a:rPr lang="en-GB" sz="2600" dirty="0"/>
              <a:t>...Section </a:t>
            </a:r>
            <a:r>
              <a:rPr lang="en-GB" sz="2600" dirty="0" smtClean="0"/>
              <a:t>6)</a:t>
            </a:r>
            <a:endParaRPr lang="en-GB" sz="2600" dirty="0"/>
          </a:p>
          <a:p>
            <a:endParaRPr lang="en-GB" dirty="0"/>
          </a:p>
        </p:txBody>
      </p:sp>
    </p:spTree>
    <p:extLst>
      <p:ext uri="{BB962C8B-B14F-4D97-AF65-F5344CB8AC3E}">
        <p14:creationId xmlns:p14="http://schemas.microsoft.com/office/powerpoint/2010/main" val="24966863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Thoughts…….</a:t>
            </a:r>
            <a:endParaRPr lang="en-GB" dirty="0"/>
          </a:p>
        </p:txBody>
      </p:sp>
      <p:sp>
        <p:nvSpPr>
          <p:cNvPr id="3" name="Content Placeholder 2"/>
          <p:cNvSpPr>
            <a:spLocks noGrp="1"/>
          </p:cNvSpPr>
          <p:nvPr>
            <p:ph idx="1"/>
          </p:nvPr>
        </p:nvSpPr>
        <p:spPr/>
        <p:txBody>
          <a:bodyPr>
            <a:normAutofit fontScale="77500" lnSpcReduction="20000"/>
          </a:bodyPr>
          <a:lstStyle/>
          <a:p>
            <a:pPr marL="514350" indent="-514350">
              <a:buFont typeface="+mj-lt"/>
              <a:buAutoNum type="arabicPeriod"/>
            </a:pPr>
            <a:r>
              <a:rPr lang="en-GB" dirty="0"/>
              <a:t>How many groups do you/your children belong to</a:t>
            </a:r>
            <a:r>
              <a:rPr lang="en-GB" dirty="0" smtClean="0"/>
              <a:t>?</a:t>
            </a:r>
          </a:p>
          <a:p>
            <a:pPr marL="514350" indent="-514350">
              <a:buFont typeface="+mj-lt"/>
              <a:buAutoNum type="arabicPeriod"/>
            </a:pPr>
            <a:endParaRPr lang="en-GB" dirty="0" smtClean="0"/>
          </a:p>
          <a:p>
            <a:pPr marL="514350" indent="-514350">
              <a:buFont typeface="+mj-lt"/>
              <a:buAutoNum type="arabicPeriod"/>
            </a:pPr>
            <a:r>
              <a:rPr lang="en-GB" dirty="0" smtClean="0"/>
              <a:t>How do you feel about certain groups, e.g. when meeting/working with</a:t>
            </a:r>
          </a:p>
          <a:p>
            <a:pPr lvl="1"/>
            <a:r>
              <a:rPr lang="en-GB" dirty="0"/>
              <a:t>A</a:t>
            </a:r>
            <a:r>
              <a:rPr lang="en-GB" dirty="0" smtClean="0"/>
              <a:t> person who looks ‘Muslim’?</a:t>
            </a:r>
          </a:p>
          <a:p>
            <a:pPr lvl="1"/>
            <a:r>
              <a:rPr lang="en-GB" dirty="0" smtClean="0"/>
              <a:t>A person who speaks English in a foreign accent and makes mistakes?</a:t>
            </a:r>
          </a:p>
          <a:p>
            <a:pPr lvl="1"/>
            <a:r>
              <a:rPr lang="en-GB" dirty="0" smtClean="0"/>
              <a:t>A person who is </a:t>
            </a:r>
            <a:r>
              <a:rPr lang="en-GB" dirty="0" err="1" smtClean="0"/>
              <a:t>genderfluid</a:t>
            </a:r>
            <a:r>
              <a:rPr lang="en-GB" dirty="0" smtClean="0"/>
              <a:t>/transgender?</a:t>
            </a:r>
          </a:p>
          <a:p>
            <a:pPr lvl="1"/>
            <a:r>
              <a:rPr lang="en-GB" dirty="0" smtClean="0"/>
              <a:t>A person who makes involuntary movements and can’t </a:t>
            </a:r>
            <a:r>
              <a:rPr lang="en-GB" dirty="0" smtClean="0"/>
              <a:t>keep </a:t>
            </a:r>
            <a:r>
              <a:rPr lang="en-GB" dirty="0" smtClean="0"/>
              <a:t>still?</a:t>
            </a:r>
          </a:p>
          <a:p>
            <a:pPr lvl="1"/>
            <a:r>
              <a:rPr lang="en-GB" dirty="0" smtClean="0"/>
              <a:t>A person who is unable to communicate verbally?</a:t>
            </a:r>
          </a:p>
          <a:p>
            <a:pPr lvl="1"/>
            <a:endParaRPr lang="en-GB" dirty="0" smtClean="0"/>
          </a:p>
          <a:p>
            <a:pPr marL="400050" lvl="1" indent="0">
              <a:buNone/>
            </a:pPr>
            <a:r>
              <a:rPr lang="en-GB" dirty="0" smtClean="0"/>
              <a:t> </a:t>
            </a:r>
          </a:p>
        </p:txBody>
      </p:sp>
    </p:spTree>
    <p:extLst>
      <p:ext uri="{BB962C8B-B14F-4D97-AF65-F5344CB8AC3E}">
        <p14:creationId xmlns:p14="http://schemas.microsoft.com/office/powerpoint/2010/main" val="13186319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disability?</a:t>
            </a:r>
          </a:p>
        </p:txBody>
      </p:sp>
      <p:sp>
        <p:nvSpPr>
          <p:cNvPr id="3" name="Content Placeholder 2"/>
          <p:cNvSpPr>
            <a:spLocks noGrp="1"/>
          </p:cNvSpPr>
          <p:nvPr>
            <p:ph idx="1"/>
          </p:nvPr>
        </p:nvSpPr>
        <p:spPr/>
        <p:txBody>
          <a:bodyPr>
            <a:normAutofit lnSpcReduction="10000"/>
          </a:bodyPr>
          <a:lstStyle/>
          <a:p>
            <a:pPr marL="0" indent="0">
              <a:buNone/>
            </a:pPr>
            <a:r>
              <a:rPr lang="en-GB" dirty="0"/>
              <a:t>A disability is described in law </a:t>
            </a:r>
            <a:r>
              <a:rPr lang="en-GB" dirty="0" smtClean="0"/>
              <a:t>(Equality Act, </a:t>
            </a:r>
            <a:r>
              <a:rPr lang="en-GB" dirty="0"/>
              <a:t>2010) as:</a:t>
            </a:r>
          </a:p>
          <a:p>
            <a:r>
              <a:rPr lang="en-GB" dirty="0"/>
              <a:t>'A physical or mental impairment which has a long-term and substantial adverse effect on a person's ability to carry out normal day-to-day activities.'</a:t>
            </a:r>
          </a:p>
          <a:p>
            <a:r>
              <a:rPr lang="en-GB" dirty="0"/>
              <a:t>Not all children and young people with a disability have SEN but often there is an overlap.</a:t>
            </a:r>
          </a:p>
        </p:txBody>
      </p:sp>
    </p:spTree>
    <p:extLst>
      <p:ext uri="{BB962C8B-B14F-4D97-AF65-F5344CB8AC3E}">
        <p14:creationId xmlns:p14="http://schemas.microsoft.com/office/powerpoint/2010/main" val="13614096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Different models of thinking about disability, diversity and difference</a:t>
            </a:r>
            <a:endParaRPr lang="en-GB" dirty="0"/>
          </a:p>
        </p:txBody>
      </p:sp>
      <p:sp>
        <p:nvSpPr>
          <p:cNvPr id="3" name="Content Placeholder 2"/>
          <p:cNvSpPr>
            <a:spLocks noGrp="1"/>
          </p:cNvSpPr>
          <p:nvPr>
            <p:ph idx="1"/>
          </p:nvPr>
        </p:nvSpPr>
        <p:spPr/>
        <p:txBody>
          <a:bodyPr>
            <a:normAutofit/>
          </a:bodyPr>
          <a:lstStyle/>
          <a:p>
            <a:pPr marL="0" indent="0">
              <a:buNone/>
            </a:pPr>
            <a:r>
              <a:rPr lang="en-GB" sz="3000" dirty="0" smtClean="0"/>
              <a:t>Social </a:t>
            </a:r>
            <a:r>
              <a:rPr lang="en-GB" sz="3000" dirty="0"/>
              <a:t>constructionism or the social construction of reality (also social concept) is a theory of knowledge in sociology and communication theory that examines the development of jointly constructed understandings of the world that form the basis for shared assumptions about </a:t>
            </a:r>
            <a:r>
              <a:rPr lang="en-GB" sz="3000" dirty="0" smtClean="0"/>
              <a:t>reality. </a:t>
            </a:r>
            <a:r>
              <a:rPr lang="en-GB" dirty="0" smtClean="0"/>
              <a:t>(Leeds-Hurwitz, 2009</a:t>
            </a:r>
            <a:r>
              <a:rPr lang="en-GB" dirty="0"/>
              <a:t>). </a:t>
            </a:r>
          </a:p>
        </p:txBody>
      </p:sp>
    </p:spTree>
    <p:extLst>
      <p:ext uri="{BB962C8B-B14F-4D97-AF65-F5344CB8AC3E}">
        <p14:creationId xmlns:p14="http://schemas.microsoft.com/office/powerpoint/2010/main" val="31025346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Tip</a:t>
            </a:r>
            <a:endParaRPr lang="en-GB" dirty="0"/>
          </a:p>
        </p:txBody>
      </p:sp>
      <p:sp>
        <p:nvSpPr>
          <p:cNvPr id="3" name="Content Placeholder 2"/>
          <p:cNvSpPr>
            <a:spLocks noGrp="1"/>
          </p:cNvSpPr>
          <p:nvPr>
            <p:ph idx="1"/>
          </p:nvPr>
        </p:nvSpPr>
        <p:spPr/>
        <p:txBody>
          <a:bodyPr/>
          <a:lstStyle/>
          <a:p>
            <a:r>
              <a:rPr lang="en-GB" dirty="0" smtClean="0"/>
              <a:t>How do these theoretical approaches/models help us explain the policy language/content/outcomes?</a:t>
            </a:r>
          </a:p>
          <a:p>
            <a:r>
              <a:rPr lang="en-GB" dirty="0" smtClean="0"/>
              <a:t>L.O. 1: Critically </a:t>
            </a:r>
            <a:r>
              <a:rPr lang="en-GB" dirty="0"/>
              <a:t>analyse how current policies for educational inclusion have developed and evolved.</a:t>
            </a:r>
          </a:p>
          <a:p>
            <a:endParaRPr lang="en-GB" dirty="0"/>
          </a:p>
        </p:txBody>
      </p:sp>
    </p:spTree>
    <p:extLst>
      <p:ext uri="{BB962C8B-B14F-4D97-AF65-F5344CB8AC3E}">
        <p14:creationId xmlns:p14="http://schemas.microsoft.com/office/powerpoint/2010/main" val="402882553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mean?</a:t>
            </a:r>
            <a:endParaRPr lang="en-GB" dirty="0"/>
          </a:p>
        </p:txBody>
      </p:sp>
      <p:sp>
        <p:nvSpPr>
          <p:cNvPr id="3" name="Content Placeholder 2"/>
          <p:cNvSpPr>
            <a:spLocks noGrp="1"/>
          </p:cNvSpPr>
          <p:nvPr>
            <p:ph idx="1"/>
          </p:nvPr>
        </p:nvSpPr>
        <p:spPr>
          <a:xfrm>
            <a:off x="457200" y="1417638"/>
            <a:ext cx="8229600" cy="4525963"/>
          </a:xfrm>
        </p:spPr>
        <p:style>
          <a:lnRef idx="2">
            <a:schemeClr val="dk1">
              <a:shade val="50000"/>
            </a:schemeClr>
          </a:lnRef>
          <a:fillRef idx="1">
            <a:schemeClr val="dk1"/>
          </a:fillRef>
          <a:effectRef idx="0">
            <a:schemeClr val="dk1"/>
          </a:effectRef>
          <a:fontRef idx="minor">
            <a:schemeClr val="lt1"/>
          </a:fontRef>
        </p:style>
        <p:txBody>
          <a:bodyPr/>
          <a:lstStyle/>
          <a:p>
            <a:r>
              <a:rPr lang="en-GB" dirty="0" smtClean="0"/>
              <a:t>Examples?</a:t>
            </a:r>
          </a:p>
          <a:p>
            <a:r>
              <a:rPr lang="en-GB" dirty="0" smtClean="0"/>
              <a:t>Think of some hotly contested debates in the media:</a:t>
            </a:r>
            <a:endParaRPr lang="en-GB" dirty="0"/>
          </a:p>
        </p:txBody>
      </p:sp>
      <p:sp>
        <p:nvSpPr>
          <p:cNvPr id="5" name="Double Wave 4"/>
          <p:cNvSpPr/>
          <p:nvPr/>
        </p:nvSpPr>
        <p:spPr>
          <a:xfrm rot="738661">
            <a:off x="5114906" y="2939913"/>
            <a:ext cx="3309872" cy="1728192"/>
          </a:xfrm>
          <a:prstGeom prst="doubleWav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People on benefits/workless households</a:t>
            </a:r>
            <a:endParaRPr lang="en-GB" sz="2000" dirty="0">
              <a:solidFill>
                <a:schemeClr val="tx1"/>
              </a:solidFill>
            </a:endParaRPr>
          </a:p>
        </p:txBody>
      </p:sp>
      <p:sp>
        <p:nvSpPr>
          <p:cNvPr id="6" name="Double Wave 5"/>
          <p:cNvSpPr/>
          <p:nvPr/>
        </p:nvSpPr>
        <p:spPr>
          <a:xfrm rot="21082772">
            <a:off x="770678" y="3196874"/>
            <a:ext cx="3513290" cy="1722513"/>
          </a:xfrm>
          <a:prstGeom prst="doubleWave">
            <a:avLst>
              <a:gd name="adj1" fmla="val 6250"/>
              <a:gd name="adj2" fmla="val -29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Immigration/</a:t>
            </a:r>
            <a:r>
              <a:rPr lang="en-GB" sz="2000" dirty="0" err="1" smtClean="0">
                <a:solidFill>
                  <a:schemeClr val="tx1"/>
                </a:solidFill>
              </a:rPr>
              <a:t>Brexit</a:t>
            </a:r>
            <a:endParaRPr lang="en-GB" sz="2000" dirty="0">
              <a:solidFill>
                <a:schemeClr val="tx1"/>
              </a:solidFill>
            </a:endParaRPr>
          </a:p>
        </p:txBody>
      </p:sp>
    </p:spTree>
    <p:extLst>
      <p:ext uri="{BB962C8B-B14F-4D97-AF65-F5344CB8AC3E}">
        <p14:creationId xmlns:p14="http://schemas.microsoft.com/office/powerpoint/2010/main" val="32613844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Theoretical approaches/social constructs of SEN and ALN</a:t>
            </a:r>
            <a:endParaRPr lang="en-GB" dirty="0"/>
          </a:p>
        </p:txBody>
      </p:sp>
      <p:sp>
        <p:nvSpPr>
          <p:cNvPr id="3" name="Content Placeholder 2"/>
          <p:cNvSpPr>
            <a:spLocks noGrp="1"/>
          </p:cNvSpPr>
          <p:nvPr>
            <p:ph idx="1"/>
          </p:nvPr>
        </p:nvSpPr>
        <p:spPr/>
        <p:txBody>
          <a:bodyPr/>
          <a:lstStyle/>
          <a:p>
            <a:r>
              <a:rPr lang="en-GB" dirty="0" smtClean="0"/>
              <a:t>Read the hand-out</a:t>
            </a:r>
            <a:r>
              <a:rPr lang="en-GB" i="1" dirty="0" smtClean="0"/>
              <a:t>: Frederickson and Cline, (2015), Special Educational Needs, Inclusion and Diversity, OU Press, pages 10 to 12.</a:t>
            </a:r>
          </a:p>
          <a:p>
            <a:r>
              <a:rPr lang="en-GB" dirty="0" smtClean="0"/>
              <a:t>Discuss the medical model, social model and capabilities model as social constructs. How does this apply to diversity in your own setting? </a:t>
            </a:r>
            <a:endParaRPr lang="en-GB" dirty="0"/>
          </a:p>
        </p:txBody>
      </p:sp>
    </p:spTree>
    <p:extLst>
      <p:ext uri="{BB962C8B-B14F-4D97-AF65-F5344CB8AC3E}">
        <p14:creationId xmlns:p14="http://schemas.microsoft.com/office/powerpoint/2010/main" val="31463715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a:t>
            </a:r>
            <a:r>
              <a:rPr lang="en-GB" dirty="0"/>
              <a:t>different </a:t>
            </a:r>
            <a:r>
              <a:rPr lang="en-GB" dirty="0" smtClean="0"/>
              <a:t>areas </a:t>
            </a:r>
            <a:r>
              <a:rPr lang="en-GB" dirty="0"/>
              <a:t>of </a:t>
            </a:r>
            <a:r>
              <a:rPr lang="en-GB" dirty="0" smtClean="0"/>
              <a:t>SEND</a:t>
            </a:r>
            <a:endParaRPr lang="en-GB" dirty="0"/>
          </a:p>
        </p:txBody>
      </p:sp>
      <p:sp>
        <p:nvSpPr>
          <p:cNvPr id="3" name="Content Placeholder 2"/>
          <p:cNvSpPr>
            <a:spLocks noGrp="1"/>
          </p:cNvSpPr>
          <p:nvPr>
            <p:ph idx="1"/>
          </p:nvPr>
        </p:nvSpPr>
        <p:spPr/>
        <p:txBody>
          <a:bodyPr/>
          <a:lstStyle/>
          <a:p>
            <a:pPr marL="0" indent="0">
              <a:buNone/>
            </a:pPr>
            <a:r>
              <a:rPr lang="en-GB" dirty="0"/>
              <a:t>The SEND Code of Practice sets out four main areas of SEND, these include:</a:t>
            </a:r>
          </a:p>
          <a:p>
            <a:pPr marL="514350" indent="-514350">
              <a:buFont typeface="+mj-lt"/>
              <a:buAutoNum type="arabicPeriod"/>
            </a:pPr>
            <a:r>
              <a:rPr lang="en-GB" dirty="0"/>
              <a:t>communication and interaction needs</a:t>
            </a:r>
          </a:p>
          <a:p>
            <a:pPr marL="514350" indent="-514350">
              <a:buFont typeface="+mj-lt"/>
              <a:buAutoNum type="arabicPeriod"/>
            </a:pPr>
            <a:r>
              <a:rPr lang="en-GB" dirty="0"/>
              <a:t>cognition and learning difficulties</a:t>
            </a:r>
          </a:p>
          <a:p>
            <a:pPr marL="514350" indent="-514350">
              <a:buFont typeface="+mj-lt"/>
              <a:buAutoNum type="arabicPeriod"/>
            </a:pPr>
            <a:r>
              <a:rPr lang="en-GB" dirty="0"/>
              <a:t>social, emotional and mental health difficulties</a:t>
            </a:r>
          </a:p>
          <a:p>
            <a:pPr marL="514350" indent="-514350">
              <a:buFont typeface="+mj-lt"/>
              <a:buAutoNum type="arabicPeriod"/>
            </a:pPr>
            <a:r>
              <a:rPr lang="en-GB" dirty="0"/>
              <a:t>sensory and/or physical needs</a:t>
            </a:r>
          </a:p>
        </p:txBody>
      </p:sp>
    </p:spTree>
    <p:extLst>
      <p:ext uri="{BB962C8B-B14F-4D97-AF65-F5344CB8AC3E}">
        <p14:creationId xmlns:p14="http://schemas.microsoft.com/office/powerpoint/2010/main" val="10978102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 and Rights</a:t>
            </a:r>
            <a:endParaRPr lang="en-GB" dirty="0"/>
          </a:p>
        </p:txBody>
      </p:sp>
      <p:sp>
        <p:nvSpPr>
          <p:cNvPr id="3" name="Content Placeholder 2"/>
          <p:cNvSpPr>
            <a:spLocks noGrp="1"/>
          </p:cNvSpPr>
          <p:nvPr>
            <p:ph idx="1"/>
          </p:nvPr>
        </p:nvSpPr>
        <p:spPr/>
        <p:txBody>
          <a:bodyPr/>
          <a:lstStyle/>
          <a:p>
            <a:r>
              <a:rPr lang="en-GB" dirty="0" smtClean="0"/>
              <a:t>What if we called these ‘</a:t>
            </a:r>
            <a:r>
              <a:rPr lang="en-GB" i="1" dirty="0" smtClean="0"/>
              <a:t>needs and difficulties</a:t>
            </a:r>
            <a:r>
              <a:rPr lang="en-GB" dirty="0" smtClean="0"/>
              <a:t>’ ‘</a:t>
            </a:r>
            <a:r>
              <a:rPr lang="en-GB" u="sng" dirty="0" smtClean="0"/>
              <a:t>rights’</a:t>
            </a:r>
            <a:r>
              <a:rPr lang="en-GB" dirty="0" smtClean="0"/>
              <a:t>?</a:t>
            </a:r>
          </a:p>
          <a:p>
            <a:r>
              <a:rPr lang="en-GB" dirty="0"/>
              <a:t>communication and interaction </a:t>
            </a:r>
            <a:r>
              <a:rPr lang="en-GB" dirty="0" smtClean="0"/>
              <a:t>rights</a:t>
            </a:r>
            <a:endParaRPr lang="en-GB" dirty="0"/>
          </a:p>
          <a:p>
            <a:r>
              <a:rPr lang="en-GB" dirty="0"/>
              <a:t>cognition and learning </a:t>
            </a:r>
            <a:r>
              <a:rPr lang="en-GB" dirty="0" smtClean="0"/>
              <a:t>rights</a:t>
            </a:r>
            <a:endParaRPr lang="en-GB" dirty="0"/>
          </a:p>
          <a:p>
            <a:r>
              <a:rPr lang="en-GB" dirty="0"/>
              <a:t>social, emotional and mental health </a:t>
            </a:r>
            <a:r>
              <a:rPr lang="en-GB" dirty="0" smtClean="0"/>
              <a:t>rights</a:t>
            </a:r>
            <a:endParaRPr lang="en-GB" dirty="0"/>
          </a:p>
          <a:p>
            <a:r>
              <a:rPr lang="en-GB" dirty="0"/>
              <a:t>sensory and/or physical </a:t>
            </a:r>
            <a:r>
              <a:rPr lang="en-GB" dirty="0" smtClean="0"/>
              <a:t>rights</a:t>
            </a:r>
          </a:p>
          <a:p>
            <a:pPr marL="0" indent="0">
              <a:buNone/>
            </a:pPr>
            <a:r>
              <a:rPr lang="en-GB" dirty="0" smtClean="0"/>
              <a:t>Transformation from a needs based approach to a rights based </a:t>
            </a:r>
            <a:r>
              <a:rPr lang="en-GB" dirty="0" smtClean="0"/>
              <a:t>approach.     DUTY</a:t>
            </a:r>
            <a:endParaRPr lang="en-GB" dirty="0"/>
          </a:p>
          <a:p>
            <a:endParaRPr lang="en-GB" dirty="0"/>
          </a:p>
        </p:txBody>
      </p:sp>
    </p:spTree>
    <p:extLst>
      <p:ext uri="{BB962C8B-B14F-4D97-AF65-F5344CB8AC3E}">
        <p14:creationId xmlns:p14="http://schemas.microsoft.com/office/powerpoint/2010/main" val="271421141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71600" y="340216"/>
            <a:ext cx="7200800" cy="6446157"/>
          </a:xfrm>
          <a:prstGeom prst="rect">
            <a:avLst/>
          </a:prstGeom>
        </p:spPr>
      </p:pic>
      <p:sp>
        <p:nvSpPr>
          <p:cNvPr id="7" name="TextBox 6"/>
          <p:cNvSpPr txBox="1"/>
          <p:nvPr/>
        </p:nvSpPr>
        <p:spPr>
          <a:xfrm>
            <a:off x="6876256" y="6309320"/>
            <a:ext cx="1872208" cy="369332"/>
          </a:xfrm>
          <a:prstGeom prst="rect">
            <a:avLst/>
          </a:prstGeom>
          <a:noFill/>
        </p:spPr>
        <p:txBody>
          <a:bodyPr wrap="square" rtlCol="0">
            <a:spAutoFit/>
          </a:bodyPr>
          <a:lstStyle/>
          <a:p>
            <a:r>
              <a:rPr lang="en-GB" dirty="0"/>
              <a:t> </a:t>
            </a:r>
            <a:r>
              <a:rPr lang="en-GB" dirty="0" err="1" smtClean="0"/>
              <a:t>Tomaševski</a:t>
            </a:r>
            <a:r>
              <a:rPr lang="en-GB" dirty="0" smtClean="0"/>
              <a:t>, 2002</a:t>
            </a:r>
            <a:endParaRPr lang="en-GB" dirty="0"/>
          </a:p>
        </p:txBody>
      </p:sp>
    </p:spTree>
    <p:extLst>
      <p:ext uri="{BB962C8B-B14F-4D97-AF65-F5344CB8AC3E}">
        <p14:creationId xmlns:p14="http://schemas.microsoft.com/office/powerpoint/2010/main" val="27634687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45008" y="216440"/>
            <a:ext cx="8447472" cy="5804848"/>
          </a:xfrm>
          <a:prstGeom prst="rect">
            <a:avLst/>
          </a:prstGeom>
        </p:spPr>
      </p:pic>
      <p:sp>
        <p:nvSpPr>
          <p:cNvPr id="5" name="TextBox 4"/>
          <p:cNvSpPr txBox="1"/>
          <p:nvPr/>
        </p:nvSpPr>
        <p:spPr>
          <a:xfrm>
            <a:off x="2987824" y="5445224"/>
            <a:ext cx="2304256" cy="369332"/>
          </a:xfrm>
          <a:prstGeom prst="rect">
            <a:avLst/>
          </a:prstGeom>
          <a:noFill/>
        </p:spPr>
        <p:txBody>
          <a:bodyPr wrap="square" rtlCol="0">
            <a:spAutoFit/>
          </a:bodyPr>
          <a:lstStyle/>
          <a:p>
            <a:r>
              <a:rPr lang="en-GB" dirty="0" smtClean="0"/>
              <a:t>(Pia, 2014)</a:t>
            </a:r>
            <a:endParaRPr lang="en-GB" dirty="0"/>
          </a:p>
        </p:txBody>
      </p:sp>
    </p:spTree>
    <p:extLst>
      <p:ext uri="{BB962C8B-B14F-4D97-AF65-F5344CB8AC3E}">
        <p14:creationId xmlns:p14="http://schemas.microsoft.com/office/powerpoint/2010/main" val="310321009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57200" y="274638"/>
            <a:ext cx="8229600" cy="5746650"/>
          </a:xfrm>
          <a:prstGeom prst="rect">
            <a:avLst/>
          </a:prstGeom>
        </p:spPr>
      </p:pic>
      <p:sp>
        <p:nvSpPr>
          <p:cNvPr id="5" name="TextBox 4"/>
          <p:cNvSpPr txBox="1"/>
          <p:nvPr/>
        </p:nvSpPr>
        <p:spPr>
          <a:xfrm>
            <a:off x="6660232" y="5373216"/>
            <a:ext cx="1368152" cy="369332"/>
          </a:xfrm>
          <a:prstGeom prst="rect">
            <a:avLst/>
          </a:prstGeom>
          <a:noFill/>
        </p:spPr>
        <p:txBody>
          <a:bodyPr wrap="square" rtlCol="0">
            <a:spAutoFit/>
          </a:bodyPr>
          <a:lstStyle/>
          <a:p>
            <a:r>
              <a:rPr lang="en-GB" dirty="0" smtClean="0"/>
              <a:t>(Pia, 2014)</a:t>
            </a:r>
            <a:endParaRPr lang="en-GB" dirty="0"/>
          </a:p>
        </p:txBody>
      </p:sp>
    </p:spTree>
    <p:extLst>
      <p:ext uri="{BB962C8B-B14F-4D97-AF65-F5344CB8AC3E}">
        <p14:creationId xmlns:p14="http://schemas.microsoft.com/office/powerpoint/2010/main" val="33776807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Frameworks, frameworks, frameworks</a:t>
            </a:r>
            <a:endParaRPr lang="en-GB" dirty="0"/>
          </a:p>
        </p:txBody>
      </p:sp>
      <p:sp>
        <p:nvSpPr>
          <p:cNvPr id="3" name="Content Placeholder 2"/>
          <p:cNvSpPr>
            <a:spLocks noGrp="1"/>
          </p:cNvSpPr>
          <p:nvPr>
            <p:ph idx="1"/>
          </p:nvPr>
        </p:nvSpPr>
        <p:spPr/>
        <p:txBody>
          <a:bodyPr>
            <a:normAutofit fontScale="77500" lnSpcReduction="20000"/>
          </a:bodyPr>
          <a:lstStyle/>
          <a:p>
            <a:r>
              <a:rPr lang="en-GB" dirty="0"/>
              <a:t>The UNESCO Institute for Lifelong </a:t>
            </a:r>
            <a:r>
              <a:rPr lang="en-GB" dirty="0" smtClean="0"/>
              <a:t>Learning’s </a:t>
            </a:r>
            <a:r>
              <a:rPr lang="en-GB" dirty="0"/>
              <a:t>right to education indicators </a:t>
            </a:r>
            <a:r>
              <a:rPr lang="en-GB" dirty="0" smtClean="0"/>
              <a:t>based on </a:t>
            </a:r>
            <a:r>
              <a:rPr lang="en-GB" dirty="0"/>
              <a:t>4-A framework, </a:t>
            </a:r>
            <a:r>
              <a:rPr lang="en-GB" sz="2800" dirty="0">
                <a:solidFill>
                  <a:srgbClr val="C00000"/>
                </a:solidFill>
              </a:rPr>
              <a:t>but – astonishingly </a:t>
            </a:r>
            <a:r>
              <a:rPr lang="en-GB" sz="2800" dirty="0" smtClean="0">
                <a:solidFill>
                  <a:srgbClr val="C00000"/>
                </a:solidFill>
              </a:rPr>
              <a:t>–ignored </a:t>
            </a:r>
            <a:r>
              <a:rPr lang="en-GB" sz="2800" dirty="0">
                <a:solidFill>
                  <a:srgbClr val="C00000"/>
                </a:solidFill>
              </a:rPr>
              <a:t>the way in which the 4 As are interpreted by human rights lawyers</a:t>
            </a:r>
            <a:r>
              <a:rPr lang="en-GB" sz="2800" dirty="0" smtClean="0">
                <a:solidFill>
                  <a:srgbClr val="C00000"/>
                </a:solidFill>
              </a:rPr>
              <a:t>.</a:t>
            </a:r>
            <a:endParaRPr lang="en-GB" sz="2800" dirty="0">
              <a:solidFill>
                <a:srgbClr val="C00000"/>
              </a:solidFill>
            </a:endParaRPr>
          </a:p>
          <a:p>
            <a:r>
              <a:rPr lang="en-GB" dirty="0"/>
              <a:t> </a:t>
            </a:r>
            <a:r>
              <a:rPr lang="en-GB" dirty="0" smtClean="0"/>
              <a:t>The methodology </a:t>
            </a:r>
            <a:r>
              <a:rPr lang="en-GB" dirty="0"/>
              <a:t>used to establish these indicators </a:t>
            </a:r>
            <a:r>
              <a:rPr lang="en-GB" dirty="0" smtClean="0"/>
              <a:t>can </a:t>
            </a:r>
            <a:r>
              <a:rPr lang="en-GB" dirty="0"/>
              <a:t>be an inspiration</a:t>
            </a:r>
            <a:r>
              <a:rPr lang="en-GB" dirty="0" smtClean="0"/>
              <a:t>, </a:t>
            </a:r>
            <a:r>
              <a:rPr lang="en-GB" dirty="0"/>
              <a:t>their establishment was combined with their immediate application in </a:t>
            </a:r>
            <a:r>
              <a:rPr lang="en-GB" dirty="0" smtClean="0"/>
              <a:t>one country</a:t>
            </a:r>
            <a:r>
              <a:rPr lang="en-GB" dirty="0"/>
              <a:t>, Burkina Faso. </a:t>
            </a:r>
          </a:p>
          <a:p>
            <a:r>
              <a:rPr lang="en-GB" dirty="0" smtClean="0"/>
              <a:t>The </a:t>
            </a:r>
            <a:r>
              <a:rPr lang="en-GB" dirty="0"/>
              <a:t>right to education indicators established by </a:t>
            </a:r>
            <a:r>
              <a:rPr lang="en-GB" dirty="0" smtClean="0"/>
              <a:t>the Robert </a:t>
            </a:r>
            <a:r>
              <a:rPr lang="en-GB" dirty="0"/>
              <a:t>F. Kennedy Memorial </a:t>
            </a:r>
            <a:r>
              <a:rPr lang="en-GB" dirty="0" err="1"/>
              <a:t>Center</a:t>
            </a:r>
            <a:r>
              <a:rPr lang="en-GB" dirty="0"/>
              <a:t> for Human Rights </a:t>
            </a:r>
            <a:r>
              <a:rPr lang="en-GB" dirty="0" smtClean="0"/>
              <a:t>(</a:t>
            </a:r>
            <a:r>
              <a:rPr lang="en-GB" sz="2800" dirty="0" smtClean="0"/>
              <a:t>which are </a:t>
            </a:r>
            <a:r>
              <a:rPr lang="en-GB" sz="2800" dirty="0"/>
              <a:t>based on the 4-A </a:t>
            </a:r>
            <a:r>
              <a:rPr lang="en-GB" sz="2800" dirty="0" smtClean="0"/>
              <a:t>framework) </a:t>
            </a:r>
            <a:r>
              <a:rPr lang="en-GB" dirty="0" smtClean="0"/>
              <a:t>added </a:t>
            </a:r>
            <a:r>
              <a:rPr lang="en-GB" b="1" dirty="0"/>
              <a:t>accountability </a:t>
            </a:r>
            <a:endParaRPr lang="en-GB" b="1" dirty="0" smtClean="0"/>
          </a:p>
          <a:p>
            <a:r>
              <a:rPr lang="en-GB" sz="3600" dirty="0"/>
              <a:t>T</a:t>
            </a:r>
            <a:r>
              <a:rPr lang="en-GB" sz="3600" dirty="0" smtClean="0"/>
              <a:t>hereby </a:t>
            </a:r>
            <a:r>
              <a:rPr lang="en-GB" sz="3600" dirty="0"/>
              <a:t>making it a ‘5-A </a:t>
            </a:r>
            <a:r>
              <a:rPr lang="en-GB" sz="3600" dirty="0" smtClean="0"/>
              <a:t>framework</a:t>
            </a:r>
            <a:endParaRPr lang="en-GB" sz="3600" dirty="0"/>
          </a:p>
        </p:txBody>
      </p:sp>
      <p:sp>
        <p:nvSpPr>
          <p:cNvPr id="5" name="TextBox 4"/>
          <p:cNvSpPr txBox="1"/>
          <p:nvPr/>
        </p:nvSpPr>
        <p:spPr>
          <a:xfrm>
            <a:off x="4716016" y="5874135"/>
            <a:ext cx="3970784" cy="369332"/>
          </a:xfrm>
          <a:prstGeom prst="rect">
            <a:avLst/>
          </a:prstGeom>
          <a:noFill/>
        </p:spPr>
        <p:txBody>
          <a:bodyPr wrap="square" rtlCol="0">
            <a:spAutoFit/>
          </a:bodyPr>
          <a:lstStyle/>
          <a:p>
            <a:r>
              <a:rPr lang="en-GB" dirty="0" smtClean="0"/>
              <a:t>(De </a:t>
            </a:r>
            <a:r>
              <a:rPr lang="en-GB" dirty="0" err="1"/>
              <a:t>Beco</a:t>
            </a:r>
            <a:r>
              <a:rPr lang="en-GB" dirty="0"/>
              <a:t>, </a:t>
            </a:r>
            <a:r>
              <a:rPr lang="en-GB" dirty="0" smtClean="0"/>
              <a:t>2009, p.6) </a:t>
            </a:r>
            <a:endParaRPr lang="en-GB" dirty="0"/>
          </a:p>
        </p:txBody>
      </p:sp>
    </p:spTree>
    <p:extLst>
      <p:ext uri="{BB962C8B-B14F-4D97-AF65-F5344CB8AC3E}">
        <p14:creationId xmlns:p14="http://schemas.microsoft.com/office/powerpoint/2010/main" val="42452381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2"/>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link between human and children’s rights and inclusion</a:t>
            </a:r>
            <a:endParaRPr lang="en-GB" dirty="0"/>
          </a:p>
        </p:txBody>
      </p:sp>
      <p:sp>
        <p:nvSpPr>
          <p:cNvPr id="3" name="Content Placeholder 2"/>
          <p:cNvSpPr>
            <a:spLocks noGrp="1"/>
          </p:cNvSpPr>
          <p:nvPr>
            <p:ph idx="1"/>
          </p:nvPr>
        </p:nvSpPr>
        <p:spPr/>
        <p:txBody>
          <a:bodyPr>
            <a:normAutofit/>
          </a:bodyPr>
          <a:lstStyle/>
          <a:p>
            <a:r>
              <a:rPr lang="en-GB" b="1" dirty="0" smtClean="0"/>
              <a:t>Assessment Tip</a:t>
            </a:r>
            <a:r>
              <a:rPr lang="en-GB" dirty="0" smtClean="0"/>
              <a:t>: For a high quality debate on inclusion you need to make this link in your discussion: </a:t>
            </a:r>
          </a:p>
          <a:p>
            <a:r>
              <a:rPr lang="en-GB" sz="2200" dirty="0"/>
              <a:t>Critically analyse how current policies for educational inclusion have developed and evolved.</a:t>
            </a:r>
          </a:p>
          <a:p>
            <a:r>
              <a:rPr lang="en-GB" sz="2200" dirty="0"/>
              <a:t>Critically reflect on how policy has impacted on inclusive practice in a diverse educational environment, particularly at key transition points.</a:t>
            </a:r>
          </a:p>
          <a:p>
            <a:r>
              <a:rPr lang="en-GB" sz="2200" dirty="0"/>
              <a:t>Critically evaluate the nature of equitable support offered to children from diverse backgrounds. </a:t>
            </a:r>
          </a:p>
          <a:p>
            <a:endParaRPr lang="en-GB" dirty="0"/>
          </a:p>
        </p:txBody>
      </p:sp>
    </p:spTree>
    <p:extLst>
      <p:ext uri="{BB962C8B-B14F-4D97-AF65-F5344CB8AC3E}">
        <p14:creationId xmlns:p14="http://schemas.microsoft.com/office/powerpoint/2010/main" val="5917867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0000"/>
                <a:lumOff val="4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Session 2 </a:t>
            </a:r>
            <a:r>
              <a:rPr lang="en-GB" sz="3200" dirty="0" smtClean="0"/>
              <a:t>– Theoretical Approaches to Barriers for Inclusion</a:t>
            </a:r>
            <a:endParaRPr lang="en-GB" sz="3200" dirty="0"/>
          </a:p>
        </p:txBody>
      </p:sp>
      <p:pic>
        <p:nvPicPr>
          <p:cNvPr id="6" name="Content Placeholder 5"/>
          <p:cNvPicPr>
            <a:picLocks noGrp="1" noChangeAspect="1"/>
          </p:cNvPicPr>
          <p:nvPr>
            <p:ph idx="1"/>
          </p:nvPr>
        </p:nvPicPr>
        <p:blipFill>
          <a:blip r:embed="rId2"/>
          <a:stretch>
            <a:fillRect/>
          </a:stretch>
        </p:blipFill>
        <p:spPr>
          <a:xfrm>
            <a:off x="1331640" y="2054297"/>
            <a:ext cx="5958735" cy="2814863"/>
          </a:xfrm>
          <a:prstGeom prst="rect">
            <a:avLst/>
          </a:prstGeom>
        </p:spPr>
      </p:pic>
    </p:spTree>
    <p:extLst>
      <p:ext uri="{BB962C8B-B14F-4D97-AF65-F5344CB8AC3E}">
        <p14:creationId xmlns:p14="http://schemas.microsoft.com/office/powerpoint/2010/main" val="766962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How do you feel about certain groups, e.g. when meeting/working with</a:t>
            </a:r>
            <a:br>
              <a:rPr lang="en-GB" sz="3200" dirty="0"/>
            </a:br>
            <a:endParaRPr lang="en-GB" sz="3200" dirty="0"/>
          </a:p>
        </p:txBody>
      </p:sp>
      <p:sp>
        <p:nvSpPr>
          <p:cNvPr id="3" name="Content Placeholder 2"/>
          <p:cNvSpPr>
            <a:spLocks noGrp="1"/>
          </p:cNvSpPr>
          <p:nvPr>
            <p:ph idx="1"/>
          </p:nvPr>
        </p:nvSpPr>
        <p:spPr/>
        <p:txBody>
          <a:bodyPr>
            <a:normAutofit/>
          </a:bodyPr>
          <a:lstStyle/>
          <a:p>
            <a:r>
              <a:rPr lang="en-GB" sz="2800" dirty="0"/>
              <a:t>Men? Women? Children?</a:t>
            </a:r>
          </a:p>
          <a:p>
            <a:r>
              <a:rPr lang="en-GB" sz="2800" dirty="0" smtClean="0"/>
              <a:t>People who look rich?</a:t>
            </a:r>
          </a:p>
          <a:p>
            <a:r>
              <a:rPr lang="en-GB" sz="2800" dirty="0" smtClean="0"/>
              <a:t>People who look poor? (How do we know?)</a:t>
            </a:r>
          </a:p>
          <a:p>
            <a:r>
              <a:rPr lang="en-GB" sz="2800" dirty="0" smtClean="0"/>
              <a:t>Educated people?</a:t>
            </a:r>
          </a:p>
          <a:p>
            <a:r>
              <a:rPr lang="en-GB" sz="2800" dirty="0" smtClean="0"/>
              <a:t>Uneducated people? (How do we know?)</a:t>
            </a:r>
          </a:p>
          <a:p>
            <a:r>
              <a:rPr lang="en-GB" sz="2800" dirty="0" smtClean="0"/>
              <a:t>Overweight people?</a:t>
            </a:r>
          </a:p>
          <a:p>
            <a:r>
              <a:rPr lang="en-GB" sz="2800" dirty="0" smtClean="0"/>
              <a:t>Underweight people?</a:t>
            </a:r>
          </a:p>
          <a:p>
            <a:pPr marL="0" indent="0">
              <a:buNone/>
            </a:pPr>
            <a:r>
              <a:rPr lang="en-GB" sz="2800" dirty="0" smtClean="0"/>
              <a:t>The possibilities are endless.</a:t>
            </a:r>
            <a:endParaRPr lang="en-GB" sz="2800" dirty="0"/>
          </a:p>
        </p:txBody>
      </p:sp>
    </p:spTree>
    <p:extLst>
      <p:ext uri="{BB962C8B-B14F-4D97-AF65-F5344CB8AC3E}">
        <p14:creationId xmlns:p14="http://schemas.microsoft.com/office/powerpoint/2010/main" val="18423818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us?</a:t>
            </a:r>
            <a:endParaRPr lang="en-GB" dirty="0"/>
          </a:p>
        </p:txBody>
      </p:sp>
      <p:pic>
        <p:nvPicPr>
          <p:cNvPr id="4" name="Picture 3"/>
          <p:cNvPicPr>
            <a:picLocks noChangeAspect="1"/>
          </p:cNvPicPr>
          <p:nvPr/>
        </p:nvPicPr>
        <p:blipFill>
          <a:blip r:embed="rId2"/>
          <a:stretch>
            <a:fillRect/>
          </a:stretch>
        </p:blipFill>
        <p:spPr>
          <a:xfrm>
            <a:off x="457200" y="3830120"/>
            <a:ext cx="2462997" cy="1847248"/>
          </a:xfrm>
          <a:prstGeom prst="rect">
            <a:avLst/>
          </a:prstGeom>
        </p:spPr>
      </p:pic>
      <p:pic>
        <p:nvPicPr>
          <p:cNvPr id="7" name="Picture 6"/>
          <p:cNvPicPr>
            <a:picLocks noChangeAspect="1"/>
          </p:cNvPicPr>
          <p:nvPr/>
        </p:nvPicPr>
        <p:blipFill>
          <a:blip r:embed="rId3"/>
          <a:stretch>
            <a:fillRect/>
          </a:stretch>
        </p:blipFill>
        <p:spPr>
          <a:xfrm>
            <a:off x="2267744" y="1449797"/>
            <a:ext cx="3317592" cy="2207707"/>
          </a:xfrm>
          <a:prstGeom prst="rect">
            <a:avLst/>
          </a:prstGeom>
        </p:spPr>
      </p:pic>
      <p:sp>
        <p:nvSpPr>
          <p:cNvPr id="3" name="Content Placeholder 2"/>
          <p:cNvSpPr>
            <a:spLocks noGrp="1"/>
          </p:cNvSpPr>
          <p:nvPr>
            <p:ph idx="1"/>
          </p:nvPr>
        </p:nvSpPr>
        <p:spPr>
          <a:xfrm>
            <a:off x="457200" y="4581128"/>
            <a:ext cx="8229600" cy="172616"/>
          </a:xfrm>
        </p:spPr>
        <p:txBody>
          <a:bodyPr>
            <a:normAutofit fontScale="25000" lnSpcReduction="20000"/>
          </a:bodyPr>
          <a:lstStyle/>
          <a:p>
            <a:endParaRPr lang="en-GB" dirty="0"/>
          </a:p>
        </p:txBody>
      </p:sp>
      <p:pic>
        <p:nvPicPr>
          <p:cNvPr id="8" name="Picture 7"/>
          <p:cNvPicPr>
            <a:picLocks noChangeAspect="1"/>
          </p:cNvPicPr>
          <p:nvPr/>
        </p:nvPicPr>
        <p:blipFill>
          <a:blip r:embed="rId4"/>
          <a:stretch>
            <a:fillRect/>
          </a:stretch>
        </p:blipFill>
        <p:spPr>
          <a:xfrm>
            <a:off x="6228184" y="2852936"/>
            <a:ext cx="2095500" cy="2943225"/>
          </a:xfrm>
          <a:prstGeom prst="rect">
            <a:avLst/>
          </a:prstGeom>
        </p:spPr>
      </p:pic>
    </p:spTree>
    <p:extLst>
      <p:ext uri="{BB962C8B-B14F-4D97-AF65-F5344CB8AC3E}">
        <p14:creationId xmlns:p14="http://schemas.microsoft.com/office/powerpoint/2010/main" val="338546308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 and Inclusion</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www.youtube.com/watch?v=6YfIM6HTJas</a:t>
            </a:r>
            <a:endParaRPr lang="en-GB" dirty="0" smtClean="0"/>
          </a:p>
          <a:p>
            <a:r>
              <a:rPr lang="en-GB" dirty="0" smtClean="0"/>
              <a:t>We will learn the origin of the word and some theories/concepts around it.</a:t>
            </a:r>
          </a:p>
          <a:p>
            <a:pPr marL="0" indent="0">
              <a:buNone/>
            </a:pPr>
            <a:endParaRPr lang="en-GB" dirty="0"/>
          </a:p>
        </p:txBody>
      </p:sp>
      <p:sp>
        <p:nvSpPr>
          <p:cNvPr id="4" name="Action Button: Movie 3">
            <a:hlinkClick r:id="rId3" highlightClick="1"/>
          </p:cNvPr>
          <p:cNvSpPr/>
          <p:nvPr/>
        </p:nvSpPr>
        <p:spPr>
          <a:xfrm>
            <a:off x="2843808" y="3933056"/>
            <a:ext cx="2952328" cy="18002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853381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Concepts and theories from the video</a:t>
            </a:r>
            <a:endParaRPr lang="en-GB" dirty="0"/>
          </a:p>
        </p:txBody>
      </p:sp>
      <p:sp>
        <p:nvSpPr>
          <p:cNvPr id="3" name="Content Placeholder 2"/>
          <p:cNvSpPr>
            <a:spLocks noGrp="1"/>
          </p:cNvSpPr>
          <p:nvPr>
            <p:ph idx="1"/>
          </p:nvPr>
        </p:nvSpPr>
        <p:spPr/>
        <p:txBody>
          <a:bodyPr/>
          <a:lstStyle/>
          <a:p>
            <a:r>
              <a:rPr lang="en-GB" dirty="0" smtClean="0"/>
              <a:t>Intergroup bias</a:t>
            </a:r>
          </a:p>
          <a:p>
            <a:r>
              <a:rPr lang="en-GB" dirty="0" smtClean="0"/>
              <a:t>Prejudice</a:t>
            </a:r>
            <a:endParaRPr lang="en-GB" dirty="0"/>
          </a:p>
          <a:p>
            <a:r>
              <a:rPr lang="en-GB" dirty="0" smtClean="0"/>
              <a:t>Unconscious bias – implicit association</a:t>
            </a:r>
          </a:p>
          <a:p>
            <a:r>
              <a:rPr lang="en-GB" dirty="0" smtClean="0"/>
              <a:t>Dimensions of stereotypes</a:t>
            </a:r>
            <a:endParaRPr lang="en-GB" dirty="0"/>
          </a:p>
        </p:txBody>
      </p:sp>
    </p:spTree>
    <p:extLst>
      <p:ext uri="{BB962C8B-B14F-4D97-AF65-F5344CB8AC3E}">
        <p14:creationId xmlns:p14="http://schemas.microsoft.com/office/powerpoint/2010/main" val="188743800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this important?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www.youtube.com/watch?v=FTYMSulvnyw&amp;t=3s</a:t>
            </a:r>
            <a:endParaRPr lang="en-GB" dirty="0" smtClean="0"/>
          </a:p>
          <a:p>
            <a:r>
              <a:rPr lang="en-GB" dirty="0" smtClean="0"/>
              <a:t>Stereo type threat</a:t>
            </a:r>
            <a:endParaRPr lang="en-GB" dirty="0"/>
          </a:p>
        </p:txBody>
      </p:sp>
      <p:sp>
        <p:nvSpPr>
          <p:cNvPr id="4" name="Action Button: Movie 3">
            <a:hlinkClick r:id="rId3" highlightClick="1"/>
          </p:cNvPr>
          <p:cNvSpPr/>
          <p:nvPr/>
        </p:nvSpPr>
        <p:spPr>
          <a:xfrm>
            <a:off x="2987824" y="3573016"/>
            <a:ext cx="3312368" cy="19442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105862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 classroom experiment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www.youtube.com/watch?v=ASDzcvyatgw</a:t>
            </a:r>
            <a:endParaRPr lang="en-GB" dirty="0" smtClean="0"/>
          </a:p>
          <a:p>
            <a:r>
              <a:rPr lang="en-GB" dirty="0" smtClean="0"/>
              <a:t>The stereotype effect</a:t>
            </a:r>
            <a:endParaRPr lang="en-GB" dirty="0"/>
          </a:p>
        </p:txBody>
      </p:sp>
      <p:sp>
        <p:nvSpPr>
          <p:cNvPr id="4" name="Action Button: Movie 3">
            <a:hlinkClick r:id="rId3" highlightClick="1"/>
          </p:cNvPr>
          <p:cNvSpPr/>
          <p:nvPr/>
        </p:nvSpPr>
        <p:spPr>
          <a:xfrm>
            <a:off x="3203848" y="3717032"/>
            <a:ext cx="2808312" cy="180020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488852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Tip:</a:t>
            </a:r>
            <a:endParaRPr lang="en-GB" dirty="0"/>
          </a:p>
        </p:txBody>
      </p:sp>
      <p:sp>
        <p:nvSpPr>
          <p:cNvPr id="5" name="Content Placeholder 4"/>
          <p:cNvSpPr>
            <a:spLocks noGrp="1"/>
          </p:cNvSpPr>
          <p:nvPr>
            <p:ph idx="1"/>
          </p:nvPr>
        </p:nvSpPr>
        <p:spPr>
          <a:xfrm>
            <a:off x="457200" y="1600201"/>
            <a:ext cx="8229600" cy="3556992"/>
          </a:xfrm>
        </p:spPr>
        <p:txBody>
          <a:bodyPr>
            <a:normAutofit/>
          </a:bodyPr>
          <a:lstStyle/>
          <a:p>
            <a:r>
              <a:rPr lang="en-GB" sz="2400" dirty="0" smtClean="0"/>
              <a:t>In your own time, in order to deepen and broaden the information in the video clips please go to: </a:t>
            </a:r>
          </a:p>
          <a:p>
            <a:r>
              <a:rPr lang="en-GB" sz="2400" dirty="0">
                <a:hlinkClick r:id="rId2"/>
              </a:rPr>
              <a:t>https://</a:t>
            </a:r>
            <a:r>
              <a:rPr lang="en-GB" sz="2400" dirty="0" smtClean="0">
                <a:hlinkClick r:id="rId2"/>
              </a:rPr>
              <a:t>www.slideshare.net/allisonvleach/stereotypescognitive-science-and-design/17</a:t>
            </a:r>
            <a:endParaRPr lang="en-GB" sz="2400" dirty="0" smtClean="0"/>
          </a:p>
          <a:p>
            <a:r>
              <a:rPr lang="en-GB" sz="2400" dirty="0" smtClean="0"/>
              <a:t>This is a well researched and referenced slideshow on the subject, which also offers a critical debate.</a:t>
            </a:r>
            <a:endParaRPr lang="en-GB" sz="2400" dirty="0"/>
          </a:p>
        </p:txBody>
      </p:sp>
    </p:spTree>
    <p:extLst>
      <p:ext uri="{BB962C8B-B14F-4D97-AF65-F5344CB8AC3E}">
        <p14:creationId xmlns:p14="http://schemas.microsoft.com/office/powerpoint/2010/main" val="30003161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Session 3 </a:t>
            </a:r>
            <a:r>
              <a:rPr lang="en-GB" sz="3200" dirty="0" smtClean="0"/>
              <a:t>– The Case Study</a:t>
            </a:r>
            <a:endParaRPr lang="en-GB" sz="3200" dirty="0"/>
          </a:p>
        </p:txBody>
      </p:sp>
      <p:sp>
        <p:nvSpPr>
          <p:cNvPr id="3" name="TextBox 2"/>
          <p:cNvSpPr txBox="1"/>
          <p:nvPr/>
        </p:nvSpPr>
        <p:spPr>
          <a:xfrm>
            <a:off x="1975903" y="5229200"/>
            <a:ext cx="7164288" cy="523220"/>
          </a:xfrm>
          <a:prstGeom prst="rect">
            <a:avLst/>
          </a:prstGeom>
          <a:noFill/>
        </p:spPr>
        <p:txBody>
          <a:bodyPr wrap="square" rtlCol="0">
            <a:spAutoFit/>
          </a:bodyPr>
          <a:lstStyle/>
          <a:p>
            <a:r>
              <a:rPr lang="en-GB" sz="2800" dirty="0" smtClean="0"/>
              <a:t>And……did anybody mention a case study??</a:t>
            </a:r>
            <a:endParaRPr lang="en-GB" sz="2800" dirty="0"/>
          </a:p>
        </p:txBody>
      </p:sp>
      <p:pic>
        <p:nvPicPr>
          <p:cNvPr id="9" name="Content Placeholder 8"/>
          <p:cNvPicPr>
            <a:picLocks noGrp="1" noChangeAspect="1"/>
          </p:cNvPicPr>
          <p:nvPr>
            <p:ph idx="1"/>
          </p:nvPr>
        </p:nvPicPr>
        <p:blipFill rotWithShape="1">
          <a:blip r:embed="rId3"/>
          <a:srcRect l="15128" t="15353" r="16795" b="14679"/>
          <a:stretch/>
        </p:blipFill>
        <p:spPr>
          <a:xfrm>
            <a:off x="2483768" y="1287011"/>
            <a:ext cx="3528392" cy="3626403"/>
          </a:xfrm>
          <a:prstGeom prst="rect">
            <a:avLst/>
          </a:prstGeom>
        </p:spPr>
      </p:pic>
    </p:spTree>
    <p:extLst>
      <p:ext uri="{BB962C8B-B14F-4D97-AF65-F5344CB8AC3E}">
        <p14:creationId xmlns:p14="http://schemas.microsoft.com/office/powerpoint/2010/main" val="392889487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US" dirty="0"/>
          </a:p>
        </p:txBody>
      </p:sp>
      <p:sp>
        <p:nvSpPr>
          <p:cNvPr id="3" name="Content Placeholder 2"/>
          <p:cNvSpPr>
            <a:spLocks noGrp="1"/>
          </p:cNvSpPr>
          <p:nvPr>
            <p:ph idx="1"/>
          </p:nvPr>
        </p:nvSpPr>
        <p:spPr>
          <a:xfrm>
            <a:off x="457200" y="1816224"/>
            <a:ext cx="8229600" cy="2620888"/>
          </a:xfrm>
        </p:spPr>
        <p:txBody>
          <a:bodyPr>
            <a:normAutofit fontScale="92500" lnSpcReduction="20000"/>
          </a:bodyPr>
          <a:lstStyle/>
          <a:p>
            <a:pPr fontAlgn="base" hangingPunct="0"/>
            <a:r>
              <a:rPr lang="en-GB" b="1" dirty="0"/>
              <a:t>Assessment </a:t>
            </a:r>
            <a:r>
              <a:rPr lang="en-GB" b="1" dirty="0" smtClean="0"/>
              <a:t>weighting </a:t>
            </a:r>
            <a:r>
              <a:rPr lang="en-GB" b="1" dirty="0"/>
              <a:t>– 50</a:t>
            </a:r>
            <a:r>
              <a:rPr lang="en-GB" b="1" dirty="0" smtClean="0"/>
              <a:t>%</a:t>
            </a:r>
            <a:r>
              <a:rPr lang="en-GB" b="1" dirty="0"/>
              <a:t> </a:t>
            </a:r>
            <a:r>
              <a:rPr lang="en-GB" dirty="0" smtClean="0"/>
              <a:t> </a:t>
            </a:r>
            <a:r>
              <a:rPr lang="en-GB" dirty="0"/>
              <a:t>(2500 words</a:t>
            </a:r>
            <a:r>
              <a:rPr lang="en-GB" dirty="0" smtClean="0"/>
              <a:t>)</a:t>
            </a:r>
            <a:r>
              <a:rPr lang="en-GB" b="1" dirty="0"/>
              <a:t> </a:t>
            </a:r>
            <a:endParaRPr lang="en-GB" dirty="0"/>
          </a:p>
          <a:p>
            <a:pPr marL="0" lvl="0" indent="0">
              <a:buNone/>
            </a:pPr>
            <a:endParaRPr lang="en-US" dirty="0" smtClean="0"/>
          </a:p>
          <a:p>
            <a:pPr lvl="0"/>
            <a:r>
              <a:rPr lang="en-GB" dirty="0" smtClean="0"/>
              <a:t>Write </a:t>
            </a:r>
            <a:r>
              <a:rPr lang="en-GB" dirty="0"/>
              <a:t>a case study which critically analyses the inclusive intervention and support provided for a pupil in your setting. Refer to theory, policy and practice citing reputable and appropriate sources.</a:t>
            </a:r>
            <a:endParaRPr lang="en-US" dirty="0"/>
          </a:p>
        </p:txBody>
      </p:sp>
    </p:spTree>
    <p:extLst>
      <p:ext uri="{BB962C8B-B14F-4D97-AF65-F5344CB8AC3E}">
        <p14:creationId xmlns:p14="http://schemas.microsoft.com/office/powerpoint/2010/main" val="99865916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27584" y="260648"/>
            <a:ext cx="7543800" cy="922416"/>
          </a:xfrm>
        </p:spPr>
        <p:txBody>
          <a:bodyPr/>
          <a:lstStyle/>
          <a:p>
            <a:r>
              <a:rPr lang="en-GB" dirty="0" smtClean="0"/>
              <a:t>Case </a:t>
            </a:r>
            <a:r>
              <a:rPr lang="en-GB" dirty="0"/>
              <a:t>S</a:t>
            </a:r>
            <a:r>
              <a:rPr lang="en-GB" dirty="0" smtClean="0"/>
              <a:t>tudy SJIE6003</a:t>
            </a:r>
            <a:endParaRPr lang="en-GB" dirty="0"/>
          </a:p>
        </p:txBody>
      </p:sp>
      <p:sp>
        <p:nvSpPr>
          <p:cNvPr id="3" name="Subtitle 2"/>
          <p:cNvSpPr>
            <a:spLocks noGrp="1"/>
          </p:cNvSpPr>
          <p:nvPr>
            <p:ph type="subTitle" idx="1"/>
          </p:nvPr>
        </p:nvSpPr>
        <p:spPr>
          <a:xfrm>
            <a:off x="467544" y="3886200"/>
            <a:ext cx="8219256" cy="1752600"/>
          </a:xfrm>
        </p:spPr>
        <p:txBody>
          <a:bodyPr>
            <a:normAutofit fontScale="77500" lnSpcReduction="20000"/>
          </a:bodyPr>
          <a:lstStyle/>
          <a:p>
            <a:pPr algn="l"/>
            <a:r>
              <a:rPr lang="en-GB" dirty="0" smtClean="0"/>
              <a:t>SJIE6003                                                                </a:t>
            </a:r>
          </a:p>
          <a:p>
            <a:pPr algn="l"/>
            <a:r>
              <a:rPr lang="en-GB" dirty="0" smtClean="0"/>
              <a:t>Adapted by Heike Griffiths, 2017,</a:t>
            </a:r>
          </a:p>
          <a:p>
            <a:pPr algn="l"/>
            <a:r>
              <a:rPr lang="en-GB" dirty="0"/>
              <a:t>Originally prepared by Professor Denis Hayes.</a:t>
            </a:r>
          </a:p>
          <a:p>
            <a:pPr algn="l"/>
            <a:r>
              <a:rPr lang="en-GB" dirty="0"/>
              <a:t>© D Hayes, Faculty of Education, University of Plymouth, </a:t>
            </a:r>
            <a:r>
              <a:rPr lang="en-GB" dirty="0" smtClean="0"/>
              <a:t>2006</a:t>
            </a:r>
            <a:endParaRPr lang="en-GB" dirty="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41</a:t>
            </a:fld>
            <a:endParaRPr lang="en-GB"/>
          </a:p>
        </p:txBody>
      </p:sp>
      <p:sp>
        <p:nvSpPr>
          <p:cNvPr id="6" name="TextBox 5"/>
          <p:cNvSpPr txBox="1"/>
          <p:nvPr/>
        </p:nvSpPr>
        <p:spPr>
          <a:xfrm>
            <a:off x="611560" y="1208544"/>
            <a:ext cx="7759824" cy="2677656"/>
          </a:xfrm>
          <a:prstGeom prst="rect">
            <a:avLst/>
          </a:prstGeom>
          <a:noFill/>
        </p:spPr>
        <p:txBody>
          <a:bodyPr wrap="square" rtlCol="0">
            <a:spAutoFit/>
          </a:bodyPr>
          <a:lstStyle/>
          <a:p>
            <a:r>
              <a:rPr lang="en-GB" sz="2800" dirty="0"/>
              <a:t>Case study is not the name of a method...many methods can be </a:t>
            </a:r>
            <a:r>
              <a:rPr lang="en-GB" sz="2800" dirty="0" smtClean="0"/>
              <a:t>incorporated.</a:t>
            </a:r>
            <a:r>
              <a:rPr lang="en-GB" sz="2800" dirty="0"/>
              <a:t/>
            </a:r>
            <a:br>
              <a:rPr lang="en-GB" sz="2800" dirty="0"/>
            </a:br>
            <a:r>
              <a:rPr lang="en-GB" sz="2800" dirty="0"/>
              <a:t>	</a:t>
            </a:r>
            <a:br>
              <a:rPr lang="en-GB" sz="2800" dirty="0"/>
            </a:br>
            <a:r>
              <a:rPr lang="en-GB" sz="2800" dirty="0"/>
              <a:t>Methods should be dictated by the need to </a:t>
            </a:r>
            <a:r>
              <a:rPr lang="en-GB" sz="2800" dirty="0" smtClean="0"/>
              <a:t>understand.</a:t>
            </a:r>
            <a:r>
              <a:rPr lang="en-GB" sz="2800" dirty="0"/>
              <a:t/>
            </a:r>
            <a:br>
              <a:rPr lang="en-GB" sz="2800" dirty="0"/>
            </a:br>
            <a:endParaRPr lang="en-GB" sz="2800" dirty="0"/>
          </a:p>
        </p:txBody>
      </p:sp>
    </p:spTree>
    <p:extLst>
      <p:ext uri="{BB962C8B-B14F-4D97-AF65-F5344CB8AC3E}">
        <p14:creationId xmlns:p14="http://schemas.microsoft.com/office/powerpoint/2010/main" val="141050905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1072203"/>
            <a:ext cx="7543800" cy="617805"/>
          </a:xfrm>
        </p:spPr>
        <p:txBody>
          <a:bodyPr>
            <a:normAutofit fontScale="90000"/>
          </a:bodyPr>
          <a:lstStyle/>
          <a:p>
            <a:r>
              <a:rPr lang="en-GB" dirty="0" smtClean="0"/>
              <a:t>Our case study – SJIE6003</a:t>
            </a:r>
            <a:endParaRPr lang="en-GB" dirty="0"/>
          </a:p>
        </p:txBody>
      </p:sp>
      <p:sp>
        <p:nvSpPr>
          <p:cNvPr id="3" name="Content Placeholder 2"/>
          <p:cNvSpPr>
            <a:spLocks noGrp="1"/>
          </p:cNvSpPr>
          <p:nvPr>
            <p:ph idx="1"/>
          </p:nvPr>
        </p:nvSpPr>
        <p:spPr>
          <a:xfrm>
            <a:off x="186145" y="2268038"/>
            <a:ext cx="8180615" cy="3825257"/>
          </a:xfrm>
        </p:spPr>
        <p:txBody>
          <a:bodyPr>
            <a:normAutofit fontScale="62500" lnSpcReduction="20000"/>
          </a:bodyPr>
          <a:lstStyle/>
          <a:p>
            <a:pPr marL="0" indent="0">
              <a:buNone/>
            </a:pPr>
            <a:r>
              <a:rPr lang="en-GB" dirty="0" smtClean="0"/>
              <a:t>2500 words (50%)</a:t>
            </a:r>
            <a:endParaRPr lang="en-GB" dirty="0"/>
          </a:p>
          <a:p>
            <a:pPr marL="0" indent="0">
              <a:buNone/>
            </a:pPr>
            <a:r>
              <a:rPr lang="en-GB" b="1" dirty="0"/>
              <a:t>Write a case study which critically analyses the inclusive intervention and support provided for a pupil in your setting. Refer to theory, policy and practice citing reputable and appropriate sources.</a:t>
            </a:r>
          </a:p>
          <a:p>
            <a:pPr marL="0" indent="0">
              <a:buNone/>
            </a:pPr>
            <a:endParaRPr lang="en-GB" b="1" dirty="0" smtClean="0"/>
          </a:p>
          <a:p>
            <a:pPr marL="0" indent="0">
              <a:buNone/>
            </a:pPr>
            <a:endParaRPr lang="en-GB" dirty="0"/>
          </a:p>
          <a:p>
            <a:pPr marL="0" indent="0">
              <a:buNone/>
            </a:pPr>
            <a:r>
              <a:rPr lang="en-GB" dirty="0" smtClean="0"/>
              <a:t>Specific Learning Outcomes:</a:t>
            </a:r>
          </a:p>
          <a:p>
            <a:pPr>
              <a:buFont typeface="+mj-lt"/>
              <a:buAutoNum type="arabicPeriod"/>
            </a:pPr>
            <a:r>
              <a:rPr lang="en-GB" b="1" dirty="0"/>
              <a:t>Critically analyse how current policies for educational inclusion have developed and evolved.</a:t>
            </a:r>
          </a:p>
          <a:p>
            <a:pPr>
              <a:buFont typeface="+mj-lt"/>
              <a:buAutoNum type="arabicPeriod"/>
            </a:pPr>
            <a:r>
              <a:rPr lang="en-GB" b="1" dirty="0"/>
              <a:t>Critically reflect on how policy has impacted on inclusive practice in a diverse educational environment, particularly at key transition points.</a:t>
            </a:r>
          </a:p>
          <a:p>
            <a:pPr>
              <a:buFont typeface="+mj-lt"/>
              <a:buAutoNum type="arabicPeriod"/>
            </a:pPr>
            <a:r>
              <a:rPr lang="en-GB" b="1" dirty="0"/>
              <a:t>Critically evaluate the nature of equitable support offered to children from diverse backgrounds. </a:t>
            </a:r>
          </a:p>
          <a:p>
            <a:pPr>
              <a:buFont typeface="+mj-lt"/>
              <a:buAutoNum type="arabicPeriod"/>
            </a:pPr>
            <a:endParaRPr lang="en-GB"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42</a:t>
            </a:fld>
            <a:endParaRPr lang="en-GB"/>
          </a:p>
        </p:txBody>
      </p:sp>
    </p:spTree>
    <p:extLst>
      <p:ext uri="{BB962C8B-B14F-4D97-AF65-F5344CB8AC3E}">
        <p14:creationId xmlns:p14="http://schemas.microsoft.com/office/powerpoint/2010/main" val="297250899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1072203"/>
            <a:ext cx="7543800" cy="617805"/>
          </a:xfrm>
        </p:spPr>
        <p:txBody>
          <a:bodyPr>
            <a:normAutofit fontScale="90000"/>
          </a:bodyPr>
          <a:lstStyle/>
          <a:p>
            <a:r>
              <a:rPr lang="en-GB" dirty="0"/>
              <a:t>B</a:t>
            </a:r>
            <a:r>
              <a:rPr lang="en-GB" dirty="0" smtClean="0"/>
              <a:t>ackground</a:t>
            </a:r>
            <a:endParaRPr lang="en-GB" dirty="0"/>
          </a:p>
        </p:txBody>
      </p:sp>
      <p:sp>
        <p:nvSpPr>
          <p:cNvPr id="3" name="Content Placeholder 2"/>
          <p:cNvSpPr>
            <a:spLocks noGrp="1"/>
          </p:cNvSpPr>
          <p:nvPr>
            <p:ph idx="1"/>
          </p:nvPr>
        </p:nvSpPr>
        <p:spPr>
          <a:xfrm>
            <a:off x="186145" y="2268039"/>
            <a:ext cx="8180615" cy="2991032"/>
          </a:xfrm>
        </p:spPr>
        <p:txBody>
          <a:bodyPr>
            <a:normAutofit fontScale="85000" lnSpcReduction="20000"/>
          </a:bodyPr>
          <a:lstStyle/>
          <a:p>
            <a:pPr>
              <a:buFont typeface="Wingdings" panose="05000000000000000000" pitchFamily="2" charset="2"/>
              <a:buChar char="§"/>
            </a:pPr>
            <a:r>
              <a:rPr lang="en-GB" dirty="0"/>
              <a:t>Until quite recently, case study (indeed, all qualitative research) was viewed as inferior to the more experimental 'scientific' (positivist) approach. </a:t>
            </a:r>
          </a:p>
          <a:p>
            <a:pPr>
              <a:buFont typeface="Wingdings" panose="05000000000000000000" pitchFamily="2" charset="2"/>
              <a:buChar char="§"/>
            </a:pPr>
            <a:r>
              <a:rPr lang="en-GB" dirty="0" smtClean="0"/>
              <a:t>It </a:t>
            </a:r>
            <a:r>
              <a:rPr lang="en-GB" dirty="0"/>
              <a:t>is now accepted by the majority of researchers that case study fulfils a particular and important </a:t>
            </a:r>
            <a:r>
              <a:rPr lang="en-GB" dirty="0" smtClean="0"/>
              <a:t>role.</a:t>
            </a:r>
          </a:p>
          <a:p>
            <a:pPr>
              <a:buFont typeface="Wingdings" panose="05000000000000000000" pitchFamily="2" charset="2"/>
              <a:buChar char="§"/>
            </a:pPr>
            <a:r>
              <a:rPr lang="en-GB" dirty="0" smtClean="0"/>
              <a:t>Offers a specific, unique insight into an individual/group of individuals in a setting. </a:t>
            </a:r>
          </a:p>
          <a:p>
            <a:pPr>
              <a:buFont typeface="Wingdings" panose="05000000000000000000" pitchFamily="2" charset="2"/>
              <a:buChar char="§"/>
            </a:pPr>
            <a:r>
              <a:rPr lang="en-GB" dirty="0" smtClean="0"/>
              <a:t>Transferable?</a:t>
            </a:r>
          </a:p>
          <a:p>
            <a:pPr>
              <a:buFont typeface="Wingdings" panose="05000000000000000000" pitchFamily="2" charset="2"/>
              <a:buChar char="§"/>
            </a:pPr>
            <a:endParaRPr lang="en-GB" dirty="0" smtClean="0"/>
          </a:p>
          <a:p>
            <a:pPr>
              <a:buFont typeface="+mj-lt"/>
              <a:buAutoNum type="arabicPeriod"/>
            </a:pPr>
            <a:endParaRPr lang="en-GB"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43</a:t>
            </a:fld>
            <a:endParaRPr lang="en-GB"/>
          </a:p>
        </p:txBody>
      </p:sp>
    </p:spTree>
    <p:extLst>
      <p:ext uri="{BB962C8B-B14F-4D97-AF65-F5344CB8AC3E}">
        <p14:creationId xmlns:p14="http://schemas.microsoft.com/office/powerpoint/2010/main" val="31801660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Case studies may be carried out in a variety of situations... </a:t>
            </a:r>
          </a:p>
        </p:txBody>
      </p:sp>
      <p:sp>
        <p:nvSpPr>
          <p:cNvPr id="3" name="Content Placeholder 2"/>
          <p:cNvSpPr>
            <a:spLocks noGrp="1"/>
          </p:cNvSpPr>
          <p:nvPr>
            <p:ph idx="1"/>
          </p:nvPr>
        </p:nvSpPr>
        <p:spPr>
          <a:xfrm>
            <a:off x="457200" y="1600200"/>
            <a:ext cx="8291264" cy="4525963"/>
          </a:xfrm>
        </p:spPr>
        <p:txBody>
          <a:bodyPr>
            <a:normAutofit lnSpcReduction="10000"/>
          </a:bodyPr>
          <a:lstStyle/>
          <a:p>
            <a:endParaRPr lang="en-GB" dirty="0" smtClean="0"/>
          </a:p>
          <a:p>
            <a:r>
              <a:rPr lang="en-GB" sz="2400" b="1" dirty="0" smtClean="0"/>
              <a:t>a </a:t>
            </a:r>
            <a:r>
              <a:rPr lang="en-GB" sz="2400" b="1" dirty="0"/>
              <a:t>single classroom</a:t>
            </a:r>
            <a:r>
              <a:rPr lang="en-GB" sz="2400" dirty="0"/>
              <a:t>, waiting room, clinic, office... </a:t>
            </a:r>
          </a:p>
          <a:p>
            <a:r>
              <a:rPr lang="en-GB" sz="2400" b="1" dirty="0" smtClean="0"/>
              <a:t>a </a:t>
            </a:r>
            <a:r>
              <a:rPr lang="en-GB" sz="2400" b="1" dirty="0"/>
              <a:t>single school</a:t>
            </a:r>
            <a:r>
              <a:rPr lang="en-GB" sz="2400" dirty="0"/>
              <a:t>, college department, university faculty</a:t>
            </a:r>
          </a:p>
          <a:p>
            <a:r>
              <a:rPr lang="en-GB" sz="2400" dirty="0" smtClean="0"/>
              <a:t>using </a:t>
            </a:r>
            <a:r>
              <a:rPr lang="en-GB" sz="2400" dirty="0"/>
              <a:t>an identifiable group of people such as children of similar age or ability, groups of people in school or college (such as assistants, parents who help in classrooms</a:t>
            </a:r>
            <a:r>
              <a:rPr lang="en-GB" sz="2400" dirty="0" smtClean="0"/>
              <a:t>...), or </a:t>
            </a:r>
            <a:r>
              <a:rPr lang="en-GB" sz="2400" b="1" dirty="0" smtClean="0"/>
              <a:t>an individual</a:t>
            </a:r>
            <a:r>
              <a:rPr lang="en-GB" sz="2400" dirty="0" smtClean="0"/>
              <a:t>.</a:t>
            </a:r>
          </a:p>
          <a:p>
            <a:endParaRPr lang="en-GB" sz="2400" dirty="0"/>
          </a:p>
          <a:p>
            <a:pPr marL="0" indent="0">
              <a:buNone/>
            </a:pPr>
            <a:r>
              <a:rPr lang="en-GB" sz="2400" b="1" dirty="0"/>
              <a:t>And using many different strategies to discover what is going on in the situation and how those happenings can be monitored, described, evaluated and placed within some sort of understandable theoretical </a:t>
            </a:r>
            <a:r>
              <a:rPr lang="en-GB" sz="2400" b="1" dirty="0" smtClean="0"/>
              <a:t>and policy framework.</a:t>
            </a:r>
            <a:endParaRPr lang="en-GB" sz="2400" b="1"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44</a:t>
            </a:fld>
            <a:endParaRPr lang="en-GB"/>
          </a:p>
        </p:txBody>
      </p:sp>
    </p:spTree>
    <p:extLst>
      <p:ext uri="{BB962C8B-B14F-4D97-AF65-F5344CB8AC3E}">
        <p14:creationId xmlns:p14="http://schemas.microsoft.com/office/powerpoint/2010/main" val="28524086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Selecting a case for study... </a:t>
            </a:r>
          </a:p>
        </p:txBody>
      </p:sp>
      <p:sp>
        <p:nvSpPr>
          <p:cNvPr id="3" name="Content Placeholder 2"/>
          <p:cNvSpPr>
            <a:spLocks noGrp="1"/>
          </p:cNvSpPr>
          <p:nvPr>
            <p:ph idx="1"/>
          </p:nvPr>
        </p:nvSpPr>
        <p:spPr>
          <a:xfrm>
            <a:off x="822960" y="1628801"/>
            <a:ext cx="7543800" cy="3630270"/>
          </a:xfrm>
        </p:spPr>
        <p:txBody>
          <a:bodyPr>
            <a:normAutofit fontScale="77500" lnSpcReduction="20000"/>
          </a:bodyPr>
          <a:lstStyle/>
          <a:p>
            <a:r>
              <a:rPr lang="en-GB" dirty="0" smtClean="0"/>
              <a:t>it </a:t>
            </a:r>
            <a:r>
              <a:rPr lang="en-GB" dirty="0"/>
              <a:t>has to be a case of something!</a:t>
            </a:r>
          </a:p>
          <a:p>
            <a:r>
              <a:rPr lang="en-GB" dirty="0" smtClean="0"/>
              <a:t>so </a:t>
            </a:r>
            <a:r>
              <a:rPr lang="en-GB" dirty="0"/>
              <a:t>it is important to have a reasonably precise idea what sort of case is being investigated</a:t>
            </a:r>
          </a:p>
          <a:p>
            <a:r>
              <a:rPr lang="en-GB" dirty="0"/>
              <a:t>There are a number of key questions:   </a:t>
            </a:r>
          </a:p>
          <a:p>
            <a:r>
              <a:rPr lang="en-GB" dirty="0" smtClean="0"/>
              <a:t>What </a:t>
            </a:r>
            <a:r>
              <a:rPr lang="en-GB" dirty="0"/>
              <a:t>case are you investigating?</a:t>
            </a:r>
          </a:p>
          <a:p>
            <a:r>
              <a:rPr lang="en-GB" dirty="0" smtClean="0"/>
              <a:t>What </a:t>
            </a:r>
            <a:r>
              <a:rPr lang="en-GB" dirty="0"/>
              <a:t>would count as evidence one way or the other for your answer?</a:t>
            </a:r>
          </a:p>
          <a:p>
            <a:r>
              <a:rPr lang="en-GB" dirty="0" smtClean="0"/>
              <a:t>What </a:t>
            </a:r>
            <a:r>
              <a:rPr lang="en-GB" dirty="0"/>
              <a:t>alternative descriptions of what presents itself to you are possible</a:t>
            </a:r>
            <a:r>
              <a:rPr lang="en-GB" dirty="0" smtClean="0"/>
              <a:t>?</a:t>
            </a:r>
          </a:p>
          <a:p>
            <a:r>
              <a:rPr lang="en-GB" b="1" u="sng" dirty="0" smtClean="0"/>
              <a:t>Think about social constructivism here!!!</a:t>
            </a:r>
            <a:endParaRPr lang="en-GB" b="1" u="sng"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45</a:t>
            </a:fld>
            <a:endParaRPr lang="en-GB"/>
          </a:p>
        </p:txBody>
      </p:sp>
    </p:spTree>
    <p:extLst>
      <p:ext uri="{BB962C8B-B14F-4D97-AF65-F5344CB8AC3E}">
        <p14:creationId xmlns:p14="http://schemas.microsoft.com/office/powerpoint/2010/main" val="127343393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1246717"/>
            <a:ext cx="7543800" cy="123296"/>
          </a:xfrm>
        </p:spPr>
        <p:txBody>
          <a:bodyPr>
            <a:normAutofit fontScale="90000"/>
          </a:bodyPr>
          <a:lstStyle/>
          <a:p>
            <a:pPr marL="68580" indent="-68580" algn="l">
              <a:lnSpc>
                <a:spcPct val="90000"/>
              </a:lnSpc>
              <a:spcBef>
                <a:spcPts val="900"/>
              </a:spcBef>
              <a:spcAft>
                <a:spcPts val="150"/>
              </a:spcAft>
              <a:buClr>
                <a:srgbClr val="E48312"/>
              </a:buClr>
              <a:buSzPct val="100000"/>
              <a:buFont typeface="Calibri" panose="020F0502020204030204" pitchFamily="34" charset="0"/>
              <a:buChar char=" "/>
            </a:pPr>
            <a:r>
              <a:rPr lang="en-GB" b="1" dirty="0"/>
              <a:t>OUTLINE </a:t>
            </a:r>
            <a:r>
              <a:rPr lang="en-GB" b="1" dirty="0" smtClean="0"/>
              <a:t>PLANS</a:t>
            </a:r>
            <a:br>
              <a:rPr lang="en-GB" b="1" dirty="0" smtClean="0"/>
            </a:br>
            <a:r>
              <a:rPr lang="en-GB" sz="1650" b="1" dirty="0">
                <a:solidFill>
                  <a:srgbClr val="000000">
                    <a:lumMod val="75000"/>
                    <a:lumOff val="25000"/>
                  </a:srgbClr>
                </a:solidFill>
                <a:latin typeface="Calibri" panose="020F0502020204030204"/>
                <a:ea typeface="+mn-ea"/>
                <a:cs typeface="+mn-cs"/>
              </a:rPr>
              <a:t>Before commencing a case study, it is useful to sketch out your ideas first. The following structure provides a framework for planning...</a:t>
            </a:r>
            <a:r>
              <a:rPr lang="en-GB" sz="1050" b="1" dirty="0">
                <a:solidFill>
                  <a:srgbClr val="000000">
                    <a:lumMod val="75000"/>
                    <a:lumOff val="25000"/>
                  </a:srgbClr>
                </a:solidFill>
                <a:latin typeface="Calibri" panose="020F0502020204030204"/>
                <a:ea typeface="+mn-ea"/>
                <a:cs typeface="+mn-cs"/>
              </a:rPr>
              <a:t/>
            </a:r>
            <a:br>
              <a:rPr lang="en-GB" sz="1050" b="1" dirty="0">
                <a:solidFill>
                  <a:srgbClr val="000000">
                    <a:lumMod val="75000"/>
                    <a:lumOff val="25000"/>
                  </a:srgbClr>
                </a:solidFill>
                <a:latin typeface="Calibri" panose="020F0502020204030204"/>
                <a:ea typeface="+mn-ea"/>
                <a:cs typeface="+mn-cs"/>
              </a:rPr>
            </a:br>
            <a:endParaRPr lang="en-GB" b="1" dirty="0"/>
          </a:p>
        </p:txBody>
      </p:sp>
      <p:sp>
        <p:nvSpPr>
          <p:cNvPr id="3" name="Content Placeholder 2"/>
          <p:cNvSpPr>
            <a:spLocks noGrp="1"/>
          </p:cNvSpPr>
          <p:nvPr>
            <p:ph idx="1"/>
          </p:nvPr>
        </p:nvSpPr>
        <p:spPr/>
        <p:txBody>
          <a:bodyPr>
            <a:normAutofit fontScale="62500" lnSpcReduction="20000"/>
          </a:bodyPr>
          <a:lstStyle/>
          <a:p>
            <a:r>
              <a:rPr lang="en-GB" dirty="0" smtClean="0"/>
              <a:t>BROAD </a:t>
            </a:r>
            <a:r>
              <a:rPr lang="en-GB" dirty="0"/>
              <a:t>AREA OF INTEREST e.g. small-scale study: implementation of curriculum plan; group interaction; staff meetings; playground behaviour; marketing the school... </a:t>
            </a:r>
            <a:endParaRPr lang="en-GB" dirty="0" smtClean="0"/>
          </a:p>
          <a:p>
            <a:r>
              <a:rPr lang="en-GB" dirty="0" smtClean="0"/>
              <a:t>FOCUS: Formulating a hypothesis/question</a:t>
            </a:r>
            <a:endParaRPr lang="en-GB" dirty="0"/>
          </a:p>
          <a:p>
            <a:r>
              <a:rPr lang="en-GB" dirty="0"/>
              <a:t>PREVIOUS SIGNIFICANT WORK IN THIS AREA... e.g. key authors; significant position paper; government edict; documentation; previous case -study... </a:t>
            </a:r>
            <a:r>
              <a:rPr lang="en-GB" dirty="0" smtClean="0"/>
              <a:t> </a:t>
            </a:r>
            <a:endParaRPr lang="en-GB" dirty="0"/>
          </a:p>
          <a:p>
            <a:r>
              <a:rPr lang="en-GB" dirty="0"/>
              <a:t>CONTEXT e.g. nursery unit; senior management meetings; staff room; surgery; parents' room; playground... </a:t>
            </a:r>
          </a:p>
          <a:p>
            <a:r>
              <a:rPr lang="en-GB" dirty="0"/>
              <a:t>ETHICAL CONSIDERATIONS e.g. relationships; confidentiality; promotion prospects... </a:t>
            </a:r>
          </a:p>
          <a:p>
            <a:r>
              <a:rPr lang="en-GB" dirty="0"/>
              <a:t>POSSIBLE METHODS FOR DATA COLLECTION e.g. interviews; close observations; video... </a:t>
            </a:r>
          </a:p>
          <a:p>
            <a:r>
              <a:rPr lang="en-GB" dirty="0"/>
              <a:t>TIME SCALE FOR THE STUDY e.g. preliminaries, 3 months; data collection, six months; evaluation, 12 months </a:t>
            </a:r>
          </a:p>
          <a:p>
            <a:r>
              <a:rPr lang="en-GB" dirty="0"/>
              <a:t>YOUR OWN POSITION AS RESEARCHER e.g. membership of same team; junior partner; subordinate; leader; participant/non-participant...... </a:t>
            </a:r>
          </a:p>
          <a:p>
            <a:endParaRPr lang="en-GB"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46</a:t>
            </a:fld>
            <a:endParaRPr lang="en-GB"/>
          </a:p>
        </p:txBody>
      </p:sp>
    </p:spTree>
    <p:extLst>
      <p:ext uri="{BB962C8B-B14F-4D97-AF65-F5344CB8AC3E}">
        <p14:creationId xmlns:p14="http://schemas.microsoft.com/office/powerpoint/2010/main" val="192897322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Template for SJIE6003 Case Study</a:t>
            </a:r>
            <a:endParaRPr lang="en-GB" dirty="0"/>
          </a:p>
        </p:txBody>
      </p:sp>
      <p:sp>
        <p:nvSpPr>
          <p:cNvPr id="3" name="Content Placeholder 2"/>
          <p:cNvSpPr>
            <a:spLocks noGrp="1"/>
          </p:cNvSpPr>
          <p:nvPr>
            <p:ph idx="1"/>
          </p:nvPr>
        </p:nvSpPr>
        <p:spPr>
          <a:xfrm>
            <a:off x="822960" y="1556792"/>
            <a:ext cx="7872307" cy="3960440"/>
          </a:xfrm>
        </p:spPr>
        <p:txBody>
          <a:bodyPr>
            <a:normAutofit fontScale="70000" lnSpcReduction="20000"/>
          </a:bodyPr>
          <a:lstStyle/>
          <a:p>
            <a:pPr>
              <a:buFont typeface="Arial" panose="020B0604020202020204" pitchFamily="34" charset="0"/>
              <a:buChar char="•"/>
            </a:pPr>
            <a:r>
              <a:rPr lang="en-GB" dirty="0" smtClean="0"/>
              <a:t>Remember it’s relatively short!!!!!</a:t>
            </a:r>
          </a:p>
          <a:p>
            <a:pPr marL="0" indent="0">
              <a:buNone/>
            </a:pPr>
            <a:r>
              <a:rPr lang="en-GB" dirty="0" smtClean="0"/>
              <a:t>Use headings: </a:t>
            </a:r>
          </a:p>
          <a:p>
            <a:pPr>
              <a:buFont typeface="Arial" panose="020B0604020202020204" pitchFamily="34" charset="0"/>
              <a:buChar char="•"/>
            </a:pPr>
            <a:r>
              <a:rPr lang="en-GB" b="1" u="sng" dirty="0" smtClean="0"/>
              <a:t>Introduction,</a:t>
            </a:r>
            <a:r>
              <a:rPr lang="en-GB" dirty="0" smtClean="0"/>
              <a:t> </a:t>
            </a:r>
            <a:r>
              <a:rPr lang="en-GB" dirty="0"/>
              <a:t>(</a:t>
            </a:r>
            <a:r>
              <a:rPr lang="en-GB" dirty="0" smtClean="0"/>
              <a:t>organisation outline, outline of the issue. </a:t>
            </a:r>
            <a:r>
              <a:rPr lang="en-GB" dirty="0"/>
              <a:t>I</a:t>
            </a:r>
            <a:r>
              <a:rPr lang="en-GB" dirty="0" smtClean="0"/>
              <a:t>nclude pen picture and your hypothesis/question/title)</a:t>
            </a:r>
          </a:p>
          <a:p>
            <a:pPr>
              <a:buFont typeface="Arial" panose="020B0604020202020204" pitchFamily="34" charset="0"/>
              <a:buChar char="•"/>
            </a:pPr>
            <a:r>
              <a:rPr lang="en-GB" b="1" u="sng" dirty="0" err="1" smtClean="0"/>
              <a:t>Methododology</a:t>
            </a:r>
            <a:r>
              <a:rPr lang="en-GB" dirty="0" smtClean="0"/>
              <a:t> used, including your position and ethical consideration</a:t>
            </a:r>
          </a:p>
          <a:p>
            <a:pPr>
              <a:buFont typeface="Arial" panose="020B0604020202020204" pitchFamily="34" charset="0"/>
              <a:buChar char="•"/>
            </a:pPr>
            <a:r>
              <a:rPr lang="en-GB" b="1" u="sng" dirty="0" smtClean="0"/>
              <a:t>Findings</a:t>
            </a:r>
            <a:r>
              <a:rPr lang="en-GB" dirty="0" smtClean="0"/>
              <a:t> (descriptive, analytical, critical analytical)</a:t>
            </a:r>
          </a:p>
          <a:p>
            <a:pPr>
              <a:buFont typeface="Arial" panose="020B0604020202020204" pitchFamily="34" charset="0"/>
              <a:buChar char="•"/>
            </a:pPr>
            <a:r>
              <a:rPr lang="en-GB" b="1" u="sng" dirty="0" smtClean="0"/>
              <a:t>Conclusion</a:t>
            </a:r>
            <a:r>
              <a:rPr lang="en-GB" dirty="0" smtClean="0"/>
              <a:t> (what did you learn? what do you recommend? Areas of further research?)</a:t>
            </a:r>
          </a:p>
          <a:p>
            <a:pPr>
              <a:buFont typeface="Arial" panose="020B0604020202020204" pitchFamily="34" charset="0"/>
              <a:buChar char="•"/>
            </a:pPr>
            <a:r>
              <a:rPr lang="en-GB" b="1" u="sng" dirty="0" smtClean="0"/>
              <a:t>Bibliography</a:t>
            </a:r>
          </a:p>
          <a:p>
            <a:pPr>
              <a:buFont typeface="Arial" panose="020B0604020202020204" pitchFamily="34" charset="0"/>
              <a:buChar char="•"/>
            </a:pPr>
            <a:r>
              <a:rPr lang="en-GB" b="1" u="sng" dirty="0" smtClean="0"/>
              <a:t>Appendix/</a:t>
            </a:r>
            <a:r>
              <a:rPr lang="en-GB" b="1" u="sng" dirty="0" err="1" smtClean="0"/>
              <a:t>cises</a:t>
            </a:r>
            <a:r>
              <a:rPr lang="en-GB" dirty="0" smtClean="0"/>
              <a:t>: Questionnaire, raw data, data from other research, interview questions. </a:t>
            </a:r>
          </a:p>
          <a:p>
            <a:pPr>
              <a:buFont typeface="Arial" panose="020B0604020202020204" pitchFamily="34" charset="0"/>
              <a:buChar char="•"/>
            </a:pPr>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47</a:t>
            </a:fld>
            <a:endParaRPr lang="en-GB"/>
          </a:p>
        </p:txBody>
      </p:sp>
    </p:spTree>
    <p:extLst>
      <p:ext uri="{BB962C8B-B14F-4D97-AF65-F5344CB8AC3E}">
        <p14:creationId xmlns:p14="http://schemas.microsoft.com/office/powerpoint/2010/main" val="80658440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1072203"/>
            <a:ext cx="7990840" cy="340573"/>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a:t>Case studies are characterised by the following...</a:t>
            </a: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Content Placeholder 2"/>
          <p:cNvSpPr>
            <a:spLocks noGrp="1"/>
          </p:cNvSpPr>
          <p:nvPr>
            <p:ph idx="1"/>
          </p:nvPr>
        </p:nvSpPr>
        <p:spPr>
          <a:xfrm>
            <a:off x="323528" y="2160271"/>
            <a:ext cx="8363272" cy="3965893"/>
          </a:xfrm>
        </p:spPr>
        <p:txBody>
          <a:bodyPr>
            <a:normAutofit fontScale="62500" lnSpcReduction="20000"/>
          </a:bodyPr>
          <a:lstStyle/>
          <a:p>
            <a:pPr>
              <a:buFont typeface="Wingdings" panose="05000000000000000000" pitchFamily="2" charset="2"/>
              <a:buChar char="§"/>
            </a:pPr>
            <a:r>
              <a:rPr lang="en-GB" dirty="0" smtClean="0"/>
              <a:t>Data </a:t>
            </a:r>
            <a:r>
              <a:rPr lang="en-GB" dirty="0"/>
              <a:t>are qualitative rather than quantitative. This does not mean that numbers are unimportant but that they are relatively insignificant.</a:t>
            </a:r>
          </a:p>
          <a:p>
            <a:pPr>
              <a:buFont typeface="Wingdings" panose="05000000000000000000" pitchFamily="2" charset="2"/>
              <a:buChar char="§"/>
            </a:pPr>
            <a:r>
              <a:rPr lang="en-GB" dirty="0" smtClean="0"/>
              <a:t>Data </a:t>
            </a:r>
            <a:r>
              <a:rPr lang="en-GB" dirty="0"/>
              <a:t>are not manipulated (the truth is told plainly). This raises the issue of what ‘truth’ means</a:t>
            </a:r>
            <a:r>
              <a:rPr lang="en-GB" dirty="0" smtClean="0"/>
              <a:t>. </a:t>
            </a:r>
            <a:r>
              <a:rPr lang="en-GB" b="1" dirty="0" smtClean="0"/>
              <a:t>Sociocultural interpretations?</a:t>
            </a:r>
            <a:endParaRPr lang="en-GB" b="1" dirty="0"/>
          </a:p>
          <a:p>
            <a:pPr>
              <a:buFont typeface="Wingdings" panose="05000000000000000000" pitchFamily="2" charset="2"/>
              <a:buChar char="§"/>
            </a:pPr>
            <a:r>
              <a:rPr lang="en-GB" dirty="0" smtClean="0"/>
              <a:t>(</a:t>
            </a:r>
            <a:r>
              <a:rPr lang="en-GB" dirty="0"/>
              <a:t>rather than absolute outcomes). This means </a:t>
            </a:r>
            <a:r>
              <a:rPr lang="en-GB" dirty="0" err="1"/>
              <a:t>thStudies</a:t>
            </a:r>
            <a:r>
              <a:rPr lang="en-GB" dirty="0"/>
              <a:t> tend to focus on single cases of groups or individuals (rather than multiple ones). </a:t>
            </a:r>
          </a:p>
          <a:p>
            <a:pPr>
              <a:buFont typeface="Wingdings" panose="05000000000000000000" pitchFamily="2" charset="2"/>
              <a:buChar char="§"/>
            </a:pPr>
            <a:r>
              <a:rPr lang="en-GB" dirty="0"/>
              <a:t>Ambiguity in observation and report is tolerated at there may not be clinical, clearly defined solutions.</a:t>
            </a:r>
          </a:p>
          <a:p>
            <a:pPr>
              <a:buFont typeface="Wingdings" panose="05000000000000000000" pitchFamily="2" charset="2"/>
              <a:buChar char="§"/>
            </a:pPr>
            <a:r>
              <a:rPr lang="en-GB" dirty="0" smtClean="0"/>
              <a:t>Multiple </a:t>
            </a:r>
            <a:r>
              <a:rPr lang="en-GB" dirty="0"/>
              <a:t>perspectives are solicited. This means that the opinions and perceptions of many people may be sought.</a:t>
            </a:r>
          </a:p>
          <a:p>
            <a:pPr>
              <a:buFont typeface="Wingdings" panose="05000000000000000000" pitchFamily="2" charset="2"/>
              <a:buChar char="§"/>
            </a:pPr>
            <a:r>
              <a:rPr lang="en-GB" dirty="0" smtClean="0"/>
              <a:t>Non-technical </a:t>
            </a:r>
            <a:r>
              <a:rPr lang="en-GB" dirty="0"/>
              <a:t>language can be used (however, meanings have to be defined; this is not an excuse for casual use of language). </a:t>
            </a:r>
          </a:p>
          <a:p>
            <a:r>
              <a:rPr lang="en-GB" dirty="0"/>
              <a:t>(</a:t>
            </a:r>
            <a:r>
              <a:rPr lang="en-GB" dirty="0" smtClean="0"/>
              <a:t>Kenny </a:t>
            </a:r>
            <a:r>
              <a:rPr lang="en-GB" dirty="0"/>
              <a:t>&amp; </a:t>
            </a:r>
            <a:r>
              <a:rPr lang="en-GB" dirty="0" err="1" smtClean="0"/>
              <a:t>Groteleuschen</a:t>
            </a:r>
            <a:r>
              <a:rPr lang="en-GB" dirty="0" smtClean="0"/>
              <a:t>, 1984</a:t>
            </a:r>
            <a:r>
              <a:rPr lang="en-GB" dirty="0"/>
              <a:t>) </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48</a:t>
            </a:fld>
            <a:endParaRPr lang="en-GB"/>
          </a:p>
        </p:txBody>
      </p:sp>
    </p:spTree>
    <p:extLst>
      <p:ext uri="{BB962C8B-B14F-4D97-AF65-F5344CB8AC3E}">
        <p14:creationId xmlns:p14="http://schemas.microsoft.com/office/powerpoint/2010/main" val="78533875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 </a:t>
            </a:r>
          </a:p>
        </p:txBody>
      </p:sp>
      <p:sp>
        <p:nvSpPr>
          <p:cNvPr id="3" name="Content Placeholder 2"/>
          <p:cNvSpPr>
            <a:spLocks noGrp="1"/>
          </p:cNvSpPr>
          <p:nvPr>
            <p:ph idx="1"/>
          </p:nvPr>
        </p:nvSpPr>
        <p:spPr/>
        <p:txBody>
          <a:bodyPr>
            <a:normAutofit fontScale="70000" lnSpcReduction="20000"/>
          </a:bodyPr>
          <a:lstStyle/>
          <a:p>
            <a:r>
              <a:rPr lang="en-GB" dirty="0" smtClean="0"/>
              <a:t>•</a:t>
            </a:r>
            <a:r>
              <a:rPr lang="en-GB" dirty="0"/>
              <a:t>you can work from a participant or non-participant perspective (though being completely non-participant is difficult in practice)</a:t>
            </a:r>
          </a:p>
          <a:p>
            <a:r>
              <a:rPr lang="en-GB" dirty="0"/>
              <a:t>•consider whether observation, interviews and questionnaires will be used as methods of data collection</a:t>
            </a:r>
          </a:p>
          <a:p>
            <a:r>
              <a:rPr lang="en-GB" dirty="0"/>
              <a:t>•recognise that although all evidence is useful, some is more so than others</a:t>
            </a:r>
          </a:p>
          <a:p>
            <a:r>
              <a:rPr lang="en-GB" dirty="0"/>
              <a:t>•accept the fact that practicalities will sometimes dictate preference of method (for example, some interviewees will not want to be taped; photographs take time to develop; it may not be possible to take away sources of documentation)</a:t>
            </a:r>
          </a:p>
          <a:p>
            <a:r>
              <a:rPr lang="en-GB" dirty="0"/>
              <a:t>•remember that methodology is not a 'free for all' but a selection from a range of possibilities (it all depends on what you are trying to find out</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49</a:t>
            </a:fld>
            <a:endParaRPr lang="en-GB"/>
          </a:p>
        </p:txBody>
      </p:sp>
    </p:spTree>
    <p:extLst>
      <p:ext uri="{BB962C8B-B14F-4D97-AF65-F5344CB8AC3E}">
        <p14:creationId xmlns:p14="http://schemas.microsoft.com/office/powerpoint/2010/main" val="358946475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Case </a:t>
            </a:r>
            <a:r>
              <a:rPr lang="en-GB" dirty="0"/>
              <a:t>studies are, by their very nature, QUALITATIVE and ETHNOGRAPHIC... </a:t>
            </a:r>
          </a:p>
        </p:txBody>
      </p:sp>
      <p:sp>
        <p:nvSpPr>
          <p:cNvPr id="3" name="Content Placeholder 2"/>
          <p:cNvSpPr>
            <a:spLocks noGrp="1"/>
          </p:cNvSpPr>
          <p:nvPr>
            <p:ph idx="1"/>
          </p:nvPr>
        </p:nvSpPr>
        <p:spPr>
          <a:xfrm>
            <a:off x="822960" y="2934245"/>
            <a:ext cx="7543800" cy="2324826"/>
          </a:xfrm>
        </p:spPr>
        <p:txBody>
          <a:bodyPr>
            <a:normAutofit fontScale="55000" lnSpcReduction="20000"/>
          </a:bodyPr>
          <a:lstStyle/>
          <a:p>
            <a:r>
              <a:rPr lang="en-GB" dirty="0" smtClean="0"/>
              <a:t>•</a:t>
            </a:r>
            <a:r>
              <a:rPr lang="en-GB" dirty="0"/>
              <a:t>QUALITATIVE because there is not normally a clearly defined hypothesis underpinning the research which can be tested by analysing sets of figures... but rather through dealing with interpretation of events, opinions, perceptions... and so forth.</a:t>
            </a:r>
          </a:p>
          <a:p>
            <a:r>
              <a:rPr lang="en-GB" dirty="0"/>
              <a:t>•ETHNOGRAPHIC because they deal with real people in real settings doing real </a:t>
            </a:r>
            <a:r>
              <a:rPr lang="en-GB" dirty="0" smtClean="0"/>
              <a:t>things and YOU are part of that setting. </a:t>
            </a:r>
            <a:r>
              <a:rPr lang="en-GB" dirty="0"/>
              <a:t>That is, the context and inter-relationships between people are likely to be very significant in the search for a helpful explanation of the realities being investigated.</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50</a:t>
            </a:fld>
            <a:endParaRPr lang="en-GB"/>
          </a:p>
        </p:txBody>
      </p:sp>
    </p:spTree>
    <p:extLst>
      <p:ext uri="{BB962C8B-B14F-4D97-AF65-F5344CB8AC3E}">
        <p14:creationId xmlns:p14="http://schemas.microsoft.com/office/powerpoint/2010/main" val="297519876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Digging deep</a:t>
            </a:r>
            <a:endParaRPr lang="en-GB" dirty="0"/>
          </a:p>
        </p:txBody>
      </p:sp>
      <p:sp>
        <p:nvSpPr>
          <p:cNvPr id="3" name="Content Placeholder 2"/>
          <p:cNvSpPr>
            <a:spLocks noGrp="1"/>
          </p:cNvSpPr>
          <p:nvPr>
            <p:ph idx="1"/>
          </p:nvPr>
        </p:nvSpPr>
        <p:spPr>
          <a:xfrm>
            <a:off x="822960" y="2804583"/>
            <a:ext cx="7543800" cy="2454488"/>
          </a:xfrm>
        </p:spPr>
        <p:txBody>
          <a:bodyPr>
            <a:normAutofit fontScale="77500" lnSpcReduction="20000"/>
          </a:bodyPr>
          <a:lstStyle/>
          <a:p>
            <a:r>
              <a:rPr lang="en-GB" dirty="0"/>
              <a:t>THE CASE </a:t>
            </a:r>
            <a:r>
              <a:rPr lang="en-GB" dirty="0" smtClean="0"/>
              <a:t>STUDY </a:t>
            </a:r>
            <a:r>
              <a:rPr lang="en-GB" dirty="0"/>
              <a:t>looks beyond the surface features of numbers, circulars, policy documents and management plans, to ask... </a:t>
            </a:r>
          </a:p>
          <a:p>
            <a:endParaRPr lang="en-GB" dirty="0"/>
          </a:p>
          <a:p>
            <a:r>
              <a:rPr lang="en-GB" dirty="0"/>
              <a:t>... how do inter-relationships and the effect of hierarchy impact upon the choices made and decisions taken? </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51</a:t>
            </a:fld>
            <a:endParaRPr lang="en-GB"/>
          </a:p>
        </p:txBody>
      </p:sp>
    </p:spTree>
    <p:extLst>
      <p:ext uri="{BB962C8B-B14F-4D97-AF65-F5344CB8AC3E}">
        <p14:creationId xmlns:p14="http://schemas.microsoft.com/office/powerpoint/2010/main" val="340463806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case </a:t>
            </a:r>
            <a:r>
              <a:rPr lang="en-GB" dirty="0" smtClean="0"/>
              <a:t>study </a:t>
            </a:r>
            <a:r>
              <a:rPr lang="en-GB" dirty="0"/>
              <a:t>needs to take close account of the researcher </a:t>
            </a:r>
          </a:p>
        </p:txBody>
      </p:sp>
      <p:sp>
        <p:nvSpPr>
          <p:cNvPr id="3" name="Content Placeholder 2"/>
          <p:cNvSpPr>
            <a:spLocks noGrp="1"/>
          </p:cNvSpPr>
          <p:nvPr>
            <p:ph idx="1"/>
          </p:nvPr>
        </p:nvSpPr>
        <p:spPr>
          <a:xfrm>
            <a:off x="323528" y="1628800"/>
            <a:ext cx="8712968" cy="4392488"/>
          </a:xfrm>
        </p:spPr>
        <p:txBody>
          <a:bodyPr>
            <a:normAutofit fontScale="70000" lnSpcReduction="20000"/>
          </a:bodyPr>
          <a:lstStyle/>
          <a:p>
            <a:pPr marL="0" indent="0">
              <a:buNone/>
            </a:pPr>
            <a:r>
              <a:rPr lang="en-GB" dirty="0"/>
              <a:t>Y</a:t>
            </a:r>
            <a:r>
              <a:rPr lang="en-GB" dirty="0" smtClean="0"/>
              <a:t>our </a:t>
            </a:r>
            <a:r>
              <a:rPr lang="en-GB" dirty="0"/>
              <a:t>own position in respect of the situation you are examining is relevant:</a:t>
            </a:r>
          </a:p>
          <a:p>
            <a:pPr marL="0" indent="0">
              <a:buNone/>
            </a:pPr>
            <a:r>
              <a:rPr lang="en-GB" dirty="0"/>
              <a:t>... what are your motives?</a:t>
            </a:r>
          </a:p>
          <a:p>
            <a:pPr marL="0" indent="0">
              <a:buNone/>
            </a:pPr>
            <a:r>
              <a:rPr lang="en-GB" dirty="0"/>
              <a:t>... why have you selected that particular situation?</a:t>
            </a:r>
          </a:p>
          <a:p>
            <a:pPr marL="0" indent="0">
              <a:buNone/>
            </a:pPr>
            <a:r>
              <a:rPr lang="en-GB" dirty="0"/>
              <a:t>... if it is your own institution or one with which you are very familiar, how does your relationship with colleagues influence your reactions</a:t>
            </a:r>
            <a:r>
              <a:rPr lang="en-GB" dirty="0" smtClean="0"/>
              <a:t>?</a:t>
            </a:r>
          </a:p>
          <a:p>
            <a:pPr marL="0" indent="0">
              <a:buNone/>
            </a:pPr>
            <a:endParaRPr lang="en-GB" dirty="0" smtClean="0"/>
          </a:p>
          <a:p>
            <a:pPr marL="0" indent="0">
              <a:buNone/>
            </a:pPr>
            <a:r>
              <a:rPr lang="en-GB" sz="3100" dirty="0"/>
              <a:t>As the researcher you have a vital role to play, especially if you are a participant rather than a non-participant: </a:t>
            </a:r>
          </a:p>
          <a:p>
            <a:pPr marL="0" indent="0">
              <a:buNone/>
            </a:pPr>
            <a:r>
              <a:rPr lang="en-GB" sz="3100" dirty="0"/>
              <a:t>•you have to rema</a:t>
            </a:r>
            <a:r>
              <a:rPr lang="en-GB" dirty="0"/>
              <a:t>in 'close to the action'</a:t>
            </a:r>
          </a:p>
          <a:p>
            <a:pPr marL="0" indent="0">
              <a:buNone/>
            </a:pPr>
            <a:r>
              <a:rPr lang="en-GB" dirty="0" smtClean="0"/>
              <a:t>•</a:t>
            </a:r>
            <a:r>
              <a:rPr lang="en-GB" dirty="0"/>
              <a:t>your research also includes a recognition and acknowledgement of the part you have played in influencing affairs, your own pre-disposition, prejudices and preferences </a:t>
            </a:r>
          </a:p>
          <a:p>
            <a:pPr marL="0" indent="0">
              <a:buNone/>
            </a:pPr>
            <a:r>
              <a:rPr lang="en-GB" dirty="0"/>
              <a:t>•your own perceptions, emotions and sensitivities also need to be documented for the reader to evaluate</a:t>
            </a:r>
          </a:p>
          <a:p>
            <a:endParaRPr lang="en-GB"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52</a:t>
            </a:fld>
            <a:endParaRPr lang="en-GB"/>
          </a:p>
        </p:txBody>
      </p:sp>
    </p:spTree>
    <p:extLst>
      <p:ext uri="{BB962C8B-B14F-4D97-AF65-F5344CB8AC3E}">
        <p14:creationId xmlns:p14="http://schemas.microsoft.com/office/powerpoint/2010/main" val="254816675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GB" dirty="0"/>
              <a:t>LIMITATIONS</a:t>
            </a:r>
            <a:br>
              <a:rPr lang="en-GB" dirty="0"/>
            </a:br>
            <a:endParaRPr lang="en-GB" dirty="0"/>
          </a:p>
        </p:txBody>
      </p:sp>
      <p:sp>
        <p:nvSpPr>
          <p:cNvPr id="3" name="Content Placeholder 2"/>
          <p:cNvSpPr>
            <a:spLocks noGrp="1"/>
          </p:cNvSpPr>
          <p:nvPr>
            <p:ph idx="1"/>
          </p:nvPr>
        </p:nvSpPr>
        <p:spPr>
          <a:xfrm>
            <a:off x="457200" y="1417638"/>
            <a:ext cx="7886700" cy="4027586"/>
          </a:xfrm>
        </p:spPr>
        <p:txBody>
          <a:bodyPr>
            <a:normAutofit fontScale="77500" lnSpcReduction="20000"/>
          </a:bodyPr>
          <a:lstStyle/>
          <a:p>
            <a:pPr marL="0" indent="0">
              <a:buNone/>
            </a:pPr>
            <a:r>
              <a:rPr lang="en-GB" dirty="0" smtClean="0"/>
              <a:t>Case </a:t>
            </a:r>
            <a:r>
              <a:rPr lang="en-GB" dirty="0"/>
              <a:t>study research is an intervention, and sometimes an uncontrolled intervention, into the lives of others.  </a:t>
            </a:r>
          </a:p>
          <a:p>
            <a:pPr marL="0" indent="0">
              <a:buNone/>
            </a:pPr>
            <a:r>
              <a:rPr lang="en-GB" dirty="0"/>
              <a:t>•For example, to interview someone, to observe someone teaching, to talk to teachers about the head or with pupils about teaching... can each undermine institutional structures.</a:t>
            </a:r>
          </a:p>
          <a:p>
            <a:pPr marL="0" indent="0">
              <a:buNone/>
            </a:pPr>
            <a:r>
              <a:rPr lang="en-GB" dirty="0"/>
              <a:t>•Thus, the kinds of questions asked during interviews can itself be a tool for change as it sets the respondent thinking in ways which s/he may never have done otherwise.</a:t>
            </a:r>
          </a:p>
          <a:p>
            <a:pPr marL="0" indent="0">
              <a:buNone/>
            </a:pPr>
            <a:r>
              <a:rPr lang="en-GB" dirty="0"/>
              <a:t>•A case study can trigger concealed tensions between different members as deeply hidden resentments, concerns and priorities are drawn out.</a:t>
            </a:r>
          </a:p>
          <a:p>
            <a:endParaRPr lang="en-GB" dirty="0"/>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53</a:t>
            </a:fld>
            <a:endParaRPr lang="en-GB"/>
          </a:p>
        </p:txBody>
      </p:sp>
    </p:spTree>
    <p:extLst>
      <p:ext uri="{BB962C8B-B14F-4D97-AF65-F5344CB8AC3E}">
        <p14:creationId xmlns:p14="http://schemas.microsoft.com/office/powerpoint/2010/main" val="204492998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Hazards</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As </a:t>
            </a:r>
            <a:r>
              <a:rPr lang="en-GB" dirty="0"/>
              <a:t>you contemplate your study, be aware that...  </a:t>
            </a:r>
          </a:p>
          <a:p>
            <a:r>
              <a:rPr lang="en-GB" dirty="0" smtClean="0"/>
              <a:t>immersion </a:t>
            </a:r>
            <a:r>
              <a:rPr lang="en-GB" dirty="0"/>
              <a:t>in the uniqueness of a case so that you lose sight of wider factors (such as the prevailing political situation, the impact of new legislation, etc.)</a:t>
            </a:r>
          </a:p>
          <a:p>
            <a:r>
              <a:rPr lang="en-GB" dirty="0" smtClean="0"/>
              <a:t>too </a:t>
            </a:r>
            <a:r>
              <a:rPr lang="en-GB" dirty="0"/>
              <a:t>much data, with too little explanation and analysis, confuses the issues rather than clarifying </a:t>
            </a:r>
            <a:r>
              <a:rPr lang="en-GB" dirty="0" smtClean="0"/>
              <a:t>them - too descriptive</a:t>
            </a:r>
            <a:endParaRPr lang="en-GB" dirty="0"/>
          </a:p>
          <a:p>
            <a:r>
              <a:rPr lang="en-GB" dirty="0" smtClean="0"/>
              <a:t>weak </a:t>
            </a:r>
            <a:r>
              <a:rPr lang="en-GB" dirty="0"/>
              <a:t>links with literature may deprive a study of its academic status and is usually indicative of a narrow-minded </a:t>
            </a:r>
            <a:r>
              <a:rPr lang="en-GB" dirty="0" smtClean="0"/>
              <a:t>approach</a:t>
            </a:r>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54</a:t>
            </a:fld>
            <a:endParaRPr lang="en-GB"/>
          </a:p>
        </p:txBody>
      </p:sp>
    </p:spTree>
    <p:extLst>
      <p:ext uri="{BB962C8B-B14F-4D97-AF65-F5344CB8AC3E}">
        <p14:creationId xmlns:p14="http://schemas.microsoft.com/office/powerpoint/2010/main" val="151406984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93914" y="1288324"/>
            <a:ext cx="8072846" cy="871946"/>
          </a:xfrm>
        </p:spPr>
        <p:txBody>
          <a:bodyPr>
            <a:normAutofit fontScale="90000"/>
          </a:bodyPr>
          <a:lstStyle/>
          <a:p>
            <a:r>
              <a:rPr lang="en-GB" dirty="0"/>
              <a:t>Case study data can be analysed at three levels</a:t>
            </a:r>
            <a:br>
              <a:rPr lang="en-GB" dirty="0"/>
            </a:br>
            <a:endParaRPr lang="en-GB" dirty="0"/>
          </a:p>
        </p:txBody>
      </p:sp>
      <p:sp>
        <p:nvSpPr>
          <p:cNvPr id="3" name="Content Placeholder 2"/>
          <p:cNvSpPr>
            <a:spLocks noGrp="1"/>
          </p:cNvSpPr>
          <p:nvPr>
            <p:ph idx="1"/>
          </p:nvPr>
        </p:nvSpPr>
        <p:spPr>
          <a:xfrm>
            <a:off x="293914" y="2348880"/>
            <a:ext cx="8072846" cy="3456384"/>
          </a:xfrm>
        </p:spPr>
        <p:txBody>
          <a:bodyPr/>
          <a:lstStyle/>
          <a:p>
            <a:pPr marL="0" indent="0">
              <a:buNone/>
            </a:pPr>
            <a:r>
              <a:rPr lang="en-GB" sz="2800" dirty="0"/>
              <a:t>All research findings require interpretation</a:t>
            </a:r>
            <a:r>
              <a:rPr lang="en-GB" sz="1800" dirty="0"/>
              <a:t>: </a:t>
            </a:r>
          </a:p>
          <a:p>
            <a:r>
              <a:rPr lang="en-GB" sz="2800" dirty="0" smtClean="0"/>
              <a:t>descriptive </a:t>
            </a:r>
            <a:r>
              <a:rPr lang="en-GB" sz="2800" dirty="0"/>
              <a:t>level</a:t>
            </a:r>
          </a:p>
          <a:p>
            <a:r>
              <a:rPr lang="en-GB" sz="2800" dirty="0" smtClean="0"/>
              <a:t>analytical </a:t>
            </a:r>
            <a:r>
              <a:rPr lang="en-GB" sz="2800" dirty="0"/>
              <a:t>level</a:t>
            </a:r>
          </a:p>
          <a:p>
            <a:r>
              <a:rPr lang="en-GB" sz="2800" dirty="0"/>
              <a:t>c</a:t>
            </a:r>
            <a:r>
              <a:rPr lang="en-GB" sz="2800" dirty="0" smtClean="0"/>
              <a:t>ritical analytical/deliberative </a:t>
            </a:r>
            <a:r>
              <a:rPr lang="en-GB" sz="2800" dirty="0"/>
              <a:t>level</a:t>
            </a:r>
          </a:p>
          <a:p>
            <a:pPr marL="0" indent="0">
              <a:buNone/>
            </a:pPr>
            <a:r>
              <a:rPr lang="en-GB" sz="2800" dirty="0"/>
              <a:t>T</a:t>
            </a:r>
            <a:r>
              <a:rPr lang="en-GB" sz="2800" dirty="0" smtClean="0"/>
              <a:t>he </a:t>
            </a:r>
            <a:r>
              <a:rPr lang="en-GB" sz="2800" dirty="0"/>
              <a:t>best studies contain elements of all three.</a:t>
            </a:r>
          </a:p>
          <a:p>
            <a:endParaRPr lang="en-GB" sz="2800"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55</a:t>
            </a:fld>
            <a:endParaRPr lang="en-GB"/>
          </a:p>
        </p:txBody>
      </p:sp>
    </p:spTree>
    <p:extLst>
      <p:ext uri="{BB962C8B-B14F-4D97-AF65-F5344CB8AC3E}">
        <p14:creationId xmlns:p14="http://schemas.microsoft.com/office/powerpoint/2010/main" val="197770573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DESCRIPTIVE ELEMENT</a:t>
            </a:r>
            <a:br>
              <a:rPr lang="en-GB" dirty="0"/>
            </a:br>
            <a:endParaRPr lang="en-GB" dirty="0"/>
          </a:p>
        </p:txBody>
      </p:sp>
      <p:sp>
        <p:nvSpPr>
          <p:cNvPr id="3" name="Content Placeholder 2"/>
          <p:cNvSpPr>
            <a:spLocks noGrp="1"/>
          </p:cNvSpPr>
          <p:nvPr>
            <p:ph idx="1"/>
          </p:nvPr>
        </p:nvSpPr>
        <p:spPr>
          <a:xfrm>
            <a:off x="822960" y="1556792"/>
            <a:ext cx="7543800" cy="3702279"/>
          </a:xfrm>
        </p:spPr>
        <p:txBody>
          <a:bodyPr>
            <a:normAutofit/>
          </a:bodyPr>
          <a:lstStyle/>
          <a:p>
            <a:r>
              <a:rPr lang="en-GB" sz="2400" dirty="0" smtClean="0"/>
              <a:t>A </a:t>
            </a:r>
            <a:r>
              <a:rPr lang="en-GB" sz="2400" dirty="0"/>
              <a:t>straightforward description of events, solutions and outcomes.(Emphasis upon precision and detail.)</a:t>
            </a:r>
          </a:p>
          <a:p>
            <a:r>
              <a:rPr lang="en-GB" sz="2400" dirty="0"/>
              <a:t>VALUE: They help to build up a view of common or acceptable or apparently successful practice, however non-theoretical</a:t>
            </a:r>
            <a:r>
              <a:rPr lang="en-GB" sz="2400" dirty="0" smtClean="0"/>
              <a:t>.</a:t>
            </a:r>
          </a:p>
          <a:p>
            <a:r>
              <a:rPr lang="en-GB" sz="2400" dirty="0" smtClean="0"/>
              <a:t>EXAMPLE</a:t>
            </a:r>
            <a:endParaRPr lang="en-GB" sz="2400" dirty="0"/>
          </a:p>
          <a:p>
            <a:pPr marL="0" indent="0">
              <a:buNone/>
            </a:pPr>
            <a:endParaRPr lang="en-GB" sz="2400" dirty="0"/>
          </a:p>
          <a:p>
            <a:pPr marL="0" indent="0">
              <a:buNone/>
            </a:pPr>
            <a:endParaRPr lang="en-GB" sz="2400" dirty="0"/>
          </a:p>
          <a:p>
            <a:endParaRPr lang="en-GB" sz="2400"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56</a:t>
            </a:fld>
            <a:endParaRPr lang="en-GB"/>
          </a:p>
        </p:txBody>
      </p:sp>
    </p:spTree>
    <p:extLst>
      <p:ext uri="{BB962C8B-B14F-4D97-AF65-F5344CB8AC3E}">
        <p14:creationId xmlns:p14="http://schemas.microsoft.com/office/powerpoint/2010/main" val="106512491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ANALYTICAL ELEMENT</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sz="3000" dirty="0" smtClean="0"/>
              <a:t>Analytical </a:t>
            </a:r>
            <a:r>
              <a:rPr lang="en-GB" sz="3000" dirty="0"/>
              <a:t>case studies consider one experience in the light of others and is concerned with process over a period of time as well as outcomes.</a:t>
            </a:r>
          </a:p>
          <a:p>
            <a:r>
              <a:rPr lang="en-GB" sz="3000" dirty="0"/>
              <a:t>LIKELY METHODS OF DATA ACCUMULATION may include:</a:t>
            </a:r>
          </a:p>
          <a:p>
            <a:r>
              <a:rPr lang="en-GB" sz="3000" dirty="0" smtClean="0"/>
              <a:t>Questionnaires </a:t>
            </a:r>
            <a:r>
              <a:rPr lang="en-GB" sz="3000" dirty="0"/>
              <a:t>or structured interviews</a:t>
            </a:r>
          </a:p>
          <a:p>
            <a:r>
              <a:rPr lang="en-GB" sz="3000" dirty="0" smtClean="0"/>
              <a:t>Observations </a:t>
            </a:r>
            <a:r>
              <a:rPr lang="en-GB" sz="3000" dirty="0"/>
              <a:t>of events</a:t>
            </a:r>
          </a:p>
          <a:p>
            <a:r>
              <a:rPr lang="en-GB" sz="3000" dirty="0" smtClean="0"/>
              <a:t>Informal </a:t>
            </a:r>
            <a:r>
              <a:rPr lang="en-GB" sz="3000" dirty="0"/>
              <a:t>conversations with participants, past and present</a:t>
            </a:r>
          </a:p>
          <a:p>
            <a:r>
              <a:rPr lang="en-GB" sz="3000" dirty="0" smtClean="0"/>
              <a:t>Inspection </a:t>
            </a:r>
            <a:r>
              <a:rPr lang="en-GB" sz="3000" dirty="0"/>
              <a:t>of relevant documentation</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57</a:t>
            </a:fld>
            <a:endParaRPr lang="en-GB"/>
          </a:p>
        </p:txBody>
      </p:sp>
    </p:spTree>
    <p:extLst>
      <p:ext uri="{BB962C8B-B14F-4D97-AF65-F5344CB8AC3E}">
        <p14:creationId xmlns:p14="http://schemas.microsoft.com/office/powerpoint/2010/main" val="322698461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Strong studies contain... </a:t>
            </a:r>
          </a:p>
        </p:txBody>
      </p:sp>
      <p:sp>
        <p:nvSpPr>
          <p:cNvPr id="3" name="Content Placeholder 2"/>
          <p:cNvSpPr>
            <a:spLocks noGrp="1"/>
          </p:cNvSpPr>
          <p:nvPr>
            <p:ph idx="1"/>
          </p:nvPr>
        </p:nvSpPr>
        <p:spPr>
          <a:xfrm>
            <a:off x="323528" y="1628800"/>
            <a:ext cx="8043232" cy="4176464"/>
          </a:xfrm>
        </p:spPr>
        <p:txBody>
          <a:bodyPr>
            <a:normAutofit fontScale="70000" lnSpcReduction="20000"/>
          </a:bodyPr>
          <a:lstStyle/>
          <a:p>
            <a:r>
              <a:rPr lang="en-GB" dirty="0" smtClean="0"/>
              <a:t>a </a:t>
            </a:r>
            <a:r>
              <a:rPr lang="en-GB" dirty="0"/>
              <a:t>significant focus</a:t>
            </a:r>
          </a:p>
          <a:p>
            <a:r>
              <a:rPr lang="en-GB" dirty="0" smtClean="0"/>
              <a:t>a </a:t>
            </a:r>
            <a:r>
              <a:rPr lang="en-GB" dirty="0"/>
              <a:t>sense of completeness together with some interesting speculation and unanswered questions (you can't discover it all!)</a:t>
            </a:r>
          </a:p>
          <a:p>
            <a:r>
              <a:rPr lang="en-GB" dirty="0" smtClean="0"/>
              <a:t>an </a:t>
            </a:r>
            <a:r>
              <a:rPr lang="en-GB" dirty="0"/>
              <a:t>acknowledgement of alternative explanations and positions (such that in your write-up you make strong claims for things you feel certain about and acknowledge areas of uncertainty)</a:t>
            </a:r>
          </a:p>
          <a:p>
            <a:r>
              <a:rPr lang="en-GB" dirty="0" smtClean="0"/>
              <a:t>close </a:t>
            </a:r>
            <a:r>
              <a:rPr lang="en-GB" dirty="0"/>
              <a:t>scrutiny and discussion of the ideas presented</a:t>
            </a:r>
          </a:p>
          <a:p>
            <a:r>
              <a:rPr lang="en-GB" dirty="0" smtClean="0"/>
              <a:t>ethical </a:t>
            </a:r>
            <a:r>
              <a:rPr lang="en-GB" dirty="0"/>
              <a:t>principles that are shown to be relevant and important to the case </a:t>
            </a:r>
            <a:r>
              <a:rPr lang="en-GB" dirty="0" smtClean="0"/>
              <a:t>study</a:t>
            </a:r>
            <a:endParaRPr lang="en-GB" dirty="0"/>
          </a:p>
          <a:p>
            <a:r>
              <a:rPr lang="en-GB" dirty="0" smtClean="0"/>
              <a:t>a </a:t>
            </a:r>
            <a:r>
              <a:rPr lang="en-GB" dirty="0"/>
              <a:t>convincing feel, taking the reader forward in depth of understanding of the issues concerned</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58</a:t>
            </a:fld>
            <a:endParaRPr lang="en-GB"/>
          </a:p>
        </p:txBody>
      </p:sp>
    </p:spTree>
    <p:extLst>
      <p:ext uri="{BB962C8B-B14F-4D97-AF65-F5344CB8AC3E}">
        <p14:creationId xmlns:p14="http://schemas.microsoft.com/office/powerpoint/2010/main" val="183357424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CRITICAL ANALYTICAL </a:t>
            </a:r>
            <a:r>
              <a:rPr lang="en-GB" dirty="0"/>
              <a:t>ELEMENT</a:t>
            </a:r>
            <a:br>
              <a:rPr lang="en-GB" dirty="0"/>
            </a:br>
            <a:endParaRPr lang="en-GB" dirty="0"/>
          </a:p>
        </p:txBody>
      </p:sp>
      <p:sp>
        <p:nvSpPr>
          <p:cNvPr id="3" name="Content Placeholder 2"/>
          <p:cNvSpPr>
            <a:spLocks noGrp="1"/>
          </p:cNvSpPr>
          <p:nvPr>
            <p:ph idx="1"/>
          </p:nvPr>
        </p:nvSpPr>
        <p:spPr>
          <a:xfrm>
            <a:off x="822960" y="1628800"/>
            <a:ext cx="7543800" cy="3630270"/>
          </a:xfrm>
        </p:spPr>
        <p:txBody>
          <a:bodyPr>
            <a:normAutofit fontScale="70000" lnSpcReduction="20000"/>
          </a:bodyPr>
          <a:lstStyle/>
          <a:p>
            <a:pPr marL="0" indent="0">
              <a:buNone/>
            </a:pPr>
            <a:r>
              <a:rPr lang="en-GB" dirty="0"/>
              <a:t>F</a:t>
            </a:r>
            <a:r>
              <a:rPr lang="en-GB" dirty="0" smtClean="0"/>
              <a:t>ocuses </a:t>
            </a:r>
            <a:r>
              <a:rPr lang="en-GB" dirty="0"/>
              <a:t>attention on: </a:t>
            </a:r>
          </a:p>
          <a:p>
            <a:r>
              <a:rPr lang="en-GB" dirty="0" smtClean="0"/>
              <a:t>how </a:t>
            </a:r>
            <a:r>
              <a:rPr lang="en-GB" dirty="0"/>
              <a:t>things are brought about rather than what they are;</a:t>
            </a:r>
          </a:p>
          <a:p>
            <a:r>
              <a:rPr lang="en-GB" dirty="0" smtClean="0"/>
              <a:t>different </a:t>
            </a:r>
            <a:r>
              <a:rPr lang="en-GB" dirty="0"/>
              <a:t>experiences and value positions of participants;</a:t>
            </a:r>
          </a:p>
          <a:p>
            <a:r>
              <a:rPr lang="en-GB" smtClean="0"/>
              <a:t>successive </a:t>
            </a:r>
            <a:r>
              <a:rPr lang="en-GB" dirty="0"/>
              <a:t>phases in the process, including the negotiation of difficulties and chartering of unknown territories.</a:t>
            </a:r>
          </a:p>
          <a:p>
            <a:pPr marL="0" indent="0">
              <a:buNone/>
            </a:pPr>
            <a:r>
              <a:rPr lang="en-GB" dirty="0"/>
              <a:t>That is, the deliberative process consists of a synthesis of the problems, proposals, arguments and </a:t>
            </a:r>
            <a:r>
              <a:rPr lang="en-GB" dirty="0" smtClean="0"/>
              <a:t>clarification of your findings, practical, in policies and in the wider literature.</a:t>
            </a:r>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59</a:t>
            </a:fld>
            <a:endParaRPr lang="en-GB"/>
          </a:p>
        </p:txBody>
      </p:sp>
    </p:spTree>
    <p:extLst>
      <p:ext uri="{BB962C8B-B14F-4D97-AF65-F5344CB8AC3E}">
        <p14:creationId xmlns:p14="http://schemas.microsoft.com/office/powerpoint/2010/main" val="153510609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Bibliography</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r>
              <a:rPr lang="en-GB" dirty="0" err="1" smtClean="0"/>
              <a:t>Bassey</a:t>
            </a:r>
            <a:r>
              <a:rPr lang="en-GB" dirty="0"/>
              <a:t>, M. (1999) Case Study Research in Educational Settings, Maidenhead: Open University Press.</a:t>
            </a:r>
          </a:p>
          <a:p>
            <a:r>
              <a:rPr lang="en-GB" dirty="0"/>
              <a:t>Gillham, B. (2000) Case Study Research Methods, London: Continuum.</a:t>
            </a:r>
          </a:p>
          <a:p>
            <a:r>
              <a:rPr lang="en-GB" dirty="0" err="1"/>
              <a:t>Golby</a:t>
            </a:r>
            <a:r>
              <a:rPr lang="en-GB" dirty="0"/>
              <a:t>, M. (1993) Case Study as Educational Research, Tiverton:  Fair Way Publications.</a:t>
            </a:r>
          </a:p>
          <a:p>
            <a:r>
              <a:rPr lang="en-GB" dirty="0"/>
              <a:t>Kenny, WR &amp; </a:t>
            </a:r>
            <a:r>
              <a:rPr lang="en-GB" dirty="0" err="1"/>
              <a:t>Groteleuschen</a:t>
            </a:r>
            <a:r>
              <a:rPr lang="en-GB" dirty="0"/>
              <a:t>, A. (1984) 'Making the case for case study' in Journal of Curriculum Studies, Vol. 16, No. 1, pp. 37-51.</a:t>
            </a:r>
          </a:p>
          <a:p>
            <a:r>
              <a:rPr lang="en-GB" dirty="0"/>
              <a:t>Simons, H. (1996) 'The paradox of case study', Cambridge Journal of Education, Vol. 26, No. 2, pp. 225-40.</a:t>
            </a:r>
          </a:p>
          <a:p>
            <a:r>
              <a:rPr lang="en-GB" dirty="0"/>
              <a:t>Stake, R.E. (1995) The Art of Case Study Research, London: Sage</a:t>
            </a:r>
            <a:r>
              <a:rPr lang="en-GB" dirty="0" smtClean="0"/>
              <a:t>.</a:t>
            </a:r>
          </a:p>
          <a:p>
            <a:r>
              <a:rPr lang="en-GB" dirty="0"/>
              <a:t>Thomas, G. (2011) How to do your case study: A Guide for Students and Researchers. London: Sage</a:t>
            </a:r>
            <a:r>
              <a:rPr lang="en-GB" dirty="0" smtClean="0"/>
              <a:t>.</a:t>
            </a:r>
            <a:endParaRPr lang="en-GB" dirty="0"/>
          </a:p>
          <a:p>
            <a:r>
              <a:rPr lang="en-GB" dirty="0"/>
              <a:t>Yin, R. K. (2003)   Case Study Research: Design and Methods, 3rd edition, London: Sage Publications.</a:t>
            </a:r>
          </a:p>
          <a:p>
            <a:endParaRPr lang="en-GB" dirty="0"/>
          </a:p>
        </p:txBody>
      </p:sp>
      <p:sp>
        <p:nvSpPr>
          <p:cNvPr id="4" name="Footer Placeholder 3"/>
          <p:cNvSpPr>
            <a:spLocks noGrp="1"/>
          </p:cNvSpPr>
          <p:nvPr>
            <p:ph type="ftr" sz="quarter" idx="11"/>
          </p:nvPr>
        </p:nvSpPr>
        <p:spPr/>
        <p:txBody>
          <a:bodyPr/>
          <a:lstStyle/>
          <a:p>
            <a:r>
              <a:rPr lang="en-GB" smtClean="0"/>
              <a:t>© D Hayes, Faculty of Education, University of Plymouth, 2006</a:t>
            </a:r>
            <a:endParaRPr lang="en-GB"/>
          </a:p>
        </p:txBody>
      </p:sp>
      <p:sp>
        <p:nvSpPr>
          <p:cNvPr id="5" name="Slide Number Placeholder 4"/>
          <p:cNvSpPr>
            <a:spLocks noGrp="1"/>
          </p:cNvSpPr>
          <p:nvPr>
            <p:ph type="sldNum" sz="quarter" idx="12"/>
          </p:nvPr>
        </p:nvSpPr>
        <p:spPr/>
        <p:txBody>
          <a:bodyPr/>
          <a:lstStyle/>
          <a:p>
            <a:fld id="{EC5F3578-62ED-433D-A5B6-1F71C9BD8E39}" type="slidenum">
              <a:rPr lang="en-GB" smtClean="0"/>
              <a:t>60</a:t>
            </a:fld>
            <a:endParaRPr lang="en-GB"/>
          </a:p>
        </p:txBody>
      </p:sp>
    </p:spTree>
    <p:extLst>
      <p:ext uri="{BB962C8B-B14F-4D97-AF65-F5344CB8AC3E}">
        <p14:creationId xmlns:p14="http://schemas.microsoft.com/office/powerpoint/2010/main" val="382055281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Session 4 </a:t>
            </a:r>
            <a:r>
              <a:rPr lang="en-GB" sz="3200" dirty="0" smtClean="0"/>
              <a:t>– Welsh Policy </a:t>
            </a:r>
            <a:r>
              <a:rPr lang="en-GB" sz="3200" dirty="0"/>
              <a:t>F</a:t>
            </a:r>
            <a:r>
              <a:rPr lang="en-GB" sz="3200" dirty="0" smtClean="0"/>
              <a:t>rameworks for Inclusion</a:t>
            </a:r>
            <a:endParaRPr lang="en-GB" sz="3200" dirty="0"/>
          </a:p>
        </p:txBody>
      </p:sp>
      <p:pic>
        <p:nvPicPr>
          <p:cNvPr id="5" name="Content Placeholder 4"/>
          <p:cNvPicPr>
            <a:picLocks noGrp="1" noChangeAspect="1"/>
          </p:cNvPicPr>
          <p:nvPr>
            <p:ph idx="1"/>
          </p:nvPr>
        </p:nvPicPr>
        <p:blipFill>
          <a:blip r:embed="rId3"/>
          <a:stretch>
            <a:fillRect/>
          </a:stretch>
        </p:blipFill>
        <p:spPr>
          <a:xfrm>
            <a:off x="1403648" y="1421604"/>
            <a:ext cx="4681873" cy="2348322"/>
          </a:xfrm>
          <a:prstGeom prst="rect">
            <a:avLst/>
          </a:prstGeom>
        </p:spPr>
      </p:pic>
      <p:pic>
        <p:nvPicPr>
          <p:cNvPr id="7" name="Picture 6"/>
          <p:cNvPicPr>
            <a:picLocks noChangeAspect="1"/>
          </p:cNvPicPr>
          <p:nvPr/>
        </p:nvPicPr>
        <p:blipFill>
          <a:blip r:embed="rId4"/>
          <a:stretch>
            <a:fillRect/>
          </a:stretch>
        </p:blipFill>
        <p:spPr>
          <a:xfrm>
            <a:off x="2736472" y="4036497"/>
            <a:ext cx="3863756" cy="2571154"/>
          </a:xfrm>
          <a:prstGeom prst="rect">
            <a:avLst/>
          </a:prstGeom>
        </p:spPr>
      </p:pic>
    </p:spTree>
    <p:extLst>
      <p:ext uri="{BB962C8B-B14F-4D97-AF65-F5344CB8AC3E}">
        <p14:creationId xmlns:p14="http://schemas.microsoft.com/office/powerpoint/2010/main" val="136279344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inclusion?</a:t>
            </a:r>
            <a:endParaRPr lang="en-GB" dirty="0"/>
          </a:p>
        </p:txBody>
      </p:sp>
      <p:sp>
        <p:nvSpPr>
          <p:cNvPr id="3" name="Content Placeholder 2"/>
          <p:cNvSpPr>
            <a:spLocks noGrp="1"/>
          </p:cNvSpPr>
          <p:nvPr>
            <p:ph idx="1"/>
          </p:nvPr>
        </p:nvSpPr>
        <p:spPr/>
        <p:txBody>
          <a:bodyPr>
            <a:normAutofit/>
          </a:bodyPr>
          <a:lstStyle/>
          <a:p>
            <a:r>
              <a:rPr lang="en-GB" dirty="0"/>
              <a:t>	</a:t>
            </a:r>
            <a:r>
              <a:rPr lang="en-GB" dirty="0" smtClean="0"/>
              <a:t>‘Inclusion </a:t>
            </a:r>
            <a:r>
              <a:rPr lang="en-GB" dirty="0"/>
              <a:t>is a process by which schools, local authorities and others develop their cultures, policies and practices to include all children and young </a:t>
            </a:r>
            <a:r>
              <a:rPr lang="en-GB" dirty="0" smtClean="0"/>
              <a:t>people’ (WG, 2016)</a:t>
            </a:r>
          </a:p>
          <a:p>
            <a:endParaRPr lang="en-GB" dirty="0"/>
          </a:p>
          <a:p>
            <a:endParaRPr lang="en-GB" dirty="0" smtClean="0"/>
          </a:p>
          <a:p>
            <a:pPr marL="0" indent="0">
              <a:buNone/>
            </a:pPr>
            <a:r>
              <a:rPr lang="en-GB" sz="2400" dirty="0" smtClean="0"/>
              <a:t>Welsh </a:t>
            </a:r>
            <a:r>
              <a:rPr lang="en-GB" sz="2400" dirty="0"/>
              <a:t>Government (2016) Inclusion and Pupil Support: Guidance No. 203/2106 (p.2) Cardiff: Welsh Government</a:t>
            </a:r>
          </a:p>
        </p:txBody>
      </p:sp>
    </p:spTree>
    <p:extLst>
      <p:ext uri="{BB962C8B-B14F-4D97-AF65-F5344CB8AC3E}">
        <p14:creationId xmlns:p14="http://schemas.microsoft.com/office/powerpoint/2010/main" val="3266896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a:bodyPr>
          <a:lstStyle/>
          <a:p>
            <a:r>
              <a:rPr lang="en-GB" dirty="0" smtClean="0"/>
              <a:t>Learning Outcomes of SJIE6003</a:t>
            </a:r>
            <a:endParaRPr lang="en-US" dirty="0"/>
          </a:p>
        </p:txBody>
      </p:sp>
      <p:sp>
        <p:nvSpPr>
          <p:cNvPr id="3" name="Content Placeholder 2"/>
          <p:cNvSpPr>
            <a:spLocks noGrp="1"/>
          </p:cNvSpPr>
          <p:nvPr>
            <p:ph idx="1"/>
          </p:nvPr>
        </p:nvSpPr>
        <p:spPr>
          <a:xfrm>
            <a:off x="251520" y="1135285"/>
            <a:ext cx="8784976" cy="4525963"/>
          </a:xfrm>
        </p:spPr>
        <p:txBody>
          <a:bodyPr>
            <a:noAutofit/>
          </a:bodyPr>
          <a:lstStyle/>
          <a:p>
            <a:pPr marL="0" indent="0" fontAlgn="base" hangingPunct="0">
              <a:buNone/>
            </a:pPr>
            <a:r>
              <a:rPr lang="en-GB" sz="2400" b="1" dirty="0"/>
              <a:t>Upon the successful completion of this module, the student should be able to demonstrate the ability to: </a:t>
            </a:r>
            <a:r>
              <a:rPr lang="en-GB" sz="2400" b="1" dirty="0" smtClean="0"/>
              <a:t> </a:t>
            </a:r>
            <a:endParaRPr lang="en-GB" sz="2400" b="1" dirty="0"/>
          </a:p>
          <a:p>
            <a:pPr lvl="0" fontAlgn="base" hangingPunct="0"/>
            <a:r>
              <a:rPr lang="en-GB" sz="2400" dirty="0"/>
              <a:t>Critically analyse how current policies for educational inclusion </a:t>
            </a:r>
            <a:r>
              <a:rPr lang="en-GB" sz="2400" dirty="0" smtClean="0"/>
              <a:t>have </a:t>
            </a:r>
            <a:r>
              <a:rPr lang="en-GB" sz="2400" dirty="0"/>
              <a:t>developed and evolved</a:t>
            </a:r>
            <a:r>
              <a:rPr lang="en-GB" sz="2400" dirty="0" smtClean="0"/>
              <a:t>.</a:t>
            </a:r>
            <a:endParaRPr lang="en-GB" sz="2400" dirty="0"/>
          </a:p>
          <a:p>
            <a:pPr lvl="0" fontAlgn="base" hangingPunct="0"/>
            <a:r>
              <a:rPr lang="en-GB" sz="2400" dirty="0"/>
              <a:t>Critically reflect on how policy has impacted on inclusive practice in a diverse educational environment, particularly at key transition points</a:t>
            </a:r>
            <a:r>
              <a:rPr lang="en-GB" sz="2400" dirty="0" smtClean="0"/>
              <a:t>.</a:t>
            </a:r>
            <a:endParaRPr lang="en-GB" sz="2400" dirty="0"/>
          </a:p>
          <a:p>
            <a:pPr lvl="0" fontAlgn="base" hangingPunct="0"/>
            <a:r>
              <a:rPr lang="en-GB" sz="2400" dirty="0"/>
              <a:t>Critically evaluate the nature of equitable support offered to children from diverse backgrounds. </a:t>
            </a:r>
          </a:p>
          <a:p>
            <a:pPr lvl="0" fontAlgn="base" hangingPunct="0"/>
            <a:r>
              <a:rPr lang="en-GB" sz="2400" dirty="0"/>
              <a:t>Organise their knowledge and learning through use of a range of information resources, including ICT and present their work at the appropriate level. </a:t>
            </a:r>
          </a:p>
        </p:txBody>
      </p:sp>
      <p:sp>
        <p:nvSpPr>
          <p:cNvPr id="4" name="TextBox 3"/>
          <p:cNvSpPr txBox="1"/>
          <p:nvPr/>
        </p:nvSpPr>
        <p:spPr>
          <a:xfrm>
            <a:off x="3851920" y="5949280"/>
            <a:ext cx="2736304" cy="584775"/>
          </a:xfrm>
          <a:prstGeom prst="rect">
            <a:avLst/>
          </a:prstGeom>
          <a:noFill/>
        </p:spPr>
        <p:txBody>
          <a:bodyPr wrap="square" rtlCol="0">
            <a:spAutoFit/>
          </a:bodyPr>
          <a:lstStyle/>
          <a:p>
            <a:r>
              <a:rPr lang="en-GB" sz="3200" dirty="0" smtClean="0"/>
              <a:t>Any questions?</a:t>
            </a:r>
            <a:endParaRPr lang="en-GB" sz="32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5824" y="5949280"/>
            <a:ext cx="638801" cy="638801"/>
          </a:xfrm>
          <a:prstGeom prst="rect">
            <a:avLst/>
          </a:prstGeom>
        </p:spPr>
      </p:pic>
    </p:spTree>
    <p:extLst>
      <p:ext uri="{BB962C8B-B14F-4D97-AF65-F5344CB8AC3E}">
        <p14:creationId xmlns:p14="http://schemas.microsoft.com/office/powerpoint/2010/main" val="205477952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Overview</a:t>
            </a:r>
            <a:endParaRPr lang="en-US" dirty="0"/>
          </a:p>
        </p:txBody>
      </p:sp>
      <p:sp>
        <p:nvSpPr>
          <p:cNvPr id="3" name="Content Placeholder 2"/>
          <p:cNvSpPr>
            <a:spLocks noGrp="1"/>
          </p:cNvSpPr>
          <p:nvPr>
            <p:ph idx="1"/>
          </p:nvPr>
        </p:nvSpPr>
        <p:spPr>
          <a:xfrm>
            <a:off x="395536" y="1052736"/>
            <a:ext cx="8229600" cy="576064"/>
          </a:xfrm>
        </p:spPr>
        <p:txBody>
          <a:bodyPr>
            <a:normAutofit lnSpcReduction="10000"/>
          </a:bodyPr>
          <a:lstStyle/>
          <a:p>
            <a:pPr marL="0" lvl="0" indent="0">
              <a:buNone/>
            </a:pPr>
            <a:r>
              <a:rPr lang="en-GB" b="1" dirty="0" smtClean="0"/>
              <a:t>Principles of inclusive learning environments</a:t>
            </a:r>
            <a:endParaRPr lang="en-GB" b="1" dirty="0"/>
          </a:p>
        </p:txBody>
      </p:sp>
      <p:sp>
        <p:nvSpPr>
          <p:cNvPr id="5" name="TextBox 4"/>
          <p:cNvSpPr txBox="1"/>
          <p:nvPr/>
        </p:nvSpPr>
        <p:spPr>
          <a:xfrm>
            <a:off x="323528" y="1700808"/>
            <a:ext cx="8712968"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t>valuing all students and staff equally </a:t>
            </a:r>
          </a:p>
          <a:p>
            <a:pPr marL="457200" indent="-457200">
              <a:buFont typeface="Arial" panose="020B0604020202020204" pitchFamily="34" charset="0"/>
              <a:buChar char="•"/>
            </a:pPr>
            <a:r>
              <a:rPr lang="en-GB" sz="2800" dirty="0"/>
              <a:t>increasing the participation of students in the cultures, curricula and communities of local schools </a:t>
            </a:r>
          </a:p>
          <a:p>
            <a:pPr marL="457200" indent="-457200">
              <a:buFont typeface="Arial" panose="020B0604020202020204" pitchFamily="34" charset="0"/>
              <a:buChar char="•"/>
            </a:pPr>
            <a:r>
              <a:rPr lang="en-GB" sz="2800" dirty="0"/>
              <a:t>restructuring the cultures, policies and practices in schools to respond to the diversity of students in the locality </a:t>
            </a:r>
          </a:p>
          <a:p>
            <a:pPr marL="457200" indent="-457200">
              <a:buFont typeface="Arial" panose="020B0604020202020204" pitchFamily="34" charset="0"/>
              <a:buChar char="•"/>
            </a:pPr>
            <a:r>
              <a:rPr lang="en-GB" sz="2800" dirty="0"/>
              <a:t>reducing barriers to learning and participation for all </a:t>
            </a:r>
            <a:r>
              <a:rPr lang="en-GB" sz="2800" dirty="0" smtClean="0"/>
              <a:t>students</a:t>
            </a:r>
            <a:endParaRPr lang="en-GB" sz="2800" dirty="0"/>
          </a:p>
        </p:txBody>
      </p:sp>
      <p:sp>
        <p:nvSpPr>
          <p:cNvPr id="4" name="TextBox 3"/>
          <p:cNvSpPr txBox="1"/>
          <p:nvPr/>
        </p:nvSpPr>
        <p:spPr>
          <a:xfrm>
            <a:off x="1979712" y="5373216"/>
            <a:ext cx="6840760" cy="461665"/>
          </a:xfrm>
          <a:prstGeom prst="rect">
            <a:avLst/>
          </a:prstGeom>
          <a:noFill/>
        </p:spPr>
        <p:txBody>
          <a:bodyPr wrap="square" rtlCol="0">
            <a:spAutoFit/>
          </a:bodyPr>
          <a:lstStyle/>
          <a:p>
            <a:r>
              <a:rPr lang="en-GB" sz="2400" dirty="0"/>
              <a:t>(Booth and </a:t>
            </a:r>
            <a:r>
              <a:rPr lang="en-GB" sz="2400" dirty="0" err="1"/>
              <a:t>Ainscow</a:t>
            </a:r>
            <a:r>
              <a:rPr lang="en-GB" sz="2400" dirty="0"/>
              <a:t>, 2002 cited in Armstrong 2012</a:t>
            </a:r>
            <a:r>
              <a:rPr lang="en-GB" sz="2400" dirty="0" smtClean="0"/>
              <a:t>)</a:t>
            </a:r>
            <a:endParaRPr lang="en-GB" sz="2400" dirty="0"/>
          </a:p>
        </p:txBody>
      </p:sp>
    </p:spTree>
    <p:extLst>
      <p:ext uri="{BB962C8B-B14F-4D97-AF65-F5344CB8AC3E}">
        <p14:creationId xmlns:p14="http://schemas.microsoft.com/office/powerpoint/2010/main" val="241133182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Overview</a:t>
            </a:r>
            <a:endParaRPr lang="en-US" dirty="0"/>
          </a:p>
        </p:txBody>
      </p:sp>
      <p:sp>
        <p:nvSpPr>
          <p:cNvPr id="3" name="Content Placeholder 2"/>
          <p:cNvSpPr>
            <a:spLocks noGrp="1"/>
          </p:cNvSpPr>
          <p:nvPr>
            <p:ph idx="1"/>
          </p:nvPr>
        </p:nvSpPr>
        <p:spPr>
          <a:xfrm>
            <a:off x="395536" y="1052736"/>
            <a:ext cx="8229600" cy="576064"/>
          </a:xfrm>
        </p:spPr>
        <p:txBody>
          <a:bodyPr>
            <a:normAutofit lnSpcReduction="10000"/>
          </a:bodyPr>
          <a:lstStyle/>
          <a:p>
            <a:pPr marL="0" lvl="0" indent="0">
              <a:buNone/>
            </a:pPr>
            <a:r>
              <a:rPr lang="en-GB" b="1" dirty="0" smtClean="0"/>
              <a:t>Principles of inclusive learning environments</a:t>
            </a:r>
            <a:endParaRPr lang="en-GB" b="1" dirty="0"/>
          </a:p>
        </p:txBody>
      </p:sp>
      <p:sp>
        <p:nvSpPr>
          <p:cNvPr id="5" name="TextBox 4"/>
          <p:cNvSpPr txBox="1"/>
          <p:nvPr/>
        </p:nvSpPr>
        <p:spPr>
          <a:xfrm>
            <a:off x="323528" y="1700808"/>
            <a:ext cx="8712968" cy="3539430"/>
          </a:xfrm>
          <a:prstGeom prst="rect">
            <a:avLst/>
          </a:prstGeom>
          <a:noFill/>
        </p:spPr>
        <p:txBody>
          <a:bodyPr wrap="square" rtlCol="0">
            <a:spAutoFit/>
          </a:bodyPr>
          <a:lstStyle/>
          <a:p>
            <a:pPr marL="457200" indent="-457200">
              <a:buFont typeface="Arial" panose="020B0604020202020204" pitchFamily="34" charset="0"/>
              <a:buChar char="•"/>
            </a:pPr>
            <a:r>
              <a:rPr lang="en-US" sz="2800" dirty="0"/>
              <a:t>view difference between students as resources to support learning </a:t>
            </a:r>
          </a:p>
          <a:p>
            <a:pPr marL="457200" indent="-457200">
              <a:buFont typeface="Arial" panose="020B0604020202020204" pitchFamily="34" charset="0"/>
              <a:buChar char="•"/>
            </a:pPr>
            <a:r>
              <a:rPr lang="en-US" sz="2800" dirty="0"/>
              <a:t>acknowledging the right of students to an education in their locality </a:t>
            </a:r>
          </a:p>
          <a:p>
            <a:pPr marL="457200" indent="-457200">
              <a:buFont typeface="Arial" panose="020B0604020202020204" pitchFamily="34" charset="0"/>
              <a:buChar char="•"/>
            </a:pPr>
            <a:r>
              <a:rPr lang="en-US" sz="2800" dirty="0" err="1"/>
              <a:t>emphasising</a:t>
            </a:r>
            <a:r>
              <a:rPr lang="en-US" sz="2800" dirty="0"/>
              <a:t> the role of schools in building community and developing values </a:t>
            </a:r>
          </a:p>
          <a:p>
            <a:pPr marL="457200" indent="-457200">
              <a:buFont typeface="Arial" panose="020B0604020202020204" pitchFamily="34" charset="0"/>
              <a:buChar char="•"/>
            </a:pPr>
            <a:r>
              <a:rPr lang="en-US" sz="2800" dirty="0" err="1"/>
              <a:t>recognising</a:t>
            </a:r>
            <a:r>
              <a:rPr lang="en-US" sz="2800" dirty="0"/>
              <a:t> that inclusion in education is one aspect of inclusion in society.</a:t>
            </a:r>
          </a:p>
        </p:txBody>
      </p:sp>
      <p:sp>
        <p:nvSpPr>
          <p:cNvPr id="4" name="TextBox 3"/>
          <p:cNvSpPr txBox="1"/>
          <p:nvPr/>
        </p:nvSpPr>
        <p:spPr>
          <a:xfrm>
            <a:off x="1979712" y="5373216"/>
            <a:ext cx="6840760" cy="461665"/>
          </a:xfrm>
          <a:prstGeom prst="rect">
            <a:avLst/>
          </a:prstGeom>
          <a:noFill/>
        </p:spPr>
        <p:txBody>
          <a:bodyPr wrap="square" rtlCol="0">
            <a:spAutoFit/>
          </a:bodyPr>
          <a:lstStyle/>
          <a:p>
            <a:r>
              <a:rPr lang="en-GB" sz="2400" dirty="0"/>
              <a:t>(Booth and </a:t>
            </a:r>
            <a:r>
              <a:rPr lang="en-GB" sz="2400" dirty="0" err="1"/>
              <a:t>Ainscow</a:t>
            </a:r>
            <a:r>
              <a:rPr lang="en-GB" sz="2400" dirty="0"/>
              <a:t>, 2002 cited in Armstrong 2012</a:t>
            </a:r>
            <a:r>
              <a:rPr lang="en-GB" sz="2400" dirty="0" smtClean="0"/>
              <a:t>)</a:t>
            </a:r>
            <a:endParaRPr lang="en-GB" sz="2400" dirty="0"/>
          </a:p>
        </p:txBody>
      </p:sp>
    </p:spTree>
    <p:extLst>
      <p:ext uri="{BB962C8B-B14F-4D97-AF65-F5344CB8AC3E}">
        <p14:creationId xmlns:p14="http://schemas.microsoft.com/office/powerpoint/2010/main" val="102986656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Inclusion and Pupil Support 2006</a:t>
            </a: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0470" y="1196752"/>
            <a:ext cx="4363059" cy="5201376"/>
          </a:xfrm>
          <a:prstGeom prst="rect">
            <a:avLst/>
          </a:prstGeom>
        </p:spPr>
      </p:pic>
    </p:spTree>
    <p:extLst>
      <p:ext uri="{BB962C8B-B14F-4D97-AF65-F5344CB8AC3E}">
        <p14:creationId xmlns:p14="http://schemas.microsoft.com/office/powerpoint/2010/main" val="329264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Inclusion and Pupil Support 2006</a:t>
            </a:r>
            <a:endParaRPr lang="en-US" dirty="0"/>
          </a:p>
        </p:txBody>
      </p:sp>
      <p:sp>
        <p:nvSpPr>
          <p:cNvPr id="4" name="Content Placeholder 3"/>
          <p:cNvSpPr>
            <a:spLocks noGrp="1"/>
          </p:cNvSpPr>
          <p:nvPr>
            <p:ph sz="quarter" idx="4294967295"/>
          </p:nvPr>
        </p:nvSpPr>
        <p:spPr>
          <a:xfrm>
            <a:off x="755576" y="980728"/>
            <a:ext cx="7992888" cy="3877056"/>
          </a:xfrm>
          <a:prstGeom prst="rect">
            <a:avLst/>
          </a:prstGeom>
        </p:spPr>
        <p:txBody>
          <a:bodyPr>
            <a:noAutofit/>
          </a:bodyPr>
          <a:lstStyle/>
          <a:p>
            <a:r>
              <a:rPr lang="en-US" sz="2800" i="1" dirty="0"/>
              <a:t>There must be high standards and expectations, together </a:t>
            </a:r>
            <a:r>
              <a:rPr lang="en-US" sz="2800" i="1" dirty="0" smtClean="0"/>
              <a:t>with progressive </a:t>
            </a:r>
            <a:r>
              <a:rPr lang="en-US" sz="2800" i="1" dirty="0"/>
              <a:t>improvements in outcomes for all </a:t>
            </a:r>
            <a:r>
              <a:rPr lang="en-US" sz="2800" i="1" dirty="0" smtClean="0"/>
              <a:t>learners;</a:t>
            </a:r>
            <a:endParaRPr lang="en-US" sz="2800" i="1" dirty="0"/>
          </a:p>
          <a:p>
            <a:r>
              <a:rPr lang="en-US" sz="2800" i="1" dirty="0" smtClean="0"/>
              <a:t>The </a:t>
            </a:r>
            <a:r>
              <a:rPr lang="en-US" sz="2800" i="1" dirty="0"/>
              <a:t>interests of learners override all other </a:t>
            </a:r>
            <a:r>
              <a:rPr lang="en-US" sz="2800" i="1" dirty="0" smtClean="0"/>
              <a:t>considerations;</a:t>
            </a:r>
          </a:p>
          <a:p>
            <a:r>
              <a:rPr lang="en-GB" sz="2800" i="1" dirty="0"/>
              <a:t>All children and young people should have access to an appropriate education that affords them the opportunity to achieve their personal potential</a:t>
            </a:r>
            <a:r>
              <a:rPr lang="en-GB" sz="2800" i="1" dirty="0" smtClean="0"/>
              <a:t>;</a:t>
            </a:r>
          </a:p>
          <a:p>
            <a:r>
              <a:rPr lang="en-US" sz="2800" i="1" dirty="0"/>
              <a:t>An inclusive education service offers excellence and choice and seeks and responds to the views of parents, </a:t>
            </a:r>
            <a:r>
              <a:rPr lang="en-US" sz="2800" i="1" dirty="0" err="1"/>
              <a:t>carers</a:t>
            </a:r>
            <a:r>
              <a:rPr lang="en-US" sz="2800" i="1" dirty="0"/>
              <a:t>, children and </a:t>
            </a:r>
            <a:r>
              <a:rPr lang="en-GB" sz="2800" i="1" dirty="0"/>
              <a:t>young people;</a:t>
            </a:r>
          </a:p>
          <a:p>
            <a:endParaRPr lang="en-GB" sz="2800" i="1" dirty="0"/>
          </a:p>
          <a:p>
            <a:endParaRPr lang="en-US" sz="2800" i="1" dirty="0" smtClean="0"/>
          </a:p>
        </p:txBody>
      </p:sp>
    </p:spTree>
    <p:extLst>
      <p:ext uri="{BB962C8B-B14F-4D97-AF65-F5344CB8AC3E}">
        <p14:creationId xmlns:p14="http://schemas.microsoft.com/office/powerpoint/2010/main" val="369474448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Inclusion and Pupil Support 2006</a:t>
            </a:r>
            <a:endParaRPr lang="en-US" dirty="0"/>
          </a:p>
        </p:txBody>
      </p:sp>
      <p:sp>
        <p:nvSpPr>
          <p:cNvPr id="4" name="Content Placeholder 3"/>
          <p:cNvSpPr>
            <a:spLocks noGrp="1"/>
          </p:cNvSpPr>
          <p:nvPr>
            <p:ph sz="quarter" idx="4294967295"/>
          </p:nvPr>
        </p:nvSpPr>
        <p:spPr>
          <a:xfrm>
            <a:off x="755576" y="1208128"/>
            <a:ext cx="7992888" cy="3877056"/>
          </a:xfrm>
          <a:prstGeom prst="rect">
            <a:avLst/>
          </a:prstGeom>
        </p:spPr>
        <p:txBody>
          <a:bodyPr>
            <a:noAutofit/>
          </a:bodyPr>
          <a:lstStyle/>
          <a:p>
            <a:r>
              <a:rPr lang="en-GB" sz="2800" i="1" dirty="0"/>
              <a:t>The interests of all children and young people are safeguarded;</a:t>
            </a:r>
          </a:p>
          <a:p>
            <a:r>
              <a:rPr lang="en-GB" sz="2800" i="1" dirty="0"/>
              <a:t>With the right training, strategies and support, nearly all children and young people with additional learning needs can be successfully included in mainstream </a:t>
            </a:r>
            <a:r>
              <a:rPr lang="en-GB" sz="2800" i="1" dirty="0" smtClean="0"/>
              <a:t>education;</a:t>
            </a:r>
          </a:p>
          <a:p>
            <a:r>
              <a:rPr lang="en-US" sz="2800" i="1" dirty="0"/>
              <a:t>Inclusive education is an ongoing process concerned with ensuring equality of educational opportunity by accounting for and addressing the </a:t>
            </a:r>
            <a:r>
              <a:rPr lang="en-GB" sz="2800" i="1" dirty="0"/>
              <a:t>diversity present in schools </a:t>
            </a:r>
          </a:p>
          <a:p>
            <a:pPr marL="0" indent="0">
              <a:buNone/>
            </a:pPr>
            <a:endParaRPr lang="en-GB" sz="2800" i="1" dirty="0"/>
          </a:p>
          <a:p>
            <a:endParaRPr lang="en-GB" sz="2800" i="1" dirty="0"/>
          </a:p>
          <a:p>
            <a:endParaRPr lang="en-US" sz="2800" i="1" dirty="0" smtClean="0"/>
          </a:p>
        </p:txBody>
      </p:sp>
    </p:spTree>
    <p:extLst>
      <p:ext uri="{BB962C8B-B14F-4D97-AF65-F5344CB8AC3E}">
        <p14:creationId xmlns:p14="http://schemas.microsoft.com/office/powerpoint/2010/main" val="299953439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Inclusion and Pupil Support 2016</a:t>
            </a:r>
            <a:endParaRPr lang="en-US" dirty="0"/>
          </a:p>
        </p:txBody>
      </p:sp>
      <p:sp>
        <p:nvSpPr>
          <p:cNvPr id="3" name="Content Placeholder 2"/>
          <p:cNvSpPr>
            <a:spLocks noGrp="1"/>
          </p:cNvSpPr>
          <p:nvPr>
            <p:ph idx="1"/>
          </p:nvPr>
        </p:nvSpPr>
        <p:spPr>
          <a:xfrm>
            <a:off x="395536" y="1052736"/>
            <a:ext cx="8229600" cy="576064"/>
          </a:xfrm>
        </p:spPr>
        <p:txBody>
          <a:bodyPr>
            <a:normAutofit lnSpcReduction="10000"/>
          </a:bodyPr>
          <a:lstStyle/>
          <a:p>
            <a:pPr marL="0" lvl="0" indent="0">
              <a:buNone/>
            </a:pPr>
            <a:r>
              <a:rPr lang="en-GB" b="1" dirty="0" smtClean="0"/>
              <a:t>Welsh Government Guidance 203/2016</a:t>
            </a:r>
            <a:endParaRPr lang="en-GB" b="1" dirty="0"/>
          </a:p>
        </p:txBody>
      </p:sp>
      <p:sp>
        <p:nvSpPr>
          <p:cNvPr id="5" name="TextBox 4"/>
          <p:cNvSpPr txBox="1"/>
          <p:nvPr/>
        </p:nvSpPr>
        <p:spPr>
          <a:xfrm>
            <a:off x="323528" y="1700808"/>
            <a:ext cx="8712968" cy="523220"/>
          </a:xfrm>
          <a:prstGeom prst="rect">
            <a:avLst/>
          </a:prstGeom>
          <a:noFill/>
        </p:spPr>
        <p:txBody>
          <a:bodyPr wrap="square" rtlCol="0">
            <a:spAutoFit/>
          </a:bodyPr>
          <a:lstStyle/>
          <a:p>
            <a:pPr marL="457200" indent="-457200">
              <a:buFont typeface="Arial" panose="020B0604020202020204" pitchFamily="34" charset="0"/>
              <a:buChar char="•"/>
            </a:pPr>
            <a:r>
              <a:rPr lang="en-US" sz="2800" dirty="0" smtClean="0"/>
              <a:t>Published in March 2016</a:t>
            </a:r>
            <a:endParaRPr lang="en-US" sz="2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5068" y="2348880"/>
            <a:ext cx="2949888" cy="4067270"/>
          </a:xfrm>
          <a:prstGeom prst="rect">
            <a:avLst/>
          </a:prstGeom>
        </p:spPr>
      </p:pic>
    </p:spTree>
    <p:extLst>
      <p:ext uri="{BB962C8B-B14F-4D97-AF65-F5344CB8AC3E}">
        <p14:creationId xmlns:p14="http://schemas.microsoft.com/office/powerpoint/2010/main" val="1467391429"/>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Inclusion and Pupil Support 2016</a:t>
            </a:r>
            <a:endParaRPr lang="en-US" dirty="0"/>
          </a:p>
        </p:txBody>
      </p:sp>
      <p:sp>
        <p:nvSpPr>
          <p:cNvPr id="7" name="Content Placeholder 3"/>
          <p:cNvSpPr>
            <a:spLocks noGrp="1"/>
          </p:cNvSpPr>
          <p:nvPr>
            <p:ph sz="quarter" idx="4294967295"/>
          </p:nvPr>
        </p:nvSpPr>
        <p:spPr>
          <a:xfrm>
            <a:off x="395536" y="1784192"/>
            <a:ext cx="8352928" cy="3877056"/>
          </a:xfrm>
          <a:prstGeom prst="rect">
            <a:avLst/>
          </a:prstGeom>
        </p:spPr>
        <p:txBody>
          <a:bodyPr>
            <a:noAutofit/>
          </a:bodyPr>
          <a:lstStyle/>
          <a:p>
            <a:r>
              <a:rPr lang="en-GB" sz="2800" i="1" dirty="0"/>
              <a:t>Additional Learning Needs and Education Tribunal </a:t>
            </a:r>
            <a:r>
              <a:rPr lang="en-GB" sz="2800" i="1" dirty="0" smtClean="0"/>
              <a:t>(Wales</a:t>
            </a:r>
            <a:r>
              <a:rPr lang="en-GB" sz="2800" i="1" dirty="0"/>
              <a:t>) Bill</a:t>
            </a:r>
          </a:p>
          <a:p>
            <a:r>
              <a:rPr lang="en-GB" sz="2800" i="1" dirty="0"/>
              <a:t>Introducing the terms ‘additional learning </a:t>
            </a:r>
            <a:r>
              <a:rPr lang="en-GB" sz="2800" b="1" i="1" dirty="0"/>
              <a:t>needs</a:t>
            </a:r>
            <a:r>
              <a:rPr lang="en-GB" sz="2800" i="1" dirty="0"/>
              <a:t>’ and ‘additional learning provision’ to replace the existing terms ‘special educational needs’ and ‘special educational provision</a:t>
            </a:r>
          </a:p>
          <a:p>
            <a:pPr marL="0" indent="0">
              <a:buNone/>
            </a:pPr>
            <a:endParaRPr lang="en-GB" sz="2800" i="1" dirty="0"/>
          </a:p>
          <a:p>
            <a:endParaRPr lang="en-GB" sz="2800" i="1" dirty="0"/>
          </a:p>
          <a:p>
            <a:endParaRPr lang="en-US" sz="2800" i="1" dirty="0" smtClean="0"/>
          </a:p>
        </p:txBody>
      </p:sp>
    </p:spTree>
    <p:extLst>
      <p:ext uri="{BB962C8B-B14F-4D97-AF65-F5344CB8AC3E}">
        <p14:creationId xmlns:p14="http://schemas.microsoft.com/office/powerpoint/2010/main" val="403051543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Inclusion and Pupil Support 2016</a:t>
            </a:r>
            <a:endParaRPr lang="en-US" dirty="0"/>
          </a:p>
        </p:txBody>
      </p:sp>
      <p:sp>
        <p:nvSpPr>
          <p:cNvPr id="7" name="Content Placeholder 3"/>
          <p:cNvSpPr>
            <a:spLocks noGrp="1"/>
          </p:cNvSpPr>
          <p:nvPr>
            <p:ph sz="quarter" idx="4294967295"/>
          </p:nvPr>
        </p:nvSpPr>
        <p:spPr>
          <a:xfrm>
            <a:off x="395536" y="1424152"/>
            <a:ext cx="8352928" cy="3877056"/>
          </a:xfrm>
          <a:prstGeom prst="rect">
            <a:avLst/>
          </a:prstGeom>
        </p:spPr>
        <p:txBody>
          <a:bodyPr>
            <a:noAutofit/>
          </a:bodyPr>
          <a:lstStyle/>
          <a:p>
            <a:r>
              <a:rPr lang="en-GB" sz="2400" i="1" dirty="0"/>
              <a:t>The best interests of learners must be a primary consideration</a:t>
            </a:r>
          </a:p>
          <a:p>
            <a:r>
              <a:rPr lang="en-GB" sz="2400" i="1" dirty="0"/>
              <a:t>Learners’ opinions should always be considered, along with those of their parents</a:t>
            </a:r>
          </a:p>
          <a:p>
            <a:r>
              <a:rPr lang="en-GB" sz="2400" i="1" dirty="0"/>
              <a:t>Learners should expect to have their </a:t>
            </a:r>
            <a:r>
              <a:rPr lang="en-GB" sz="2400" b="1" i="1" dirty="0"/>
              <a:t>needs</a:t>
            </a:r>
            <a:r>
              <a:rPr lang="en-GB" sz="2400" i="1" dirty="0"/>
              <a:t> identified and </a:t>
            </a:r>
            <a:r>
              <a:rPr lang="en-GB" sz="2400" i="1" dirty="0" smtClean="0"/>
              <a:t>met</a:t>
            </a:r>
          </a:p>
          <a:p>
            <a:r>
              <a:rPr lang="en-GB" sz="2400" i="1" dirty="0"/>
              <a:t>Agreeing assessment and provision for learners should be simpler and less adversarial</a:t>
            </a:r>
          </a:p>
          <a:p>
            <a:r>
              <a:rPr lang="en-GB" sz="2400" i="1" dirty="0"/>
              <a:t>Disagreements should be resolved as quickly and easily as possible</a:t>
            </a:r>
          </a:p>
          <a:p>
            <a:r>
              <a:rPr lang="en-GB" sz="2400" i="1" dirty="0"/>
              <a:t>All those involved in providing support to learners should work together to provide a seamless service</a:t>
            </a:r>
          </a:p>
          <a:p>
            <a:endParaRPr lang="en-GB" sz="2400" i="1" dirty="0"/>
          </a:p>
          <a:p>
            <a:pPr marL="0" indent="0">
              <a:buNone/>
            </a:pPr>
            <a:endParaRPr lang="en-GB" sz="2400" i="1" dirty="0"/>
          </a:p>
          <a:p>
            <a:endParaRPr lang="en-GB" sz="2400" i="1" dirty="0"/>
          </a:p>
          <a:p>
            <a:endParaRPr lang="en-US" sz="2400" i="1" dirty="0" smtClean="0"/>
          </a:p>
        </p:txBody>
      </p:sp>
    </p:spTree>
    <p:extLst>
      <p:ext uri="{BB962C8B-B14F-4D97-AF65-F5344CB8AC3E}">
        <p14:creationId xmlns:p14="http://schemas.microsoft.com/office/powerpoint/2010/main" val="283122473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a:bodyPr>
          <a:lstStyle/>
          <a:p>
            <a:r>
              <a:rPr lang="en-GB" sz="3600" dirty="0" smtClean="0"/>
              <a:t>Inclusive Education: A global perspective</a:t>
            </a:r>
            <a:endParaRPr lang="en-US" sz="3600" dirty="0"/>
          </a:p>
        </p:txBody>
      </p:sp>
      <p:sp>
        <p:nvSpPr>
          <p:cNvPr id="5" name="TextBox 4"/>
          <p:cNvSpPr txBox="1"/>
          <p:nvPr/>
        </p:nvSpPr>
        <p:spPr>
          <a:xfrm>
            <a:off x="395536" y="1196752"/>
            <a:ext cx="5472608" cy="523220"/>
          </a:xfrm>
          <a:prstGeom prst="rect">
            <a:avLst/>
          </a:prstGeom>
          <a:noFill/>
        </p:spPr>
        <p:txBody>
          <a:bodyPr wrap="square" rtlCol="0">
            <a:spAutoFit/>
          </a:bodyPr>
          <a:lstStyle/>
          <a:p>
            <a:r>
              <a:rPr lang="en-GB" sz="2800" b="1" dirty="0" smtClean="0"/>
              <a:t>The Salamanca Statement</a:t>
            </a:r>
            <a:endParaRPr lang="en-GB" sz="2800" b="1"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40528" y="1196752"/>
            <a:ext cx="638801" cy="638801"/>
          </a:xfrm>
          <a:prstGeom prst="rect">
            <a:avLst/>
          </a:prstGeom>
        </p:spPr>
      </p:pic>
      <p:sp>
        <p:nvSpPr>
          <p:cNvPr id="7" name="TextBox 6"/>
          <p:cNvSpPr txBox="1"/>
          <p:nvPr/>
        </p:nvSpPr>
        <p:spPr>
          <a:xfrm>
            <a:off x="395536" y="2132856"/>
            <a:ext cx="8352928"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UNESCO </a:t>
            </a:r>
            <a:r>
              <a:rPr lang="en-GB" sz="2800" dirty="0" smtClean="0"/>
              <a:t>(United Nations Educational Scientific and Cultural Organisation) world </a:t>
            </a:r>
            <a:r>
              <a:rPr lang="en-GB" sz="2800" dirty="0"/>
              <a:t>conference 1994.</a:t>
            </a:r>
          </a:p>
          <a:p>
            <a:pPr marL="285750" indent="-285750">
              <a:buFont typeface="Arial" panose="020B0604020202020204" pitchFamily="34" charset="0"/>
              <a:buChar char="•"/>
            </a:pPr>
            <a:r>
              <a:rPr lang="en-GB" sz="2800" dirty="0"/>
              <a:t>It calls upon all governments to “adopt as a matter of law or policy the principle of inclusive education, enrolling all children in regular schools, unless there are compelling reasons for doing otherwise’.</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2428229666"/>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457200" y="-27384"/>
            <a:ext cx="8229600" cy="1143000"/>
          </a:xfrm>
        </p:spPr>
        <p:txBody>
          <a:bodyPr>
            <a:normAutofit/>
          </a:bodyPr>
          <a:lstStyle/>
          <a:p>
            <a:r>
              <a:rPr lang="en-GB" sz="3600" dirty="0" smtClean="0"/>
              <a:t>Inclusive Education: A global perspective</a:t>
            </a:r>
            <a:endParaRPr lang="en-US" sz="3600" dirty="0"/>
          </a:p>
        </p:txBody>
      </p:sp>
      <p:sp>
        <p:nvSpPr>
          <p:cNvPr id="5" name="TextBox 4"/>
          <p:cNvSpPr txBox="1"/>
          <p:nvPr/>
        </p:nvSpPr>
        <p:spPr>
          <a:xfrm>
            <a:off x="395536" y="908720"/>
            <a:ext cx="5472608" cy="523220"/>
          </a:xfrm>
          <a:prstGeom prst="rect">
            <a:avLst/>
          </a:prstGeom>
          <a:noFill/>
        </p:spPr>
        <p:txBody>
          <a:bodyPr wrap="square" rtlCol="0">
            <a:spAutoFit/>
          </a:bodyPr>
          <a:lstStyle/>
          <a:p>
            <a:r>
              <a:rPr lang="en-GB" sz="2800" b="1" dirty="0" smtClean="0"/>
              <a:t>The Salamanca Statement</a:t>
            </a:r>
            <a:endParaRPr lang="en-GB" sz="2800" b="1" dirty="0"/>
          </a:p>
        </p:txBody>
      </p:sp>
      <p:sp>
        <p:nvSpPr>
          <p:cNvPr id="6" name="TextBox 5"/>
          <p:cNvSpPr txBox="1"/>
          <p:nvPr/>
        </p:nvSpPr>
        <p:spPr>
          <a:xfrm>
            <a:off x="395536" y="1412776"/>
            <a:ext cx="7776864" cy="523220"/>
          </a:xfrm>
          <a:prstGeom prst="rect">
            <a:avLst/>
          </a:prstGeom>
          <a:noFill/>
        </p:spPr>
        <p:txBody>
          <a:bodyPr wrap="square" rtlCol="0">
            <a:spAutoFit/>
          </a:bodyPr>
          <a:lstStyle/>
          <a:p>
            <a:r>
              <a:rPr lang="en-GB" sz="2800" dirty="0" smtClean="0"/>
              <a:t>The statement goes on to say that;</a:t>
            </a:r>
            <a:endParaRPr lang="en-GB" sz="2800" dirty="0"/>
          </a:p>
        </p:txBody>
      </p:sp>
      <p:sp>
        <p:nvSpPr>
          <p:cNvPr id="7" name="TextBox 6"/>
          <p:cNvSpPr txBox="1"/>
          <p:nvPr/>
        </p:nvSpPr>
        <p:spPr>
          <a:xfrm>
            <a:off x="251520" y="1916832"/>
            <a:ext cx="864096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give the 'highest policy and budgetary priority' to improve education services so that all children could be included, regardless of differences or difficulties.</a:t>
            </a:r>
          </a:p>
          <a:p>
            <a:pPr marL="285750" indent="-285750">
              <a:buFont typeface="Arial" panose="020B0604020202020204" pitchFamily="34" charset="0"/>
              <a:buChar char="•"/>
            </a:pPr>
            <a:r>
              <a:rPr lang="en-GB" sz="2000" dirty="0"/>
              <a:t>'adopt as a matter of law or policy the principle of inclusive education' and enrol all children in ordinary schools unless there were compelling reasons for doing otherwise.</a:t>
            </a:r>
          </a:p>
          <a:p>
            <a:pPr marL="285750" indent="-285750">
              <a:buFont typeface="Arial" panose="020B0604020202020204" pitchFamily="34" charset="0"/>
              <a:buChar char="•"/>
            </a:pPr>
            <a:r>
              <a:rPr lang="en-GB" sz="2000" dirty="0"/>
              <a:t>develop demonstration projects and encourage exchanges with countries with inclusive schools.</a:t>
            </a:r>
          </a:p>
          <a:p>
            <a:pPr marL="285750" indent="-285750">
              <a:buFont typeface="Arial" panose="020B0604020202020204" pitchFamily="34" charset="0"/>
              <a:buChar char="•"/>
            </a:pPr>
            <a:r>
              <a:rPr lang="en-GB" sz="2000" dirty="0"/>
              <a:t>ensure that organisations of disabled people, along with parents and community bodies, are involved in planning decision-making.</a:t>
            </a:r>
          </a:p>
          <a:p>
            <a:pPr marL="285750" indent="-285750">
              <a:buFont typeface="Arial" panose="020B0604020202020204" pitchFamily="34" charset="0"/>
              <a:buChar char="•"/>
            </a:pPr>
            <a:r>
              <a:rPr lang="en-GB" sz="2000" dirty="0"/>
              <a:t>put greater effort into pre-school strategies as well as vocational aspects of inclusive education.</a:t>
            </a:r>
          </a:p>
          <a:p>
            <a:pPr marL="285750" indent="-285750">
              <a:buFont typeface="Arial" panose="020B0604020202020204" pitchFamily="34" charset="0"/>
              <a:buChar char="•"/>
            </a:pPr>
            <a:r>
              <a:rPr lang="en-GB" sz="2000" dirty="0"/>
              <a:t>ensure that both initial and in-service teacher training address the provision of inclusive education.</a:t>
            </a:r>
          </a:p>
        </p:txBody>
      </p:sp>
    </p:spTree>
    <p:extLst>
      <p:ext uri="{BB962C8B-B14F-4D97-AF65-F5344CB8AC3E}">
        <p14:creationId xmlns:p14="http://schemas.microsoft.com/office/powerpoint/2010/main" val="2428171955"/>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457200" y="-27384"/>
            <a:ext cx="8229600" cy="1143000"/>
          </a:xfrm>
        </p:spPr>
        <p:txBody>
          <a:bodyPr>
            <a:normAutofit/>
          </a:bodyPr>
          <a:lstStyle/>
          <a:p>
            <a:r>
              <a:rPr lang="en-GB" sz="3600" dirty="0" smtClean="0"/>
              <a:t>Inclusive Education: A global perspective</a:t>
            </a:r>
            <a:endParaRPr lang="en-US" sz="3600" dirty="0"/>
          </a:p>
        </p:txBody>
      </p:sp>
      <p:sp>
        <p:nvSpPr>
          <p:cNvPr id="5" name="TextBox 4"/>
          <p:cNvSpPr txBox="1"/>
          <p:nvPr/>
        </p:nvSpPr>
        <p:spPr>
          <a:xfrm>
            <a:off x="395536" y="908720"/>
            <a:ext cx="5472608" cy="523220"/>
          </a:xfrm>
          <a:prstGeom prst="rect">
            <a:avLst/>
          </a:prstGeom>
          <a:noFill/>
        </p:spPr>
        <p:txBody>
          <a:bodyPr wrap="square" rtlCol="0">
            <a:spAutoFit/>
          </a:bodyPr>
          <a:lstStyle/>
          <a:p>
            <a:r>
              <a:rPr lang="en-GB" sz="2800" b="1" dirty="0" smtClean="0"/>
              <a:t>The Salamanca Statement</a:t>
            </a:r>
            <a:endParaRPr lang="en-GB" sz="2800" b="1" dirty="0"/>
          </a:p>
        </p:txBody>
      </p:sp>
      <p:sp>
        <p:nvSpPr>
          <p:cNvPr id="3" name="TextBox 2"/>
          <p:cNvSpPr txBox="1"/>
          <p:nvPr/>
        </p:nvSpPr>
        <p:spPr>
          <a:xfrm>
            <a:off x="4572000" y="5229200"/>
            <a:ext cx="3672408" cy="400110"/>
          </a:xfrm>
          <a:prstGeom prst="rect">
            <a:avLst/>
          </a:prstGeom>
          <a:noFill/>
        </p:spPr>
        <p:txBody>
          <a:bodyPr wrap="square" rtlCol="0">
            <a:spAutoFit/>
          </a:bodyPr>
          <a:lstStyle/>
          <a:p>
            <a:r>
              <a:rPr lang="en-GB" sz="2000" dirty="0" smtClean="0"/>
              <a:t>Inclusion Europe (2009)</a:t>
            </a:r>
            <a:endParaRPr lang="en-GB" sz="2000" dirty="0"/>
          </a:p>
        </p:txBody>
      </p:sp>
      <p:sp>
        <p:nvSpPr>
          <p:cNvPr id="6" name="Action Button: Movie 5">
            <a:hlinkClick r:id="rId2" highlightClick="1"/>
          </p:cNvPr>
          <p:cNvSpPr/>
          <p:nvPr/>
        </p:nvSpPr>
        <p:spPr>
          <a:xfrm>
            <a:off x="2339752" y="2060848"/>
            <a:ext cx="4104456" cy="2880320"/>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629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6" name="TextBox 5"/>
          <p:cNvSpPr txBox="1"/>
          <p:nvPr/>
        </p:nvSpPr>
        <p:spPr>
          <a:xfrm>
            <a:off x="611560" y="332656"/>
            <a:ext cx="7848872" cy="523220"/>
          </a:xfrm>
          <a:prstGeom prst="rect">
            <a:avLst/>
          </a:prstGeom>
          <a:noFill/>
        </p:spPr>
        <p:txBody>
          <a:bodyPr wrap="square" rtlCol="0">
            <a:spAutoFit/>
          </a:bodyPr>
          <a:lstStyle/>
          <a:p>
            <a:pPr algn="ctr"/>
            <a:r>
              <a:rPr lang="en-GB" sz="2800" b="1" dirty="0" smtClean="0"/>
              <a:t>Key Phrases and Concepts: Index of Inclusion</a:t>
            </a:r>
            <a:endParaRPr lang="en-GB" sz="2800" b="1" dirty="0"/>
          </a:p>
        </p:txBody>
      </p:sp>
      <p:sp>
        <p:nvSpPr>
          <p:cNvPr id="7" name="TextBox 6"/>
          <p:cNvSpPr txBox="1"/>
          <p:nvPr/>
        </p:nvSpPr>
        <p:spPr>
          <a:xfrm>
            <a:off x="611560" y="1465620"/>
            <a:ext cx="7848872" cy="523220"/>
          </a:xfrm>
          <a:prstGeom prst="rect">
            <a:avLst/>
          </a:prstGeom>
          <a:noFill/>
        </p:spPr>
        <p:txBody>
          <a:bodyPr wrap="square" rtlCol="0">
            <a:spAutoFit/>
          </a:bodyPr>
          <a:lstStyle/>
          <a:p>
            <a:pPr algn="ctr"/>
            <a:r>
              <a:rPr lang="en-GB" sz="2800" i="1" dirty="0" smtClean="0"/>
              <a:t>In small groups discuss the following:</a:t>
            </a:r>
            <a:endParaRPr lang="en-GB" sz="2800" i="1"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67944" y="2051530"/>
            <a:ext cx="968732" cy="729398"/>
          </a:xfrm>
          <a:prstGeom prst="rect">
            <a:avLst/>
          </a:prstGeom>
        </p:spPr>
      </p:pic>
      <p:sp>
        <p:nvSpPr>
          <p:cNvPr id="9" name="TextBox 8"/>
          <p:cNvSpPr txBox="1"/>
          <p:nvPr/>
        </p:nvSpPr>
        <p:spPr>
          <a:xfrm>
            <a:off x="1331640" y="2766407"/>
            <a:ext cx="6552728" cy="2246769"/>
          </a:xfrm>
          <a:prstGeom prst="rect">
            <a:avLst/>
          </a:prstGeom>
          <a:noFill/>
        </p:spPr>
        <p:txBody>
          <a:bodyPr wrap="square" rtlCol="0">
            <a:spAutoFit/>
          </a:bodyPr>
          <a:lstStyle/>
          <a:p>
            <a:pPr algn="ctr"/>
            <a:r>
              <a:rPr lang="en-GB" sz="2800" dirty="0" smtClean="0"/>
              <a:t>What do you understand the Index of Inclusion to be?</a:t>
            </a:r>
          </a:p>
          <a:p>
            <a:pPr algn="ctr"/>
            <a:endParaRPr lang="en-GB" sz="2800" dirty="0" smtClean="0"/>
          </a:p>
          <a:p>
            <a:pPr algn="ctr"/>
            <a:r>
              <a:rPr lang="en-GB" sz="2800" dirty="0" smtClean="0"/>
              <a:t>Can you give examples of how it is used in practice?</a:t>
            </a:r>
            <a:endParaRPr lang="en-GB" sz="2800" dirty="0"/>
          </a:p>
        </p:txBody>
      </p:sp>
      <p:pic>
        <p:nvPicPr>
          <p:cNvPr id="10" name="Picture 9">
            <a:hlinkClick r:id="rId4" action="ppaction://hlinkfile"/>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50092" y="6136933"/>
            <a:ext cx="604435" cy="604435"/>
          </a:xfrm>
          <a:prstGeom prst="rect">
            <a:avLst/>
          </a:prstGeom>
        </p:spPr>
      </p:pic>
      <p:sp>
        <p:nvSpPr>
          <p:cNvPr id="15" name="TextBox 14"/>
          <p:cNvSpPr txBox="1"/>
          <p:nvPr/>
        </p:nvSpPr>
        <p:spPr>
          <a:xfrm>
            <a:off x="683568" y="5067181"/>
            <a:ext cx="7848872" cy="954107"/>
          </a:xfrm>
          <a:prstGeom prst="rect">
            <a:avLst/>
          </a:prstGeom>
          <a:noFill/>
        </p:spPr>
        <p:txBody>
          <a:bodyPr wrap="square" rtlCol="0">
            <a:spAutoFit/>
          </a:bodyPr>
          <a:lstStyle/>
          <a:p>
            <a:pPr algn="ctr"/>
            <a:r>
              <a:rPr lang="en-GB" sz="2800" dirty="0" smtClean="0"/>
              <a:t>Now share the thoughts of your group with the larger group.</a:t>
            </a:r>
            <a:endParaRPr lang="en-GB" sz="2800" dirty="0"/>
          </a:p>
        </p:txBody>
      </p:sp>
    </p:spTree>
    <p:custDataLst>
      <p:tags r:id="rId1"/>
    </p:custDataLst>
    <p:extLst>
      <p:ext uri="{BB962C8B-B14F-4D97-AF65-F5344CB8AC3E}">
        <p14:creationId xmlns:p14="http://schemas.microsoft.com/office/powerpoint/2010/main" val="3611884383"/>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Index for inclusion</a:t>
            </a:r>
            <a:endParaRPr lang="en-GB" dirty="0"/>
          </a:p>
        </p:txBody>
      </p:sp>
      <p:sp>
        <p:nvSpPr>
          <p:cNvPr id="3" name="Content Placeholder 5"/>
          <p:cNvSpPr txBox="1">
            <a:spLocks/>
          </p:cNvSpPr>
          <p:nvPr/>
        </p:nvSpPr>
        <p:spPr>
          <a:xfrm>
            <a:off x="181744" y="1124744"/>
            <a:ext cx="8350696" cy="2828912"/>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smtClean="0"/>
              <a:t>Inclusion is a shared enterprise</a:t>
            </a:r>
          </a:p>
          <a:p>
            <a:r>
              <a:rPr lang="en-GB" sz="2800" dirty="0" smtClean="0"/>
              <a:t>Promotion of learning, participation and combating discrimination</a:t>
            </a:r>
          </a:p>
          <a:p>
            <a:r>
              <a:rPr lang="en-GB" sz="2800" dirty="0" smtClean="0"/>
              <a:t>Transformational, evolving, process – not product</a:t>
            </a:r>
          </a:p>
          <a:p>
            <a:r>
              <a:rPr lang="en-GB" sz="2800" dirty="0" smtClean="0"/>
              <a:t>Reflecting on and reducing barriers we and others have created and are continuing to create</a:t>
            </a:r>
          </a:p>
          <a:p>
            <a:pPr marL="0" indent="0">
              <a:buNone/>
            </a:pPr>
            <a:endParaRPr lang="en-GB" sz="2800" dirty="0"/>
          </a:p>
        </p:txBody>
      </p:sp>
      <p:sp>
        <p:nvSpPr>
          <p:cNvPr id="4" name="TextBox 3"/>
          <p:cNvSpPr txBox="1"/>
          <p:nvPr/>
        </p:nvSpPr>
        <p:spPr>
          <a:xfrm>
            <a:off x="6012160" y="5085184"/>
            <a:ext cx="2520280" cy="369332"/>
          </a:xfrm>
          <a:prstGeom prst="rect">
            <a:avLst/>
          </a:prstGeom>
          <a:noFill/>
        </p:spPr>
        <p:txBody>
          <a:bodyPr wrap="square" rtlCol="0">
            <a:spAutoFit/>
          </a:bodyPr>
          <a:lstStyle/>
          <a:p>
            <a:r>
              <a:rPr lang="en-GB" dirty="0"/>
              <a:t>Booth and </a:t>
            </a:r>
            <a:r>
              <a:rPr lang="en-GB" dirty="0" err="1"/>
              <a:t>Ainscow</a:t>
            </a:r>
            <a:r>
              <a:rPr lang="en-GB" dirty="0"/>
              <a:t> </a:t>
            </a:r>
            <a:r>
              <a:rPr lang="en-GB" dirty="0" smtClean="0"/>
              <a:t>2011</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75856" y="4117204"/>
            <a:ext cx="2001840" cy="2674624"/>
          </a:xfrm>
          <a:prstGeom prst="rect">
            <a:avLst/>
          </a:prstGeom>
        </p:spPr>
      </p:pic>
    </p:spTree>
    <p:extLst>
      <p:ext uri="{BB962C8B-B14F-4D97-AF65-F5344CB8AC3E}">
        <p14:creationId xmlns:p14="http://schemas.microsoft.com/office/powerpoint/2010/main" val="392299787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Index for inclusion</a:t>
            </a:r>
            <a:endParaRPr lang="en-GB" dirty="0"/>
          </a:p>
        </p:txBody>
      </p:sp>
      <p:sp>
        <p:nvSpPr>
          <p:cNvPr id="6" name="TextBox 5"/>
          <p:cNvSpPr txBox="1"/>
          <p:nvPr/>
        </p:nvSpPr>
        <p:spPr>
          <a:xfrm>
            <a:off x="251520" y="942400"/>
            <a:ext cx="2592288" cy="523220"/>
          </a:xfrm>
          <a:prstGeom prst="rect">
            <a:avLst/>
          </a:prstGeom>
          <a:noFill/>
        </p:spPr>
        <p:txBody>
          <a:bodyPr wrap="square" rtlCol="0">
            <a:spAutoFit/>
          </a:bodyPr>
          <a:lstStyle/>
          <a:p>
            <a:r>
              <a:rPr lang="en-GB" sz="2800" b="1" dirty="0" smtClean="0"/>
              <a:t>Group 1</a:t>
            </a:r>
            <a:endParaRPr lang="en-GB" sz="2800" b="1" dirty="0"/>
          </a:p>
        </p:txBody>
      </p:sp>
      <p:sp>
        <p:nvSpPr>
          <p:cNvPr id="7" name="TextBox 6"/>
          <p:cNvSpPr txBox="1"/>
          <p:nvPr/>
        </p:nvSpPr>
        <p:spPr>
          <a:xfrm>
            <a:off x="395536" y="1628800"/>
            <a:ext cx="8136904" cy="523220"/>
          </a:xfrm>
          <a:prstGeom prst="rect">
            <a:avLst/>
          </a:prstGeom>
          <a:noFill/>
        </p:spPr>
        <p:txBody>
          <a:bodyPr wrap="square" rtlCol="0">
            <a:spAutoFit/>
          </a:bodyPr>
          <a:lstStyle/>
          <a:p>
            <a:pPr algn="ctr"/>
            <a:r>
              <a:rPr lang="en-GB" sz="2800" dirty="0" smtClean="0"/>
              <a:t>Dimension A - Creating Inclusive Cultures</a:t>
            </a:r>
            <a:endParaRPr lang="en-GB" sz="2800" dirty="0"/>
          </a:p>
        </p:txBody>
      </p:sp>
      <p:sp>
        <p:nvSpPr>
          <p:cNvPr id="8" name="TextBox 7"/>
          <p:cNvSpPr txBox="1"/>
          <p:nvPr/>
        </p:nvSpPr>
        <p:spPr>
          <a:xfrm>
            <a:off x="251520" y="2348880"/>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In pairs or small groups look at the Indicators for Dimension A: Creating inclusive cultures</a:t>
            </a:r>
            <a:endParaRPr lang="en-GB" sz="2400" dirty="0"/>
          </a:p>
        </p:txBody>
      </p:sp>
      <p:sp>
        <p:nvSpPr>
          <p:cNvPr id="10" name="TextBox 9"/>
          <p:cNvSpPr txBox="1"/>
          <p:nvPr/>
        </p:nvSpPr>
        <p:spPr>
          <a:xfrm>
            <a:off x="251520" y="3318083"/>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Using the self evaluation sheet consider how your chosen settings meets these indicators</a:t>
            </a:r>
            <a:endParaRPr lang="en-GB" sz="2400" dirty="0"/>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00392" y="3471370"/>
            <a:ext cx="566793" cy="566793"/>
          </a:xfrm>
          <a:prstGeom prst="rect">
            <a:avLst/>
          </a:prstGeom>
        </p:spPr>
      </p:pic>
      <p:sp>
        <p:nvSpPr>
          <p:cNvPr id="12" name="TextBox 11"/>
          <p:cNvSpPr txBox="1"/>
          <p:nvPr/>
        </p:nvSpPr>
        <p:spPr>
          <a:xfrm>
            <a:off x="251520" y="4254187"/>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Discuss any common themes or issues that you can identify</a:t>
            </a:r>
            <a:endParaRPr lang="en-GB" sz="2400" dirty="0"/>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0392" y="4311877"/>
            <a:ext cx="624655" cy="624655"/>
          </a:xfrm>
          <a:prstGeom prst="rect">
            <a:avLst/>
          </a:prstGeom>
        </p:spPr>
      </p:pic>
      <p:sp>
        <p:nvSpPr>
          <p:cNvPr id="14" name="TextBox 13"/>
          <p:cNvSpPr txBox="1"/>
          <p:nvPr/>
        </p:nvSpPr>
        <p:spPr>
          <a:xfrm>
            <a:off x="251520" y="5118283"/>
            <a:ext cx="777686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Feedback to class</a:t>
            </a:r>
            <a:endParaRPr lang="en-GB" sz="2400" dirty="0"/>
          </a:p>
        </p:txBody>
      </p:sp>
      <p:pic>
        <p:nvPicPr>
          <p:cNvPr id="15" name="Picture 14">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35967" y="5179753"/>
            <a:ext cx="553504" cy="553504"/>
          </a:xfrm>
          <a:prstGeom prst="rect">
            <a:avLst/>
          </a:prstGeom>
        </p:spPr>
      </p:pic>
    </p:spTree>
    <p:extLst>
      <p:ext uri="{BB962C8B-B14F-4D97-AF65-F5344CB8AC3E}">
        <p14:creationId xmlns:p14="http://schemas.microsoft.com/office/powerpoint/2010/main" val="3387037914"/>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Index for inclusion</a:t>
            </a:r>
            <a:endParaRPr lang="en-GB" dirty="0"/>
          </a:p>
        </p:txBody>
      </p:sp>
      <p:sp>
        <p:nvSpPr>
          <p:cNvPr id="6" name="TextBox 5"/>
          <p:cNvSpPr txBox="1"/>
          <p:nvPr/>
        </p:nvSpPr>
        <p:spPr>
          <a:xfrm>
            <a:off x="251520" y="942400"/>
            <a:ext cx="2592288" cy="523220"/>
          </a:xfrm>
          <a:prstGeom prst="rect">
            <a:avLst/>
          </a:prstGeom>
          <a:noFill/>
        </p:spPr>
        <p:txBody>
          <a:bodyPr wrap="square" rtlCol="0">
            <a:spAutoFit/>
          </a:bodyPr>
          <a:lstStyle/>
          <a:p>
            <a:r>
              <a:rPr lang="en-GB" sz="2800" b="1" dirty="0" smtClean="0"/>
              <a:t>Group 2</a:t>
            </a:r>
            <a:endParaRPr lang="en-GB" sz="2800" b="1" dirty="0"/>
          </a:p>
        </p:txBody>
      </p:sp>
      <p:sp>
        <p:nvSpPr>
          <p:cNvPr id="7" name="TextBox 6"/>
          <p:cNvSpPr txBox="1"/>
          <p:nvPr/>
        </p:nvSpPr>
        <p:spPr>
          <a:xfrm>
            <a:off x="395536" y="1628800"/>
            <a:ext cx="8136904" cy="523220"/>
          </a:xfrm>
          <a:prstGeom prst="rect">
            <a:avLst/>
          </a:prstGeom>
          <a:noFill/>
        </p:spPr>
        <p:txBody>
          <a:bodyPr wrap="square" rtlCol="0">
            <a:spAutoFit/>
          </a:bodyPr>
          <a:lstStyle/>
          <a:p>
            <a:pPr algn="ctr"/>
            <a:r>
              <a:rPr lang="en-GB" sz="2800" dirty="0" smtClean="0"/>
              <a:t>Dimension B - Producing Inclusive Policies</a:t>
            </a:r>
            <a:endParaRPr lang="en-GB" sz="2800" dirty="0"/>
          </a:p>
        </p:txBody>
      </p:sp>
      <p:sp>
        <p:nvSpPr>
          <p:cNvPr id="8" name="TextBox 7"/>
          <p:cNvSpPr txBox="1"/>
          <p:nvPr/>
        </p:nvSpPr>
        <p:spPr>
          <a:xfrm>
            <a:off x="251520" y="2348880"/>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In pairs or small groups look at the Indicators for Dimension B: Creating inclusive policies</a:t>
            </a:r>
            <a:endParaRPr lang="en-GB" sz="2400" dirty="0"/>
          </a:p>
        </p:txBody>
      </p:sp>
      <p:sp>
        <p:nvSpPr>
          <p:cNvPr id="10" name="TextBox 9"/>
          <p:cNvSpPr txBox="1"/>
          <p:nvPr/>
        </p:nvSpPr>
        <p:spPr>
          <a:xfrm>
            <a:off x="251520" y="3318083"/>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Using the self evaluation sheet consider how your chosen settings meets these indicators</a:t>
            </a:r>
            <a:endParaRPr lang="en-GB" sz="2400" dirty="0"/>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00392" y="3471370"/>
            <a:ext cx="566793" cy="566793"/>
          </a:xfrm>
          <a:prstGeom prst="rect">
            <a:avLst/>
          </a:prstGeom>
        </p:spPr>
      </p:pic>
      <p:sp>
        <p:nvSpPr>
          <p:cNvPr id="12" name="TextBox 11"/>
          <p:cNvSpPr txBox="1"/>
          <p:nvPr/>
        </p:nvSpPr>
        <p:spPr>
          <a:xfrm>
            <a:off x="251520" y="4254187"/>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Discuss any common themes or issues that you can identify</a:t>
            </a:r>
            <a:endParaRPr lang="en-GB" sz="2400" dirty="0"/>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0392" y="4311877"/>
            <a:ext cx="624655" cy="624655"/>
          </a:xfrm>
          <a:prstGeom prst="rect">
            <a:avLst/>
          </a:prstGeom>
        </p:spPr>
      </p:pic>
      <p:sp>
        <p:nvSpPr>
          <p:cNvPr id="14" name="TextBox 13"/>
          <p:cNvSpPr txBox="1"/>
          <p:nvPr/>
        </p:nvSpPr>
        <p:spPr>
          <a:xfrm>
            <a:off x="251520" y="5118283"/>
            <a:ext cx="777686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Feedback to your tutor</a:t>
            </a:r>
            <a:endParaRPr lang="en-GB" sz="2400" dirty="0"/>
          </a:p>
        </p:txBody>
      </p:sp>
      <p:pic>
        <p:nvPicPr>
          <p:cNvPr id="15" name="Picture 14">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35967" y="5179753"/>
            <a:ext cx="553504" cy="553504"/>
          </a:xfrm>
          <a:prstGeom prst="rect">
            <a:avLst/>
          </a:prstGeom>
        </p:spPr>
      </p:pic>
    </p:spTree>
    <p:extLst>
      <p:ext uri="{BB962C8B-B14F-4D97-AF65-F5344CB8AC3E}">
        <p14:creationId xmlns:p14="http://schemas.microsoft.com/office/powerpoint/2010/main" val="2466518807"/>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Index for inclusion</a:t>
            </a:r>
            <a:endParaRPr lang="en-GB" dirty="0"/>
          </a:p>
        </p:txBody>
      </p:sp>
      <p:sp>
        <p:nvSpPr>
          <p:cNvPr id="6" name="TextBox 5"/>
          <p:cNvSpPr txBox="1"/>
          <p:nvPr/>
        </p:nvSpPr>
        <p:spPr>
          <a:xfrm>
            <a:off x="251520" y="942400"/>
            <a:ext cx="2592288" cy="523220"/>
          </a:xfrm>
          <a:prstGeom prst="rect">
            <a:avLst/>
          </a:prstGeom>
          <a:noFill/>
        </p:spPr>
        <p:txBody>
          <a:bodyPr wrap="square" rtlCol="0">
            <a:spAutoFit/>
          </a:bodyPr>
          <a:lstStyle/>
          <a:p>
            <a:r>
              <a:rPr lang="en-GB" sz="2800" b="1" dirty="0" smtClean="0"/>
              <a:t>Group 3</a:t>
            </a:r>
            <a:endParaRPr lang="en-GB" sz="2800" b="1" dirty="0"/>
          </a:p>
        </p:txBody>
      </p:sp>
      <p:sp>
        <p:nvSpPr>
          <p:cNvPr id="7" name="TextBox 6"/>
          <p:cNvSpPr txBox="1"/>
          <p:nvPr/>
        </p:nvSpPr>
        <p:spPr>
          <a:xfrm>
            <a:off x="395536" y="1628800"/>
            <a:ext cx="8136904" cy="523220"/>
          </a:xfrm>
          <a:prstGeom prst="rect">
            <a:avLst/>
          </a:prstGeom>
          <a:noFill/>
        </p:spPr>
        <p:txBody>
          <a:bodyPr wrap="square" rtlCol="0">
            <a:spAutoFit/>
          </a:bodyPr>
          <a:lstStyle/>
          <a:p>
            <a:pPr algn="ctr"/>
            <a:r>
              <a:rPr lang="en-GB" sz="2800" dirty="0" smtClean="0"/>
              <a:t>Dimension C - Evolving Inclusive Practices</a:t>
            </a:r>
            <a:endParaRPr lang="en-GB" sz="2800" dirty="0"/>
          </a:p>
        </p:txBody>
      </p:sp>
      <p:sp>
        <p:nvSpPr>
          <p:cNvPr id="8" name="TextBox 7"/>
          <p:cNvSpPr txBox="1"/>
          <p:nvPr/>
        </p:nvSpPr>
        <p:spPr>
          <a:xfrm>
            <a:off x="251520" y="2348880"/>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In pairs or small groups look at the Indicators for Dimension C: Evolving inclusive practices</a:t>
            </a:r>
            <a:endParaRPr lang="en-GB" sz="2400" dirty="0"/>
          </a:p>
        </p:txBody>
      </p:sp>
      <p:sp>
        <p:nvSpPr>
          <p:cNvPr id="10" name="TextBox 9"/>
          <p:cNvSpPr txBox="1"/>
          <p:nvPr/>
        </p:nvSpPr>
        <p:spPr>
          <a:xfrm>
            <a:off x="251520" y="3318083"/>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Using the self evaluation sheet consider how your chosen settings meets these indicators</a:t>
            </a:r>
            <a:endParaRPr lang="en-GB" sz="2400" dirty="0"/>
          </a:p>
        </p:txBody>
      </p:sp>
      <p:pic>
        <p:nvPicPr>
          <p:cNvPr id="11" name="Picture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00392" y="3471370"/>
            <a:ext cx="566793" cy="566793"/>
          </a:xfrm>
          <a:prstGeom prst="rect">
            <a:avLst/>
          </a:prstGeom>
        </p:spPr>
      </p:pic>
      <p:sp>
        <p:nvSpPr>
          <p:cNvPr id="12" name="TextBox 11"/>
          <p:cNvSpPr txBox="1"/>
          <p:nvPr/>
        </p:nvSpPr>
        <p:spPr>
          <a:xfrm>
            <a:off x="251520" y="4254187"/>
            <a:ext cx="7776864"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Discuss any common themes or issues that you can identify</a:t>
            </a:r>
            <a:endParaRPr lang="en-GB" sz="2400" dirty="0"/>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0392" y="4311877"/>
            <a:ext cx="624655" cy="624655"/>
          </a:xfrm>
          <a:prstGeom prst="rect">
            <a:avLst/>
          </a:prstGeom>
        </p:spPr>
      </p:pic>
      <p:sp>
        <p:nvSpPr>
          <p:cNvPr id="14" name="TextBox 13"/>
          <p:cNvSpPr txBox="1"/>
          <p:nvPr/>
        </p:nvSpPr>
        <p:spPr>
          <a:xfrm>
            <a:off x="251520" y="5118283"/>
            <a:ext cx="777686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Feedback to your tutor</a:t>
            </a:r>
            <a:endParaRPr lang="en-GB" sz="2400" dirty="0"/>
          </a:p>
        </p:txBody>
      </p:sp>
      <p:pic>
        <p:nvPicPr>
          <p:cNvPr id="15" name="Picture 14">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135967" y="5179753"/>
            <a:ext cx="553504" cy="553504"/>
          </a:xfrm>
          <a:prstGeom prst="rect">
            <a:avLst/>
          </a:prstGeom>
        </p:spPr>
      </p:pic>
    </p:spTree>
    <p:extLst>
      <p:ext uri="{BB962C8B-B14F-4D97-AF65-F5344CB8AC3E}">
        <p14:creationId xmlns:p14="http://schemas.microsoft.com/office/powerpoint/2010/main" val="3308754387"/>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Reflection:</a:t>
            </a:r>
            <a:endParaRPr lang="en-GB" dirty="0"/>
          </a:p>
        </p:txBody>
      </p:sp>
      <p:sp>
        <p:nvSpPr>
          <p:cNvPr id="3" name="Content Placeholder 2"/>
          <p:cNvSpPr>
            <a:spLocks noGrp="1"/>
          </p:cNvSpPr>
          <p:nvPr>
            <p:ph idx="1"/>
          </p:nvPr>
        </p:nvSpPr>
        <p:spPr/>
        <p:txBody>
          <a:bodyPr/>
          <a:lstStyle/>
          <a:p>
            <a:pPr marL="0" indent="0">
              <a:buNone/>
            </a:pPr>
            <a:r>
              <a:rPr lang="en-GB" dirty="0" smtClean="0"/>
              <a:t>Do you think these dimensions cover all aspects of ‘inclusion’?</a:t>
            </a:r>
          </a:p>
          <a:p>
            <a:pPr marL="0" indent="0">
              <a:buNone/>
            </a:pPr>
            <a:r>
              <a:rPr lang="en-GB" dirty="0" smtClean="0"/>
              <a:t>What did you like?</a:t>
            </a:r>
          </a:p>
          <a:p>
            <a:pPr marL="0" indent="0">
              <a:buNone/>
            </a:pPr>
            <a:r>
              <a:rPr lang="en-GB" dirty="0" smtClean="0"/>
              <a:t>What could be better?</a:t>
            </a:r>
          </a:p>
          <a:p>
            <a:pPr marL="0" indent="0">
              <a:buNone/>
            </a:pPr>
            <a:r>
              <a:rPr lang="en-GB" b="1" dirty="0">
                <a:solidFill>
                  <a:schemeClr val="accent2">
                    <a:lumMod val="75000"/>
                  </a:schemeClr>
                </a:solidFill>
              </a:rPr>
              <a:t>Class </a:t>
            </a:r>
            <a:r>
              <a:rPr lang="en-GB" b="1" dirty="0" smtClean="0">
                <a:solidFill>
                  <a:schemeClr val="accent2">
                    <a:lumMod val="75000"/>
                  </a:schemeClr>
                </a:solidFill>
              </a:rPr>
              <a:t>discussion</a:t>
            </a:r>
          </a:p>
          <a:p>
            <a:pPr marL="0" indent="0">
              <a:buNone/>
            </a:pPr>
            <a:r>
              <a:rPr lang="en-GB" b="1" dirty="0" smtClean="0"/>
              <a:t>Assessment Tip: </a:t>
            </a:r>
            <a:r>
              <a:rPr lang="en-GB" b="1" dirty="0"/>
              <a:t>C</a:t>
            </a:r>
            <a:r>
              <a:rPr lang="en-GB" b="1" dirty="0" smtClean="0"/>
              <a:t>ompare this to the literature. </a:t>
            </a:r>
            <a:endParaRPr lang="en-GB" b="1" dirty="0"/>
          </a:p>
        </p:txBody>
      </p:sp>
    </p:spTree>
    <p:extLst>
      <p:ext uri="{BB962C8B-B14F-4D97-AF65-F5344CB8AC3E}">
        <p14:creationId xmlns:p14="http://schemas.microsoft.com/office/powerpoint/2010/main" val="1541720558"/>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 Intervention at Key Stages</a:t>
            </a:r>
            <a:endParaRPr lang="en-GB" dirty="0"/>
          </a:p>
        </p:txBody>
      </p:sp>
      <p:sp>
        <p:nvSpPr>
          <p:cNvPr id="6" name="Content Placeholder 3"/>
          <p:cNvSpPr txBox="1">
            <a:spLocks/>
          </p:cNvSpPr>
          <p:nvPr/>
        </p:nvSpPr>
        <p:spPr>
          <a:xfrm>
            <a:off x="659076" y="1536192"/>
            <a:ext cx="8233404" cy="2828912"/>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Conventional wisdom indicates that Special Educational Needs and Additional Learning Needs should be identified as early as possible </a:t>
            </a:r>
          </a:p>
          <a:p>
            <a:r>
              <a:rPr lang="en-GB" dirty="0" smtClean="0"/>
              <a:t>Careful monitoring of progress </a:t>
            </a:r>
          </a:p>
          <a:p>
            <a:r>
              <a:rPr lang="en-GB" dirty="0" smtClean="0"/>
              <a:t>At whatever age and stage of schooling</a:t>
            </a:r>
          </a:p>
          <a:p>
            <a:r>
              <a:rPr lang="en-GB" dirty="0"/>
              <a:t>Low key interventions minimise ‘difference’</a:t>
            </a:r>
          </a:p>
          <a:p>
            <a:r>
              <a:rPr lang="en-GB" b="1" dirty="0" smtClean="0"/>
              <a:t>Minimizing difference vs valuing diversity???</a:t>
            </a:r>
          </a:p>
          <a:p>
            <a:endParaRPr lang="en-GB" dirty="0" smtClean="0"/>
          </a:p>
          <a:p>
            <a:endParaRPr lang="en-GB" dirty="0"/>
          </a:p>
        </p:txBody>
      </p:sp>
    </p:spTree>
    <p:extLst>
      <p:ext uri="{BB962C8B-B14F-4D97-AF65-F5344CB8AC3E}">
        <p14:creationId xmlns:p14="http://schemas.microsoft.com/office/powerpoint/2010/main" val="107579442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Examples of </a:t>
            </a:r>
            <a:r>
              <a:rPr lang="en-GB" dirty="0" smtClean="0"/>
              <a:t>Intervention (if time allows)</a:t>
            </a:r>
            <a:endParaRPr lang="en-GB" dirty="0"/>
          </a:p>
        </p:txBody>
      </p:sp>
      <p:sp>
        <p:nvSpPr>
          <p:cNvPr id="3" name="TextBox 2"/>
          <p:cNvSpPr txBox="1"/>
          <p:nvPr/>
        </p:nvSpPr>
        <p:spPr>
          <a:xfrm>
            <a:off x="241370" y="1696959"/>
            <a:ext cx="8134672" cy="584775"/>
          </a:xfrm>
          <a:prstGeom prst="rect">
            <a:avLst/>
          </a:prstGeom>
          <a:noFill/>
        </p:spPr>
        <p:txBody>
          <a:bodyPr wrap="square" rtlCol="0">
            <a:spAutoFit/>
          </a:bodyPr>
          <a:lstStyle/>
          <a:p>
            <a:r>
              <a:rPr lang="en-GB" sz="3200" dirty="0" smtClean="0"/>
              <a:t>Pupils with communication difficulties/</a:t>
            </a:r>
            <a:r>
              <a:rPr lang="en-GB" sz="3200" b="1" dirty="0" smtClean="0"/>
              <a:t>rights</a:t>
            </a:r>
            <a:r>
              <a:rPr lang="en-GB" sz="3200" dirty="0" smtClean="0"/>
              <a:t>:</a:t>
            </a:r>
            <a:endParaRPr lang="en-GB" sz="3200" dirty="0"/>
          </a:p>
        </p:txBody>
      </p:sp>
      <p:sp>
        <p:nvSpPr>
          <p:cNvPr id="5" name="Content Placeholder 3"/>
          <p:cNvSpPr txBox="1">
            <a:spLocks/>
          </p:cNvSpPr>
          <p:nvPr/>
        </p:nvSpPr>
        <p:spPr>
          <a:xfrm>
            <a:off x="741234" y="2492896"/>
            <a:ext cx="7634808" cy="1872208"/>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Use pictures rather than words to record information -  diagrams or story boards</a:t>
            </a:r>
          </a:p>
          <a:p>
            <a:r>
              <a:rPr lang="en-US" dirty="0" smtClean="0"/>
              <a:t>Use bullet points instead of full sentences</a:t>
            </a:r>
          </a:p>
          <a:p>
            <a:r>
              <a:rPr lang="en-US" dirty="0" smtClean="0"/>
              <a:t>Try brainstorming or mind mapping for recording ideas</a:t>
            </a:r>
          </a:p>
        </p:txBody>
      </p:sp>
      <p:sp>
        <p:nvSpPr>
          <p:cNvPr id="4" name="TextBox 3"/>
          <p:cNvSpPr txBox="1"/>
          <p:nvPr/>
        </p:nvSpPr>
        <p:spPr>
          <a:xfrm>
            <a:off x="4355976" y="5229200"/>
            <a:ext cx="4020066" cy="461665"/>
          </a:xfrm>
          <a:prstGeom prst="rect">
            <a:avLst/>
          </a:prstGeom>
          <a:noFill/>
        </p:spPr>
        <p:txBody>
          <a:bodyPr wrap="square" rtlCol="0">
            <a:spAutoFit/>
          </a:bodyPr>
          <a:lstStyle/>
          <a:p>
            <a:r>
              <a:rPr lang="en-US" sz="2400" dirty="0"/>
              <a:t>Box of ideas </a:t>
            </a:r>
            <a:r>
              <a:rPr lang="en-US" sz="2400" dirty="0" smtClean="0"/>
              <a:t>(2010)</a:t>
            </a:r>
            <a:endParaRPr lang="en-GB" sz="2400" dirty="0"/>
          </a:p>
        </p:txBody>
      </p:sp>
    </p:spTree>
    <p:extLst>
      <p:ext uri="{BB962C8B-B14F-4D97-AF65-F5344CB8AC3E}">
        <p14:creationId xmlns:p14="http://schemas.microsoft.com/office/powerpoint/2010/main" val="169431181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Examples of Intervention</a:t>
            </a:r>
            <a:endParaRPr lang="en-GB" dirty="0"/>
          </a:p>
        </p:txBody>
      </p:sp>
      <p:sp>
        <p:nvSpPr>
          <p:cNvPr id="3" name="TextBox 2"/>
          <p:cNvSpPr txBox="1"/>
          <p:nvPr/>
        </p:nvSpPr>
        <p:spPr>
          <a:xfrm>
            <a:off x="323528" y="1196752"/>
            <a:ext cx="7488832" cy="584775"/>
          </a:xfrm>
          <a:prstGeom prst="rect">
            <a:avLst/>
          </a:prstGeom>
          <a:noFill/>
        </p:spPr>
        <p:txBody>
          <a:bodyPr wrap="square" rtlCol="0">
            <a:spAutoFit/>
          </a:bodyPr>
          <a:lstStyle/>
          <a:p>
            <a:r>
              <a:rPr lang="en-GB" sz="3200" dirty="0" smtClean="0"/>
              <a:t>Pupils with co-ordination difficulties/</a:t>
            </a:r>
            <a:r>
              <a:rPr lang="en-GB" sz="3200" b="1" dirty="0" smtClean="0"/>
              <a:t>rights</a:t>
            </a:r>
            <a:r>
              <a:rPr lang="en-GB" sz="3200" dirty="0" smtClean="0"/>
              <a:t>:</a:t>
            </a:r>
            <a:endParaRPr lang="en-GB" sz="3200" dirty="0"/>
          </a:p>
        </p:txBody>
      </p:sp>
      <p:sp>
        <p:nvSpPr>
          <p:cNvPr id="5" name="Content Placeholder 3"/>
          <p:cNvSpPr txBox="1">
            <a:spLocks/>
          </p:cNvSpPr>
          <p:nvPr/>
        </p:nvSpPr>
        <p:spPr>
          <a:xfrm>
            <a:off x="741234" y="2060848"/>
            <a:ext cx="7634808" cy="230425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a:t>Encourage the use of cognitive strategies e.g. goal setting, self monitoring, problem-solving activities </a:t>
            </a:r>
          </a:p>
          <a:p>
            <a:r>
              <a:rPr lang="en-US" dirty="0"/>
              <a:t>Break down tasks into smaller units to be learned e.g. the different components in learning to bat in a game of </a:t>
            </a:r>
            <a:r>
              <a:rPr lang="en-US" dirty="0" err="1"/>
              <a:t>rounders</a:t>
            </a:r>
            <a:endParaRPr lang="en-US" dirty="0"/>
          </a:p>
        </p:txBody>
      </p:sp>
      <p:sp>
        <p:nvSpPr>
          <p:cNvPr id="4" name="TextBox 3"/>
          <p:cNvSpPr txBox="1"/>
          <p:nvPr/>
        </p:nvSpPr>
        <p:spPr>
          <a:xfrm>
            <a:off x="4355976" y="5229200"/>
            <a:ext cx="4020066" cy="461665"/>
          </a:xfrm>
          <a:prstGeom prst="rect">
            <a:avLst/>
          </a:prstGeom>
          <a:noFill/>
        </p:spPr>
        <p:txBody>
          <a:bodyPr wrap="square" rtlCol="0">
            <a:spAutoFit/>
          </a:bodyPr>
          <a:lstStyle/>
          <a:p>
            <a:r>
              <a:rPr lang="en-US" sz="2400" dirty="0" smtClean="0"/>
              <a:t>Movement Matters (2012)</a:t>
            </a:r>
            <a:endParaRPr lang="en-GB" sz="2400" dirty="0"/>
          </a:p>
        </p:txBody>
      </p:sp>
    </p:spTree>
    <p:extLst>
      <p:ext uri="{BB962C8B-B14F-4D97-AF65-F5344CB8AC3E}">
        <p14:creationId xmlns:p14="http://schemas.microsoft.com/office/powerpoint/2010/main" val="3294900209"/>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Examples of Intervention</a:t>
            </a:r>
            <a:endParaRPr lang="en-GB" dirty="0"/>
          </a:p>
        </p:txBody>
      </p:sp>
      <p:sp>
        <p:nvSpPr>
          <p:cNvPr id="3" name="TextBox 2"/>
          <p:cNvSpPr txBox="1"/>
          <p:nvPr/>
        </p:nvSpPr>
        <p:spPr>
          <a:xfrm>
            <a:off x="323528" y="1196752"/>
            <a:ext cx="7488832" cy="584775"/>
          </a:xfrm>
          <a:prstGeom prst="rect">
            <a:avLst/>
          </a:prstGeom>
          <a:noFill/>
        </p:spPr>
        <p:txBody>
          <a:bodyPr wrap="square" rtlCol="0">
            <a:spAutoFit/>
          </a:bodyPr>
          <a:lstStyle/>
          <a:p>
            <a:r>
              <a:rPr lang="en-GB" sz="3200" dirty="0" smtClean="0"/>
              <a:t>Pupils with dyslexia:</a:t>
            </a:r>
            <a:endParaRPr lang="en-GB" sz="3200" dirty="0"/>
          </a:p>
        </p:txBody>
      </p:sp>
      <p:sp>
        <p:nvSpPr>
          <p:cNvPr id="5" name="Content Placeholder 3"/>
          <p:cNvSpPr txBox="1">
            <a:spLocks/>
          </p:cNvSpPr>
          <p:nvPr/>
        </p:nvSpPr>
        <p:spPr>
          <a:xfrm>
            <a:off x="741234" y="1916832"/>
            <a:ext cx="7634808" cy="230425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400" dirty="0"/>
              <a:t>Make expectations high for their intellectual stimulation but reasonable for their written </a:t>
            </a:r>
            <a:r>
              <a:rPr lang="en-GB" sz="2400" dirty="0"/>
              <a:t>response</a:t>
            </a:r>
          </a:p>
          <a:p>
            <a:r>
              <a:rPr lang="en-US" sz="2400" dirty="0"/>
              <a:t>Where possible, use multi-sensory methods of learning so that information is most effectively absorbed and </a:t>
            </a:r>
            <a:r>
              <a:rPr lang="en-US" sz="2400" dirty="0" smtClean="0"/>
              <a:t>stored</a:t>
            </a:r>
          </a:p>
          <a:p>
            <a:r>
              <a:rPr lang="en-US" sz="2400" dirty="0"/>
              <a:t>Give guidance about how to tackle tasks systematically</a:t>
            </a:r>
          </a:p>
          <a:p>
            <a:r>
              <a:rPr lang="en-US" sz="2400" dirty="0"/>
              <a:t>Watch out for signs of falling confidence and self-esteem</a:t>
            </a:r>
          </a:p>
          <a:p>
            <a:r>
              <a:rPr lang="en-US" sz="2400" dirty="0"/>
              <a:t>Help them understand the text they are reading</a:t>
            </a:r>
          </a:p>
          <a:p>
            <a:r>
              <a:rPr lang="en-US" sz="2400" dirty="0"/>
              <a:t>Don’t overload them with </a:t>
            </a:r>
            <a:r>
              <a:rPr lang="en-US" sz="2400" dirty="0" smtClean="0"/>
              <a:t>instructions</a:t>
            </a:r>
            <a:endParaRPr lang="en-GB" sz="2400" dirty="0"/>
          </a:p>
        </p:txBody>
      </p:sp>
    </p:spTree>
    <p:extLst>
      <p:ext uri="{BB962C8B-B14F-4D97-AF65-F5344CB8AC3E}">
        <p14:creationId xmlns:p14="http://schemas.microsoft.com/office/powerpoint/2010/main" val="3531123005"/>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Examples of Intervention</a:t>
            </a:r>
            <a:endParaRPr lang="en-GB" dirty="0"/>
          </a:p>
        </p:txBody>
      </p:sp>
      <p:sp>
        <p:nvSpPr>
          <p:cNvPr id="3" name="TextBox 2"/>
          <p:cNvSpPr txBox="1"/>
          <p:nvPr/>
        </p:nvSpPr>
        <p:spPr>
          <a:xfrm>
            <a:off x="323528" y="1196752"/>
            <a:ext cx="7488832" cy="584775"/>
          </a:xfrm>
          <a:prstGeom prst="rect">
            <a:avLst/>
          </a:prstGeom>
          <a:noFill/>
        </p:spPr>
        <p:txBody>
          <a:bodyPr wrap="square" rtlCol="0">
            <a:spAutoFit/>
          </a:bodyPr>
          <a:lstStyle/>
          <a:p>
            <a:r>
              <a:rPr lang="en-GB" sz="3200" dirty="0" smtClean="0"/>
              <a:t>Pupils with autism:</a:t>
            </a:r>
            <a:endParaRPr lang="en-GB" sz="3200" dirty="0"/>
          </a:p>
        </p:txBody>
      </p:sp>
      <p:sp>
        <p:nvSpPr>
          <p:cNvPr id="5" name="Content Placeholder 3"/>
          <p:cNvSpPr txBox="1">
            <a:spLocks/>
          </p:cNvSpPr>
          <p:nvPr/>
        </p:nvSpPr>
        <p:spPr>
          <a:xfrm>
            <a:off x="741234" y="1916832"/>
            <a:ext cx="7634808" cy="230425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a:t>Social Stories</a:t>
            </a:r>
          </a:p>
          <a:p>
            <a:pPr marL="68580" indent="0">
              <a:buNone/>
            </a:pPr>
            <a:r>
              <a:rPr lang="en-US" sz="2800" dirty="0"/>
              <a:t> Short descriptions of a particular situation, event or activity, which include specific information about what to expect in that situation and why. </a:t>
            </a:r>
            <a:endParaRPr lang="en-GB" sz="2800" dirty="0"/>
          </a:p>
          <a:p>
            <a:r>
              <a:rPr lang="en-GB" sz="2800" dirty="0"/>
              <a:t>Comic strip conversations</a:t>
            </a:r>
          </a:p>
          <a:p>
            <a:pPr marL="68580" indent="0">
              <a:buNone/>
            </a:pPr>
            <a:r>
              <a:rPr lang="en-US" sz="2800" dirty="0"/>
              <a:t>Simple visual representations of the different levels of communication in a conversation</a:t>
            </a:r>
          </a:p>
        </p:txBody>
      </p:sp>
      <p:sp>
        <p:nvSpPr>
          <p:cNvPr id="4" name="TextBox 3"/>
          <p:cNvSpPr txBox="1"/>
          <p:nvPr/>
        </p:nvSpPr>
        <p:spPr>
          <a:xfrm>
            <a:off x="3707904" y="5589240"/>
            <a:ext cx="4104456" cy="461665"/>
          </a:xfrm>
          <a:prstGeom prst="rect">
            <a:avLst/>
          </a:prstGeom>
          <a:noFill/>
        </p:spPr>
        <p:txBody>
          <a:bodyPr wrap="square" rtlCol="0">
            <a:spAutoFit/>
          </a:bodyPr>
          <a:lstStyle/>
          <a:p>
            <a:r>
              <a:rPr lang="en-US" sz="2400" dirty="0"/>
              <a:t>National Autistic Society </a:t>
            </a:r>
            <a:r>
              <a:rPr lang="en-US" sz="2400" dirty="0" smtClean="0"/>
              <a:t>(2014)</a:t>
            </a:r>
            <a:endParaRPr lang="en-GB" sz="2400" dirty="0"/>
          </a:p>
        </p:txBody>
      </p:sp>
    </p:spTree>
    <p:extLst>
      <p:ext uri="{BB962C8B-B14F-4D97-AF65-F5344CB8AC3E}">
        <p14:creationId xmlns:p14="http://schemas.microsoft.com/office/powerpoint/2010/main" val="1577939239"/>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274638"/>
            <a:ext cx="7799124"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Examples of Intervention</a:t>
            </a:r>
            <a:endParaRPr lang="en-GB" dirty="0"/>
          </a:p>
        </p:txBody>
      </p:sp>
      <p:sp>
        <p:nvSpPr>
          <p:cNvPr id="3" name="TextBox 2"/>
          <p:cNvSpPr txBox="1"/>
          <p:nvPr/>
        </p:nvSpPr>
        <p:spPr>
          <a:xfrm>
            <a:off x="323528" y="1196752"/>
            <a:ext cx="7488832" cy="584775"/>
          </a:xfrm>
          <a:prstGeom prst="rect">
            <a:avLst/>
          </a:prstGeom>
          <a:noFill/>
        </p:spPr>
        <p:txBody>
          <a:bodyPr wrap="square" rtlCol="0">
            <a:spAutoFit/>
          </a:bodyPr>
          <a:lstStyle/>
          <a:p>
            <a:r>
              <a:rPr lang="en-GB" sz="3200" b="1" dirty="0" smtClean="0"/>
              <a:t>Activity: (if time allows)</a:t>
            </a:r>
            <a:endParaRPr lang="en-GB" sz="3200" b="1" dirty="0"/>
          </a:p>
        </p:txBody>
      </p:sp>
      <p:sp>
        <p:nvSpPr>
          <p:cNvPr id="5" name="Content Placeholder 3"/>
          <p:cNvSpPr txBox="1">
            <a:spLocks/>
          </p:cNvSpPr>
          <p:nvPr/>
        </p:nvSpPr>
        <p:spPr>
          <a:xfrm>
            <a:off x="741234" y="1916832"/>
            <a:ext cx="7634808" cy="1008112"/>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smtClean="0"/>
              <a:t>Look at the handout ‘How to Write a Social Story’</a:t>
            </a:r>
            <a:endParaRPr lang="en-US" sz="28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7588535" y="1858932"/>
            <a:ext cx="846536" cy="824111"/>
          </a:xfrm>
          <a:prstGeom prst="rect">
            <a:avLst/>
          </a:prstGeom>
        </p:spPr>
      </p:pic>
      <p:sp>
        <p:nvSpPr>
          <p:cNvPr id="7" name="Content Placeholder 3"/>
          <p:cNvSpPr txBox="1">
            <a:spLocks/>
          </p:cNvSpPr>
          <p:nvPr/>
        </p:nvSpPr>
        <p:spPr>
          <a:xfrm>
            <a:off x="755576" y="3140968"/>
            <a:ext cx="7634808" cy="1008112"/>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smtClean="0"/>
              <a:t>In pairs or small groups, discuss whether you can think of a situation where this technique would be useful</a:t>
            </a:r>
            <a:endParaRPr lang="en-US" sz="2800" dirty="0"/>
          </a:p>
        </p:txBody>
      </p:sp>
      <p:sp>
        <p:nvSpPr>
          <p:cNvPr id="8" name="Content Placeholder 3"/>
          <p:cNvSpPr txBox="1">
            <a:spLocks/>
          </p:cNvSpPr>
          <p:nvPr/>
        </p:nvSpPr>
        <p:spPr>
          <a:xfrm>
            <a:off x="755576" y="4653136"/>
            <a:ext cx="7634808" cy="1008112"/>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smtClean="0"/>
              <a:t>If time allows, try to write a social story which explains why we should cover our nose and mouth when we sneeze</a:t>
            </a:r>
            <a:endParaRPr lang="en-US" sz="2800" dirty="0"/>
          </a:p>
        </p:txBody>
      </p:sp>
    </p:spTree>
    <p:extLst>
      <p:ext uri="{BB962C8B-B14F-4D97-AF65-F5344CB8AC3E}">
        <p14:creationId xmlns:p14="http://schemas.microsoft.com/office/powerpoint/2010/main" val="2153119139"/>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3"/>
          <p:cNvSpPr txBox="1">
            <a:spLocks/>
          </p:cNvSpPr>
          <p:nvPr/>
        </p:nvSpPr>
        <p:spPr>
          <a:xfrm>
            <a:off x="659076" y="44624"/>
            <a:ext cx="7799124"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Examples of Intervention</a:t>
            </a:r>
            <a:endParaRPr lang="en-GB" dirty="0"/>
          </a:p>
        </p:txBody>
      </p:sp>
      <p:sp>
        <p:nvSpPr>
          <p:cNvPr id="3" name="TextBox 2"/>
          <p:cNvSpPr txBox="1"/>
          <p:nvPr/>
        </p:nvSpPr>
        <p:spPr>
          <a:xfrm>
            <a:off x="323528" y="836712"/>
            <a:ext cx="7488832" cy="584775"/>
          </a:xfrm>
          <a:prstGeom prst="rect">
            <a:avLst/>
          </a:prstGeom>
          <a:noFill/>
        </p:spPr>
        <p:txBody>
          <a:bodyPr wrap="square" rtlCol="0">
            <a:spAutoFit/>
          </a:bodyPr>
          <a:lstStyle/>
          <a:p>
            <a:r>
              <a:rPr lang="en-GB" sz="3200" dirty="0" smtClean="0"/>
              <a:t>Speech and language difficulties/</a:t>
            </a:r>
            <a:r>
              <a:rPr lang="en-GB" sz="3200" b="1" dirty="0" smtClean="0"/>
              <a:t>rights</a:t>
            </a:r>
            <a:r>
              <a:rPr lang="en-GB" sz="3200" dirty="0" smtClean="0"/>
              <a:t>:</a:t>
            </a:r>
            <a:endParaRPr lang="en-GB" sz="3200" dirty="0"/>
          </a:p>
        </p:txBody>
      </p:sp>
      <p:sp>
        <p:nvSpPr>
          <p:cNvPr id="5" name="Content Placeholder 3"/>
          <p:cNvSpPr txBox="1">
            <a:spLocks/>
          </p:cNvSpPr>
          <p:nvPr/>
        </p:nvSpPr>
        <p:spPr>
          <a:xfrm>
            <a:off x="323528" y="1484784"/>
            <a:ext cx="8568952" cy="2304256"/>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400" dirty="0"/>
              <a:t>Pupils know and understand what is expected in the lesson – what they are going to learn but also how they should behave. So the rules for talking and working are made </a:t>
            </a:r>
            <a:r>
              <a:rPr lang="en-US" sz="2400" dirty="0" smtClean="0"/>
              <a:t>clear</a:t>
            </a:r>
          </a:p>
          <a:p>
            <a:r>
              <a:rPr lang="en-US" sz="2400" dirty="0"/>
              <a:t>Staff will carefully explain new words and ideas, and check pupils have understood. </a:t>
            </a:r>
          </a:p>
          <a:p>
            <a:r>
              <a:rPr lang="en-US" sz="2400" dirty="0"/>
              <a:t>They use charts, pictures, gestures – anything that helps pupils really understand</a:t>
            </a:r>
          </a:p>
          <a:p>
            <a:r>
              <a:rPr lang="en-US" sz="2400" dirty="0"/>
              <a:t>Pupils are encouraged to ask questions when they don't understand – the classroom is 'asking friendly'</a:t>
            </a:r>
          </a:p>
          <a:p>
            <a:r>
              <a:rPr lang="en-US" sz="2400" dirty="0"/>
              <a:t>At the end of the lesson, pupils will know how they have done, and how they can make this better</a:t>
            </a:r>
          </a:p>
          <a:p>
            <a:endParaRPr lang="en-US" sz="2400" dirty="0"/>
          </a:p>
        </p:txBody>
      </p:sp>
      <p:sp>
        <p:nvSpPr>
          <p:cNvPr id="4" name="TextBox 3"/>
          <p:cNvSpPr txBox="1"/>
          <p:nvPr/>
        </p:nvSpPr>
        <p:spPr>
          <a:xfrm>
            <a:off x="5580112" y="6021288"/>
            <a:ext cx="2520280" cy="461665"/>
          </a:xfrm>
          <a:prstGeom prst="rect">
            <a:avLst/>
          </a:prstGeom>
          <a:noFill/>
        </p:spPr>
        <p:txBody>
          <a:bodyPr wrap="square" rtlCol="0">
            <a:spAutoFit/>
          </a:bodyPr>
          <a:lstStyle/>
          <a:p>
            <a:r>
              <a:rPr lang="en-US" sz="2400" dirty="0" err="1"/>
              <a:t>ICan</a:t>
            </a:r>
            <a:r>
              <a:rPr lang="en-US" sz="2400" dirty="0"/>
              <a:t> </a:t>
            </a:r>
            <a:r>
              <a:rPr lang="en-US" sz="2400" dirty="0" smtClean="0"/>
              <a:t>2014</a:t>
            </a:r>
            <a:endParaRPr lang="en-US" sz="2400" dirty="0"/>
          </a:p>
        </p:txBody>
      </p:sp>
    </p:spTree>
    <p:extLst>
      <p:ext uri="{BB962C8B-B14F-4D97-AF65-F5344CB8AC3E}">
        <p14:creationId xmlns:p14="http://schemas.microsoft.com/office/powerpoint/2010/main" val="3035563706"/>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92D050"/>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smtClean="0"/>
              <a:t>‘We’ versus ‘Them and Us’ a tale of two girls</a:t>
            </a:r>
            <a:endParaRPr lang="en-GB" sz="4800" dirty="0"/>
          </a:p>
        </p:txBody>
      </p:sp>
      <p:pic>
        <p:nvPicPr>
          <p:cNvPr id="4" name="Content Placeholder 3"/>
          <p:cNvPicPr>
            <a:picLocks noGrp="1" noChangeAspect="1"/>
          </p:cNvPicPr>
          <p:nvPr>
            <p:ph idx="1"/>
          </p:nvPr>
        </p:nvPicPr>
        <p:blipFill>
          <a:blip r:embed="rId2"/>
          <a:stretch>
            <a:fillRect/>
          </a:stretch>
        </p:blipFill>
        <p:spPr>
          <a:xfrm>
            <a:off x="928687" y="2852936"/>
            <a:ext cx="7286625" cy="2857500"/>
          </a:xfrm>
          <a:prstGeom prst="rect">
            <a:avLst/>
          </a:prstGeom>
        </p:spPr>
      </p:pic>
      <p:sp>
        <p:nvSpPr>
          <p:cNvPr id="5" name="Action Button: Movie 4">
            <a:hlinkClick r:id="rId3" highlightClick="1"/>
          </p:cNvPr>
          <p:cNvSpPr/>
          <p:nvPr/>
        </p:nvSpPr>
        <p:spPr>
          <a:xfrm>
            <a:off x="3131840" y="1529990"/>
            <a:ext cx="3384376" cy="121059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4"/>
              </a:rPr>
              <a:t>https://</a:t>
            </a:r>
            <a:r>
              <a:rPr lang="en-GB" dirty="0" smtClean="0">
                <a:hlinkClick r:id="rId4"/>
              </a:rPr>
              <a:t>www.youtube.com/watch?v=mzu3ira61k8</a:t>
            </a:r>
            <a:endParaRPr lang="en-GB" dirty="0"/>
          </a:p>
          <a:p>
            <a:pPr algn="ctr"/>
            <a:r>
              <a:rPr lang="en-GB" dirty="0" smtClean="0"/>
              <a:t>Maryam</a:t>
            </a:r>
          </a:p>
          <a:p>
            <a:pPr algn="ctr"/>
            <a:endParaRPr lang="en-GB" dirty="0"/>
          </a:p>
        </p:txBody>
      </p:sp>
    </p:spTree>
    <p:extLst>
      <p:ext uri="{BB962C8B-B14F-4D97-AF65-F5344CB8AC3E}">
        <p14:creationId xmlns:p14="http://schemas.microsoft.com/office/powerpoint/2010/main" val="2791462534"/>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p:cNvSpPr>
            <a:spLocks noGrp="1"/>
          </p:cNvSpPr>
          <p:nvPr>
            <p:ph type="title"/>
          </p:nvPr>
        </p:nvSpPr>
        <p:spPr>
          <a:xfrm>
            <a:off x="685800" y="548680"/>
            <a:ext cx="7772400" cy="566936"/>
          </a:xfrm>
        </p:spPr>
        <p:txBody>
          <a:bodyPr>
            <a:normAutofit fontScale="90000"/>
          </a:bodyPr>
          <a:lstStyle/>
          <a:p>
            <a:r>
              <a:rPr lang="en-GB" dirty="0" smtClean="0"/>
              <a:t>References</a:t>
            </a:r>
            <a:br>
              <a:rPr lang="en-GB" dirty="0" smtClean="0"/>
            </a:br>
            <a:endParaRPr lang="en-GB" dirty="0"/>
          </a:p>
        </p:txBody>
      </p:sp>
      <p:sp>
        <p:nvSpPr>
          <p:cNvPr id="5" name="Content Placeholder 5"/>
          <p:cNvSpPr>
            <a:spLocks noGrp="1"/>
          </p:cNvSpPr>
          <p:nvPr>
            <p:ph idx="1"/>
          </p:nvPr>
        </p:nvSpPr>
        <p:spPr>
          <a:xfrm>
            <a:off x="323528" y="836712"/>
            <a:ext cx="8568952" cy="3733800"/>
          </a:xfrm>
        </p:spPr>
        <p:txBody>
          <a:bodyPr>
            <a:noAutofit/>
          </a:bodyPr>
          <a:lstStyle/>
          <a:p>
            <a:pPr marL="0" indent="-457200">
              <a:buNone/>
            </a:pPr>
            <a:r>
              <a:rPr lang="en-GB" sz="1800" dirty="0" smtClean="0"/>
              <a:t>Additional </a:t>
            </a:r>
            <a:r>
              <a:rPr lang="en-GB" sz="1800" dirty="0"/>
              <a:t>Learning Needs and Education Tribunal (Wales) Act </a:t>
            </a:r>
            <a:r>
              <a:rPr lang="en-GB" sz="1800" dirty="0" smtClean="0"/>
              <a:t>(2018), </a:t>
            </a:r>
            <a:r>
              <a:rPr lang="en-GB" sz="1800" dirty="0"/>
              <a:t>PART 2 CHAPTER 1,Participation, United Nations conventions...Section 6. </a:t>
            </a:r>
            <a:r>
              <a:rPr lang="en-GB" sz="1800" dirty="0">
                <a:hlinkClick r:id="rId2"/>
              </a:rPr>
              <a:t>http://</a:t>
            </a:r>
            <a:r>
              <a:rPr lang="en-GB" sz="1800" dirty="0" smtClean="0">
                <a:hlinkClick r:id="rId2"/>
              </a:rPr>
              <a:t>www.legislation.gov.uk/anaw/2018/2/section/6</a:t>
            </a:r>
            <a:r>
              <a:rPr lang="en-GB" sz="1800" dirty="0" smtClean="0"/>
              <a:t> (accessed 04.12.2018)</a:t>
            </a:r>
            <a:endParaRPr lang="en-US" sz="1800" dirty="0" smtClean="0"/>
          </a:p>
          <a:p>
            <a:pPr marL="0" indent="-457200">
              <a:buNone/>
            </a:pPr>
            <a:r>
              <a:rPr lang="en-GB" sz="1800" dirty="0"/>
              <a:t>BDA Dyslexia ( no date) Dyslexia Friendly Schools Pack.  Available at http://www.bdadyslexia.org.uk/files/dfs_pack_English.pdf [ Accessed 22.08.14</a:t>
            </a:r>
            <a:r>
              <a:rPr lang="en-GB" sz="1800" dirty="0" smtClean="0"/>
              <a:t>]</a:t>
            </a:r>
            <a:endParaRPr lang="en-US" sz="1800" dirty="0"/>
          </a:p>
          <a:p>
            <a:pPr marL="0" indent="-457200">
              <a:buNone/>
            </a:pPr>
            <a:r>
              <a:rPr lang="en-US" sz="1800" dirty="0" smtClean="0"/>
              <a:t>Booth</a:t>
            </a:r>
            <a:r>
              <a:rPr lang="en-US" sz="1800" dirty="0"/>
              <a:t>, T. and </a:t>
            </a:r>
            <a:r>
              <a:rPr lang="en-US" sz="1800" dirty="0" err="1"/>
              <a:t>Ainscow</a:t>
            </a:r>
            <a:r>
              <a:rPr lang="en-US" sz="1800" dirty="0"/>
              <a:t>, M. (2011) </a:t>
            </a:r>
            <a:r>
              <a:rPr lang="en-US" sz="1800" i="1" dirty="0"/>
              <a:t>Index for Inclusion: developing learning and participation in schools</a:t>
            </a:r>
            <a:r>
              <a:rPr lang="en-US" sz="1800" dirty="0"/>
              <a:t>, Bristol: CSIE</a:t>
            </a:r>
            <a:r>
              <a:rPr lang="en-US" sz="1800" dirty="0" smtClean="0"/>
              <a:t>.</a:t>
            </a:r>
          </a:p>
          <a:p>
            <a:pPr marL="0" indent="-457200">
              <a:buNone/>
            </a:pPr>
            <a:r>
              <a:rPr lang="en-GB" sz="1800" dirty="0"/>
              <a:t>Box of Ideas ( 2010) Practical Skills for Primary Schools. Available at http://www.boxofideas.org/ideas/?page_id=381 [ Accessed 22.08.14</a:t>
            </a:r>
            <a:r>
              <a:rPr lang="en-GB" sz="1800" dirty="0" smtClean="0"/>
              <a:t>]</a:t>
            </a:r>
          </a:p>
          <a:p>
            <a:pPr marL="0" indent="-457200">
              <a:buNone/>
            </a:pPr>
            <a:r>
              <a:rPr lang="en-GB" sz="1800" dirty="0" smtClean="0"/>
              <a:t>De </a:t>
            </a:r>
            <a:r>
              <a:rPr lang="en-GB" sz="1800" dirty="0" err="1" smtClean="0"/>
              <a:t>Beco</a:t>
            </a:r>
            <a:r>
              <a:rPr lang="en-GB" sz="1800" dirty="0" smtClean="0"/>
              <a:t>, C.  </a:t>
            </a:r>
            <a:r>
              <a:rPr lang="en-GB" sz="1800" dirty="0"/>
              <a:t>(2009) Right to Education Indicator based on </a:t>
            </a:r>
            <a:r>
              <a:rPr lang="en-GB" sz="1800" dirty="0" smtClean="0"/>
              <a:t>the 4 </a:t>
            </a:r>
            <a:r>
              <a:rPr lang="en-GB" sz="1800" dirty="0"/>
              <a:t>A </a:t>
            </a:r>
            <a:r>
              <a:rPr lang="en-GB" sz="1800" dirty="0" smtClean="0"/>
              <a:t>framework, Concept Paper, The </a:t>
            </a:r>
            <a:r>
              <a:rPr lang="en-GB" sz="1800" dirty="0"/>
              <a:t>Right to Education Project </a:t>
            </a:r>
            <a:endParaRPr lang="en-US" sz="1800" dirty="0" smtClean="0"/>
          </a:p>
          <a:p>
            <a:pPr marL="0" indent="-457200">
              <a:buNone/>
            </a:pPr>
            <a:r>
              <a:rPr lang="en-US" sz="1800" dirty="0" smtClean="0"/>
              <a:t>Frederickson, N. and Cline, T. (2015). </a:t>
            </a:r>
            <a:r>
              <a:rPr lang="en-GB" sz="1800" i="1" dirty="0"/>
              <a:t>Special Educational Needs, Inclusion and Diversity</a:t>
            </a:r>
            <a:r>
              <a:rPr lang="en-GB" sz="1800" dirty="0"/>
              <a:t>, OU Press</a:t>
            </a:r>
            <a:endParaRPr lang="en-US" sz="1800" dirty="0" smtClean="0"/>
          </a:p>
          <a:p>
            <a:pPr marL="0" indent="-457200">
              <a:buNone/>
            </a:pPr>
            <a:r>
              <a:rPr lang="en-US" sz="1800" dirty="0"/>
              <a:t>Legislation.gov.uk. (2010). Equality Act 2010. [online] Available at: http://www.legislation.gov.uk/ukpga/2010/15/contents [Accessed 11 Jan. 2015].</a:t>
            </a:r>
          </a:p>
          <a:p>
            <a:pPr marL="0" indent="-457200">
              <a:buNone/>
            </a:pPr>
            <a:r>
              <a:rPr lang="en-US" sz="1800" dirty="0"/>
              <a:t>Leeds-Hurwitz, W. (2009). Social construction of reality. In </a:t>
            </a:r>
            <a:r>
              <a:rPr lang="en-US" sz="1800" dirty="0" err="1"/>
              <a:t>S.Littlejohn</a:t>
            </a:r>
            <a:r>
              <a:rPr lang="en-US" sz="1800" dirty="0"/>
              <a:t>, &amp; </a:t>
            </a:r>
            <a:r>
              <a:rPr lang="en-US" sz="1800" dirty="0" err="1"/>
              <a:t>K.Foss</a:t>
            </a:r>
            <a:r>
              <a:rPr lang="en-US" sz="1800" dirty="0"/>
              <a:t> (Eds.), Encyclopedia of communication theory. (pp. 892-895). Thousand Oaks, CA: SAGE </a:t>
            </a:r>
            <a:r>
              <a:rPr lang="en-US" sz="1800" dirty="0" smtClean="0"/>
              <a:t>Publications</a:t>
            </a:r>
            <a:endParaRPr lang="en-US" sz="1800" dirty="0"/>
          </a:p>
        </p:txBody>
      </p:sp>
    </p:spTree>
    <p:extLst>
      <p:ext uri="{BB962C8B-B14F-4D97-AF65-F5344CB8AC3E}">
        <p14:creationId xmlns:p14="http://schemas.microsoft.com/office/powerpoint/2010/main" val="1949164938"/>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07504" y="1196752"/>
            <a:ext cx="8928992" cy="4929411"/>
          </a:xfrm>
        </p:spPr>
        <p:txBody>
          <a:bodyPr>
            <a:normAutofit fontScale="25000" lnSpcReduction="20000"/>
          </a:bodyPr>
          <a:lstStyle/>
          <a:p>
            <a:pPr marL="0" indent="-457200">
              <a:buNone/>
            </a:pPr>
            <a:r>
              <a:rPr lang="en-GB" sz="6400" dirty="0"/>
              <a:t>Pia, A.(2014). Rights Based Perspective, https://www.slideshare.net/markallanestabillopia/right-based-approach [accessed </a:t>
            </a:r>
            <a:r>
              <a:rPr lang="en-GB" sz="6400" dirty="0" smtClean="0"/>
              <a:t>04.08.2018)</a:t>
            </a:r>
            <a:endParaRPr lang="en-GB" sz="6400" dirty="0"/>
          </a:p>
          <a:p>
            <a:pPr marL="0" indent="-457200">
              <a:buNone/>
            </a:pPr>
            <a:r>
              <a:rPr lang="en-GB" sz="6400" dirty="0"/>
              <a:t>The National Autistic Society ( 2014) Strategies and Approaches. Available at http://www.autism.org.uk/living-with-autism/strategies-and-approaches/social-stories-and-comic-strip-conversations/introducing-and-using-social-stories.aspx [ Accessed </a:t>
            </a:r>
            <a:r>
              <a:rPr lang="en-GB" sz="6400" dirty="0" smtClean="0"/>
              <a:t>22.08.14]</a:t>
            </a:r>
          </a:p>
          <a:p>
            <a:pPr marL="0" indent="-457200">
              <a:buNone/>
            </a:pPr>
            <a:r>
              <a:rPr lang="en-GB" sz="6400" dirty="0" err="1" smtClean="0"/>
              <a:t>Tomaševski</a:t>
            </a:r>
            <a:r>
              <a:rPr lang="en-GB" sz="6400" dirty="0" smtClean="0"/>
              <a:t>, K.(2002) </a:t>
            </a:r>
            <a:r>
              <a:rPr lang="en-GB" sz="6400" dirty="0"/>
              <a:t>Annual Report of the Special Rapporteur on the Right to Education, 7 January</a:t>
            </a:r>
          </a:p>
          <a:p>
            <a:pPr marL="0" indent="-457200">
              <a:buNone/>
            </a:pPr>
            <a:r>
              <a:rPr lang="en-GB" sz="6400" dirty="0"/>
              <a:t>2002, E/CN.4/2002/60, at 12-13. </a:t>
            </a:r>
            <a:endParaRPr lang="en-GB" sz="6400" dirty="0" smtClean="0"/>
          </a:p>
          <a:p>
            <a:pPr marL="0" indent="-457200">
              <a:buNone/>
            </a:pPr>
            <a:r>
              <a:rPr lang="en-GB" sz="6400" dirty="0"/>
              <a:t>UNESCO ( 1994) The Salamanca Statement and Framework for Action on Special Educational Needs. Available at http://www.unesco.org/education/pdf/SALAMA_E.PDF ( Accessed January 5th 2017</a:t>
            </a:r>
            <a:r>
              <a:rPr lang="en-GB" sz="6400" dirty="0" smtClean="0"/>
              <a:t>)</a:t>
            </a:r>
            <a:endParaRPr lang="en-GB" sz="6400" dirty="0"/>
          </a:p>
          <a:p>
            <a:pPr marL="0" indent="-457200">
              <a:buNone/>
            </a:pPr>
            <a:r>
              <a:rPr lang="en-GB" sz="6400" dirty="0"/>
              <a:t>Wales: Department for Education, Lifelong Learning and Skills ( 2006) Inclusion and Pupil Support, Cardiff: Welsh Assembly </a:t>
            </a:r>
            <a:r>
              <a:rPr lang="en-GB" sz="6400" dirty="0" smtClean="0"/>
              <a:t>Government</a:t>
            </a:r>
            <a:endParaRPr lang="en-GB" sz="6400" dirty="0"/>
          </a:p>
          <a:p>
            <a:pPr marL="0" indent="-457200">
              <a:buNone/>
            </a:pPr>
            <a:r>
              <a:rPr lang="en-GB" sz="6400" dirty="0"/>
              <a:t>Wales: Department for Education and Skills ( 2015) Draft Additional Learning Needs and Education Tribunal ( Wales) Bill, Cardiff:  Welsh Government. Available at http://gov.wales/consultations/education/draft-aln-and-education-tribunal-wales-bill/?lang=en ( Accessed January 5th </a:t>
            </a:r>
            <a:r>
              <a:rPr lang="en-GB" sz="6400" dirty="0" smtClean="0"/>
              <a:t>2018)</a:t>
            </a:r>
            <a:endParaRPr lang="en-GB" sz="6400" dirty="0"/>
          </a:p>
          <a:p>
            <a:pPr marL="0" indent="-457200">
              <a:buNone/>
            </a:pPr>
            <a:r>
              <a:rPr lang="en-GB" sz="6400" dirty="0"/>
              <a:t>Wales: Department for Education and Skills (2016) Inclusion and Pupil Support, Cardiff: Welsh Assembly Government Available at http://gov.wales/topics/educationandskills/schoolshome/pupilsupport/inclusionpupilsupportguidance/?lang=en (Accessed January 5th </a:t>
            </a:r>
            <a:r>
              <a:rPr lang="en-GB" sz="6400" dirty="0" smtClean="0"/>
              <a:t>2018)</a:t>
            </a:r>
            <a:endParaRPr lang="en-GB" sz="6400" dirty="0"/>
          </a:p>
          <a:p>
            <a:pPr marL="0" indent="-457200">
              <a:buNone/>
            </a:pPr>
            <a:endParaRPr lang="en-GB" dirty="0"/>
          </a:p>
          <a:p>
            <a:endParaRPr lang="en-GB" dirty="0"/>
          </a:p>
        </p:txBody>
      </p:sp>
    </p:spTree>
    <p:extLst>
      <p:ext uri="{BB962C8B-B14F-4D97-AF65-F5344CB8AC3E}">
        <p14:creationId xmlns:p14="http://schemas.microsoft.com/office/powerpoint/2010/main" val="164114908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5681</TotalTime>
  <Words>5554</Words>
  <Application>Microsoft Office PowerPoint</Application>
  <PresentationFormat>On-screen Show (4:3)</PresentationFormat>
  <Paragraphs>534</Paragraphs>
  <Slides>90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90</vt:i4>
      </vt:variant>
    </vt:vector>
  </HeadingPairs>
  <TitlesOfParts>
    <vt:vector size="94" baseType="lpstr">
      <vt:lpstr>Arial</vt:lpstr>
      <vt:lpstr>Calibri</vt:lpstr>
      <vt:lpstr>Wingdings</vt:lpstr>
      <vt:lpstr>UWTSD PPT Template (lectures)</vt:lpstr>
      <vt:lpstr>SJIE6003: Inclusive Education: Policy &amp; Practice</vt:lpstr>
      <vt:lpstr>Session 1 – Introduction and Theoretical Approaches</vt:lpstr>
      <vt:lpstr>Inclusive Education: A global perspective</vt:lpstr>
      <vt:lpstr> Module Overview.</vt:lpstr>
      <vt:lpstr>Learning Outcomes of SJIE6003</vt:lpstr>
      <vt:lpstr>Indicative Content of SJIE6003</vt:lpstr>
      <vt:lpstr>Indicative Content of SJIE6003</vt:lpstr>
      <vt:lpstr>PowerPoint Presentation</vt:lpstr>
      <vt:lpstr>Belonging - do you remember Maslow?</vt:lpstr>
      <vt:lpstr>Assignment 1</vt:lpstr>
      <vt:lpstr>Assessment Tip</vt:lpstr>
      <vt:lpstr>Assignment 2</vt:lpstr>
      <vt:lpstr>Assessment Tip</vt:lpstr>
      <vt:lpstr>Some definitions… ALN - SEN</vt:lpstr>
      <vt:lpstr>Vulnerability</vt:lpstr>
      <vt:lpstr>Vulnerability continued</vt:lpstr>
      <vt:lpstr>Duty to involve and support children,  their parents and young people </vt:lpstr>
      <vt:lpstr>Thoughts…….</vt:lpstr>
      <vt:lpstr>What is a disability?</vt:lpstr>
      <vt:lpstr>Different models of thinking about disability, diversity and difference</vt:lpstr>
      <vt:lpstr>Assessment Tip</vt:lpstr>
      <vt:lpstr>What does this mean?</vt:lpstr>
      <vt:lpstr>Theoretical approaches/social constructs of SEN and ALN</vt:lpstr>
      <vt:lpstr>Four different areas of SEND</vt:lpstr>
      <vt:lpstr>Needs and Rights</vt:lpstr>
      <vt:lpstr>PowerPoint Presentation</vt:lpstr>
      <vt:lpstr>PowerPoint Presentation</vt:lpstr>
      <vt:lpstr>PowerPoint Presentation</vt:lpstr>
      <vt:lpstr>Frameworks, frameworks, frameworks</vt:lpstr>
      <vt:lpstr>The link between human and children’s rights and inclusion</vt:lpstr>
      <vt:lpstr>Session 2 – Theoretical Approaches to Barriers for Inclusion</vt:lpstr>
      <vt:lpstr>How do you feel about certain groups, e.g. when meeting/working with </vt:lpstr>
      <vt:lpstr>What about us?</vt:lpstr>
      <vt:lpstr>Stereotypes and Inclusion</vt:lpstr>
      <vt:lpstr>Concepts and theories from the video</vt:lpstr>
      <vt:lpstr>Why is this important? </vt:lpstr>
      <vt:lpstr> A classroom experiment</vt:lpstr>
      <vt:lpstr>Assessment Tip:</vt:lpstr>
      <vt:lpstr>Session 3 – The Case Study</vt:lpstr>
      <vt:lpstr>Assignment 2</vt:lpstr>
      <vt:lpstr>Case Study SJIE6003</vt:lpstr>
      <vt:lpstr>Our case study – SJIE6003</vt:lpstr>
      <vt:lpstr>Background</vt:lpstr>
      <vt:lpstr>Case studies may be carried out in a variety of situations... </vt:lpstr>
      <vt:lpstr>Selecting a case for study... </vt:lpstr>
      <vt:lpstr>OUTLINE PLANS Before commencing a case study, it is useful to sketch out your ideas first. The following structure provides a framework for planning... </vt:lpstr>
      <vt:lpstr>Template for SJIE6003 Case Study</vt:lpstr>
      <vt:lpstr>    Case studies are characterised by the following...    </vt:lpstr>
      <vt:lpstr>Methodology </vt:lpstr>
      <vt:lpstr>Case studies are, by their very nature, QUALITATIVE and ETHNOGRAPHIC... </vt:lpstr>
      <vt:lpstr>Digging deep</vt:lpstr>
      <vt:lpstr>The case study needs to take close account of the researcher </vt:lpstr>
      <vt:lpstr> LIMITATIONS </vt:lpstr>
      <vt:lpstr>Hazards </vt:lpstr>
      <vt:lpstr>Case study data can be analysed at three levels </vt:lpstr>
      <vt:lpstr>DESCRIPTIVE ELEMENT </vt:lpstr>
      <vt:lpstr>ANALYTICAL ELEMENT </vt:lpstr>
      <vt:lpstr>Strong studies contain... </vt:lpstr>
      <vt:lpstr>CRITICAL ANALYTICAL ELEMENT </vt:lpstr>
      <vt:lpstr>Bibliography </vt:lpstr>
      <vt:lpstr>Session 4 – Welsh Policy Frameworks for Inclusion</vt:lpstr>
      <vt:lpstr>What is inclusion?</vt:lpstr>
      <vt:lpstr>Learning Outcomes of SJIE6003</vt:lpstr>
      <vt:lpstr>Overview</vt:lpstr>
      <vt:lpstr>Overview</vt:lpstr>
      <vt:lpstr>Inclusion and Pupil Support 2006</vt:lpstr>
      <vt:lpstr>Inclusion and Pupil Support 2006</vt:lpstr>
      <vt:lpstr>Inclusion and Pupil Support 2006</vt:lpstr>
      <vt:lpstr>Inclusion and Pupil Support 2016</vt:lpstr>
      <vt:lpstr>Inclusion and Pupil Support 2016</vt:lpstr>
      <vt:lpstr>Inclusion and Pupil Support 2016</vt:lpstr>
      <vt:lpstr>Inclusive Education: A global perspective</vt:lpstr>
      <vt:lpstr>Inclusive Education: A global perspective</vt:lpstr>
      <vt:lpstr>Inclusive Education: A global perspective</vt:lpstr>
      <vt:lpstr>PowerPoint Presentation</vt:lpstr>
      <vt:lpstr>PowerPoint Presentation</vt:lpstr>
      <vt:lpstr>PowerPoint Presentation</vt:lpstr>
      <vt:lpstr>PowerPoint Presentation</vt:lpstr>
      <vt:lpstr>PowerPoint Presentation</vt:lpstr>
      <vt:lpstr>Critical Reflection: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 versus ‘Them and Us’ a tale of two girls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Heike Griffiths</cp:lastModifiedBy>
  <cp:revision>97</cp:revision>
  <cp:lastPrinted>2016-11-12T10:46:07Z</cp:lastPrinted>
  <dcterms:created xsi:type="dcterms:W3CDTF">2016-10-28T11:34:04Z</dcterms:created>
  <dcterms:modified xsi:type="dcterms:W3CDTF">2018-12-05T11:33:59Z</dcterms:modified>
</cp:coreProperties>
</file>