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8" r:id="rId3"/>
    <p:sldId id="257"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74423" y="802298"/>
            <a:ext cx="8637073" cy="2920713"/>
          </a:xfrm>
        </p:spPr>
        <p:txBody>
          <a:bodyPr bIns="0" anchor="b">
            <a:normAutofit/>
          </a:bodyPr>
          <a:lstStyle>
            <a:lvl1pPr algn="ctr">
              <a:defRPr sz="6600"/>
            </a:lvl1pPr>
          </a:lstStyle>
          <a:p>
            <a:r>
              <a:rPr lang="en-US"/>
              <a:t>Click to edit Master title style</a:t>
            </a:r>
            <a:endParaRPr lang="en-US" dirty="0"/>
          </a:p>
        </p:txBody>
      </p:sp>
      <p:sp>
        <p:nvSpPr>
          <p:cNvPr id="3" name="Subtitle 2"/>
          <p:cNvSpPr>
            <a:spLocks noGrp="1"/>
          </p:cNvSpPr>
          <p:nvPr>
            <p:ph type="subTitle" idx="1"/>
          </p:nvPr>
        </p:nvSpPr>
        <p:spPr>
          <a:xfrm>
            <a:off x="1774424" y="3724074"/>
            <a:ext cx="8637072" cy="977621"/>
          </a:xfrm>
        </p:spPr>
        <p:txBody>
          <a:bodyPr tIns="91440" bIns="91440">
            <a:normAutofit/>
          </a:bodyPr>
          <a:lstStyle>
            <a:lvl1pPr marL="0" indent="0" algn="ctr">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5/22/2018</a:t>
            </a:fld>
            <a:endParaRPr lang="en-US" dirty="0"/>
          </a:p>
        </p:txBody>
      </p:sp>
      <p:sp>
        <p:nvSpPr>
          <p:cNvPr id="5" name="Footer Placeholder 4"/>
          <p:cNvSpPr>
            <a:spLocks noGrp="1"/>
          </p:cNvSpPr>
          <p:nvPr>
            <p:ph type="ftr" sz="quarter" idx="11"/>
          </p:nvPr>
        </p:nvSpPr>
        <p:spPr>
          <a:xfrm>
            <a:off x="1451579" y="329307"/>
            <a:ext cx="5626774" cy="309201"/>
          </a:xfrm>
        </p:spPr>
        <p:txBody>
          <a:bodyPr/>
          <a:lstStyle/>
          <a:p>
            <a:endParaRPr lang="en-US" dirty="0"/>
          </a:p>
        </p:txBody>
      </p:sp>
      <p:sp>
        <p:nvSpPr>
          <p:cNvPr id="6" name="Slide Number Placeholder 5"/>
          <p:cNvSpPr>
            <a:spLocks noGrp="1"/>
          </p:cNvSpPr>
          <p:nvPr>
            <p:ph type="sldNum" sz="quarter" idx="12"/>
          </p:nvPr>
        </p:nvSpPr>
        <p:spPr>
          <a:xfrm>
            <a:off x="476834" y="798973"/>
            <a:ext cx="811019" cy="503578"/>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74423" y="1756130"/>
            <a:ext cx="8643154" cy="1969007"/>
          </a:xfrm>
        </p:spPr>
        <p:txBody>
          <a:bodyPr anchor="b">
            <a:normAutofit/>
          </a:bodyPr>
          <a:lstStyle>
            <a:lvl1pPr algn="ctr">
              <a:defRPr sz="3600"/>
            </a:lvl1pPr>
          </a:lstStyle>
          <a:p>
            <a:r>
              <a:rPr lang="en-US"/>
              <a:t>Click to edit Master title style</a:t>
            </a:r>
            <a:endParaRPr lang="en-US" dirty="0"/>
          </a:p>
        </p:txBody>
      </p:sp>
      <p:sp>
        <p:nvSpPr>
          <p:cNvPr id="3" name="Text Placeholder 2"/>
          <p:cNvSpPr>
            <a:spLocks noGrp="1"/>
          </p:cNvSpPr>
          <p:nvPr>
            <p:ph type="body" idx="1"/>
          </p:nvPr>
        </p:nvSpPr>
        <p:spPr>
          <a:xfrm>
            <a:off x="1774423" y="3725137"/>
            <a:ext cx="8643154" cy="1093987"/>
          </a:xfrm>
        </p:spPr>
        <p:txBody>
          <a:bodyPr tIns="91440">
            <a:normAutofit/>
          </a:bodyPr>
          <a:lstStyle>
            <a:lvl1pPr marL="0" indent="0" algn="ct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5/22/2018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293577"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488654"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54140" y="2017343"/>
            <a:ext cx="4488654"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5/22/2018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295603"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488794"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488794"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56025" y="2023003"/>
            <a:ext cx="4488794"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6025" y="2821491"/>
            <a:ext cx="4488794"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5/22/2018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5/22/2018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5/22/2018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2961967" cy="2406518"/>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73032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2961967"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blipFill dpi="0" rotWithShape="1">
              <a:blip r:embed="rId2">
                <a:alphaModFix amt="30000"/>
              </a:blip>
              <a:srcRect/>
              <a:tile tx="0" ty="0" sx="100000" sy="100000" flip="none" algn="ctr"/>
            </a:blip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extrusionH="76200" contourW="12700" prstMaterial="matte">
              <a:bevelT w="152400" h="50800" prst="softRound"/>
              <a:extrusionClr>
                <a:schemeClr val="tx2"/>
              </a:extrusionClr>
              <a:contourClr>
                <a:schemeClr val="bg2"/>
              </a:contourClr>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38100" cmpd="sng">
              <a:solidFill>
                <a:schemeClr val="tx2">
                  <a:lumMod val="25000"/>
                </a:schemeClr>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2"/>
            <a:ext cx="5532328" cy="1922299"/>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50000"/>
              <a:lumOff val="50000"/>
              <a:alpha val="80000"/>
            </a:schemeClr>
          </a:solidFill>
          <a:ln w="9525" cap="sq">
            <a:noFill/>
            <a:miter lim="800000"/>
          </a:ln>
          <a:effectLst/>
        </p:spPr>
        <p:txBody>
          <a:bodyPr vert="horz" lIns="91440" tIns="45720" rIns="91440" bIns="45720" rtlCol="0" anchor="t">
            <a:normAutofit/>
          </a:bodyPr>
          <a:lstStyle>
            <a:lvl1pPr>
              <a:defRPr lang="en-US" sz="3200" dirty="0"/>
            </a:lvl1pPr>
          </a:lstStyle>
          <a:p>
            <a:pPr lvl="0" algn="ctr"/>
            <a:r>
              <a:rPr lang="en-US"/>
              <a:t>Click icon to add picture</a:t>
            </a:r>
            <a:endParaRPr lang="en-US" dirty="0"/>
          </a:p>
        </p:txBody>
      </p:sp>
      <p:sp>
        <p:nvSpPr>
          <p:cNvPr id="4" name="Text Placeholder 3"/>
          <p:cNvSpPr>
            <a:spLocks noGrp="1"/>
          </p:cNvSpPr>
          <p:nvPr>
            <p:ph type="body" sz="half" idx="2"/>
          </p:nvPr>
        </p:nvSpPr>
        <p:spPr>
          <a:xfrm>
            <a:off x="1450329" y="3059600"/>
            <a:ext cx="5524404" cy="2090134"/>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5/22/2018</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7052"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518654"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51579" y="804519"/>
            <a:ext cx="9291215" cy="104923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29121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42079"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5/22/2018</a:t>
            </a:fld>
            <a:endParaRPr lang="en-US" dirty="0"/>
          </a:p>
        </p:txBody>
      </p:sp>
      <p:sp>
        <p:nvSpPr>
          <p:cNvPr id="5" name="Footer Placeholder 4"/>
          <p:cNvSpPr>
            <a:spLocks noGrp="1"/>
          </p:cNvSpPr>
          <p:nvPr>
            <p:ph type="ftr" sz="quarter" idx="3"/>
          </p:nvPr>
        </p:nvSpPr>
        <p:spPr>
          <a:xfrm>
            <a:off x="1451579" y="329307"/>
            <a:ext cx="562677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sp>
        <p:nvSpPr>
          <p:cNvPr id="9" name="Rectangle 8"/>
          <p:cNvSpPr/>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Picture 9"/>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12" name="Straight Connector 11"/>
          <p:cNvCxnSpPr/>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lnSpc>
          <a:spcPct val="90000"/>
        </a:lnSpc>
        <a:spcBef>
          <a:spcPct val="0"/>
        </a:spcBef>
        <a:buNone/>
        <a:defRPr sz="3200" b="0" i="0" kern="1200" cap="all">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B5B66-A0A1-4C85-B92E-ACAF556DA4DC}"/>
              </a:ext>
            </a:extLst>
          </p:cNvPr>
          <p:cNvSpPr>
            <a:spLocks noGrp="1"/>
          </p:cNvSpPr>
          <p:nvPr>
            <p:ph type="ctrTitle"/>
          </p:nvPr>
        </p:nvSpPr>
        <p:spPr/>
        <p:txBody>
          <a:bodyPr/>
          <a:lstStyle/>
          <a:p>
            <a:r>
              <a:rPr lang="en-GB" dirty="0"/>
              <a:t>SJPE5007-Education STUDIES </a:t>
            </a:r>
          </a:p>
        </p:txBody>
      </p:sp>
      <p:sp>
        <p:nvSpPr>
          <p:cNvPr id="3" name="Subtitle 2">
            <a:extLst>
              <a:ext uri="{FF2B5EF4-FFF2-40B4-BE49-F238E27FC236}">
                <a16:creationId xmlns:a16="http://schemas.microsoft.com/office/drawing/2014/main" id="{130BD7F1-0F47-42E8-AB81-222F0551ABB5}"/>
              </a:ext>
            </a:extLst>
          </p:cNvPr>
          <p:cNvSpPr>
            <a:spLocks noGrp="1"/>
          </p:cNvSpPr>
          <p:nvPr>
            <p:ph type="subTitle" idx="1"/>
          </p:nvPr>
        </p:nvSpPr>
        <p:spPr/>
        <p:txBody>
          <a:bodyPr/>
          <a:lstStyle/>
          <a:p>
            <a:r>
              <a:rPr lang="en-GB" dirty="0"/>
              <a:t>Reflection on my placement experience within a primary school</a:t>
            </a:r>
          </a:p>
        </p:txBody>
      </p:sp>
    </p:spTree>
    <p:extLst>
      <p:ext uri="{BB962C8B-B14F-4D97-AF65-F5344CB8AC3E}">
        <p14:creationId xmlns:p14="http://schemas.microsoft.com/office/powerpoint/2010/main" val="11976910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A54F7D-238C-425D-849B-1FE7C3774CED}"/>
              </a:ext>
            </a:extLst>
          </p:cNvPr>
          <p:cNvSpPr>
            <a:spLocks noGrp="1"/>
          </p:cNvSpPr>
          <p:nvPr>
            <p:ph type="title"/>
          </p:nvPr>
        </p:nvSpPr>
        <p:spPr/>
        <p:txBody>
          <a:bodyPr/>
          <a:lstStyle/>
          <a:p>
            <a:r>
              <a:rPr lang="en-GB" dirty="0"/>
              <a:t> </a:t>
            </a:r>
          </a:p>
        </p:txBody>
      </p:sp>
      <p:sp>
        <p:nvSpPr>
          <p:cNvPr id="3" name="Content Placeholder 2">
            <a:extLst>
              <a:ext uri="{FF2B5EF4-FFF2-40B4-BE49-F238E27FC236}">
                <a16:creationId xmlns:a16="http://schemas.microsoft.com/office/drawing/2014/main" id="{FE3D1F38-D60A-4AF6-B63E-22D1A0FD63CF}"/>
              </a:ext>
            </a:extLst>
          </p:cNvPr>
          <p:cNvSpPr>
            <a:spLocks noGrp="1"/>
          </p:cNvSpPr>
          <p:nvPr>
            <p:ph idx="1"/>
          </p:nvPr>
        </p:nvSpPr>
        <p:spPr/>
        <p:txBody>
          <a:bodyPr/>
          <a:lstStyle/>
          <a:p>
            <a:r>
              <a:rPr lang="en-GB" dirty="0"/>
              <a:t>EAL</a:t>
            </a:r>
          </a:p>
          <a:p>
            <a:r>
              <a:rPr lang="en-GB" dirty="0"/>
              <a:t>WELL BEING</a:t>
            </a:r>
          </a:p>
          <a:p>
            <a:r>
              <a:rPr lang="en-GB" dirty="0"/>
              <a:t>METHODOLOGY</a:t>
            </a:r>
          </a:p>
          <a:p>
            <a:r>
              <a:rPr lang="en-GB" dirty="0"/>
              <a:t>ETHICS</a:t>
            </a:r>
          </a:p>
          <a:p>
            <a:r>
              <a:rPr lang="en-GB" dirty="0"/>
              <a:t>KEY OBSERVATIONS</a:t>
            </a:r>
          </a:p>
          <a:p>
            <a:r>
              <a:rPr lang="en-GB"/>
              <a:t>REFERENCE LIST</a:t>
            </a:r>
            <a:endParaRPr lang="en-GB" dirty="0"/>
          </a:p>
          <a:p>
            <a:endParaRPr lang="en-GB" dirty="0"/>
          </a:p>
        </p:txBody>
      </p:sp>
      <p:sp>
        <p:nvSpPr>
          <p:cNvPr id="4" name="Text Placeholder 3">
            <a:extLst>
              <a:ext uri="{FF2B5EF4-FFF2-40B4-BE49-F238E27FC236}">
                <a16:creationId xmlns:a16="http://schemas.microsoft.com/office/drawing/2014/main" id="{75916D49-C162-40E3-99E9-7A4C875AA022}"/>
              </a:ext>
            </a:extLst>
          </p:cNvPr>
          <p:cNvSpPr>
            <a:spLocks noGrp="1"/>
          </p:cNvSpPr>
          <p:nvPr>
            <p:ph type="body" sz="half" idx="2"/>
          </p:nvPr>
        </p:nvSpPr>
        <p:spPr>
          <a:xfrm>
            <a:off x="1444670" y="2662152"/>
            <a:ext cx="2961967" cy="2248181"/>
          </a:xfrm>
        </p:spPr>
        <p:txBody>
          <a:bodyPr>
            <a:normAutofit/>
          </a:bodyPr>
          <a:lstStyle/>
          <a:p>
            <a:r>
              <a:rPr lang="en-GB" sz="3200" b="1" i="1" u="sng" dirty="0"/>
              <a:t>contents</a:t>
            </a:r>
          </a:p>
        </p:txBody>
      </p:sp>
    </p:spTree>
    <p:extLst>
      <p:ext uri="{BB962C8B-B14F-4D97-AF65-F5344CB8AC3E}">
        <p14:creationId xmlns:p14="http://schemas.microsoft.com/office/powerpoint/2010/main" val="39195632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0CF97-DE4C-469F-9B12-6CD9E992D3D0}"/>
              </a:ext>
            </a:extLst>
          </p:cNvPr>
          <p:cNvSpPr>
            <a:spLocks noGrp="1"/>
          </p:cNvSpPr>
          <p:nvPr>
            <p:ph type="title"/>
          </p:nvPr>
        </p:nvSpPr>
        <p:spPr/>
        <p:txBody>
          <a:bodyPr/>
          <a:lstStyle/>
          <a:p>
            <a:r>
              <a:rPr lang="en-GB" dirty="0"/>
              <a:t>EAL</a:t>
            </a:r>
          </a:p>
        </p:txBody>
      </p:sp>
      <p:sp>
        <p:nvSpPr>
          <p:cNvPr id="3" name="Content Placeholder 2">
            <a:extLst>
              <a:ext uri="{FF2B5EF4-FFF2-40B4-BE49-F238E27FC236}">
                <a16:creationId xmlns:a16="http://schemas.microsoft.com/office/drawing/2014/main" id="{C7543207-3BF0-4707-8D54-109B9C3025D5}"/>
              </a:ext>
            </a:extLst>
          </p:cNvPr>
          <p:cNvSpPr>
            <a:spLocks noGrp="1"/>
          </p:cNvSpPr>
          <p:nvPr>
            <p:ph idx="1"/>
          </p:nvPr>
        </p:nvSpPr>
        <p:spPr/>
        <p:txBody>
          <a:bodyPr>
            <a:normAutofit fontScale="85000" lnSpcReduction="20000"/>
          </a:bodyPr>
          <a:lstStyle/>
          <a:p>
            <a:pPr marL="0" indent="0">
              <a:buNone/>
            </a:pPr>
            <a:r>
              <a:rPr lang="en-GB" dirty="0"/>
              <a:t>Multiple varieties of visual aid in lessons. Shift from independent work, group activities, handouts and interactive tasks-helps to engage pupil</a:t>
            </a:r>
          </a:p>
          <a:p>
            <a:pPr marL="0" indent="0">
              <a:buNone/>
            </a:pPr>
            <a:r>
              <a:rPr lang="en-GB" dirty="0"/>
              <a:t>Pupils encouraged to take part in trial and error, as well as sketch answers. Allows them to find answers themselves- uses logic rather than being confused in explanation. (less assertion results in less inclination to deviate)</a:t>
            </a:r>
          </a:p>
          <a:p>
            <a:pPr marL="0" indent="0">
              <a:buNone/>
            </a:pPr>
            <a:r>
              <a:rPr lang="en-GB" dirty="0"/>
              <a:t>EAL pupil x extremely low level of English. EAL support staff on holiday so he has fallen behind rapidly. More staff needed</a:t>
            </a:r>
          </a:p>
          <a:p>
            <a:pPr marL="0" indent="0">
              <a:buNone/>
            </a:pPr>
            <a:r>
              <a:rPr lang="en-GB" dirty="0"/>
              <a:t>EAL pupil not taking part in group activity-instead, completes reading exercise instead- misses on team building (group work)</a:t>
            </a:r>
          </a:p>
          <a:p>
            <a:pPr marL="0" indent="0">
              <a:buNone/>
            </a:pPr>
            <a:r>
              <a:rPr lang="en-GB" dirty="0"/>
              <a:t>Handouts given out involved words such as: ‘fewer’, ‘profit’, ‘contain’. EAL pupils do not understand and halts progression in class. (too embarrassed to say).</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6366645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10886-E589-4F2E-81F0-D6B32F149848}"/>
              </a:ext>
            </a:extLst>
          </p:cNvPr>
          <p:cNvSpPr>
            <a:spLocks noGrp="1"/>
          </p:cNvSpPr>
          <p:nvPr>
            <p:ph type="title"/>
          </p:nvPr>
        </p:nvSpPr>
        <p:spPr/>
        <p:txBody>
          <a:bodyPr/>
          <a:lstStyle/>
          <a:p>
            <a:r>
              <a:rPr lang="en-GB" dirty="0"/>
              <a:t>WELL BEING</a:t>
            </a:r>
          </a:p>
        </p:txBody>
      </p:sp>
      <p:sp>
        <p:nvSpPr>
          <p:cNvPr id="3" name="Content Placeholder 2">
            <a:extLst>
              <a:ext uri="{FF2B5EF4-FFF2-40B4-BE49-F238E27FC236}">
                <a16:creationId xmlns:a16="http://schemas.microsoft.com/office/drawing/2014/main" id="{AA1E3895-E029-48FD-8E79-B1F7D676899B}"/>
              </a:ext>
            </a:extLst>
          </p:cNvPr>
          <p:cNvSpPr>
            <a:spLocks noGrp="1"/>
          </p:cNvSpPr>
          <p:nvPr>
            <p:ph idx="1"/>
          </p:nvPr>
        </p:nvSpPr>
        <p:spPr/>
        <p:txBody>
          <a:bodyPr>
            <a:normAutofit fontScale="62500" lnSpcReduction="20000"/>
          </a:bodyPr>
          <a:lstStyle/>
          <a:p>
            <a:r>
              <a:rPr lang="en-GB" dirty="0"/>
              <a:t>Pupil x led art lesson- other classmates helped set it up. Teacher and I were merely observers and then joined in with the task. (purpose)</a:t>
            </a:r>
          </a:p>
          <a:p>
            <a:r>
              <a:rPr lang="en-GB" dirty="0"/>
              <a:t>Last task on Fridays include creative nature, such as re-telling </a:t>
            </a:r>
            <a:r>
              <a:rPr lang="en-GB" dirty="0" err="1"/>
              <a:t>fairytales</a:t>
            </a:r>
            <a:r>
              <a:rPr lang="en-GB" dirty="0"/>
              <a:t> comedically-high spirits to end the week</a:t>
            </a:r>
          </a:p>
          <a:p>
            <a:r>
              <a:rPr lang="en-GB" dirty="0"/>
              <a:t>Internet safety lesson- specifically involving current </a:t>
            </a:r>
            <a:r>
              <a:rPr lang="en-GB" dirty="0" err="1"/>
              <a:t>affiars</a:t>
            </a:r>
            <a:r>
              <a:rPr lang="en-GB" dirty="0"/>
              <a:t> in the world- good to </a:t>
            </a:r>
            <a:r>
              <a:rPr lang="en-GB" dirty="0" err="1"/>
              <a:t>exposs</a:t>
            </a:r>
            <a:r>
              <a:rPr lang="en-GB" dirty="0"/>
              <a:t> pupils to this</a:t>
            </a:r>
          </a:p>
          <a:p>
            <a:r>
              <a:rPr lang="en-GB" dirty="0"/>
              <a:t>Pupil </a:t>
            </a:r>
            <a:r>
              <a:rPr lang="en-GB" dirty="0" err="1"/>
              <a:t>ansered</a:t>
            </a:r>
            <a:r>
              <a:rPr lang="en-GB" dirty="0"/>
              <a:t> incorrectly, when teacher explained how to find answer, she was asked to apply same rationale- she excelled in this task thereafter </a:t>
            </a:r>
          </a:p>
          <a:p>
            <a:r>
              <a:rPr lang="en-GB" dirty="0" err="1"/>
              <a:t>Truency</a:t>
            </a:r>
            <a:r>
              <a:rPr lang="en-GB" dirty="0"/>
              <a:t> and well being- among year 10 pupils, 1 in 5 noting </a:t>
            </a:r>
            <a:r>
              <a:rPr lang="en-GB" dirty="0" err="1"/>
              <a:t>truent</a:t>
            </a:r>
            <a:r>
              <a:rPr lang="en-GB" dirty="0"/>
              <a:t> behaviour as a result of disliking aspects of school. Leading to poor attainment and low levels of self esteem (Attwood and </a:t>
            </a:r>
            <a:r>
              <a:rPr lang="en-GB" dirty="0" err="1"/>
              <a:t>Croll</a:t>
            </a:r>
            <a:r>
              <a:rPr lang="en-GB" dirty="0"/>
              <a:t>, 2014)</a:t>
            </a:r>
          </a:p>
          <a:p>
            <a:r>
              <a:rPr lang="en-GB" dirty="0"/>
              <a:t>Lots of pupils don’t understand parts of the material- more 1 on 1 contact is imperative. Reduction in class size? Suggested by Donaldson in his 2015 review</a:t>
            </a:r>
          </a:p>
          <a:p>
            <a:r>
              <a:rPr lang="en-GB" dirty="0"/>
              <a:t>Pupil x wrongly answered a question; from this point onwards they had disconnected with the material- teacher did not stop to explain</a:t>
            </a:r>
          </a:p>
        </p:txBody>
      </p:sp>
    </p:spTree>
    <p:extLst>
      <p:ext uri="{BB962C8B-B14F-4D97-AF65-F5344CB8AC3E}">
        <p14:creationId xmlns:p14="http://schemas.microsoft.com/office/powerpoint/2010/main" val="24426674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AF88E-9FB1-49AA-8901-52B2923F75BD}"/>
              </a:ext>
            </a:extLst>
          </p:cNvPr>
          <p:cNvSpPr>
            <a:spLocks noGrp="1"/>
          </p:cNvSpPr>
          <p:nvPr>
            <p:ph type="title"/>
          </p:nvPr>
        </p:nvSpPr>
        <p:spPr/>
        <p:txBody>
          <a:bodyPr/>
          <a:lstStyle/>
          <a:p>
            <a:r>
              <a:rPr lang="en-GB" dirty="0"/>
              <a:t>METHODOLOGY</a:t>
            </a:r>
          </a:p>
        </p:txBody>
      </p:sp>
      <p:sp>
        <p:nvSpPr>
          <p:cNvPr id="3" name="Content Placeholder 2">
            <a:extLst>
              <a:ext uri="{FF2B5EF4-FFF2-40B4-BE49-F238E27FC236}">
                <a16:creationId xmlns:a16="http://schemas.microsoft.com/office/drawing/2014/main" id="{99DDC739-3BAC-4820-972B-65B2B99C9694}"/>
              </a:ext>
            </a:extLst>
          </p:cNvPr>
          <p:cNvSpPr>
            <a:spLocks noGrp="1"/>
          </p:cNvSpPr>
          <p:nvPr>
            <p:ph idx="1"/>
          </p:nvPr>
        </p:nvSpPr>
        <p:spPr/>
        <p:txBody>
          <a:bodyPr/>
          <a:lstStyle/>
          <a:p>
            <a:pPr marL="0" indent="0">
              <a:buNone/>
            </a:pPr>
            <a:r>
              <a:rPr lang="en-GB" dirty="0"/>
              <a:t>I found that the observation route came with some issues such as lack of info acquired from this. Limited scope for information. Became more of teaching assistant rather than observer in order to really gain insight </a:t>
            </a:r>
          </a:p>
          <a:p>
            <a:endParaRPr lang="en-GB" dirty="0"/>
          </a:p>
        </p:txBody>
      </p:sp>
    </p:spTree>
    <p:extLst>
      <p:ext uri="{BB962C8B-B14F-4D97-AF65-F5344CB8AC3E}">
        <p14:creationId xmlns:p14="http://schemas.microsoft.com/office/powerpoint/2010/main" val="23583871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B5E7C-0855-4871-95F8-E33E7C5A3540}"/>
              </a:ext>
            </a:extLst>
          </p:cNvPr>
          <p:cNvSpPr>
            <a:spLocks noGrp="1"/>
          </p:cNvSpPr>
          <p:nvPr>
            <p:ph type="title"/>
          </p:nvPr>
        </p:nvSpPr>
        <p:spPr/>
        <p:txBody>
          <a:bodyPr/>
          <a:lstStyle/>
          <a:p>
            <a:r>
              <a:rPr lang="en-GB" dirty="0"/>
              <a:t>ETHICS</a:t>
            </a:r>
          </a:p>
        </p:txBody>
      </p:sp>
      <p:sp>
        <p:nvSpPr>
          <p:cNvPr id="3" name="Content Placeholder 2">
            <a:extLst>
              <a:ext uri="{FF2B5EF4-FFF2-40B4-BE49-F238E27FC236}">
                <a16:creationId xmlns:a16="http://schemas.microsoft.com/office/drawing/2014/main" id="{55F97FA2-BB0F-4E48-BA42-5BF43ABFDECC}"/>
              </a:ext>
            </a:extLst>
          </p:cNvPr>
          <p:cNvSpPr>
            <a:spLocks noGrp="1"/>
          </p:cNvSpPr>
          <p:nvPr>
            <p:ph idx="1"/>
          </p:nvPr>
        </p:nvSpPr>
        <p:spPr/>
        <p:txBody>
          <a:bodyPr>
            <a:normAutofit fontScale="85000" lnSpcReduction="10000"/>
          </a:bodyPr>
          <a:lstStyle/>
          <a:p>
            <a:r>
              <a:rPr lang="en-GB" dirty="0"/>
              <a:t>A positive experience ethically was being able to confer and exchange ideas with  members of staff- during play times and immediately after class. </a:t>
            </a:r>
          </a:p>
          <a:p>
            <a:r>
              <a:rPr lang="en-GB" dirty="0"/>
              <a:t>(Barnard, 1998)- ‘</a:t>
            </a:r>
            <a:r>
              <a:rPr lang="en-GB" i="1" dirty="0"/>
              <a:t>Observers need to advise teachers of their intentions in a timely and sensitive manner in order to gain their willing participation. It is also important to take steps to make observation useful to both parties. For example, providing feedback to the teachers can be mutually beneficial. Indeed, it is essential for quality-control purposes, for otherwise the process is one-sided and quite unjust. Student teachers will often find teachers and students very happy to discuss their observations. Because good classroom observation is a mirror of professional practice, experienced teachers will wish to reflect upon their own teaching and learning situation as seen through fresh eyes.’ </a:t>
            </a:r>
            <a:r>
              <a:rPr lang="en-GB" dirty="0"/>
              <a:t>(Willfoxoneducation.blogspot.co.uk, 2011)</a:t>
            </a:r>
          </a:p>
        </p:txBody>
      </p:sp>
    </p:spTree>
    <p:extLst>
      <p:ext uri="{BB962C8B-B14F-4D97-AF65-F5344CB8AC3E}">
        <p14:creationId xmlns:p14="http://schemas.microsoft.com/office/powerpoint/2010/main" val="10281512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B77FD-D470-4C3F-A15C-5E86E7FC4E73}"/>
              </a:ext>
            </a:extLst>
          </p:cNvPr>
          <p:cNvSpPr>
            <a:spLocks noGrp="1"/>
          </p:cNvSpPr>
          <p:nvPr>
            <p:ph type="title"/>
          </p:nvPr>
        </p:nvSpPr>
        <p:spPr/>
        <p:txBody>
          <a:bodyPr/>
          <a:lstStyle/>
          <a:p>
            <a:r>
              <a:rPr lang="en-GB" dirty="0"/>
              <a:t>KEY OBSERVATIONS:</a:t>
            </a:r>
          </a:p>
        </p:txBody>
      </p:sp>
      <p:sp>
        <p:nvSpPr>
          <p:cNvPr id="3" name="Content Placeholder 2">
            <a:extLst>
              <a:ext uri="{FF2B5EF4-FFF2-40B4-BE49-F238E27FC236}">
                <a16:creationId xmlns:a16="http://schemas.microsoft.com/office/drawing/2014/main" id="{9C2E8C7B-D3F7-4390-9965-417200274131}"/>
              </a:ext>
            </a:extLst>
          </p:cNvPr>
          <p:cNvSpPr>
            <a:spLocks noGrp="1"/>
          </p:cNvSpPr>
          <p:nvPr>
            <p:ph idx="1"/>
          </p:nvPr>
        </p:nvSpPr>
        <p:spPr>
          <a:xfrm>
            <a:off x="1126434" y="1733273"/>
            <a:ext cx="10177669" cy="4320208"/>
          </a:xfrm>
        </p:spPr>
        <p:txBody>
          <a:bodyPr>
            <a:normAutofit fontScale="70000" lnSpcReduction="20000"/>
          </a:bodyPr>
          <a:lstStyle/>
          <a:p>
            <a:r>
              <a:rPr lang="en-GB" dirty="0"/>
              <a:t>Monday mornings consist of either art, food tech, or PE. 9am-12pm; children felt more motivated for new school week as a result. </a:t>
            </a:r>
          </a:p>
          <a:p>
            <a:r>
              <a:rPr lang="en-GB" dirty="0"/>
              <a:t>Calming music played during reading times and when coming back to classroom after break, lunch etc</a:t>
            </a:r>
          </a:p>
          <a:p>
            <a:r>
              <a:rPr lang="en-GB" dirty="0"/>
              <a:t>Monitors for cloakroom, pencil pots, handing out books, etc</a:t>
            </a:r>
          </a:p>
          <a:p>
            <a:r>
              <a:rPr lang="en-GB" dirty="0"/>
              <a:t>End of week finishes with ‘golden time’- playing game (active and fun)- both year groups</a:t>
            </a:r>
          </a:p>
          <a:p>
            <a:r>
              <a:rPr lang="en-GB" dirty="0"/>
              <a:t>Time on </a:t>
            </a:r>
            <a:r>
              <a:rPr lang="en-GB" dirty="0" err="1"/>
              <a:t>ipads</a:t>
            </a:r>
            <a:r>
              <a:rPr lang="en-GB" dirty="0"/>
              <a:t> for comprehensions </a:t>
            </a:r>
          </a:p>
          <a:p>
            <a:r>
              <a:rPr lang="en-GB" dirty="0"/>
              <a:t>Short story- ICT session coupled with literacy skills- encourages IT skills but incorporates other learning. Templates for younger years, older pupils encouraged to make their own</a:t>
            </a:r>
          </a:p>
          <a:p>
            <a:r>
              <a:rPr lang="en-GB" dirty="0"/>
              <a:t>Different question sheets handed out so if someone has wrong answer- can’t copy. Encouraged to work through problems</a:t>
            </a:r>
          </a:p>
          <a:p>
            <a:r>
              <a:rPr lang="en-GB" dirty="0"/>
              <a:t>3 sides of a triangle based on understanding of topic. Written at end of exercise in workbooks. Followed by short dialogue regarding strengths and weaknesses</a:t>
            </a:r>
          </a:p>
          <a:p>
            <a:r>
              <a:rPr lang="en-GB" dirty="0"/>
              <a:t>Staffroom talk regarding rapport between teachers and parents. Lack of control over behaviour was consensus </a:t>
            </a:r>
          </a:p>
          <a:p>
            <a:endParaRPr lang="en-GB" dirty="0"/>
          </a:p>
        </p:txBody>
      </p:sp>
    </p:spTree>
    <p:extLst>
      <p:ext uri="{BB962C8B-B14F-4D97-AF65-F5344CB8AC3E}">
        <p14:creationId xmlns:p14="http://schemas.microsoft.com/office/powerpoint/2010/main" val="17117342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31C8A-6A9B-40A8-A25D-3F7EDE79BCB7}"/>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C89DF803-CD13-4B57-BCE9-26951765B3CA}"/>
              </a:ext>
            </a:extLst>
          </p:cNvPr>
          <p:cNvSpPr>
            <a:spLocks noGrp="1"/>
          </p:cNvSpPr>
          <p:nvPr>
            <p:ph idx="1"/>
          </p:nvPr>
        </p:nvSpPr>
        <p:spPr/>
        <p:txBody>
          <a:bodyPr>
            <a:normAutofit fontScale="92500"/>
          </a:bodyPr>
          <a:lstStyle/>
          <a:p>
            <a:r>
              <a:rPr lang="en-GB" dirty="0"/>
              <a:t>Willfoxoneducation.blogspot.co.uk. (2011). </a:t>
            </a:r>
            <a:r>
              <a:rPr lang="en-GB" i="1" dirty="0"/>
              <a:t>The Ethics of Classroom Observation</a:t>
            </a:r>
            <a:r>
              <a:rPr lang="en-GB" dirty="0"/>
              <a:t>. [online] Available at: http://willfoxoneducation.blogspot.co.uk/2011/09/ethics-of-classroom-observation.html [Accessed 22 May 2018].</a:t>
            </a:r>
          </a:p>
          <a:p>
            <a:r>
              <a:rPr lang="en-GB" dirty="0"/>
              <a:t>Attwood, G. and </a:t>
            </a:r>
            <a:r>
              <a:rPr lang="en-GB" dirty="0" err="1"/>
              <a:t>Croll</a:t>
            </a:r>
            <a:r>
              <a:rPr lang="en-GB" dirty="0"/>
              <a:t>, P. (2014). Truancy and well-being among secondary school pupils in England. </a:t>
            </a:r>
            <a:r>
              <a:rPr lang="en-GB" i="1" dirty="0"/>
              <a:t>Educational Studies</a:t>
            </a:r>
            <a:r>
              <a:rPr lang="en-GB" dirty="0"/>
              <a:t>, [online] 41(1-2), pp.14-28. Available at: https://moodle.uwtsd.ac.uk/pluginfile.php/102438/mod_resource/content/1/Truancy%20and%20well%20being%20among%20secondary%20school%20pupils%20in%20England.pdf [Accessed 22 May 2018].</a:t>
            </a:r>
          </a:p>
          <a:p>
            <a:endParaRPr lang="en-GB" dirty="0"/>
          </a:p>
        </p:txBody>
      </p:sp>
    </p:spTree>
    <p:extLst>
      <p:ext uri="{BB962C8B-B14F-4D97-AF65-F5344CB8AC3E}">
        <p14:creationId xmlns:p14="http://schemas.microsoft.com/office/powerpoint/2010/main" val="35077183"/>
      </p:ext>
    </p:extLst>
  </p:cSld>
  <p:clrMapOvr>
    <a:masterClrMapping/>
  </p:clrMapOvr>
</p:sld>
</file>

<file path=ppt/theme/theme1.xml><?xml version="1.0" encoding="utf-8"?>
<a:theme xmlns:a="http://schemas.openxmlformats.org/drawingml/2006/main" name="Gallery">
  <a:themeElements>
    <a:clrScheme name="Gallery">
      <a:dk1>
        <a:sysClr val="windowText" lastClr="FFFFFF"/>
      </a:dk1>
      <a:lt1>
        <a:sysClr val="window" lastClr="000000"/>
      </a:lt1>
      <a:dk2>
        <a:srgbClr val="454545"/>
      </a:dk2>
      <a:lt2>
        <a:srgbClr val="DFD9D5"/>
      </a:lt2>
      <a:accent1>
        <a:srgbClr val="FB8C29"/>
      </a:accent1>
      <a:accent2>
        <a:srgbClr val="F2C351"/>
      </a:accent2>
      <a:accent3>
        <a:srgbClr val="D0CBA5"/>
      </a:accent3>
      <a:accent4>
        <a:srgbClr val="A2C476"/>
      </a:accent4>
      <a:accent5>
        <a:srgbClr val="57C293"/>
      </a:accent5>
      <a:accent6>
        <a:srgbClr val="06BFDE"/>
      </a:accent6>
      <a:hlink>
        <a:srgbClr val="FBAE29"/>
      </a:hlink>
      <a:folHlink>
        <a:srgbClr val="EDC47E"/>
      </a:folHlink>
    </a:clrScheme>
    <a:fontScheme name="Gallery">
      <a:majorFont>
        <a:latin typeface="Rockwell" panose="020606030202050204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BB5F5D82-B5E9-469E-A815-C655ED4AF243}"/>
    </a:ext>
  </a:extLst>
</a:theme>
</file>

<file path=docProps/app.xml><?xml version="1.0" encoding="utf-8"?>
<Properties xmlns="http://schemas.openxmlformats.org/officeDocument/2006/extended-properties" xmlns:vt="http://schemas.openxmlformats.org/officeDocument/2006/docPropsVTypes">
  <Template>Gallery</Template>
  <TotalTime>331</TotalTime>
  <Words>731</Words>
  <Application>Microsoft Office PowerPoint</Application>
  <PresentationFormat>Widescreen</PresentationFormat>
  <Paragraphs>63</Paragraphs>
  <Slides>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Rockwell</vt:lpstr>
      <vt:lpstr>Gallery</vt:lpstr>
      <vt:lpstr>SJPE5007-Education STUDIES </vt:lpstr>
      <vt:lpstr> </vt:lpstr>
      <vt:lpstr>EAL</vt:lpstr>
      <vt:lpstr>WELL BEING</vt:lpstr>
      <vt:lpstr>METHODOLOGY</vt:lpstr>
      <vt:lpstr>ETHICS</vt:lpstr>
      <vt:lpstr>KEY OBSERVATIONS: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SJPE5007-Education STUDIES</dc:title>
  <dc:creator>Laura (Loan)-Ryan</dc:creator>
  <cp:lastModifiedBy>Laura (Loan)-Ryan</cp:lastModifiedBy>
  <cp:revision>13</cp:revision>
  <dcterms:created xsi:type="dcterms:W3CDTF">2018-05-22T17:27:32Z</dcterms:created>
  <dcterms:modified xsi:type="dcterms:W3CDTF">2018-05-22T22:59:21Z</dcterms:modified>
</cp:coreProperties>
</file>