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660"/>
  </p:normalViewPr>
  <p:slideViewPr>
    <p:cSldViewPr snapToGrid="0">
      <p:cViewPr varScale="1">
        <p:scale>
          <a:sx n="105" d="100"/>
          <a:sy n="105" d="100"/>
        </p:scale>
        <p:origin x="82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8AA5D3-44D9-43F3-8CF1-E8B7074AEC7C}"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597575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8AA5D3-44D9-43F3-8CF1-E8B7074AEC7C}"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3671014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8AA5D3-44D9-43F3-8CF1-E8B7074AEC7C}"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264372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700777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8AA5D3-44D9-43F3-8CF1-E8B7074AEC7C}" type="datetimeFigureOut">
              <a:rPr lang="en-US" smtClean="0"/>
              <a:t>7/22/2026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1579844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8AA5D3-44D9-43F3-8CF1-E8B7074AEC7C}" type="datetimeFigureOut">
              <a:rPr lang="en-US" smtClean="0"/>
              <a:t>7/22/2026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462437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8AA5D3-44D9-43F3-8CF1-E8B7074AEC7C}" type="datetimeFigureOut">
              <a:rPr lang="en-US" smtClean="0"/>
              <a:t>7/22/2026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3956547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669636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859597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1626584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98282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64090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8AA5D3-44D9-43F3-8CF1-E8B7074AEC7C}"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982484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38AA5D3-44D9-43F3-8CF1-E8B7074AEC7C}" type="datetimeFigureOut">
              <a:rPr lang="en-US" smtClean="0"/>
              <a:t>7/22/2026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35586488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38AA5D3-44D9-43F3-8CF1-E8B7074AEC7C}" type="datetimeFigureOut">
              <a:rPr lang="en-US" smtClean="0"/>
              <a:t>7/22/2026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859228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8AA5D3-44D9-43F3-8CF1-E8B7074AEC7C}"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1434688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8AA5D3-44D9-43F3-8CF1-E8B7074AEC7C}"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5C51C-6BB4-40A0-A6FB-8BD5BD8EA176}" type="slidenum">
              <a:rPr lang="en-US" smtClean="0"/>
              <a:t>‹#›</a:t>
            </a:fld>
            <a:endParaRPr lang="en-US"/>
          </a:p>
        </p:txBody>
      </p:sp>
    </p:spTree>
    <p:extLst>
      <p:ext uri="{BB962C8B-B14F-4D97-AF65-F5344CB8AC3E}">
        <p14:creationId xmlns:p14="http://schemas.microsoft.com/office/powerpoint/2010/main" val="22985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38AA5D3-44D9-43F3-8CF1-E8B7074AEC7C}" type="datetimeFigureOut">
              <a:rPr lang="en-US" smtClean="0"/>
              <a:t>7/22/2026</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CD5C51C-6BB4-40A0-A6FB-8BD5BD8EA176}" type="slidenum">
              <a:rPr lang="en-US" smtClean="0"/>
              <a:t>‹#›</a:t>
            </a:fld>
            <a:endParaRPr lang="en-US"/>
          </a:p>
        </p:txBody>
      </p:sp>
    </p:spTree>
    <p:extLst>
      <p:ext uri="{BB962C8B-B14F-4D97-AF65-F5344CB8AC3E}">
        <p14:creationId xmlns:p14="http://schemas.microsoft.com/office/powerpoint/2010/main" val="27884118"/>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5.xml"/><Relationship Id="rId7" Type="http://schemas.openxmlformats.org/officeDocument/2006/relationships/image" Target="../media/image1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5.xml"/><Relationship Id="rId7" Type="http://schemas.openxmlformats.org/officeDocument/2006/relationships/image" Target="../media/image1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6.png"/><Relationship Id="rId5" Type="http://schemas.openxmlformats.org/officeDocument/2006/relationships/image" Target="../media/image12.png"/><Relationship Id="rId10" Type="http://schemas.openxmlformats.org/officeDocument/2006/relationships/image" Target="../media/image7.png"/><Relationship Id="rId4" Type="http://schemas.openxmlformats.org/officeDocument/2006/relationships/image" Target="../media/image15.pn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5.xml"/><Relationship Id="rId7" Type="http://schemas.openxmlformats.org/officeDocument/2006/relationships/image" Target="../media/image2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24.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www.familysupportwales.co.uk/swansea-community-farm/" TargetMode="External"/><Relationship Id="rId2" Type="http://schemas.openxmlformats.org/officeDocument/2006/relationships/hyperlink" Target="https://www.swanseacommunityfarm.org.uk/" TargetMode="External"/><Relationship Id="rId1" Type="http://schemas.openxmlformats.org/officeDocument/2006/relationships/slideLayout" Target="../slideLayouts/slideLayout5.xml"/><Relationship Id="rId5" Type="http://schemas.openxmlformats.org/officeDocument/2006/relationships/image" Target="../media/image25.png"/><Relationship Id="rId4" Type="http://schemas.openxmlformats.org/officeDocument/2006/relationships/hyperlink" Target="https://www.swanseacommunityfarm.org.uk/abou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E06D-0F81-7401-F639-8738C1CD41EE}"/>
              </a:ext>
            </a:extLst>
          </p:cNvPr>
          <p:cNvSpPr>
            <a:spLocks noGrp="1"/>
          </p:cNvSpPr>
          <p:nvPr>
            <p:ph type="ctrTitle"/>
          </p:nvPr>
        </p:nvSpPr>
        <p:spPr>
          <a:xfrm>
            <a:off x="3564638" y="4522156"/>
            <a:ext cx="5798598" cy="2335834"/>
          </a:xfrm>
        </p:spPr>
        <p:style>
          <a:lnRef idx="2">
            <a:schemeClr val="accent5">
              <a:shade val="15000"/>
            </a:schemeClr>
          </a:lnRef>
          <a:fillRef idx="1">
            <a:schemeClr val="accent5"/>
          </a:fillRef>
          <a:effectRef idx="0">
            <a:schemeClr val="accent5"/>
          </a:effectRef>
          <a:fontRef idx="minor">
            <a:schemeClr val="lt1"/>
          </a:fontRef>
        </p:style>
        <p:txBody>
          <a:bodyPr anchor="t">
            <a:noAutofit/>
          </a:bodyPr>
          <a:lstStyle/>
          <a:p>
            <a:pPr algn="l"/>
            <a:r>
              <a:rPr lang="en-US" sz="4000" dirty="0">
                <a:latin typeface="Arial Black" panose="020B0A04020102020204" pitchFamily="34" charset="0"/>
              </a:rPr>
              <a:t>FIELDWORK POSTER PRESENTATION</a:t>
            </a:r>
          </a:p>
        </p:txBody>
      </p:sp>
      <p:sp>
        <p:nvSpPr>
          <p:cNvPr id="3" name="Subtitle 2">
            <a:extLst>
              <a:ext uri="{FF2B5EF4-FFF2-40B4-BE49-F238E27FC236}">
                <a16:creationId xmlns:a16="http://schemas.microsoft.com/office/drawing/2014/main" id="{35D23181-1D62-CBE0-1EA9-CD50C5EEC882}"/>
              </a:ext>
            </a:extLst>
          </p:cNvPr>
          <p:cNvSpPr>
            <a:spLocks noGrp="1"/>
          </p:cNvSpPr>
          <p:nvPr>
            <p:ph type="subTitle" idx="1"/>
          </p:nvPr>
        </p:nvSpPr>
        <p:spPr>
          <a:xfrm>
            <a:off x="3505963" y="3073069"/>
            <a:ext cx="6625590" cy="1325196"/>
          </a:xfrm>
        </p:spPr>
        <p:style>
          <a:lnRef idx="0">
            <a:schemeClr val="dk1"/>
          </a:lnRef>
          <a:fillRef idx="3">
            <a:schemeClr val="dk1"/>
          </a:fillRef>
          <a:effectRef idx="3">
            <a:schemeClr val="dk1"/>
          </a:effectRef>
          <a:fontRef idx="minor">
            <a:schemeClr val="lt1"/>
          </a:fontRef>
        </p:style>
        <p:txBody>
          <a:bodyPr anchor="b">
            <a:noAutofit/>
          </a:bodyPr>
          <a:lstStyle/>
          <a:p>
            <a:pPr algn="l"/>
            <a:r>
              <a:rPr lang="en-GB" sz="1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rial Black" panose="020B0A04020102020204" pitchFamily="34" charset="0"/>
              </a:rPr>
              <a:t>Swansea Community Farm: Developing Community, Wellbeing and Belonging</a:t>
            </a:r>
          </a:p>
          <a:p>
            <a:pPr algn="l"/>
            <a:r>
              <a:rPr lang="en-GB" sz="1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rial Black" panose="020B0A04020102020204" pitchFamily="34" charset="0"/>
              </a:rPr>
              <a:t>Location: 2 Pontarddulais Road, Cadle, Swansea, SA5 4BA</a:t>
            </a:r>
          </a:p>
          <a:p>
            <a:pPr algn="l"/>
            <a:r>
              <a:rPr lang="en-GB" sz="1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rial Black" panose="020B0A04020102020204" pitchFamily="34" charset="0"/>
              </a:rPr>
              <a:t>Community development project: Swansea Community Farm</a:t>
            </a:r>
            <a:endParaRPr lang="en-US" sz="1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rial Black" panose="020B0A04020102020204" pitchFamily="34" charset="0"/>
            </a:endParaRPr>
          </a:p>
        </p:txBody>
      </p:sp>
      <p:pic>
        <p:nvPicPr>
          <p:cNvPr id="9" name="Picture 8">
            <a:extLst>
              <a:ext uri="{FF2B5EF4-FFF2-40B4-BE49-F238E27FC236}">
                <a16:creationId xmlns:a16="http://schemas.microsoft.com/office/drawing/2014/main" id="{07D8F87A-F888-8DA7-74CA-0F0EC7B63E23}"/>
              </a:ext>
            </a:extLst>
          </p:cNvPr>
          <p:cNvPicPr>
            <a:picLocks noChangeAspect="1"/>
          </p:cNvPicPr>
          <p:nvPr/>
        </p:nvPicPr>
        <p:blipFill>
          <a:blip r:embed="rId4"/>
          <a:srcRect t="11413" r="-1" b="9680"/>
          <a:stretch>
            <a:fillRect/>
          </a:stretch>
        </p:blipFill>
        <p:spPr>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13" name="Picture 12">
            <a:extLst>
              <a:ext uri="{FF2B5EF4-FFF2-40B4-BE49-F238E27FC236}">
                <a16:creationId xmlns:a16="http://schemas.microsoft.com/office/drawing/2014/main" id="{68325FF0-D2E6-03DA-02EE-35E1F29AAEDF}"/>
              </a:ext>
            </a:extLst>
          </p:cNvPr>
          <p:cNvPicPr>
            <a:picLocks noChangeAspect="1"/>
          </p:cNvPicPr>
          <p:nvPr/>
        </p:nvPicPr>
        <p:blipFill>
          <a:blip r:embed="rId5"/>
          <a:srcRect t="10462" r="-2" b="10696"/>
          <a:stretch>
            <a:fillRect/>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pic>
        <p:nvPicPr>
          <p:cNvPr id="11" name="Picture 10">
            <a:extLst>
              <a:ext uri="{FF2B5EF4-FFF2-40B4-BE49-F238E27FC236}">
                <a16:creationId xmlns:a16="http://schemas.microsoft.com/office/drawing/2014/main" id="{065D850F-A2C9-AC1A-CB7B-A976A6013DD8}"/>
              </a:ext>
            </a:extLst>
          </p:cNvPr>
          <p:cNvPicPr>
            <a:picLocks noChangeAspect="1"/>
          </p:cNvPicPr>
          <p:nvPr/>
        </p:nvPicPr>
        <p:blipFill>
          <a:blip r:embed="rId6"/>
          <a:srcRect l="5464" r="19284" b="-2"/>
          <a:stretch>
            <a:fillRect/>
          </a:stretch>
        </p:blipFill>
        <p:spPr>
          <a:xfrm>
            <a:off x="5503926" y="51332"/>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7" name="Picture 6">
            <a:extLst>
              <a:ext uri="{FF2B5EF4-FFF2-40B4-BE49-F238E27FC236}">
                <a16:creationId xmlns:a16="http://schemas.microsoft.com/office/drawing/2014/main" id="{2BBF5F1E-BBAD-0DF8-10AD-CA38BE2328C8}"/>
              </a:ext>
            </a:extLst>
          </p:cNvPr>
          <p:cNvPicPr>
            <a:picLocks noChangeAspect="1"/>
          </p:cNvPicPr>
          <p:nvPr/>
        </p:nvPicPr>
        <p:blipFill>
          <a:blip r:embed="rId7"/>
          <a:srcRect r="3" b="18074"/>
          <a:stretch>
            <a:fillRect/>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pic>
        <p:nvPicPr>
          <p:cNvPr id="5" name="Picture 4">
            <a:extLst>
              <a:ext uri="{FF2B5EF4-FFF2-40B4-BE49-F238E27FC236}">
                <a16:creationId xmlns:a16="http://schemas.microsoft.com/office/drawing/2014/main" id="{8D2FD5A8-4DCA-480E-AD13-B9513CB3BA42}"/>
              </a:ext>
            </a:extLst>
          </p:cNvPr>
          <p:cNvPicPr>
            <a:picLocks noChangeAspect="1"/>
          </p:cNvPicPr>
          <p:nvPr/>
        </p:nvPicPr>
        <p:blipFill>
          <a:blip r:embed="rId8"/>
          <a:srcRect b="17004"/>
          <a:stretch>
            <a:fillRect/>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pic>
        <p:nvPicPr>
          <p:cNvPr id="4" name="Slide 1 (2)">
            <a:hlinkClick r:id="" action="ppaction://media"/>
            <a:extLst>
              <a:ext uri="{FF2B5EF4-FFF2-40B4-BE49-F238E27FC236}">
                <a16:creationId xmlns:a16="http://schemas.microsoft.com/office/drawing/2014/main" id="{C5D6E3CA-97AE-D95C-DD4B-206B90C689D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822639" y="2531364"/>
            <a:ext cx="609600" cy="609600"/>
          </a:xfrm>
          <a:prstGeom prst="rect">
            <a:avLst/>
          </a:prstGeom>
        </p:spPr>
      </p:pic>
    </p:spTree>
    <p:extLst>
      <p:ext uri="{BB962C8B-B14F-4D97-AF65-F5344CB8AC3E}">
        <p14:creationId xmlns:p14="http://schemas.microsoft.com/office/powerpoint/2010/main" val="831757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5423D-4733-0A62-A911-826C536994A7}"/>
              </a:ext>
            </a:extLst>
          </p:cNvPr>
          <p:cNvSpPr>
            <a:spLocks noGrp="1"/>
          </p:cNvSpPr>
          <p:nvPr>
            <p:ph type="title"/>
          </p:nvPr>
        </p:nvSpPr>
        <p:spPr>
          <a:xfrm>
            <a:off x="3430540" y="1764003"/>
            <a:ext cx="4380726" cy="1324085"/>
          </a:xfrm>
          <a:solidFill>
            <a:schemeClr val="dk1"/>
          </a:solidFill>
          <a:ln>
            <a:noFill/>
          </a:ln>
        </p:spPr>
        <p:style>
          <a:lnRef idx="0">
            <a:scrgbClr r="0" g="0" b="0"/>
          </a:lnRef>
          <a:fillRef idx="0">
            <a:scrgbClr r="0" g="0" b="0"/>
          </a:fillRef>
          <a:effectRef idx="0">
            <a:scrgbClr r="0" g="0" b="0"/>
          </a:effectRef>
          <a:fontRef idx="minor">
            <a:schemeClr val="lt1"/>
          </a:fontRef>
        </p:style>
        <p:txBody>
          <a:bodyPr>
            <a:normAutofit fontScale="90000"/>
            <a:scene3d>
              <a:camera prst="orthographicFront"/>
              <a:lightRig rig="soft" dir="t">
                <a:rot lat="0" lon="0" rev="15600000"/>
              </a:lightRig>
            </a:scene3d>
            <a:sp3d extrusionH="57150" prstMaterial="softEdge">
              <a:bevelT w="25400" h="38100"/>
            </a:sp3d>
          </a:bodyPr>
          <a:lstStyle/>
          <a:p>
            <a:r>
              <a:rPr lang="en-US" sz="5400" cap="none" dirty="0">
                <a:ln/>
                <a:solidFill>
                  <a:schemeClr val="accent4"/>
                </a:solidFill>
                <a:effectLst/>
                <a:latin typeface="Arial Black" panose="020B0A040201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40564AB-FF1F-B399-5B0F-9651F03E3710}"/>
              </a:ext>
            </a:extLst>
          </p:cNvPr>
          <p:cNvSpPr>
            <a:spLocks noGrp="1"/>
          </p:cNvSpPr>
          <p:nvPr>
            <p:ph idx="1"/>
          </p:nvPr>
        </p:nvSpPr>
        <p:spPr>
          <a:xfrm>
            <a:off x="0" y="9679"/>
            <a:ext cx="4864608" cy="1754326"/>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sz="1600" dirty="0">
                <a:latin typeface="Arial" panose="020B0604020202020204" pitchFamily="34" charset="0"/>
                <a:cs typeface="Arial" panose="020B0604020202020204" pitchFamily="34" charset="0"/>
              </a:rPr>
              <a:t>In this project concerning fieldwork, research was conducted on the community development projects that are operating around Swansea. One community development project worth mentioning is the Swansea Community Farm, which is present in Fforestfach/Cadle.</a:t>
            </a:r>
            <a:endParaRPr lang="en-US"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0C6E369-2189-65C8-3B4C-AC6B6E3627C8}"/>
              </a:ext>
            </a:extLst>
          </p:cNvPr>
          <p:cNvSpPr txBox="1"/>
          <p:nvPr/>
        </p:nvSpPr>
        <p:spPr>
          <a:xfrm>
            <a:off x="4864608" y="9678"/>
            <a:ext cx="7327392" cy="175432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Swansea Community Farm is a charity organisation that is community-led and a city farm at the same time. This farm has a total area of 3.5 acres and consists of farm animals, allotments, wildlife areas, and beehives. The principal purpose of the farm is to improve wellbeing and make development in people's skills, bring opportunities for participation, and enforce people's belonging to the local community.</a:t>
            </a:r>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8D92B32-51CD-F46E-B7B0-D61C2CA6AE17}"/>
              </a:ext>
            </a:extLst>
          </p:cNvPr>
          <p:cNvPicPr>
            <a:picLocks noChangeAspect="1"/>
          </p:cNvPicPr>
          <p:nvPr/>
        </p:nvPicPr>
        <p:blipFill>
          <a:blip r:embed="rId4"/>
          <a:stretch>
            <a:fillRect/>
          </a:stretch>
        </p:blipFill>
        <p:spPr>
          <a:xfrm>
            <a:off x="7811270" y="1764003"/>
            <a:ext cx="4329158" cy="4999974"/>
          </a:xfrm>
          <a:prstGeom prst="rect">
            <a:avLst/>
          </a:prstGeom>
        </p:spPr>
      </p:pic>
      <p:pic>
        <p:nvPicPr>
          <p:cNvPr id="9" name="Picture 8">
            <a:extLst>
              <a:ext uri="{FF2B5EF4-FFF2-40B4-BE49-F238E27FC236}">
                <a16:creationId xmlns:a16="http://schemas.microsoft.com/office/drawing/2014/main" id="{72EAADE7-EA55-A19F-549F-562DBD4A1929}"/>
              </a:ext>
            </a:extLst>
          </p:cNvPr>
          <p:cNvPicPr>
            <a:picLocks noChangeAspect="1"/>
          </p:cNvPicPr>
          <p:nvPr/>
        </p:nvPicPr>
        <p:blipFill>
          <a:blip r:embed="rId5"/>
          <a:stretch>
            <a:fillRect/>
          </a:stretch>
        </p:blipFill>
        <p:spPr>
          <a:xfrm flipH="1">
            <a:off x="3430540" y="3088088"/>
            <a:ext cx="4391416" cy="3675887"/>
          </a:xfrm>
          <a:prstGeom prst="rect">
            <a:avLst/>
          </a:prstGeom>
        </p:spPr>
      </p:pic>
      <p:pic>
        <p:nvPicPr>
          <p:cNvPr id="11" name="Picture 10">
            <a:extLst>
              <a:ext uri="{FF2B5EF4-FFF2-40B4-BE49-F238E27FC236}">
                <a16:creationId xmlns:a16="http://schemas.microsoft.com/office/drawing/2014/main" id="{003BBB28-76E7-9968-7748-4607524B4966}"/>
              </a:ext>
            </a:extLst>
          </p:cNvPr>
          <p:cNvPicPr>
            <a:picLocks noChangeAspect="1"/>
          </p:cNvPicPr>
          <p:nvPr/>
        </p:nvPicPr>
        <p:blipFill>
          <a:blip r:embed="rId6"/>
          <a:stretch>
            <a:fillRect/>
          </a:stretch>
        </p:blipFill>
        <p:spPr>
          <a:xfrm flipH="1">
            <a:off x="0" y="1764005"/>
            <a:ext cx="3419850" cy="5093996"/>
          </a:xfrm>
          <a:prstGeom prst="rect">
            <a:avLst/>
          </a:prstGeom>
        </p:spPr>
      </p:pic>
      <p:pic>
        <p:nvPicPr>
          <p:cNvPr id="5" name="Slide 2 (2) (1)">
            <a:hlinkClick r:id="" action="ppaction://media"/>
            <a:extLst>
              <a:ext uri="{FF2B5EF4-FFF2-40B4-BE49-F238E27FC236}">
                <a16:creationId xmlns:a16="http://schemas.microsoft.com/office/drawing/2014/main" id="{B5AA21A9-1F1D-7BA6-9095-CFE17F34C89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49738" y="2768600"/>
            <a:ext cx="609600" cy="609600"/>
          </a:xfrm>
          <a:prstGeom prst="rect">
            <a:avLst/>
          </a:prstGeom>
        </p:spPr>
      </p:pic>
    </p:spTree>
    <p:extLst>
      <p:ext uri="{BB962C8B-B14F-4D97-AF65-F5344CB8AC3E}">
        <p14:creationId xmlns:p14="http://schemas.microsoft.com/office/powerpoint/2010/main" val="155217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6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E2359-5877-EC54-B060-E23ACBBD2EC9}"/>
              </a:ext>
            </a:extLst>
          </p:cNvPr>
          <p:cNvSpPr>
            <a:spLocks noGrp="1"/>
          </p:cNvSpPr>
          <p:nvPr>
            <p:ph type="title"/>
          </p:nvPr>
        </p:nvSpPr>
        <p:spPr>
          <a:xfrm>
            <a:off x="0" y="0"/>
            <a:ext cx="12192000" cy="738880"/>
          </a:xfrm>
        </p:spPr>
        <p:style>
          <a:lnRef idx="2">
            <a:schemeClr val="dk1">
              <a:shade val="15000"/>
            </a:schemeClr>
          </a:lnRef>
          <a:fillRef idx="1">
            <a:schemeClr val="dk1"/>
          </a:fillRef>
          <a:effectRef idx="0">
            <a:schemeClr val="dk1"/>
          </a:effectRef>
          <a:fontRef idx="minor">
            <a:schemeClr val="lt1"/>
          </a:fontRef>
        </p:style>
        <p:txBody>
          <a:bodyPr>
            <a:normAutofit/>
            <a:scene3d>
              <a:camera prst="orthographicFront"/>
              <a:lightRig rig="soft" dir="t">
                <a:rot lat="0" lon="0" rev="15600000"/>
              </a:lightRig>
            </a:scene3d>
            <a:sp3d extrusionH="57150" prstMaterial="softEdge">
              <a:bevelT w="25400" h="38100"/>
            </a:sp3d>
          </a:bodyPr>
          <a:lstStyle/>
          <a:p>
            <a:r>
              <a:rPr lang="en-GB" cap="none" dirty="0">
                <a:ln/>
                <a:solidFill>
                  <a:schemeClr val="accent4"/>
                </a:solidFill>
                <a:effectLst/>
              </a:rPr>
              <a:t>What is Swansea Community Farm?</a:t>
            </a:r>
            <a:endParaRPr lang="en-US" cap="none" dirty="0">
              <a:ln/>
              <a:solidFill>
                <a:schemeClr val="accent4"/>
              </a:solidFill>
              <a:effectLst/>
            </a:endParaRPr>
          </a:p>
        </p:txBody>
      </p:sp>
      <p:sp>
        <p:nvSpPr>
          <p:cNvPr id="3" name="Text Placeholder 2">
            <a:extLst>
              <a:ext uri="{FF2B5EF4-FFF2-40B4-BE49-F238E27FC236}">
                <a16:creationId xmlns:a16="http://schemas.microsoft.com/office/drawing/2014/main" id="{9D0CC3F4-7468-1B22-0F11-E71456049C32}"/>
              </a:ext>
            </a:extLst>
          </p:cNvPr>
          <p:cNvSpPr>
            <a:spLocks noGrp="1"/>
          </p:cNvSpPr>
          <p:nvPr>
            <p:ph type="body" idx="1"/>
          </p:nvPr>
        </p:nvSpPr>
        <p:spPr>
          <a:xfrm>
            <a:off x="0" y="738880"/>
            <a:ext cx="4969443" cy="823912"/>
          </a:xfrm>
          <a:solidFill>
            <a:schemeClr val="accent4"/>
          </a:solidFill>
          <a:ln>
            <a:noFill/>
          </a:ln>
        </p:spPr>
        <p:style>
          <a:lnRef idx="0">
            <a:scrgbClr r="0" g="0" b="0"/>
          </a:lnRef>
          <a:fillRef idx="0">
            <a:scrgbClr r="0" g="0" b="0"/>
          </a:fillRef>
          <a:effectRef idx="0">
            <a:scrgbClr r="0" g="0" b="0"/>
          </a:effectRef>
          <a:fontRef idx="minor">
            <a:schemeClr val="lt1"/>
          </a:fontRef>
        </p:style>
        <p:txBody>
          <a:bodyPr>
            <a:normAutofit fontScale="85000" lnSpcReduction="20000"/>
            <a:scene3d>
              <a:camera prst="orthographicFront"/>
              <a:lightRig rig="soft" dir="t">
                <a:rot lat="0" lon="0" rev="15600000"/>
              </a:lightRig>
            </a:scene3d>
            <a:sp3d extrusionH="57150" prstMaterial="softEdge">
              <a:bevelT w="25400" h="38100"/>
            </a:sp3d>
          </a:bodyPr>
          <a:lstStyle/>
          <a:p>
            <a:r>
              <a:rPr lang="en-GB" dirty="0">
                <a:ln w="9525">
                  <a:solidFill>
                    <a:schemeClr val="bg1"/>
                  </a:solidFill>
                  <a:prstDash val="solid"/>
                </a:ln>
                <a:solidFill>
                  <a:schemeClr val="tx1"/>
                </a:solidFill>
                <a:effectLst>
                  <a:outerShdw blurRad="12700" dist="38100" dir="2700000" algn="tl" rotWithShape="0">
                    <a:schemeClr val="bg1">
                      <a:lumMod val="50000"/>
                    </a:schemeClr>
                  </a:outerShdw>
                </a:effectLst>
              </a:rPr>
              <a:t>Swansea Community Farm is much more than somewhere people can visit animals.</a:t>
            </a:r>
            <a:endParaRPr lang="en-US"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4" name="Content Placeholder 3">
            <a:extLst>
              <a:ext uri="{FF2B5EF4-FFF2-40B4-BE49-F238E27FC236}">
                <a16:creationId xmlns:a16="http://schemas.microsoft.com/office/drawing/2014/main" id="{9F4FC926-CDCE-8803-12BB-76C461C6FD54}"/>
              </a:ext>
            </a:extLst>
          </p:cNvPr>
          <p:cNvSpPr>
            <a:spLocks noGrp="1"/>
          </p:cNvSpPr>
          <p:nvPr>
            <p:ph sz="half" idx="2"/>
          </p:nvPr>
        </p:nvSpPr>
        <p:spPr>
          <a:xfrm>
            <a:off x="4969443" y="738880"/>
            <a:ext cx="2432387" cy="2551173"/>
          </a:xfrm>
        </p:spPr>
        <p:style>
          <a:lnRef idx="2">
            <a:schemeClr val="accent6"/>
          </a:lnRef>
          <a:fillRef idx="1">
            <a:schemeClr val="lt1"/>
          </a:fillRef>
          <a:effectRef idx="0">
            <a:schemeClr val="accent6"/>
          </a:effectRef>
          <a:fontRef idx="minor">
            <a:schemeClr val="dk1"/>
          </a:fontRef>
        </p:style>
        <p:txBody>
          <a:bodyPr>
            <a:noAutofit/>
          </a:bodyPr>
          <a:lstStyle/>
          <a:p>
            <a:r>
              <a:rPr lang="en-GB" sz="1600" dirty="0">
                <a:latin typeface="Arial" panose="020B0604020202020204" pitchFamily="34" charset="0"/>
                <a:cs typeface="Arial" panose="020B0604020202020204" pitchFamily="34" charset="0"/>
              </a:rPr>
              <a:t>It is a community project where local people actively participate in looking after and supporting other members of the community.</a:t>
            </a:r>
            <a:endParaRPr lang="en-US" sz="16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95FBDB7-A5C8-71C4-8323-836DC46A62DA}"/>
              </a:ext>
            </a:extLst>
          </p:cNvPr>
          <p:cNvSpPr>
            <a:spLocks noGrp="1"/>
          </p:cNvSpPr>
          <p:nvPr>
            <p:ph type="body" sz="quarter" idx="3"/>
          </p:nvPr>
        </p:nvSpPr>
        <p:spPr>
          <a:xfrm>
            <a:off x="7401830" y="732150"/>
            <a:ext cx="4790170" cy="830641"/>
          </a:xfrm>
        </p:spPr>
        <p:style>
          <a:lnRef idx="3">
            <a:schemeClr val="lt1"/>
          </a:lnRef>
          <a:fillRef idx="1">
            <a:schemeClr val="accent4"/>
          </a:fillRef>
          <a:effectRef idx="1">
            <a:schemeClr val="accent4"/>
          </a:effectRef>
          <a:fontRef idx="minor">
            <a:schemeClr val="lt1"/>
          </a:fontRef>
        </p:style>
        <p:txBody>
          <a:bodyPr>
            <a:normAutofit fontScale="85000" lnSpcReduction="20000"/>
          </a:bodyPr>
          <a:lstStyle/>
          <a:p>
            <a:r>
              <a:rPr lang="en-GB" sz="180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Black" panose="020B0A04020102020204" pitchFamily="34" charset="0"/>
              </a:rPr>
              <a:t>The project provides opportunities including:</a:t>
            </a:r>
            <a:endParaRPr lang="en-US" sz="180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Black" panose="020B0A04020102020204" pitchFamily="34" charset="0"/>
            </a:endParaRPr>
          </a:p>
        </p:txBody>
      </p:sp>
      <p:sp>
        <p:nvSpPr>
          <p:cNvPr id="6" name="Content Placeholder 5">
            <a:extLst>
              <a:ext uri="{FF2B5EF4-FFF2-40B4-BE49-F238E27FC236}">
                <a16:creationId xmlns:a16="http://schemas.microsoft.com/office/drawing/2014/main" id="{00707266-12FE-5ACC-E9ED-1BFCEE01765B}"/>
              </a:ext>
            </a:extLst>
          </p:cNvPr>
          <p:cNvSpPr>
            <a:spLocks noGrp="1"/>
          </p:cNvSpPr>
          <p:nvPr>
            <p:ph sz="quarter" idx="4"/>
          </p:nvPr>
        </p:nvSpPr>
        <p:spPr>
          <a:xfrm>
            <a:off x="7435857" y="3290053"/>
            <a:ext cx="4722111" cy="3567947"/>
          </a:xfrm>
        </p:spPr>
        <p:style>
          <a:lnRef idx="1">
            <a:schemeClr val="accent3"/>
          </a:lnRef>
          <a:fillRef idx="3">
            <a:schemeClr val="accent3"/>
          </a:fillRef>
          <a:effectRef idx="2">
            <a:schemeClr val="accent3"/>
          </a:effectRef>
          <a:fontRef idx="minor">
            <a:schemeClr val="lt1"/>
          </a:fontRef>
        </p:style>
        <p:txBody>
          <a:bodyPr>
            <a:noAutofit/>
          </a:bodyPr>
          <a:lstStyle/>
          <a:p>
            <a:r>
              <a:rPr lang="en-GB" sz="1400" dirty="0">
                <a:solidFill>
                  <a:schemeClr val="bg1"/>
                </a:solidFill>
                <a:latin typeface="Arial" panose="020B0604020202020204" pitchFamily="34" charset="0"/>
                <a:cs typeface="Arial" panose="020B0604020202020204" pitchFamily="34" charset="0"/>
              </a:rPr>
              <a:t>Adult volunteering</a:t>
            </a:r>
          </a:p>
          <a:p>
            <a:r>
              <a:rPr lang="en-GB" sz="1400" dirty="0">
                <a:solidFill>
                  <a:schemeClr val="bg1"/>
                </a:solidFill>
                <a:latin typeface="Arial" panose="020B0604020202020204" pitchFamily="34" charset="0"/>
                <a:cs typeface="Arial" panose="020B0604020202020204" pitchFamily="34" charset="0"/>
              </a:rPr>
              <a:t>Animal care animals, growing food, maintaining the environment </a:t>
            </a:r>
          </a:p>
          <a:p>
            <a:r>
              <a:rPr lang="en-GB" sz="1400" dirty="0">
                <a:solidFill>
                  <a:schemeClr val="bg1"/>
                </a:solidFill>
                <a:latin typeface="Arial" panose="020B0604020202020204" pitchFamily="34" charset="0"/>
                <a:cs typeface="Arial" panose="020B0604020202020204" pitchFamily="34" charset="0"/>
              </a:rPr>
              <a:t>Gardening and growing food</a:t>
            </a:r>
          </a:p>
          <a:p>
            <a:r>
              <a:rPr lang="en-GB" sz="1400" dirty="0">
                <a:solidFill>
                  <a:schemeClr val="bg1"/>
                </a:solidFill>
                <a:latin typeface="Arial" panose="020B0604020202020204" pitchFamily="34" charset="0"/>
                <a:cs typeface="Arial" panose="020B0604020202020204" pitchFamily="34" charset="0"/>
              </a:rPr>
              <a:t>Environmental and conservation activities</a:t>
            </a:r>
          </a:p>
          <a:p>
            <a:r>
              <a:rPr lang="en-GB" sz="1400" dirty="0">
                <a:solidFill>
                  <a:schemeClr val="bg1"/>
                </a:solidFill>
                <a:latin typeface="Arial" panose="020B0604020202020204" pitchFamily="34" charset="0"/>
                <a:cs typeface="Arial" panose="020B0604020202020204" pitchFamily="34" charset="0"/>
              </a:rPr>
              <a:t>Child and youth activities</a:t>
            </a:r>
          </a:p>
          <a:p>
            <a:r>
              <a:rPr lang="en-GB" sz="1400" dirty="0">
                <a:solidFill>
                  <a:schemeClr val="bg1"/>
                </a:solidFill>
                <a:latin typeface="Arial" panose="020B0604020202020204" pitchFamily="34" charset="0"/>
                <a:cs typeface="Arial" panose="020B0604020202020204" pitchFamily="34" charset="0"/>
              </a:rPr>
              <a:t>Training and development</a:t>
            </a:r>
          </a:p>
          <a:p>
            <a:r>
              <a:rPr lang="en-GB" sz="1400" dirty="0">
                <a:solidFill>
                  <a:schemeClr val="bg1"/>
                </a:solidFill>
                <a:latin typeface="Arial" panose="020B0604020202020204" pitchFamily="34" charset="0"/>
                <a:cs typeface="Arial" panose="020B0604020202020204" pitchFamily="34" charset="0"/>
              </a:rPr>
              <a:t>Fundraising and community events</a:t>
            </a:r>
          </a:p>
          <a:p>
            <a:r>
              <a:rPr lang="en-GB" sz="1400" dirty="0">
                <a:solidFill>
                  <a:schemeClr val="bg1"/>
                </a:solidFill>
                <a:latin typeface="Arial" panose="020B0604020202020204" pitchFamily="34" charset="0"/>
                <a:cs typeface="Arial" panose="020B0604020202020204" pitchFamily="34" charset="0"/>
              </a:rPr>
              <a:t>Supporting people with additional needs</a:t>
            </a:r>
          </a:p>
          <a:p>
            <a:r>
              <a:rPr lang="en-GB" sz="1400" dirty="0">
                <a:solidFill>
                  <a:schemeClr val="bg1"/>
                </a:solidFill>
                <a:latin typeface="Arial" panose="020B0604020202020204" pitchFamily="34" charset="0"/>
                <a:cs typeface="Arial" panose="020B0604020202020204" pitchFamily="34" charset="0"/>
              </a:rPr>
              <a:t>Administrative and organisational volunteering</a:t>
            </a:r>
            <a:endParaRPr lang="en-US" sz="14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66ED57F-9E79-8391-6906-C9756F7F6332}"/>
              </a:ext>
            </a:extLst>
          </p:cNvPr>
          <p:cNvSpPr txBox="1"/>
          <p:nvPr/>
        </p:nvSpPr>
        <p:spPr>
          <a:xfrm>
            <a:off x="0" y="3331208"/>
            <a:ext cx="4986457" cy="2031325"/>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Here is also a community pantry where those in need can get help with food, as well as a community space where people and families can gather to see each other and spend time together. The project is described by Swansea Council as being "run by the community for the community."</a:t>
            </a:r>
            <a:endParaRPr lang="en-US"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877ACC3D-DB66-545E-EBC3-86DC2C0DE46C}"/>
              </a:ext>
            </a:extLst>
          </p:cNvPr>
          <p:cNvPicPr>
            <a:picLocks noChangeAspect="1"/>
          </p:cNvPicPr>
          <p:nvPr/>
        </p:nvPicPr>
        <p:blipFill>
          <a:blip r:embed="rId4"/>
          <a:stretch>
            <a:fillRect/>
          </a:stretch>
        </p:blipFill>
        <p:spPr>
          <a:xfrm>
            <a:off x="34030" y="5362533"/>
            <a:ext cx="4935413" cy="1393043"/>
          </a:xfrm>
          <a:prstGeom prst="rect">
            <a:avLst/>
          </a:prstGeom>
        </p:spPr>
      </p:pic>
      <p:pic>
        <p:nvPicPr>
          <p:cNvPr id="11" name="Picture 10">
            <a:extLst>
              <a:ext uri="{FF2B5EF4-FFF2-40B4-BE49-F238E27FC236}">
                <a16:creationId xmlns:a16="http://schemas.microsoft.com/office/drawing/2014/main" id="{C9E6B799-22BC-20EA-281B-6FE2C43FC7B3}"/>
              </a:ext>
            </a:extLst>
          </p:cNvPr>
          <p:cNvPicPr>
            <a:picLocks noChangeAspect="1"/>
          </p:cNvPicPr>
          <p:nvPr/>
        </p:nvPicPr>
        <p:blipFill>
          <a:blip r:embed="rId5"/>
          <a:stretch>
            <a:fillRect/>
          </a:stretch>
        </p:blipFill>
        <p:spPr>
          <a:xfrm>
            <a:off x="4969443" y="3310629"/>
            <a:ext cx="2466417" cy="3561221"/>
          </a:xfrm>
          <a:prstGeom prst="rect">
            <a:avLst/>
          </a:prstGeom>
        </p:spPr>
      </p:pic>
      <p:pic>
        <p:nvPicPr>
          <p:cNvPr id="13" name="Picture 12">
            <a:extLst>
              <a:ext uri="{FF2B5EF4-FFF2-40B4-BE49-F238E27FC236}">
                <a16:creationId xmlns:a16="http://schemas.microsoft.com/office/drawing/2014/main" id="{8E00A558-F281-E668-1E64-797E6687CD9C}"/>
              </a:ext>
            </a:extLst>
          </p:cNvPr>
          <p:cNvPicPr>
            <a:picLocks noChangeAspect="1"/>
          </p:cNvPicPr>
          <p:nvPr/>
        </p:nvPicPr>
        <p:blipFill>
          <a:blip r:embed="rId6"/>
          <a:stretch>
            <a:fillRect/>
          </a:stretch>
        </p:blipFill>
        <p:spPr>
          <a:xfrm>
            <a:off x="0" y="1569520"/>
            <a:ext cx="4969443" cy="1727262"/>
          </a:xfrm>
          <a:prstGeom prst="rect">
            <a:avLst/>
          </a:prstGeom>
        </p:spPr>
      </p:pic>
      <p:pic>
        <p:nvPicPr>
          <p:cNvPr id="15" name="Picture 14">
            <a:extLst>
              <a:ext uri="{FF2B5EF4-FFF2-40B4-BE49-F238E27FC236}">
                <a16:creationId xmlns:a16="http://schemas.microsoft.com/office/drawing/2014/main" id="{CB0BC101-5C3C-0B2F-76FF-B0C3179705B2}"/>
              </a:ext>
            </a:extLst>
          </p:cNvPr>
          <p:cNvPicPr>
            <a:picLocks noChangeAspect="1"/>
          </p:cNvPicPr>
          <p:nvPr/>
        </p:nvPicPr>
        <p:blipFill>
          <a:blip r:embed="rId7"/>
          <a:stretch>
            <a:fillRect/>
          </a:stretch>
        </p:blipFill>
        <p:spPr>
          <a:xfrm>
            <a:off x="7418842" y="1562791"/>
            <a:ext cx="4739127" cy="1727262"/>
          </a:xfrm>
          <a:prstGeom prst="rect">
            <a:avLst/>
          </a:prstGeom>
        </p:spPr>
      </p:pic>
      <p:pic>
        <p:nvPicPr>
          <p:cNvPr id="7" name="Slide 3 (1) (1)">
            <a:hlinkClick r:id="" action="ppaction://media"/>
            <a:extLst>
              <a:ext uri="{FF2B5EF4-FFF2-40B4-BE49-F238E27FC236}">
                <a16:creationId xmlns:a16="http://schemas.microsoft.com/office/drawing/2014/main" id="{4F4A2D4C-67DE-B324-28FE-F83506532BC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067175" y="5575300"/>
            <a:ext cx="609600" cy="609600"/>
          </a:xfrm>
          <a:prstGeom prst="rect">
            <a:avLst/>
          </a:prstGeom>
        </p:spPr>
      </p:pic>
    </p:spTree>
    <p:extLst>
      <p:ext uri="{BB962C8B-B14F-4D97-AF65-F5344CB8AC3E}">
        <p14:creationId xmlns:p14="http://schemas.microsoft.com/office/powerpoint/2010/main" val="104500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45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8F766-393C-2BB8-9D00-1209CC2F4895}"/>
              </a:ext>
            </a:extLst>
          </p:cNvPr>
          <p:cNvSpPr>
            <a:spLocks noGrp="1"/>
          </p:cNvSpPr>
          <p:nvPr>
            <p:ph type="title"/>
          </p:nvPr>
        </p:nvSpPr>
        <p:spPr>
          <a:xfrm>
            <a:off x="3464227" y="1"/>
            <a:ext cx="3434580" cy="837365"/>
          </a:xfrm>
        </p:spPr>
        <p:style>
          <a:lnRef idx="2">
            <a:schemeClr val="accent6"/>
          </a:lnRef>
          <a:fillRef idx="1">
            <a:schemeClr val="lt1"/>
          </a:fillRef>
          <a:effectRef idx="0">
            <a:schemeClr val="accent6"/>
          </a:effectRef>
          <a:fontRef idx="minor">
            <a:schemeClr val="dk1"/>
          </a:fontRef>
        </p:style>
        <p:txBody>
          <a:bodyPr>
            <a:normAutofit/>
          </a:bodyPr>
          <a:lstStyle/>
          <a:p>
            <a:r>
              <a:rPr lang="en-GB" sz="2400" cap="none" dirty="0">
                <a:ln w="9525">
                  <a:solidFill>
                    <a:schemeClr val="bg1"/>
                  </a:solidFill>
                  <a:prstDash val="solid"/>
                </a:ln>
                <a:effectLst>
                  <a:outerShdw blurRad="12700" dist="38100" dir="2700000" algn="tl" rotWithShape="0">
                    <a:schemeClr val="bg1">
                      <a:lumMod val="50000"/>
                    </a:schemeClr>
                  </a:outerShdw>
                </a:effectLst>
                <a:latin typeface="Arial Black" panose="020B0A04020102020204" pitchFamily="34" charset="0"/>
              </a:rPr>
              <a:t>Why is the project important?</a:t>
            </a:r>
            <a:endParaRPr lang="en-US" sz="2400" cap="none" dirty="0">
              <a:ln w="9525">
                <a:solidFill>
                  <a:schemeClr val="bg1"/>
                </a:solidFill>
                <a:prstDash val="solid"/>
              </a:ln>
              <a:effectLst>
                <a:outerShdw blurRad="12700" dist="38100" dir="2700000" algn="tl" rotWithShape="0">
                  <a:schemeClr val="bg1">
                    <a:lumMod val="50000"/>
                  </a:schemeClr>
                </a:outerShdw>
              </a:effectLst>
              <a:latin typeface="Arial Black" panose="020B0A04020102020204" pitchFamily="34" charset="0"/>
            </a:endParaRPr>
          </a:p>
        </p:txBody>
      </p:sp>
      <p:sp>
        <p:nvSpPr>
          <p:cNvPr id="3" name="Text Placeholder 2">
            <a:extLst>
              <a:ext uri="{FF2B5EF4-FFF2-40B4-BE49-F238E27FC236}">
                <a16:creationId xmlns:a16="http://schemas.microsoft.com/office/drawing/2014/main" id="{B21E029C-6049-ED8A-2CEE-23FF73A7D2C2}"/>
              </a:ext>
            </a:extLst>
          </p:cNvPr>
          <p:cNvSpPr>
            <a:spLocks noGrp="1"/>
          </p:cNvSpPr>
          <p:nvPr>
            <p:ph type="body" idx="1"/>
          </p:nvPr>
        </p:nvSpPr>
        <p:spPr>
          <a:xfrm>
            <a:off x="1" y="3369658"/>
            <a:ext cx="3486040" cy="823912"/>
          </a:xfrm>
        </p:spPr>
        <p:style>
          <a:lnRef idx="1">
            <a:schemeClr val="accent4"/>
          </a:lnRef>
          <a:fillRef idx="2">
            <a:schemeClr val="accent4"/>
          </a:fillRef>
          <a:effectRef idx="1">
            <a:schemeClr val="accent4"/>
          </a:effectRef>
          <a:fontRef idx="minor">
            <a:schemeClr val="dk1"/>
          </a:fontRef>
        </p:style>
        <p:txBody>
          <a:bodyPr>
            <a:normAutofit fontScale="92500"/>
          </a:bodyPr>
          <a:lstStyle/>
          <a:p>
            <a:r>
              <a:rPr lang="en-GB" dirty="0">
                <a:latin typeface="Arial Black" panose="020B0A04020102020204" pitchFamily="34" charset="0"/>
              </a:rPr>
              <a:t>Supporting mental health and wellbeing</a:t>
            </a:r>
            <a:endParaRPr lang="en-US" dirty="0">
              <a:latin typeface="Arial Black" panose="020B0A04020102020204" pitchFamily="34" charset="0"/>
            </a:endParaRPr>
          </a:p>
        </p:txBody>
      </p:sp>
      <p:sp>
        <p:nvSpPr>
          <p:cNvPr id="4" name="Content Placeholder 3">
            <a:extLst>
              <a:ext uri="{FF2B5EF4-FFF2-40B4-BE49-F238E27FC236}">
                <a16:creationId xmlns:a16="http://schemas.microsoft.com/office/drawing/2014/main" id="{005DF19C-C6D4-CC98-7B6A-3FE7E23CDEC5}"/>
              </a:ext>
            </a:extLst>
          </p:cNvPr>
          <p:cNvSpPr>
            <a:spLocks noGrp="1"/>
          </p:cNvSpPr>
          <p:nvPr>
            <p:ph sz="half" idx="2"/>
          </p:nvPr>
        </p:nvSpPr>
        <p:spPr>
          <a:xfrm>
            <a:off x="1" y="1608772"/>
            <a:ext cx="3486040" cy="1760886"/>
          </a:xfrm>
        </p:spPr>
        <p:style>
          <a:lnRef idx="2">
            <a:schemeClr val="accent6">
              <a:shade val="15000"/>
            </a:schemeClr>
          </a:lnRef>
          <a:fillRef idx="1">
            <a:schemeClr val="accent6"/>
          </a:fillRef>
          <a:effectRef idx="0">
            <a:schemeClr val="accent6"/>
          </a:effectRef>
          <a:fontRef idx="minor">
            <a:schemeClr val="lt1"/>
          </a:fontRef>
        </p:style>
        <p:txBody>
          <a:bodyPr>
            <a:normAutofit fontScale="92500" lnSpcReduction="10000"/>
          </a:bodyPr>
          <a:lstStyle/>
          <a:p>
            <a:r>
              <a:rPr lang="en-GB" sz="1800" dirty="0">
                <a:latin typeface="Arial" panose="020B0604020202020204" pitchFamily="34" charset="0"/>
                <a:cs typeface="Arial" panose="020B0604020202020204" pitchFamily="34" charset="0"/>
              </a:rPr>
              <a:t>By being outside, working with animals or doing things with meaning, people can have structure, purpose time and even meet others.</a:t>
            </a:r>
            <a:endParaRPr lang="en-US" sz="18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EA83F76B-49E7-EC1D-B6FF-259E5706258F}"/>
              </a:ext>
            </a:extLst>
          </p:cNvPr>
          <p:cNvSpPr>
            <a:spLocks noGrp="1"/>
          </p:cNvSpPr>
          <p:nvPr>
            <p:ph type="body" sz="quarter" idx="3"/>
          </p:nvPr>
        </p:nvSpPr>
        <p:spPr>
          <a:xfrm>
            <a:off x="6898807" y="0"/>
            <a:ext cx="5293193" cy="823912"/>
          </a:xfrm>
        </p:spPr>
        <p:style>
          <a:lnRef idx="1">
            <a:schemeClr val="accent3"/>
          </a:lnRef>
          <a:fillRef idx="3">
            <a:schemeClr val="accent3"/>
          </a:fillRef>
          <a:effectRef idx="2">
            <a:schemeClr val="accent3"/>
          </a:effectRef>
          <a:fontRef idx="minor">
            <a:schemeClr val="lt1"/>
          </a:fontRef>
        </p:style>
        <p:txBody>
          <a:bodyPr>
            <a:normAutofit fontScale="92500"/>
          </a:bodyPr>
          <a:lstStyle/>
          <a:p>
            <a:r>
              <a:rPr lang="en-GB" sz="2000" dirty="0">
                <a:ln w="22225">
                  <a:solidFill>
                    <a:schemeClr val="accent2"/>
                  </a:solidFill>
                  <a:prstDash val="solid"/>
                </a:ln>
                <a:solidFill>
                  <a:schemeClr val="accent2">
                    <a:lumMod val="40000"/>
                    <a:lumOff val="60000"/>
                  </a:schemeClr>
                </a:solidFill>
                <a:effectLst/>
                <a:latin typeface="Arial Black" panose="020B0A04020102020204" pitchFamily="34" charset="0"/>
              </a:rPr>
              <a:t>A key aim of Swansea Community Farm is to raise people's wellbeing.</a:t>
            </a:r>
            <a:endParaRPr lang="en-US" sz="2000" dirty="0">
              <a:ln w="22225">
                <a:solidFill>
                  <a:schemeClr val="accent2"/>
                </a:solidFill>
                <a:prstDash val="solid"/>
              </a:ln>
              <a:solidFill>
                <a:schemeClr val="accent2">
                  <a:lumMod val="40000"/>
                  <a:lumOff val="60000"/>
                </a:schemeClr>
              </a:solidFill>
              <a:effectLst/>
              <a:latin typeface="Arial Black" panose="020B0A04020102020204" pitchFamily="34" charset="0"/>
            </a:endParaRPr>
          </a:p>
        </p:txBody>
      </p:sp>
      <p:sp>
        <p:nvSpPr>
          <p:cNvPr id="6" name="Content Placeholder 5">
            <a:extLst>
              <a:ext uri="{FF2B5EF4-FFF2-40B4-BE49-F238E27FC236}">
                <a16:creationId xmlns:a16="http://schemas.microsoft.com/office/drawing/2014/main" id="{C95237C1-94CF-A204-25A9-7A1B37CBE48C}"/>
              </a:ext>
            </a:extLst>
          </p:cNvPr>
          <p:cNvSpPr>
            <a:spLocks noGrp="1"/>
          </p:cNvSpPr>
          <p:nvPr>
            <p:ph sz="quarter" idx="4"/>
          </p:nvPr>
        </p:nvSpPr>
        <p:spPr>
          <a:xfrm>
            <a:off x="4242440" y="4207018"/>
            <a:ext cx="5404480" cy="2650981"/>
          </a:xfrm>
        </p:spPr>
        <p:style>
          <a:lnRef idx="1">
            <a:schemeClr val="accent2"/>
          </a:lnRef>
          <a:fillRef idx="3">
            <a:schemeClr val="accent2"/>
          </a:fillRef>
          <a:effectRef idx="2">
            <a:schemeClr val="accent2"/>
          </a:effectRef>
          <a:fontRef idx="minor">
            <a:schemeClr val="lt1"/>
          </a:fontRef>
        </p:style>
        <p:txBody>
          <a:bodyPr>
            <a:noAutofit/>
          </a:bodyPr>
          <a:lstStyle/>
          <a:p>
            <a:pPr marL="0" indent="0">
              <a:buNone/>
            </a:pPr>
            <a:r>
              <a:rPr lang="en-GB" sz="1800" dirty="0">
                <a:latin typeface="Arial" panose="020B0604020202020204" pitchFamily="34" charset="0"/>
                <a:cs typeface="Arial" panose="020B0604020202020204" pitchFamily="34" charset="0"/>
              </a:rPr>
              <a:t>The project is important because it supports:</a:t>
            </a:r>
          </a:p>
          <a:p>
            <a:r>
              <a:rPr lang="en-GB" sz="1800" dirty="0">
                <a:latin typeface="Arial" panose="020B0604020202020204" pitchFamily="34" charset="0"/>
                <a:cs typeface="Arial" panose="020B0604020202020204" pitchFamily="34" charset="0"/>
              </a:rPr>
              <a:t>mental health and wellbeing;</a:t>
            </a:r>
          </a:p>
          <a:p>
            <a:r>
              <a:rPr lang="en-GB" sz="1800" dirty="0">
                <a:latin typeface="Arial" panose="020B0604020202020204" pitchFamily="34" charset="0"/>
                <a:cs typeface="Arial" panose="020B0604020202020204" pitchFamily="34" charset="0"/>
              </a:rPr>
              <a:t>social connection;</a:t>
            </a:r>
          </a:p>
          <a:p>
            <a:r>
              <a:rPr lang="en-GB" sz="1800" dirty="0">
                <a:latin typeface="Arial" panose="020B0604020202020204" pitchFamily="34" charset="0"/>
                <a:cs typeface="Arial" panose="020B0604020202020204" pitchFamily="34" charset="0"/>
              </a:rPr>
              <a:t>confidence and skills;</a:t>
            </a:r>
          </a:p>
          <a:p>
            <a:r>
              <a:rPr lang="en-GB" sz="1800" dirty="0">
                <a:latin typeface="Arial" panose="020B0604020202020204" pitchFamily="34" charset="0"/>
                <a:cs typeface="Arial" panose="020B0604020202020204" pitchFamily="34" charset="0"/>
              </a:rPr>
              <a:t>food support through the community pantry;</a:t>
            </a:r>
          </a:p>
          <a:p>
            <a:r>
              <a:rPr lang="en-GB" sz="1800" dirty="0">
                <a:latin typeface="Arial" panose="020B0604020202020204" pitchFamily="34" charset="0"/>
                <a:cs typeface="Arial" panose="020B0604020202020204" pitchFamily="34" charset="0"/>
              </a:rPr>
              <a:t>environmental awareness.</a:t>
            </a:r>
            <a:endParaRPr lang="en-US" sz="18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516CE4B-8533-9D0A-2BC5-1FAAFD96A4AC}"/>
              </a:ext>
            </a:extLst>
          </p:cNvPr>
          <p:cNvPicPr>
            <a:picLocks noChangeAspect="1"/>
          </p:cNvPicPr>
          <p:nvPr/>
        </p:nvPicPr>
        <p:blipFill>
          <a:blip r:embed="rId4"/>
          <a:stretch>
            <a:fillRect/>
          </a:stretch>
        </p:blipFill>
        <p:spPr>
          <a:xfrm>
            <a:off x="3486040" y="837366"/>
            <a:ext cx="3727200" cy="3369656"/>
          </a:xfrm>
          <a:prstGeom prst="rect">
            <a:avLst/>
          </a:prstGeom>
        </p:spPr>
      </p:pic>
      <p:pic>
        <p:nvPicPr>
          <p:cNvPr id="10" name="Picture 9">
            <a:extLst>
              <a:ext uri="{FF2B5EF4-FFF2-40B4-BE49-F238E27FC236}">
                <a16:creationId xmlns:a16="http://schemas.microsoft.com/office/drawing/2014/main" id="{EA07FBFD-0849-05D4-23FC-E393FE996863}"/>
              </a:ext>
            </a:extLst>
          </p:cNvPr>
          <p:cNvPicPr>
            <a:picLocks noChangeAspect="1"/>
          </p:cNvPicPr>
          <p:nvPr/>
        </p:nvPicPr>
        <p:blipFill>
          <a:blip r:embed="rId5"/>
          <a:stretch>
            <a:fillRect/>
          </a:stretch>
        </p:blipFill>
        <p:spPr>
          <a:xfrm>
            <a:off x="9646919" y="4193568"/>
            <a:ext cx="2515351" cy="2664432"/>
          </a:xfrm>
          <a:prstGeom prst="rect">
            <a:avLst/>
          </a:prstGeom>
        </p:spPr>
      </p:pic>
      <p:pic>
        <p:nvPicPr>
          <p:cNvPr id="12" name="Picture 11">
            <a:extLst>
              <a:ext uri="{FF2B5EF4-FFF2-40B4-BE49-F238E27FC236}">
                <a16:creationId xmlns:a16="http://schemas.microsoft.com/office/drawing/2014/main" id="{F8F4FA0D-3FAB-FD3A-5675-EE167BC65E75}"/>
              </a:ext>
            </a:extLst>
          </p:cNvPr>
          <p:cNvPicPr>
            <a:picLocks noChangeAspect="1"/>
          </p:cNvPicPr>
          <p:nvPr/>
        </p:nvPicPr>
        <p:blipFill>
          <a:blip r:embed="rId4"/>
          <a:stretch>
            <a:fillRect/>
          </a:stretch>
        </p:blipFill>
        <p:spPr>
          <a:xfrm>
            <a:off x="2012013" y="4193570"/>
            <a:ext cx="2230427" cy="2664430"/>
          </a:xfrm>
          <a:prstGeom prst="rect">
            <a:avLst/>
          </a:prstGeom>
        </p:spPr>
      </p:pic>
      <p:pic>
        <p:nvPicPr>
          <p:cNvPr id="14" name="Picture 13">
            <a:extLst>
              <a:ext uri="{FF2B5EF4-FFF2-40B4-BE49-F238E27FC236}">
                <a16:creationId xmlns:a16="http://schemas.microsoft.com/office/drawing/2014/main" id="{07CA1E83-449A-3F31-8712-8004BF40EF85}"/>
              </a:ext>
            </a:extLst>
          </p:cNvPr>
          <p:cNvPicPr>
            <a:picLocks noChangeAspect="1"/>
          </p:cNvPicPr>
          <p:nvPr/>
        </p:nvPicPr>
        <p:blipFill>
          <a:blip r:embed="rId6"/>
          <a:stretch>
            <a:fillRect/>
          </a:stretch>
        </p:blipFill>
        <p:spPr>
          <a:xfrm flipH="1">
            <a:off x="0" y="0"/>
            <a:ext cx="3486040" cy="1608772"/>
          </a:xfrm>
          <a:prstGeom prst="rect">
            <a:avLst/>
          </a:prstGeom>
        </p:spPr>
      </p:pic>
      <p:pic>
        <p:nvPicPr>
          <p:cNvPr id="16" name="Picture 15">
            <a:extLst>
              <a:ext uri="{FF2B5EF4-FFF2-40B4-BE49-F238E27FC236}">
                <a16:creationId xmlns:a16="http://schemas.microsoft.com/office/drawing/2014/main" id="{D84F537D-9A28-A662-1052-E3534C761B15}"/>
              </a:ext>
            </a:extLst>
          </p:cNvPr>
          <p:cNvPicPr>
            <a:picLocks noChangeAspect="1"/>
          </p:cNvPicPr>
          <p:nvPr/>
        </p:nvPicPr>
        <p:blipFill>
          <a:blip r:embed="rId7"/>
          <a:stretch>
            <a:fillRect/>
          </a:stretch>
        </p:blipFill>
        <p:spPr>
          <a:xfrm>
            <a:off x="7213239" y="823912"/>
            <a:ext cx="2382585" cy="3369656"/>
          </a:xfrm>
          <a:prstGeom prst="rect">
            <a:avLst/>
          </a:prstGeom>
        </p:spPr>
      </p:pic>
      <p:pic>
        <p:nvPicPr>
          <p:cNvPr id="18" name="Picture 17">
            <a:extLst>
              <a:ext uri="{FF2B5EF4-FFF2-40B4-BE49-F238E27FC236}">
                <a16:creationId xmlns:a16="http://schemas.microsoft.com/office/drawing/2014/main" id="{D0CEACF9-5333-1BDB-4A6B-BB013E8565D8}"/>
              </a:ext>
            </a:extLst>
          </p:cNvPr>
          <p:cNvPicPr>
            <a:picLocks noChangeAspect="1"/>
          </p:cNvPicPr>
          <p:nvPr/>
        </p:nvPicPr>
        <p:blipFill>
          <a:blip r:embed="rId8"/>
          <a:stretch>
            <a:fillRect/>
          </a:stretch>
        </p:blipFill>
        <p:spPr>
          <a:xfrm flipH="1">
            <a:off x="-1" y="4193571"/>
            <a:ext cx="2012013" cy="2664430"/>
          </a:xfrm>
          <a:prstGeom prst="rect">
            <a:avLst/>
          </a:prstGeom>
        </p:spPr>
      </p:pic>
      <p:pic>
        <p:nvPicPr>
          <p:cNvPr id="20" name="Picture 19">
            <a:extLst>
              <a:ext uri="{FF2B5EF4-FFF2-40B4-BE49-F238E27FC236}">
                <a16:creationId xmlns:a16="http://schemas.microsoft.com/office/drawing/2014/main" id="{6EB8AF4B-8561-A0F1-576C-2E0A94CF3562}"/>
              </a:ext>
            </a:extLst>
          </p:cNvPr>
          <p:cNvPicPr>
            <a:picLocks noChangeAspect="1"/>
          </p:cNvPicPr>
          <p:nvPr/>
        </p:nvPicPr>
        <p:blipFill>
          <a:blip r:embed="rId9"/>
          <a:stretch>
            <a:fillRect/>
          </a:stretch>
        </p:blipFill>
        <p:spPr>
          <a:xfrm>
            <a:off x="9595824" y="823909"/>
            <a:ext cx="2596175" cy="3369656"/>
          </a:xfrm>
          <a:prstGeom prst="rect">
            <a:avLst/>
          </a:prstGeom>
        </p:spPr>
      </p:pic>
      <p:pic>
        <p:nvPicPr>
          <p:cNvPr id="7" name="Slide 4 (2)">
            <a:hlinkClick r:id="" action="ppaction://media"/>
            <a:extLst>
              <a:ext uri="{FF2B5EF4-FFF2-40B4-BE49-F238E27FC236}">
                <a16:creationId xmlns:a16="http://schemas.microsoft.com/office/drawing/2014/main" id="{83C7779D-E7EC-95F3-3E82-D899B88F385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729641" y="2766784"/>
            <a:ext cx="609600" cy="609600"/>
          </a:xfrm>
          <a:prstGeom prst="rect">
            <a:avLst/>
          </a:prstGeom>
        </p:spPr>
      </p:pic>
    </p:spTree>
    <p:extLst>
      <p:ext uri="{BB962C8B-B14F-4D97-AF65-F5344CB8AC3E}">
        <p14:creationId xmlns:p14="http://schemas.microsoft.com/office/powerpoint/2010/main" val="375514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7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2BDA6-54C4-E60E-ABEC-D68108C59D7C}"/>
              </a:ext>
            </a:extLst>
          </p:cNvPr>
          <p:cNvSpPr>
            <a:spLocks noGrp="1"/>
          </p:cNvSpPr>
          <p:nvPr>
            <p:ph type="title"/>
          </p:nvPr>
        </p:nvSpPr>
        <p:spPr>
          <a:xfrm>
            <a:off x="0" y="5657978"/>
            <a:ext cx="7985114" cy="1158874"/>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US" dirty="0">
                <a:latin typeface="Arial Black" panose="020B0A04020102020204" pitchFamily="34" charset="0"/>
              </a:rPr>
              <a:t>Community and belonging</a:t>
            </a:r>
          </a:p>
        </p:txBody>
      </p:sp>
      <p:sp>
        <p:nvSpPr>
          <p:cNvPr id="3" name="Text Placeholder 2">
            <a:extLst>
              <a:ext uri="{FF2B5EF4-FFF2-40B4-BE49-F238E27FC236}">
                <a16:creationId xmlns:a16="http://schemas.microsoft.com/office/drawing/2014/main" id="{16894931-0E3F-9DA6-BF04-F0AA44ECCEED}"/>
              </a:ext>
            </a:extLst>
          </p:cNvPr>
          <p:cNvSpPr>
            <a:spLocks noGrp="1"/>
          </p:cNvSpPr>
          <p:nvPr>
            <p:ph type="body" idx="1"/>
          </p:nvPr>
        </p:nvSpPr>
        <p:spPr>
          <a:xfrm>
            <a:off x="0" y="1623598"/>
            <a:ext cx="7985114" cy="1288634"/>
          </a:xfrm>
        </p:spPr>
        <p:style>
          <a:lnRef idx="2">
            <a:schemeClr val="accent6"/>
          </a:lnRef>
          <a:fillRef idx="1">
            <a:schemeClr val="lt1"/>
          </a:fillRef>
          <a:effectRef idx="0">
            <a:schemeClr val="accent6"/>
          </a:effectRef>
          <a:fontRef idx="minor">
            <a:schemeClr val="dk1"/>
          </a:fontRef>
        </p:style>
        <p:txBody>
          <a:bodyPr>
            <a:normAutofit/>
          </a:bodyPr>
          <a:lstStyle/>
          <a:p>
            <a:r>
              <a:rPr lang="en-GB" dirty="0">
                <a:latin typeface="Arial Black" panose="020B0A04020102020204" pitchFamily="34" charset="0"/>
              </a:rPr>
              <a:t>Swansea Community Farm helps people feel part of a community because volunteers work together towards shared goals.</a:t>
            </a:r>
            <a:endParaRPr lang="en-US" dirty="0">
              <a:latin typeface="Arial Black" panose="020B0A04020102020204" pitchFamily="34" charset="0"/>
            </a:endParaRPr>
          </a:p>
        </p:txBody>
      </p:sp>
      <p:sp>
        <p:nvSpPr>
          <p:cNvPr id="4" name="Content Placeholder 3">
            <a:extLst>
              <a:ext uri="{FF2B5EF4-FFF2-40B4-BE49-F238E27FC236}">
                <a16:creationId xmlns:a16="http://schemas.microsoft.com/office/drawing/2014/main" id="{CF341D29-45B8-8059-C3AE-DCBBF09CED17}"/>
              </a:ext>
            </a:extLst>
          </p:cNvPr>
          <p:cNvSpPr>
            <a:spLocks noGrp="1"/>
          </p:cNvSpPr>
          <p:nvPr>
            <p:ph sz="half" idx="2"/>
          </p:nvPr>
        </p:nvSpPr>
        <p:spPr>
          <a:xfrm>
            <a:off x="-1" y="2912232"/>
            <a:ext cx="3575305" cy="2745746"/>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70000" lnSpcReduction="20000"/>
          </a:bodyPr>
          <a:lstStyle/>
          <a:p>
            <a:r>
              <a:rPr lang="en-GB" dirty="0">
                <a:latin typeface="Arial" panose="020B0604020202020204" pitchFamily="34" charset="0"/>
                <a:cs typeface="Arial" panose="020B0604020202020204" pitchFamily="34" charset="0"/>
              </a:rPr>
              <a:t>Belonging can be developed through:</a:t>
            </a:r>
          </a:p>
          <a:p>
            <a:r>
              <a:rPr lang="en-GB" dirty="0">
                <a:latin typeface="Arial" panose="020B0604020202020204" pitchFamily="34" charset="0"/>
                <a:cs typeface="Arial" panose="020B0604020202020204" pitchFamily="34" charset="0"/>
              </a:rPr>
              <a:t>regular social contact;</a:t>
            </a:r>
          </a:p>
          <a:p>
            <a:r>
              <a:rPr lang="en-GB" dirty="0">
                <a:latin typeface="Arial" panose="020B0604020202020204" pitchFamily="34" charset="0"/>
                <a:cs typeface="Arial" panose="020B0604020202020204" pitchFamily="34" charset="0"/>
              </a:rPr>
              <a:t>teamwork;</a:t>
            </a:r>
          </a:p>
          <a:p>
            <a:r>
              <a:rPr lang="en-GB" dirty="0">
                <a:latin typeface="Arial" panose="020B0604020202020204" pitchFamily="34" charset="0"/>
                <a:cs typeface="Arial" panose="020B0604020202020204" pitchFamily="34" charset="0"/>
              </a:rPr>
              <a:t>shared responsibility;</a:t>
            </a:r>
          </a:p>
          <a:p>
            <a:r>
              <a:rPr lang="en-GB" dirty="0">
                <a:latin typeface="Arial" panose="020B0604020202020204" pitchFamily="34" charset="0"/>
                <a:cs typeface="Arial" panose="020B0604020202020204" pitchFamily="34" charset="0"/>
              </a:rPr>
              <a:t>helping others;</a:t>
            </a:r>
          </a:p>
          <a:p>
            <a:r>
              <a:rPr lang="en-GB" dirty="0">
                <a:latin typeface="Arial" panose="020B0604020202020204" pitchFamily="34" charset="0"/>
                <a:cs typeface="Arial" panose="020B0604020202020204" pitchFamily="34" charset="0"/>
              </a:rPr>
              <a:t>feeling valued;</a:t>
            </a:r>
          </a:p>
          <a:p>
            <a:r>
              <a:rPr lang="en-GB" dirty="0">
                <a:latin typeface="Arial" panose="020B0604020202020204" pitchFamily="34" charset="0"/>
                <a:cs typeface="Arial" panose="020B0604020202020204" pitchFamily="34" charset="0"/>
              </a:rPr>
              <a:t>contributing to the local area.</a:t>
            </a:r>
            <a:endParaRPr lang="en-US"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45989B7-0EC4-8C82-CA05-31A8C4C371CC}"/>
              </a:ext>
            </a:extLst>
          </p:cNvPr>
          <p:cNvSpPr>
            <a:spLocks noGrp="1"/>
          </p:cNvSpPr>
          <p:nvPr>
            <p:ph sz="quarter" idx="4"/>
          </p:nvPr>
        </p:nvSpPr>
        <p:spPr>
          <a:xfrm>
            <a:off x="7985114" y="23398"/>
            <a:ext cx="4206886" cy="935580"/>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70000" lnSpcReduction="20000"/>
          </a:bodyPr>
          <a:lstStyle/>
          <a:p>
            <a:r>
              <a:rPr lang="en-GB" sz="1400" dirty="0">
                <a:latin typeface="Arial" panose="020B0604020202020204" pitchFamily="34" charset="0"/>
                <a:cs typeface="Arial" panose="020B0604020202020204" pitchFamily="34" charset="0"/>
              </a:rPr>
              <a:t>Ward (2023) holds that evaluation based on some theories can clarify the success of community development programs, especially in demonstrating the power of participation in generating real results. This is important due to the way the Farm connects people through participation rather than mere attendance.</a:t>
            </a:r>
            <a:endParaRPr lang="en-US" sz="1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270145BF-5468-1A84-D426-691C36AC084E}"/>
              </a:ext>
            </a:extLst>
          </p:cNvPr>
          <p:cNvPicPr>
            <a:picLocks noChangeAspect="1"/>
          </p:cNvPicPr>
          <p:nvPr/>
        </p:nvPicPr>
        <p:blipFill>
          <a:blip r:embed="rId4"/>
          <a:stretch>
            <a:fillRect/>
          </a:stretch>
        </p:blipFill>
        <p:spPr>
          <a:xfrm>
            <a:off x="3575305" y="2912232"/>
            <a:ext cx="4409810" cy="2748185"/>
          </a:xfrm>
          <a:prstGeom prst="rect">
            <a:avLst/>
          </a:prstGeom>
        </p:spPr>
      </p:pic>
      <p:pic>
        <p:nvPicPr>
          <p:cNvPr id="10" name="Picture 9">
            <a:extLst>
              <a:ext uri="{FF2B5EF4-FFF2-40B4-BE49-F238E27FC236}">
                <a16:creationId xmlns:a16="http://schemas.microsoft.com/office/drawing/2014/main" id="{A5434F58-1CA8-8260-6341-841103B2CB9D}"/>
              </a:ext>
            </a:extLst>
          </p:cNvPr>
          <p:cNvPicPr>
            <a:picLocks noChangeAspect="1"/>
          </p:cNvPicPr>
          <p:nvPr/>
        </p:nvPicPr>
        <p:blipFill>
          <a:blip r:embed="rId5"/>
          <a:stretch>
            <a:fillRect/>
          </a:stretch>
        </p:blipFill>
        <p:spPr>
          <a:xfrm>
            <a:off x="3721036" y="0"/>
            <a:ext cx="4264078" cy="1623598"/>
          </a:xfrm>
          <a:prstGeom prst="rect">
            <a:avLst/>
          </a:prstGeom>
        </p:spPr>
      </p:pic>
      <p:pic>
        <p:nvPicPr>
          <p:cNvPr id="12" name="Picture 11">
            <a:extLst>
              <a:ext uri="{FF2B5EF4-FFF2-40B4-BE49-F238E27FC236}">
                <a16:creationId xmlns:a16="http://schemas.microsoft.com/office/drawing/2014/main" id="{0655840F-4004-EB86-4695-6E7A6092E52F}"/>
              </a:ext>
            </a:extLst>
          </p:cNvPr>
          <p:cNvPicPr>
            <a:picLocks noChangeAspect="1"/>
          </p:cNvPicPr>
          <p:nvPr/>
        </p:nvPicPr>
        <p:blipFill>
          <a:blip r:embed="rId6"/>
          <a:stretch>
            <a:fillRect/>
          </a:stretch>
        </p:blipFill>
        <p:spPr>
          <a:xfrm>
            <a:off x="7985114" y="958978"/>
            <a:ext cx="4206887" cy="5875625"/>
          </a:xfrm>
          <a:prstGeom prst="rect">
            <a:avLst/>
          </a:prstGeom>
        </p:spPr>
      </p:pic>
      <p:pic>
        <p:nvPicPr>
          <p:cNvPr id="14" name="Picture 13">
            <a:extLst>
              <a:ext uri="{FF2B5EF4-FFF2-40B4-BE49-F238E27FC236}">
                <a16:creationId xmlns:a16="http://schemas.microsoft.com/office/drawing/2014/main" id="{1EC228CE-FF55-A136-BB93-4C5F74FB32A5}"/>
              </a:ext>
            </a:extLst>
          </p:cNvPr>
          <p:cNvPicPr>
            <a:picLocks noChangeAspect="1"/>
          </p:cNvPicPr>
          <p:nvPr/>
        </p:nvPicPr>
        <p:blipFill>
          <a:blip r:embed="rId7"/>
          <a:stretch>
            <a:fillRect/>
          </a:stretch>
        </p:blipFill>
        <p:spPr>
          <a:xfrm>
            <a:off x="0" y="0"/>
            <a:ext cx="3721036" cy="1623598"/>
          </a:xfrm>
          <a:prstGeom prst="rect">
            <a:avLst/>
          </a:prstGeom>
        </p:spPr>
      </p:pic>
      <p:pic>
        <p:nvPicPr>
          <p:cNvPr id="5" name="Slide 5 (3)">
            <a:hlinkClick r:id="" action="ppaction://media"/>
            <a:extLst>
              <a:ext uri="{FF2B5EF4-FFF2-40B4-BE49-F238E27FC236}">
                <a16:creationId xmlns:a16="http://schemas.microsoft.com/office/drawing/2014/main" id="{FE8B1FC4-CE05-2954-DBBC-84CFDC368D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814638" y="4213225"/>
            <a:ext cx="609600" cy="609600"/>
          </a:xfrm>
          <a:prstGeom prst="rect">
            <a:avLst/>
          </a:prstGeom>
        </p:spPr>
      </p:pic>
    </p:spTree>
    <p:extLst>
      <p:ext uri="{BB962C8B-B14F-4D97-AF65-F5344CB8AC3E}">
        <p14:creationId xmlns:p14="http://schemas.microsoft.com/office/powerpoint/2010/main" val="139599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1F025-2663-14B5-62EA-DA0602E057A8}"/>
              </a:ext>
            </a:extLst>
          </p:cNvPr>
          <p:cNvSpPr>
            <a:spLocks noGrp="1"/>
          </p:cNvSpPr>
          <p:nvPr>
            <p:ph type="title"/>
          </p:nvPr>
        </p:nvSpPr>
        <p:spPr>
          <a:xfrm>
            <a:off x="0" y="5321809"/>
            <a:ext cx="5682865" cy="1516082"/>
          </a:xfrm>
        </p:spPr>
        <p:style>
          <a:lnRef idx="0">
            <a:schemeClr val="accent4"/>
          </a:lnRef>
          <a:fillRef idx="3">
            <a:schemeClr val="accent4"/>
          </a:fillRef>
          <a:effectRef idx="3">
            <a:schemeClr val="accent4"/>
          </a:effectRef>
          <a:fontRef idx="minor">
            <a:schemeClr val="lt1"/>
          </a:fontRef>
        </p:style>
        <p:txBody>
          <a:bodyPr/>
          <a:lstStyle/>
          <a:p>
            <a:r>
              <a:rPr lang="en-US" dirty="0">
                <a:ln>
                  <a:solidFill>
                    <a:srgbClr val="C00000"/>
                  </a:solidFill>
                </a:ln>
                <a:latin typeface="Arial Black" panose="020B0A04020102020204" pitchFamily="34" charset="0"/>
              </a:rPr>
              <a:t>My possible role</a:t>
            </a:r>
          </a:p>
        </p:txBody>
      </p:sp>
      <p:sp>
        <p:nvSpPr>
          <p:cNvPr id="3" name="Text Placeholder 2">
            <a:extLst>
              <a:ext uri="{FF2B5EF4-FFF2-40B4-BE49-F238E27FC236}">
                <a16:creationId xmlns:a16="http://schemas.microsoft.com/office/drawing/2014/main" id="{471EAFB5-C9A8-0EF0-A30D-BA6B25B98CAD}"/>
              </a:ext>
            </a:extLst>
          </p:cNvPr>
          <p:cNvSpPr>
            <a:spLocks noGrp="1"/>
          </p:cNvSpPr>
          <p:nvPr>
            <p:ph type="body" idx="1"/>
          </p:nvPr>
        </p:nvSpPr>
        <p:spPr/>
        <p:txBody>
          <a:bodyPr>
            <a:normAutofit fontScale="77500" lnSpcReduction="20000"/>
          </a:bodyPr>
          <a:lstStyle/>
          <a:p>
            <a:r>
              <a:rPr lang="en-GB" dirty="0"/>
              <a:t>A person could support Swansea Community Farm by volunteering.</a:t>
            </a:r>
            <a:endParaRPr lang="en-US" dirty="0"/>
          </a:p>
        </p:txBody>
      </p:sp>
      <p:sp>
        <p:nvSpPr>
          <p:cNvPr id="4" name="Content Placeholder 3">
            <a:extLst>
              <a:ext uri="{FF2B5EF4-FFF2-40B4-BE49-F238E27FC236}">
                <a16:creationId xmlns:a16="http://schemas.microsoft.com/office/drawing/2014/main" id="{5D1FEA2C-8AAC-E0F0-A7A4-0FD37F60D1F3}"/>
              </a:ext>
            </a:extLst>
          </p:cNvPr>
          <p:cNvSpPr>
            <a:spLocks noGrp="1"/>
          </p:cNvSpPr>
          <p:nvPr>
            <p:ph sz="half" idx="2"/>
          </p:nvPr>
        </p:nvSpPr>
        <p:spPr>
          <a:xfrm>
            <a:off x="1" y="3190875"/>
            <a:ext cx="5682864" cy="2130933"/>
          </a:xfrm>
        </p:spPr>
        <p:style>
          <a:lnRef idx="2">
            <a:schemeClr val="accent2">
              <a:shade val="15000"/>
            </a:schemeClr>
          </a:lnRef>
          <a:fillRef idx="1">
            <a:schemeClr val="accent2"/>
          </a:fillRef>
          <a:effectRef idx="0">
            <a:schemeClr val="accent2"/>
          </a:effectRef>
          <a:fontRef idx="minor">
            <a:schemeClr val="lt1"/>
          </a:fontRef>
        </p:style>
        <p:txBody>
          <a:bodyPr>
            <a:normAutofit/>
          </a:bodyPr>
          <a:lstStyle/>
          <a:p>
            <a:r>
              <a:rPr lang="en-GB" sz="1600" dirty="0">
                <a:latin typeface="Arial" panose="020B0604020202020204" pitchFamily="34" charset="0"/>
                <a:cs typeface="Arial" panose="020B0604020202020204" pitchFamily="34" charset="0"/>
              </a:rPr>
              <a:t>helping with animal care;</a:t>
            </a:r>
          </a:p>
          <a:p>
            <a:r>
              <a:rPr lang="en-GB" sz="1600" dirty="0">
                <a:latin typeface="Arial" panose="020B0604020202020204" pitchFamily="34" charset="0"/>
                <a:cs typeface="Arial" panose="020B0604020202020204" pitchFamily="34" charset="0"/>
              </a:rPr>
              <a:t>supporting gardening and food growing;</a:t>
            </a:r>
          </a:p>
          <a:p>
            <a:r>
              <a:rPr lang="en-GB" sz="1600" dirty="0">
                <a:latin typeface="Arial" panose="020B0604020202020204" pitchFamily="34" charset="0"/>
                <a:cs typeface="Arial" panose="020B0604020202020204" pitchFamily="34" charset="0"/>
              </a:rPr>
              <a:t>helping with conservation;</a:t>
            </a:r>
          </a:p>
          <a:p>
            <a:r>
              <a:rPr lang="en-GB" sz="1600" dirty="0">
                <a:latin typeface="Arial" panose="020B0604020202020204" pitchFamily="34" charset="0"/>
                <a:cs typeface="Arial" panose="020B0604020202020204" pitchFamily="34" charset="0"/>
              </a:rPr>
              <a:t>supporting youth or community activities;</a:t>
            </a:r>
          </a:p>
          <a:p>
            <a:r>
              <a:rPr lang="en-GB" sz="1600" dirty="0">
                <a:latin typeface="Arial" panose="020B0604020202020204" pitchFamily="34" charset="0"/>
                <a:cs typeface="Arial" panose="020B0604020202020204" pitchFamily="34" charset="0"/>
              </a:rPr>
              <a:t>helping with events, fundraising or administration.</a:t>
            </a:r>
            <a:endParaRPr lang="en-US" sz="16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2FD2FDF-8048-75AD-070B-1E48B749A369}"/>
              </a:ext>
            </a:extLst>
          </p:cNvPr>
          <p:cNvSpPr>
            <a:spLocks noGrp="1"/>
          </p:cNvSpPr>
          <p:nvPr>
            <p:ph type="body" sz="quarter" idx="3"/>
          </p:nvPr>
        </p:nvSpPr>
        <p:spPr>
          <a:xfrm>
            <a:off x="5682864" y="2439710"/>
            <a:ext cx="2038158" cy="740584"/>
          </a:xfrm>
        </p:spPr>
        <p:style>
          <a:lnRef idx="3">
            <a:schemeClr val="lt1"/>
          </a:lnRef>
          <a:fillRef idx="1">
            <a:schemeClr val="accent6"/>
          </a:fillRef>
          <a:effectRef idx="1">
            <a:schemeClr val="accent6"/>
          </a:effectRef>
          <a:fontRef idx="minor">
            <a:schemeClr val="lt1"/>
          </a:fontRef>
        </p:style>
        <p:txBody>
          <a:bodyPr>
            <a:normAutofit fontScale="77500" lnSpcReduction="20000"/>
          </a:bodyPr>
          <a:lstStyle/>
          <a:p>
            <a:r>
              <a:rPr lang="en-US" dirty="0">
                <a:latin typeface="Arial Black" panose="020B0A04020102020204" pitchFamily="34" charset="0"/>
              </a:rPr>
              <a:t>Possible roles include:</a:t>
            </a:r>
          </a:p>
        </p:txBody>
      </p:sp>
      <p:sp>
        <p:nvSpPr>
          <p:cNvPr id="6" name="Content Placeholder 5">
            <a:extLst>
              <a:ext uri="{FF2B5EF4-FFF2-40B4-BE49-F238E27FC236}">
                <a16:creationId xmlns:a16="http://schemas.microsoft.com/office/drawing/2014/main" id="{61361477-4C12-4C26-8D28-AD658EE9487D}"/>
              </a:ext>
            </a:extLst>
          </p:cNvPr>
          <p:cNvSpPr>
            <a:spLocks noGrp="1"/>
          </p:cNvSpPr>
          <p:nvPr>
            <p:ph sz="quarter" idx="4"/>
          </p:nvPr>
        </p:nvSpPr>
        <p:spPr>
          <a:xfrm>
            <a:off x="5682865" y="3190874"/>
            <a:ext cx="6494847" cy="3657599"/>
          </a:xfrm>
          <a:ln/>
        </p:spPr>
        <p:style>
          <a:lnRef idx="2">
            <a:schemeClr val="accent5">
              <a:shade val="15000"/>
            </a:schemeClr>
          </a:lnRef>
          <a:fillRef idx="1">
            <a:schemeClr val="accent5"/>
          </a:fillRef>
          <a:effectRef idx="0">
            <a:schemeClr val="accent5"/>
          </a:effectRef>
          <a:fontRef idx="minor">
            <a:schemeClr val="lt1"/>
          </a:fontRef>
        </p:style>
        <p:txBody>
          <a:bodyPr>
            <a:normAutofit/>
          </a:bodyPr>
          <a:lstStyle/>
          <a:p>
            <a:r>
              <a:rPr lang="en-GB" dirty="0">
                <a:latin typeface="Arial" panose="020B0604020202020204" pitchFamily="34" charset="0"/>
                <a:cs typeface="Arial" panose="020B0604020202020204" pitchFamily="34" charset="0"/>
              </a:rPr>
              <a:t>This is representative of the concept of asset-based community development as it enables the local population to partake in the process of transformation. According to Stoltenberg Bruursema (2015), asset-based community development can lead to better community development since it appreciates the skills and local knowledge of the local people.</a:t>
            </a:r>
            <a:endParaRPr lang="en-US"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616F1AF-7E0F-82B8-3895-6B137E9B9F8E}"/>
              </a:ext>
            </a:extLst>
          </p:cNvPr>
          <p:cNvPicPr>
            <a:picLocks noChangeAspect="1"/>
          </p:cNvPicPr>
          <p:nvPr/>
        </p:nvPicPr>
        <p:blipFill>
          <a:blip r:embed="rId4"/>
          <a:stretch>
            <a:fillRect/>
          </a:stretch>
        </p:blipFill>
        <p:spPr>
          <a:xfrm flipH="1">
            <a:off x="5682865" y="20109"/>
            <a:ext cx="2038158" cy="2419601"/>
          </a:xfrm>
          <a:prstGeom prst="rect">
            <a:avLst/>
          </a:prstGeom>
        </p:spPr>
      </p:pic>
      <p:pic>
        <p:nvPicPr>
          <p:cNvPr id="10" name="Picture 9">
            <a:extLst>
              <a:ext uri="{FF2B5EF4-FFF2-40B4-BE49-F238E27FC236}">
                <a16:creationId xmlns:a16="http://schemas.microsoft.com/office/drawing/2014/main" id="{DAAA30C6-78D2-D14A-BD88-4C253B5F8820}"/>
              </a:ext>
            </a:extLst>
          </p:cNvPr>
          <p:cNvPicPr>
            <a:picLocks noChangeAspect="1"/>
          </p:cNvPicPr>
          <p:nvPr/>
        </p:nvPicPr>
        <p:blipFill>
          <a:blip r:embed="rId5"/>
          <a:stretch>
            <a:fillRect/>
          </a:stretch>
        </p:blipFill>
        <p:spPr>
          <a:xfrm>
            <a:off x="-3560" y="0"/>
            <a:ext cx="5686425" cy="3190875"/>
          </a:xfrm>
          <a:prstGeom prst="rect">
            <a:avLst/>
          </a:prstGeom>
        </p:spPr>
      </p:pic>
      <p:pic>
        <p:nvPicPr>
          <p:cNvPr id="12" name="Picture 11">
            <a:extLst>
              <a:ext uri="{FF2B5EF4-FFF2-40B4-BE49-F238E27FC236}">
                <a16:creationId xmlns:a16="http://schemas.microsoft.com/office/drawing/2014/main" id="{4CA44AD0-92DE-CC04-5A9D-0A7C2B3DD442}"/>
              </a:ext>
            </a:extLst>
          </p:cNvPr>
          <p:cNvPicPr>
            <a:picLocks noChangeAspect="1"/>
          </p:cNvPicPr>
          <p:nvPr/>
        </p:nvPicPr>
        <p:blipFill>
          <a:blip r:embed="rId6"/>
          <a:stretch>
            <a:fillRect/>
          </a:stretch>
        </p:blipFill>
        <p:spPr>
          <a:xfrm>
            <a:off x="7721024" y="1"/>
            <a:ext cx="4456688" cy="3146542"/>
          </a:xfrm>
          <a:prstGeom prst="rect">
            <a:avLst/>
          </a:prstGeom>
        </p:spPr>
      </p:pic>
      <p:pic>
        <p:nvPicPr>
          <p:cNvPr id="7" name="Slide 6">
            <a:hlinkClick r:id="" action="ppaction://media"/>
            <a:extLst>
              <a:ext uri="{FF2B5EF4-FFF2-40B4-BE49-F238E27FC236}">
                <a16:creationId xmlns:a16="http://schemas.microsoft.com/office/drawing/2014/main" id="{EB2B5E90-679E-8D90-D4BD-2C00D48FE6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962525" y="4040188"/>
            <a:ext cx="609600" cy="609600"/>
          </a:xfrm>
          <a:prstGeom prst="rect">
            <a:avLst/>
          </a:prstGeom>
        </p:spPr>
      </p:pic>
    </p:spTree>
    <p:extLst>
      <p:ext uri="{BB962C8B-B14F-4D97-AF65-F5344CB8AC3E}">
        <p14:creationId xmlns:p14="http://schemas.microsoft.com/office/powerpoint/2010/main" val="337565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2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6CD7D4D-5C4A-6F4E-1101-30ED8E05DB4A}"/>
              </a:ext>
            </a:extLst>
          </p:cNvPr>
          <p:cNvSpPr>
            <a:spLocks noGrp="1"/>
          </p:cNvSpPr>
          <p:nvPr>
            <p:ph type="body" idx="1"/>
          </p:nvPr>
        </p:nvSpPr>
        <p:spPr>
          <a:xfrm>
            <a:off x="0" y="-1"/>
            <a:ext cx="4069079" cy="867727"/>
          </a:xfrm>
          <a:ln/>
        </p:spPr>
        <p:style>
          <a:lnRef idx="3">
            <a:schemeClr val="lt1"/>
          </a:lnRef>
          <a:fillRef idx="1">
            <a:schemeClr val="accent3"/>
          </a:fillRef>
          <a:effectRef idx="1">
            <a:schemeClr val="accent3"/>
          </a:effectRef>
          <a:fontRef idx="minor">
            <a:schemeClr val="lt1"/>
          </a:fontRef>
        </p:style>
        <p:txBody>
          <a:bodyPr>
            <a:normAutofit lnSpcReduction="10000"/>
          </a:bodyPr>
          <a:lstStyle/>
          <a:p>
            <a:r>
              <a:rPr lang="en-US" dirty="0"/>
              <a:t>Conclusion</a:t>
            </a:r>
          </a:p>
        </p:txBody>
      </p:sp>
      <p:sp>
        <p:nvSpPr>
          <p:cNvPr id="4" name="Content Placeholder 3">
            <a:extLst>
              <a:ext uri="{FF2B5EF4-FFF2-40B4-BE49-F238E27FC236}">
                <a16:creationId xmlns:a16="http://schemas.microsoft.com/office/drawing/2014/main" id="{D8459A76-29A9-48F5-466C-7DA7FC15E78D}"/>
              </a:ext>
            </a:extLst>
          </p:cNvPr>
          <p:cNvSpPr>
            <a:spLocks noGrp="1"/>
          </p:cNvSpPr>
          <p:nvPr>
            <p:ph sz="half" idx="2"/>
          </p:nvPr>
        </p:nvSpPr>
        <p:spPr>
          <a:xfrm>
            <a:off x="0" y="867727"/>
            <a:ext cx="4069079" cy="1457230"/>
          </a:xfrm>
          <a:solidFill>
            <a:schemeClr val="accent1"/>
          </a:solidFill>
          <a:ln>
            <a:noFill/>
          </a:ln>
        </p:spPr>
        <p:style>
          <a:lnRef idx="0">
            <a:scrgbClr r="0" g="0" b="0"/>
          </a:lnRef>
          <a:fillRef idx="0">
            <a:scrgbClr r="0" g="0" b="0"/>
          </a:fillRef>
          <a:effectRef idx="0">
            <a:scrgbClr r="0" g="0" b="0"/>
          </a:effectRef>
          <a:fontRef idx="minor">
            <a:schemeClr val="lt1"/>
          </a:fontRef>
        </p:style>
        <p:txBody>
          <a:bodyPr>
            <a:noAutofit/>
          </a:bodyPr>
          <a:lstStyle/>
          <a:p>
            <a:r>
              <a:rPr lang="en-GB" sz="1200" dirty="0">
                <a:solidFill>
                  <a:schemeClr val="bg1"/>
                </a:solidFill>
                <a:latin typeface="Arial" panose="020B0604020202020204" pitchFamily="34" charset="0"/>
                <a:cs typeface="Arial" panose="020B0604020202020204" pitchFamily="34" charset="0"/>
              </a:rPr>
              <a:t>Swansea Community Farm is an excellent example of the community development in Swansea, improving wellbeing, skill development, environmental care, and belonging via volunteering and participation. The farm shows how community assets can make a good impact on community life.</a:t>
            </a:r>
            <a:endParaRPr lang="en-US" sz="1200" dirty="0">
              <a:solidFill>
                <a:schemeClr val="bg1"/>
              </a:solidFill>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B8333C2-42D1-3C7D-F769-E0FF4C69D635}"/>
              </a:ext>
            </a:extLst>
          </p:cNvPr>
          <p:cNvSpPr>
            <a:spLocks noGrp="1"/>
          </p:cNvSpPr>
          <p:nvPr>
            <p:ph type="body" sz="quarter" idx="3"/>
          </p:nvPr>
        </p:nvSpPr>
        <p:spPr>
          <a:xfrm>
            <a:off x="0" y="2324957"/>
            <a:ext cx="12192000" cy="454819"/>
          </a:xfrm>
        </p:spPr>
        <p:style>
          <a:lnRef idx="3">
            <a:schemeClr val="lt1"/>
          </a:lnRef>
          <a:fillRef idx="1">
            <a:schemeClr val="accent5"/>
          </a:fillRef>
          <a:effectRef idx="1">
            <a:schemeClr val="accent5"/>
          </a:effectRef>
          <a:fontRef idx="minor">
            <a:schemeClr val="lt1"/>
          </a:fontRef>
        </p:style>
        <p:txBody>
          <a:bodyPr>
            <a:normAutofit lnSpcReduction="10000"/>
          </a:bodyPr>
          <a:lstStyle/>
          <a:p>
            <a:pPr algn="ctr"/>
            <a:r>
              <a:rPr lang="en-GB" dirty="0">
                <a:solidFill>
                  <a:schemeClr val="bg1"/>
                </a:solidFill>
                <a:latin typeface="Arial Black" panose="020B0A04020102020204" pitchFamily="34" charset="0"/>
              </a:rPr>
              <a:t>References</a:t>
            </a:r>
            <a:endParaRPr lang="en-US" dirty="0">
              <a:solidFill>
                <a:schemeClr val="bg1"/>
              </a:solidFill>
              <a:latin typeface="Arial Black" panose="020B0A04020102020204" pitchFamily="34" charset="0"/>
            </a:endParaRPr>
          </a:p>
        </p:txBody>
      </p:sp>
      <p:sp>
        <p:nvSpPr>
          <p:cNvPr id="6" name="Content Placeholder 5">
            <a:extLst>
              <a:ext uri="{FF2B5EF4-FFF2-40B4-BE49-F238E27FC236}">
                <a16:creationId xmlns:a16="http://schemas.microsoft.com/office/drawing/2014/main" id="{B5826532-5D2E-4D46-E413-ACF76ECE3BA0}"/>
              </a:ext>
            </a:extLst>
          </p:cNvPr>
          <p:cNvSpPr>
            <a:spLocks noGrp="1"/>
          </p:cNvSpPr>
          <p:nvPr>
            <p:ph sz="quarter" idx="4"/>
          </p:nvPr>
        </p:nvSpPr>
        <p:spPr>
          <a:xfrm>
            <a:off x="0" y="2779776"/>
            <a:ext cx="12192000" cy="4078224"/>
          </a:xfrm>
        </p:spPr>
        <p:style>
          <a:lnRef idx="1">
            <a:schemeClr val="accent4"/>
          </a:lnRef>
          <a:fillRef idx="2">
            <a:schemeClr val="accent4"/>
          </a:fillRef>
          <a:effectRef idx="1">
            <a:schemeClr val="accent4"/>
          </a:effectRef>
          <a:fontRef idx="minor">
            <a:schemeClr val="dk1"/>
          </a:fontRef>
        </p:style>
        <p:txBody>
          <a:bodyPr>
            <a:normAutofit fontScale="25000" lnSpcReduction="20000"/>
          </a:bodyPr>
          <a:lstStyle/>
          <a:p>
            <a:r>
              <a:rPr lang="en-GB" sz="4800" dirty="0">
                <a:latin typeface="Arial" panose="020B0604020202020204" pitchFamily="34" charset="0"/>
                <a:cs typeface="Arial" panose="020B0604020202020204" pitchFamily="34" charset="0"/>
              </a:rPr>
              <a:t>Mathie, A., &amp; Cunningham, G. (2003). From clients to citizens: Asset-based community development as a strategy for community-driven development. Development in Practice, 13(5), 474–486.</a:t>
            </a:r>
          </a:p>
          <a:p>
            <a:r>
              <a:rPr lang="en-GB" sz="4800" dirty="0">
                <a:latin typeface="Arial" panose="020B0604020202020204" pitchFamily="34" charset="0"/>
                <a:cs typeface="Arial" panose="020B0604020202020204" pitchFamily="34" charset="0"/>
              </a:rPr>
              <a:t>Mathie, A., &amp; Cunningham, G. (2005). Who is driving development? Reflections on the transformative potential of asset-based community development. Canadian Journal of Development Studies, 26(1), 175–186.</a:t>
            </a:r>
          </a:p>
          <a:p>
            <a:r>
              <a:rPr lang="en-GB" sz="4800" dirty="0" err="1">
                <a:latin typeface="Arial" panose="020B0604020202020204" pitchFamily="34" charset="0"/>
                <a:cs typeface="Arial" panose="020B0604020202020204" pitchFamily="34" charset="0"/>
              </a:rPr>
              <a:t>Oshimi</a:t>
            </a:r>
            <a:r>
              <a:rPr lang="en-GB" sz="4800" dirty="0">
                <a:latin typeface="Arial" panose="020B0604020202020204" pitchFamily="34" charset="0"/>
                <a:cs typeface="Arial" panose="020B0604020202020204" pitchFamily="34" charset="0"/>
              </a:rPr>
              <a:t>, D., &amp; Yamaguchi, S. (2023). Leveraging strategies of recurring non-mega sporting events for host community development. Sport, Business and Management, 13(1), 19–36.</a:t>
            </a:r>
          </a:p>
          <a:p>
            <a:r>
              <a:rPr lang="en-GB" sz="4800" dirty="0">
                <a:latin typeface="Arial" panose="020B0604020202020204" pitchFamily="34" charset="0"/>
                <a:cs typeface="Arial" panose="020B0604020202020204" pitchFamily="34" charset="0"/>
              </a:rPr>
              <a:t>Stoltenberg Bruursema, C. (2015). Asset-based community development: A path toward authentic community development practice. SPNHA Review, 11(1), 7.</a:t>
            </a:r>
          </a:p>
          <a:p>
            <a:r>
              <a:rPr lang="en-GB" sz="4800" dirty="0">
                <a:latin typeface="Arial" panose="020B0604020202020204" pitchFamily="34" charset="0"/>
                <a:cs typeface="Arial" panose="020B0604020202020204" pitchFamily="34" charset="0"/>
              </a:rPr>
              <a:t>Swansea Community Farm. (2026). Wellbeing: Swansea Community Farm.</a:t>
            </a:r>
          </a:p>
          <a:p>
            <a:r>
              <a:rPr lang="en-GB" sz="4800" dirty="0">
                <a:latin typeface="Arial" panose="020B0604020202020204" pitchFamily="34" charset="0"/>
                <a:cs typeface="Arial" panose="020B0604020202020204" pitchFamily="34" charset="0"/>
              </a:rPr>
              <a:t>Wajdi, M. B. N., </a:t>
            </a:r>
            <a:r>
              <a:rPr lang="en-GB" sz="4800" dirty="0" err="1">
                <a:latin typeface="Arial" panose="020B0604020202020204" pitchFamily="34" charset="0"/>
                <a:cs typeface="Arial" panose="020B0604020202020204" pitchFamily="34" charset="0"/>
              </a:rPr>
              <a:t>Ekaningsih</a:t>
            </a:r>
            <a:r>
              <a:rPr lang="en-GB" sz="4800" dirty="0">
                <a:latin typeface="Arial" panose="020B0604020202020204" pitchFamily="34" charset="0"/>
                <a:cs typeface="Arial" panose="020B0604020202020204" pitchFamily="34" charset="0"/>
              </a:rPr>
              <a:t>, L. A. F., Rizal, H. S., &amp; </a:t>
            </a:r>
            <a:r>
              <a:rPr lang="en-GB" sz="4800" dirty="0" err="1">
                <a:latin typeface="Arial" panose="020B0604020202020204" pitchFamily="34" charset="0"/>
                <a:cs typeface="Arial" panose="020B0604020202020204" pitchFamily="34" charset="0"/>
              </a:rPr>
              <a:t>Fathurrohman</a:t>
            </a:r>
            <a:r>
              <a:rPr lang="en-GB" sz="4800" dirty="0">
                <a:latin typeface="Arial" panose="020B0604020202020204" pitchFamily="34" charset="0"/>
                <a:cs typeface="Arial" panose="020B0604020202020204" pitchFamily="34" charset="0"/>
              </a:rPr>
              <a:t>, A. (2024). Asset-based community development. Engagement: </a:t>
            </a:r>
            <a:r>
              <a:rPr lang="en-GB" sz="4800" dirty="0" err="1">
                <a:latin typeface="Arial" panose="020B0604020202020204" pitchFamily="34" charset="0"/>
                <a:cs typeface="Arial" panose="020B0604020202020204" pitchFamily="34" charset="0"/>
              </a:rPr>
              <a:t>Jurnal</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Pengabdian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Kepada</a:t>
            </a:r>
            <a:r>
              <a:rPr lang="en-GB" sz="4800" dirty="0">
                <a:latin typeface="Arial" panose="020B0604020202020204" pitchFamily="34" charset="0"/>
                <a:cs typeface="Arial" panose="020B0604020202020204" pitchFamily="34" charset="0"/>
              </a:rPr>
              <a:t> Masyarakat, 8(1), 308–325.</a:t>
            </a:r>
          </a:p>
          <a:p>
            <a:r>
              <a:rPr lang="en-GB" sz="4800" dirty="0">
                <a:latin typeface="Arial" panose="020B0604020202020204" pitchFamily="34" charset="0"/>
                <a:cs typeface="Arial" panose="020B0604020202020204" pitchFamily="34" charset="0"/>
              </a:rPr>
              <a:t>Ward, S. (2023). Using theory-based evaluation to understand what works in asset-based community development. Community Development Journal, 58(2), 206–224.</a:t>
            </a:r>
          </a:p>
          <a:p>
            <a:r>
              <a:rPr lang="en-US" sz="4800" dirty="0">
                <a:latin typeface="Arial" panose="020B0604020202020204" pitchFamily="34" charset="0"/>
                <a:cs typeface="Arial" panose="020B0604020202020204" pitchFamily="34" charset="0"/>
                <a:hlinkClick r:id="rId2"/>
              </a:rPr>
              <a:t>https://www.swanseacommunityfarm.org.uk/</a:t>
            </a:r>
            <a:r>
              <a:rPr lang="en-US" sz="4800" dirty="0">
                <a:latin typeface="Arial" panose="020B0604020202020204" pitchFamily="34" charset="0"/>
                <a:cs typeface="Arial" panose="020B0604020202020204" pitchFamily="34" charset="0"/>
              </a:rPr>
              <a:t> </a:t>
            </a:r>
          </a:p>
          <a:p>
            <a:r>
              <a:rPr lang="en-US" sz="4800" dirty="0">
                <a:latin typeface="Arial" panose="020B0604020202020204" pitchFamily="34" charset="0"/>
                <a:cs typeface="Arial" panose="020B0604020202020204" pitchFamily="34" charset="0"/>
                <a:hlinkClick r:id="rId3"/>
              </a:rPr>
              <a:t>https://www.familysupportwales.co.uk/swansea-community-farm/</a:t>
            </a:r>
            <a:r>
              <a:rPr lang="en-US" sz="4800" dirty="0">
                <a:latin typeface="Arial" panose="020B0604020202020204" pitchFamily="34" charset="0"/>
                <a:cs typeface="Arial" panose="020B0604020202020204" pitchFamily="34" charset="0"/>
              </a:rPr>
              <a:t> </a:t>
            </a:r>
          </a:p>
          <a:p>
            <a:r>
              <a:rPr lang="en-US" sz="4800" dirty="0">
                <a:latin typeface="Arial" panose="020B0604020202020204" pitchFamily="34" charset="0"/>
                <a:cs typeface="Arial" panose="020B0604020202020204" pitchFamily="34" charset="0"/>
                <a:hlinkClick r:id="rId4"/>
              </a:rPr>
              <a:t>https://www.swanseacommunityfarm.org.uk/about-us</a:t>
            </a:r>
            <a:r>
              <a:rPr lang="en-US" sz="4800" dirty="0">
                <a:latin typeface="Arial" panose="020B0604020202020204" pitchFamily="34" charset="0"/>
                <a:cs typeface="Arial" panose="020B0604020202020204" pitchFamily="34" charset="0"/>
              </a:rPr>
              <a:t> </a:t>
            </a:r>
          </a:p>
          <a:p>
            <a:r>
              <a:rPr lang="en-US" sz="4800" dirty="0">
                <a:latin typeface="Arial" panose="020B0604020202020204" pitchFamily="34" charset="0"/>
                <a:cs typeface="Arial" panose="020B0604020202020204" pitchFamily="34" charset="0"/>
                <a:hlinkClick r:id="rId4"/>
              </a:rPr>
              <a:t>https://www.swanseacommunityfarm.org.uk/about-us</a:t>
            </a:r>
            <a:r>
              <a:rPr lang="en-US" sz="4800" dirty="0">
                <a:latin typeface="Arial" panose="020B0604020202020204" pitchFamily="34" charset="0"/>
                <a:cs typeface="Arial" panose="020B0604020202020204" pitchFamily="34" charset="0"/>
              </a:rPr>
              <a:t>  </a:t>
            </a:r>
          </a:p>
          <a:p>
            <a:r>
              <a:rPr lang="en-US" sz="4800" dirty="0">
                <a:latin typeface="Arial" panose="020B0604020202020204" pitchFamily="34" charset="0"/>
                <a:cs typeface="Arial" panose="020B0604020202020204" pitchFamily="34" charset="0"/>
              </a:rPr>
              <a:t>https://www.swanseacommunityfarm.org.uk/visiting</a:t>
            </a:r>
          </a:p>
          <a:p>
            <a:endParaRPr lang="en-US" dirty="0"/>
          </a:p>
        </p:txBody>
      </p:sp>
      <p:pic>
        <p:nvPicPr>
          <p:cNvPr id="10" name="Picture 9">
            <a:extLst>
              <a:ext uri="{FF2B5EF4-FFF2-40B4-BE49-F238E27FC236}">
                <a16:creationId xmlns:a16="http://schemas.microsoft.com/office/drawing/2014/main" id="{DEEE47D5-30C9-913C-9CF2-4868572073FC}"/>
              </a:ext>
            </a:extLst>
          </p:cNvPr>
          <p:cNvPicPr>
            <a:picLocks noChangeAspect="1"/>
          </p:cNvPicPr>
          <p:nvPr/>
        </p:nvPicPr>
        <p:blipFill>
          <a:blip r:embed="rId5"/>
          <a:stretch>
            <a:fillRect/>
          </a:stretch>
        </p:blipFill>
        <p:spPr>
          <a:xfrm>
            <a:off x="4069078" y="0"/>
            <a:ext cx="8122921" cy="2324955"/>
          </a:xfrm>
          <a:prstGeom prst="rect">
            <a:avLst/>
          </a:prstGeom>
        </p:spPr>
      </p:pic>
    </p:spTree>
    <p:extLst>
      <p:ext uri="{BB962C8B-B14F-4D97-AF65-F5344CB8AC3E}">
        <p14:creationId xmlns:p14="http://schemas.microsoft.com/office/powerpoint/2010/main" val="30130730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docProps/app.xml><?xml version="1.0" encoding="utf-8"?>
<Properties xmlns="http://schemas.openxmlformats.org/officeDocument/2006/extended-properties" xmlns:vt="http://schemas.openxmlformats.org/officeDocument/2006/docPropsVTypes">
  <Template>Damask</Template>
  <TotalTime>0</TotalTime>
  <Words>883</Words>
  <Application>Microsoft Office PowerPoint</Application>
  <PresentationFormat>Widescreen</PresentationFormat>
  <Paragraphs>65</Paragraphs>
  <Slides>7</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 Black</vt:lpstr>
      <vt:lpstr>Bookman Old Style</vt:lpstr>
      <vt:lpstr>Rockwell</vt:lpstr>
      <vt:lpstr>Damask</vt:lpstr>
      <vt:lpstr>FIELDWORK POSTER PRESENTATION</vt:lpstr>
      <vt:lpstr>Introduction</vt:lpstr>
      <vt:lpstr>What is Swansea Community Farm?</vt:lpstr>
      <vt:lpstr>Why is the project important?</vt:lpstr>
      <vt:lpstr>Community and belonging</vt:lpstr>
      <vt:lpstr>My possible role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4</cp:revision>
  <dcterms:created xsi:type="dcterms:W3CDTF">2026-07-21T12:55:59Z</dcterms:created>
  <dcterms:modified xsi:type="dcterms:W3CDTF">2026-07-22T11:12:24Z</dcterms:modified>
</cp:coreProperties>
</file>