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4689" autoAdjust="0"/>
  </p:normalViewPr>
  <p:slideViewPr>
    <p:cSldViewPr snapToGrid="0" snapToObjects="1" showGuides="1">
      <p:cViewPr varScale="1">
        <p:scale>
          <a:sx n="13" d="100"/>
          <a:sy n="13" d="100"/>
        </p:scale>
        <p:origin x="1956" y="156"/>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7/30/2026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7/30/2026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30/07/2026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8" Type="http://schemas.openxmlformats.org/officeDocument/2006/relationships/hyperlink" Target="https://www.rcslt.org/speech-and-language-therapy/" TargetMode="External"/><Relationship Id="rId3" Type="http://schemas.openxmlformats.org/officeDocument/2006/relationships/hyperlink" Target="https://www.gov.uk/government/publications/send-code-of-practice-0-to-25" TargetMode="External"/><Relationship Id="rId7" Type="http://schemas.openxmlformats.org/officeDocument/2006/relationships/hyperlink" Target="https://www.rcslt.org/speech-and-language-therapy/clinical-information/developmental-language-disorder/" TargetMode="External"/><Relationship Id="rId2" Type="http://schemas.openxmlformats.org/officeDocument/2006/relationships/hyperlink" Target="https://acamh.onlinelibrary.wiley.com/doi/10.1111/jcpp.12721" TargetMode="External"/><Relationship Id="rId1" Type="http://schemas.openxmlformats.org/officeDocument/2006/relationships/slideLayout" Target="../slideLayouts/slideLayout6.xml"/><Relationship Id="rId6" Type="http://schemas.openxmlformats.org/officeDocument/2006/relationships/hyperlink" Target="https://acamh.onlinelibrary.wiley.com/doi/10.1111/jcpp.12540" TargetMode="External"/><Relationship Id="rId11" Type="http://schemas.openxmlformats.org/officeDocument/2006/relationships/hyperlink" Target="https://icd.who.int/" TargetMode="External"/><Relationship Id="rId5" Type="http://schemas.openxmlformats.org/officeDocument/2006/relationships/hyperlink" Target="https://www.england.nhs.uk/long-read/standardising-community-health-services-core-component-descriptions/" TargetMode="External"/><Relationship Id="rId10" Type="http://schemas.openxmlformats.org/officeDocument/2006/relationships/hyperlink" Target="https://publications.aap.org/pediatrics/article/139/3/e20161303" TargetMode="External"/><Relationship Id="rId4" Type="http://schemas.openxmlformats.org/officeDocument/2006/relationships/hyperlink" Target="https://onlinelibrary.wiley.com/journal/14606984" TargetMode="External"/><Relationship Id="rId9" Type="http://schemas.openxmlformats.org/officeDocument/2006/relationships/hyperlink" Target="https://publications.aap.org/pediatrics/article/126/6/e15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r>
              <a:rPr lang="en-GB" sz="5400" b="1" dirty="0">
                <a:latin typeface="Arial" panose="020B0604020202020204" pitchFamily="34" charset="0"/>
                <a:cs typeface="Arial" panose="020B0604020202020204" pitchFamily="34" charset="0"/>
              </a:rPr>
              <a:t>Student name: </a:t>
            </a:r>
            <a:r>
              <a:rPr lang="en-GB" sz="5400" dirty="0">
                <a:latin typeface="Arial" panose="020B0604020202020204" pitchFamily="34" charset="0"/>
                <a:cs typeface="Arial" panose="020B0604020202020204" pitchFamily="34" charset="0"/>
              </a:rPr>
              <a:t>Telma Andrade</a:t>
            </a:r>
            <a:br>
              <a:rPr lang="en-GB" sz="5400"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Student number : </a:t>
            </a:r>
            <a:r>
              <a:rPr lang="en-GB" sz="5400" dirty="0">
                <a:latin typeface="Arial" panose="020B0604020202020204" pitchFamily="34" charset="0"/>
                <a:cs typeface="Arial" panose="020B0604020202020204" pitchFamily="34" charset="0"/>
              </a:rPr>
              <a:t>2328861</a:t>
            </a:r>
            <a:br>
              <a:rPr lang="en-GB" sz="5400" dirty="0">
                <a:latin typeface="Arial" panose="020B0604020202020204" pitchFamily="34" charset="0"/>
                <a:cs typeface="Arial" panose="020B0604020202020204" pitchFamily="34" charset="0"/>
              </a:rPr>
            </a:br>
            <a:r>
              <a:rPr lang="en-GB" sz="5400" b="1" dirty="0">
                <a:latin typeface="Arial" panose="020B0604020202020204" pitchFamily="34" charset="0"/>
                <a:cs typeface="Arial" panose="020B0604020202020204" pitchFamily="34" charset="0"/>
              </a:rPr>
              <a:t>Lecture’s Name: </a:t>
            </a:r>
            <a:r>
              <a:rPr lang="en-GB" sz="5400" dirty="0">
                <a:latin typeface="Arial" panose="020B0604020202020204" pitchFamily="34" charset="0"/>
                <a:cs typeface="Arial" panose="020B0604020202020204" pitchFamily="34" charset="0"/>
              </a:rPr>
              <a:t>Bianca </a:t>
            </a:r>
            <a:r>
              <a:rPr lang="en-GB" sz="5400" dirty="0" err="1">
                <a:latin typeface="Arial" panose="020B0604020202020204" pitchFamily="34" charset="0"/>
                <a:cs typeface="Arial" panose="020B0604020202020204" pitchFamily="34" charset="0"/>
              </a:rPr>
              <a:t>Sanilippo</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2594195"/>
          </a:xfrm>
        </p:spPr>
        <p:txBody>
          <a:bodyPr/>
          <a:lstStyle/>
          <a:p>
            <a:r>
              <a:rPr lang="en-GB" sz="4000" b="1" kern="100" dirty="0">
                <a:solidFill>
                  <a:schemeClr val="accent1">
                    <a:lumMod val="50000"/>
                  </a:schemeClr>
                </a:solidFill>
                <a:latin typeface="Arial" panose="020B0604020202020204" pitchFamily="34" charset="0"/>
                <a:ea typeface="Aptos" panose="020B0004020202020204" pitchFamily="34" charset="0"/>
                <a:cs typeface="Arial" panose="020B0604020202020204" pitchFamily="34" charset="0"/>
              </a:rPr>
              <a:t>Neurodevelopmental disorders affecting speech, language and communication skills.</a:t>
            </a:r>
          </a:p>
          <a:p>
            <a:r>
              <a:rPr lang="en-GB" sz="4000" b="1" dirty="0">
                <a:solidFill>
                  <a:srgbClr val="FF0000"/>
                </a:solidFill>
                <a:latin typeface="Arial" panose="020B0604020202020204" pitchFamily="34" charset="0"/>
                <a:cs typeface="Arial" panose="020B0604020202020204" pitchFamily="34" charset="0"/>
              </a:rPr>
              <a:t>Difficulties may involve:</a:t>
            </a:r>
          </a:p>
          <a:p>
            <a:pPr marL="571500" indent="-571500">
              <a:buFont typeface="Wingdings" panose="05000000000000000000" pitchFamily="2" charset="2"/>
              <a:buChar char="v"/>
            </a:pPr>
            <a:r>
              <a:rPr lang="en-GB" sz="3600" dirty="0">
                <a:latin typeface="Arial" panose="020B0604020202020204" pitchFamily="34" charset="0"/>
                <a:cs typeface="Arial" panose="020B0604020202020204" pitchFamily="34" charset="0"/>
              </a:rPr>
              <a:t>Understanding language</a:t>
            </a:r>
            <a:endParaRPr lang="en-GB" sz="3600" b="1"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v"/>
            </a:pPr>
            <a:r>
              <a:rPr lang="en-GB" sz="3600" dirty="0">
                <a:latin typeface="Arial" panose="020B0604020202020204" pitchFamily="34" charset="0"/>
                <a:cs typeface="Arial" panose="020B0604020202020204" pitchFamily="34" charset="0"/>
              </a:rPr>
              <a:t>Expressing language</a:t>
            </a:r>
            <a:endParaRPr lang="en-GB" sz="3600" b="1"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v"/>
            </a:pPr>
            <a:r>
              <a:rPr lang="en-GB" sz="3600" dirty="0">
                <a:latin typeface="Arial" panose="020B0604020202020204" pitchFamily="34" charset="0"/>
                <a:cs typeface="Arial" panose="020B0604020202020204" pitchFamily="34" charset="0"/>
              </a:rPr>
              <a:t>Speech production</a:t>
            </a:r>
          </a:p>
          <a:p>
            <a:pPr marL="571500" indent="-571500">
              <a:buFont typeface="Wingdings" panose="05000000000000000000" pitchFamily="2" charset="2"/>
              <a:buChar char="v"/>
            </a:pPr>
            <a:r>
              <a:rPr lang="en-GB" sz="3600" dirty="0">
                <a:latin typeface="Arial" panose="020B0604020202020204" pitchFamily="34" charset="0"/>
                <a:cs typeface="Arial" panose="020B0604020202020204" pitchFamily="34" charset="0"/>
              </a:rPr>
              <a:t>Social communication </a:t>
            </a:r>
          </a:p>
          <a:p>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a:p>
            <a:endParaRPr lang="en-GB" sz="4000" b="1" dirty="0">
              <a:solidFill>
                <a:srgbClr val="FF0000"/>
              </a:solidFill>
              <a:latin typeface="Arial" panose="020B0604020202020204" pitchFamily="34" charset="0"/>
              <a:cs typeface="Arial" panose="020B0604020202020204" pitchFamily="34" charset="0"/>
            </a:endParaRPr>
          </a:p>
          <a:p>
            <a:r>
              <a:rPr lang="en-GB" sz="4000" b="1" dirty="0">
                <a:solidFill>
                  <a:srgbClr val="FF0000"/>
                </a:solidFill>
                <a:latin typeface="Arial" panose="020B0604020202020204" pitchFamily="34" charset="0"/>
                <a:cs typeface="Arial" panose="020B0604020202020204" pitchFamily="34" charset="0"/>
              </a:rPr>
              <a:t>Prevalence📊</a:t>
            </a:r>
            <a:endParaRPr lang="en-GB" sz="4000" b="1" dirty="0">
              <a:latin typeface="Arial" panose="020B0604020202020204" pitchFamily="34" charset="0"/>
              <a:cs typeface="Arial" panose="020B0604020202020204" pitchFamily="34" charset="0"/>
            </a:endParaRPr>
          </a:p>
          <a:p>
            <a:pPr marL="571500" indent="-571500">
              <a:buFont typeface="Wingdings" panose="05000000000000000000" pitchFamily="2" charset="2"/>
              <a:buChar char="Ø"/>
            </a:pPr>
            <a:r>
              <a:rPr lang="en-GB" sz="3600" dirty="0">
                <a:latin typeface="Arial" panose="020B0604020202020204" pitchFamily="34" charset="0"/>
                <a:cs typeface="Arial" panose="020B0604020202020204" pitchFamily="34" charset="0"/>
              </a:rPr>
              <a:t>Affects</a:t>
            </a:r>
            <a:r>
              <a:rPr lang="en-GB" sz="3600" b="1" dirty="0">
                <a:latin typeface="Arial" panose="020B0604020202020204" pitchFamily="34" charset="0"/>
                <a:cs typeface="Arial" panose="020B0604020202020204" pitchFamily="34" charset="0"/>
              </a:rPr>
              <a:t> 7-10% of children</a:t>
            </a:r>
          </a:p>
          <a:p>
            <a:pPr marL="571500" indent="-571500">
              <a:buFont typeface="Wingdings" panose="05000000000000000000" pitchFamily="2" charset="2"/>
              <a:buChar char="Ø"/>
            </a:pPr>
            <a:r>
              <a:rPr lang="en-GB" sz="3600" dirty="0">
                <a:latin typeface="Arial" panose="020B0604020202020204" pitchFamily="34" charset="0"/>
                <a:cs typeface="Arial" panose="020B0604020202020204" pitchFamily="34" charset="0"/>
              </a:rPr>
              <a:t>Difficulties may continue into adulthood</a:t>
            </a:r>
          </a:p>
          <a:p>
            <a:r>
              <a:rPr lang="en-GB" sz="3600" dirty="0">
                <a:latin typeface="Arial" panose="020B0604020202020204" pitchFamily="34" charset="0"/>
                <a:cs typeface="Arial" panose="020B0604020202020204" pitchFamily="34" charset="0"/>
              </a:rPr>
              <a:t>(Norbury et al., 2016; Reilly et </a:t>
            </a:r>
            <a:r>
              <a:rPr lang="en-GB" sz="3600">
                <a:latin typeface="Arial" panose="020B0604020202020204" pitchFamily="34" charset="0"/>
                <a:cs typeface="Arial" panose="020B0604020202020204" pitchFamily="34" charset="0"/>
              </a:rPr>
              <a:t>al., 2010)</a:t>
            </a:r>
            <a:endParaRPr lang="en-GB" sz="36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17107" y="16494141"/>
            <a:ext cx="10038660" cy="2323705"/>
          </a:xfrm>
        </p:spPr>
        <p:txBody>
          <a:bodyPr/>
          <a:lstStyle/>
          <a:p>
            <a:endParaRPr lang="en-GB" dirty="0"/>
          </a:p>
          <a:p>
            <a:r>
              <a:rPr lang="en-GB" sz="4800" dirty="0">
                <a:latin typeface="Aptos" panose="020B00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5502344"/>
          </a:xfrm>
        </p:spPr>
        <p:txBody>
          <a:bodyPr/>
          <a:lstStyle/>
          <a:p>
            <a:r>
              <a:rPr lang="en-GB" sz="5400" dirty="0"/>
              <a:t>🕰️</a:t>
            </a:r>
            <a:r>
              <a:rPr lang="en-GB" sz="5400" dirty="0">
                <a:solidFill>
                  <a:srgbClr val="FF0000"/>
                </a:solidFill>
                <a:latin typeface="Arial" panose="020B0604020202020204" pitchFamily="34" charset="0"/>
                <a:cs typeface="Arial" panose="020B0604020202020204" pitchFamily="34" charset="0"/>
              </a:rPr>
              <a:t>Historical Perspectives</a:t>
            </a:r>
          </a:p>
          <a:p>
            <a:r>
              <a:rPr lang="en-GB" sz="5400" dirty="0"/>
              <a:t>🔴</a:t>
            </a:r>
            <a:r>
              <a:rPr lang="en-GB" sz="5400" b="1" dirty="0">
                <a:latin typeface="Arial" panose="020B0604020202020204" pitchFamily="34" charset="0"/>
                <a:cs typeface="Arial" panose="020B0604020202020204" pitchFamily="34" charset="0"/>
              </a:rPr>
              <a:t>Past</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Seen as low intelligence or poor behaviour</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Limited specialist understanding </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Educational exclusion </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Stigma and discrimination</a:t>
            </a:r>
          </a:p>
          <a:p>
            <a:r>
              <a:rPr lang="en-GB" sz="5400" dirty="0"/>
              <a:t>🟢 </a:t>
            </a:r>
            <a:r>
              <a:rPr lang="en-GB" sz="5400" b="1" dirty="0">
                <a:latin typeface="Arial" panose="020B0604020202020204" pitchFamily="34" charset="0"/>
                <a:cs typeface="Arial" panose="020B0604020202020204" pitchFamily="34" charset="0"/>
              </a:rPr>
              <a:t>Present</a:t>
            </a:r>
            <a:r>
              <a:rPr lang="en-GB" sz="5400" dirty="0">
                <a:latin typeface="Arial" panose="020B0604020202020204" pitchFamily="34" charset="0"/>
                <a:cs typeface="Arial" panose="020B0604020202020204" pitchFamily="34" charset="0"/>
              </a:rPr>
              <a:t> </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Recognised as a neurodevelopmental condition</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Earlier identification </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Inclusive and person-centred care</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Greater educational support</a:t>
            </a:r>
          </a:p>
          <a:p>
            <a:r>
              <a:rPr lang="en-GB" sz="4800" dirty="0">
                <a:latin typeface="Arial" panose="020B0604020202020204" pitchFamily="34" charset="0"/>
                <a:cs typeface="Arial" panose="020B0604020202020204" pitchFamily="34" charset="0"/>
              </a:rPr>
              <a:t>(Bishop et al., 2017; WHO, 2022).</a:t>
            </a:r>
          </a:p>
          <a:p>
            <a:endParaRPr lang="en-GB" sz="4000" dirty="0">
              <a:latin typeface="Arial" panose="020B0604020202020204" pitchFamily="34" charset="0"/>
              <a:cs typeface="Arial" panose="020B0604020202020204" pitchFamily="34" charset="0"/>
            </a:endParaRPr>
          </a:p>
          <a:p>
            <a:r>
              <a:rPr lang="en-GB" sz="5400" dirty="0"/>
              <a:t>🩺 </a:t>
            </a:r>
            <a:r>
              <a:rPr lang="en-GB" sz="5400" b="1" dirty="0">
                <a:solidFill>
                  <a:srgbClr val="FF0000"/>
                </a:solidFill>
                <a:latin typeface="Arial" panose="020B0604020202020204" pitchFamily="34" charset="0"/>
                <a:cs typeface="Arial" panose="020B0604020202020204" pitchFamily="34" charset="0"/>
              </a:rPr>
              <a:t>Historical Treatment</a:t>
            </a:r>
          </a:p>
          <a:p>
            <a:pPr marL="457200" indent="-457200">
              <a:buFont typeface="Wingdings" panose="05000000000000000000" pitchFamily="2" charset="2"/>
              <a:buChar char="§"/>
            </a:pPr>
            <a:r>
              <a:rPr lang="en-GB" sz="4800" dirty="0">
                <a:latin typeface="Arial" panose="020B0604020202020204" pitchFamily="34" charset="0"/>
                <a:cs typeface="Arial" panose="020B0604020202020204" pitchFamily="34" charset="0"/>
              </a:rPr>
              <a:t>Little specialist intervention </a:t>
            </a:r>
          </a:p>
          <a:p>
            <a:pPr marL="457200" indent="-457200">
              <a:buFont typeface="Wingdings" panose="05000000000000000000" pitchFamily="2" charset="2"/>
              <a:buChar char="§"/>
            </a:pPr>
            <a:r>
              <a:rPr lang="en-GB" sz="4800" dirty="0">
                <a:latin typeface="Arial" panose="020B0604020202020204" pitchFamily="34" charset="0"/>
                <a:cs typeface="Arial" panose="020B0604020202020204" pitchFamily="34" charset="0"/>
              </a:rPr>
              <a:t>Behavioural approaches often</a:t>
            </a:r>
          </a:p>
          <a:p>
            <a:pPr marL="457200" indent="-457200">
              <a:buFont typeface="Wingdings" panose="05000000000000000000" pitchFamily="2" charset="2"/>
              <a:buChar char="§"/>
            </a:pPr>
            <a:r>
              <a:rPr lang="en-GB" sz="4800" dirty="0">
                <a:latin typeface="Arial" panose="020B0604020202020204" pitchFamily="34" charset="0"/>
                <a:cs typeface="Arial" panose="020B0604020202020204" pitchFamily="34" charset="0"/>
              </a:rPr>
              <a:t>Limited access to Speech and Language Therapy</a:t>
            </a:r>
          </a:p>
          <a:p>
            <a:endParaRPr lang="en-GB" sz="5400" dirty="0">
              <a:latin typeface="Arial" panose="020B0604020202020204" pitchFamily="34" charset="0"/>
              <a:cs typeface="Arial" panose="020B0604020202020204" pitchFamily="34" charset="0"/>
            </a:endParaRPr>
          </a:p>
          <a:p>
            <a:r>
              <a:rPr lang="en-GB" sz="5400" dirty="0"/>
              <a:t>✅</a:t>
            </a:r>
            <a:r>
              <a:rPr lang="en-GB" sz="5400" dirty="0">
                <a:solidFill>
                  <a:srgbClr val="FF0000"/>
                </a:solidFill>
                <a:latin typeface="Arial" panose="020B0604020202020204" pitchFamily="34" charset="0"/>
                <a:cs typeface="Arial" panose="020B0604020202020204" pitchFamily="34" charset="0"/>
              </a:rPr>
              <a:t>Modern Approach</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Early intervention </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Speech and Language Therapy</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Family-centred support</a:t>
            </a:r>
          </a:p>
          <a:p>
            <a:pPr marL="571500" indent="-571500">
              <a:buFont typeface="Wingdings" panose="05000000000000000000" pitchFamily="2" charset="2"/>
              <a:buChar char="§"/>
            </a:pPr>
            <a:r>
              <a:rPr lang="en-GB" sz="4800" dirty="0">
                <a:latin typeface="Arial" panose="020B0604020202020204" pitchFamily="34" charset="0"/>
                <a:cs typeface="Arial" panose="020B0604020202020204" pitchFamily="34" charset="0"/>
              </a:rPr>
              <a:t>Multidisciplinary care</a:t>
            </a:r>
          </a:p>
          <a:p>
            <a:r>
              <a:rPr lang="en-GB" sz="4800" dirty="0">
                <a:latin typeface="Arial" panose="020B0604020202020204" pitchFamily="34" charset="0"/>
                <a:cs typeface="Arial" panose="020B0604020202020204" pitchFamily="34" charset="0"/>
              </a:rPr>
              <a:t>(Law et al., 2013; WHO, 2022)</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1"/>
            <a:ext cx="10058400" cy="24788316"/>
          </a:xfrm>
        </p:spPr>
        <p:txBody>
          <a:bodyPr/>
          <a:lstStyle/>
          <a:p>
            <a:r>
              <a:rPr lang="en-GB" sz="6000" dirty="0">
                <a:latin typeface="Aptos" panose="020B0004020202020204" pitchFamily="34" charset="0"/>
              </a:rPr>
              <a:t>Current services and treatments </a:t>
            </a:r>
          </a:p>
          <a:p>
            <a:pPr algn="l"/>
            <a:endParaRPr lang="en-GB" sz="4800" b="0" u="none" dirty="0">
              <a:latin typeface="Arial" panose="020B0604020202020204" pitchFamily="34" charset="0"/>
              <a:cs typeface="Arial" panose="020B0604020202020204" pitchFamily="34" charset="0"/>
            </a:endParaRPr>
          </a:p>
          <a:p>
            <a:pPr algn="l"/>
            <a:endParaRPr lang="en-GB" sz="4800" b="0" u="none" dirty="0">
              <a:latin typeface="Arial" panose="020B0604020202020204" pitchFamily="34" charset="0"/>
              <a:cs typeface="Arial" panose="020B0604020202020204" pitchFamily="34" charset="0"/>
            </a:endParaRPr>
          </a:p>
          <a:p>
            <a:pPr algn="l"/>
            <a:endParaRPr lang="en-GB" sz="4800" b="0" u="none" dirty="0">
              <a:latin typeface="Arial" panose="020B0604020202020204" pitchFamily="34" charset="0"/>
              <a:cs typeface="Arial" panose="020B0604020202020204" pitchFamily="34" charset="0"/>
            </a:endParaRPr>
          </a:p>
          <a:p>
            <a:pPr algn="l"/>
            <a:endParaRPr lang="en-GB" sz="4000" b="0" u="none" dirty="0">
              <a:latin typeface="Arial" panose="020B0604020202020204" pitchFamily="34" charset="0"/>
              <a:cs typeface="Arial" panose="020B0604020202020204" pitchFamily="34" charset="0"/>
            </a:endParaRPr>
          </a:p>
          <a:p>
            <a:pPr algn="l"/>
            <a:r>
              <a:rPr lang="en-GB" sz="4000" b="0" u="none" dirty="0">
                <a:latin typeface="Arial" panose="020B0604020202020204" pitchFamily="34" charset="0"/>
                <a:cs typeface="Arial" panose="020B0604020202020204" pitchFamily="34" charset="0"/>
              </a:rPr>
              <a:t>🩺</a:t>
            </a:r>
            <a:r>
              <a:rPr lang="en-GB" sz="4000" u="none" dirty="0">
                <a:solidFill>
                  <a:srgbClr val="FF0000"/>
                </a:solidFill>
                <a:latin typeface="Arial" panose="020B0604020202020204" pitchFamily="34" charset="0"/>
                <a:cs typeface="Arial" panose="020B0604020202020204" pitchFamily="34" charset="0"/>
              </a:rPr>
              <a:t>Speech and Language Therapy(SLT)</a:t>
            </a:r>
          </a:p>
          <a:p>
            <a:pPr algn="l"/>
            <a:r>
              <a:rPr lang="en-GB" sz="3600" b="0" u="none" dirty="0">
                <a:latin typeface="Arial" panose="020B0604020202020204" pitchFamily="34" charset="0"/>
                <a:cs typeface="Arial" panose="020B0604020202020204" pitchFamily="34" charset="0"/>
              </a:rPr>
              <a:t>• </a:t>
            </a:r>
            <a:r>
              <a:rPr lang="en-GB" sz="4000" b="0" u="none" dirty="0">
                <a:latin typeface="Arial" panose="020B0604020202020204" pitchFamily="34" charset="0"/>
                <a:cs typeface="Arial" panose="020B0604020202020204" pitchFamily="34" charset="0"/>
              </a:rPr>
              <a:t>Individual or group therapy</a:t>
            </a:r>
          </a:p>
          <a:p>
            <a:pPr algn="l"/>
            <a:r>
              <a:rPr lang="en-GB" sz="4000" b="0" u="none" dirty="0">
                <a:latin typeface="Arial" panose="020B0604020202020204" pitchFamily="34" charset="0"/>
                <a:cs typeface="Arial" panose="020B0604020202020204" pitchFamily="34" charset="0"/>
              </a:rPr>
              <a:t>• Parent and caregiver training</a:t>
            </a:r>
          </a:p>
          <a:p>
            <a:pPr algn="l"/>
            <a:r>
              <a:rPr lang="en-GB" sz="4000" b="0" u="none" dirty="0">
                <a:latin typeface="Arial" panose="020B0604020202020204" pitchFamily="34" charset="0"/>
                <a:cs typeface="Arial" panose="020B0604020202020204" pitchFamily="34" charset="0"/>
              </a:rPr>
              <a:t>• Early intervention </a:t>
            </a:r>
          </a:p>
          <a:p>
            <a:pPr algn="l"/>
            <a:r>
              <a:rPr lang="en-GB" sz="3600" b="0" u="none" dirty="0">
                <a:latin typeface="Arial" panose="020B0604020202020204" pitchFamily="34" charset="0"/>
                <a:cs typeface="Arial" panose="020B0604020202020204" pitchFamily="34" charset="0"/>
              </a:rPr>
              <a:t>(Law et al., 2013; RCSLT, 2023; RCSLT, 2024)</a:t>
            </a:r>
          </a:p>
          <a:p>
            <a:pPr algn="l"/>
            <a:r>
              <a:rPr lang="en-GB" sz="3600" b="0" u="none" dirty="0">
                <a:latin typeface="Arial" panose="020B0604020202020204" pitchFamily="34" charset="0"/>
                <a:cs typeface="Arial" panose="020B0604020202020204" pitchFamily="34" charset="0"/>
              </a:rPr>
              <a:t> </a:t>
            </a:r>
          </a:p>
          <a:p>
            <a:pPr algn="l"/>
            <a:r>
              <a:rPr lang="en-GB" sz="4000" b="0" u="none" dirty="0">
                <a:latin typeface="Arial" panose="020B0604020202020204" pitchFamily="34" charset="0"/>
                <a:cs typeface="Arial" panose="020B0604020202020204" pitchFamily="34" charset="0"/>
              </a:rPr>
              <a:t>🏫</a:t>
            </a:r>
            <a:r>
              <a:rPr lang="en-GB" sz="4000" u="none" dirty="0">
                <a:solidFill>
                  <a:srgbClr val="FF0000"/>
                </a:solidFill>
                <a:latin typeface="Arial" panose="020B0604020202020204" pitchFamily="34" charset="0"/>
                <a:cs typeface="Arial" panose="020B0604020202020204" pitchFamily="34" charset="0"/>
              </a:rPr>
              <a:t>Educational support</a:t>
            </a:r>
          </a:p>
          <a:p>
            <a:pPr algn="l"/>
            <a:r>
              <a:rPr lang="en-GB" sz="4000" b="0" u="none" dirty="0">
                <a:latin typeface="Arial" panose="020B0604020202020204" pitchFamily="34" charset="0"/>
                <a:cs typeface="Arial" panose="020B0604020202020204" pitchFamily="34" charset="0"/>
              </a:rPr>
              <a:t>• SEND support </a:t>
            </a:r>
          </a:p>
          <a:p>
            <a:pPr algn="l"/>
            <a:r>
              <a:rPr lang="en-GB" sz="4000" b="0" u="none" dirty="0">
                <a:latin typeface="Arial" panose="020B0604020202020204" pitchFamily="34" charset="0"/>
                <a:cs typeface="Arial" panose="020B0604020202020204" pitchFamily="34" charset="0"/>
              </a:rPr>
              <a:t>• Individual Education Plans</a:t>
            </a:r>
          </a:p>
          <a:p>
            <a:pPr algn="l"/>
            <a:r>
              <a:rPr lang="en-GB" sz="4000" b="0" u="none" dirty="0">
                <a:latin typeface="Arial" panose="020B0604020202020204" pitchFamily="34" charset="0"/>
                <a:cs typeface="Arial" panose="020B0604020202020204" pitchFamily="34" charset="0"/>
              </a:rPr>
              <a:t>• Classroom adaptations</a:t>
            </a:r>
          </a:p>
          <a:p>
            <a:pPr algn="l"/>
            <a:r>
              <a:rPr lang="en-GB" sz="3600" b="0" u="none" dirty="0">
                <a:latin typeface="Arial" panose="020B0604020202020204" pitchFamily="34" charset="0"/>
                <a:cs typeface="Arial" panose="020B0604020202020204" pitchFamily="34" charset="0"/>
              </a:rPr>
              <a:t>(Department for Education and Department of Health, 2015; RCSLT, 2023)</a:t>
            </a:r>
          </a:p>
          <a:p>
            <a:pPr algn="l"/>
            <a:endParaRPr lang="en-GB" sz="3600" b="0" u="none" dirty="0">
              <a:latin typeface="Arial" panose="020B0604020202020204" pitchFamily="34" charset="0"/>
              <a:cs typeface="Arial" panose="020B0604020202020204" pitchFamily="34" charset="0"/>
            </a:endParaRPr>
          </a:p>
          <a:p>
            <a:pPr algn="l"/>
            <a:r>
              <a:rPr lang="en-GB" sz="4000" b="0" u="none" dirty="0">
                <a:latin typeface="Arial" panose="020B0604020202020204" pitchFamily="34" charset="0"/>
                <a:cs typeface="Arial" panose="020B0604020202020204" pitchFamily="34" charset="0"/>
              </a:rPr>
              <a:t>👥</a:t>
            </a:r>
            <a:r>
              <a:rPr lang="en-GB" sz="4000" u="none" dirty="0">
                <a:solidFill>
                  <a:srgbClr val="FF0000"/>
                </a:solidFill>
                <a:latin typeface="Arial" panose="020B0604020202020204" pitchFamily="34" charset="0"/>
                <a:cs typeface="Arial" panose="020B0604020202020204" pitchFamily="34" charset="0"/>
              </a:rPr>
              <a:t>Multidisciplinary Care</a:t>
            </a:r>
          </a:p>
          <a:p>
            <a:pPr algn="l"/>
            <a:r>
              <a:rPr lang="en-GB" sz="3600" b="0" u="none" dirty="0">
                <a:latin typeface="Arial" panose="020B0604020202020204" pitchFamily="34" charset="0"/>
                <a:cs typeface="Arial" panose="020B0604020202020204" pitchFamily="34" charset="0"/>
              </a:rPr>
              <a:t>• </a:t>
            </a:r>
            <a:r>
              <a:rPr lang="en-GB" sz="4000" b="0" u="none" dirty="0">
                <a:latin typeface="Arial" panose="020B0604020202020204" pitchFamily="34" charset="0"/>
                <a:cs typeface="Arial" panose="020B0604020202020204" pitchFamily="34" charset="0"/>
              </a:rPr>
              <a:t>Speech and Language Therapists</a:t>
            </a:r>
          </a:p>
          <a:p>
            <a:pPr algn="l"/>
            <a:r>
              <a:rPr lang="en-GB" sz="4000" b="0" u="none" dirty="0">
                <a:latin typeface="Arial" panose="020B0604020202020204" pitchFamily="34" charset="0"/>
                <a:cs typeface="Arial" panose="020B0604020202020204" pitchFamily="34" charset="0"/>
              </a:rPr>
              <a:t>• Teachers </a:t>
            </a:r>
          </a:p>
          <a:p>
            <a:pPr algn="l"/>
            <a:r>
              <a:rPr lang="en-GB" sz="4000" b="0" u="none" dirty="0">
                <a:latin typeface="Arial" panose="020B0604020202020204" pitchFamily="34" charset="0"/>
                <a:cs typeface="Arial" panose="020B0604020202020204" pitchFamily="34" charset="0"/>
              </a:rPr>
              <a:t>• Paediatricians</a:t>
            </a:r>
          </a:p>
          <a:p>
            <a:pPr algn="l"/>
            <a:r>
              <a:rPr lang="en-GB" sz="4000" b="0" u="none" dirty="0">
                <a:latin typeface="Arial" panose="020B0604020202020204" pitchFamily="34" charset="0"/>
                <a:cs typeface="Arial" panose="020B0604020202020204" pitchFamily="34" charset="0"/>
              </a:rPr>
              <a:t>• Educational Psychologists</a:t>
            </a:r>
          </a:p>
          <a:p>
            <a:pPr algn="l"/>
            <a:endParaRPr lang="en-GB" sz="4000" b="0" u="none" dirty="0">
              <a:latin typeface="Arial" panose="020B0604020202020204" pitchFamily="34" charset="0"/>
              <a:cs typeface="Arial" panose="020B0604020202020204" pitchFamily="34" charset="0"/>
            </a:endParaRPr>
          </a:p>
          <a:p>
            <a:pPr algn="l"/>
            <a:r>
              <a:rPr lang="en-GB" sz="4000" b="0" u="none" dirty="0">
                <a:latin typeface="Arial" panose="020B0604020202020204" pitchFamily="34" charset="0"/>
                <a:cs typeface="Arial" panose="020B0604020202020204" pitchFamily="34" charset="0"/>
              </a:rPr>
              <a:t>🌍</a:t>
            </a:r>
            <a:r>
              <a:rPr lang="en-GB" sz="4000" u="none" dirty="0">
                <a:solidFill>
                  <a:srgbClr val="FF0000"/>
                </a:solidFill>
                <a:latin typeface="Arial" panose="020B0604020202020204" pitchFamily="34" charset="0"/>
                <a:cs typeface="Arial" panose="020B0604020202020204" pitchFamily="34" charset="0"/>
              </a:rPr>
              <a:t>Person-centred Care</a:t>
            </a:r>
          </a:p>
          <a:p>
            <a:pPr algn="l"/>
            <a:r>
              <a:rPr lang="en-GB" sz="3600" b="0" u="none" dirty="0">
                <a:latin typeface="Arial" panose="020B0604020202020204" pitchFamily="34" charset="0"/>
                <a:cs typeface="Arial" panose="020B0604020202020204" pitchFamily="34" charset="0"/>
              </a:rPr>
              <a:t>• </a:t>
            </a:r>
            <a:r>
              <a:rPr lang="en-GB" sz="4000" b="0" u="none" dirty="0">
                <a:latin typeface="Arial" panose="020B0604020202020204" pitchFamily="34" charset="0"/>
                <a:cs typeface="Arial" panose="020B0604020202020204" pitchFamily="34" charset="0"/>
              </a:rPr>
              <a:t>Family involvement</a:t>
            </a:r>
          </a:p>
          <a:p>
            <a:pPr algn="l"/>
            <a:r>
              <a:rPr lang="en-GB" sz="4000" b="0" u="none" dirty="0">
                <a:latin typeface="Arial" panose="020B0604020202020204" pitchFamily="34" charset="0"/>
                <a:cs typeface="Arial" panose="020B0604020202020204" pitchFamily="34" charset="0"/>
              </a:rPr>
              <a:t>• Inclusive education</a:t>
            </a:r>
          </a:p>
          <a:p>
            <a:pPr algn="l"/>
            <a:r>
              <a:rPr lang="en-GB" sz="4000" b="0" u="none" dirty="0">
                <a:latin typeface="Arial" panose="020B0604020202020204" pitchFamily="34" charset="0"/>
                <a:cs typeface="Arial" panose="020B0604020202020204" pitchFamily="34" charset="0"/>
              </a:rPr>
              <a:t>• Monitoring and support</a:t>
            </a:r>
          </a:p>
          <a:p>
            <a:pPr algn="l"/>
            <a:r>
              <a:rPr lang="en-GB" sz="3600" b="0" u="none" dirty="0">
                <a:latin typeface="Arial" panose="020B0604020202020204" pitchFamily="34" charset="0"/>
                <a:cs typeface="Arial" panose="020B0604020202020204" pitchFamily="34" charset="0"/>
              </a:rPr>
              <a:t>(Law et al., 2013; Department for Education and Department of Health, 2015; WHO, 2022</a:t>
            </a:r>
            <a:r>
              <a:rPr lang="en-GB" sz="4000" b="0" u="none" dirty="0">
                <a:latin typeface="Arial" panose="020B0604020202020204" pitchFamily="34" charset="0"/>
                <a:cs typeface="Arial" panose="020B0604020202020204" pitchFamily="34" charset="0"/>
              </a:rPr>
              <a:t>)</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356139" y="4890151"/>
            <a:ext cx="10047018" cy="1791252"/>
          </a:xfrm>
        </p:spPr>
        <p:txBody>
          <a:bodyPr/>
          <a:lstStyle/>
          <a:p>
            <a:r>
              <a:rPr lang="en-GB" sz="60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83836" y="7508882"/>
            <a:ext cx="10047018" cy="10322804"/>
          </a:xfrm>
        </p:spPr>
        <p:txBody>
          <a:bodyPr/>
          <a:lstStyle/>
          <a:p>
            <a:r>
              <a:rPr lang="en-GB" sz="5400" dirty="0">
                <a:latin typeface="Arial" panose="020B0604020202020204" pitchFamily="34" charset="0"/>
                <a:cs typeface="Arial" panose="020B0604020202020204" pitchFamily="34" charset="0"/>
              </a:rPr>
              <a:t>• Improve early identification and intervention</a:t>
            </a:r>
          </a:p>
          <a:p>
            <a:pPr marL="571500" indent="-571500">
              <a:buFont typeface="Wingdings" panose="05000000000000000000" pitchFamily="2" charset="2"/>
              <a:buChar char="§"/>
            </a:pPr>
            <a:r>
              <a:rPr lang="en-GB" sz="5400" dirty="0">
                <a:latin typeface="Arial" panose="020B0604020202020204" pitchFamily="34" charset="0"/>
                <a:cs typeface="Arial" panose="020B0604020202020204" pitchFamily="34" charset="0"/>
              </a:rPr>
              <a:t>Greater investment in Speech and Language Therapy</a:t>
            </a:r>
          </a:p>
          <a:p>
            <a:pPr marL="571500" indent="-571500">
              <a:buFont typeface="Wingdings" panose="05000000000000000000" pitchFamily="2" charset="2"/>
              <a:buChar char="§"/>
            </a:pPr>
            <a:r>
              <a:rPr lang="en-GB" sz="5400" dirty="0">
                <a:latin typeface="Arial" panose="020B0604020202020204" pitchFamily="34" charset="0"/>
                <a:cs typeface="Arial" panose="020B0604020202020204" pitchFamily="34" charset="0"/>
              </a:rPr>
              <a:t>Reduced waiting times and regional inequalities</a:t>
            </a:r>
          </a:p>
          <a:p>
            <a:pPr marL="571500" indent="-571500">
              <a:buFont typeface="Wingdings" panose="05000000000000000000" pitchFamily="2" charset="2"/>
              <a:buChar char="§"/>
            </a:pPr>
            <a:r>
              <a:rPr lang="en-GB" sz="5400" dirty="0">
                <a:latin typeface="Arial" panose="020B0604020202020204" pitchFamily="34" charset="0"/>
                <a:cs typeface="Arial" panose="020B0604020202020204" pitchFamily="34" charset="0"/>
              </a:rPr>
              <a:t>Stronger family, education and healthcare collaboration</a:t>
            </a:r>
          </a:p>
          <a:p>
            <a:r>
              <a:rPr lang="en-GB" sz="5400" dirty="0">
                <a:latin typeface="Arial" panose="020B0604020202020204" pitchFamily="34" charset="0"/>
                <a:cs typeface="Arial" panose="020B0604020202020204" pitchFamily="34" charset="0"/>
              </a:rPr>
              <a:t>(Law et al.,2013; WHO, 2022)</a:t>
            </a: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56139" y="17101999"/>
            <a:ext cx="10047018" cy="1107988"/>
          </a:xfrm>
        </p:spPr>
        <p:txBody>
          <a:bodyPr/>
          <a:lstStyle/>
          <a:p>
            <a:r>
              <a:rPr lang="en-GB" sz="6000" dirty="0">
                <a:latin typeface="Aptos" panose="020B0004020202020204" pitchFamily="34" charset="0"/>
              </a:rPr>
              <a:t>Conclusions </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78804" y="18955812"/>
            <a:ext cx="10052050" cy="10932201"/>
          </a:xfrm>
        </p:spPr>
        <p:txBody>
          <a:bodyPr/>
          <a:lstStyle/>
          <a:p>
            <a:r>
              <a:rPr lang="en-GB" sz="5400" dirty="0">
                <a:latin typeface="Arial" panose="020B0604020202020204" pitchFamily="34" charset="0"/>
                <a:cs typeface="Arial" panose="020B0604020202020204" pitchFamily="34" charset="0"/>
              </a:rPr>
              <a:t>• Understanding has evolved from stigma and exclusion to recognition as a neurodevelopmental condition.</a:t>
            </a:r>
          </a:p>
          <a:p>
            <a:r>
              <a:rPr lang="en-GB" sz="5400" dirty="0">
                <a:latin typeface="Arial" panose="020B0604020202020204" pitchFamily="34" charset="0"/>
                <a:cs typeface="Arial" panose="020B0604020202020204" pitchFamily="34" charset="0"/>
              </a:rPr>
              <a:t>• Early intervention and inclusive support improve long-term outcomes.</a:t>
            </a:r>
          </a:p>
          <a:p>
            <a:r>
              <a:rPr lang="en-GB" sz="5400" dirty="0">
                <a:latin typeface="Arial" panose="020B0604020202020204" pitchFamily="34" charset="0"/>
                <a:cs typeface="Arial" panose="020B0604020202020204" pitchFamily="34" charset="0"/>
              </a:rPr>
              <a:t>•Inequalities in access and waiting times remain significant challenges.</a:t>
            </a:r>
          </a:p>
          <a:p>
            <a:r>
              <a:rPr lang="en-GB" sz="5400" dirty="0">
                <a:latin typeface="Arial" panose="020B0604020202020204" pitchFamily="34" charset="0"/>
                <a:cs typeface="Arial" panose="020B0604020202020204" pitchFamily="34" charset="0"/>
              </a:rPr>
              <a:t>(Bishop et al., 2017; McKean et al., 2017; WHO, 2022).</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88043" y="18138314"/>
            <a:ext cx="10038659" cy="14840964"/>
          </a:xfrm>
        </p:spPr>
        <p:txBody>
          <a:bodyPr/>
          <a:lstStyle/>
          <a:p>
            <a:r>
              <a:rPr lang="en-GB" sz="4400" b="1" kern="100" dirty="0">
                <a:solidFill>
                  <a:srgbClr val="FF0000"/>
                </a:solidFill>
                <a:latin typeface="Arial" panose="020B0604020202020204" pitchFamily="34" charset="0"/>
                <a:ea typeface="Aptos" panose="020B0004020202020204" pitchFamily="34" charset="0"/>
                <a:cs typeface="Arial" panose="020B0604020202020204" pitchFamily="34" charset="0"/>
              </a:rPr>
              <a:t>Causes:</a:t>
            </a:r>
          </a:p>
          <a:p>
            <a:pPr marL="685800" indent="-6858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Genetic and neurodevelopmental factors </a:t>
            </a:r>
          </a:p>
          <a:p>
            <a:pPr marL="685800" indent="-6858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Family history</a:t>
            </a:r>
          </a:p>
          <a:p>
            <a:pPr marL="685800" indent="-6858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Prematurity and hearing difficulties</a:t>
            </a:r>
          </a:p>
          <a:p>
            <a:r>
              <a:rPr lang="en-GB" sz="3600" kern="100" dirty="0">
                <a:latin typeface="Arial" panose="020B0604020202020204" pitchFamily="34" charset="0"/>
                <a:ea typeface="Aptos" panose="020B0004020202020204" pitchFamily="34" charset="0"/>
                <a:cs typeface="Arial" panose="020B0604020202020204" pitchFamily="34" charset="0"/>
              </a:rPr>
              <a:t>(Bishop et al., 2017; WHO, 2022).</a:t>
            </a:r>
          </a:p>
          <a:p>
            <a:r>
              <a:rPr lang="en-GB" sz="4400" b="1" kern="100" dirty="0">
                <a:solidFill>
                  <a:srgbClr val="FF0000"/>
                </a:solidFill>
                <a:latin typeface="Arial" panose="020B0604020202020204" pitchFamily="34" charset="0"/>
                <a:ea typeface="Aptos" panose="020B0004020202020204" pitchFamily="34" charset="0"/>
                <a:cs typeface="Arial" panose="020B0604020202020204" pitchFamily="34" charset="0"/>
              </a:rPr>
              <a:t>Symptoms:</a:t>
            </a:r>
          </a:p>
          <a:p>
            <a:pPr marL="571500" indent="-5715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Delayed speech</a:t>
            </a:r>
          </a:p>
          <a:p>
            <a:pPr marL="571500" indent="-5715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Limited vocabulary</a:t>
            </a:r>
          </a:p>
          <a:p>
            <a:pPr marL="571500" indent="-5715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Difficulty understanding or expressing language</a:t>
            </a:r>
          </a:p>
          <a:p>
            <a:pPr marL="571500" indent="-5715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Social communication difficulties</a:t>
            </a:r>
          </a:p>
          <a:p>
            <a:r>
              <a:rPr lang="en-GB" sz="3600" kern="100" dirty="0">
                <a:latin typeface="Arial" panose="020B0604020202020204" pitchFamily="34" charset="0"/>
                <a:ea typeface="Aptos" panose="020B0004020202020204" pitchFamily="34" charset="0"/>
                <a:cs typeface="Arial" panose="020B0604020202020204" pitchFamily="34" charset="0"/>
              </a:rPr>
              <a:t>(WHO, 2022; RCSLT, 2023)</a:t>
            </a:r>
          </a:p>
          <a:p>
            <a:r>
              <a:rPr lang="en-GB" sz="4400" b="1" dirty="0">
                <a:solidFill>
                  <a:srgbClr val="FF0000"/>
                </a:solidFill>
                <a:latin typeface="Arial" panose="020B0604020202020204" pitchFamily="34" charset="0"/>
                <a:cs typeface="Arial" panose="020B0604020202020204" pitchFamily="34" charset="0"/>
              </a:rPr>
              <a:t>Diagnosis: </a:t>
            </a:r>
            <a:endParaRPr lang="en-GB" sz="4400" dirty="0">
              <a:solidFill>
                <a:srgbClr val="FF0000"/>
              </a:solidFill>
              <a:latin typeface="Arial" panose="020B0604020202020204" pitchFamily="34" charset="0"/>
              <a:cs typeface="Arial" panose="020B0604020202020204" pitchFamily="34" charset="0"/>
            </a:endParaRPr>
          </a:p>
          <a:p>
            <a:pPr marL="457200" indent="-4572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Speech and Language</a:t>
            </a:r>
          </a:p>
          <a:p>
            <a:r>
              <a:rPr lang="en-GB" sz="3600" kern="100" dirty="0">
                <a:latin typeface="Arial" panose="020B0604020202020204" pitchFamily="34" charset="0"/>
                <a:ea typeface="Aptos" panose="020B0004020202020204" pitchFamily="34" charset="0"/>
                <a:cs typeface="Arial" panose="020B0604020202020204" pitchFamily="34" charset="0"/>
              </a:rPr>
              <a:t>Therapy assessment</a:t>
            </a:r>
          </a:p>
          <a:p>
            <a:pPr marL="457200" indent="-4572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Developmental history </a:t>
            </a:r>
          </a:p>
          <a:p>
            <a:pPr marL="457200" indent="-4572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Standardised assessments</a:t>
            </a:r>
          </a:p>
          <a:p>
            <a:pPr marL="457200" indent="-457200">
              <a:buFont typeface="Wingdings" panose="05000000000000000000" pitchFamily="2" charset="2"/>
              <a:buChar char="§"/>
            </a:pPr>
            <a:r>
              <a:rPr lang="en-GB" sz="3600" kern="100" dirty="0">
                <a:latin typeface="Arial" panose="020B0604020202020204" pitchFamily="34" charset="0"/>
                <a:ea typeface="Aptos" panose="020B0004020202020204" pitchFamily="34" charset="0"/>
                <a:cs typeface="Arial" panose="020B0604020202020204" pitchFamily="34" charset="0"/>
              </a:rPr>
              <a:t>Other conditions excluded</a:t>
            </a:r>
          </a:p>
          <a:p>
            <a:r>
              <a:rPr lang="en-GB" sz="3600" kern="100" dirty="0">
                <a:latin typeface="Arial" panose="020B0604020202020204" pitchFamily="34" charset="0"/>
                <a:ea typeface="Aptos" panose="020B0004020202020204" pitchFamily="34" charset="0"/>
                <a:cs typeface="Arial" panose="020B0604020202020204" pitchFamily="34" charset="0"/>
              </a:rPr>
              <a:t>(WHO, 2022)</a:t>
            </a:r>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r>
              <a:rPr lang="en-GB" dirty="0"/>
              <a:t>Historical and Contemporary Perspectives on Treatment and Care</a:t>
            </a: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ICD-11 Code: 6A01</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Developmental Speech or Language Disorders (DSLD)</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Picture 19">
            <a:extLst>
              <a:ext uri="{FF2B5EF4-FFF2-40B4-BE49-F238E27FC236}">
                <a16:creationId xmlns:a16="http://schemas.microsoft.com/office/drawing/2014/main" id="{6CBBF3F3-28C4-A833-10B9-B89C8B0000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310" y="11071481"/>
            <a:ext cx="9187248" cy="3029074"/>
          </a:xfrm>
          <a:prstGeom prst="rect">
            <a:avLst/>
          </a:prstGeom>
          <a:ln>
            <a:noFill/>
          </a:ln>
          <a:effectLst>
            <a:softEdge rad="112500"/>
          </a:effectLst>
        </p:spPr>
      </p:pic>
      <p:pic>
        <p:nvPicPr>
          <p:cNvPr id="22" name="Picture 21">
            <a:extLst>
              <a:ext uri="{FF2B5EF4-FFF2-40B4-BE49-F238E27FC236}">
                <a16:creationId xmlns:a16="http://schemas.microsoft.com/office/drawing/2014/main" id="{CE623B4D-5853-2C90-5090-6C0DC039D7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31257" y="6721739"/>
            <a:ext cx="8285094" cy="3336662"/>
          </a:xfrm>
          <a:prstGeom prst="rect">
            <a:avLst/>
          </a:prstGeom>
        </p:spPr>
      </p:pic>
      <p:pic>
        <p:nvPicPr>
          <p:cNvPr id="25" name="Picture 24">
            <a:extLst>
              <a:ext uri="{FF2B5EF4-FFF2-40B4-BE49-F238E27FC236}">
                <a16:creationId xmlns:a16="http://schemas.microsoft.com/office/drawing/2014/main" id="{BA0F68DE-A0EF-CA79-0471-2E56B05DEA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498264" y="28134809"/>
            <a:ext cx="9831569" cy="2918490"/>
          </a:xfrm>
          <a:prstGeom prst="rect">
            <a:avLst/>
          </a:prstGeom>
        </p:spPr>
      </p:pic>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98940-D0B1-36F1-270F-9A82FFBCEB2E}"/>
              </a:ext>
            </a:extLst>
          </p:cNvPr>
          <p:cNvSpPr>
            <a:spLocks noGrp="1"/>
          </p:cNvSpPr>
          <p:nvPr>
            <p:ph type="title"/>
          </p:nvPr>
        </p:nvSpPr>
        <p:spPr>
          <a:xfrm>
            <a:off x="579120" y="-1428748"/>
            <a:ext cx="37856160" cy="6362702"/>
          </a:xfrm>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FD904A2-3856-AC53-94D1-61F2526AB027}"/>
              </a:ext>
            </a:extLst>
          </p:cNvPr>
          <p:cNvSpPr>
            <a:spLocks noGrp="1"/>
          </p:cNvSpPr>
          <p:nvPr>
            <p:ph idx="1"/>
          </p:nvPr>
        </p:nvSpPr>
        <p:spPr>
          <a:xfrm>
            <a:off x="144780" y="2057402"/>
            <a:ext cx="43601640" cy="30860997"/>
          </a:xfrm>
        </p:spPr>
        <p:txBody>
          <a:bodyPr>
            <a:normAutofit fontScale="25000" lnSpcReduction="20000"/>
          </a:bodyPr>
          <a:lstStyle/>
          <a:p>
            <a:pPr marL="0" indent="0">
              <a:lnSpc>
                <a:spcPct val="120000"/>
              </a:lnSpc>
              <a:buNone/>
            </a:pPr>
            <a:r>
              <a:rPr lang="en-GB" sz="19200" dirty="0">
                <a:latin typeface="Arial" panose="020B0604020202020204" pitchFamily="34" charset="0"/>
                <a:cs typeface="Arial" panose="020B0604020202020204" pitchFamily="34" charset="0"/>
              </a:rPr>
              <a:t> </a:t>
            </a:r>
          </a:p>
          <a:p>
            <a:pPr marL="0" indent="0">
              <a:lnSpc>
                <a:spcPct val="120000"/>
              </a:lnSpc>
              <a:buNone/>
            </a:pPr>
            <a:r>
              <a:rPr lang="en-GB" sz="19200" dirty="0">
                <a:latin typeface="Arial" panose="020B0604020202020204" pitchFamily="34" charset="0"/>
                <a:cs typeface="Arial" panose="020B0604020202020204" pitchFamily="34" charset="0"/>
              </a:rPr>
              <a:t>Bishop, D.V.M., </a:t>
            </a:r>
            <a:r>
              <a:rPr lang="en-GB" sz="19200" dirty="0" err="1">
                <a:latin typeface="Arial" panose="020B0604020202020204" pitchFamily="34" charset="0"/>
                <a:cs typeface="Arial" panose="020B0604020202020204" pitchFamily="34" charset="0"/>
              </a:rPr>
              <a:t>Snowling</a:t>
            </a:r>
            <a:r>
              <a:rPr lang="en-GB" sz="19200" dirty="0">
                <a:latin typeface="Arial" panose="020B0604020202020204" pitchFamily="34" charset="0"/>
                <a:cs typeface="Arial" panose="020B0604020202020204" pitchFamily="34" charset="0"/>
              </a:rPr>
              <a:t>, M.J., Thompson, P.A. and Greenhalgh, T. (2017) ‘CATALISE: A multinational and multidisciplinary Delphi consensus study of problems with language development: Phase 2’, </a:t>
            </a:r>
            <a:r>
              <a:rPr lang="en-GB" sz="19200" i="1" dirty="0">
                <a:latin typeface="Arial" panose="020B0604020202020204" pitchFamily="34" charset="0"/>
                <a:cs typeface="Arial" panose="020B0604020202020204" pitchFamily="34" charset="0"/>
              </a:rPr>
              <a:t>Journal of Child Psychology and Psychiatry</a:t>
            </a:r>
            <a:r>
              <a:rPr lang="en-GB" sz="19200" dirty="0">
                <a:latin typeface="Arial" panose="020B0604020202020204" pitchFamily="34" charset="0"/>
                <a:cs typeface="Arial" panose="020B0604020202020204" pitchFamily="34" charset="0"/>
              </a:rPr>
              <a:t>, 58(10), pp. 1068–1080. Available at: </a:t>
            </a:r>
            <a:r>
              <a:rPr lang="en-GB" sz="19200" dirty="0">
                <a:latin typeface="Arial" panose="020B0604020202020204" pitchFamily="34" charset="0"/>
                <a:cs typeface="Arial" panose="020B0604020202020204" pitchFamily="34" charset="0"/>
                <a:hlinkClick r:id="rId2"/>
              </a:rPr>
              <a:t>https://acamh.onlinelibrary.wiley.com/doi/10.1111/jcpp.12721</a:t>
            </a:r>
            <a:r>
              <a:rPr lang="en-GB" sz="19200" dirty="0">
                <a:latin typeface="Arial" panose="020B0604020202020204" pitchFamily="34" charset="0"/>
                <a:cs typeface="Arial" panose="020B0604020202020204" pitchFamily="34" charset="0"/>
              </a:rPr>
              <a:t> (Accessed: 27 July 2026).</a:t>
            </a:r>
            <a:br>
              <a:rPr lang="en-GB" sz="19200" dirty="0">
                <a:latin typeface="Arial" panose="020B0604020202020204" pitchFamily="34" charset="0"/>
                <a:cs typeface="Arial" panose="020B0604020202020204" pitchFamily="34" charset="0"/>
              </a:rPr>
            </a:br>
            <a:endParaRPr lang="en-GB" sz="19200" dirty="0">
              <a:latin typeface="Arial" panose="020B0604020202020204" pitchFamily="34" charset="0"/>
              <a:cs typeface="Arial" panose="020B0604020202020204" pitchFamily="34" charset="0"/>
            </a:endParaRPr>
          </a:p>
          <a:p>
            <a:pPr marL="0" indent="0">
              <a:lnSpc>
                <a:spcPct val="120000"/>
              </a:lnSpc>
              <a:buNone/>
            </a:pPr>
            <a:r>
              <a:rPr lang="en-GB" sz="19200" dirty="0">
                <a:latin typeface="Arial" panose="020B0604020202020204" pitchFamily="34" charset="0"/>
                <a:cs typeface="Arial" panose="020B0604020202020204" pitchFamily="34" charset="0"/>
              </a:rPr>
              <a:t>Department for Education and Department of Health (2015) </a:t>
            </a:r>
            <a:r>
              <a:rPr lang="en-GB" sz="19200" i="1" dirty="0">
                <a:latin typeface="Arial" panose="020B0604020202020204" pitchFamily="34" charset="0"/>
                <a:cs typeface="Arial" panose="020B0604020202020204" pitchFamily="34" charset="0"/>
              </a:rPr>
              <a:t>Special educational needs and disability code of practice: 0 to 25 years</a:t>
            </a:r>
            <a:r>
              <a:rPr lang="en-GB" sz="19200" dirty="0">
                <a:latin typeface="Arial" panose="020B0604020202020204" pitchFamily="34" charset="0"/>
                <a:cs typeface="Arial" panose="020B0604020202020204" pitchFamily="34" charset="0"/>
              </a:rPr>
              <a:t>. Available at: </a:t>
            </a:r>
            <a:r>
              <a:rPr lang="en-GB" sz="19200" dirty="0">
                <a:latin typeface="Arial" panose="020B0604020202020204" pitchFamily="34" charset="0"/>
                <a:cs typeface="Arial" panose="020B0604020202020204" pitchFamily="34" charset="0"/>
                <a:hlinkClick r:id="rId3"/>
              </a:rPr>
              <a:t>https://www.gov.uk/government/publications/send-code-of-practice-0-to-25</a:t>
            </a:r>
            <a:r>
              <a:rPr lang="en-GB" sz="19200" dirty="0">
                <a:latin typeface="Arial" panose="020B0604020202020204" pitchFamily="34" charset="0"/>
                <a:cs typeface="Arial" panose="020B0604020202020204" pitchFamily="34" charset="0"/>
              </a:rPr>
              <a:t> (Accessed: 27 July 2026).</a:t>
            </a:r>
          </a:p>
          <a:p>
            <a:pPr marL="0" indent="0">
              <a:lnSpc>
                <a:spcPct val="120000"/>
              </a:lnSpc>
              <a:buNone/>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 Law, J., Reilly, S. and Snow, P.C. (2013) ‘Child speech, language and communication need re-examined in a public health context’, </a:t>
            </a:r>
            <a:r>
              <a:rPr lang="en-GB" sz="19200" i="1" dirty="0">
                <a:latin typeface="Arial" panose="020B0604020202020204" pitchFamily="34" charset="0"/>
                <a:cs typeface="Arial" panose="020B0604020202020204" pitchFamily="34" charset="0"/>
              </a:rPr>
              <a:t>International Journal of Language &amp; Communication Disorders</a:t>
            </a:r>
            <a:r>
              <a:rPr lang="en-GB" sz="19200" dirty="0">
                <a:latin typeface="Arial" panose="020B0604020202020204" pitchFamily="34" charset="0"/>
                <a:cs typeface="Arial" panose="020B0604020202020204" pitchFamily="34" charset="0"/>
              </a:rPr>
              <a:t>, 48(5), pp. 486–496. Available at: </a:t>
            </a:r>
            <a:r>
              <a:rPr lang="en-GB" sz="19200" dirty="0">
                <a:latin typeface="Arial" panose="020B0604020202020204" pitchFamily="34" charset="0"/>
                <a:cs typeface="Arial" panose="020B0604020202020204" pitchFamily="34" charset="0"/>
                <a:hlinkClick r:id="rId4"/>
              </a:rPr>
              <a:t>https://onlinelibrary.wiley.com/journal/14606984</a:t>
            </a:r>
            <a:r>
              <a:rPr lang="en-GB" sz="19200" dirty="0">
                <a:latin typeface="Arial" panose="020B0604020202020204" pitchFamily="34" charset="0"/>
                <a:cs typeface="Arial" panose="020B0604020202020204" pitchFamily="34" charset="0"/>
              </a:rPr>
              <a:t> (Accessed: 27 July 2026).</a:t>
            </a:r>
          </a:p>
          <a:p>
            <a:pPr marL="0" indent="0">
              <a:lnSpc>
                <a:spcPct val="120000"/>
              </a:lnSpc>
              <a:buNone/>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NHS England (2025) Standardising community health services: Core component descriptions – Community speech and language therapy (children and young people). Available at: </a:t>
            </a:r>
            <a:r>
              <a:rPr lang="en-GB" sz="19200" dirty="0">
                <a:latin typeface="Arial" panose="020B0604020202020204" pitchFamily="34" charset="0"/>
                <a:cs typeface="Arial" panose="020B0604020202020204" pitchFamily="34" charset="0"/>
                <a:hlinkClick r:id="rId5"/>
              </a:rPr>
              <a:t>https://www.england.nhs.uk/long-read/standardising-community-health-services-core-component-descriptions/</a:t>
            </a:r>
            <a:r>
              <a:rPr lang="en-GB" sz="19200" dirty="0">
                <a:latin typeface="Arial" panose="020B0604020202020204" pitchFamily="34" charset="0"/>
                <a:cs typeface="Arial" panose="020B0604020202020204" pitchFamily="34" charset="0"/>
              </a:rPr>
              <a:t> (Accessed: 27 July 2026).</a:t>
            </a:r>
          </a:p>
          <a:p>
            <a:pPr marL="0" indent="0">
              <a:lnSpc>
                <a:spcPct val="120000"/>
              </a:lnSpc>
              <a:buNone/>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 Norbury, C.F., Gooch, D., Wray, C., Baird, G., Charman, T., Simonoff, E. and Pickles, A. (2016) ‘The impact of nonverbal ability on prevalence and clinical presentation of language disorder’, </a:t>
            </a:r>
            <a:r>
              <a:rPr lang="en-GB" sz="19200" i="1" dirty="0">
                <a:latin typeface="Arial" panose="020B0604020202020204" pitchFamily="34" charset="0"/>
                <a:cs typeface="Arial" panose="020B0604020202020204" pitchFamily="34" charset="0"/>
              </a:rPr>
              <a:t>Journal of Child Psychology and Psychiatry</a:t>
            </a:r>
            <a:r>
              <a:rPr lang="en-GB" sz="19200" dirty="0">
                <a:latin typeface="Arial" panose="020B0604020202020204" pitchFamily="34" charset="0"/>
                <a:cs typeface="Arial" panose="020B0604020202020204" pitchFamily="34" charset="0"/>
              </a:rPr>
              <a:t>, 57(11), pp. 1247–1257. Available at: </a:t>
            </a:r>
            <a:r>
              <a:rPr lang="en-GB" sz="19200" dirty="0">
                <a:latin typeface="Arial" panose="020B0604020202020204" pitchFamily="34" charset="0"/>
                <a:cs typeface="Arial" panose="020B0604020202020204" pitchFamily="34" charset="0"/>
                <a:hlinkClick r:id="rId6"/>
              </a:rPr>
              <a:t>https://acamh.onlinelibrary.wiley.com/doi/10.1111/jcpp.12540</a:t>
            </a:r>
            <a:r>
              <a:rPr lang="en-GB" sz="19200" dirty="0">
                <a:latin typeface="Arial" panose="020B0604020202020204" pitchFamily="34" charset="0"/>
                <a:cs typeface="Arial" panose="020B0604020202020204" pitchFamily="34" charset="0"/>
              </a:rPr>
              <a:t> (Accessed: 27 July 2026).</a:t>
            </a:r>
          </a:p>
          <a:p>
            <a:pPr marL="0" indent="0">
              <a:lnSpc>
                <a:spcPct val="120000"/>
              </a:lnSpc>
              <a:buNone/>
            </a:pPr>
            <a:br>
              <a:rPr lang="en-GB" sz="19200" dirty="0">
                <a:latin typeface="Arial" panose="020B0604020202020204" pitchFamily="34" charset="0"/>
                <a:cs typeface="Arial" panose="020B0604020202020204" pitchFamily="34" charset="0"/>
              </a:rPr>
            </a:br>
            <a:r>
              <a:rPr lang="en-GB" sz="19200" dirty="0">
                <a:latin typeface="Arial" panose="020B0604020202020204" pitchFamily="34" charset="0"/>
                <a:cs typeface="Arial" panose="020B0604020202020204" pitchFamily="34" charset="0"/>
              </a:rPr>
              <a:t> </a:t>
            </a:r>
            <a:r>
              <a:rPr lang="en-GB" sz="19200" i="1" dirty="0">
                <a:latin typeface="Arial" panose="020B0604020202020204" pitchFamily="34" charset="0"/>
                <a:cs typeface="Arial" panose="020B0604020202020204" pitchFamily="34" charset="0"/>
              </a:rPr>
              <a:t>Royal College of Speech and Language Therapists </a:t>
            </a:r>
            <a:r>
              <a:rPr lang="en-GB" sz="19200" dirty="0">
                <a:latin typeface="Arial" panose="020B0604020202020204" pitchFamily="34" charset="0"/>
                <a:cs typeface="Arial" panose="020B0604020202020204" pitchFamily="34" charset="0"/>
              </a:rPr>
              <a:t>(RCSLT) (2024) </a:t>
            </a:r>
            <a:r>
              <a:rPr lang="en-GB" sz="19200" i="1" dirty="0">
                <a:latin typeface="Arial" panose="020B0604020202020204" pitchFamily="34" charset="0"/>
                <a:cs typeface="Arial" panose="020B0604020202020204" pitchFamily="34" charset="0"/>
              </a:rPr>
              <a:t>Developmental Language Disorder (DLD). </a:t>
            </a:r>
            <a:r>
              <a:rPr lang="en-GB" sz="19200" dirty="0">
                <a:latin typeface="Arial" panose="020B0604020202020204" pitchFamily="34" charset="0"/>
                <a:cs typeface="Arial" panose="020B0604020202020204" pitchFamily="34" charset="0"/>
              </a:rPr>
              <a:t>Available at: </a:t>
            </a:r>
            <a:r>
              <a:rPr lang="en-GB" sz="19200" dirty="0">
                <a:latin typeface="Arial" panose="020B0604020202020204" pitchFamily="34" charset="0"/>
                <a:cs typeface="Arial" panose="020B0604020202020204" pitchFamily="34" charset="0"/>
                <a:hlinkClick r:id="rId7"/>
              </a:rPr>
              <a:t>https://www.rcslt.org/speech-and-language-therapy/clinical-information/developmental-language-disorder/</a:t>
            </a:r>
            <a:r>
              <a:rPr lang="en-GB" sz="19200" dirty="0">
                <a:latin typeface="Arial" panose="020B0604020202020204" pitchFamily="34" charset="0"/>
                <a:cs typeface="Arial" panose="020B0604020202020204" pitchFamily="34" charset="0"/>
              </a:rPr>
              <a:t> (Accessed: 27 July 2026).</a:t>
            </a:r>
          </a:p>
          <a:p>
            <a:pPr marL="0" indent="0">
              <a:lnSpc>
                <a:spcPct val="120000"/>
              </a:lnSpc>
              <a:buNone/>
            </a:pPr>
            <a:endParaRPr lang="en-GB" sz="19200" dirty="0">
              <a:latin typeface="Arial" panose="020B0604020202020204" pitchFamily="34" charset="0"/>
              <a:cs typeface="Arial" panose="020B0604020202020204" pitchFamily="34" charset="0"/>
            </a:endParaRPr>
          </a:p>
          <a:p>
            <a:pPr marL="0" indent="0">
              <a:lnSpc>
                <a:spcPct val="120000"/>
              </a:lnSpc>
              <a:buNone/>
            </a:pPr>
            <a:r>
              <a:rPr lang="en-GB" sz="19200" i="1" dirty="0">
                <a:latin typeface="Arial" panose="020B0604020202020204" pitchFamily="34" charset="0"/>
                <a:cs typeface="Arial" panose="020B0604020202020204" pitchFamily="34" charset="0"/>
              </a:rPr>
              <a:t>Royal College of Speech and Language Therapists (RCSLT) (2023) </a:t>
            </a:r>
            <a:r>
              <a:rPr lang="en-GB" sz="19200" dirty="0">
                <a:latin typeface="Arial" panose="020B0604020202020204" pitchFamily="34" charset="0"/>
                <a:cs typeface="Arial" panose="020B0604020202020204" pitchFamily="34" charset="0"/>
              </a:rPr>
              <a:t>Speech, language and communication needs. Available at: </a:t>
            </a:r>
            <a:r>
              <a:rPr lang="en-GB" sz="19200" dirty="0">
                <a:latin typeface="Arial" panose="020B0604020202020204" pitchFamily="34" charset="0"/>
                <a:cs typeface="Arial" panose="020B0604020202020204" pitchFamily="34" charset="0"/>
                <a:hlinkClick r:id="rId8"/>
              </a:rPr>
              <a:t>https://www.rcslt.org/speech-and-language-therapy/</a:t>
            </a:r>
            <a:r>
              <a:rPr lang="en-GB" sz="19200" dirty="0">
                <a:latin typeface="Arial" panose="020B0604020202020204" pitchFamily="34" charset="0"/>
                <a:cs typeface="Arial" panose="020B0604020202020204" pitchFamily="34" charset="0"/>
              </a:rPr>
              <a:t> (Accessed: 27 July 2026).</a:t>
            </a:r>
          </a:p>
          <a:p>
            <a:pPr marL="0" indent="0">
              <a:lnSpc>
                <a:spcPct val="120000"/>
              </a:lnSpc>
              <a:buNone/>
            </a:pPr>
            <a:r>
              <a:rPr lang="en-GB" sz="19200" i="1" dirty="0">
                <a:latin typeface="Arial" panose="020B0604020202020204" pitchFamily="34" charset="0"/>
                <a:cs typeface="Arial" panose="020B0604020202020204" pitchFamily="34" charset="0"/>
              </a:rPr>
              <a:t>Reilly, S., Wake, M., </a:t>
            </a:r>
            <a:r>
              <a:rPr lang="en-GB" sz="19200" i="1" dirty="0" err="1">
                <a:latin typeface="Arial" panose="020B0604020202020204" pitchFamily="34" charset="0"/>
                <a:cs typeface="Arial" panose="020B0604020202020204" pitchFamily="34" charset="0"/>
              </a:rPr>
              <a:t>Ukoumunne</a:t>
            </a:r>
            <a:r>
              <a:rPr lang="en-GB" sz="19200" i="1" dirty="0">
                <a:latin typeface="Arial" panose="020B0604020202020204" pitchFamily="34" charset="0"/>
                <a:cs typeface="Arial" panose="020B0604020202020204" pitchFamily="34" charset="0"/>
              </a:rPr>
              <a:t>, O.C., Bavin, E., Prior, M., Cini, E., Conway, L., Eadie, P. and Bretherton, L. (2010) ‘Predicting language outcomes at 4 years of age’, </a:t>
            </a:r>
            <a:r>
              <a:rPr lang="en-GB" sz="19200" i="1" dirty="0" err="1">
                <a:latin typeface="Arial" panose="020B0604020202020204" pitchFamily="34" charset="0"/>
                <a:cs typeface="Arial" panose="020B0604020202020204" pitchFamily="34" charset="0"/>
              </a:rPr>
              <a:t>Pediatrics</a:t>
            </a:r>
            <a:r>
              <a:rPr lang="en-GB" sz="19200" i="1" dirty="0">
                <a:latin typeface="Arial" panose="020B0604020202020204" pitchFamily="34" charset="0"/>
                <a:cs typeface="Arial" panose="020B0604020202020204" pitchFamily="34" charset="0"/>
              </a:rPr>
              <a:t>, 126(6), pp. e1530–e1537. Available at: </a:t>
            </a:r>
            <a:r>
              <a:rPr lang="en-GB" sz="19200" i="1" dirty="0">
                <a:latin typeface="Arial" panose="020B0604020202020204" pitchFamily="34" charset="0"/>
                <a:cs typeface="Arial" panose="020B0604020202020204" pitchFamily="34" charset="0"/>
                <a:hlinkClick r:id="rId9"/>
              </a:rPr>
              <a:t>https://publications.aap.org/pediatrics/article/126/6/e1530</a:t>
            </a:r>
            <a:r>
              <a:rPr lang="en-GB" sz="19200" i="1" dirty="0">
                <a:latin typeface="Arial" panose="020B0604020202020204" pitchFamily="34" charset="0"/>
                <a:cs typeface="Arial" panose="020B0604020202020204" pitchFamily="34" charset="0"/>
              </a:rPr>
              <a:t> (Accessed: 27 July 2026).</a:t>
            </a:r>
          </a:p>
          <a:p>
            <a:pPr marL="0" indent="0">
              <a:lnSpc>
                <a:spcPct val="120000"/>
              </a:lnSpc>
              <a:buNone/>
            </a:pPr>
            <a:endParaRPr lang="en-GB" sz="19200" dirty="0">
              <a:latin typeface="Arial" panose="020B0604020202020204" pitchFamily="34" charset="0"/>
              <a:cs typeface="Arial" panose="020B0604020202020204" pitchFamily="34" charset="0"/>
            </a:endParaRPr>
          </a:p>
          <a:p>
            <a:pPr marL="0" indent="0">
              <a:lnSpc>
                <a:spcPct val="120000"/>
              </a:lnSpc>
              <a:buNone/>
            </a:pPr>
            <a:r>
              <a:rPr lang="en-GB" sz="19200" i="1" dirty="0">
                <a:latin typeface="Arial" panose="020B0604020202020204" pitchFamily="34" charset="0"/>
                <a:cs typeface="Arial" panose="020B0604020202020204" pitchFamily="34" charset="0"/>
              </a:rPr>
              <a:t>McKean, C., Reilly, S., Bavin, E.L., Bretherton, L., Cini, E., Conway, L., Cook, F., Eadie, P., Prior, M., Wake, M. and Mensah, F. (2017) ‘Language outcomes at seven years: Early predictors and developmental pathways’, </a:t>
            </a:r>
            <a:r>
              <a:rPr lang="en-GB" sz="19200" i="1" dirty="0" err="1">
                <a:latin typeface="Arial" panose="020B0604020202020204" pitchFamily="34" charset="0"/>
                <a:cs typeface="Arial" panose="020B0604020202020204" pitchFamily="34" charset="0"/>
              </a:rPr>
              <a:t>Pediatrics</a:t>
            </a:r>
            <a:r>
              <a:rPr lang="en-GB" sz="19200" i="1" dirty="0">
                <a:latin typeface="Arial" panose="020B0604020202020204" pitchFamily="34" charset="0"/>
                <a:cs typeface="Arial" panose="020B0604020202020204" pitchFamily="34" charset="0"/>
              </a:rPr>
              <a:t>, 139(3), e20161303. Available at: </a:t>
            </a:r>
            <a:r>
              <a:rPr lang="en-GB" sz="19200" i="1" dirty="0">
                <a:latin typeface="Arial" panose="020B0604020202020204" pitchFamily="34" charset="0"/>
                <a:cs typeface="Arial" panose="020B0604020202020204" pitchFamily="34" charset="0"/>
                <a:hlinkClick r:id="rId10"/>
              </a:rPr>
              <a:t>https://publications.aap.org/pediatrics/article/139/3/e20161303</a:t>
            </a:r>
            <a:r>
              <a:rPr lang="en-GB" sz="19200" i="1" dirty="0">
                <a:latin typeface="Arial" panose="020B0604020202020204" pitchFamily="34" charset="0"/>
                <a:cs typeface="Arial" panose="020B0604020202020204" pitchFamily="34" charset="0"/>
              </a:rPr>
              <a:t> (Accessed: 27 July 2026).</a:t>
            </a:r>
          </a:p>
          <a:p>
            <a:pPr marL="0" indent="0">
              <a:lnSpc>
                <a:spcPct val="120000"/>
              </a:lnSpc>
              <a:buNone/>
            </a:pPr>
            <a:endParaRPr lang="en-GB" sz="19200" dirty="0">
              <a:latin typeface="Arial" panose="020B0604020202020204" pitchFamily="34" charset="0"/>
              <a:cs typeface="Arial" panose="020B0604020202020204" pitchFamily="34" charset="0"/>
            </a:endParaRPr>
          </a:p>
          <a:p>
            <a:pPr marL="0" indent="0">
              <a:lnSpc>
                <a:spcPct val="120000"/>
              </a:lnSpc>
              <a:buNone/>
            </a:pPr>
            <a:r>
              <a:rPr lang="en-GB" sz="19200" dirty="0">
                <a:latin typeface="Arial" panose="020B0604020202020204" pitchFamily="34" charset="0"/>
                <a:cs typeface="Arial" panose="020B0604020202020204" pitchFamily="34" charset="0"/>
              </a:rPr>
              <a:t>World Health Organization (2022) International Classification of Diseases 11th Revision (ICD-11). Available at: </a:t>
            </a:r>
            <a:r>
              <a:rPr lang="en-GB" sz="19200" dirty="0">
                <a:latin typeface="Arial" panose="020B0604020202020204" pitchFamily="34" charset="0"/>
                <a:cs typeface="Arial" panose="020B0604020202020204" pitchFamily="34" charset="0"/>
                <a:hlinkClick r:id="rId11"/>
              </a:rPr>
              <a:t>https://icd.who.int/</a:t>
            </a:r>
            <a:r>
              <a:rPr lang="en-GB" sz="19200" dirty="0">
                <a:latin typeface="Arial" panose="020B0604020202020204" pitchFamily="34" charset="0"/>
                <a:cs typeface="Arial" panose="020B0604020202020204" pitchFamily="34" charset="0"/>
              </a:rPr>
              <a:t> (Accessed: 27 July 2026).</a:t>
            </a:r>
          </a:p>
          <a:p>
            <a:pPr marL="0" indent="0">
              <a:buNone/>
            </a:pPr>
            <a:endParaRPr lang="en-GB" sz="9600" dirty="0"/>
          </a:p>
        </p:txBody>
      </p:sp>
    </p:spTree>
    <p:extLst>
      <p:ext uri="{BB962C8B-B14F-4D97-AF65-F5344CB8AC3E}">
        <p14:creationId xmlns:p14="http://schemas.microsoft.com/office/powerpoint/2010/main" val="2792404915"/>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3570</TotalTime>
  <Words>1178</Words>
  <Application>Microsoft Office PowerPoint</Application>
  <PresentationFormat>Custom</PresentationFormat>
  <Paragraphs>123</Paragraphs>
  <Slides>3</Slides>
  <Notes>0</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3</vt:i4>
      </vt:variant>
    </vt:vector>
  </HeadingPairs>
  <TitlesOfParts>
    <vt:vector size="16"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Telma Andrade Student number : 2328861 Lecture’s Name: Bianca Sanilippo </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telma andrade</cp:lastModifiedBy>
  <cp:revision>93</cp:revision>
  <cp:lastPrinted>2015-06-29T17:31:11Z</cp:lastPrinted>
  <dcterms:created xsi:type="dcterms:W3CDTF">2012-02-03T19:11:35Z</dcterms:created>
  <dcterms:modified xsi:type="dcterms:W3CDTF">2026-07-30T22:19:46Z</dcterms:modified>
</cp:coreProperties>
</file>