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BF3FF"/>
    <a:srgbClr val="F7FAFF"/>
    <a:srgbClr val="F6FAFF"/>
    <a:srgbClr val="FAF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>
        <p:scale>
          <a:sx n="57" d="100"/>
          <a:sy n="57" d="100"/>
        </p:scale>
        <p:origin x="101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6574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advisor/uk/business/ecommerce-statistics/" TargetMode="External"/><Relationship Id="rId2" Type="http://schemas.openxmlformats.org/officeDocument/2006/relationships/hyperlink" Target="https://www.interflora.co.uk/?gad_source=1&amp;gad_campaignid=22569027834&amp;gbraid=0AAAAAD_QeSXL0V_AYGf5obgXRmd9FpQUC&amp;gclid=CjwKCAjwpcTNBhA5EiwAdO1S9rWbs_-0xuJ8xovj4-DtGhHGtkOGtZ4Laxw3kFiaK8yTtVB218YL5hoCBwoQAvD_BwE" TargetMode="Externa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.png"/><Relationship Id="rId4" Type="http://schemas.openxmlformats.org/officeDocument/2006/relationships/hyperlink" Target="https://uk.indeed.com/career-advice/career-development/operating-costs-in-business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17039" y="868102"/>
            <a:ext cx="5547690" cy="437523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>
                <a:latin typeface="A"/>
              </a:rPr>
              <a:t>MODULE NAME: Problem Solving and Decision Making</a:t>
            </a:r>
            <a:br>
              <a:rPr lang="en-GB" sz="2400" dirty="0">
                <a:latin typeface="A"/>
              </a:rPr>
            </a:br>
            <a:r>
              <a:rPr lang="en-GB" sz="2400" dirty="0">
                <a:latin typeface="A"/>
              </a:rPr>
              <a:t>MODULE CODE : LCLM 4004</a:t>
            </a:r>
            <a:br>
              <a:rPr lang="en-GB" sz="2400" dirty="0">
                <a:latin typeface="A"/>
              </a:rPr>
            </a:br>
            <a:r>
              <a:rPr lang="en-GB" sz="2400" dirty="0">
                <a:latin typeface="A"/>
              </a:rPr>
              <a:t>STUDENT NAME : Rajakumari Manickam</a:t>
            </a:r>
            <a:br>
              <a:rPr lang="en-GB" sz="2400" dirty="0">
                <a:latin typeface="A"/>
              </a:rPr>
            </a:br>
            <a:r>
              <a:rPr lang="en-GB" sz="2400" dirty="0">
                <a:latin typeface="A"/>
              </a:rPr>
              <a:t>STUDENT ID : 2430805</a:t>
            </a:r>
            <a:br>
              <a:rPr lang="en-GB" sz="2400" dirty="0">
                <a:latin typeface="A"/>
              </a:rPr>
            </a:br>
            <a:r>
              <a:rPr lang="en-GB" sz="2400" dirty="0">
                <a:latin typeface="A"/>
              </a:rPr>
              <a:t>LECTURER:   Anita Nan</a:t>
            </a:r>
            <a:br>
              <a:rPr lang="en-GB" sz="2400" dirty="0">
                <a:latin typeface="A"/>
              </a:rPr>
            </a:br>
            <a:r>
              <a:rPr lang="en-GB" sz="2400" dirty="0">
                <a:latin typeface="A"/>
              </a:rPr>
              <a:t>Assignment 1: Presentation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F35A20A-FE2E-5D01-416C-BC905E9FC0F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560" r="2426" b="-1"/>
          <a:stretch>
            <a:fillRect/>
          </a:stretch>
        </p:blipFill>
        <p:spPr>
          <a:xfrm>
            <a:off x="8079128" y="786064"/>
            <a:ext cx="4112871" cy="5120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Operational costs- “</a:t>
            </a:r>
            <a:r>
              <a:rPr lang="en-US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expenses a corporation incurs as a result of its everyday operations, supplies and other required components” (indeed, 2025)</a:t>
            </a:r>
          </a:p>
          <a:p>
            <a:r>
              <a:rPr lang="en-GB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In this report I will be looking at the green flower haven florists and its main problems</a:t>
            </a:r>
          </a:p>
          <a:p>
            <a:endParaRPr lang="en-GB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r>
              <a:rPr lang="en-GB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External factors which might affect the organisation</a:t>
            </a:r>
          </a:p>
          <a:p>
            <a:endParaRPr lang="en-GB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r>
              <a:rPr lang="en-GB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Identify the causes of the problem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Freeform 6">
            <a:extLst>
              <a:ext uri="{FF2B5EF4-FFF2-40B4-BE49-F238E27FC236}">
                <a16:creationId xmlns:a16="http://schemas.microsoft.com/office/drawing/2014/main" id="{3623DEAC-F39C-45D6-86DC-1033F6429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A692209D-B607-46C3-8560-07AF72291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94874638-CF15-4908-BC4B-4908744D0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5" name="Freeform 5">
            <a:extLst>
              <a:ext uri="{FF2B5EF4-FFF2-40B4-BE49-F238E27FC236}">
                <a16:creationId xmlns:a16="http://schemas.microsoft.com/office/drawing/2014/main" id="{5F1B8348-CD6E-4561-A704-C232D9A2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2FF43D8-769E-A478-A85C-7DAE6FEFB4C5}"/>
              </a:ext>
            </a:extLst>
          </p:cNvPr>
          <p:cNvSpPr/>
          <p:nvPr/>
        </p:nvSpPr>
        <p:spPr>
          <a:xfrm>
            <a:off x="-27958" y="95344"/>
            <a:ext cx="4617359" cy="678400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1967" y="1716055"/>
            <a:ext cx="4238088" cy="5137197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US" b="1" dirty="0">
                <a:solidFill>
                  <a:srgbClr val="FEFFFF"/>
                </a:solidFill>
              </a:rPr>
              <a:t>Green Haven Florists</a:t>
            </a:r>
            <a:endParaRPr lang="en-US" dirty="0">
              <a:solidFill>
                <a:srgbClr val="FEFFFF"/>
              </a:solidFill>
            </a:endParaRP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rgbClr val="FEFFFF"/>
                </a:solidFill>
              </a:rPr>
              <a:t>Founded in.... 2016</a:t>
            </a: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rgbClr val="FEFFFF"/>
                </a:solidFill>
              </a:rPr>
              <a:t>Owners: Liam and Priya Patel</a:t>
            </a: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rgbClr val="FEFFFF"/>
                </a:solidFill>
              </a:rPr>
              <a:t>Sells … Flowers orchids and Tulips</a:t>
            </a: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rgbClr val="FEFFFF"/>
                </a:solidFill>
              </a:rPr>
              <a:t>strong community ties: Good </a:t>
            </a:r>
            <a:r>
              <a:rPr lang="en-US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reputation</a:t>
            </a:r>
            <a:r>
              <a:rPr lang="en-US" b="1" dirty="0">
                <a:solidFill>
                  <a:srgbClr val="FEFFFF"/>
                </a:solidFill>
              </a:rPr>
              <a:t> in local Community</a:t>
            </a: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rgbClr val="FEFFFF"/>
                </a:solidFill>
              </a:rPr>
              <a:t>Strong relationships with local clients.</a:t>
            </a: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rgbClr val="FEFFFF"/>
                </a:solidFill>
              </a:rPr>
              <a:t>The company has problem with sales and competition</a:t>
            </a: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rgbClr val="FEFFFF"/>
                </a:solidFill>
              </a:rPr>
              <a:t>Rising costs of imported flowers 30% drop in sale in last year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3A4BCF7-B21A-1CB8-B0EE-3AC429934F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3770" y="613721"/>
            <a:ext cx="3385629" cy="239426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903" y="385859"/>
            <a:ext cx="3778870" cy="121518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 dirty="0">
                <a:solidFill>
                  <a:srgbClr val="FEFFFF"/>
                </a:solidFill>
              </a:rPr>
              <a:t>Company background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1B1D5C5-D385-4A0F-F611-4EDB5111121C}"/>
              </a:ext>
            </a:extLst>
          </p:cNvPr>
          <p:cNvSpPr/>
          <p:nvPr/>
        </p:nvSpPr>
        <p:spPr>
          <a:xfrm>
            <a:off x="4645324" y="5022469"/>
            <a:ext cx="828282" cy="864164"/>
          </a:xfrm>
          <a:prstGeom prst="rect">
            <a:avLst/>
          </a:prstGeom>
          <a:solidFill>
            <a:srgbClr val="F6FAFF"/>
          </a:solidFill>
          <a:ln>
            <a:solidFill>
              <a:srgbClr val="F7FA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Who:    </a:t>
            </a:r>
            <a:r>
              <a:rPr lang="en-GB" sz="2800" dirty="0">
                <a:solidFill>
                  <a:schemeClr val="tx1"/>
                </a:solidFill>
                <a:ea typeface="+mn-lt"/>
                <a:cs typeface="+mn-lt"/>
              </a:rPr>
              <a:t>Liam and Priya Patel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What:   Decline in store sale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Where:  Norwich Uk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When:   In last 12 month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Why:      More competition and online </a:t>
            </a:r>
            <a:r>
              <a:rPr lang="en-GB" sz="2800" dirty="0" err="1">
                <a:solidFill>
                  <a:schemeClr val="tx1"/>
                </a:solidFill>
              </a:rPr>
              <a:t>shopping.</a:t>
            </a:r>
            <a:r>
              <a:rPr lang="en-GB" sz="2800" dirty="0" err="1">
                <a:solidFill>
                  <a:srgbClr val="FF0000"/>
                </a:solidFill>
              </a:rPr>
              <a:t>more</a:t>
            </a:r>
            <a:endParaRPr lang="en-GB" sz="2800" dirty="0">
              <a:solidFill>
                <a:schemeClr val="tx1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How:     Customers choose cheaper</a:t>
            </a:r>
          </a:p>
          <a:p>
            <a:r>
              <a:rPr lang="en-GB" sz="2800" dirty="0">
                <a:solidFill>
                  <a:schemeClr val="tx1"/>
                </a:solidFill>
              </a:rPr>
              <a:t>How much:  30% drop in sales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POLITICAL</a:t>
            </a:r>
          </a:p>
          <a:p>
            <a:r>
              <a:rPr lang="en-GB" b="1" dirty="0">
                <a:solidFill>
                  <a:schemeClr val="tx1"/>
                </a:solidFill>
              </a:rPr>
              <a:t>Government rules for small businesses</a:t>
            </a:r>
          </a:p>
          <a:p>
            <a:r>
              <a:rPr lang="en-GB" b="1" dirty="0">
                <a:solidFill>
                  <a:schemeClr val="tx1"/>
                </a:solidFill>
              </a:rPr>
              <a:t>Employment laws and Important rules for flower shops</a:t>
            </a:r>
          </a:p>
          <a:p>
            <a:endParaRPr lang="en-GB" b="1" dirty="0">
              <a:solidFill>
                <a:schemeClr val="tx1"/>
              </a:solidFill>
            </a:endParaRPr>
          </a:p>
          <a:p>
            <a:r>
              <a:rPr lang="en-GB" b="1" dirty="0"/>
              <a:t>ECONOMIC</a:t>
            </a:r>
          </a:p>
          <a:p>
            <a:r>
              <a:rPr lang="en-GB" b="1" dirty="0"/>
              <a:t>Customer are more wants prices down</a:t>
            </a:r>
          </a:p>
          <a:p>
            <a:r>
              <a:rPr lang="en-GB" b="1" dirty="0"/>
              <a:t>Customer wants same day delivery</a:t>
            </a:r>
          </a:p>
          <a:p>
            <a:endParaRPr lang="en-GB" b="1" dirty="0"/>
          </a:p>
          <a:p>
            <a:r>
              <a:rPr lang="en-GB" b="1" dirty="0"/>
              <a:t>SOCIAL</a:t>
            </a:r>
          </a:p>
          <a:p>
            <a:r>
              <a:rPr lang="en-GB" b="1" dirty="0"/>
              <a:t>More people are shopping online (</a:t>
            </a:r>
            <a:r>
              <a:rPr lang="en-GB" b="1" dirty="0" err="1"/>
              <a:t>hooson</a:t>
            </a:r>
            <a:r>
              <a:rPr lang="en-GB" b="1" dirty="0"/>
              <a:t>, 2026)</a:t>
            </a:r>
          </a:p>
          <a:p>
            <a:r>
              <a:rPr lang="en-GB" b="1" dirty="0"/>
              <a:t>Customers care about quality (Jackson, 2026)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C2E29A-5830-4BC4-4B06-5314636A24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78395" y="3111190"/>
            <a:ext cx="2732184" cy="3746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/>
          </a:bodyPr>
          <a:lstStyle/>
          <a:p>
            <a:r>
              <a:rPr lang="en-GB" b="1" dirty="0"/>
              <a:t>PESTLE ANALYSIS: Green Haven Florists</a:t>
            </a:r>
            <a:br>
              <a:rPr lang="en-GB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25362"/>
            <a:ext cx="5835121" cy="3785860"/>
          </a:xfrm>
        </p:spPr>
        <p:txBody>
          <a:bodyPr>
            <a:normAutofit/>
          </a:bodyPr>
          <a:lstStyle/>
          <a:p>
            <a:r>
              <a:rPr lang="en-GB" b="1" dirty="0"/>
              <a:t>TECHNOLOGICAL</a:t>
            </a:r>
          </a:p>
          <a:p>
            <a:r>
              <a:rPr lang="en-GB" b="1" dirty="0"/>
              <a:t>Need a modern website and digital marketing for flowers sales</a:t>
            </a:r>
          </a:p>
          <a:p>
            <a:endParaRPr lang="en-GB" b="1" dirty="0"/>
          </a:p>
          <a:p>
            <a:r>
              <a:rPr lang="en-GB" b="1" dirty="0"/>
              <a:t>LEGAL</a:t>
            </a:r>
          </a:p>
          <a:p>
            <a:r>
              <a:rPr lang="en-GB" b="1" dirty="0"/>
              <a:t>Protect  customer rights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EN VIRONMENTAL</a:t>
            </a:r>
          </a:p>
          <a:p>
            <a:pPr marL="0" indent="0">
              <a:buNone/>
            </a:pPr>
            <a:r>
              <a:rPr lang="en-GB" b="1" dirty="0"/>
              <a:t>  Use Eco-friendly packaging for Green Haven flowers Reduce waste in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FF6DC6-26FB-AF6F-E038-8E6B188C9F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044" r="18674" b="-2"/>
          <a:stretch>
            <a:fillRect/>
          </a:stretch>
        </p:blipFill>
        <p:spPr>
          <a:xfrm>
            <a:off x="8631452" y="2129586"/>
            <a:ext cx="2873159" cy="3737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935516" y="78116"/>
            <a:ext cx="2903089" cy="1221972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9173940D-4CD1-398C-1586-E00B2D19F4A5}"/>
              </a:ext>
            </a:extLst>
          </p:cNvPr>
          <p:cNvSpPr/>
          <p:nvPr/>
        </p:nvSpPr>
        <p:spPr>
          <a:xfrm>
            <a:off x="9274627" y="3490306"/>
            <a:ext cx="2416629" cy="92528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DROP IN SALES</a:t>
            </a:r>
          </a:p>
          <a:p>
            <a:pPr algn="ctr"/>
            <a:endParaRPr lang="en-GB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2B789ADC-E756-51CA-7C5A-CF94CA3D573B}"/>
              </a:ext>
            </a:extLst>
          </p:cNvPr>
          <p:cNvCxnSpPr>
            <a:cxnSpLocks/>
          </p:cNvCxnSpPr>
          <p:nvPr/>
        </p:nvCxnSpPr>
        <p:spPr>
          <a:xfrm>
            <a:off x="1416904" y="3952949"/>
            <a:ext cx="763088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al 7">
            <a:extLst>
              <a:ext uri="{FF2B5EF4-FFF2-40B4-BE49-F238E27FC236}">
                <a16:creationId xmlns:a16="http://schemas.microsoft.com/office/drawing/2014/main" id="{D8C23F3D-5DC2-D5F5-5A11-B27044B90DA6}"/>
              </a:ext>
            </a:extLst>
          </p:cNvPr>
          <p:cNvSpPr/>
          <p:nvPr/>
        </p:nvSpPr>
        <p:spPr>
          <a:xfrm>
            <a:off x="1416904" y="1022965"/>
            <a:ext cx="2001210" cy="74196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economy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94D0A338-0209-81AE-570C-086CE1F6F8C2}"/>
              </a:ext>
            </a:extLst>
          </p:cNvPr>
          <p:cNvCxnSpPr/>
          <p:nvPr/>
        </p:nvCxnSpPr>
        <p:spPr>
          <a:xfrm>
            <a:off x="2667000" y="2209800"/>
            <a:ext cx="674914" cy="12192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al 10">
            <a:extLst>
              <a:ext uri="{FF2B5EF4-FFF2-40B4-BE49-F238E27FC236}">
                <a16:creationId xmlns:a16="http://schemas.microsoft.com/office/drawing/2014/main" id="{DE81BAB9-5B2F-6E29-65E9-62774BD7519B}"/>
              </a:ext>
            </a:extLst>
          </p:cNvPr>
          <p:cNvSpPr/>
          <p:nvPr/>
        </p:nvSpPr>
        <p:spPr>
          <a:xfrm>
            <a:off x="6772677" y="945542"/>
            <a:ext cx="2275113" cy="89278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Environment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BC4ECFBB-3C51-37AD-313C-0C2A1D1AB8C4}"/>
              </a:ext>
            </a:extLst>
          </p:cNvPr>
          <p:cNvCxnSpPr/>
          <p:nvPr/>
        </p:nvCxnSpPr>
        <p:spPr>
          <a:xfrm>
            <a:off x="8077200" y="2068286"/>
            <a:ext cx="413657" cy="120831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7ABC85C-FEC9-8F02-4C4C-FF8654533F43}"/>
              </a:ext>
            </a:extLst>
          </p:cNvPr>
          <p:cNvCxnSpPr/>
          <p:nvPr/>
        </p:nvCxnSpPr>
        <p:spPr>
          <a:xfrm>
            <a:off x="3864429" y="3113314"/>
            <a:ext cx="185057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1A51567-0361-156D-8764-4D3C25BC1A77}"/>
              </a:ext>
            </a:extLst>
          </p:cNvPr>
          <p:cNvCxnSpPr/>
          <p:nvPr/>
        </p:nvCxnSpPr>
        <p:spPr>
          <a:xfrm>
            <a:off x="8871857" y="3113314"/>
            <a:ext cx="19267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al 19">
            <a:extLst>
              <a:ext uri="{FF2B5EF4-FFF2-40B4-BE49-F238E27FC236}">
                <a16:creationId xmlns:a16="http://schemas.microsoft.com/office/drawing/2014/main" id="{E27573E5-89C8-AD8E-C916-C5E771F6F408}"/>
              </a:ext>
            </a:extLst>
          </p:cNvPr>
          <p:cNvSpPr/>
          <p:nvPr/>
        </p:nvSpPr>
        <p:spPr>
          <a:xfrm>
            <a:off x="2057400" y="5600254"/>
            <a:ext cx="2373086" cy="74021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Method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D2160063-6436-7DBE-23D1-2250FBE05F9A}"/>
              </a:ext>
            </a:extLst>
          </p:cNvPr>
          <p:cNvSpPr/>
          <p:nvPr/>
        </p:nvSpPr>
        <p:spPr>
          <a:xfrm>
            <a:off x="6879375" y="5750744"/>
            <a:ext cx="2548049" cy="66874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People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9AAC084C-F511-4FF2-FF9C-660D495C3574}"/>
              </a:ext>
            </a:extLst>
          </p:cNvPr>
          <p:cNvCxnSpPr/>
          <p:nvPr/>
        </p:nvCxnSpPr>
        <p:spPr>
          <a:xfrm flipV="1">
            <a:off x="2307771" y="3952949"/>
            <a:ext cx="1556658" cy="8476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2A216F9A-46CE-6651-4639-07401EE0FF35}"/>
              </a:ext>
            </a:extLst>
          </p:cNvPr>
          <p:cNvCxnSpPr/>
          <p:nvPr/>
        </p:nvCxnSpPr>
        <p:spPr>
          <a:xfrm flipV="1">
            <a:off x="6694714" y="4103914"/>
            <a:ext cx="1458686" cy="8164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C22637D4-5DD3-83E6-993C-78FF3A81E2BE}"/>
              </a:ext>
            </a:extLst>
          </p:cNvPr>
          <p:cNvCxnSpPr/>
          <p:nvPr/>
        </p:nvCxnSpPr>
        <p:spPr>
          <a:xfrm>
            <a:off x="13977257" y="5891082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978AD208-D4A1-5237-8064-5224318703AA}"/>
              </a:ext>
            </a:extLst>
          </p:cNvPr>
          <p:cNvCxnSpPr/>
          <p:nvPr/>
        </p:nvCxnSpPr>
        <p:spPr>
          <a:xfrm>
            <a:off x="-1926771" y="547551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7824B42F-9C70-9DD2-ED75-1C65CAEE749B}"/>
              </a:ext>
            </a:extLst>
          </p:cNvPr>
          <p:cNvCxnSpPr/>
          <p:nvPr/>
        </p:nvCxnSpPr>
        <p:spPr>
          <a:xfrm>
            <a:off x="3341914" y="5169932"/>
            <a:ext cx="17743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0202A4C6-9727-AF19-5C4F-66CC6C6D46B5}"/>
              </a:ext>
            </a:extLst>
          </p:cNvPr>
          <p:cNvCxnSpPr/>
          <p:nvPr/>
        </p:nvCxnSpPr>
        <p:spPr>
          <a:xfrm>
            <a:off x="7587343" y="5355771"/>
            <a:ext cx="16872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232FF6EE-566D-CAC0-C4DE-C664E1715F9E}"/>
              </a:ext>
            </a:extLst>
          </p:cNvPr>
          <p:cNvSpPr txBox="1"/>
          <p:nvPr/>
        </p:nvSpPr>
        <p:spPr>
          <a:xfrm>
            <a:off x="3243943" y="4834758"/>
            <a:ext cx="2568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Traditional business model 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A9609B35-BDAF-00B2-5148-2AFEAA231C59}"/>
              </a:ext>
            </a:extLst>
          </p:cNvPr>
          <p:cNvCxnSpPr/>
          <p:nvPr/>
        </p:nvCxnSpPr>
        <p:spPr>
          <a:xfrm>
            <a:off x="3733802" y="4512128"/>
            <a:ext cx="149854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D522421B-454D-6C35-2F52-A16BAE9290E3}"/>
              </a:ext>
            </a:extLst>
          </p:cNvPr>
          <p:cNvCxnSpPr/>
          <p:nvPr/>
        </p:nvCxnSpPr>
        <p:spPr>
          <a:xfrm>
            <a:off x="3864429" y="2209800"/>
            <a:ext cx="169817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1DD8A789-5CB5-DF72-9681-8E297E1961BE}"/>
              </a:ext>
            </a:extLst>
          </p:cNvPr>
          <p:cNvCxnSpPr/>
          <p:nvPr/>
        </p:nvCxnSpPr>
        <p:spPr>
          <a:xfrm>
            <a:off x="8153399" y="4800600"/>
            <a:ext cx="16818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238A5863-E8B9-BBF8-0A99-1420D90146D1}"/>
              </a:ext>
            </a:extLst>
          </p:cNvPr>
          <p:cNvCxnSpPr/>
          <p:nvPr/>
        </p:nvCxnSpPr>
        <p:spPr>
          <a:xfrm>
            <a:off x="9047790" y="2687989"/>
            <a:ext cx="175083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Box 53">
            <a:extLst>
              <a:ext uri="{FF2B5EF4-FFF2-40B4-BE49-F238E27FC236}">
                <a16:creationId xmlns:a16="http://schemas.microsoft.com/office/drawing/2014/main" id="{517E22DD-F94C-281C-0506-25FAECD24ADF}"/>
              </a:ext>
            </a:extLst>
          </p:cNvPr>
          <p:cNvSpPr txBox="1"/>
          <p:nvPr/>
        </p:nvSpPr>
        <p:spPr>
          <a:xfrm>
            <a:off x="9427424" y="2318657"/>
            <a:ext cx="11224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Pollution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DD124B60-94DE-91CA-2C5D-43AD575D1C2F}"/>
              </a:ext>
            </a:extLst>
          </p:cNvPr>
          <p:cNvSpPr txBox="1"/>
          <p:nvPr/>
        </p:nvSpPr>
        <p:spPr>
          <a:xfrm>
            <a:off x="7950546" y="4474761"/>
            <a:ext cx="2592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Limited marketing skill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4164CEE0-DC35-7979-34A4-62FAB477A4B1}"/>
              </a:ext>
            </a:extLst>
          </p:cNvPr>
          <p:cNvSpPr txBox="1"/>
          <p:nvPr/>
        </p:nvSpPr>
        <p:spPr>
          <a:xfrm>
            <a:off x="7414220" y="5061327"/>
            <a:ext cx="21339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Loss of foot traffic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33DE90F2-A97E-3200-36CC-2B6F22660EFD}"/>
              </a:ext>
            </a:extLst>
          </p:cNvPr>
          <p:cNvSpPr txBox="1"/>
          <p:nvPr/>
        </p:nvSpPr>
        <p:spPr>
          <a:xfrm>
            <a:off x="3700211" y="4197211"/>
            <a:ext cx="1915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Service offering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C19EFEC9-40A3-7029-D964-14D875A339C6}"/>
              </a:ext>
            </a:extLst>
          </p:cNvPr>
          <p:cNvSpPr txBox="1"/>
          <p:nvPr/>
        </p:nvSpPr>
        <p:spPr>
          <a:xfrm>
            <a:off x="8912235" y="2763038"/>
            <a:ext cx="2592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Environmental policies</a:t>
            </a:r>
          </a:p>
        </p:txBody>
      </p:sp>
      <p:pic>
        <p:nvPicPr>
          <p:cNvPr id="1026" name="Picture 2" descr="Different Types Of Flowers – Everything You Need To Know | Gardening Know  How">
            <a:extLst>
              <a:ext uri="{FF2B5EF4-FFF2-40B4-BE49-F238E27FC236}">
                <a16:creationId xmlns:a16="http://schemas.microsoft.com/office/drawing/2014/main" id="{86D2D179-E269-A757-B1AF-CBAB7B8EBF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42922" y="-15939"/>
            <a:ext cx="1628682" cy="1628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5" name="TextBox 64">
            <a:extLst>
              <a:ext uri="{FF2B5EF4-FFF2-40B4-BE49-F238E27FC236}">
                <a16:creationId xmlns:a16="http://schemas.microsoft.com/office/drawing/2014/main" id="{FDD9DAEF-859D-4F77-1068-39F39D7FB2EE}"/>
              </a:ext>
            </a:extLst>
          </p:cNvPr>
          <p:cNvSpPr txBox="1"/>
          <p:nvPr/>
        </p:nvSpPr>
        <p:spPr>
          <a:xfrm>
            <a:off x="3864429" y="1612743"/>
            <a:ext cx="1751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inflation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25059BFC-A7CD-DBF0-1DA4-6577AA3F3740}"/>
              </a:ext>
            </a:extLst>
          </p:cNvPr>
          <p:cNvSpPr txBox="1"/>
          <p:nvPr/>
        </p:nvSpPr>
        <p:spPr>
          <a:xfrm>
            <a:off x="3864429" y="2598234"/>
            <a:ext cx="18505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competition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1D5358C2-C653-8C8B-C0D6-280BAB06D27D}"/>
              </a:ext>
            </a:extLst>
          </p:cNvPr>
          <p:cNvSpPr txBox="1"/>
          <p:nvPr/>
        </p:nvSpPr>
        <p:spPr>
          <a:xfrm>
            <a:off x="847493" y="2068286"/>
            <a:ext cx="15707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Decline of retail</a:t>
            </a:r>
          </a:p>
        </p:txBody>
      </p: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7D1C667C-063A-49B0-8E9C-ECC2C1667F14}"/>
              </a:ext>
            </a:extLst>
          </p:cNvPr>
          <p:cNvCxnSpPr/>
          <p:nvPr/>
        </p:nvCxnSpPr>
        <p:spPr>
          <a:xfrm flipH="1" flipV="1">
            <a:off x="2163337" y="2598234"/>
            <a:ext cx="503663" cy="1648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External environmental change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Increased competition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Weak digital adaptation</a:t>
            </a:r>
          </a:p>
          <a:p>
            <a:endParaRPr lang="en-GB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Rising operational costs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020C0C-C895-D6E1-633E-AE19664F5E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5288" y="430149"/>
            <a:ext cx="3046800" cy="3420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023DE0-AF90-4671-F40D-265797A19117}"/>
              </a:ext>
            </a:extLst>
          </p:cNvPr>
          <p:cNvSpPr txBox="1"/>
          <p:nvPr/>
        </p:nvSpPr>
        <p:spPr>
          <a:xfrm>
            <a:off x="1360449" y="1600200"/>
            <a:ext cx="9712559" cy="43704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https://www.interflora.co.uk/?gad_source=1&amp;gad_campaignid=22569027834&amp;gbraid=0AAAAAD_QeSXL0V_AYGf5obgXRmd9FpQUC&amp;gclid=CjwKCAjwpcTNBhA5EiwAdO1S9rWbs_-0xuJ8xovj4-DtGhHGtkOGtZ4Laxw3kFiaK8yTtVB218YL5hoCBwoQAvD_BwE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(Accessed: 11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March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2026).</a:t>
            </a:r>
          </a:p>
          <a:p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Hooson, M. (2026) 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Forbes. Available at: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https://www.forbes.com/advisor/uk/business/ecommerce-statistics/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  (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Accessed: 11 March 2026).</a:t>
            </a:r>
          </a:p>
          <a:p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10 examples of operating costs in business (With definition)</a:t>
            </a:r>
          </a:p>
          <a:p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 (2025) Available at: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https://uk.indeed.com/career-advice/career-development/operating-costs-in-business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  (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Accessed: 11 March 2026).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B4C8B2-78DF-93EB-BDDC-D91095F2C55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68829" y="4632285"/>
            <a:ext cx="2133600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9" name="Group 1128">
            <a:extLst>
              <a:ext uri="{FF2B5EF4-FFF2-40B4-BE49-F238E27FC236}">
                <a16:creationId xmlns:a16="http://schemas.microsoft.com/office/drawing/2014/main" id="{EB9B5B69-A297-4D2F-8B89-529DA8A27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130" name="Freeform 11">
              <a:extLst>
                <a:ext uri="{FF2B5EF4-FFF2-40B4-BE49-F238E27FC236}">
                  <a16:creationId xmlns:a16="http://schemas.microsoft.com/office/drawing/2014/main" id="{3E39D215-BF38-4094-82D7-61DED11452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1" name="Freeform 12">
              <a:extLst>
                <a:ext uri="{FF2B5EF4-FFF2-40B4-BE49-F238E27FC236}">
                  <a16:creationId xmlns:a16="http://schemas.microsoft.com/office/drawing/2014/main" id="{7412700A-91C4-4126-8F17-3B9449DBB3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2" name="Freeform 13">
              <a:extLst>
                <a:ext uri="{FF2B5EF4-FFF2-40B4-BE49-F238E27FC236}">
                  <a16:creationId xmlns:a16="http://schemas.microsoft.com/office/drawing/2014/main" id="{DF985802-25A8-4B99-89F0-2A42EC325F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3" name="Freeform 14">
              <a:extLst>
                <a:ext uri="{FF2B5EF4-FFF2-40B4-BE49-F238E27FC236}">
                  <a16:creationId xmlns:a16="http://schemas.microsoft.com/office/drawing/2014/main" id="{F54C35AF-DB92-4205-A779-2A385B7143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4" name="Freeform 15">
              <a:extLst>
                <a:ext uri="{FF2B5EF4-FFF2-40B4-BE49-F238E27FC236}">
                  <a16:creationId xmlns:a16="http://schemas.microsoft.com/office/drawing/2014/main" id="{9F845211-1F53-4E0A-891E-B78A206F07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5" name="Freeform 16">
              <a:extLst>
                <a:ext uri="{FF2B5EF4-FFF2-40B4-BE49-F238E27FC236}">
                  <a16:creationId xmlns:a16="http://schemas.microsoft.com/office/drawing/2014/main" id="{9149C7DD-9998-4805-BFC8-CEF5F5DF3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6" name="Freeform 17">
              <a:extLst>
                <a:ext uri="{FF2B5EF4-FFF2-40B4-BE49-F238E27FC236}">
                  <a16:creationId xmlns:a16="http://schemas.microsoft.com/office/drawing/2014/main" id="{47C8036D-3ECA-43DA-BAF5-3C65CF4112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7" name="Freeform 18">
              <a:extLst>
                <a:ext uri="{FF2B5EF4-FFF2-40B4-BE49-F238E27FC236}">
                  <a16:creationId xmlns:a16="http://schemas.microsoft.com/office/drawing/2014/main" id="{29C15912-CDE8-4DF3-9324-273FB4C86D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8" name="Freeform 19">
              <a:extLst>
                <a:ext uri="{FF2B5EF4-FFF2-40B4-BE49-F238E27FC236}">
                  <a16:creationId xmlns:a16="http://schemas.microsoft.com/office/drawing/2014/main" id="{37C68D51-B7DA-4572-AB7E-708540B3C6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9" name="Freeform 20">
              <a:extLst>
                <a:ext uri="{FF2B5EF4-FFF2-40B4-BE49-F238E27FC236}">
                  <a16:creationId xmlns:a16="http://schemas.microsoft.com/office/drawing/2014/main" id="{1AF802CB-4E9E-4895-9363-C119914909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0" name="Freeform 21">
              <a:extLst>
                <a:ext uri="{FF2B5EF4-FFF2-40B4-BE49-F238E27FC236}">
                  <a16:creationId xmlns:a16="http://schemas.microsoft.com/office/drawing/2014/main" id="{615760E5-5F27-4735-B01C-78E05F3FB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1" name="Freeform 22">
              <a:extLst>
                <a:ext uri="{FF2B5EF4-FFF2-40B4-BE49-F238E27FC236}">
                  <a16:creationId xmlns:a16="http://schemas.microsoft.com/office/drawing/2014/main" id="{DB9C6516-B2DB-432F-BD3A-A1792BD46F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43" name="Group 1142">
            <a:extLst>
              <a:ext uri="{FF2B5EF4-FFF2-40B4-BE49-F238E27FC236}">
                <a16:creationId xmlns:a16="http://schemas.microsoft.com/office/drawing/2014/main" id="{BC9C8D0D-644B-4B97-B83C-CC8E64361D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44" name="Freeform 27">
              <a:extLst>
                <a:ext uri="{FF2B5EF4-FFF2-40B4-BE49-F238E27FC236}">
                  <a16:creationId xmlns:a16="http://schemas.microsoft.com/office/drawing/2014/main" id="{F8BE1EA6-80CF-446B-A4FE-3F935A51C0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5" name="Freeform 28">
              <a:extLst>
                <a:ext uri="{FF2B5EF4-FFF2-40B4-BE49-F238E27FC236}">
                  <a16:creationId xmlns:a16="http://schemas.microsoft.com/office/drawing/2014/main" id="{10E39808-F4F7-43DE-AB53-82B7B55EA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6" name="Freeform 29">
              <a:extLst>
                <a:ext uri="{FF2B5EF4-FFF2-40B4-BE49-F238E27FC236}">
                  <a16:creationId xmlns:a16="http://schemas.microsoft.com/office/drawing/2014/main" id="{6ED5109A-600A-4C23-9BB3-C4C19C2D9F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7" name="Freeform 30">
              <a:extLst>
                <a:ext uri="{FF2B5EF4-FFF2-40B4-BE49-F238E27FC236}">
                  <a16:creationId xmlns:a16="http://schemas.microsoft.com/office/drawing/2014/main" id="{D76FF73F-8CA3-42B0-A680-353805CD2A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8" name="Freeform 31">
              <a:extLst>
                <a:ext uri="{FF2B5EF4-FFF2-40B4-BE49-F238E27FC236}">
                  <a16:creationId xmlns:a16="http://schemas.microsoft.com/office/drawing/2014/main" id="{B26A6949-3BEB-422A-854C-D4E26E4CF1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9" name="Freeform 32">
              <a:extLst>
                <a:ext uri="{FF2B5EF4-FFF2-40B4-BE49-F238E27FC236}">
                  <a16:creationId xmlns:a16="http://schemas.microsoft.com/office/drawing/2014/main" id="{FE07AD25-30AF-40CD-B901-DF1EDBD682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50" name="Freeform 33">
              <a:extLst>
                <a:ext uri="{FF2B5EF4-FFF2-40B4-BE49-F238E27FC236}">
                  <a16:creationId xmlns:a16="http://schemas.microsoft.com/office/drawing/2014/main" id="{5AA460AF-7760-4F15-881A-6F0BFDBCD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51" name="Freeform 34">
              <a:extLst>
                <a:ext uri="{FF2B5EF4-FFF2-40B4-BE49-F238E27FC236}">
                  <a16:creationId xmlns:a16="http://schemas.microsoft.com/office/drawing/2014/main" id="{EE53C70E-5D92-4C42-A34F-9F7D16006B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52" name="Freeform 35">
              <a:extLst>
                <a:ext uri="{FF2B5EF4-FFF2-40B4-BE49-F238E27FC236}">
                  <a16:creationId xmlns:a16="http://schemas.microsoft.com/office/drawing/2014/main" id="{C27614EE-0086-4D34-99BD-52F03708D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53" name="Freeform 36">
              <a:extLst>
                <a:ext uri="{FF2B5EF4-FFF2-40B4-BE49-F238E27FC236}">
                  <a16:creationId xmlns:a16="http://schemas.microsoft.com/office/drawing/2014/main" id="{326919B9-3ED4-4744-A713-326B3BAF62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54" name="Freeform 37">
              <a:extLst>
                <a:ext uri="{FF2B5EF4-FFF2-40B4-BE49-F238E27FC236}">
                  <a16:creationId xmlns:a16="http://schemas.microsoft.com/office/drawing/2014/main" id="{898BDBF5-8AA3-49CD-999A-ABA1F7AE3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55" name="Freeform 38">
              <a:extLst>
                <a:ext uri="{FF2B5EF4-FFF2-40B4-BE49-F238E27FC236}">
                  <a16:creationId xmlns:a16="http://schemas.microsoft.com/office/drawing/2014/main" id="{AF8ED3E0-CBE7-48C4-8F9E-FF98079CDB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57" name="Rectangle 1156">
            <a:extLst>
              <a:ext uri="{FF2B5EF4-FFF2-40B4-BE49-F238E27FC236}">
                <a16:creationId xmlns:a16="http://schemas.microsoft.com/office/drawing/2014/main" id="{A84F153B-2093-4171-BD2D-1631695C9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59" name="Freeform 6">
            <a:extLst>
              <a:ext uri="{FF2B5EF4-FFF2-40B4-BE49-F238E27FC236}">
                <a16:creationId xmlns:a16="http://schemas.microsoft.com/office/drawing/2014/main" id="{DB5BC99D-7BEA-4F13-B82B-A956E2D097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161" name="Rectangle 1160">
            <a:extLst>
              <a:ext uri="{FF2B5EF4-FFF2-40B4-BE49-F238E27FC236}">
                <a16:creationId xmlns:a16="http://schemas.microsoft.com/office/drawing/2014/main" id="{04FFCB0A-A21A-4D0F-AE1C-6EC8ED79A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63" name="Group 1162">
            <a:extLst>
              <a:ext uri="{FF2B5EF4-FFF2-40B4-BE49-F238E27FC236}">
                <a16:creationId xmlns:a16="http://schemas.microsoft.com/office/drawing/2014/main" id="{481DDC0B-F2D9-4A55-A60C-E0532B46C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164" name="Freeform 11">
              <a:extLst>
                <a:ext uri="{FF2B5EF4-FFF2-40B4-BE49-F238E27FC236}">
                  <a16:creationId xmlns:a16="http://schemas.microsoft.com/office/drawing/2014/main" id="{60C4C88B-2AA4-43CA-9F8F-3FB2B5D7D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65" name="Freeform 12">
              <a:extLst>
                <a:ext uri="{FF2B5EF4-FFF2-40B4-BE49-F238E27FC236}">
                  <a16:creationId xmlns:a16="http://schemas.microsoft.com/office/drawing/2014/main" id="{1E062DFF-2E6B-420E-AEFE-FB8082B29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66" name="Freeform 13">
              <a:extLst>
                <a:ext uri="{FF2B5EF4-FFF2-40B4-BE49-F238E27FC236}">
                  <a16:creationId xmlns:a16="http://schemas.microsoft.com/office/drawing/2014/main" id="{37DD0A2B-B295-4280-B8DA-0DC58312CA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67" name="Freeform 14">
              <a:extLst>
                <a:ext uri="{FF2B5EF4-FFF2-40B4-BE49-F238E27FC236}">
                  <a16:creationId xmlns:a16="http://schemas.microsoft.com/office/drawing/2014/main" id="{83B6198C-5321-4CBD-A21D-B413234BF8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68" name="Freeform 15">
              <a:extLst>
                <a:ext uri="{FF2B5EF4-FFF2-40B4-BE49-F238E27FC236}">
                  <a16:creationId xmlns:a16="http://schemas.microsoft.com/office/drawing/2014/main" id="{CA21CB5E-7E99-4448-8DD0-FA87EAC3C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69" name="Freeform 16">
              <a:extLst>
                <a:ext uri="{FF2B5EF4-FFF2-40B4-BE49-F238E27FC236}">
                  <a16:creationId xmlns:a16="http://schemas.microsoft.com/office/drawing/2014/main" id="{5675BC7F-097E-4C82-8B98-05F11E34FF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70" name="Freeform 17">
              <a:extLst>
                <a:ext uri="{FF2B5EF4-FFF2-40B4-BE49-F238E27FC236}">
                  <a16:creationId xmlns:a16="http://schemas.microsoft.com/office/drawing/2014/main" id="{CF36D428-039F-4D57-83E9-C9E49A8EEF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71" name="Freeform 18">
              <a:extLst>
                <a:ext uri="{FF2B5EF4-FFF2-40B4-BE49-F238E27FC236}">
                  <a16:creationId xmlns:a16="http://schemas.microsoft.com/office/drawing/2014/main" id="{9C846992-7277-412B-8F89-BF12BBBBED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72" name="Freeform 19">
              <a:extLst>
                <a:ext uri="{FF2B5EF4-FFF2-40B4-BE49-F238E27FC236}">
                  <a16:creationId xmlns:a16="http://schemas.microsoft.com/office/drawing/2014/main" id="{2FFB1517-7128-4059-90D1-7FE4A5155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73" name="Freeform 20">
              <a:extLst>
                <a:ext uri="{FF2B5EF4-FFF2-40B4-BE49-F238E27FC236}">
                  <a16:creationId xmlns:a16="http://schemas.microsoft.com/office/drawing/2014/main" id="{C0835D29-A969-4B36-823D-2041358537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74" name="Freeform 21">
              <a:extLst>
                <a:ext uri="{FF2B5EF4-FFF2-40B4-BE49-F238E27FC236}">
                  <a16:creationId xmlns:a16="http://schemas.microsoft.com/office/drawing/2014/main" id="{E513FF63-116C-4620-AA46-03788BE5F1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75" name="Freeform 22">
              <a:extLst>
                <a:ext uri="{FF2B5EF4-FFF2-40B4-BE49-F238E27FC236}">
                  <a16:creationId xmlns:a16="http://schemas.microsoft.com/office/drawing/2014/main" id="{EF361EF8-880C-41F9-8051-9F05A8C20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4529540"/>
            <a:ext cx="8915399" cy="116242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grpSp>
        <p:nvGrpSpPr>
          <p:cNvPr id="1177" name="Group 1176">
            <a:extLst>
              <a:ext uri="{FF2B5EF4-FFF2-40B4-BE49-F238E27FC236}">
                <a16:creationId xmlns:a16="http://schemas.microsoft.com/office/drawing/2014/main" id="{FBF9A995-2C32-4FB7-B5F3-E417B7DE06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78" name="Freeform 27">
              <a:extLst>
                <a:ext uri="{FF2B5EF4-FFF2-40B4-BE49-F238E27FC236}">
                  <a16:creationId xmlns:a16="http://schemas.microsoft.com/office/drawing/2014/main" id="{0F4ECCFB-A0C2-4B4D-B6E2-77341F6FE1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79" name="Freeform 28">
              <a:extLst>
                <a:ext uri="{FF2B5EF4-FFF2-40B4-BE49-F238E27FC236}">
                  <a16:creationId xmlns:a16="http://schemas.microsoft.com/office/drawing/2014/main" id="{5476CBB8-CCD6-4739-8729-8927DC09D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80" name="Freeform 29">
              <a:extLst>
                <a:ext uri="{FF2B5EF4-FFF2-40B4-BE49-F238E27FC236}">
                  <a16:creationId xmlns:a16="http://schemas.microsoft.com/office/drawing/2014/main" id="{695B716E-8BF4-4DD9-96A5-4238FDC07E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81" name="Freeform 30">
              <a:extLst>
                <a:ext uri="{FF2B5EF4-FFF2-40B4-BE49-F238E27FC236}">
                  <a16:creationId xmlns:a16="http://schemas.microsoft.com/office/drawing/2014/main" id="{6A3F7DBC-E3BC-4902-BE4C-6F3542E33D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82" name="Freeform 31">
              <a:extLst>
                <a:ext uri="{FF2B5EF4-FFF2-40B4-BE49-F238E27FC236}">
                  <a16:creationId xmlns:a16="http://schemas.microsoft.com/office/drawing/2014/main" id="{70379707-5601-41BA-8F25-82825A8E3C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83" name="Freeform 32">
              <a:extLst>
                <a:ext uri="{FF2B5EF4-FFF2-40B4-BE49-F238E27FC236}">
                  <a16:creationId xmlns:a16="http://schemas.microsoft.com/office/drawing/2014/main" id="{1C7E7640-A719-4104-8E66-10B2FB8487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84" name="Freeform 33">
              <a:extLst>
                <a:ext uri="{FF2B5EF4-FFF2-40B4-BE49-F238E27FC236}">
                  <a16:creationId xmlns:a16="http://schemas.microsoft.com/office/drawing/2014/main" id="{9A4C4222-3F93-463D-9B22-69ECBF8E05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85" name="Freeform 34">
              <a:extLst>
                <a:ext uri="{FF2B5EF4-FFF2-40B4-BE49-F238E27FC236}">
                  <a16:creationId xmlns:a16="http://schemas.microsoft.com/office/drawing/2014/main" id="{B263D752-00B8-466F-A4DD-D4F58CAE12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86" name="Freeform 35">
              <a:extLst>
                <a:ext uri="{FF2B5EF4-FFF2-40B4-BE49-F238E27FC236}">
                  <a16:creationId xmlns:a16="http://schemas.microsoft.com/office/drawing/2014/main" id="{45470F50-BCB7-4793-B6EE-C07E577946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87" name="Freeform 36">
              <a:extLst>
                <a:ext uri="{FF2B5EF4-FFF2-40B4-BE49-F238E27FC236}">
                  <a16:creationId xmlns:a16="http://schemas.microsoft.com/office/drawing/2014/main" id="{3FE3B154-4827-4A59-B611-C15FE09303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88" name="Freeform 37">
              <a:extLst>
                <a:ext uri="{FF2B5EF4-FFF2-40B4-BE49-F238E27FC236}">
                  <a16:creationId xmlns:a16="http://schemas.microsoft.com/office/drawing/2014/main" id="{4856C74D-7893-4686-8C69-93ADFAD947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89" name="Freeform 38">
              <a:extLst>
                <a:ext uri="{FF2B5EF4-FFF2-40B4-BE49-F238E27FC236}">
                  <a16:creationId xmlns:a16="http://schemas.microsoft.com/office/drawing/2014/main" id="{D9855B44-5A4E-48D3-B20E-74C69EF511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91" name="Rectangle 1190">
            <a:extLst>
              <a:ext uri="{FF2B5EF4-FFF2-40B4-BE49-F238E27FC236}">
                <a16:creationId xmlns:a16="http://schemas.microsoft.com/office/drawing/2014/main" id="{4DF306C4-90F2-4BFE-B2AD-FAFB31C46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35BB6FC-67EF-3D04-5269-E8FE30A732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7589" y="640080"/>
            <a:ext cx="3602736" cy="3602736"/>
          </a:xfrm>
          <a:prstGeom prst="rect">
            <a:avLst/>
          </a:prstGeom>
        </p:spPr>
      </p:pic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7597894" y="640080"/>
            <a:ext cx="3508558" cy="360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93" name="Freeform 33">
            <a:extLst>
              <a:ext uri="{FF2B5EF4-FFF2-40B4-BE49-F238E27FC236}">
                <a16:creationId xmlns:a16="http://schemas.microsoft.com/office/drawing/2014/main" id="{AA07F762-5743-4CB0-9102-37CFC56F2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753578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10435</TotalTime>
  <Words>483</Words>
  <Application>Microsoft Office PowerPoint</Application>
  <PresentationFormat>Widescreen</PresentationFormat>
  <Paragraphs>89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</vt:lpstr>
      <vt:lpstr>Aptos</vt:lpstr>
      <vt:lpstr>Arial</vt:lpstr>
      <vt:lpstr>Century Gothic</vt:lpstr>
      <vt:lpstr>Roboto</vt:lpstr>
      <vt:lpstr>Wingdings</vt:lpstr>
      <vt:lpstr>Wingdings 3</vt:lpstr>
      <vt:lpstr>Wisp</vt:lpstr>
      <vt:lpstr>MODULE NAME: Problem Solving and Decision Making MODULE CODE : LCLM 4004 STUDENT NAME : Rajakumari Manickam STUDENT ID : 2430805 LECTURER:   Anita Nan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Rajakumari Manickam (2430805)</cp:lastModifiedBy>
  <cp:revision>91</cp:revision>
  <dcterms:created xsi:type="dcterms:W3CDTF">2024-10-08T15:58:04Z</dcterms:created>
  <dcterms:modified xsi:type="dcterms:W3CDTF">2026-03-11T12:15:11Z</dcterms:modified>
</cp:coreProperties>
</file>