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9" r:id="rId2"/>
    <p:sldId id="256" r:id="rId3"/>
    <p:sldId id="257" r:id="rId4"/>
    <p:sldId id="258" r:id="rId5"/>
  </p:sldIdLst>
  <p:sldSz cx="6858000"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00"/>
    <a:srgbClr val="990000"/>
    <a:srgbClr val="800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0" d="100"/>
          <a:sy n="70" d="100"/>
        </p:scale>
        <p:origin x="1680" y="-2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sha Taman" userId="4b931211d26e2633" providerId="LiveId" clId="{3114ADB9-F27E-4E3A-8007-521E0A65B285}"/>
    <pc:docChg chg="undo custSel addSld modSld sldOrd">
      <pc:chgData name="Nisha Taman" userId="4b931211d26e2633" providerId="LiveId" clId="{3114ADB9-F27E-4E3A-8007-521E0A65B285}" dt="2023-02-17T18:49:40.601" v="107" actId="1076"/>
      <pc:docMkLst>
        <pc:docMk/>
      </pc:docMkLst>
      <pc:sldChg chg="modSp mod">
        <pc:chgData name="Nisha Taman" userId="4b931211d26e2633" providerId="LiveId" clId="{3114ADB9-F27E-4E3A-8007-521E0A65B285}" dt="2023-02-17T18:43:00.720" v="38"/>
        <pc:sldMkLst>
          <pc:docMk/>
          <pc:sldMk cId="2372233306" sldId="257"/>
        </pc:sldMkLst>
        <pc:spChg chg="mod">
          <ac:chgData name="Nisha Taman" userId="4b931211d26e2633" providerId="LiveId" clId="{3114ADB9-F27E-4E3A-8007-521E0A65B285}" dt="2023-02-17T18:43:00.720" v="38"/>
          <ac:spMkLst>
            <pc:docMk/>
            <pc:sldMk cId="2372233306" sldId="257"/>
            <ac:spMk id="10" creationId="{A12F0CD0-EBD4-4353-8D4C-7B5510E11301}"/>
          </ac:spMkLst>
        </pc:spChg>
        <pc:spChg chg="mod">
          <ac:chgData name="Nisha Taman" userId="4b931211d26e2633" providerId="LiveId" clId="{3114ADB9-F27E-4E3A-8007-521E0A65B285}" dt="2023-02-17T18:42:42.003" v="33" actId="404"/>
          <ac:spMkLst>
            <pc:docMk/>
            <pc:sldMk cId="2372233306" sldId="257"/>
            <ac:spMk id="13" creationId="{4270ACEB-2114-490F-A6FC-02EB60319CB3}"/>
          </ac:spMkLst>
        </pc:spChg>
      </pc:sldChg>
      <pc:sldChg chg="addSp delSp modSp add mod">
        <pc:chgData name="Nisha Taman" userId="4b931211d26e2633" providerId="LiveId" clId="{3114ADB9-F27E-4E3A-8007-521E0A65B285}" dt="2023-02-17T18:47:06.637" v="42"/>
        <pc:sldMkLst>
          <pc:docMk/>
          <pc:sldMk cId="4014081415" sldId="258"/>
        </pc:sldMkLst>
        <pc:spChg chg="mod">
          <ac:chgData name="Nisha Taman" userId="4b931211d26e2633" providerId="LiveId" clId="{3114ADB9-F27E-4E3A-8007-521E0A65B285}" dt="2023-02-17T18:41:14.129" v="16" actId="20577"/>
          <ac:spMkLst>
            <pc:docMk/>
            <pc:sldMk cId="4014081415" sldId="258"/>
            <ac:spMk id="4" creationId="{F9E0DAE7-8E0A-4799-82A2-D6CBF41BC8C5}"/>
          </ac:spMkLst>
        </pc:spChg>
        <pc:spChg chg="del">
          <ac:chgData name="Nisha Taman" userId="4b931211d26e2633" providerId="LiveId" clId="{3114ADB9-F27E-4E3A-8007-521E0A65B285}" dt="2023-02-17T18:40:57.610" v="1" actId="478"/>
          <ac:spMkLst>
            <pc:docMk/>
            <pc:sldMk cId="4014081415" sldId="258"/>
            <ac:spMk id="7" creationId="{AC19654E-AAAE-46C1-9FA4-46ECC26457BC}"/>
          </ac:spMkLst>
        </pc:spChg>
        <pc:spChg chg="del">
          <ac:chgData name="Nisha Taman" userId="4b931211d26e2633" providerId="LiveId" clId="{3114ADB9-F27E-4E3A-8007-521E0A65B285}" dt="2023-02-17T18:40:59.739" v="2" actId="478"/>
          <ac:spMkLst>
            <pc:docMk/>
            <pc:sldMk cId="4014081415" sldId="258"/>
            <ac:spMk id="8" creationId="{6BDE0913-39F5-416D-9BE0-134F3EB8EFDF}"/>
          </ac:spMkLst>
        </pc:spChg>
        <pc:spChg chg="add mod">
          <ac:chgData name="Nisha Taman" userId="4b931211d26e2633" providerId="LiveId" clId="{3114ADB9-F27E-4E3A-8007-521E0A65B285}" dt="2023-02-17T18:47:06.637" v="42"/>
          <ac:spMkLst>
            <pc:docMk/>
            <pc:sldMk cId="4014081415" sldId="258"/>
            <ac:spMk id="9" creationId="{9C5CBF93-232B-40D2-A84F-3FD25F1AF296}"/>
          </ac:spMkLst>
        </pc:spChg>
        <pc:spChg chg="del">
          <ac:chgData name="Nisha Taman" userId="4b931211d26e2633" providerId="LiveId" clId="{3114ADB9-F27E-4E3A-8007-521E0A65B285}" dt="2023-02-17T18:41:06.730" v="6" actId="478"/>
          <ac:spMkLst>
            <pc:docMk/>
            <pc:sldMk cId="4014081415" sldId="258"/>
            <ac:spMk id="10" creationId="{A12F0CD0-EBD4-4353-8D4C-7B5510E11301}"/>
          </ac:spMkLst>
        </pc:spChg>
        <pc:spChg chg="del mod">
          <ac:chgData name="Nisha Taman" userId="4b931211d26e2633" providerId="LiveId" clId="{3114ADB9-F27E-4E3A-8007-521E0A65B285}" dt="2023-02-17T18:41:05.134" v="5" actId="478"/>
          <ac:spMkLst>
            <pc:docMk/>
            <pc:sldMk cId="4014081415" sldId="258"/>
            <ac:spMk id="13" creationId="{4270ACEB-2114-490F-A6FC-02EB60319CB3}"/>
          </ac:spMkLst>
        </pc:spChg>
        <pc:spChg chg="del">
          <ac:chgData name="Nisha Taman" userId="4b931211d26e2633" providerId="LiveId" clId="{3114ADB9-F27E-4E3A-8007-521E0A65B285}" dt="2023-02-17T18:41:01.491" v="3" actId="478"/>
          <ac:spMkLst>
            <pc:docMk/>
            <pc:sldMk cId="4014081415" sldId="258"/>
            <ac:spMk id="14" creationId="{418A11A3-FE03-405C-8FBD-12F7ECA00FE1}"/>
          </ac:spMkLst>
        </pc:spChg>
      </pc:sldChg>
      <pc:sldChg chg="addSp delSp modSp new mod ord setBg">
        <pc:chgData name="Nisha Taman" userId="4b931211d26e2633" providerId="LiveId" clId="{3114ADB9-F27E-4E3A-8007-521E0A65B285}" dt="2023-02-17T18:49:40.601" v="107" actId="1076"/>
        <pc:sldMkLst>
          <pc:docMk/>
          <pc:sldMk cId="141095270" sldId="259"/>
        </pc:sldMkLst>
        <pc:spChg chg="del">
          <ac:chgData name="Nisha Taman" userId="4b931211d26e2633" providerId="LiveId" clId="{3114ADB9-F27E-4E3A-8007-521E0A65B285}" dt="2023-02-17T18:47:23.716" v="46" actId="478"/>
          <ac:spMkLst>
            <pc:docMk/>
            <pc:sldMk cId="141095270" sldId="259"/>
            <ac:spMk id="2" creationId="{89E55FAD-705B-49F1-9B97-192022DF4249}"/>
          </ac:spMkLst>
        </pc:spChg>
        <pc:spChg chg="del">
          <ac:chgData name="Nisha Taman" userId="4b931211d26e2633" providerId="LiveId" clId="{3114ADB9-F27E-4E3A-8007-521E0A65B285}" dt="2023-02-17T18:47:25.959" v="47" actId="478"/>
          <ac:spMkLst>
            <pc:docMk/>
            <pc:sldMk cId="141095270" sldId="259"/>
            <ac:spMk id="3" creationId="{4F88C722-0312-4E88-A824-F80119777F25}"/>
          </ac:spMkLst>
        </pc:spChg>
        <pc:spChg chg="add mod">
          <ac:chgData name="Nisha Taman" userId="4b931211d26e2633" providerId="LiveId" clId="{3114ADB9-F27E-4E3A-8007-521E0A65B285}" dt="2023-02-17T18:49:15.994" v="86" actId="1076"/>
          <ac:spMkLst>
            <pc:docMk/>
            <pc:sldMk cId="141095270" sldId="259"/>
            <ac:spMk id="4" creationId="{9DAC9D56-506B-4EAA-B3AC-FC0D6966B8A6}"/>
          </ac:spMkLst>
        </pc:spChg>
        <pc:spChg chg="add mod">
          <ac:chgData name="Nisha Taman" userId="4b931211d26e2633" providerId="LiveId" clId="{3114ADB9-F27E-4E3A-8007-521E0A65B285}" dt="2023-02-17T18:49:40.601" v="107" actId="1076"/>
          <ac:spMkLst>
            <pc:docMk/>
            <pc:sldMk cId="141095270" sldId="259"/>
            <ac:spMk id="5" creationId="{FF8ABB39-D187-42B8-8088-26ADF75B868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42D962-4D9D-43DD-A946-8291145CA54F}" type="datetimeFigureOut">
              <a:rPr lang="en-US" smtClean="0"/>
              <a:t>2/17/2023</a:t>
            </a:fld>
            <a:endParaRPr lang="en-US"/>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FB2A32-5CA8-4C07-9EC3-F39FD54E6BFA}" type="slidenum">
              <a:rPr lang="en-US" smtClean="0"/>
              <a:t>‹#›</a:t>
            </a:fld>
            <a:endParaRPr lang="en-US"/>
          </a:p>
        </p:txBody>
      </p:sp>
    </p:spTree>
    <p:extLst>
      <p:ext uri="{BB962C8B-B14F-4D97-AF65-F5344CB8AC3E}">
        <p14:creationId xmlns:p14="http://schemas.microsoft.com/office/powerpoint/2010/main" val="38238461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6403623"/>
            <a:ext cx="5143500" cy="2943577"/>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0E17912-50FE-4A37-84E0-DAD75AA48717}"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3571938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E17912-50FE-4A37-84E0-DAD75AA48717}"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2567854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8159048"/>
            <a:ext cx="5915025" cy="266699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E17912-50FE-4A37-84E0-DAD75AA48717}"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838116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3245556"/>
            <a:ext cx="2914650"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0E17912-50FE-4A37-84E0-DAD75AA48717}"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3881542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E17912-50FE-4A37-84E0-DAD75AA48717}" type="datetimeFigureOut">
              <a:rPr lang="en-GB" smtClean="0"/>
              <a:t>17/02/2023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554164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0E17912-50FE-4A37-84E0-DAD75AA48717}" type="datetimeFigureOut">
              <a:rPr lang="en-GB" smtClean="0"/>
              <a:t>17/02/2023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2305785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E17912-50FE-4A37-84E0-DAD75AA48717}" type="datetimeFigureOut">
              <a:rPr lang="en-GB" smtClean="0"/>
              <a:t>17/02/2023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1664588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755425"/>
            <a:ext cx="3471863" cy="8664222"/>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0E17912-50FE-4A37-84E0-DAD75AA48717}"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29717194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0E17912-50FE-4A37-84E0-DAD75AA48717}" type="datetimeFigureOut">
              <a:rPr lang="en-GB" smtClean="0"/>
              <a:t>17/02/2023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2339630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E17912-50FE-4A37-84E0-DAD75AA48717}"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1176133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0E17912-50FE-4A37-84E0-DAD75AA48717}" type="datetimeFigureOut">
              <a:rPr lang="en-GB" smtClean="0"/>
              <a:t>17/02/2023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5D2264-E124-4361-BDB7-B19D0FA189FB}" type="slidenum">
              <a:rPr lang="en-GB" smtClean="0"/>
              <a:t>‹#›</a:t>
            </a:fld>
            <a:endParaRPr lang="en-GB"/>
          </a:p>
        </p:txBody>
      </p:sp>
    </p:spTree>
    <p:extLst>
      <p:ext uri="{BB962C8B-B14F-4D97-AF65-F5344CB8AC3E}">
        <p14:creationId xmlns:p14="http://schemas.microsoft.com/office/powerpoint/2010/main" val="10907103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900">
                <a:solidFill>
                  <a:schemeClr val="tx1">
                    <a:tint val="75000"/>
                  </a:schemeClr>
                </a:solidFill>
              </a:defRPr>
            </a:lvl1pPr>
          </a:lstStyle>
          <a:p>
            <a:fld id="{B0E17912-50FE-4A37-84E0-DAD75AA48717}" type="datetimeFigureOut">
              <a:rPr lang="en-GB" smtClean="0"/>
              <a:t>17/02/2023</a:t>
            </a:fld>
            <a:endParaRPr lang="en-GB"/>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900">
                <a:solidFill>
                  <a:schemeClr val="tx1">
                    <a:tint val="75000"/>
                  </a:schemeClr>
                </a:solidFill>
              </a:defRPr>
            </a:lvl1pPr>
          </a:lstStyle>
          <a:p>
            <a:fld id="{C95D2264-E124-4361-BDB7-B19D0FA189FB}" type="slidenum">
              <a:rPr lang="en-GB" smtClean="0"/>
              <a:t>‹#›</a:t>
            </a:fld>
            <a:endParaRPr lang="en-GB"/>
          </a:p>
        </p:txBody>
      </p:sp>
    </p:spTree>
    <p:extLst>
      <p:ext uri="{BB962C8B-B14F-4D97-AF65-F5344CB8AC3E}">
        <p14:creationId xmlns:p14="http://schemas.microsoft.com/office/powerpoint/2010/main" val="2120596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mailto:infobooking@hoteltrinity.co.uk"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motorsupplycobistro.com/blog/view/valentines-day-2016" TargetMode="External"/><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www.prostaff.cz/portfolio-posts/trinity-hotels-reso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5000"/>
            <a:lum/>
          </a:blip>
          <a:srcRect/>
          <a:stretch>
            <a:fillRect l="-83000" r="-83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AC9D56-506B-4EAA-B3AC-FC0D6966B8A6}"/>
              </a:ext>
            </a:extLst>
          </p:cNvPr>
          <p:cNvSpPr txBox="1"/>
          <p:nvPr/>
        </p:nvSpPr>
        <p:spPr>
          <a:xfrm>
            <a:off x="365285" y="4265227"/>
            <a:ext cx="6050280" cy="1815882"/>
          </a:xfrm>
          <a:prstGeom prst="rect">
            <a:avLst/>
          </a:prstGeom>
          <a:noFill/>
        </p:spPr>
        <p:txBody>
          <a:bodyPr wrap="square" rtlCol="0">
            <a:spAutoFit/>
          </a:bodyPr>
          <a:lstStyle/>
          <a:p>
            <a:pPr algn="ctr"/>
            <a:r>
              <a:rPr lang="en-US" sz="4000" b="1" dirty="0" smtClean="0">
                <a:solidFill>
                  <a:srgbClr val="800000"/>
                </a:solidFill>
                <a:latin typeface="Broadway" panose="04040905080B02020502" pitchFamily="82" charset="0"/>
                <a:ea typeface="Calibri" panose="020F0502020204030204" pitchFamily="34" charset="0"/>
                <a:cs typeface="Times New Roman" panose="02020603050405020304" pitchFamily="18" charset="0"/>
              </a:rPr>
              <a:t>Valentine’s Day </a:t>
            </a:r>
            <a:r>
              <a:rPr lang="en-US" sz="7200" dirty="0" smtClean="0">
                <a:solidFill>
                  <a:srgbClr val="800000"/>
                </a:solidFill>
                <a:latin typeface="Broadway" panose="04040905080B02020502" pitchFamily="82" charset="0"/>
              </a:rPr>
              <a:t>MENU</a:t>
            </a:r>
            <a:endParaRPr lang="en-GB" sz="7200" dirty="0">
              <a:solidFill>
                <a:srgbClr val="800000"/>
              </a:solidFill>
              <a:latin typeface="Broadway" panose="04040905080B02020502" pitchFamily="82" charset="0"/>
            </a:endParaRPr>
          </a:p>
        </p:txBody>
      </p:sp>
      <p:sp>
        <p:nvSpPr>
          <p:cNvPr id="2" name="Rectangle 1"/>
          <p:cNvSpPr/>
          <p:nvPr/>
        </p:nvSpPr>
        <p:spPr>
          <a:xfrm>
            <a:off x="365285" y="8186550"/>
            <a:ext cx="4460471" cy="2616101"/>
          </a:xfrm>
          <a:prstGeom prst="rect">
            <a:avLst/>
          </a:prstGeom>
        </p:spPr>
        <p:txBody>
          <a:bodyPr wrap="square">
            <a:spAutoFit/>
          </a:bodyPr>
          <a:lstStyle/>
          <a:p>
            <a:pPr>
              <a:lnSpc>
                <a:spcPct val="150000"/>
              </a:lnSpc>
              <a:spcAft>
                <a:spcPts val="800"/>
              </a:spcAft>
            </a:pPr>
            <a:r>
              <a:rPr lang="en-US" b="1" dirty="0">
                <a:solidFill>
                  <a:srgbClr val="800000"/>
                </a:solidFill>
                <a:latin typeface="Broadway" panose="04040905080B02020502" pitchFamily="82" charset="0"/>
                <a:ea typeface="Calibri" panose="020F0502020204030204" pitchFamily="34" charset="0"/>
                <a:cs typeface="Times New Roman" panose="02020603050405020304" pitchFamily="18" charset="0"/>
              </a:rPr>
              <a:t>Student name: Valentina </a:t>
            </a:r>
            <a:r>
              <a:rPr lang="en-US" b="1" dirty="0" err="1">
                <a:solidFill>
                  <a:srgbClr val="800000"/>
                </a:solidFill>
                <a:latin typeface="Broadway" panose="04040905080B02020502" pitchFamily="82" charset="0"/>
                <a:ea typeface="Calibri" panose="020F0502020204030204" pitchFamily="34" charset="0"/>
                <a:cs typeface="Times New Roman" panose="02020603050405020304" pitchFamily="18" charset="0"/>
              </a:rPr>
              <a:t>Teliban</a:t>
            </a:r>
            <a:endParaRPr lang="en-US" b="1" dirty="0">
              <a:solidFill>
                <a:srgbClr val="800000"/>
              </a:solidFill>
              <a:latin typeface="Broadway" panose="04040905080B02020502" pitchFamily="82" charset="0"/>
              <a:ea typeface="Calibri" panose="020F0502020204030204" pitchFamily="34" charset="0"/>
              <a:cs typeface="Times New Roman" panose="02020603050405020304" pitchFamily="18" charset="0"/>
            </a:endParaRPr>
          </a:p>
          <a:p>
            <a:pPr>
              <a:lnSpc>
                <a:spcPct val="150000"/>
              </a:lnSpc>
              <a:spcAft>
                <a:spcPts val="800"/>
              </a:spcAft>
            </a:pPr>
            <a:r>
              <a:rPr lang="en-US" b="1" dirty="0">
                <a:solidFill>
                  <a:srgbClr val="800000"/>
                </a:solidFill>
                <a:latin typeface="Broadway" panose="04040905080B02020502" pitchFamily="82" charset="0"/>
                <a:ea typeface="Calibri" panose="020F0502020204030204" pitchFamily="34" charset="0"/>
                <a:cs typeface="Times New Roman" panose="02020603050405020304" pitchFamily="18" charset="0"/>
              </a:rPr>
              <a:t>Student ID: 2210054</a:t>
            </a:r>
          </a:p>
          <a:p>
            <a:r>
              <a:rPr lang="en-US" b="1" dirty="0">
                <a:solidFill>
                  <a:srgbClr val="800000"/>
                </a:solidFill>
                <a:latin typeface="Broadway" panose="04040905080B02020502" pitchFamily="82" charset="0"/>
                <a:ea typeface="Calibri" panose="020F0502020204030204" pitchFamily="34" charset="0"/>
                <a:cs typeface="Times New Roman" panose="02020603050405020304" pitchFamily="18" charset="0"/>
              </a:rPr>
              <a:t>Module name: </a:t>
            </a:r>
            <a:r>
              <a:rPr lang="en-GB" dirty="0">
                <a:solidFill>
                  <a:srgbClr val="800000"/>
                </a:solidFill>
                <a:latin typeface="Broadway" panose="04040905080B02020502" pitchFamily="82" charset="0"/>
              </a:rPr>
              <a:t>Food and Beverage Operations</a:t>
            </a:r>
          </a:p>
          <a:p>
            <a:pPr>
              <a:lnSpc>
                <a:spcPct val="150000"/>
              </a:lnSpc>
              <a:spcAft>
                <a:spcPts val="800"/>
              </a:spcAft>
            </a:pPr>
            <a:r>
              <a:rPr lang="en-US" b="1" dirty="0" smtClean="0">
                <a:solidFill>
                  <a:srgbClr val="800000"/>
                </a:solidFill>
                <a:latin typeface="Broadway" panose="04040905080B02020502" pitchFamily="82" charset="0"/>
                <a:ea typeface="Calibri" panose="020F0502020204030204" pitchFamily="34" charset="0"/>
                <a:cs typeface="Times New Roman" panose="02020603050405020304" pitchFamily="18" charset="0"/>
              </a:rPr>
              <a:t>BMIH4002</a:t>
            </a:r>
            <a:endParaRPr lang="en-US" b="1" dirty="0">
              <a:solidFill>
                <a:srgbClr val="800000"/>
              </a:solidFill>
              <a:latin typeface="Broadway" panose="04040905080B02020502" pitchFamily="82" charset="0"/>
              <a:ea typeface="Calibri" panose="020F0502020204030204" pitchFamily="34" charset="0"/>
              <a:cs typeface="Times New Roman" panose="02020603050405020304" pitchFamily="18" charset="0"/>
            </a:endParaRPr>
          </a:p>
          <a:p>
            <a:pPr>
              <a:lnSpc>
                <a:spcPct val="150000"/>
              </a:lnSpc>
              <a:spcAft>
                <a:spcPts val="800"/>
              </a:spcAft>
            </a:pPr>
            <a:r>
              <a:rPr lang="en-US" b="1" dirty="0">
                <a:solidFill>
                  <a:srgbClr val="800000"/>
                </a:solidFill>
                <a:latin typeface="Broadway" panose="04040905080B02020502" pitchFamily="82" charset="0"/>
                <a:ea typeface="Calibri" panose="020F0502020204030204" pitchFamily="34" charset="0"/>
                <a:cs typeface="Times New Roman" panose="02020603050405020304" pitchFamily="18" charset="0"/>
              </a:rPr>
              <a:t>Lecturer name: </a:t>
            </a:r>
            <a:r>
              <a:rPr lang="en-US" dirty="0">
                <a:solidFill>
                  <a:srgbClr val="800000"/>
                </a:solidFill>
                <a:latin typeface="Broadway" panose="04040905080B02020502" pitchFamily="82" charset="0"/>
              </a:rPr>
              <a:t>Tristan </a:t>
            </a:r>
            <a:r>
              <a:rPr lang="en-US" dirty="0" smtClean="0">
                <a:solidFill>
                  <a:srgbClr val="800000"/>
                </a:solidFill>
                <a:latin typeface="Broadway" panose="04040905080B02020502" pitchFamily="82" charset="0"/>
              </a:rPr>
              <a:t>Hawkins</a:t>
            </a:r>
            <a:endParaRPr lang="en-US" b="1" dirty="0">
              <a:solidFill>
                <a:srgbClr val="800000"/>
              </a:solidFill>
              <a:latin typeface="Broadway" panose="04040905080B02020502" pitchFamily="82"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F9E0DAE7-8E0A-4799-82A2-D6CBF41BC8C5}"/>
              </a:ext>
            </a:extLst>
          </p:cNvPr>
          <p:cNvSpPr/>
          <p:nvPr/>
        </p:nvSpPr>
        <p:spPr>
          <a:xfrm>
            <a:off x="365285" y="2141713"/>
            <a:ext cx="6050280" cy="830997"/>
          </a:xfrm>
          <a:prstGeom prst="rect">
            <a:avLst/>
          </a:prstGeom>
          <a:noFill/>
          <a:ln w="44450" cap="flat" cmpd="sng" algn="ctr">
            <a:solidFill>
              <a:schemeClr val="accent2">
                <a:lumMod val="5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Trinity Hotel Restaurant</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95520" y="287722"/>
            <a:ext cx="1511259" cy="1511259"/>
          </a:xfrm>
          <a:prstGeom prst="rect">
            <a:avLst/>
          </a:prstGeom>
          <a:solidFill>
            <a:srgbClr val="800000"/>
          </a:solidFill>
          <a:ln>
            <a:solidFill>
              <a:srgbClr val="800000"/>
            </a:solid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extLst>
      <p:ext uri="{BB962C8B-B14F-4D97-AF65-F5344CB8AC3E}">
        <p14:creationId xmlns:p14="http://schemas.microsoft.com/office/powerpoint/2010/main" val="1410952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9000"/>
            <a:lum/>
          </a:blip>
          <a:srcRect/>
          <a:stretch>
            <a:fillRect l="-83000" r="-83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E0DAE7-8E0A-4799-82A2-D6CBF41BC8C5}"/>
              </a:ext>
            </a:extLst>
          </p:cNvPr>
          <p:cNvSpPr/>
          <p:nvPr/>
        </p:nvSpPr>
        <p:spPr>
          <a:xfrm>
            <a:off x="243589" y="180593"/>
            <a:ext cx="6370822" cy="830997"/>
          </a:xfrm>
          <a:prstGeom prst="rect">
            <a:avLst/>
          </a:prstGeom>
          <a:noFill/>
          <a:ln w="44450" cap="flat" cmpd="sng" algn="ctr">
            <a:solidFill>
              <a:schemeClr val="accent2">
                <a:lumMod val="5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Trinity Hotel Restaurant</a:t>
            </a:r>
          </a:p>
        </p:txBody>
      </p:sp>
      <p:sp>
        <p:nvSpPr>
          <p:cNvPr id="5" name="TextBox 4">
            <a:extLst>
              <a:ext uri="{FF2B5EF4-FFF2-40B4-BE49-F238E27FC236}">
                <a16:creationId xmlns:a16="http://schemas.microsoft.com/office/drawing/2014/main" id="{46120E74-5A42-42EB-BCF3-3351CDEF67CC}"/>
              </a:ext>
            </a:extLst>
          </p:cNvPr>
          <p:cNvSpPr txBox="1"/>
          <p:nvPr/>
        </p:nvSpPr>
        <p:spPr>
          <a:xfrm>
            <a:off x="243586" y="1931896"/>
            <a:ext cx="6472171" cy="4013856"/>
          </a:xfrm>
          <a:prstGeom prst="rect">
            <a:avLst/>
          </a:prstGeom>
          <a:noFill/>
        </p:spPr>
        <p:txBody>
          <a:bodyPr wrap="square" rtlCol="0">
            <a:spAutoFit/>
          </a:bodyPr>
          <a:lstStyle/>
          <a:p>
            <a:r>
              <a:rPr lang="en-GB" sz="2000" dirty="0">
                <a:solidFill>
                  <a:srgbClr val="800000"/>
                </a:solidFill>
                <a:latin typeface="Broadway" panose="04040905080B02020502" pitchFamily="82" charset="0"/>
              </a:rPr>
              <a:t>Starters</a:t>
            </a:r>
          </a:p>
          <a:p>
            <a:pPr>
              <a:lnSpc>
                <a:spcPct val="150000"/>
              </a:lnSpc>
            </a:pPr>
            <a:r>
              <a:rPr lang="en-GB" sz="1600" dirty="0">
                <a:latin typeface="Broadway" panose="04040905080B02020502" pitchFamily="82" charset="0"/>
              </a:rPr>
              <a:t>King Prawns ciabatta - £10</a:t>
            </a:r>
          </a:p>
          <a:p>
            <a:pPr>
              <a:lnSpc>
                <a:spcPct val="150000"/>
              </a:lnSpc>
            </a:pPr>
            <a:r>
              <a:rPr lang="en-GB" sz="1100" i="1" dirty="0">
                <a:latin typeface="Broadway" panose="04040905080B02020502" pitchFamily="82" charset="0"/>
              </a:rPr>
              <a:t>Pan-fried king prawns in garlic and ginger butter with toasted ciabatta</a:t>
            </a:r>
          </a:p>
          <a:p>
            <a:pPr>
              <a:lnSpc>
                <a:spcPct val="150000"/>
              </a:lnSpc>
            </a:pPr>
            <a:r>
              <a:rPr lang="en-GB" dirty="0">
                <a:latin typeface="Broadway" panose="04040905080B02020502" pitchFamily="82" charset="0"/>
              </a:rPr>
              <a:t>Baked Camembert - £7</a:t>
            </a:r>
          </a:p>
          <a:p>
            <a:pPr>
              <a:lnSpc>
                <a:spcPct val="150000"/>
              </a:lnSpc>
            </a:pPr>
            <a:r>
              <a:rPr lang="en-GB" sz="1100" i="1" dirty="0">
                <a:latin typeface="Broadway" panose="04040905080B02020502" pitchFamily="82" charset="0"/>
              </a:rPr>
              <a:t>With a selection of bread  and caramelized red onion chutney V</a:t>
            </a:r>
          </a:p>
          <a:p>
            <a:pPr>
              <a:lnSpc>
                <a:spcPct val="150000"/>
              </a:lnSpc>
            </a:pPr>
            <a:r>
              <a:rPr lang="en-GB" sz="1600" dirty="0">
                <a:latin typeface="Broadway" panose="04040905080B02020502" pitchFamily="82" charset="0"/>
              </a:rPr>
              <a:t>Cauliflower  tempura fritters - £6</a:t>
            </a:r>
          </a:p>
          <a:p>
            <a:pPr>
              <a:lnSpc>
                <a:spcPct val="150000"/>
              </a:lnSpc>
            </a:pPr>
            <a:r>
              <a:rPr lang="en-GB" sz="1100" i="1" dirty="0">
                <a:latin typeface="Broadway" panose="04040905080B02020502" pitchFamily="82" charset="0"/>
              </a:rPr>
              <a:t>Served with a herb dipping sauce V</a:t>
            </a:r>
          </a:p>
          <a:p>
            <a:pPr>
              <a:lnSpc>
                <a:spcPct val="150000"/>
              </a:lnSpc>
            </a:pPr>
            <a:r>
              <a:rPr lang="en-GB" sz="1600" dirty="0">
                <a:latin typeface="Broadway" panose="04040905080B02020502" pitchFamily="82" charset="0"/>
              </a:rPr>
              <a:t>Chicken and vegetable soup - £8</a:t>
            </a:r>
          </a:p>
          <a:p>
            <a:pPr>
              <a:lnSpc>
                <a:spcPct val="150000"/>
              </a:lnSpc>
            </a:pPr>
            <a:r>
              <a:rPr lang="en-GB" sz="1100" i="1" dirty="0">
                <a:latin typeface="Broadway" panose="04040905080B02020502" pitchFamily="82" charset="0"/>
              </a:rPr>
              <a:t>Homemade chicken and vegetable soup with pearl barley</a:t>
            </a: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p:txBody>
      </p:sp>
      <p:sp>
        <p:nvSpPr>
          <p:cNvPr id="6" name="TextBox 5">
            <a:extLst>
              <a:ext uri="{FF2B5EF4-FFF2-40B4-BE49-F238E27FC236}">
                <a16:creationId xmlns:a16="http://schemas.microsoft.com/office/drawing/2014/main" id="{BAB996C8-2143-4A4B-BDE5-EE958FBB4AD2}"/>
              </a:ext>
            </a:extLst>
          </p:cNvPr>
          <p:cNvSpPr txBox="1"/>
          <p:nvPr/>
        </p:nvSpPr>
        <p:spPr>
          <a:xfrm>
            <a:off x="243587" y="5078104"/>
            <a:ext cx="6665086" cy="4683270"/>
          </a:xfrm>
          <a:prstGeom prst="rect">
            <a:avLst/>
          </a:prstGeom>
          <a:noFill/>
        </p:spPr>
        <p:txBody>
          <a:bodyPr wrap="square" rtlCol="0">
            <a:spAutoFit/>
          </a:bodyPr>
          <a:lstStyle/>
          <a:p>
            <a:r>
              <a:rPr lang="en-GB" sz="2000" dirty="0">
                <a:solidFill>
                  <a:srgbClr val="800000"/>
                </a:solidFill>
                <a:latin typeface="Broadway" panose="04040905080B02020502" pitchFamily="82" charset="0"/>
              </a:rPr>
              <a:t>Main Course</a:t>
            </a:r>
          </a:p>
          <a:p>
            <a:pPr>
              <a:lnSpc>
                <a:spcPct val="150000"/>
              </a:lnSpc>
            </a:pPr>
            <a:r>
              <a:rPr lang="en-GB" sz="1600" dirty="0">
                <a:latin typeface="Broadway" panose="04040905080B02020502" pitchFamily="82" charset="0"/>
              </a:rPr>
              <a:t>Ribeye steak - £17.99</a:t>
            </a:r>
          </a:p>
          <a:p>
            <a:pPr>
              <a:lnSpc>
                <a:spcPct val="150000"/>
              </a:lnSpc>
            </a:pPr>
            <a:r>
              <a:rPr lang="en-GB" sz="1100" i="1" dirty="0">
                <a:latin typeface="Broadway" panose="04040905080B02020502" pitchFamily="82" charset="0"/>
              </a:rPr>
              <a:t>Pan-fried ribeye steak with a creamy mushroom and blue cheese sauce, homemade chunky chips and buttered garden peas.</a:t>
            </a:r>
          </a:p>
          <a:p>
            <a:pPr>
              <a:lnSpc>
                <a:spcPct val="150000"/>
              </a:lnSpc>
            </a:pPr>
            <a:r>
              <a:rPr lang="en-GB" sz="1400" dirty="0">
                <a:latin typeface="Broadway" panose="04040905080B02020502" pitchFamily="82" charset="0"/>
              </a:rPr>
              <a:t>Chicken wrapped in bacon – £14.99</a:t>
            </a:r>
          </a:p>
          <a:p>
            <a:pPr>
              <a:lnSpc>
                <a:spcPct val="150000"/>
              </a:lnSpc>
            </a:pPr>
            <a:r>
              <a:rPr lang="en-GB" sz="1100" i="1" dirty="0">
                <a:latin typeface="Broadway" panose="04040905080B02020502" pitchFamily="82" charset="0"/>
              </a:rPr>
              <a:t>Breast of chicken fillet with tomatoes and brie cheese, wrapped in bacon, roasted red pepper and tomato sauce, fine green beans  and roasted potatoes</a:t>
            </a:r>
          </a:p>
          <a:p>
            <a:pPr>
              <a:lnSpc>
                <a:spcPct val="150000"/>
              </a:lnSpc>
            </a:pPr>
            <a:r>
              <a:rPr lang="en-GB" sz="1600" dirty="0">
                <a:latin typeface="Broadway" panose="04040905080B02020502" pitchFamily="82" charset="0"/>
              </a:rPr>
              <a:t>Honey glazed salmon  - £18.99</a:t>
            </a:r>
          </a:p>
          <a:p>
            <a:pPr>
              <a:lnSpc>
                <a:spcPct val="150000"/>
              </a:lnSpc>
            </a:pPr>
            <a:r>
              <a:rPr lang="en-GB" sz="1100" i="1" dirty="0">
                <a:latin typeface="Broadway" panose="04040905080B02020502" pitchFamily="82" charset="0"/>
              </a:rPr>
              <a:t>Honey and soy glazed salmon with toasted sesame seeds, roasted Mediterranean vegetables and potatoes</a:t>
            </a:r>
          </a:p>
          <a:p>
            <a:pPr>
              <a:lnSpc>
                <a:spcPct val="150000"/>
              </a:lnSpc>
            </a:pPr>
            <a:r>
              <a:rPr lang="en-GB" sz="1600" dirty="0">
                <a:latin typeface="Broadway" panose="04040905080B02020502" pitchFamily="82" charset="0"/>
              </a:rPr>
              <a:t>Pasta al Pomodoro – £12.99 </a:t>
            </a:r>
          </a:p>
          <a:p>
            <a:pPr>
              <a:lnSpc>
                <a:spcPct val="150000"/>
              </a:lnSpc>
            </a:pPr>
            <a:r>
              <a:rPr lang="en-GB" sz="1100" i="1" dirty="0">
                <a:latin typeface="Broadway" panose="04040905080B02020502" pitchFamily="82" charset="0"/>
              </a:rPr>
              <a:t>Pasta al Pomodoro with sauteed peppers and parmesan shavings v</a:t>
            </a: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p:txBody>
      </p:sp>
      <p:sp>
        <p:nvSpPr>
          <p:cNvPr id="7" name="TextBox 6">
            <a:extLst>
              <a:ext uri="{FF2B5EF4-FFF2-40B4-BE49-F238E27FC236}">
                <a16:creationId xmlns:a16="http://schemas.microsoft.com/office/drawing/2014/main" id="{AC19654E-AAAE-46C1-9FA4-46ECC26457BC}"/>
              </a:ext>
            </a:extLst>
          </p:cNvPr>
          <p:cNvSpPr txBox="1"/>
          <p:nvPr/>
        </p:nvSpPr>
        <p:spPr>
          <a:xfrm>
            <a:off x="243587" y="8769404"/>
            <a:ext cx="6472171" cy="3298275"/>
          </a:xfrm>
          <a:prstGeom prst="rect">
            <a:avLst/>
          </a:prstGeom>
          <a:noFill/>
        </p:spPr>
        <p:txBody>
          <a:bodyPr wrap="square" rtlCol="0">
            <a:spAutoFit/>
          </a:bodyPr>
          <a:lstStyle/>
          <a:p>
            <a:r>
              <a:rPr lang="en-GB" sz="2000" dirty="0">
                <a:solidFill>
                  <a:srgbClr val="800000"/>
                </a:solidFill>
                <a:latin typeface="Broadway" panose="04040905080B02020502" pitchFamily="82" charset="0"/>
              </a:rPr>
              <a:t>Desserts</a:t>
            </a:r>
          </a:p>
          <a:p>
            <a:pPr>
              <a:lnSpc>
                <a:spcPct val="150000"/>
              </a:lnSpc>
            </a:pPr>
            <a:r>
              <a:rPr lang="en-GB" sz="1600" dirty="0">
                <a:latin typeface="Broadway" panose="04040905080B02020502" pitchFamily="82" charset="0"/>
              </a:rPr>
              <a:t>Chocolate brownie - £7.99</a:t>
            </a:r>
          </a:p>
          <a:p>
            <a:pPr>
              <a:lnSpc>
                <a:spcPct val="150000"/>
              </a:lnSpc>
            </a:pPr>
            <a:r>
              <a:rPr lang="en-GB" sz="1100" i="1" dirty="0">
                <a:latin typeface="Broadway" panose="04040905080B02020502" pitchFamily="82" charset="0"/>
              </a:rPr>
              <a:t>Served hot with vanilla ice cream</a:t>
            </a:r>
          </a:p>
          <a:p>
            <a:pPr>
              <a:lnSpc>
                <a:spcPct val="150000"/>
              </a:lnSpc>
            </a:pPr>
            <a:r>
              <a:rPr lang="en-GB" sz="1600" dirty="0">
                <a:latin typeface="Broadway" panose="04040905080B02020502" pitchFamily="82" charset="0"/>
              </a:rPr>
              <a:t>Lemon Tart V - £6.99</a:t>
            </a:r>
          </a:p>
          <a:p>
            <a:pPr>
              <a:lnSpc>
                <a:spcPct val="150000"/>
              </a:lnSpc>
            </a:pPr>
            <a:r>
              <a:rPr lang="en-GB" sz="1600" dirty="0">
                <a:latin typeface="Broadway" panose="04040905080B02020502" pitchFamily="82" charset="0"/>
              </a:rPr>
              <a:t>Strawberries with champagne sorbet  V - £7.99</a:t>
            </a:r>
          </a:p>
          <a:p>
            <a:pPr>
              <a:lnSpc>
                <a:spcPct val="150000"/>
              </a:lnSpc>
            </a:pPr>
            <a:r>
              <a:rPr lang="en-GB" sz="1600" dirty="0">
                <a:latin typeface="Broadway" panose="04040905080B02020502" pitchFamily="82" charset="0"/>
              </a:rPr>
              <a:t>Selection of biscuits and cookies - £5.99</a:t>
            </a: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p:txBody>
      </p:sp>
      <p:sp>
        <p:nvSpPr>
          <p:cNvPr id="11" name="TextBox 10">
            <a:extLst>
              <a:ext uri="{FF2B5EF4-FFF2-40B4-BE49-F238E27FC236}">
                <a16:creationId xmlns:a16="http://schemas.microsoft.com/office/drawing/2014/main" id="{3BAF126A-8E94-4E39-9A12-9487935949EC}"/>
              </a:ext>
            </a:extLst>
          </p:cNvPr>
          <p:cNvSpPr txBox="1"/>
          <p:nvPr/>
        </p:nvSpPr>
        <p:spPr>
          <a:xfrm>
            <a:off x="243589" y="11776123"/>
            <a:ext cx="3431892" cy="307777"/>
          </a:xfrm>
          <a:prstGeom prst="rect">
            <a:avLst/>
          </a:prstGeom>
          <a:noFill/>
        </p:spPr>
        <p:txBody>
          <a:bodyPr wrap="square">
            <a:spAutoFit/>
          </a:bodyPr>
          <a:lstStyle/>
          <a:p>
            <a:r>
              <a:rPr lang="en-US" sz="1400" dirty="0">
                <a:latin typeface="Broadway" panose="04040905080B02020502" pitchFamily="82" charset="0"/>
              </a:rPr>
              <a:t>Vegetarian (v) and Vegan (vg)</a:t>
            </a:r>
            <a:endParaRPr lang="en-US" sz="1400" b="1" dirty="0">
              <a:latin typeface="Broadway" panose="04040905080B02020502" pitchFamily="82" charset="0"/>
            </a:endParaRPr>
          </a:p>
        </p:txBody>
      </p:sp>
      <p:sp>
        <p:nvSpPr>
          <p:cNvPr id="13" name="TextBox 12">
            <a:extLst>
              <a:ext uri="{FF2B5EF4-FFF2-40B4-BE49-F238E27FC236}">
                <a16:creationId xmlns:a16="http://schemas.microsoft.com/office/drawing/2014/main" id="{860AC1A9-8A5C-4D59-AD88-89387CC15473}"/>
              </a:ext>
            </a:extLst>
          </p:cNvPr>
          <p:cNvSpPr txBox="1"/>
          <p:nvPr/>
        </p:nvSpPr>
        <p:spPr>
          <a:xfrm>
            <a:off x="243589" y="1087022"/>
            <a:ext cx="6370822" cy="769441"/>
          </a:xfrm>
          <a:prstGeom prst="rect">
            <a:avLst/>
          </a:prstGeom>
          <a:noFill/>
        </p:spPr>
        <p:txBody>
          <a:bodyPr wrap="square">
            <a:spAutoFit/>
          </a:bodyPr>
          <a:lstStyle/>
          <a:p>
            <a:r>
              <a:rPr lang="en-US" sz="1600" b="1" i="1" dirty="0">
                <a:latin typeface="Broadway" panose="04040905080B02020502" pitchFamily="82" charset="0"/>
              </a:rPr>
              <a:t>Opening hours:</a:t>
            </a:r>
          </a:p>
          <a:p>
            <a:r>
              <a:rPr lang="en-US" sz="1400" b="1" dirty="0">
                <a:latin typeface="Broadway" panose="04040905080B02020502" pitchFamily="82" charset="0"/>
              </a:rPr>
              <a:t>Monday to Sunday - 2:00 pm to 12:00 am</a:t>
            </a:r>
          </a:p>
          <a:p>
            <a:r>
              <a:rPr lang="en-US" sz="1400" b="1" dirty="0">
                <a:latin typeface="Broadway" panose="04040905080B02020502" pitchFamily="82" charset="0"/>
              </a:rPr>
              <a:t>Valentine`s Day live music </a:t>
            </a:r>
          </a:p>
        </p:txBody>
      </p:sp>
      <p:sp>
        <p:nvSpPr>
          <p:cNvPr id="14" name="TextBox 13">
            <a:extLst>
              <a:ext uri="{FF2B5EF4-FFF2-40B4-BE49-F238E27FC236}">
                <a16:creationId xmlns:a16="http://schemas.microsoft.com/office/drawing/2014/main" id="{B777C000-3D46-4197-B0C3-C4F4624656C3}"/>
              </a:ext>
            </a:extLst>
          </p:cNvPr>
          <p:cNvSpPr txBox="1"/>
          <p:nvPr/>
        </p:nvSpPr>
        <p:spPr>
          <a:xfrm>
            <a:off x="243586" y="10928905"/>
            <a:ext cx="6472171" cy="861774"/>
          </a:xfrm>
          <a:prstGeom prst="rect">
            <a:avLst/>
          </a:prstGeom>
          <a:noFill/>
        </p:spPr>
        <p:txBody>
          <a:bodyPr wrap="square">
            <a:spAutoFit/>
          </a:bodyPr>
          <a:lstStyle/>
          <a:p>
            <a:r>
              <a:rPr lang="en-US" sz="1400" b="1" i="0" dirty="0">
                <a:solidFill>
                  <a:srgbClr val="800000"/>
                </a:solidFill>
                <a:effectLst/>
                <a:latin typeface="Broadway" panose="04040905080B02020502" pitchFamily="82" charset="0"/>
              </a:rPr>
              <a:t>Seasonality of Ingredients</a:t>
            </a:r>
          </a:p>
          <a:p>
            <a:r>
              <a:rPr lang="en-US" sz="1200" b="0" i="1" dirty="0">
                <a:effectLst/>
                <a:latin typeface="Broadway" panose="04040905080B02020502" pitchFamily="82" charset="0"/>
              </a:rPr>
              <a:t>The specific seasonal ingredients used for this menu consisting of root vegetables, tomatoes, peppers, peas, and mushrooms. Chocolate and seafood/fish are also frequently included in Valentine's Day dishes.</a:t>
            </a:r>
          </a:p>
        </p:txBody>
      </p:sp>
    </p:spTree>
    <p:extLst>
      <p:ext uri="{BB962C8B-B14F-4D97-AF65-F5344CB8AC3E}">
        <p14:creationId xmlns:p14="http://schemas.microsoft.com/office/powerpoint/2010/main" val="266466741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9000"/>
            <a:lum/>
          </a:blip>
          <a:srcRect/>
          <a:stretch>
            <a:fillRect l="-83000" r="-83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E0DAE7-8E0A-4799-82A2-D6CBF41BC8C5}"/>
              </a:ext>
            </a:extLst>
          </p:cNvPr>
          <p:cNvSpPr/>
          <p:nvPr/>
        </p:nvSpPr>
        <p:spPr>
          <a:xfrm>
            <a:off x="243589" y="180593"/>
            <a:ext cx="6370822" cy="830997"/>
          </a:xfrm>
          <a:prstGeom prst="rect">
            <a:avLst/>
          </a:prstGeom>
          <a:noFill/>
          <a:ln w="44450" cap="flat" cmpd="sng" algn="ctr">
            <a:solidFill>
              <a:schemeClr val="accent2">
                <a:lumMod val="5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lIns="91440" tIns="45720" rIns="91440" bIns="45720">
            <a:spAutoFit/>
          </a:bodyPr>
          <a:lstStyle/>
          <a:p>
            <a:pPr algn="ctr"/>
            <a:r>
              <a:rPr lang="en-US" sz="4800" b="0" cap="none" spc="0" dirty="0">
                <a:ln w="0"/>
                <a:solidFill>
                  <a:schemeClr val="tx1"/>
                </a:solidFill>
                <a:effectLst>
                  <a:outerShdw blurRad="38100" dist="19050" dir="2700000" algn="tl" rotWithShape="0">
                    <a:schemeClr val="dk1">
                      <a:alpha val="40000"/>
                    </a:schemeClr>
                  </a:outerShdw>
                </a:effectLst>
              </a:rPr>
              <a:t>Trinity Hotel Restaurant</a:t>
            </a:r>
          </a:p>
        </p:txBody>
      </p:sp>
      <p:sp>
        <p:nvSpPr>
          <p:cNvPr id="7" name="TextBox 6">
            <a:extLst>
              <a:ext uri="{FF2B5EF4-FFF2-40B4-BE49-F238E27FC236}">
                <a16:creationId xmlns:a16="http://schemas.microsoft.com/office/drawing/2014/main" id="{AC19654E-AAAE-46C1-9FA4-46ECC26457BC}"/>
              </a:ext>
            </a:extLst>
          </p:cNvPr>
          <p:cNvSpPr txBox="1"/>
          <p:nvPr/>
        </p:nvSpPr>
        <p:spPr>
          <a:xfrm>
            <a:off x="96455" y="1208135"/>
            <a:ext cx="6837294" cy="3763787"/>
          </a:xfrm>
          <a:prstGeom prst="rect">
            <a:avLst/>
          </a:prstGeom>
          <a:noFill/>
        </p:spPr>
        <p:txBody>
          <a:bodyPr wrap="square" rtlCol="0">
            <a:spAutoFit/>
          </a:bodyPr>
          <a:lstStyle/>
          <a:p>
            <a:r>
              <a:rPr lang="en-GB" dirty="0">
                <a:solidFill>
                  <a:srgbClr val="800000"/>
                </a:solidFill>
                <a:latin typeface="Broadway" panose="04040905080B02020502" pitchFamily="82" charset="0"/>
              </a:rPr>
              <a:t>Drinks and cocktails – Valentine`s Day selection</a:t>
            </a:r>
          </a:p>
          <a:p>
            <a:pPr>
              <a:lnSpc>
                <a:spcPct val="150000"/>
              </a:lnSpc>
            </a:pPr>
            <a:r>
              <a:rPr lang="en-GB" sz="1400" dirty="0">
                <a:latin typeface="Broadway" panose="04040905080B02020502" pitchFamily="82" charset="0"/>
              </a:rPr>
              <a:t>Raspberry Kiss - £9</a:t>
            </a:r>
          </a:p>
          <a:p>
            <a:pPr>
              <a:lnSpc>
                <a:spcPct val="150000"/>
              </a:lnSpc>
            </a:pPr>
            <a:r>
              <a:rPr lang="en-GB" sz="1050" i="1" dirty="0">
                <a:latin typeface="Broadway" panose="04040905080B02020502" pitchFamily="82" charset="0"/>
              </a:rPr>
              <a:t>Vodka, Fresh Raspberries, A splash of sprite</a:t>
            </a:r>
          </a:p>
          <a:p>
            <a:pPr>
              <a:lnSpc>
                <a:spcPct val="150000"/>
              </a:lnSpc>
            </a:pPr>
            <a:r>
              <a:rPr lang="en-GB" sz="1400" dirty="0" err="1">
                <a:latin typeface="Broadway" panose="04040905080B02020502" pitchFamily="82" charset="0"/>
              </a:rPr>
              <a:t>Shiso</a:t>
            </a:r>
            <a:r>
              <a:rPr lang="en-GB" sz="1400" dirty="0">
                <a:latin typeface="Broadway" panose="04040905080B02020502" pitchFamily="82" charset="0"/>
              </a:rPr>
              <a:t> Cute - £11</a:t>
            </a:r>
          </a:p>
          <a:p>
            <a:pPr>
              <a:lnSpc>
                <a:spcPct val="150000"/>
              </a:lnSpc>
            </a:pPr>
            <a:r>
              <a:rPr lang="en-GB" sz="1100" i="1" dirty="0">
                <a:latin typeface="Broadway" panose="04040905080B02020502" pitchFamily="82" charset="0"/>
              </a:rPr>
              <a:t>Coconut rum, </a:t>
            </a:r>
            <a:r>
              <a:rPr lang="en-GB" sz="1100" i="1" dirty="0" err="1">
                <a:latin typeface="Broadway" panose="04040905080B02020502" pitchFamily="82" charset="0"/>
              </a:rPr>
              <a:t>Yuzuri</a:t>
            </a:r>
            <a:r>
              <a:rPr lang="en-GB" sz="1100" i="1" dirty="0">
                <a:latin typeface="Broadway" panose="04040905080B02020502" pitchFamily="82" charset="0"/>
              </a:rPr>
              <a:t> Liqueur, Lime juice, Blackberry and </a:t>
            </a:r>
            <a:r>
              <a:rPr lang="en-GB" sz="1100" i="1" dirty="0" err="1">
                <a:latin typeface="Broadway" panose="04040905080B02020502" pitchFamily="82" charset="0"/>
              </a:rPr>
              <a:t>Shiso</a:t>
            </a:r>
            <a:endParaRPr lang="en-GB" sz="1100" i="1" dirty="0">
              <a:latin typeface="Broadway" panose="04040905080B02020502" pitchFamily="82" charset="0"/>
            </a:endParaRPr>
          </a:p>
          <a:p>
            <a:pPr>
              <a:lnSpc>
                <a:spcPct val="150000"/>
              </a:lnSpc>
            </a:pPr>
            <a:r>
              <a:rPr lang="en-GB" sz="1400" dirty="0">
                <a:latin typeface="Broadway" panose="04040905080B02020502" pitchFamily="82" charset="0"/>
              </a:rPr>
              <a:t>Chocolate Cherry Martini - £12</a:t>
            </a:r>
          </a:p>
          <a:p>
            <a:pPr>
              <a:lnSpc>
                <a:spcPct val="150000"/>
              </a:lnSpc>
            </a:pPr>
            <a:r>
              <a:rPr lang="en-GB" sz="1100" i="1" dirty="0">
                <a:latin typeface="Broadway" panose="04040905080B02020502" pitchFamily="82" charset="0"/>
              </a:rPr>
              <a:t>Cherry vodka, Double chocolate liqueur, Cherry juice &amp; Half –N-Half</a:t>
            </a:r>
          </a:p>
          <a:p>
            <a:pPr>
              <a:lnSpc>
                <a:spcPct val="150000"/>
              </a:lnSpc>
            </a:pPr>
            <a:r>
              <a:rPr lang="en-GB" sz="1400" dirty="0">
                <a:latin typeface="Broadway" panose="04040905080B02020502" pitchFamily="82" charset="0"/>
              </a:rPr>
              <a:t>Velvet Bubbles -  £12</a:t>
            </a:r>
          </a:p>
          <a:p>
            <a:pPr>
              <a:lnSpc>
                <a:spcPct val="150000"/>
              </a:lnSpc>
            </a:pPr>
            <a:r>
              <a:rPr lang="en-GB" sz="1100" i="1" dirty="0">
                <a:latin typeface="Broadway" panose="04040905080B02020502" pitchFamily="82" charset="0"/>
              </a:rPr>
              <a:t>Rock Candy in Prosecco </a:t>
            </a: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p:txBody>
      </p:sp>
      <p:sp>
        <p:nvSpPr>
          <p:cNvPr id="8" name="TextBox 7">
            <a:extLst>
              <a:ext uri="{FF2B5EF4-FFF2-40B4-BE49-F238E27FC236}">
                <a16:creationId xmlns:a16="http://schemas.microsoft.com/office/drawing/2014/main" id="{6BDE0913-39F5-416D-9BE0-134F3EB8EFDF}"/>
              </a:ext>
            </a:extLst>
          </p:cNvPr>
          <p:cNvSpPr txBox="1"/>
          <p:nvPr/>
        </p:nvSpPr>
        <p:spPr>
          <a:xfrm>
            <a:off x="96455" y="3884344"/>
            <a:ext cx="6837294" cy="4679423"/>
          </a:xfrm>
          <a:prstGeom prst="rect">
            <a:avLst/>
          </a:prstGeom>
          <a:noFill/>
        </p:spPr>
        <p:txBody>
          <a:bodyPr wrap="square" rtlCol="0">
            <a:spAutoFit/>
          </a:bodyPr>
          <a:lstStyle/>
          <a:p>
            <a:r>
              <a:rPr lang="en-GB" sz="1600" dirty="0">
                <a:latin typeface="Broadway" panose="04040905080B02020502" pitchFamily="82" charset="0"/>
              </a:rPr>
              <a:t>Wine selection – </a:t>
            </a:r>
            <a:r>
              <a:rPr lang="en-GB" sz="1200" dirty="0">
                <a:latin typeface="Broadway" panose="04040905080B02020502" pitchFamily="82" charset="0"/>
              </a:rPr>
              <a:t>Please ask for assistance with the wine menu</a:t>
            </a:r>
            <a:endParaRPr lang="en-GB" sz="1600" dirty="0">
              <a:latin typeface="Broadway" panose="04040905080B02020502" pitchFamily="82" charset="0"/>
            </a:endParaRPr>
          </a:p>
          <a:p>
            <a:pPr>
              <a:lnSpc>
                <a:spcPct val="150000"/>
              </a:lnSpc>
            </a:pPr>
            <a:r>
              <a:rPr lang="en-GB" sz="1400" dirty="0">
                <a:latin typeface="Broadway" panose="04040905080B02020502" pitchFamily="82" charset="0"/>
              </a:rPr>
              <a:t>Raspberry Kiss - £9</a:t>
            </a:r>
          </a:p>
          <a:p>
            <a:pPr>
              <a:lnSpc>
                <a:spcPct val="150000"/>
              </a:lnSpc>
            </a:pPr>
            <a:r>
              <a:rPr lang="en-GB" sz="1050" i="1" dirty="0">
                <a:latin typeface="Broadway" panose="04040905080B02020502" pitchFamily="82" charset="0"/>
              </a:rPr>
              <a:t>Vodka, Fresh Raspberries, A splash of sprite</a:t>
            </a:r>
          </a:p>
          <a:p>
            <a:pPr>
              <a:lnSpc>
                <a:spcPct val="150000"/>
              </a:lnSpc>
            </a:pPr>
            <a:r>
              <a:rPr lang="en-GB" sz="1400" dirty="0" err="1">
                <a:latin typeface="Broadway" panose="04040905080B02020502" pitchFamily="82" charset="0"/>
              </a:rPr>
              <a:t>Shiso</a:t>
            </a:r>
            <a:r>
              <a:rPr lang="en-GB" sz="1400" dirty="0">
                <a:latin typeface="Broadway" panose="04040905080B02020502" pitchFamily="82" charset="0"/>
              </a:rPr>
              <a:t> Cute - £11</a:t>
            </a:r>
          </a:p>
          <a:p>
            <a:pPr>
              <a:lnSpc>
                <a:spcPct val="150000"/>
              </a:lnSpc>
            </a:pPr>
            <a:r>
              <a:rPr lang="en-GB" sz="1100" i="1" dirty="0">
                <a:latin typeface="Broadway" panose="04040905080B02020502" pitchFamily="82" charset="0"/>
              </a:rPr>
              <a:t>Coconut rum, </a:t>
            </a:r>
            <a:r>
              <a:rPr lang="en-GB" sz="1100" i="1" dirty="0" err="1">
                <a:latin typeface="Broadway" panose="04040905080B02020502" pitchFamily="82" charset="0"/>
              </a:rPr>
              <a:t>Yuzuri</a:t>
            </a:r>
            <a:r>
              <a:rPr lang="en-GB" sz="1100" i="1" dirty="0">
                <a:latin typeface="Broadway" panose="04040905080B02020502" pitchFamily="82" charset="0"/>
              </a:rPr>
              <a:t> Liqueur, Lime juice, Blackberry and </a:t>
            </a:r>
            <a:r>
              <a:rPr lang="en-GB" sz="1100" i="1" dirty="0" err="1">
                <a:latin typeface="Broadway" panose="04040905080B02020502" pitchFamily="82" charset="0"/>
              </a:rPr>
              <a:t>Shiso</a:t>
            </a:r>
            <a:endParaRPr lang="en-GB" sz="1100" i="1" dirty="0">
              <a:latin typeface="Broadway" panose="04040905080B02020502" pitchFamily="82" charset="0"/>
            </a:endParaRPr>
          </a:p>
          <a:p>
            <a:pPr>
              <a:lnSpc>
                <a:spcPct val="150000"/>
              </a:lnSpc>
            </a:pPr>
            <a:r>
              <a:rPr lang="en-GB" sz="1400" dirty="0">
                <a:latin typeface="Broadway" panose="04040905080B02020502" pitchFamily="82" charset="0"/>
              </a:rPr>
              <a:t>Chocolate Cherry Martini - £12</a:t>
            </a:r>
          </a:p>
          <a:p>
            <a:pPr>
              <a:lnSpc>
                <a:spcPct val="150000"/>
              </a:lnSpc>
            </a:pPr>
            <a:r>
              <a:rPr lang="en-GB" sz="1100" i="1" dirty="0">
                <a:latin typeface="Broadway" panose="04040905080B02020502" pitchFamily="82" charset="0"/>
              </a:rPr>
              <a:t>Cherry vodka, Double chocolate liqueur, Cherry juice &amp; Half –N-Half</a:t>
            </a:r>
          </a:p>
          <a:p>
            <a:pPr>
              <a:lnSpc>
                <a:spcPct val="150000"/>
              </a:lnSpc>
            </a:pPr>
            <a:r>
              <a:rPr lang="en-GB" sz="1400" dirty="0">
                <a:latin typeface="Broadway" panose="04040905080B02020502" pitchFamily="82" charset="0"/>
              </a:rPr>
              <a:t>Velvet Bubbles -  £12</a:t>
            </a:r>
          </a:p>
          <a:p>
            <a:pPr>
              <a:lnSpc>
                <a:spcPct val="150000"/>
              </a:lnSpc>
            </a:pPr>
            <a:r>
              <a:rPr lang="en-GB" sz="1100" i="1" dirty="0">
                <a:latin typeface="Broadway" panose="04040905080B02020502" pitchFamily="82" charset="0"/>
              </a:rPr>
              <a:t>Rock Candy in Prosecco </a:t>
            </a:r>
          </a:p>
          <a:p>
            <a:pPr>
              <a:lnSpc>
                <a:spcPct val="150000"/>
              </a:lnSpc>
            </a:pPr>
            <a:r>
              <a:rPr lang="en-GB" sz="1400" i="1" dirty="0">
                <a:latin typeface="Broadway" panose="04040905080B02020502" pitchFamily="82" charset="0"/>
              </a:rPr>
              <a:t>Soft drinks - £2</a:t>
            </a:r>
          </a:p>
          <a:p>
            <a:pPr>
              <a:lnSpc>
                <a:spcPct val="150000"/>
              </a:lnSpc>
            </a:pPr>
            <a:r>
              <a:rPr lang="en-GB" sz="1400" i="1" dirty="0">
                <a:latin typeface="Broadway" panose="04040905080B02020502" pitchFamily="82" charset="0"/>
              </a:rPr>
              <a:t>Gin &amp; Tonic - £10</a:t>
            </a:r>
          </a:p>
          <a:p>
            <a:pPr>
              <a:lnSpc>
                <a:spcPct val="150000"/>
              </a:lnSpc>
            </a:pPr>
            <a:r>
              <a:rPr lang="en-GB" sz="1400" i="1" dirty="0">
                <a:latin typeface="Broadway" panose="04040905080B02020502" pitchFamily="82" charset="0"/>
              </a:rPr>
              <a:t>Brandy - £10</a:t>
            </a: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a:p>
            <a:pPr>
              <a:lnSpc>
                <a:spcPct val="150000"/>
              </a:lnSpc>
            </a:pPr>
            <a:endParaRPr lang="en-GB" sz="1200" i="1" dirty="0">
              <a:latin typeface="Broadway" panose="04040905080B02020502" pitchFamily="82" charset="0"/>
            </a:endParaRPr>
          </a:p>
        </p:txBody>
      </p:sp>
      <p:sp>
        <p:nvSpPr>
          <p:cNvPr id="10" name="TextBox 9">
            <a:extLst>
              <a:ext uri="{FF2B5EF4-FFF2-40B4-BE49-F238E27FC236}">
                <a16:creationId xmlns:a16="http://schemas.microsoft.com/office/drawing/2014/main" id="{A12F0CD0-EBD4-4353-8D4C-7B5510E11301}"/>
              </a:ext>
            </a:extLst>
          </p:cNvPr>
          <p:cNvSpPr txBox="1"/>
          <p:nvPr/>
        </p:nvSpPr>
        <p:spPr>
          <a:xfrm>
            <a:off x="96455" y="10681221"/>
            <a:ext cx="6837295" cy="1331262"/>
          </a:xfrm>
          <a:prstGeom prst="rect">
            <a:avLst/>
          </a:prstGeom>
          <a:noFill/>
        </p:spPr>
        <p:txBody>
          <a:bodyPr wrap="square">
            <a:spAutoFit/>
          </a:bodyPr>
          <a:lstStyle/>
          <a:p>
            <a:pPr>
              <a:lnSpc>
                <a:spcPct val="150000"/>
              </a:lnSpc>
            </a:pPr>
            <a:r>
              <a:rPr lang="en-US" sz="1100" dirty="0">
                <a:latin typeface="Broadway" panose="04040905080B02020502" pitchFamily="82" charset="0"/>
              </a:rPr>
              <a:t>Additional Legal Obligations</a:t>
            </a:r>
          </a:p>
          <a:p>
            <a:pPr>
              <a:lnSpc>
                <a:spcPct val="150000"/>
              </a:lnSpc>
            </a:pPr>
            <a:r>
              <a:rPr lang="en-US" sz="1100" dirty="0">
                <a:latin typeface="Broadway" panose="04040905080B02020502" pitchFamily="82" charset="0"/>
              </a:rPr>
              <a:t>We comply with food safety and hygiene regulations, as well as consumer protection legislation that demands accurate and unambiguous labelling of food and beverage products. These rules and legislation require proper and legible labelling of food and beverage goods (Center for Food Safety and Applied Nutrition, 2023).</a:t>
            </a:r>
            <a:endParaRPr lang="en-GB" sz="1100" dirty="0">
              <a:latin typeface="Broadway" panose="04040905080B02020502" pitchFamily="82" charset="0"/>
            </a:endParaRPr>
          </a:p>
        </p:txBody>
      </p:sp>
      <p:sp>
        <p:nvSpPr>
          <p:cNvPr id="13" name="TextBox 12">
            <a:extLst>
              <a:ext uri="{FF2B5EF4-FFF2-40B4-BE49-F238E27FC236}">
                <a16:creationId xmlns:a16="http://schemas.microsoft.com/office/drawing/2014/main" id="{4270ACEB-2114-490F-A6FC-02EB60319CB3}"/>
              </a:ext>
            </a:extLst>
          </p:cNvPr>
          <p:cNvSpPr txBox="1"/>
          <p:nvPr/>
        </p:nvSpPr>
        <p:spPr>
          <a:xfrm>
            <a:off x="96457" y="9669377"/>
            <a:ext cx="6665086" cy="1170705"/>
          </a:xfrm>
          <a:prstGeom prst="rect">
            <a:avLst/>
          </a:prstGeom>
          <a:noFill/>
        </p:spPr>
        <p:txBody>
          <a:bodyPr wrap="square">
            <a:spAutoFit/>
          </a:bodyPr>
          <a:lstStyle/>
          <a:p>
            <a:pPr>
              <a:lnSpc>
                <a:spcPct val="150000"/>
              </a:lnSpc>
            </a:pPr>
            <a:r>
              <a:rPr lang="en-US" sz="1200" dirty="0">
                <a:latin typeface="Broadway" panose="04040905080B02020502" pitchFamily="82" charset="0"/>
              </a:rPr>
              <a:t>Clients with food intolerances should be aware of allergens. Please be advised that common allergies such as dairy, eggs, gluten, soybeans, tree nuts, peanuts, fish, or shellfish may be present or come into contact with our food </a:t>
            </a:r>
            <a:r>
              <a:rPr lang="en-US" sz="1100" dirty="0">
                <a:latin typeface="Broadway" panose="04040905080B02020502" pitchFamily="82" charset="0"/>
              </a:rPr>
              <a:t>(Center for Food Safety and Applied Nutrition, 2023).</a:t>
            </a:r>
            <a:endParaRPr lang="en-GB" sz="1200" dirty="0">
              <a:latin typeface="Broadway" panose="04040905080B02020502" pitchFamily="82" charset="0"/>
            </a:endParaRPr>
          </a:p>
        </p:txBody>
      </p:sp>
      <p:sp>
        <p:nvSpPr>
          <p:cNvPr id="14" name="TextBox 13">
            <a:extLst>
              <a:ext uri="{FF2B5EF4-FFF2-40B4-BE49-F238E27FC236}">
                <a16:creationId xmlns:a16="http://schemas.microsoft.com/office/drawing/2014/main" id="{418A11A3-FE03-405C-8FBD-12F7ECA00FE1}"/>
              </a:ext>
            </a:extLst>
          </p:cNvPr>
          <p:cNvSpPr txBox="1"/>
          <p:nvPr/>
        </p:nvSpPr>
        <p:spPr>
          <a:xfrm>
            <a:off x="243589" y="7801218"/>
            <a:ext cx="6299451" cy="1525097"/>
          </a:xfrm>
          <a:prstGeom prst="rect">
            <a:avLst/>
          </a:prstGeom>
          <a:noFill/>
        </p:spPr>
        <p:txBody>
          <a:bodyPr wrap="square" rtlCol="0">
            <a:spAutoFit/>
          </a:bodyPr>
          <a:lstStyle/>
          <a:p>
            <a:pPr algn="ctr">
              <a:lnSpc>
                <a:spcPct val="150000"/>
              </a:lnSpc>
            </a:pPr>
            <a:r>
              <a:rPr lang="en-GB" sz="1600" dirty="0">
                <a:latin typeface="Broadway" panose="04040905080B02020502" pitchFamily="82" charset="0"/>
              </a:rPr>
              <a:t>All tables need to be reserved in advance and payment arrangement to be done prior to the dinner.</a:t>
            </a:r>
          </a:p>
          <a:p>
            <a:pPr algn="ctr">
              <a:lnSpc>
                <a:spcPct val="150000"/>
              </a:lnSpc>
            </a:pPr>
            <a:r>
              <a:rPr lang="en-GB" sz="1600" dirty="0">
                <a:latin typeface="Broadway" panose="04040905080B02020502" pitchFamily="82" charset="0"/>
              </a:rPr>
              <a:t>Please contact our booking services at </a:t>
            </a:r>
            <a:r>
              <a:rPr lang="en-GB" sz="1600" dirty="0">
                <a:latin typeface="Broadway" panose="04040905080B02020502" pitchFamily="82" charset="0"/>
                <a:hlinkClick r:id="rId3"/>
              </a:rPr>
              <a:t>infobooking@hoteltrinity.co.uk</a:t>
            </a:r>
            <a:r>
              <a:rPr lang="en-GB" sz="1600" dirty="0">
                <a:latin typeface="Broadway" panose="04040905080B02020502" pitchFamily="82" charset="0"/>
              </a:rPr>
              <a:t> </a:t>
            </a:r>
          </a:p>
        </p:txBody>
      </p:sp>
    </p:spTree>
    <p:extLst>
      <p:ext uri="{BB962C8B-B14F-4D97-AF65-F5344CB8AC3E}">
        <p14:creationId xmlns:p14="http://schemas.microsoft.com/office/powerpoint/2010/main" val="23722333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9000"/>
            <a:lum/>
          </a:blip>
          <a:srcRect/>
          <a:stretch>
            <a:fillRect l="-83000" r="-83000"/>
          </a:stretch>
        </a:blip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E0DAE7-8E0A-4799-82A2-D6CBF41BC8C5}"/>
              </a:ext>
            </a:extLst>
          </p:cNvPr>
          <p:cNvSpPr/>
          <p:nvPr/>
        </p:nvSpPr>
        <p:spPr>
          <a:xfrm>
            <a:off x="243589" y="180593"/>
            <a:ext cx="6370822" cy="830997"/>
          </a:xfrm>
          <a:prstGeom prst="rect">
            <a:avLst/>
          </a:prstGeom>
          <a:noFill/>
          <a:ln w="44450" cap="flat" cmpd="sng" algn="ctr">
            <a:solidFill>
              <a:schemeClr val="accent2">
                <a:lumMod val="50000"/>
              </a:schemeClr>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wrap="square" lIns="91440" tIns="45720" rIns="91440" bIns="45720">
            <a:spAutoFit/>
          </a:bodyPr>
          <a:lstStyle/>
          <a:p>
            <a:pPr algn="ctr"/>
            <a:r>
              <a:rPr lang="en-US" sz="4800" b="0" cap="none" spc="0" dirty="0">
                <a:ln w="0"/>
                <a:solidFill>
                  <a:srgbClr val="800000"/>
                </a:solidFill>
                <a:effectLst>
                  <a:outerShdw blurRad="38100" dist="19050" dir="2700000" algn="tl" rotWithShape="0">
                    <a:schemeClr val="dk1">
                      <a:alpha val="40000"/>
                    </a:schemeClr>
                  </a:outerShdw>
                </a:effectLst>
              </a:rPr>
              <a:t>References</a:t>
            </a:r>
          </a:p>
        </p:txBody>
      </p:sp>
      <p:sp>
        <p:nvSpPr>
          <p:cNvPr id="9" name="TextBox 8">
            <a:extLst>
              <a:ext uri="{FF2B5EF4-FFF2-40B4-BE49-F238E27FC236}">
                <a16:creationId xmlns:a16="http://schemas.microsoft.com/office/drawing/2014/main" id="{9C5CBF93-232B-40D2-A84F-3FD25F1AF296}"/>
              </a:ext>
            </a:extLst>
          </p:cNvPr>
          <p:cNvSpPr txBox="1"/>
          <p:nvPr/>
        </p:nvSpPr>
        <p:spPr>
          <a:xfrm>
            <a:off x="243589" y="1465986"/>
            <a:ext cx="6041572" cy="5355312"/>
          </a:xfrm>
          <a:prstGeom prst="rect">
            <a:avLst/>
          </a:prstGeom>
          <a:noFill/>
        </p:spPr>
        <p:txBody>
          <a:bodyPr wrap="square">
            <a:spAutoFit/>
          </a:bodyPr>
          <a:lstStyle/>
          <a:p>
            <a:r>
              <a:rPr lang="en-US" dirty="0">
                <a:effectLst/>
              </a:rPr>
              <a:t>Center for Food Safety and Applied Nutrition (2023) </a:t>
            </a:r>
            <a:r>
              <a:rPr lang="en-US" i="1" dirty="0">
                <a:effectLst/>
              </a:rPr>
              <a:t>Food allergies</a:t>
            </a:r>
            <a:r>
              <a:rPr lang="en-US" dirty="0">
                <a:effectLst/>
              </a:rPr>
              <a:t>, </a:t>
            </a:r>
            <a:r>
              <a:rPr lang="en-US" i="1" dirty="0">
                <a:effectLst/>
              </a:rPr>
              <a:t>U.S. Food and Drug Administration</a:t>
            </a:r>
            <a:r>
              <a:rPr lang="en-US" dirty="0">
                <a:effectLst/>
              </a:rPr>
              <a:t>. FDA. Available at</a:t>
            </a:r>
            <a:r>
              <a:rPr lang="en-US" dirty="0" smtClean="0">
                <a:effectLst/>
              </a:rPr>
              <a:t>: </a:t>
            </a:r>
            <a:r>
              <a:rPr lang="en-US" dirty="0">
                <a:effectLst/>
              </a:rPr>
              <a:t>https://</a:t>
            </a:r>
            <a:r>
              <a:rPr lang="en-US" dirty="0" smtClean="0">
                <a:effectLst/>
              </a:rPr>
              <a:t>www.fda.gov/food/food-labeling-nutrition/food-allergies</a:t>
            </a:r>
            <a:r>
              <a:rPr lang="en-US" dirty="0"/>
              <a:t> (</a:t>
            </a:r>
            <a:r>
              <a:rPr lang="en-US" dirty="0" smtClean="0"/>
              <a:t>Accessed: 14</a:t>
            </a:r>
            <a:r>
              <a:rPr lang="en-US" baseline="30000" dirty="0" smtClean="0"/>
              <a:t>th</a:t>
            </a:r>
            <a:r>
              <a:rPr lang="en-US" dirty="0" smtClean="0"/>
              <a:t> February).</a:t>
            </a:r>
          </a:p>
          <a:p>
            <a:endParaRPr lang="en-US" dirty="0">
              <a:effectLst/>
            </a:endParaRPr>
          </a:p>
          <a:p>
            <a:r>
              <a:rPr lang="en-US" dirty="0">
                <a:effectLst/>
              </a:rPr>
              <a:t>Beamers), (I. (2023) </a:t>
            </a:r>
            <a:r>
              <a:rPr lang="en-US" i="1" dirty="0">
                <a:effectLst/>
              </a:rPr>
              <a:t>Devon restaurants with a special Valentine's day menu</a:t>
            </a:r>
            <a:r>
              <a:rPr lang="en-US" dirty="0">
                <a:effectLst/>
              </a:rPr>
              <a:t>, </a:t>
            </a:r>
            <a:r>
              <a:rPr lang="en-US" i="1" dirty="0" err="1">
                <a:effectLst/>
              </a:rPr>
              <a:t>DevonLive</a:t>
            </a:r>
            <a:r>
              <a:rPr lang="en-US" dirty="0">
                <a:effectLst/>
              </a:rPr>
              <a:t>. Available at</a:t>
            </a:r>
            <a:r>
              <a:rPr lang="en-US" dirty="0" smtClean="0">
                <a:effectLst/>
              </a:rPr>
              <a:t>: </a:t>
            </a:r>
            <a:r>
              <a:rPr lang="en-US" dirty="0">
                <a:effectLst/>
              </a:rPr>
              <a:t>https://</a:t>
            </a:r>
            <a:r>
              <a:rPr lang="en-US" dirty="0" smtClean="0">
                <a:effectLst/>
              </a:rPr>
              <a:t>www.devonlive.com/whats-on/food-drink/valentines-day-2023-devon-restaurants-8062766</a:t>
            </a:r>
            <a:r>
              <a:rPr lang="en-US" dirty="0"/>
              <a:t> </a:t>
            </a:r>
            <a:r>
              <a:rPr lang="en-US" dirty="0" smtClean="0"/>
              <a:t>(Accessed: 13</a:t>
            </a:r>
            <a:r>
              <a:rPr lang="en-US" baseline="30000" dirty="0" smtClean="0"/>
              <a:t>Th</a:t>
            </a:r>
            <a:r>
              <a:rPr lang="en-US" dirty="0" smtClean="0"/>
              <a:t> February).</a:t>
            </a:r>
          </a:p>
          <a:p>
            <a:endParaRPr lang="en-US" dirty="0">
              <a:effectLst/>
            </a:endParaRPr>
          </a:p>
          <a:p>
            <a:r>
              <a:rPr lang="en-US" dirty="0">
                <a:effectLst/>
              </a:rPr>
              <a:t>Valentine's Day at Motor Supply 2016 (2023) </a:t>
            </a:r>
            <a:r>
              <a:rPr lang="en-US" i="1" dirty="0">
                <a:effectLst/>
              </a:rPr>
              <a:t>Valentine's Day at Motor Supply 2016</a:t>
            </a:r>
            <a:r>
              <a:rPr lang="en-US" dirty="0">
                <a:effectLst/>
              </a:rPr>
              <a:t>, </a:t>
            </a:r>
            <a:r>
              <a:rPr lang="en-US" i="1" dirty="0">
                <a:effectLst/>
              </a:rPr>
              <a:t>Motor Supply Co. Bistro</a:t>
            </a:r>
            <a:r>
              <a:rPr lang="en-US" dirty="0">
                <a:effectLst/>
              </a:rPr>
              <a:t>. Available </a:t>
            </a:r>
            <a:r>
              <a:rPr lang="en-US" dirty="0" smtClean="0">
                <a:effectLst/>
              </a:rPr>
              <a:t>at: </a:t>
            </a:r>
            <a:r>
              <a:rPr lang="en-US" dirty="0" smtClean="0">
                <a:effectLst/>
                <a:hlinkClick r:id="rId3"/>
              </a:rPr>
              <a:t>https</a:t>
            </a:r>
            <a:r>
              <a:rPr lang="en-US" dirty="0">
                <a:effectLst/>
                <a:hlinkClick r:id="rId3"/>
              </a:rPr>
              <a:t>://</a:t>
            </a:r>
            <a:r>
              <a:rPr lang="en-US" dirty="0" smtClean="0">
                <a:effectLst/>
                <a:hlinkClick r:id="rId3"/>
              </a:rPr>
              <a:t>www.motorsupplycobistro.com/blog/view/valentines-day-2016</a:t>
            </a:r>
            <a:r>
              <a:rPr lang="en-US" dirty="0" smtClean="0">
                <a:effectLst/>
              </a:rPr>
              <a:t> (Accessed: 15</a:t>
            </a:r>
            <a:r>
              <a:rPr lang="en-US" baseline="30000" dirty="0" smtClean="0">
                <a:effectLst/>
              </a:rPr>
              <a:t>th</a:t>
            </a:r>
            <a:r>
              <a:rPr lang="en-US" dirty="0" smtClean="0">
                <a:effectLst/>
              </a:rPr>
              <a:t> February).</a:t>
            </a:r>
          </a:p>
          <a:p>
            <a:endParaRPr lang="en-US" dirty="0">
              <a:effectLst/>
            </a:endParaRPr>
          </a:p>
          <a:p>
            <a:r>
              <a:rPr lang="en-US" dirty="0" smtClean="0"/>
              <a:t>Trinity Hotels </a:t>
            </a:r>
            <a:r>
              <a:rPr lang="en-US" dirty="0" err="1" smtClean="0"/>
              <a:t>ans</a:t>
            </a:r>
            <a:r>
              <a:rPr lang="en-US" dirty="0" smtClean="0"/>
              <a:t> Resorts, Czech Republic. Available at:</a:t>
            </a:r>
            <a:endParaRPr lang="en-US" dirty="0">
              <a:effectLst/>
            </a:endParaRPr>
          </a:p>
          <a:p>
            <a:r>
              <a:rPr lang="en-US" dirty="0">
                <a:hlinkClick r:id="rId4"/>
              </a:rPr>
              <a:t>https://www.prostaff.cz/portfolio-posts/trinity-hotels-resorts</a:t>
            </a:r>
            <a:r>
              <a:rPr lang="en-US" dirty="0" smtClean="0">
                <a:hlinkClick r:id="rId4"/>
              </a:rPr>
              <a:t>/</a:t>
            </a:r>
            <a:r>
              <a:rPr lang="en-US" dirty="0" smtClean="0"/>
              <a:t> (Accessed: 16</a:t>
            </a:r>
            <a:r>
              <a:rPr lang="en-US" baseline="30000" dirty="0" smtClean="0"/>
              <a:t>th</a:t>
            </a:r>
            <a:r>
              <a:rPr lang="en-US" dirty="0" smtClean="0"/>
              <a:t> February).</a:t>
            </a:r>
            <a:endParaRPr lang="en-US" dirty="0">
              <a:effectLst/>
            </a:endParaRPr>
          </a:p>
        </p:txBody>
      </p:sp>
    </p:spTree>
    <p:extLst>
      <p:ext uri="{BB962C8B-B14F-4D97-AF65-F5344CB8AC3E}">
        <p14:creationId xmlns:p14="http://schemas.microsoft.com/office/powerpoint/2010/main" val="401408141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137</TotalTime>
  <Words>677</Words>
  <Application>Microsoft Office PowerPoint</Application>
  <PresentationFormat>Widescreen</PresentationFormat>
  <Paragraphs>84</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Broadway</vt:lpstr>
      <vt:lpstr>Calibri</vt:lpstr>
      <vt:lpstr>Calibri Light</vt:lpstr>
      <vt:lpstr>Times New Roman</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Nisha Taman</dc:creator>
  <cp:lastModifiedBy>User</cp:lastModifiedBy>
  <cp:revision>14</cp:revision>
  <dcterms:created xsi:type="dcterms:W3CDTF">2023-02-17T14:29:17Z</dcterms:created>
  <dcterms:modified xsi:type="dcterms:W3CDTF">2023-02-17T21:51:14Z</dcterms:modified>
</cp:coreProperties>
</file>