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7"/>
  </p:notesMasterIdLst>
  <p:handoutMasterIdLst>
    <p:handoutMasterId r:id="rId48"/>
  </p:handoutMasterIdLst>
  <p:sldIdLst>
    <p:sldId id="256" r:id="rId2"/>
    <p:sldId id="263" r:id="rId3"/>
    <p:sldId id="264" r:id="rId4"/>
    <p:sldId id="267" r:id="rId5"/>
    <p:sldId id="268" r:id="rId6"/>
    <p:sldId id="315" r:id="rId7"/>
    <p:sldId id="274" r:id="rId8"/>
    <p:sldId id="280" r:id="rId9"/>
    <p:sldId id="327" r:id="rId10"/>
    <p:sldId id="328" r:id="rId11"/>
    <p:sldId id="329" r:id="rId12"/>
    <p:sldId id="330" r:id="rId13"/>
    <p:sldId id="331" r:id="rId14"/>
    <p:sldId id="317" r:id="rId15"/>
    <p:sldId id="313" r:id="rId16"/>
    <p:sldId id="320" r:id="rId17"/>
    <p:sldId id="314" r:id="rId18"/>
    <p:sldId id="291" r:id="rId19"/>
    <p:sldId id="292" r:id="rId20"/>
    <p:sldId id="294" r:id="rId21"/>
    <p:sldId id="295" r:id="rId22"/>
    <p:sldId id="296" r:id="rId23"/>
    <p:sldId id="319" r:id="rId24"/>
    <p:sldId id="332" r:id="rId25"/>
    <p:sldId id="297" r:id="rId26"/>
    <p:sldId id="298" r:id="rId27"/>
    <p:sldId id="299" r:id="rId28"/>
    <p:sldId id="318" r:id="rId29"/>
    <p:sldId id="300" r:id="rId30"/>
    <p:sldId id="323" r:id="rId31"/>
    <p:sldId id="302" r:id="rId32"/>
    <p:sldId id="303" r:id="rId33"/>
    <p:sldId id="304" r:id="rId34"/>
    <p:sldId id="305" r:id="rId35"/>
    <p:sldId id="306" r:id="rId36"/>
    <p:sldId id="308" r:id="rId37"/>
    <p:sldId id="309" r:id="rId38"/>
    <p:sldId id="325" r:id="rId39"/>
    <p:sldId id="326" r:id="rId40"/>
    <p:sldId id="321" r:id="rId41"/>
    <p:sldId id="324" r:id="rId42"/>
    <p:sldId id="322" r:id="rId43"/>
    <p:sldId id="333" r:id="rId44"/>
    <p:sldId id="334" r:id="rId45"/>
    <p:sldId id="310" r:id="rId4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55" autoAdjust="0"/>
    <p:restoredTop sz="86391" autoAdjust="0"/>
  </p:normalViewPr>
  <p:slideViewPr>
    <p:cSldViewPr>
      <p:cViewPr varScale="1">
        <p:scale>
          <a:sx n="89" d="100"/>
          <a:sy n="89" d="100"/>
        </p:scale>
        <p:origin x="591" y="51"/>
      </p:cViewPr>
      <p:guideLst>
        <p:guide orient="horz" pos="2160"/>
        <p:guide pos="2880"/>
      </p:guideLst>
    </p:cSldViewPr>
  </p:slideViewPr>
  <p:outlineViewPr>
    <p:cViewPr>
      <p:scale>
        <a:sx n="33" d="100"/>
        <a:sy n="33" d="100"/>
      </p:scale>
      <p:origin x="0" y="18480"/>
    </p:cViewPr>
  </p:outlineViewPr>
  <p:notesTextViewPr>
    <p:cViewPr>
      <p:scale>
        <a:sx n="100" d="100"/>
        <a:sy n="100" d="100"/>
      </p:scale>
      <p:origin x="0" y="0"/>
    </p:cViewPr>
  </p:notesTextViewPr>
  <p:sorterViewPr>
    <p:cViewPr>
      <p:scale>
        <a:sx n="66" d="100"/>
        <a:sy n="66" d="100"/>
      </p:scale>
      <p:origin x="0" y="16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EF09C835-0F17-4028-8890-5DFB582BF7EF}" type="datetimeFigureOut">
              <a:rPr lang="en-GB" smtClean="0"/>
              <a:pPr/>
              <a:t>17/03/2025</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47E0FA30-8E5D-46F4-B97F-898CDC3483C0}" type="slidenum">
              <a:rPr lang="en-GB" smtClean="0"/>
              <a:pPr/>
              <a:t>‹#›</a:t>
            </a:fld>
            <a:endParaRPr lang="en-GB"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D4FC46-A908-4BD3-AA7E-443464B67C7A}" type="datetimeFigureOut">
              <a:rPr lang="en-GB" smtClean="0"/>
              <a:pPr/>
              <a:t>17/03/2025</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A0A2339-854D-4810-9E26-ADF03CA437F7}" type="slidenum">
              <a:rPr lang="en-GB" smtClean="0"/>
              <a:pPr/>
              <a:t>1</a:t>
            </a:fld>
            <a:endParaRPr lang="en-GB" dirty="0"/>
          </a:p>
        </p:txBody>
      </p:sp>
    </p:spTree>
    <p:extLst>
      <p:ext uri="{BB962C8B-B14F-4D97-AF65-F5344CB8AC3E}">
        <p14:creationId xmlns:p14="http://schemas.microsoft.com/office/powerpoint/2010/main" val="2901909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8</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DB1EB-15CA-6093-B19B-5997FB1DDE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B30893-9018-9791-0912-5FFFC65817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1AFC78-4D9F-D7A1-EC2F-C1A9DD94A653}"/>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73881634-7149-5750-5094-4AA55ADC331A}"/>
              </a:ext>
            </a:extLst>
          </p:cNvPr>
          <p:cNvSpPr>
            <a:spLocks noGrp="1"/>
          </p:cNvSpPr>
          <p:nvPr>
            <p:ph type="sldNum" sz="quarter" idx="10"/>
          </p:nvPr>
        </p:nvSpPr>
        <p:spPr/>
        <p:txBody>
          <a:bodyPr/>
          <a:lstStyle/>
          <a:p>
            <a:fld id="{4A0A2339-854D-4810-9E26-ADF03CA437F7}" type="slidenum">
              <a:rPr lang="en-GB" smtClean="0"/>
              <a:pPr/>
              <a:t>9</a:t>
            </a:fld>
            <a:endParaRPr lang="en-GB" dirty="0"/>
          </a:p>
        </p:txBody>
      </p:sp>
    </p:spTree>
    <p:extLst>
      <p:ext uri="{BB962C8B-B14F-4D97-AF65-F5344CB8AC3E}">
        <p14:creationId xmlns:p14="http://schemas.microsoft.com/office/powerpoint/2010/main" val="2410857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CE7874-60D7-E294-2B6E-B811407BBD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BF08E8-352A-FAF6-5DEC-DD55A431D94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A32231-08F4-9DB4-409F-4BDEB3A7509B}"/>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F5FD4F90-1393-9DFF-C1F0-F70DA411993B}"/>
              </a:ext>
            </a:extLst>
          </p:cNvPr>
          <p:cNvSpPr>
            <a:spLocks noGrp="1"/>
          </p:cNvSpPr>
          <p:nvPr>
            <p:ph type="sldNum" sz="quarter" idx="10"/>
          </p:nvPr>
        </p:nvSpPr>
        <p:spPr/>
        <p:txBody>
          <a:bodyPr/>
          <a:lstStyle/>
          <a:p>
            <a:fld id="{4A0A2339-854D-4810-9E26-ADF03CA437F7}" type="slidenum">
              <a:rPr lang="en-GB" smtClean="0"/>
              <a:pPr/>
              <a:t>10</a:t>
            </a:fld>
            <a:endParaRPr lang="en-GB" dirty="0"/>
          </a:p>
        </p:txBody>
      </p:sp>
    </p:spTree>
    <p:extLst>
      <p:ext uri="{BB962C8B-B14F-4D97-AF65-F5344CB8AC3E}">
        <p14:creationId xmlns:p14="http://schemas.microsoft.com/office/powerpoint/2010/main" val="8088319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2816C0-72CB-CBA4-5023-CE0A7D01AF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26733B-BFDD-7521-EDD6-C944F63087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09E29-1A6E-3067-578F-F858FF5325F1}"/>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2297CBE1-7904-7B51-4607-457AD731CA09}"/>
              </a:ext>
            </a:extLst>
          </p:cNvPr>
          <p:cNvSpPr>
            <a:spLocks noGrp="1"/>
          </p:cNvSpPr>
          <p:nvPr>
            <p:ph type="sldNum" sz="quarter" idx="10"/>
          </p:nvPr>
        </p:nvSpPr>
        <p:spPr/>
        <p:txBody>
          <a:bodyPr/>
          <a:lstStyle/>
          <a:p>
            <a:fld id="{4A0A2339-854D-4810-9E26-ADF03CA437F7}" type="slidenum">
              <a:rPr lang="en-GB" smtClean="0"/>
              <a:pPr/>
              <a:t>11</a:t>
            </a:fld>
            <a:endParaRPr lang="en-GB" dirty="0"/>
          </a:p>
        </p:txBody>
      </p:sp>
    </p:spTree>
    <p:extLst>
      <p:ext uri="{BB962C8B-B14F-4D97-AF65-F5344CB8AC3E}">
        <p14:creationId xmlns:p14="http://schemas.microsoft.com/office/powerpoint/2010/main" val="26021943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01DA5-93C1-BE15-0EBF-CFF74BEAAF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A66290-14C9-57D1-0595-7BE19F23C8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C6504D-5671-233C-F123-D3A6F10E6669}"/>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DF1EE1F0-3C46-4893-4469-9C0080042810}"/>
              </a:ext>
            </a:extLst>
          </p:cNvPr>
          <p:cNvSpPr>
            <a:spLocks noGrp="1"/>
          </p:cNvSpPr>
          <p:nvPr>
            <p:ph type="sldNum" sz="quarter" idx="10"/>
          </p:nvPr>
        </p:nvSpPr>
        <p:spPr/>
        <p:txBody>
          <a:bodyPr/>
          <a:lstStyle/>
          <a:p>
            <a:fld id="{4A0A2339-854D-4810-9E26-ADF03CA437F7}" type="slidenum">
              <a:rPr lang="en-GB" smtClean="0"/>
              <a:pPr/>
              <a:t>12</a:t>
            </a:fld>
            <a:endParaRPr lang="en-GB" dirty="0"/>
          </a:p>
        </p:txBody>
      </p:sp>
    </p:spTree>
    <p:extLst>
      <p:ext uri="{BB962C8B-B14F-4D97-AF65-F5344CB8AC3E}">
        <p14:creationId xmlns:p14="http://schemas.microsoft.com/office/powerpoint/2010/main" val="30440815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B99C1F-3F1B-7F0C-65CE-A5B729B798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7E00D6-19D6-F48F-5F48-6E49A9D19F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33C17-384C-73EE-0DB1-D26FAC5414CC}"/>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D0C72CF4-B2A2-E910-8E52-CB7847E6A67A}"/>
              </a:ext>
            </a:extLst>
          </p:cNvPr>
          <p:cNvSpPr>
            <a:spLocks noGrp="1"/>
          </p:cNvSpPr>
          <p:nvPr>
            <p:ph type="sldNum" sz="quarter" idx="10"/>
          </p:nvPr>
        </p:nvSpPr>
        <p:spPr/>
        <p:txBody>
          <a:bodyPr/>
          <a:lstStyle/>
          <a:p>
            <a:fld id="{4A0A2339-854D-4810-9E26-ADF03CA437F7}" type="slidenum">
              <a:rPr lang="en-GB" smtClean="0"/>
              <a:pPr/>
              <a:t>13</a:t>
            </a:fld>
            <a:endParaRPr lang="en-GB" dirty="0"/>
          </a:p>
        </p:txBody>
      </p:sp>
    </p:spTree>
    <p:extLst>
      <p:ext uri="{BB962C8B-B14F-4D97-AF65-F5344CB8AC3E}">
        <p14:creationId xmlns:p14="http://schemas.microsoft.com/office/powerpoint/2010/main" val="3712228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A0A2339-854D-4810-9E26-ADF03CA437F7}" type="slidenum">
              <a:rPr lang="en-GB" smtClean="0"/>
              <a:pPr/>
              <a:t>23</a:t>
            </a:fld>
            <a:endParaRPr lang="en-GB" dirty="0"/>
          </a:p>
        </p:txBody>
      </p:sp>
    </p:spTree>
    <p:extLst>
      <p:ext uri="{BB962C8B-B14F-4D97-AF65-F5344CB8AC3E}">
        <p14:creationId xmlns:p14="http://schemas.microsoft.com/office/powerpoint/2010/main" val="832166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F1637B-32A7-9917-B792-2E3642C04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0DF376-37B8-5472-6EEA-82536D2221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3F9483-6557-B6C1-471B-4881A65570DD}"/>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9AE020FE-222F-DA6A-1B88-EF62F20C7086}"/>
              </a:ext>
            </a:extLst>
          </p:cNvPr>
          <p:cNvSpPr>
            <a:spLocks noGrp="1"/>
          </p:cNvSpPr>
          <p:nvPr>
            <p:ph type="sldNum" sz="quarter" idx="10"/>
          </p:nvPr>
        </p:nvSpPr>
        <p:spPr/>
        <p:txBody>
          <a:bodyPr/>
          <a:lstStyle/>
          <a:p>
            <a:fld id="{4A0A2339-854D-4810-9E26-ADF03CA437F7}" type="slidenum">
              <a:rPr lang="en-GB" smtClean="0"/>
              <a:pPr/>
              <a:t>24</a:t>
            </a:fld>
            <a:endParaRPr lang="en-GB" dirty="0"/>
          </a:p>
        </p:txBody>
      </p:sp>
    </p:spTree>
    <p:extLst>
      <p:ext uri="{BB962C8B-B14F-4D97-AF65-F5344CB8AC3E}">
        <p14:creationId xmlns:p14="http://schemas.microsoft.com/office/powerpoint/2010/main" val="636501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Compact disk</a:t>
            </a:r>
          </a:p>
          <a:p>
            <a:r>
              <a:rPr lang="en-GB" dirty="0"/>
              <a:t>CD-ROM and Audio CD have similar technologies</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26</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Surface is not organised into concentric tracks.</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27</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29</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31</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pic>
        <p:nvPicPr>
          <p:cNvPr id="12" name="Picture 2" descr="logoSMU"/>
          <p:cNvPicPr>
            <a:picLocks noChangeAspect="1" noChangeArrowheads="1"/>
          </p:cNvPicPr>
          <p:nvPr userDrawn="1"/>
        </p:nvPicPr>
        <p:blipFill>
          <a:blip r:embed="rId2"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460D6B34-A169-4C14-88DD-8F0439786FE0}" type="datetimeFigureOut">
              <a:rPr lang="en-GB" smtClean="0"/>
              <a:pPr/>
              <a:t>17/03/2025</a:t>
            </a:fld>
            <a:endParaRPr lang="en-GB" dirty="0"/>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8339328" y="1170432"/>
            <a:ext cx="733864" cy="201168"/>
          </a:xfrm>
        </p:spPr>
        <p:txBody>
          <a:bodyPr/>
          <a:lstStyle/>
          <a:p>
            <a:fld id="{EE267287-1E51-425F-941D-3CFF4E22B629}"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17/03/2025</a:t>
            </a:fld>
            <a:endParaRPr lang="en-GB" dirty="0"/>
          </a:p>
        </p:txBody>
      </p:sp>
      <p:sp>
        <p:nvSpPr>
          <p:cNvPr id="5" name="Footer Placeholder 4"/>
          <p:cNvSpPr>
            <a:spLocks noGrp="1"/>
          </p:cNvSpPr>
          <p:nvPr>
            <p:ph type="ftr" sz="quarter" idx="11"/>
          </p:nvPr>
        </p:nvSpPr>
        <p:spPr>
          <a:xfrm>
            <a:off x="2640597" y="6377459"/>
            <a:ext cx="3836404" cy="365125"/>
          </a:xfrm>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3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18"/>
          <p:cNvSpPr>
            <a:spLocks noGrp="1" noChangeArrowheads="1"/>
          </p:cNvSpPr>
          <p:nvPr>
            <p:ph type="sldNum" sz="quarter" idx="10"/>
          </p:nvPr>
        </p:nvSpPr>
        <p:spPr>
          <a:ln/>
        </p:spPr>
        <p:txBody>
          <a:bodyPr/>
          <a:lstStyle>
            <a:lvl1pPr>
              <a:defRPr/>
            </a:lvl1pPr>
          </a:lstStyle>
          <a:p>
            <a:pPr>
              <a:defRPr/>
            </a:pPr>
            <a:fld id="{00BDF474-4DC1-487E-A62F-4C2CFBBE38EF}" type="slidenum">
              <a:rPr lang="en-US"/>
              <a:pPr>
                <a:defRPr/>
              </a:pPr>
              <a:t>‹#›</a:t>
            </a:fld>
            <a:endParaRPr lang="en-US" dirty="0"/>
          </a:p>
        </p:txBody>
      </p:sp>
      <p:sp>
        <p:nvSpPr>
          <p:cNvPr id="6" name="Rectangle 219"/>
          <p:cNvSpPr>
            <a:spLocks noGrp="1" noChangeArrowheads="1"/>
          </p:cNvSpPr>
          <p:nvPr>
            <p:ph type="dt" sz="half" idx="11"/>
          </p:nvPr>
        </p:nvSpPr>
        <p:spPr>
          <a:ln/>
        </p:spPr>
        <p:txBody>
          <a:bodyPr/>
          <a:lstStyle>
            <a:lvl1pPr>
              <a:defRPr/>
            </a:lvl1pPr>
          </a:lstStyle>
          <a:p>
            <a:pPr>
              <a:defRPr/>
            </a:pPr>
            <a:endParaRPr lang="en-US" dirty="0"/>
          </a:p>
        </p:txBody>
      </p:sp>
      <p:sp>
        <p:nvSpPr>
          <p:cNvPr id="7" name="Rectangle 220"/>
          <p:cNvSpPr>
            <a:spLocks noGrp="1" noChangeArrowheads="1"/>
          </p:cNvSpPr>
          <p:nvPr>
            <p:ph type="ftr" sz="quarter" idx="12"/>
          </p:nvPr>
        </p:nvSpPr>
        <p:spPr>
          <a:ln/>
        </p:spPr>
        <p:txBody>
          <a:bodyPr/>
          <a:lstStyle>
            <a:lvl1pPr>
              <a:defRPr/>
            </a:lvl1pPr>
          </a:lstStyle>
          <a:p>
            <a:pPr>
              <a:defRPr/>
            </a:pP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460D6B34-A169-4C14-88DD-8F0439786FE0}" type="datetimeFigureOut">
              <a:rPr lang="en-GB" smtClean="0"/>
              <a:pPr/>
              <a:t>17/03/2025</a:t>
            </a:fld>
            <a:endParaRPr lang="en-GB" dirty="0"/>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E267287-1E51-425F-941D-3CFF4E22B629}" type="slidenum">
              <a:rPr lang="en-GB" smtClean="0"/>
              <a:pPr/>
              <a:t>‹#›</a:t>
            </a:fld>
            <a:endParaRPr lang="en-GB" dirty="0"/>
          </a:p>
        </p:txBody>
      </p:sp>
      <p:pic>
        <p:nvPicPr>
          <p:cNvPr id="9" name="Picture 2" descr="logoSMU"/>
          <p:cNvPicPr>
            <a:picLocks noChangeAspect="1" noChangeArrowheads="1"/>
          </p:cNvPicPr>
          <p:nvPr/>
        </p:nvPicPr>
        <p:blipFill>
          <a:blip r:embed="rId14" cstate="print"/>
          <a:srcRect/>
          <a:stretch>
            <a:fillRect/>
          </a:stretch>
        </p:blipFill>
        <p:spPr bwMode="auto">
          <a:xfrm>
            <a:off x="6012160" y="6093296"/>
            <a:ext cx="3059832" cy="664619"/>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21.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76872"/>
            <a:ext cx="8077200" cy="1673352"/>
          </a:xfrm>
        </p:spPr>
        <p:txBody>
          <a:bodyPr/>
          <a:lstStyle/>
          <a:p>
            <a:pPr algn="ctr"/>
            <a:r>
              <a:rPr lang="en-GB" dirty="0"/>
              <a:t>Non Volatile Storage</a:t>
            </a:r>
          </a:p>
        </p:txBody>
      </p:sp>
      <p:sp>
        <p:nvSpPr>
          <p:cNvPr id="3" name="Subtitle 2"/>
          <p:cNvSpPr>
            <a:spLocks noGrp="1"/>
          </p:cNvSpPr>
          <p:nvPr>
            <p:ph type="subTitle" idx="1"/>
          </p:nvPr>
        </p:nvSpPr>
        <p:spPr>
          <a:xfrm>
            <a:off x="685800" y="1828800"/>
            <a:ext cx="8077200" cy="171440"/>
          </a:xfrm>
        </p:spPr>
        <p:txBody>
          <a:bodyPr>
            <a:normAutofit fontScale="62500" lnSpcReduction="20000"/>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r>
              <a:rPr lang="en-GB" dirty="0"/>
              <a:t>Common Types</a:t>
            </a:r>
            <a:endParaRPr lang="en-US" dirty="0"/>
          </a:p>
        </p:txBody>
      </p:sp>
      <p:sp>
        <p:nvSpPr>
          <p:cNvPr id="77827" name="Rectangle 3"/>
          <p:cNvSpPr>
            <a:spLocks noGrp="1" noChangeArrowheads="1"/>
          </p:cNvSpPr>
          <p:nvPr>
            <p:ph type="body" idx="1"/>
          </p:nvPr>
        </p:nvSpPr>
        <p:spPr/>
        <p:txBody>
          <a:bodyPr>
            <a:normAutofit fontScale="92500" lnSpcReduction="20000"/>
          </a:bodyPr>
          <a:lstStyle/>
          <a:p>
            <a:r>
              <a:rPr lang="en-GB" dirty="0"/>
              <a:t>Magnetic Disk</a:t>
            </a:r>
          </a:p>
          <a:p>
            <a:endParaRPr lang="en-GB" dirty="0"/>
          </a:p>
          <a:p>
            <a:r>
              <a:rPr lang="en-GB" dirty="0"/>
              <a:t>Magnetic Tape</a:t>
            </a:r>
            <a:endParaRPr lang="en-US" dirty="0"/>
          </a:p>
          <a:p>
            <a:endParaRPr lang="en-GB" dirty="0"/>
          </a:p>
          <a:p>
            <a:r>
              <a:rPr lang="en-GB" dirty="0"/>
              <a:t>Flash Memory</a:t>
            </a:r>
          </a:p>
          <a:p>
            <a:endParaRPr lang="en-GB" dirty="0"/>
          </a:p>
          <a:p>
            <a:r>
              <a:rPr lang="en-GB" dirty="0"/>
              <a:t>Optical Disks</a:t>
            </a:r>
            <a:br>
              <a:rPr lang="en-GB" dirty="0"/>
            </a:br>
            <a:endParaRPr lang="en-GB" dirty="0"/>
          </a:p>
          <a:p>
            <a:r>
              <a:rPr lang="en-GB" dirty="0"/>
              <a:t>Let  us consider the different types so we can be aware of physical constraints, typical capacities, and longevity of the data (very important for archiving requirements)</a:t>
            </a:r>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782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782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7827">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782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27"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dirty="0"/>
              <a:t>Magnetic Disk	</a:t>
            </a:r>
            <a:endParaRPr lang="en-US" dirty="0"/>
          </a:p>
        </p:txBody>
      </p:sp>
      <p:sp>
        <p:nvSpPr>
          <p:cNvPr id="30723" name="Rectangle 3"/>
          <p:cNvSpPr>
            <a:spLocks noGrp="1" noChangeArrowheads="1"/>
          </p:cNvSpPr>
          <p:nvPr>
            <p:ph type="body" idx="1"/>
          </p:nvPr>
        </p:nvSpPr>
        <p:spPr/>
        <p:txBody>
          <a:bodyPr/>
          <a:lstStyle/>
          <a:p>
            <a:r>
              <a:rPr lang="en-US" dirty="0"/>
              <a:t>Introduced in the 1950’s</a:t>
            </a:r>
          </a:p>
          <a:p>
            <a:endParaRPr lang="en-US" dirty="0"/>
          </a:p>
          <a:p>
            <a:r>
              <a:rPr lang="en-US" dirty="0"/>
              <a:t>Non-Volatile, long term (but not indefinite) storage</a:t>
            </a:r>
          </a:p>
          <a:p>
            <a:endParaRPr lang="en-US" dirty="0"/>
          </a:p>
          <a:p>
            <a:r>
              <a:rPr lang="en-US" dirty="0"/>
              <a:t>Early capacity of </a:t>
            </a:r>
            <a:r>
              <a:rPr lang="en-GB" dirty="0"/>
              <a:t>3.75mb</a:t>
            </a:r>
          </a:p>
          <a:p>
            <a:endParaRPr lang="en-GB" dirty="0"/>
          </a:p>
          <a:p>
            <a:r>
              <a:rPr lang="en-GB" dirty="0"/>
              <a:t>Capacity doubling every 2 – 4 years </a:t>
            </a:r>
          </a:p>
          <a:p>
            <a:r>
              <a:rPr lang="en-GB" dirty="0"/>
              <a:t>(1-24TB drives now common)</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dirty="0"/>
              <a:t>Inside </a:t>
            </a:r>
            <a:endParaRPr lang="en-US" dirty="0"/>
          </a:p>
        </p:txBody>
      </p:sp>
      <p:pic>
        <p:nvPicPr>
          <p:cNvPr id="12" name="Content Placeholder 11" descr="1024px-Hard_drive-en.svg.png"/>
          <p:cNvPicPr>
            <a:picLocks noGrp="1" noChangeAspect="1"/>
          </p:cNvPicPr>
          <p:nvPr>
            <p:ph idx="1"/>
          </p:nvPr>
        </p:nvPicPr>
        <p:blipFill>
          <a:blip r:embed="rId2" cstate="print"/>
          <a:stretch>
            <a:fillRect/>
          </a:stretch>
        </p:blipFill>
        <p:spPr>
          <a:xfrm>
            <a:off x="1357290" y="1718008"/>
            <a:ext cx="7200242" cy="514001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dirty="0"/>
              <a:t>How They Work</a:t>
            </a:r>
            <a:endParaRPr lang="en-US" dirty="0"/>
          </a:p>
        </p:txBody>
      </p:sp>
      <p:sp>
        <p:nvSpPr>
          <p:cNvPr id="33795" name="Rectangle 3"/>
          <p:cNvSpPr>
            <a:spLocks noGrp="1" noChangeArrowheads="1"/>
          </p:cNvSpPr>
          <p:nvPr>
            <p:ph type="body" idx="1"/>
          </p:nvPr>
        </p:nvSpPr>
        <p:spPr>
          <a:xfrm>
            <a:off x="457200" y="1556792"/>
            <a:ext cx="8229600" cy="5301207"/>
          </a:xfrm>
        </p:spPr>
        <p:txBody>
          <a:bodyPr>
            <a:normAutofit fontScale="92500" lnSpcReduction="20000"/>
          </a:bodyPr>
          <a:lstStyle/>
          <a:p>
            <a:r>
              <a:rPr lang="en-GB" dirty="0"/>
              <a:t>Data is organised in </a:t>
            </a:r>
            <a:br>
              <a:rPr lang="en-GB" dirty="0"/>
            </a:br>
            <a:r>
              <a:rPr lang="en-GB" dirty="0"/>
              <a:t>concentric rings called </a:t>
            </a:r>
            <a:br>
              <a:rPr lang="en-GB" dirty="0"/>
            </a:br>
            <a:r>
              <a:rPr lang="en-GB" dirty="0"/>
              <a:t>Tracks</a:t>
            </a:r>
          </a:p>
          <a:p>
            <a:endParaRPr lang="en-GB" dirty="0"/>
          </a:p>
          <a:p>
            <a:r>
              <a:rPr lang="en-GB" dirty="0"/>
              <a:t>Tracks are broken down</a:t>
            </a:r>
            <a:br>
              <a:rPr lang="en-GB" dirty="0"/>
            </a:br>
            <a:r>
              <a:rPr lang="en-GB" dirty="0"/>
              <a:t>into sectors.</a:t>
            </a:r>
          </a:p>
          <a:p>
            <a:endParaRPr lang="en-GB" dirty="0"/>
          </a:p>
          <a:p>
            <a:r>
              <a:rPr lang="en-GB" dirty="0"/>
              <a:t>Sectors were</a:t>
            </a:r>
            <a:br>
              <a:rPr lang="en-GB" dirty="0"/>
            </a:br>
            <a:r>
              <a:rPr lang="en-GB" dirty="0"/>
              <a:t>512 bytes long. New = 4KB</a:t>
            </a:r>
          </a:p>
          <a:p>
            <a:endParaRPr lang="en-GB" dirty="0"/>
          </a:p>
          <a:p>
            <a:r>
              <a:rPr lang="en-GB" dirty="0"/>
              <a:t>Data found on the same </a:t>
            </a:r>
            <a:br>
              <a:rPr lang="en-GB" dirty="0"/>
            </a:br>
            <a:r>
              <a:rPr lang="en-GB" dirty="0"/>
              <a:t>track of different platters is </a:t>
            </a:r>
            <a:br>
              <a:rPr lang="en-GB" dirty="0"/>
            </a:br>
            <a:r>
              <a:rPr lang="en-GB" dirty="0"/>
              <a:t>called a Cylinder</a:t>
            </a:r>
            <a:endParaRPr lang="en-US" dirty="0"/>
          </a:p>
        </p:txBody>
      </p:sp>
      <p:pic>
        <p:nvPicPr>
          <p:cNvPr id="9" name="Picture 8" descr="1000px-Cylinder_Head_Sector.svg.png"/>
          <p:cNvPicPr>
            <a:picLocks noChangeAspect="1"/>
          </p:cNvPicPr>
          <p:nvPr/>
        </p:nvPicPr>
        <p:blipFill>
          <a:blip r:embed="rId2" cstate="print"/>
          <a:stretch>
            <a:fillRect/>
          </a:stretch>
        </p:blipFill>
        <p:spPr>
          <a:xfrm>
            <a:off x="4782281" y="1268760"/>
            <a:ext cx="4542248" cy="48965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GB" dirty="0"/>
              <a:t>How They Work</a:t>
            </a:r>
            <a:endParaRPr lang="en-US" dirty="0"/>
          </a:p>
        </p:txBody>
      </p:sp>
      <p:sp>
        <p:nvSpPr>
          <p:cNvPr id="33795" name="Rectangle 3"/>
          <p:cNvSpPr>
            <a:spLocks noGrp="1" noChangeArrowheads="1"/>
          </p:cNvSpPr>
          <p:nvPr>
            <p:ph type="body" idx="1"/>
          </p:nvPr>
        </p:nvSpPr>
        <p:spPr/>
        <p:txBody>
          <a:bodyPr>
            <a:normAutofit lnSpcReduction="10000"/>
          </a:bodyPr>
          <a:lstStyle/>
          <a:p>
            <a:r>
              <a:rPr lang="en-GB" dirty="0"/>
              <a:t>The Platters spin </a:t>
            </a:r>
            <a:br>
              <a:rPr lang="en-GB" dirty="0"/>
            </a:br>
            <a:r>
              <a:rPr lang="en-GB" dirty="0"/>
              <a:t>at high RPM:</a:t>
            </a:r>
            <a:br>
              <a:rPr lang="en-GB" dirty="0"/>
            </a:br>
            <a:r>
              <a:rPr lang="en-GB" dirty="0"/>
              <a:t>5400, 7200, 10K</a:t>
            </a:r>
          </a:p>
          <a:p>
            <a:endParaRPr lang="en-GB" dirty="0"/>
          </a:p>
          <a:p>
            <a:r>
              <a:rPr lang="en-GB" dirty="0"/>
              <a:t>The head reads </a:t>
            </a:r>
            <a:br>
              <a:rPr lang="en-GB" dirty="0"/>
            </a:br>
            <a:r>
              <a:rPr lang="en-GB" dirty="0"/>
              <a:t>the information </a:t>
            </a:r>
            <a:br>
              <a:rPr lang="en-GB" dirty="0"/>
            </a:br>
            <a:r>
              <a:rPr lang="en-GB" dirty="0"/>
              <a:t>from the platter</a:t>
            </a:r>
          </a:p>
          <a:p>
            <a:endParaRPr lang="en-GB" dirty="0"/>
          </a:p>
          <a:p>
            <a:r>
              <a:rPr lang="en-GB" dirty="0"/>
              <a:t>Information is </a:t>
            </a:r>
            <a:br>
              <a:rPr lang="en-GB" dirty="0"/>
            </a:br>
            <a:r>
              <a:rPr lang="en-GB" dirty="0"/>
              <a:t>stored as magnetization</a:t>
            </a:r>
            <a:endParaRPr lang="en-US" dirty="0"/>
          </a:p>
        </p:txBody>
      </p:sp>
      <p:pic>
        <p:nvPicPr>
          <p:cNvPr id="8194" name="Picture 2"/>
          <p:cNvPicPr>
            <a:picLocks noChangeAspect="1" noChangeArrowheads="1"/>
          </p:cNvPicPr>
          <p:nvPr/>
        </p:nvPicPr>
        <p:blipFill>
          <a:blip r:embed="rId2" cstate="print"/>
          <a:srcRect/>
          <a:stretch>
            <a:fillRect/>
          </a:stretch>
        </p:blipFill>
        <p:spPr bwMode="auto">
          <a:xfrm>
            <a:off x="4067944" y="1857364"/>
            <a:ext cx="4987127" cy="352839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9548" name="Picture 421"/>
          <p:cNvPicPr>
            <a:picLocks noGrp="1" noChangeAspect="1" noChangeArrowheads="1"/>
          </p:cNvPicPr>
          <p:nvPr>
            <p:ph sz="half" idx="4294967295"/>
          </p:nvPr>
        </p:nvPicPr>
        <p:blipFill>
          <a:blip r:embed="rId2" cstate="print"/>
          <a:srcRect/>
          <a:stretch>
            <a:fillRect/>
          </a:stretch>
        </p:blipFill>
        <p:spPr>
          <a:xfrm>
            <a:off x="1097756" y="-19844"/>
            <a:ext cx="6948488" cy="6897688"/>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dirty="0"/>
              <a:t>Disk Performance Parameters</a:t>
            </a:r>
          </a:p>
        </p:txBody>
      </p:sp>
      <p:sp>
        <p:nvSpPr>
          <p:cNvPr id="45059" name="Rectangle 3"/>
          <p:cNvSpPr>
            <a:spLocks noGrp="1" noChangeArrowheads="1"/>
          </p:cNvSpPr>
          <p:nvPr>
            <p:ph type="body" idx="1"/>
          </p:nvPr>
        </p:nvSpPr>
        <p:spPr>
          <a:xfrm>
            <a:off x="428596" y="1571612"/>
            <a:ext cx="8229600" cy="4625609"/>
          </a:xfrm>
        </p:spPr>
        <p:txBody>
          <a:bodyPr>
            <a:normAutofit fontScale="92500" lnSpcReduction="20000"/>
          </a:bodyPr>
          <a:lstStyle/>
          <a:p>
            <a:r>
              <a:rPr lang="en-GB" dirty="0"/>
              <a:t>Seek Time </a:t>
            </a:r>
          </a:p>
          <a:p>
            <a:pPr lvl="1"/>
            <a:r>
              <a:rPr lang="en-GB" dirty="0"/>
              <a:t>Time to position Head.</a:t>
            </a:r>
          </a:p>
          <a:p>
            <a:r>
              <a:rPr lang="en-GB" dirty="0"/>
              <a:t>Rotational Latency</a:t>
            </a:r>
          </a:p>
          <a:p>
            <a:pPr lvl="1"/>
            <a:r>
              <a:rPr lang="en-GB" dirty="0"/>
              <a:t>Time to reach start of a sector.</a:t>
            </a:r>
          </a:p>
          <a:p>
            <a:r>
              <a:rPr lang="en-GB" dirty="0"/>
              <a:t>Access Time </a:t>
            </a:r>
          </a:p>
          <a:p>
            <a:pPr lvl="1"/>
            <a:r>
              <a:rPr lang="en-GB" dirty="0"/>
              <a:t>Sum of Seek time and Rotational Latency. </a:t>
            </a:r>
          </a:p>
          <a:p>
            <a:r>
              <a:rPr lang="en-US" dirty="0"/>
              <a:t>Cache memory (or buffer memory)</a:t>
            </a:r>
          </a:p>
          <a:p>
            <a:pPr lvl="1"/>
            <a:r>
              <a:rPr lang="en-US" dirty="0"/>
              <a:t>Amount of cache RAM located on the hard drive</a:t>
            </a:r>
            <a:endParaRPr lang="en-GB" dirty="0"/>
          </a:p>
          <a:p>
            <a:r>
              <a:rPr lang="en-GB" dirty="0"/>
              <a:t>Transfer speed </a:t>
            </a:r>
          </a:p>
          <a:p>
            <a:pPr lvl="1"/>
            <a:r>
              <a:rPr lang="en-GB" dirty="0"/>
              <a:t>How fast the data is read out.</a:t>
            </a:r>
            <a:br>
              <a:rPr lang="en-GB" dirty="0"/>
            </a:br>
            <a:r>
              <a:rPr lang="en-GB" dirty="0"/>
              <a:t>(burst from the cache, or slower sustained rate directly and constantly from hard drive)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5059">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5059">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505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505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505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5059">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5059">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45059">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505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5AD4E3-585C-3EA8-9E0C-EF096241A523}"/>
            </a:ext>
          </a:extLst>
        </p:cNvPr>
        <p:cNvGrpSpPr/>
        <p:nvPr/>
      </p:nvGrpSpPr>
      <p:grpSpPr>
        <a:xfrm>
          <a:off x="0" y="0"/>
          <a:ext cx="0" cy="0"/>
          <a:chOff x="0" y="0"/>
          <a:chExt cx="0" cy="0"/>
        </a:xfrm>
      </p:grpSpPr>
      <p:sp>
        <p:nvSpPr>
          <p:cNvPr id="45058" name="Rectangle 2">
            <a:extLst>
              <a:ext uri="{FF2B5EF4-FFF2-40B4-BE49-F238E27FC236}">
                <a16:creationId xmlns:a16="http://schemas.microsoft.com/office/drawing/2014/main" id="{001DE73C-E6A2-1216-B953-0A436EB8C1E2}"/>
              </a:ext>
            </a:extLst>
          </p:cNvPr>
          <p:cNvSpPr>
            <a:spLocks noGrp="1" noChangeArrowheads="1"/>
          </p:cNvSpPr>
          <p:nvPr>
            <p:ph type="title"/>
          </p:nvPr>
        </p:nvSpPr>
        <p:spPr/>
        <p:txBody>
          <a:bodyPr>
            <a:normAutofit/>
          </a:bodyPr>
          <a:lstStyle/>
          <a:p>
            <a:pPr algn="ctr"/>
            <a:r>
              <a:rPr lang="en-GB" sz="3600" dirty="0"/>
              <a:t>CMR -Conventional Magnetic Recording</a:t>
            </a:r>
            <a:br>
              <a:rPr lang="en-GB" sz="3600" dirty="0"/>
            </a:br>
            <a:r>
              <a:rPr lang="en-GB" sz="3600" dirty="0"/>
              <a:t>LMR – Longitudinal Magnetic recording</a:t>
            </a:r>
          </a:p>
        </p:txBody>
      </p:sp>
      <p:sp>
        <p:nvSpPr>
          <p:cNvPr id="45059" name="Rectangle 3">
            <a:extLst>
              <a:ext uri="{FF2B5EF4-FFF2-40B4-BE49-F238E27FC236}">
                <a16:creationId xmlns:a16="http://schemas.microsoft.com/office/drawing/2014/main" id="{AE5D31C1-48F0-F81D-1C77-56E1CB24E341}"/>
              </a:ext>
            </a:extLst>
          </p:cNvPr>
          <p:cNvSpPr>
            <a:spLocks noGrp="1" noChangeArrowheads="1"/>
          </p:cNvSpPr>
          <p:nvPr>
            <p:ph type="body" idx="1"/>
          </p:nvPr>
        </p:nvSpPr>
        <p:spPr>
          <a:xfrm>
            <a:off x="428596" y="1571613"/>
            <a:ext cx="8229600" cy="2721484"/>
          </a:xfrm>
        </p:spPr>
        <p:txBody>
          <a:bodyPr>
            <a:normAutofit/>
          </a:bodyPr>
          <a:lstStyle/>
          <a:p>
            <a:r>
              <a:rPr lang="en-GB" dirty="0"/>
              <a:t>works by aligning the poles of the magnetic elements, which represent bits of data, horizontally (like mini bar-magnets) on the surface of the disk</a:t>
            </a:r>
          </a:p>
        </p:txBody>
      </p:sp>
      <p:pic>
        <p:nvPicPr>
          <p:cNvPr id="3" name="Picture 2">
            <a:extLst>
              <a:ext uri="{FF2B5EF4-FFF2-40B4-BE49-F238E27FC236}">
                <a16:creationId xmlns:a16="http://schemas.microsoft.com/office/drawing/2014/main" id="{1073CDD2-BEA1-2EDE-C528-4D76091E4C47}"/>
              </a:ext>
            </a:extLst>
          </p:cNvPr>
          <p:cNvPicPr>
            <a:picLocks noChangeAspect="1"/>
          </p:cNvPicPr>
          <p:nvPr/>
        </p:nvPicPr>
        <p:blipFill>
          <a:blip r:embed="rId3"/>
          <a:stretch>
            <a:fillRect/>
          </a:stretch>
        </p:blipFill>
        <p:spPr>
          <a:xfrm>
            <a:off x="-36512" y="3885668"/>
            <a:ext cx="9144000" cy="2972332"/>
          </a:xfrm>
          <a:prstGeom prst="rect">
            <a:avLst/>
          </a:prstGeom>
        </p:spPr>
      </p:pic>
    </p:spTree>
    <p:extLst>
      <p:ext uri="{BB962C8B-B14F-4D97-AF65-F5344CB8AC3E}">
        <p14:creationId xmlns:p14="http://schemas.microsoft.com/office/powerpoint/2010/main" val="1047300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C10EC-57A0-2F89-450C-8873AEF07D88}"/>
            </a:ext>
          </a:extLst>
        </p:cNvPr>
        <p:cNvGrpSpPr/>
        <p:nvPr/>
      </p:nvGrpSpPr>
      <p:grpSpPr>
        <a:xfrm>
          <a:off x="0" y="0"/>
          <a:ext cx="0" cy="0"/>
          <a:chOff x="0" y="0"/>
          <a:chExt cx="0" cy="0"/>
        </a:xfrm>
      </p:grpSpPr>
      <p:sp>
        <p:nvSpPr>
          <p:cNvPr id="45058" name="Rectangle 2">
            <a:extLst>
              <a:ext uri="{FF2B5EF4-FFF2-40B4-BE49-F238E27FC236}">
                <a16:creationId xmlns:a16="http://schemas.microsoft.com/office/drawing/2014/main" id="{70F6256A-2508-CCEE-9E25-4B3C83F41288}"/>
              </a:ext>
            </a:extLst>
          </p:cNvPr>
          <p:cNvSpPr>
            <a:spLocks noGrp="1" noChangeArrowheads="1"/>
          </p:cNvSpPr>
          <p:nvPr>
            <p:ph type="title"/>
          </p:nvPr>
        </p:nvSpPr>
        <p:spPr/>
        <p:txBody>
          <a:bodyPr>
            <a:normAutofit fontScale="90000"/>
          </a:bodyPr>
          <a:lstStyle/>
          <a:p>
            <a:pPr algn="ctr"/>
            <a:r>
              <a:rPr lang="en-GB" dirty="0"/>
              <a:t>PMR</a:t>
            </a:r>
            <a:br>
              <a:rPr lang="en-GB" dirty="0"/>
            </a:br>
            <a:r>
              <a:rPr lang="en-GB" dirty="0"/>
              <a:t>Perpendicular magnetic recording</a:t>
            </a:r>
          </a:p>
        </p:txBody>
      </p:sp>
      <p:sp>
        <p:nvSpPr>
          <p:cNvPr id="45059" name="Rectangle 3">
            <a:extLst>
              <a:ext uri="{FF2B5EF4-FFF2-40B4-BE49-F238E27FC236}">
                <a16:creationId xmlns:a16="http://schemas.microsoft.com/office/drawing/2014/main" id="{B58AF4E6-F2EA-0818-C91C-6DCAF1C88FE7}"/>
              </a:ext>
            </a:extLst>
          </p:cNvPr>
          <p:cNvSpPr>
            <a:spLocks noGrp="1" noChangeArrowheads="1"/>
          </p:cNvSpPr>
          <p:nvPr>
            <p:ph type="body" idx="1"/>
          </p:nvPr>
        </p:nvSpPr>
        <p:spPr>
          <a:xfrm>
            <a:off x="428596" y="1571613"/>
            <a:ext cx="8229600" cy="2721484"/>
          </a:xfrm>
        </p:spPr>
        <p:txBody>
          <a:bodyPr>
            <a:normAutofit/>
          </a:bodyPr>
          <a:lstStyle/>
          <a:p>
            <a:r>
              <a:rPr lang="en-GB" dirty="0"/>
              <a:t>works by aligning the poles of the magnetic element vertically (into the disk, not across)</a:t>
            </a:r>
          </a:p>
        </p:txBody>
      </p:sp>
      <p:pic>
        <p:nvPicPr>
          <p:cNvPr id="4" name="Picture 3">
            <a:extLst>
              <a:ext uri="{FF2B5EF4-FFF2-40B4-BE49-F238E27FC236}">
                <a16:creationId xmlns:a16="http://schemas.microsoft.com/office/drawing/2014/main" id="{C9B9BF60-1721-3C25-45FE-A1BF1FA7CA36}"/>
              </a:ext>
            </a:extLst>
          </p:cNvPr>
          <p:cNvPicPr>
            <a:picLocks noChangeAspect="1"/>
          </p:cNvPicPr>
          <p:nvPr/>
        </p:nvPicPr>
        <p:blipFill>
          <a:blip r:embed="rId3"/>
          <a:stretch>
            <a:fillRect/>
          </a:stretch>
        </p:blipFill>
        <p:spPr>
          <a:xfrm>
            <a:off x="107504" y="2665041"/>
            <a:ext cx="5652120" cy="4192959"/>
          </a:xfrm>
          <a:prstGeom prst="rect">
            <a:avLst/>
          </a:prstGeom>
        </p:spPr>
      </p:pic>
    </p:spTree>
    <p:extLst>
      <p:ext uri="{BB962C8B-B14F-4D97-AF65-F5344CB8AC3E}">
        <p14:creationId xmlns:p14="http://schemas.microsoft.com/office/powerpoint/2010/main" val="26652367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1CCC2-CBAC-987B-0EAB-EB6EB95D3763}"/>
            </a:ext>
          </a:extLst>
        </p:cNvPr>
        <p:cNvGrpSpPr/>
        <p:nvPr/>
      </p:nvGrpSpPr>
      <p:grpSpPr>
        <a:xfrm>
          <a:off x="0" y="0"/>
          <a:ext cx="0" cy="0"/>
          <a:chOff x="0" y="0"/>
          <a:chExt cx="0" cy="0"/>
        </a:xfrm>
      </p:grpSpPr>
      <p:sp>
        <p:nvSpPr>
          <p:cNvPr id="45058" name="Rectangle 2">
            <a:extLst>
              <a:ext uri="{FF2B5EF4-FFF2-40B4-BE49-F238E27FC236}">
                <a16:creationId xmlns:a16="http://schemas.microsoft.com/office/drawing/2014/main" id="{35C9F6E6-3E39-5A75-6FB1-D77C9D003B2D}"/>
              </a:ext>
            </a:extLst>
          </p:cNvPr>
          <p:cNvSpPr>
            <a:spLocks noGrp="1" noChangeArrowheads="1"/>
          </p:cNvSpPr>
          <p:nvPr>
            <p:ph type="title"/>
          </p:nvPr>
        </p:nvSpPr>
        <p:spPr/>
        <p:txBody>
          <a:bodyPr>
            <a:normAutofit fontScale="90000"/>
          </a:bodyPr>
          <a:lstStyle/>
          <a:p>
            <a:pPr algn="ctr"/>
            <a:r>
              <a:rPr lang="en-GB" dirty="0"/>
              <a:t>SMR</a:t>
            </a:r>
            <a:br>
              <a:rPr lang="en-GB" dirty="0"/>
            </a:br>
            <a:r>
              <a:rPr lang="en-GB" dirty="0"/>
              <a:t>Shingled magnetic recording</a:t>
            </a:r>
          </a:p>
        </p:txBody>
      </p:sp>
      <p:pic>
        <p:nvPicPr>
          <p:cNvPr id="3" name="Picture 2">
            <a:extLst>
              <a:ext uri="{FF2B5EF4-FFF2-40B4-BE49-F238E27FC236}">
                <a16:creationId xmlns:a16="http://schemas.microsoft.com/office/drawing/2014/main" id="{F56095D4-9541-AD28-6107-62FB6569610C}"/>
              </a:ext>
            </a:extLst>
          </p:cNvPr>
          <p:cNvPicPr>
            <a:picLocks noChangeAspect="1"/>
          </p:cNvPicPr>
          <p:nvPr/>
        </p:nvPicPr>
        <p:blipFill>
          <a:blip r:embed="rId3"/>
          <a:stretch>
            <a:fillRect/>
          </a:stretch>
        </p:blipFill>
        <p:spPr>
          <a:xfrm>
            <a:off x="0" y="2461608"/>
            <a:ext cx="5292080" cy="4396392"/>
          </a:xfrm>
          <a:prstGeom prst="rect">
            <a:avLst/>
          </a:prstGeom>
        </p:spPr>
      </p:pic>
      <p:sp>
        <p:nvSpPr>
          <p:cNvPr id="45059" name="Rectangle 3">
            <a:extLst>
              <a:ext uri="{FF2B5EF4-FFF2-40B4-BE49-F238E27FC236}">
                <a16:creationId xmlns:a16="http://schemas.microsoft.com/office/drawing/2014/main" id="{8D9487E4-2586-ECFE-86DB-9C20D6FAD3EB}"/>
              </a:ext>
            </a:extLst>
          </p:cNvPr>
          <p:cNvSpPr>
            <a:spLocks noGrp="1" noChangeArrowheads="1"/>
          </p:cNvSpPr>
          <p:nvPr>
            <p:ph type="body" idx="1"/>
          </p:nvPr>
        </p:nvSpPr>
        <p:spPr>
          <a:xfrm>
            <a:off x="2483768" y="1700808"/>
            <a:ext cx="6447660" cy="3834795"/>
          </a:xfrm>
        </p:spPr>
        <p:txBody>
          <a:bodyPr>
            <a:normAutofit fontScale="92500" lnSpcReduction="20000"/>
          </a:bodyPr>
          <a:lstStyle/>
          <a:p>
            <a:r>
              <a:rPr lang="en-GB" dirty="0"/>
              <a:t>SMR is an extension of PMR and offers improved areal density. Rather than writing each magnetic track without overlapping, SMR overlaps each new track with part of the previously written track, much like shingles on a roof. By overlapping the tracks, write heads become thinner</a:t>
            </a:r>
          </a:p>
        </p:txBody>
      </p:sp>
    </p:spTree>
    <p:extLst>
      <p:ext uri="{BB962C8B-B14F-4D97-AF65-F5344CB8AC3E}">
        <p14:creationId xmlns:p14="http://schemas.microsoft.com/office/powerpoint/2010/main" val="313968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0D1E4-3EF1-16E1-BA16-95FE7647F526}"/>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A2FDCD6-753A-939E-12E7-57041588D6BD}"/>
              </a:ext>
            </a:extLst>
          </p:cNvPr>
          <p:cNvPicPr>
            <a:picLocks noChangeAspect="1"/>
          </p:cNvPicPr>
          <p:nvPr/>
        </p:nvPicPr>
        <p:blipFill>
          <a:blip r:embed="rId3"/>
          <a:stretch>
            <a:fillRect/>
          </a:stretch>
        </p:blipFill>
        <p:spPr>
          <a:xfrm>
            <a:off x="89756" y="3851772"/>
            <a:ext cx="8964488" cy="2867522"/>
          </a:xfrm>
          <a:prstGeom prst="rect">
            <a:avLst/>
          </a:prstGeom>
          <a:effectLst>
            <a:outerShdw blurRad="63500" sx="102000" sy="102000" algn="ctr" rotWithShape="0">
              <a:prstClr val="black">
                <a:alpha val="40000"/>
              </a:prstClr>
            </a:outerShdw>
          </a:effectLst>
        </p:spPr>
      </p:pic>
      <p:sp>
        <p:nvSpPr>
          <p:cNvPr id="45058" name="Rectangle 2">
            <a:extLst>
              <a:ext uri="{FF2B5EF4-FFF2-40B4-BE49-F238E27FC236}">
                <a16:creationId xmlns:a16="http://schemas.microsoft.com/office/drawing/2014/main" id="{6048A66D-6595-50F3-A574-6E6A221634AE}"/>
              </a:ext>
            </a:extLst>
          </p:cNvPr>
          <p:cNvSpPr>
            <a:spLocks noGrp="1" noChangeArrowheads="1"/>
          </p:cNvSpPr>
          <p:nvPr>
            <p:ph type="title"/>
          </p:nvPr>
        </p:nvSpPr>
        <p:spPr/>
        <p:txBody>
          <a:bodyPr>
            <a:normAutofit fontScale="90000"/>
          </a:bodyPr>
          <a:lstStyle/>
          <a:p>
            <a:pPr algn="ctr"/>
            <a:r>
              <a:rPr lang="en-GB" dirty="0"/>
              <a:t>SMR</a:t>
            </a:r>
            <a:br>
              <a:rPr lang="en-GB" dirty="0"/>
            </a:br>
            <a:r>
              <a:rPr lang="en-GB" dirty="0"/>
              <a:t>Shingled magnetic recording</a:t>
            </a:r>
          </a:p>
        </p:txBody>
      </p:sp>
      <p:sp>
        <p:nvSpPr>
          <p:cNvPr id="45059" name="Rectangle 3">
            <a:extLst>
              <a:ext uri="{FF2B5EF4-FFF2-40B4-BE49-F238E27FC236}">
                <a16:creationId xmlns:a16="http://schemas.microsoft.com/office/drawing/2014/main" id="{A5E1F157-6C9B-01C5-5C3C-81514BDDD7DF}"/>
              </a:ext>
            </a:extLst>
          </p:cNvPr>
          <p:cNvSpPr>
            <a:spLocks noGrp="1" noChangeArrowheads="1"/>
          </p:cNvSpPr>
          <p:nvPr>
            <p:ph type="body" idx="1"/>
          </p:nvPr>
        </p:nvSpPr>
        <p:spPr>
          <a:xfrm>
            <a:off x="0" y="1556792"/>
            <a:ext cx="8859420" cy="2520280"/>
          </a:xfrm>
        </p:spPr>
        <p:txBody>
          <a:bodyPr>
            <a:normAutofit/>
          </a:bodyPr>
          <a:lstStyle/>
          <a:p>
            <a:pPr marL="118872" indent="0">
              <a:buNone/>
            </a:pPr>
            <a:r>
              <a:rPr lang="en-GB" sz="2400" dirty="0"/>
              <a:t>SMR Gives improved capacities, potential power saving and read speed is generally unaffected </a:t>
            </a:r>
          </a:p>
          <a:p>
            <a:pPr marL="118872" indent="0">
              <a:buNone/>
            </a:pPr>
            <a:r>
              <a:rPr lang="en-GB" sz="2400" dirty="0"/>
              <a:t>BUT</a:t>
            </a:r>
          </a:p>
          <a:p>
            <a:pPr marL="118872" indent="0">
              <a:buNone/>
            </a:pPr>
            <a:r>
              <a:rPr lang="en-GB" sz="2400" dirty="0"/>
              <a:t>Write performance can be severely impacted compared to CMR drives – make sure you buy the appropriate type.</a:t>
            </a:r>
          </a:p>
        </p:txBody>
      </p:sp>
    </p:spTree>
    <p:extLst>
      <p:ext uri="{BB962C8B-B14F-4D97-AF65-F5344CB8AC3E}">
        <p14:creationId xmlns:p14="http://schemas.microsoft.com/office/powerpoint/2010/main" val="14363628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132A1-325B-83B4-AF7D-E3D308989C90}"/>
            </a:ext>
          </a:extLst>
        </p:cNvPr>
        <p:cNvGrpSpPr/>
        <p:nvPr/>
      </p:nvGrpSpPr>
      <p:grpSpPr>
        <a:xfrm>
          <a:off x="0" y="0"/>
          <a:ext cx="0" cy="0"/>
          <a:chOff x="0" y="0"/>
          <a:chExt cx="0" cy="0"/>
        </a:xfrm>
      </p:grpSpPr>
      <p:sp>
        <p:nvSpPr>
          <p:cNvPr id="45058" name="Rectangle 2">
            <a:extLst>
              <a:ext uri="{FF2B5EF4-FFF2-40B4-BE49-F238E27FC236}">
                <a16:creationId xmlns:a16="http://schemas.microsoft.com/office/drawing/2014/main" id="{B88487FC-CD8A-68EA-CCB8-2B4A77ED484D}"/>
              </a:ext>
            </a:extLst>
          </p:cNvPr>
          <p:cNvSpPr>
            <a:spLocks noGrp="1" noChangeArrowheads="1"/>
          </p:cNvSpPr>
          <p:nvPr>
            <p:ph type="title"/>
          </p:nvPr>
        </p:nvSpPr>
        <p:spPr/>
        <p:txBody>
          <a:bodyPr>
            <a:normAutofit/>
          </a:bodyPr>
          <a:lstStyle/>
          <a:p>
            <a:pPr algn="ctr"/>
            <a:r>
              <a:rPr lang="en-GB" dirty="0"/>
              <a:t>Data Longevity</a:t>
            </a:r>
          </a:p>
        </p:txBody>
      </p:sp>
      <p:sp>
        <p:nvSpPr>
          <p:cNvPr id="45059" name="Rectangle 3">
            <a:extLst>
              <a:ext uri="{FF2B5EF4-FFF2-40B4-BE49-F238E27FC236}">
                <a16:creationId xmlns:a16="http://schemas.microsoft.com/office/drawing/2014/main" id="{95E21CEC-97FD-EB1E-04EB-78475C34E9DB}"/>
              </a:ext>
            </a:extLst>
          </p:cNvPr>
          <p:cNvSpPr>
            <a:spLocks noGrp="1" noChangeArrowheads="1"/>
          </p:cNvSpPr>
          <p:nvPr>
            <p:ph type="body" idx="1"/>
          </p:nvPr>
        </p:nvSpPr>
        <p:spPr>
          <a:xfrm>
            <a:off x="0" y="1556792"/>
            <a:ext cx="8859420" cy="3960440"/>
          </a:xfrm>
        </p:spPr>
        <p:txBody>
          <a:bodyPr>
            <a:normAutofit/>
          </a:bodyPr>
          <a:lstStyle/>
          <a:p>
            <a:pPr marL="118872" indent="0">
              <a:buNone/>
            </a:pPr>
            <a:r>
              <a:rPr lang="en-GB" sz="2400" dirty="0"/>
              <a:t>Being mechanical, rotating drives WILL wear out.</a:t>
            </a:r>
          </a:p>
          <a:p>
            <a:pPr marL="118872" indent="0">
              <a:buNone/>
            </a:pPr>
            <a:r>
              <a:rPr lang="en-GB" sz="2400" dirty="0"/>
              <a:t>3-10 years life typical</a:t>
            </a:r>
          </a:p>
          <a:p>
            <a:pPr marL="118872" indent="0">
              <a:buNone/>
            </a:pPr>
            <a:endParaRPr lang="en-GB" sz="2400" dirty="0"/>
          </a:p>
          <a:p>
            <a:pPr marL="118872" indent="0">
              <a:buNone/>
            </a:pPr>
            <a:r>
              <a:rPr lang="en-GB" sz="2400" dirty="0"/>
              <a:t>Being magnetic, data/magnetism will fade over time (bit rot)</a:t>
            </a:r>
          </a:p>
          <a:p>
            <a:pPr marL="118872" indent="0">
              <a:buNone/>
            </a:pPr>
            <a:r>
              <a:rPr lang="en-GB" sz="2400" dirty="0"/>
              <a:t>Needs to be read and re-written periodically to avoid this</a:t>
            </a:r>
          </a:p>
          <a:p>
            <a:pPr marL="118872" indent="0">
              <a:buNone/>
            </a:pPr>
            <a:r>
              <a:rPr lang="en-GB" sz="2400" dirty="0"/>
              <a:t>i.e. – you can’t leave a hard disk in a box for 10 years and expect the data to still be readable.</a:t>
            </a:r>
          </a:p>
          <a:p>
            <a:pPr marL="118872" indent="0">
              <a:buNone/>
            </a:pPr>
            <a:endParaRPr lang="en-GB" sz="2400" dirty="0"/>
          </a:p>
          <a:p>
            <a:pPr marL="118872" indent="0">
              <a:buNone/>
            </a:pPr>
            <a:r>
              <a:rPr lang="en-GB" sz="2400" dirty="0"/>
              <a:t>Things like NAS units might perform ‘disc scrubbing’ in the background to protect from this.</a:t>
            </a:r>
          </a:p>
          <a:p>
            <a:pPr marL="118872" indent="0">
              <a:buNone/>
            </a:pPr>
            <a:endParaRPr lang="en-GB" sz="2400" dirty="0"/>
          </a:p>
        </p:txBody>
      </p:sp>
    </p:spTree>
    <p:extLst>
      <p:ext uri="{BB962C8B-B14F-4D97-AF65-F5344CB8AC3E}">
        <p14:creationId xmlns:p14="http://schemas.microsoft.com/office/powerpoint/2010/main" val="820618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Magnetic Tape</a:t>
            </a:r>
          </a:p>
        </p:txBody>
      </p:sp>
      <p:sp>
        <p:nvSpPr>
          <p:cNvPr id="5" name="Text Placeholder 4"/>
          <p:cNvSpPr>
            <a:spLocks noGrp="1"/>
          </p:cNvSpPr>
          <p:nvPr>
            <p:ph type="body" idx="1"/>
          </p:nvPr>
        </p:nvSpPr>
        <p:spPr/>
        <p:txBody>
          <a:bodyPr/>
          <a:lstStyle/>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dirty="0"/>
              <a:t>Magnetic Tape</a:t>
            </a:r>
            <a:endParaRPr lang="en-US" dirty="0"/>
          </a:p>
        </p:txBody>
      </p:sp>
      <p:sp>
        <p:nvSpPr>
          <p:cNvPr id="86019" name="Rectangle 3"/>
          <p:cNvSpPr>
            <a:spLocks noGrp="1" noChangeArrowheads="1"/>
          </p:cNvSpPr>
          <p:nvPr>
            <p:ph type="body" idx="1"/>
          </p:nvPr>
        </p:nvSpPr>
        <p:spPr/>
        <p:txBody>
          <a:bodyPr>
            <a:normAutofit fontScale="92500" lnSpcReduction="20000"/>
          </a:bodyPr>
          <a:lstStyle/>
          <a:p>
            <a:r>
              <a:rPr lang="en-GB" dirty="0"/>
              <a:t>Use similar magnetic </a:t>
            </a:r>
            <a:br>
              <a:rPr lang="en-GB" dirty="0"/>
            </a:br>
            <a:r>
              <a:rPr lang="en-GB" dirty="0"/>
              <a:t>method to Disks</a:t>
            </a:r>
          </a:p>
          <a:p>
            <a:endParaRPr lang="en-GB" dirty="0"/>
          </a:p>
          <a:p>
            <a:r>
              <a:rPr lang="en-GB" dirty="0"/>
              <a:t>The medium is flexible</a:t>
            </a:r>
            <a:br>
              <a:rPr lang="en-GB" dirty="0"/>
            </a:br>
            <a:r>
              <a:rPr lang="en-GB" dirty="0"/>
              <a:t>polyester.</a:t>
            </a:r>
          </a:p>
          <a:p>
            <a:endParaRPr lang="en-GB" dirty="0"/>
          </a:p>
          <a:p>
            <a:r>
              <a:rPr lang="en-GB" dirty="0"/>
              <a:t>Coated with magnetised</a:t>
            </a:r>
            <a:br>
              <a:rPr lang="en-GB" dirty="0"/>
            </a:br>
            <a:r>
              <a:rPr lang="en-GB" dirty="0"/>
              <a:t>material. </a:t>
            </a:r>
          </a:p>
          <a:p>
            <a:endParaRPr lang="en-GB" dirty="0"/>
          </a:p>
          <a:p>
            <a:r>
              <a:rPr lang="en-GB" dirty="0"/>
              <a:t>Sequential  access </a:t>
            </a:r>
            <a:br>
              <a:rPr lang="en-GB" dirty="0"/>
            </a:br>
            <a:r>
              <a:rPr lang="en-GB" dirty="0"/>
              <a:t>device.</a:t>
            </a:r>
            <a:endParaRPr lang="en-US" dirty="0"/>
          </a:p>
        </p:txBody>
      </p:sp>
      <p:grpSp>
        <p:nvGrpSpPr>
          <p:cNvPr id="7" name="Group 6"/>
          <p:cNvGrpSpPr/>
          <p:nvPr/>
        </p:nvGrpSpPr>
        <p:grpSpPr>
          <a:xfrm>
            <a:off x="5076056" y="1497724"/>
            <a:ext cx="3995936" cy="5360276"/>
            <a:chOff x="5148065" y="1497724"/>
            <a:chExt cx="3995936" cy="5360276"/>
          </a:xfrm>
        </p:grpSpPr>
        <p:pic>
          <p:nvPicPr>
            <p:cNvPr id="9218" name="Picture 2"/>
            <p:cNvPicPr>
              <a:picLocks noChangeAspect="1" noChangeArrowheads="1"/>
            </p:cNvPicPr>
            <p:nvPr/>
          </p:nvPicPr>
          <p:blipFill>
            <a:blip r:embed="rId2" cstate="print"/>
            <a:srcRect/>
            <a:stretch>
              <a:fillRect/>
            </a:stretch>
          </p:blipFill>
          <p:spPr bwMode="auto">
            <a:xfrm>
              <a:off x="5148065" y="1536267"/>
              <a:ext cx="3995936" cy="5321733"/>
            </a:xfrm>
            <a:prstGeom prst="rect">
              <a:avLst/>
            </a:prstGeom>
            <a:noFill/>
            <a:ln w="9525">
              <a:noFill/>
              <a:miter lim="800000"/>
              <a:headEnd/>
              <a:tailEnd/>
            </a:ln>
          </p:spPr>
        </p:pic>
        <p:sp>
          <p:nvSpPr>
            <p:cNvPr id="5" name="Right Triangle 4"/>
            <p:cNvSpPr/>
            <p:nvPr/>
          </p:nvSpPr>
          <p:spPr>
            <a:xfrm rot="9895099">
              <a:off x="7619848" y="2093304"/>
              <a:ext cx="1416537" cy="1416537"/>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p:cNvSpPr/>
            <p:nvPr/>
          </p:nvSpPr>
          <p:spPr>
            <a:xfrm>
              <a:off x="7452320" y="1497724"/>
              <a:ext cx="1691680" cy="5631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GB" dirty="0"/>
              <a:t>Magnetic Tape</a:t>
            </a:r>
            <a:endParaRPr lang="en-US" dirty="0"/>
          </a:p>
        </p:txBody>
      </p:sp>
      <p:sp>
        <p:nvSpPr>
          <p:cNvPr id="86019" name="Rectangle 3"/>
          <p:cNvSpPr>
            <a:spLocks noGrp="1" noChangeArrowheads="1"/>
          </p:cNvSpPr>
          <p:nvPr>
            <p:ph type="body" idx="1"/>
          </p:nvPr>
        </p:nvSpPr>
        <p:spPr/>
        <p:txBody>
          <a:bodyPr>
            <a:normAutofit/>
          </a:bodyPr>
          <a:lstStyle/>
          <a:p>
            <a:r>
              <a:rPr lang="en-GB" dirty="0"/>
              <a:t>Currently considered obsolete/legacy for normal desktop machines</a:t>
            </a:r>
          </a:p>
          <a:p>
            <a:endParaRPr lang="en-GB" dirty="0"/>
          </a:p>
          <a:p>
            <a:r>
              <a:rPr lang="en-GB" dirty="0"/>
              <a:t>However best in class storage per £/$ means tape is increasingly used for large capacity/data centre archive use</a:t>
            </a:r>
          </a:p>
          <a:p>
            <a:endParaRPr lang="en-GB" dirty="0"/>
          </a:p>
          <a:p>
            <a:r>
              <a:rPr lang="en-GB" dirty="0" err="1"/>
              <a:t>E.g</a:t>
            </a:r>
            <a:r>
              <a:rPr lang="en-GB" dirty="0"/>
              <a:t> 330TB tapes announced vs 330GB for old legacy systems</a:t>
            </a:r>
          </a:p>
        </p:txBody>
      </p:sp>
    </p:spTree>
    <p:extLst>
      <p:ext uri="{BB962C8B-B14F-4D97-AF65-F5344CB8AC3E}">
        <p14:creationId xmlns:p14="http://schemas.microsoft.com/office/powerpoint/2010/main" val="156735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r>
              <a:rPr lang="en-GB" dirty="0"/>
              <a:t>Typical capacities for current tape backup or archiving systems</a:t>
            </a:r>
            <a:endParaRPr lang="en-US" dirty="0"/>
          </a:p>
        </p:txBody>
      </p:sp>
      <p:sp>
        <p:nvSpPr>
          <p:cNvPr id="32771" name="Rectangle 3"/>
          <p:cNvSpPr>
            <a:spLocks noGrp="1" noChangeArrowheads="1"/>
          </p:cNvSpPr>
          <p:nvPr>
            <p:ph type="body" idx="1"/>
          </p:nvPr>
        </p:nvSpPr>
        <p:spPr>
          <a:xfrm>
            <a:off x="179512" y="1644441"/>
            <a:ext cx="8229600" cy="5082809"/>
          </a:xfrm>
        </p:spPr>
        <p:txBody>
          <a:bodyPr>
            <a:normAutofit/>
          </a:bodyPr>
          <a:lstStyle/>
          <a:p>
            <a:pPr algn="l"/>
            <a:r>
              <a:rPr lang="en-GB" b="0" i="0" dirty="0">
                <a:effectLst/>
                <a:latin typeface="var(--font-fk-grotesk)"/>
              </a:rPr>
              <a:t>Linear Tape-Open (LTO) Technology</a:t>
            </a:r>
          </a:p>
          <a:p>
            <a:pPr algn="l"/>
            <a:r>
              <a:rPr lang="en-GB" b="0" i="0" dirty="0">
                <a:effectLst/>
                <a:latin typeface="fkGroteskNeue"/>
              </a:rPr>
              <a:t>LTO is the most popular format for data storage in tape systems:</a:t>
            </a:r>
          </a:p>
          <a:p>
            <a:pPr algn="l">
              <a:buFont typeface="Arial" panose="020B0604020202020204" pitchFamily="34" charset="0"/>
              <a:buChar char="•"/>
            </a:pPr>
            <a:r>
              <a:rPr lang="en-GB" b="0" i="0" dirty="0">
                <a:effectLst/>
                <a:latin typeface="fkGroteskNeue"/>
              </a:rPr>
              <a:t>LTO-9 (current generation): 18TB native capacity, up to 45TB compressed capacity per cartridge</a:t>
            </a:r>
          </a:p>
          <a:p>
            <a:pPr algn="l"/>
            <a:r>
              <a:rPr lang="en-GB" b="0" i="0" dirty="0">
                <a:effectLst/>
                <a:latin typeface="fkGroteskNeue"/>
              </a:rPr>
              <a:t>For large-scale data </a:t>
            </a:r>
            <a:r>
              <a:rPr lang="en-GB" b="0" i="0" dirty="0" err="1">
                <a:effectLst/>
                <a:latin typeface="fkGroteskNeue"/>
              </a:rPr>
              <a:t>centers</a:t>
            </a:r>
            <a:r>
              <a:rPr lang="en-GB" b="0" i="0" dirty="0">
                <a:effectLst/>
                <a:latin typeface="fkGroteskNeue"/>
              </a:rPr>
              <a:t> and enterprise environments:</a:t>
            </a:r>
          </a:p>
          <a:p>
            <a:pPr algn="l">
              <a:buFont typeface="Arial" panose="020B0604020202020204" pitchFamily="34" charset="0"/>
              <a:buChar char="•"/>
            </a:pPr>
            <a:r>
              <a:rPr lang="en-GB" b="0" i="0" dirty="0">
                <a:effectLst/>
                <a:latin typeface="fkGroteskNeue"/>
              </a:rPr>
              <a:t>IBM TS3500 tape library: Scales up to 300,000 cartridges and 2,800 tape drives</a:t>
            </a:r>
          </a:p>
          <a:p>
            <a:pPr algn="l">
              <a:buFont typeface="Arial" panose="020B0604020202020204" pitchFamily="34" charset="0"/>
              <a:buChar char="•"/>
            </a:pPr>
            <a:endParaRPr lang="en-GB" b="0" i="0" dirty="0">
              <a:effectLst/>
              <a:latin typeface="fkGroteskNeue"/>
            </a:endParaRP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sz="quarter"/>
          </p:nvPr>
        </p:nvSpPr>
        <p:spPr/>
        <p:txBody>
          <a:bodyPr/>
          <a:lstStyle/>
          <a:p>
            <a:pPr>
              <a:defRPr/>
            </a:pPr>
            <a:r>
              <a:rPr lang="en-GB" dirty="0"/>
              <a:t>Flash based NV memory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USB/Flash Drive</a:t>
            </a:r>
          </a:p>
        </p:txBody>
      </p:sp>
      <p:pic>
        <p:nvPicPr>
          <p:cNvPr id="33795" name="Picture 2"/>
          <p:cNvPicPr>
            <a:picLocks noChangeAspect="1" noChangeArrowheads="1"/>
          </p:cNvPicPr>
          <p:nvPr/>
        </p:nvPicPr>
        <p:blipFill>
          <a:blip r:embed="rId2" cstate="print"/>
          <a:srcRect/>
          <a:stretch>
            <a:fillRect/>
          </a:stretch>
        </p:blipFill>
        <p:spPr bwMode="auto">
          <a:xfrm>
            <a:off x="179388" y="1268413"/>
            <a:ext cx="4248150" cy="2832100"/>
          </a:xfrm>
          <a:prstGeom prst="rect">
            <a:avLst/>
          </a:prstGeom>
          <a:noFill/>
          <a:ln w="9525">
            <a:noFill/>
            <a:miter lim="800000"/>
            <a:headEnd/>
            <a:tailEnd/>
          </a:ln>
        </p:spPr>
      </p:pic>
      <p:pic>
        <p:nvPicPr>
          <p:cNvPr id="33796" name="Picture 3"/>
          <p:cNvPicPr>
            <a:picLocks noChangeAspect="1" noChangeArrowheads="1"/>
          </p:cNvPicPr>
          <p:nvPr/>
        </p:nvPicPr>
        <p:blipFill>
          <a:blip r:embed="rId3" cstate="print"/>
          <a:srcRect/>
          <a:stretch>
            <a:fillRect/>
          </a:stretch>
        </p:blipFill>
        <p:spPr bwMode="auto">
          <a:xfrm>
            <a:off x="6156325" y="188913"/>
            <a:ext cx="2843213" cy="2632075"/>
          </a:xfrm>
          <a:prstGeom prst="rect">
            <a:avLst/>
          </a:prstGeom>
          <a:noFill/>
          <a:ln w="9525">
            <a:noFill/>
            <a:miter lim="800000"/>
            <a:headEnd/>
            <a:tailEnd/>
          </a:ln>
        </p:spPr>
      </p:pic>
      <p:pic>
        <p:nvPicPr>
          <p:cNvPr id="33797" name="Picture 4"/>
          <p:cNvPicPr>
            <a:picLocks noChangeAspect="1" noChangeArrowheads="1"/>
          </p:cNvPicPr>
          <p:nvPr/>
        </p:nvPicPr>
        <p:blipFill>
          <a:blip r:embed="rId4" cstate="print"/>
          <a:srcRect/>
          <a:stretch>
            <a:fillRect/>
          </a:stretch>
        </p:blipFill>
        <p:spPr bwMode="auto">
          <a:xfrm>
            <a:off x="250825" y="4221163"/>
            <a:ext cx="4995863" cy="2405062"/>
          </a:xfrm>
          <a:prstGeom prst="rect">
            <a:avLst/>
          </a:prstGeom>
          <a:noFill/>
          <a:ln w="9525">
            <a:noFill/>
            <a:miter lim="800000"/>
            <a:headEnd/>
            <a:tailEnd/>
          </a:ln>
        </p:spPr>
      </p:pic>
      <p:pic>
        <p:nvPicPr>
          <p:cNvPr id="33798" name="Picture 5"/>
          <p:cNvPicPr>
            <a:picLocks noChangeAspect="1" noChangeArrowheads="1"/>
          </p:cNvPicPr>
          <p:nvPr/>
        </p:nvPicPr>
        <p:blipFill>
          <a:blip r:embed="rId5" cstate="print"/>
          <a:srcRect/>
          <a:stretch>
            <a:fillRect/>
          </a:stretch>
        </p:blipFill>
        <p:spPr bwMode="auto">
          <a:xfrm>
            <a:off x="5302250" y="3022600"/>
            <a:ext cx="3841750" cy="3835400"/>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Flash Drives	</a:t>
            </a:r>
          </a:p>
        </p:txBody>
      </p:sp>
      <p:sp>
        <p:nvSpPr>
          <p:cNvPr id="3" name="Content Placeholder 2"/>
          <p:cNvSpPr>
            <a:spLocks noGrp="1"/>
          </p:cNvSpPr>
          <p:nvPr>
            <p:ph idx="1"/>
          </p:nvPr>
        </p:nvSpPr>
        <p:spPr/>
        <p:txBody>
          <a:bodyPr/>
          <a:lstStyle/>
          <a:p>
            <a:r>
              <a:rPr lang="en-GB" dirty="0"/>
              <a:t>Flash is a type of EEPROM (Electrically Erasable Read-Only Programmable Memory).</a:t>
            </a:r>
          </a:p>
          <a:p>
            <a:endParaRPr lang="en-GB" dirty="0"/>
          </a:p>
          <a:p>
            <a:r>
              <a:rPr lang="en-GB" dirty="0"/>
              <a:t>Non-volatile memory, able to store data with no power.</a:t>
            </a:r>
          </a:p>
          <a:p>
            <a:endParaRPr lang="en-GB" dirty="0"/>
          </a:p>
          <a:p>
            <a:r>
              <a:rPr lang="en-GB" dirty="0"/>
              <a:t>EEPROM can be Byte erasable. But most flash memory has to erase in larger blocks</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it Works	</a:t>
            </a:r>
          </a:p>
        </p:txBody>
      </p:sp>
      <p:sp>
        <p:nvSpPr>
          <p:cNvPr id="3" name="Content Placeholder 2"/>
          <p:cNvSpPr>
            <a:spLocks noGrp="1"/>
          </p:cNvSpPr>
          <p:nvPr>
            <p:ph idx="1"/>
          </p:nvPr>
        </p:nvSpPr>
        <p:spPr/>
        <p:txBody>
          <a:bodyPr>
            <a:normAutofit/>
          </a:bodyPr>
          <a:lstStyle/>
          <a:p>
            <a:r>
              <a:rPr lang="en-GB" dirty="0"/>
              <a:t> Flash is block erasable</a:t>
            </a:r>
          </a:p>
          <a:p>
            <a:endParaRPr lang="en-GB" dirty="0"/>
          </a:p>
          <a:p>
            <a:endParaRPr lang="en-GB" dirty="0"/>
          </a:p>
          <a:p>
            <a:endParaRPr lang="en-GB" dirty="0"/>
          </a:p>
          <a:p>
            <a:endParaRPr lang="en-GB" dirty="0"/>
          </a:p>
          <a:p>
            <a:endParaRPr lang="en-GB" dirty="0"/>
          </a:p>
          <a:p>
            <a:endParaRPr lang="en-GB" dirty="0"/>
          </a:p>
          <a:p>
            <a:r>
              <a:rPr lang="en-GB" dirty="0"/>
              <a:t>Large Chip  is flash memory</a:t>
            </a:r>
          </a:p>
          <a:p>
            <a:r>
              <a:rPr lang="en-GB" dirty="0"/>
              <a:t>Smaller Chip is the microcontroller.</a:t>
            </a:r>
          </a:p>
          <a:p>
            <a:endParaRPr lang="en-GB" dirty="0"/>
          </a:p>
          <a:p>
            <a:endParaRPr lang="en-GB" dirty="0"/>
          </a:p>
        </p:txBody>
      </p:sp>
      <p:pic>
        <p:nvPicPr>
          <p:cNvPr id="10242" name="Picture 2"/>
          <p:cNvPicPr>
            <a:picLocks noChangeAspect="1" noChangeArrowheads="1"/>
          </p:cNvPicPr>
          <p:nvPr/>
        </p:nvPicPr>
        <p:blipFill>
          <a:blip r:embed="rId2" cstate="print"/>
          <a:srcRect l="6303" t="5374" r="6039" b="59533"/>
          <a:stretch>
            <a:fillRect/>
          </a:stretch>
        </p:blipFill>
        <p:spPr bwMode="auto">
          <a:xfrm>
            <a:off x="1024435" y="2434891"/>
            <a:ext cx="7095130" cy="2722301"/>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SSD (Solid State Drives)	</a:t>
            </a:r>
          </a:p>
        </p:txBody>
      </p:sp>
      <p:sp>
        <p:nvSpPr>
          <p:cNvPr id="5" name="Content Placeholder 4">
            <a:extLst>
              <a:ext uri="{FF2B5EF4-FFF2-40B4-BE49-F238E27FC236}">
                <a16:creationId xmlns:a16="http://schemas.microsoft.com/office/drawing/2014/main" id="{871C4EC4-66B1-4B92-ACE1-D608143B009A}"/>
              </a:ext>
            </a:extLst>
          </p:cNvPr>
          <p:cNvSpPr>
            <a:spLocks noGrp="1"/>
          </p:cNvSpPr>
          <p:nvPr>
            <p:ph idx="1"/>
          </p:nvPr>
        </p:nvSpPr>
        <p:spPr/>
        <p:txBody>
          <a:bodyPr/>
          <a:lstStyle/>
          <a:p>
            <a:r>
              <a:rPr lang="en-GB" dirty="0"/>
              <a:t>Think of them as multiple USB drives, arranged in parallel, in a drive enclosure!</a:t>
            </a:r>
          </a:p>
        </p:txBody>
      </p:sp>
      <p:pic>
        <p:nvPicPr>
          <p:cNvPr id="6" name="Picture 5">
            <a:extLst>
              <a:ext uri="{FF2B5EF4-FFF2-40B4-BE49-F238E27FC236}">
                <a16:creationId xmlns:a16="http://schemas.microsoft.com/office/drawing/2014/main" id="{832ADE25-A2F3-463C-A456-E4F49EED6F55}"/>
              </a:ext>
            </a:extLst>
          </p:cNvPr>
          <p:cNvPicPr>
            <a:picLocks noChangeAspect="1"/>
          </p:cNvPicPr>
          <p:nvPr/>
        </p:nvPicPr>
        <p:blipFill>
          <a:blip r:embed="rId2"/>
          <a:stretch>
            <a:fillRect/>
          </a:stretch>
        </p:blipFill>
        <p:spPr>
          <a:xfrm>
            <a:off x="3931498" y="2924944"/>
            <a:ext cx="5238750" cy="3190875"/>
          </a:xfrm>
          <a:prstGeom prst="rect">
            <a:avLst/>
          </a:prstGeom>
        </p:spPr>
      </p:pic>
      <p:pic>
        <p:nvPicPr>
          <p:cNvPr id="8" name="Picture 2">
            <a:extLst>
              <a:ext uri="{FF2B5EF4-FFF2-40B4-BE49-F238E27FC236}">
                <a16:creationId xmlns:a16="http://schemas.microsoft.com/office/drawing/2014/main" id="{E8A4C7BE-A6CE-4571-9B23-6C82099A3E4F}"/>
              </a:ext>
            </a:extLst>
          </p:cNvPr>
          <p:cNvPicPr>
            <a:picLocks noChangeAspect="1" noChangeArrowheads="1"/>
          </p:cNvPicPr>
          <p:nvPr/>
        </p:nvPicPr>
        <p:blipFill>
          <a:blip r:embed="rId3" cstate="print"/>
          <a:srcRect l="6303" t="5374" r="6039" b="59533"/>
          <a:stretch>
            <a:fillRect/>
          </a:stretch>
        </p:blipFill>
        <p:spPr bwMode="auto">
          <a:xfrm>
            <a:off x="-6464" y="3645024"/>
            <a:ext cx="4128836" cy="1584176"/>
          </a:xfrm>
          <a:prstGeom prst="rect">
            <a:avLst/>
          </a:prstGeom>
          <a:noFill/>
          <a:ln w="9525">
            <a:noFill/>
            <a:miter lim="800000"/>
            <a:headEnd/>
            <a:tailEnd/>
          </a:ln>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SSD (Solid State Drives)	</a:t>
            </a:r>
          </a:p>
        </p:txBody>
      </p:sp>
      <p:sp>
        <p:nvSpPr>
          <p:cNvPr id="5" name="Content Placeholder 4">
            <a:extLst>
              <a:ext uri="{FF2B5EF4-FFF2-40B4-BE49-F238E27FC236}">
                <a16:creationId xmlns:a16="http://schemas.microsoft.com/office/drawing/2014/main" id="{871C4EC4-66B1-4B92-ACE1-D608143B009A}"/>
              </a:ext>
            </a:extLst>
          </p:cNvPr>
          <p:cNvSpPr>
            <a:spLocks noGrp="1"/>
          </p:cNvSpPr>
          <p:nvPr>
            <p:ph idx="1"/>
          </p:nvPr>
        </p:nvSpPr>
        <p:spPr/>
        <p:txBody>
          <a:bodyPr/>
          <a:lstStyle/>
          <a:p>
            <a:r>
              <a:rPr lang="en-GB" dirty="0"/>
              <a:t>Still Block erased. The controller needs to take care of housekeeping in the background (e.g. google ‘ SSD trim command’)</a:t>
            </a:r>
          </a:p>
          <a:p>
            <a:r>
              <a:rPr lang="en-GB" dirty="0"/>
              <a:t>Although Solid State, still wears out due to a finite number of erase operations</a:t>
            </a:r>
          </a:p>
          <a:p>
            <a:r>
              <a:rPr lang="en-GB" dirty="0"/>
              <a:t>Parallelism allows fast, scalable data transfer</a:t>
            </a:r>
          </a:p>
        </p:txBody>
      </p:sp>
      <p:pic>
        <p:nvPicPr>
          <p:cNvPr id="6" name="Picture 5">
            <a:extLst>
              <a:ext uri="{FF2B5EF4-FFF2-40B4-BE49-F238E27FC236}">
                <a16:creationId xmlns:a16="http://schemas.microsoft.com/office/drawing/2014/main" id="{832ADE25-A2F3-463C-A456-E4F49EED6F55}"/>
              </a:ext>
            </a:extLst>
          </p:cNvPr>
          <p:cNvPicPr>
            <a:picLocks noChangeAspect="1"/>
          </p:cNvPicPr>
          <p:nvPr/>
        </p:nvPicPr>
        <p:blipFill>
          <a:blip r:embed="rId3"/>
          <a:stretch>
            <a:fillRect/>
          </a:stretch>
        </p:blipFill>
        <p:spPr>
          <a:xfrm>
            <a:off x="251520" y="4941168"/>
            <a:ext cx="2699792" cy="1644419"/>
          </a:xfrm>
          <a:prstGeom prst="rect">
            <a:avLst/>
          </a:prstGeom>
        </p:spPr>
      </p:pic>
      <p:pic>
        <p:nvPicPr>
          <p:cNvPr id="3" name="Picture 2">
            <a:extLst>
              <a:ext uri="{FF2B5EF4-FFF2-40B4-BE49-F238E27FC236}">
                <a16:creationId xmlns:a16="http://schemas.microsoft.com/office/drawing/2014/main" id="{911FC4EF-4B64-4F92-AD7C-6E483D56AB9D}"/>
              </a:ext>
            </a:extLst>
          </p:cNvPr>
          <p:cNvPicPr>
            <a:picLocks noChangeAspect="1"/>
          </p:cNvPicPr>
          <p:nvPr/>
        </p:nvPicPr>
        <p:blipFill>
          <a:blip r:embed="rId4"/>
          <a:stretch>
            <a:fillRect/>
          </a:stretch>
        </p:blipFill>
        <p:spPr>
          <a:xfrm>
            <a:off x="6410729" y="4725144"/>
            <a:ext cx="2481751" cy="1414220"/>
          </a:xfrm>
          <a:prstGeom prst="rect">
            <a:avLst/>
          </a:prstGeom>
        </p:spPr>
      </p:pic>
      <p:pic>
        <p:nvPicPr>
          <p:cNvPr id="4" name="Picture 3">
            <a:extLst>
              <a:ext uri="{FF2B5EF4-FFF2-40B4-BE49-F238E27FC236}">
                <a16:creationId xmlns:a16="http://schemas.microsoft.com/office/drawing/2014/main" id="{2C7A6105-A36C-4B30-A5B8-D1751966A93A}"/>
              </a:ext>
            </a:extLst>
          </p:cNvPr>
          <p:cNvPicPr>
            <a:picLocks noChangeAspect="1"/>
          </p:cNvPicPr>
          <p:nvPr/>
        </p:nvPicPr>
        <p:blipFill>
          <a:blip r:embed="rId5"/>
          <a:stretch>
            <a:fillRect/>
          </a:stretch>
        </p:blipFill>
        <p:spPr>
          <a:xfrm>
            <a:off x="3156992" y="4809628"/>
            <a:ext cx="2761184" cy="1958187"/>
          </a:xfrm>
          <a:prstGeom prst="rect">
            <a:avLst/>
          </a:prstGeom>
        </p:spPr>
      </p:pic>
    </p:spTree>
    <p:extLst>
      <p:ext uri="{BB962C8B-B14F-4D97-AF65-F5344CB8AC3E}">
        <p14:creationId xmlns:p14="http://schemas.microsoft.com/office/powerpoint/2010/main" val="4038167555"/>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E94D2-44B9-8F3B-6538-3E68AD0551E7}"/>
            </a:ext>
          </a:extLst>
        </p:cNvPr>
        <p:cNvGrpSpPr/>
        <p:nvPr/>
      </p:nvGrpSpPr>
      <p:grpSpPr>
        <a:xfrm>
          <a:off x="0" y="0"/>
          <a:ext cx="0" cy="0"/>
          <a:chOff x="0" y="0"/>
          <a:chExt cx="0" cy="0"/>
        </a:xfrm>
      </p:grpSpPr>
      <p:sp>
        <p:nvSpPr>
          <p:cNvPr id="45058" name="Rectangle 2">
            <a:extLst>
              <a:ext uri="{FF2B5EF4-FFF2-40B4-BE49-F238E27FC236}">
                <a16:creationId xmlns:a16="http://schemas.microsoft.com/office/drawing/2014/main" id="{2636529B-CCBC-79A7-ACB7-0FE770E8068B}"/>
              </a:ext>
            </a:extLst>
          </p:cNvPr>
          <p:cNvSpPr>
            <a:spLocks noGrp="1" noChangeArrowheads="1"/>
          </p:cNvSpPr>
          <p:nvPr>
            <p:ph type="title"/>
          </p:nvPr>
        </p:nvSpPr>
        <p:spPr/>
        <p:txBody>
          <a:bodyPr>
            <a:normAutofit/>
          </a:bodyPr>
          <a:lstStyle/>
          <a:p>
            <a:pPr algn="ctr"/>
            <a:r>
              <a:rPr lang="en-GB" dirty="0"/>
              <a:t>Data Longevity</a:t>
            </a:r>
          </a:p>
        </p:txBody>
      </p:sp>
      <p:sp>
        <p:nvSpPr>
          <p:cNvPr id="45059" name="Rectangle 3">
            <a:extLst>
              <a:ext uri="{FF2B5EF4-FFF2-40B4-BE49-F238E27FC236}">
                <a16:creationId xmlns:a16="http://schemas.microsoft.com/office/drawing/2014/main" id="{D1E29F1C-61CB-450F-2EC0-ADF14922ADF0}"/>
              </a:ext>
            </a:extLst>
          </p:cNvPr>
          <p:cNvSpPr>
            <a:spLocks noGrp="1" noChangeArrowheads="1"/>
          </p:cNvSpPr>
          <p:nvPr>
            <p:ph type="body" idx="1"/>
          </p:nvPr>
        </p:nvSpPr>
        <p:spPr>
          <a:xfrm>
            <a:off x="0" y="1556792"/>
            <a:ext cx="8859420" cy="3960440"/>
          </a:xfrm>
        </p:spPr>
        <p:txBody>
          <a:bodyPr>
            <a:normAutofit/>
          </a:bodyPr>
          <a:lstStyle/>
          <a:p>
            <a:pPr marL="118872" indent="0">
              <a:buNone/>
            </a:pPr>
            <a:r>
              <a:rPr lang="en-GB" sz="2400" dirty="0"/>
              <a:t>Despite not being mechanical, flash memory WILL wear out after a certain number of read/write/erase cycles. 5-10 years of SSD use might be typical depending on the technology used.</a:t>
            </a:r>
          </a:p>
          <a:p>
            <a:pPr marL="118872" indent="0">
              <a:buNone/>
            </a:pPr>
            <a:endParaRPr lang="en-GB" sz="2400" dirty="0"/>
          </a:p>
          <a:p>
            <a:pPr marL="118872" indent="0">
              <a:buNone/>
            </a:pPr>
            <a:endParaRPr lang="en-GB" sz="2400" dirty="0"/>
          </a:p>
          <a:p>
            <a:pPr marL="118872" indent="0">
              <a:buNone/>
            </a:pPr>
            <a:r>
              <a:rPr lang="en-GB" sz="2400" dirty="0"/>
              <a:t>Being based on stored electric charges, data will fade over time if unplugged.</a:t>
            </a:r>
          </a:p>
          <a:p>
            <a:pPr marL="118872" indent="0">
              <a:buNone/>
            </a:pPr>
            <a:r>
              <a:rPr lang="en-GB" sz="2400" dirty="0"/>
              <a:t>Needs to be powered up periodically to avoid this</a:t>
            </a:r>
          </a:p>
          <a:p>
            <a:pPr marL="118872" indent="0">
              <a:buNone/>
            </a:pPr>
            <a:r>
              <a:rPr lang="en-GB" sz="2400" dirty="0"/>
              <a:t>i.e. – you can’t leave an SSD or USB stick in a box for 10 years and be certain the data will not get corrupted.</a:t>
            </a:r>
          </a:p>
          <a:p>
            <a:pPr marL="118872" indent="0">
              <a:buNone/>
            </a:pPr>
            <a:endParaRPr lang="en-GB" sz="2400" dirty="0"/>
          </a:p>
          <a:p>
            <a:pPr marL="118872" indent="0">
              <a:buNone/>
            </a:pPr>
            <a:endParaRPr lang="en-GB" sz="2400" dirty="0"/>
          </a:p>
        </p:txBody>
      </p:sp>
    </p:spTree>
    <p:extLst>
      <p:ext uri="{BB962C8B-B14F-4D97-AF65-F5344CB8AC3E}">
        <p14:creationId xmlns:p14="http://schemas.microsoft.com/office/powerpoint/2010/main" val="15201844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6" name="Rectangle 4"/>
          <p:cNvSpPr>
            <a:spLocks noGrp="1" noChangeArrowheads="1"/>
          </p:cNvSpPr>
          <p:nvPr>
            <p:ph type="ctrTitle"/>
          </p:nvPr>
        </p:nvSpPr>
        <p:spPr/>
        <p:txBody>
          <a:bodyPr/>
          <a:lstStyle/>
          <a:p>
            <a:pPr eaLnBrk="1" hangingPunct="1">
              <a:defRPr/>
            </a:pPr>
            <a:r>
              <a:rPr lang="en-GB" dirty="0"/>
              <a:t>Optical Disks</a:t>
            </a:r>
          </a:p>
        </p:txBody>
      </p:sp>
      <p:sp>
        <p:nvSpPr>
          <p:cNvPr id="90117" name="Rectangle 5"/>
          <p:cNvSpPr>
            <a:spLocks noGrp="1" noChangeArrowheads="1"/>
          </p:cNvSpPr>
          <p:nvPr>
            <p:ph type="subTitle" idx="1"/>
          </p:nvPr>
        </p:nvSpPr>
        <p:spPr/>
        <p:txBody>
          <a:bodyPr/>
          <a:lstStyle/>
          <a:p>
            <a:pPr eaLnBrk="1" hangingPunct="1">
              <a:defRPr/>
            </a:pP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dirty="0"/>
              <a:t>Optical</a:t>
            </a:r>
          </a:p>
        </p:txBody>
      </p:sp>
      <p:sp>
        <p:nvSpPr>
          <p:cNvPr id="57347" name="Rectangle 3"/>
          <p:cNvSpPr>
            <a:spLocks noGrp="1" noChangeArrowheads="1"/>
          </p:cNvSpPr>
          <p:nvPr>
            <p:ph type="body" idx="1"/>
          </p:nvPr>
        </p:nvSpPr>
        <p:spPr/>
        <p:txBody>
          <a:bodyPr>
            <a:normAutofit lnSpcReduction="10000"/>
          </a:bodyPr>
          <a:lstStyle/>
          <a:p>
            <a:pPr lvl="1"/>
            <a:r>
              <a:rPr lang="en-GB" dirty="0"/>
              <a:t>CD</a:t>
            </a:r>
          </a:p>
          <a:p>
            <a:pPr lvl="1"/>
            <a:r>
              <a:rPr lang="en-GB" dirty="0"/>
              <a:t>CD-ROM</a:t>
            </a:r>
          </a:p>
          <a:p>
            <a:pPr lvl="1"/>
            <a:r>
              <a:rPr lang="en-GB" dirty="0"/>
              <a:t>CD-R</a:t>
            </a:r>
          </a:p>
          <a:p>
            <a:pPr lvl="1"/>
            <a:r>
              <a:rPr lang="en-GB" dirty="0"/>
              <a:t>CD-RW</a:t>
            </a:r>
          </a:p>
          <a:p>
            <a:pPr lvl="1"/>
            <a:r>
              <a:rPr lang="en-GB" dirty="0"/>
              <a:t>DVD</a:t>
            </a:r>
          </a:p>
          <a:p>
            <a:pPr lvl="1"/>
            <a:r>
              <a:rPr lang="en-GB" dirty="0"/>
              <a:t>DVD-R</a:t>
            </a:r>
          </a:p>
          <a:p>
            <a:pPr lvl="1"/>
            <a:r>
              <a:rPr lang="en-GB" dirty="0"/>
              <a:t>DVD-RW</a:t>
            </a:r>
          </a:p>
          <a:p>
            <a:pPr lvl="1"/>
            <a:r>
              <a:rPr lang="en-GB" dirty="0"/>
              <a:t>Blu-Ray</a:t>
            </a:r>
          </a:p>
          <a:p>
            <a:pPr lvl="1"/>
            <a:r>
              <a:rPr lang="en-GB" dirty="0"/>
              <a:t>Ultra HD Blu-ray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p:txBody>
          <a:bodyPr/>
          <a:lstStyle/>
          <a:p>
            <a:r>
              <a:rPr lang="en-GB" dirty="0"/>
              <a:t>Data on a CD</a:t>
            </a:r>
          </a:p>
        </p:txBody>
      </p:sp>
      <p:sp>
        <p:nvSpPr>
          <p:cNvPr id="60419" name="Rectangle 3"/>
          <p:cNvSpPr>
            <a:spLocks noGrp="1" noChangeArrowheads="1"/>
          </p:cNvSpPr>
          <p:nvPr>
            <p:ph type="body" sz="half" idx="1"/>
          </p:nvPr>
        </p:nvSpPr>
        <p:spPr/>
        <p:txBody>
          <a:bodyPr>
            <a:normAutofit/>
          </a:bodyPr>
          <a:lstStyle/>
          <a:p>
            <a:r>
              <a:rPr lang="en-GB" dirty="0"/>
              <a:t>Contains spiral starting at centre.</a:t>
            </a:r>
          </a:p>
          <a:p>
            <a:endParaRPr lang="en-GB" dirty="0"/>
          </a:p>
          <a:p>
            <a:r>
              <a:rPr lang="en-GB" dirty="0"/>
              <a:t>Sectors on outside are same length as those on inside.</a:t>
            </a:r>
          </a:p>
          <a:p>
            <a:endParaRPr lang="en-GB" dirty="0"/>
          </a:p>
          <a:p>
            <a:r>
              <a:rPr lang="en-GB" dirty="0"/>
              <a:t>Disk rotates slower for outer tracks.</a:t>
            </a:r>
          </a:p>
        </p:txBody>
      </p:sp>
      <p:pic>
        <p:nvPicPr>
          <p:cNvPr id="40964" name="Picture 4"/>
          <p:cNvPicPr>
            <a:picLocks noGrp="1" noChangeAspect="1" noChangeArrowheads="1"/>
          </p:cNvPicPr>
          <p:nvPr>
            <p:ph sz="half" idx="2"/>
          </p:nvPr>
        </p:nvPicPr>
        <p:blipFill>
          <a:blip r:embed="rId3" cstate="print">
            <a:clrChange>
              <a:clrFrom>
                <a:srgbClr val="000000"/>
              </a:clrFrom>
              <a:clrTo>
                <a:srgbClr val="000000">
                  <a:alpha val="0"/>
                </a:srgbClr>
              </a:clrTo>
            </a:clrChange>
          </a:blip>
          <a:srcRect/>
          <a:stretch>
            <a:fillRect/>
          </a:stretch>
        </p:blipFill>
        <p:spPr>
          <a:xfrm>
            <a:off x="4586708" y="1662094"/>
            <a:ext cx="4161584" cy="4410112"/>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CD Disk</a:t>
            </a:r>
          </a:p>
        </p:txBody>
      </p:sp>
      <p:pic>
        <p:nvPicPr>
          <p:cNvPr id="4" name="Content Placeholder 3" descr="cd-crosssection.gif"/>
          <p:cNvPicPr>
            <a:picLocks noGrp="1" noChangeAspect="1"/>
          </p:cNvPicPr>
          <p:nvPr>
            <p:ph idx="1"/>
          </p:nvPr>
        </p:nvPicPr>
        <p:blipFill>
          <a:blip r:embed="rId2"/>
          <a:stretch>
            <a:fillRect/>
          </a:stretch>
        </p:blipFill>
        <p:spPr>
          <a:xfrm>
            <a:off x="281887" y="2643182"/>
            <a:ext cx="8580226" cy="2889260"/>
          </a:xfr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normAutofit fontScale="90000"/>
          </a:bodyPr>
          <a:lstStyle/>
          <a:p>
            <a:r>
              <a:rPr lang="en-GB" dirty="0"/>
              <a:t>Laser light to Retrieve Information </a:t>
            </a:r>
          </a:p>
        </p:txBody>
      </p:sp>
      <p:sp>
        <p:nvSpPr>
          <p:cNvPr id="59395" name="Rectangle 3"/>
          <p:cNvSpPr>
            <a:spLocks noGrp="1" noChangeArrowheads="1"/>
          </p:cNvSpPr>
          <p:nvPr>
            <p:ph type="body" idx="1"/>
          </p:nvPr>
        </p:nvSpPr>
        <p:spPr/>
        <p:txBody>
          <a:bodyPr/>
          <a:lstStyle/>
          <a:p>
            <a:r>
              <a:rPr lang="en-GB" dirty="0"/>
              <a:t>Laser and a Photocell</a:t>
            </a:r>
          </a:p>
          <a:p>
            <a:r>
              <a:rPr lang="en-GB" dirty="0"/>
              <a:t>Bumps and Lands</a:t>
            </a:r>
          </a:p>
        </p:txBody>
      </p:sp>
      <p:pic>
        <p:nvPicPr>
          <p:cNvPr id="7" name="Picture 6" descr="cd-bumps.gif"/>
          <p:cNvPicPr>
            <a:picLocks noChangeAspect="1"/>
          </p:cNvPicPr>
          <p:nvPr/>
        </p:nvPicPr>
        <p:blipFill>
          <a:blip r:embed="rId3"/>
          <a:srcRect b="6896"/>
          <a:stretch>
            <a:fillRect/>
          </a:stretch>
        </p:blipFill>
        <p:spPr>
          <a:xfrm>
            <a:off x="142844" y="3271344"/>
            <a:ext cx="8929750" cy="2586548"/>
          </a:xfrm>
          <a:prstGeom prst="rect">
            <a:avLst/>
          </a:prstGeom>
          <a:solidFill>
            <a:schemeClr val="bg1"/>
          </a:solid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9806A-1DFF-B5FD-C9DE-77774C5408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A28C99-FDE0-CD29-8A5D-7CF83BCBF52D}"/>
              </a:ext>
            </a:extLst>
          </p:cNvPr>
          <p:cNvSpPr>
            <a:spLocks noGrp="1"/>
          </p:cNvSpPr>
          <p:nvPr>
            <p:ph type="title"/>
          </p:nvPr>
        </p:nvSpPr>
        <p:spPr/>
        <p:txBody>
          <a:bodyPr>
            <a:normAutofit fontScale="90000"/>
          </a:bodyPr>
          <a:lstStyle/>
          <a:p>
            <a:r>
              <a:rPr lang="en-GB" dirty="0"/>
              <a:t>Laser reflections to give 1 or 0 logic</a:t>
            </a:r>
          </a:p>
        </p:txBody>
      </p:sp>
      <p:pic>
        <p:nvPicPr>
          <p:cNvPr id="7" name="Content Placeholder 6">
            <a:extLst>
              <a:ext uri="{FF2B5EF4-FFF2-40B4-BE49-F238E27FC236}">
                <a16:creationId xmlns:a16="http://schemas.microsoft.com/office/drawing/2014/main" id="{91B60B15-4EF4-5B8A-70E3-4DD06BC19C91}"/>
              </a:ext>
            </a:extLst>
          </p:cNvPr>
          <p:cNvPicPr>
            <a:picLocks noGrp="1" noChangeAspect="1"/>
          </p:cNvPicPr>
          <p:nvPr>
            <p:ph idx="1"/>
          </p:nvPr>
        </p:nvPicPr>
        <p:blipFill>
          <a:blip r:embed="rId2"/>
          <a:stretch>
            <a:fillRect/>
          </a:stretch>
        </p:blipFill>
        <p:spPr>
          <a:xfrm>
            <a:off x="1791375" y="1774825"/>
            <a:ext cx="5561250" cy="4625975"/>
          </a:xfrm>
        </p:spPr>
      </p:pic>
    </p:spTree>
    <p:extLst>
      <p:ext uri="{BB962C8B-B14F-4D97-AF65-F5344CB8AC3E}">
        <p14:creationId xmlns:p14="http://schemas.microsoft.com/office/powerpoint/2010/main" val="4589004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0898" name="Rectangle 2"/>
          <p:cNvSpPr>
            <a:spLocks noGrp="1" noChangeArrowheads="1"/>
          </p:cNvSpPr>
          <p:nvPr>
            <p:ph type="title"/>
          </p:nvPr>
        </p:nvSpPr>
        <p:spPr/>
        <p:txBody>
          <a:bodyPr/>
          <a:lstStyle/>
          <a:p>
            <a:r>
              <a:rPr lang="en-GB" dirty="0"/>
              <a:t>CD-R</a:t>
            </a:r>
            <a:endParaRPr lang="en-US" dirty="0"/>
          </a:p>
        </p:txBody>
      </p:sp>
      <p:sp>
        <p:nvSpPr>
          <p:cNvPr id="80899" name="Rectangle 3"/>
          <p:cNvSpPr>
            <a:spLocks noGrp="1" noChangeArrowheads="1"/>
          </p:cNvSpPr>
          <p:nvPr>
            <p:ph type="body" idx="1"/>
          </p:nvPr>
        </p:nvSpPr>
        <p:spPr/>
        <p:txBody>
          <a:bodyPr>
            <a:normAutofit fontScale="92500" lnSpcReduction="10000"/>
          </a:bodyPr>
          <a:lstStyle/>
          <a:p>
            <a:r>
              <a:rPr lang="en-GB" dirty="0"/>
              <a:t>Need to create </a:t>
            </a:r>
            <a:r>
              <a:rPr lang="en-US" dirty="0"/>
              <a:t>a non-reflective area</a:t>
            </a:r>
          </a:p>
          <a:p>
            <a:endParaRPr lang="en-US" dirty="0"/>
          </a:p>
          <a:p>
            <a:r>
              <a:rPr lang="en-US" dirty="0"/>
              <a:t>Therefore needs an extra layer</a:t>
            </a:r>
          </a:p>
          <a:p>
            <a:endParaRPr lang="en-US" dirty="0"/>
          </a:p>
          <a:p>
            <a:r>
              <a:rPr lang="en-US" dirty="0"/>
              <a:t>A dye layer </a:t>
            </a:r>
          </a:p>
          <a:p>
            <a:endParaRPr lang="en-US" dirty="0"/>
          </a:p>
          <a:p>
            <a:r>
              <a:rPr lang="en-GB" dirty="0"/>
              <a:t>Uses two lasers.</a:t>
            </a:r>
          </a:p>
          <a:p>
            <a:endParaRPr lang="en-US" dirty="0"/>
          </a:p>
          <a:p>
            <a:r>
              <a:rPr lang="en-US" dirty="0"/>
              <a:t>The writing laser heats up the dye layer and changes its transparency. </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08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08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08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08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08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899"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GB" dirty="0"/>
              <a:t>CD-RW</a:t>
            </a:r>
            <a:endParaRPr lang="en-US" dirty="0"/>
          </a:p>
        </p:txBody>
      </p:sp>
      <p:sp>
        <p:nvSpPr>
          <p:cNvPr id="79875" name="Rectangle 3"/>
          <p:cNvSpPr>
            <a:spLocks noGrp="1" noChangeArrowheads="1"/>
          </p:cNvSpPr>
          <p:nvPr>
            <p:ph type="body" idx="1"/>
          </p:nvPr>
        </p:nvSpPr>
        <p:spPr/>
        <p:txBody>
          <a:bodyPr>
            <a:normAutofit lnSpcReduction="10000"/>
          </a:bodyPr>
          <a:lstStyle/>
          <a:p>
            <a:r>
              <a:rPr lang="en-GB" dirty="0"/>
              <a:t>A number of approaches have been used</a:t>
            </a:r>
          </a:p>
          <a:p>
            <a:endParaRPr lang="en-GB" dirty="0"/>
          </a:p>
          <a:p>
            <a:r>
              <a:rPr lang="en-GB" dirty="0"/>
              <a:t>Pure optical approach is ‘</a:t>
            </a:r>
            <a:r>
              <a:rPr lang="en-US" dirty="0"/>
              <a:t>phase-change’ technology.</a:t>
            </a:r>
          </a:p>
          <a:p>
            <a:endParaRPr lang="en-US" dirty="0"/>
          </a:p>
          <a:p>
            <a:r>
              <a:rPr lang="en-US" dirty="0"/>
              <a:t>Two distinctive reflectivity's.</a:t>
            </a:r>
          </a:p>
          <a:p>
            <a:endParaRPr lang="en-US" dirty="0"/>
          </a:p>
          <a:p>
            <a:r>
              <a:rPr lang="en-US" dirty="0"/>
              <a:t>Good for about 500,000 to 1,000,000 erase cycles.</a:t>
            </a:r>
          </a:p>
          <a:p>
            <a:r>
              <a:rPr lang="en-US" dirty="0"/>
              <a:t>Can give very long archive life</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p:txBody>
          <a:bodyPr/>
          <a:lstStyle/>
          <a:p>
            <a:r>
              <a:rPr lang="en-GB" dirty="0"/>
              <a:t>DVD-R</a:t>
            </a:r>
            <a:endParaRPr lang="en-US" dirty="0"/>
          </a:p>
        </p:txBody>
      </p:sp>
      <p:sp>
        <p:nvSpPr>
          <p:cNvPr id="82947" name="Rectangle 3"/>
          <p:cNvSpPr>
            <a:spLocks noGrp="1" noChangeArrowheads="1"/>
          </p:cNvSpPr>
          <p:nvPr>
            <p:ph type="body" idx="1"/>
          </p:nvPr>
        </p:nvSpPr>
        <p:spPr/>
        <p:txBody>
          <a:bodyPr/>
          <a:lstStyle/>
          <a:p>
            <a:r>
              <a:rPr lang="en-GB" dirty="0"/>
              <a:t>Bits are packed more closely.</a:t>
            </a:r>
          </a:p>
          <a:p>
            <a:r>
              <a:rPr lang="en-GB" dirty="0"/>
              <a:t>Laser has shorter wave length.</a:t>
            </a:r>
          </a:p>
          <a:p>
            <a:r>
              <a:rPr lang="en-GB" dirty="0"/>
              <a:t>Tracks are closer than on CD.</a:t>
            </a:r>
          </a:p>
          <a:p>
            <a:endParaRPr lang="en-GB" dirty="0"/>
          </a:p>
          <a:p>
            <a:r>
              <a:rPr lang="en-GB" dirty="0"/>
              <a:t>Dual layer DVD</a:t>
            </a:r>
          </a:p>
          <a:p>
            <a:r>
              <a:rPr lang="en-GB" dirty="0"/>
              <a:t>Semi Reflective layer </a:t>
            </a:r>
          </a:p>
          <a:p>
            <a:r>
              <a:rPr lang="en-GB" dirty="0"/>
              <a:t>Laser adjusts focus to read both layers.</a:t>
            </a:r>
            <a:endParaRPr 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572132" y="5072074"/>
            <a:ext cx="3571868" cy="178592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pPr eaLnBrk="1" hangingPunct="1">
              <a:defRPr/>
            </a:pPr>
            <a:r>
              <a:rPr lang="en-GB" dirty="0"/>
              <a:t>Dual Layer DVD</a:t>
            </a:r>
          </a:p>
        </p:txBody>
      </p:sp>
      <p:sp>
        <p:nvSpPr>
          <p:cNvPr id="5" name="Content Placeholder 4"/>
          <p:cNvSpPr>
            <a:spLocks noGrp="1"/>
          </p:cNvSpPr>
          <p:nvPr>
            <p:ph idx="1"/>
          </p:nvPr>
        </p:nvSpPr>
        <p:spPr/>
        <p:txBody>
          <a:bodyPr/>
          <a:lstStyle/>
          <a:p>
            <a:endParaRPr lang="en-GB" dirty="0"/>
          </a:p>
        </p:txBody>
      </p:sp>
      <p:pic>
        <p:nvPicPr>
          <p:cNvPr id="47108" name="Picture 3"/>
          <p:cNvPicPr>
            <a:picLocks noChangeAspect="1" noChangeArrowheads="1"/>
          </p:cNvPicPr>
          <p:nvPr/>
        </p:nvPicPr>
        <p:blipFill>
          <a:blip r:embed="rId2" cstate="print"/>
          <a:srcRect/>
          <a:stretch>
            <a:fillRect/>
          </a:stretch>
        </p:blipFill>
        <p:spPr bwMode="auto">
          <a:xfrm>
            <a:off x="785786" y="1571612"/>
            <a:ext cx="7657432" cy="5000660"/>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Blu-ray</a:t>
            </a:r>
          </a:p>
        </p:txBody>
      </p:sp>
      <p:sp>
        <p:nvSpPr>
          <p:cNvPr id="5" name="Content Placeholder 2"/>
          <p:cNvSpPr>
            <a:spLocks noGrp="1"/>
          </p:cNvSpPr>
          <p:nvPr>
            <p:ph idx="1"/>
          </p:nvPr>
        </p:nvSpPr>
        <p:spPr/>
        <p:txBody>
          <a:bodyPr>
            <a:normAutofit fontScale="92500" lnSpcReduction="20000"/>
          </a:bodyPr>
          <a:lstStyle/>
          <a:p>
            <a:r>
              <a:rPr lang="en-US" dirty="0"/>
              <a:t>Developed by the Blu-ray Disc </a:t>
            </a:r>
            <a:br>
              <a:rPr lang="en-US" dirty="0"/>
            </a:br>
            <a:r>
              <a:rPr lang="en-US" dirty="0"/>
              <a:t>Association.</a:t>
            </a:r>
          </a:p>
          <a:p>
            <a:pPr lvl="1"/>
            <a:endParaRPr lang="en-US" dirty="0"/>
          </a:p>
          <a:p>
            <a:r>
              <a:rPr lang="en-US" dirty="0"/>
              <a:t>DVD, DVD±R, DVD±RW, and </a:t>
            </a:r>
            <a:br>
              <a:rPr lang="en-US" dirty="0"/>
            </a:br>
            <a:r>
              <a:rPr lang="en-US" dirty="0"/>
              <a:t>DVD-RAM use a red laser </a:t>
            </a:r>
          </a:p>
          <a:p>
            <a:endParaRPr lang="en-US" dirty="0"/>
          </a:p>
          <a:p>
            <a:r>
              <a:rPr lang="en-US" dirty="0"/>
              <a:t>Blu-ray use blue-violet laser</a:t>
            </a:r>
          </a:p>
          <a:p>
            <a:pPr lvl="2"/>
            <a:endParaRPr lang="en-GB" dirty="0"/>
          </a:p>
          <a:p>
            <a:r>
              <a:rPr lang="en-US" dirty="0"/>
              <a:t>Recent development have seen </a:t>
            </a:r>
            <a:br>
              <a:rPr lang="en-US" dirty="0"/>
            </a:br>
            <a:r>
              <a:rPr lang="en-US" dirty="0"/>
              <a:t>capacity  pushed to 500GB on a single disc by using 20 layers.</a:t>
            </a:r>
            <a:endParaRPr lang="en-GB" dirty="0"/>
          </a:p>
        </p:txBody>
      </p:sp>
      <p:pic>
        <p:nvPicPr>
          <p:cNvPr id="48131" name="Picture 2"/>
          <p:cNvPicPr>
            <a:picLocks noChangeAspect="1" noChangeArrowheads="1"/>
          </p:cNvPicPr>
          <p:nvPr/>
        </p:nvPicPr>
        <p:blipFill>
          <a:blip r:embed="rId2" cstate="print"/>
          <a:srcRect l="14079" r="13365" b="72362"/>
          <a:stretch>
            <a:fillRect/>
          </a:stretch>
        </p:blipFill>
        <p:spPr bwMode="auto">
          <a:xfrm>
            <a:off x="5715008" y="2428868"/>
            <a:ext cx="3333770" cy="2214578"/>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CD vs DVD vs Blu-Ray pitch</a:t>
            </a:r>
          </a:p>
        </p:txBody>
      </p:sp>
      <p:pic>
        <p:nvPicPr>
          <p:cNvPr id="7" name="Content Placeholder 6">
            <a:extLst>
              <a:ext uri="{FF2B5EF4-FFF2-40B4-BE49-F238E27FC236}">
                <a16:creationId xmlns:a16="http://schemas.microsoft.com/office/drawing/2014/main" id="{6BCBD939-F991-7844-098D-00E9BD148CF7}"/>
              </a:ext>
            </a:extLst>
          </p:cNvPr>
          <p:cNvPicPr>
            <a:picLocks noGrp="1" noChangeAspect="1"/>
          </p:cNvPicPr>
          <p:nvPr>
            <p:ph idx="1"/>
          </p:nvPr>
        </p:nvPicPr>
        <p:blipFill>
          <a:blip r:embed="rId2"/>
          <a:stretch>
            <a:fillRect/>
          </a:stretch>
        </p:blipFill>
        <p:spPr>
          <a:xfrm>
            <a:off x="323528" y="1657698"/>
            <a:ext cx="8733656" cy="5180982"/>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dirty="0"/>
              <a:t>Looking after disks</a:t>
            </a:r>
            <a:endParaRPr lang="en-US" dirty="0"/>
          </a:p>
        </p:txBody>
      </p:sp>
      <p:pic>
        <p:nvPicPr>
          <p:cNvPr id="5" name="Content Placeholder 4">
            <a:extLst>
              <a:ext uri="{FF2B5EF4-FFF2-40B4-BE49-F238E27FC236}">
                <a16:creationId xmlns:a16="http://schemas.microsoft.com/office/drawing/2014/main" id="{32DB53A3-4852-A6DB-F331-0213D78B28C2}"/>
              </a:ext>
            </a:extLst>
          </p:cNvPr>
          <p:cNvPicPr>
            <a:picLocks noGrp="1" noChangeAspect="1"/>
          </p:cNvPicPr>
          <p:nvPr>
            <p:ph idx="1"/>
          </p:nvPr>
        </p:nvPicPr>
        <p:blipFill>
          <a:blip r:embed="rId2"/>
          <a:stretch>
            <a:fillRect/>
          </a:stretch>
        </p:blipFill>
        <p:spPr>
          <a:xfrm>
            <a:off x="78090" y="2708921"/>
            <a:ext cx="9065910" cy="4145890"/>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90157-3DE5-6691-143E-3E96BFBE80B6}"/>
            </a:ext>
          </a:extLst>
        </p:cNvPr>
        <p:cNvGrpSpPr/>
        <p:nvPr/>
      </p:nvGrpSpPr>
      <p:grpSpPr>
        <a:xfrm>
          <a:off x="0" y="0"/>
          <a:ext cx="0" cy="0"/>
          <a:chOff x="0" y="0"/>
          <a:chExt cx="0" cy="0"/>
        </a:xfrm>
      </p:grpSpPr>
      <p:sp>
        <p:nvSpPr>
          <p:cNvPr id="83970" name="Rectangle 2">
            <a:extLst>
              <a:ext uri="{FF2B5EF4-FFF2-40B4-BE49-F238E27FC236}">
                <a16:creationId xmlns:a16="http://schemas.microsoft.com/office/drawing/2014/main" id="{30CD611C-CD14-E2CE-3EC1-804FCB97084F}"/>
              </a:ext>
            </a:extLst>
          </p:cNvPr>
          <p:cNvSpPr>
            <a:spLocks noGrp="1" noChangeArrowheads="1"/>
          </p:cNvSpPr>
          <p:nvPr>
            <p:ph type="title"/>
          </p:nvPr>
        </p:nvSpPr>
        <p:spPr/>
        <p:txBody>
          <a:bodyPr/>
          <a:lstStyle/>
          <a:p>
            <a:r>
              <a:rPr lang="en-GB" dirty="0"/>
              <a:t>BDXL </a:t>
            </a:r>
            <a:endParaRPr lang="en-US" dirty="0"/>
          </a:p>
        </p:txBody>
      </p:sp>
      <p:sp>
        <p:nvSpPr>
          <p:cNvPr id="3" name="Content Placeholder 2">
            <a:extLst>
              <a:ext uri="{FF2B5EF4-FFF2-40B4-BE49-F238E27FC236}">
                <a16:creationId xmlns:a16="http://schemas.microsoft.com/office/drawing/2014/main" id="{A3428158-FB75-DE46-D0C0-44CF049F3BEE}"/>
              </a:ext>
            </a:extLst>
          </p:cNvPr>
          <p:cNvSpPr>
            <a:spLocks noGrp="1"/>
          </p:cNvSpPr>
          <p:nvPr>
            <p:ph idx="1"/>
          </p:nvPr>
        </p:nvSpPr>
        <p:spPr/>
        <p:txBody>
          <a:bodyPr>
            <a:normAutofit/>
          </a:bodyPr>
          <a:lstStyle/>
          <a:p>
            <a:pPr algn="l"/>
            <a:r>
              <a:rPr lang="en-GB" b="0" i="0" dirty="0">
                <a:effectLst/>
                <a:latin typeface="fkGroteskNeue"/>
              </a:rPr>
              <a:t>BDXL disks are an extension of the Blu-ray Disc format, offering higher storage capacities than standard Blu-ray discs while maintaining compatibility with the existing Blu-ray format </a:t>
            </a:r>
          </a:p>
          <a:p>
            <a:pPr algn="l"/>
            <a:endParaRPr lang="en-GB" dirty="0">
              <a:latin typeface="fkGroteskNeue"/>
            </a:endParaRPr>
          </a:p>
          <a:p>
            <a:pPr algn="l"/>
            <a:r>
              <a:rPr lang="en-GB" b="0" i="0" dirty="0">
                <a:effectLst/>
                <a:latin typeface="fkGroteskNeue"/>
              </a:rPr>
              <a:t>Capacity: BDXL disks come in two main variants:</a:t>
            </a:r>
          </a:p>
          <a:p>
            <a:pPr marL="742950" lvl="1" indent="-285750" algn="l">
              <a:buFont typeface="+mj-lt"/>
              <a:buAutoNum type="arabicPeriod"/>
            </a:pPr>
            <a:r>
              <a:rPr lang="en-GB" b="0" i="0" dirty="0">
                <a:effectLst/>
                <a:latin typeface="fkGroteskNeue"/>
              </a:rPr>
              <a:t>Triple-layer discs with 100 GB capacity</a:t>
            </a:r>
          </a:p>
          <a:p>
            <a:pPr marL="742950" lvl="1" indent="-285750" algn="l">
              <a:buFont typeface="+mj-lt"/>
              <a:buAutoNum type="arabicPeriod"/>
            </a:pPr>
            <a:r>
              <a:rPr lang="en-GB" b="0" i="0" dirty="0">
                <a:effectLst/>
                <a:latin typeface="fkGroteskNeue"/>
              </a:rPr>
              <a:t>Quadruple-layer discs with 128 GB capacity</a:t>
            </a:r>
          </a:p>
          <a:p>
            <a:endParaRPr lang="en-GB" dirty="0"/>
          </a:p>
        </p:txBody>
      </p:sp>
    </p:spTree>
    <p:extLst>
      <p:ext uri="{BB962C8B-B14F-4D97-AF65-F5344CB8AC3E}">
        <p14:creationId xmlns:p14="http://schemas.microsoft.com/office/powerpoint/2010/main" val="38553874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BCD507-D781-E647-7E7E-30855F57ADCA}"/>
            </a:ext>
          </a:extLst>
        </p:cNvPr>
        <p:cNvGrpSpPr/>
        <p:nvPr/>
      </p:nvGrpSpPr>
      <p:grpSpPr>
        <a:xfrm>
          <a:off x="0" y="0"/>
          <a:ext cx="0" cy="0"/>
          <a:chOff x="0" y="0"/>
          <a:chExt cx="0" cy="0"/>
        </a:xfrm>
      </p:grpSpPr>
      <p:sp>
        <p:nvSpPr>
          <p:cNvPr id="83970" name="Rectangle 2">
            <a:extLst>
              <a:ext uri="{FF2B5EF4-FFF2-40B4-BE49-F238E27FC236}">
                <a16:creationId xmlns:a16="http://schemas.microsoft.com/office/drawing/2014/main" id="{82C372ED-3E93-90F9-948A-8D276FA30BED}"/>
              </a:ext>
            </a:extLst>
          </p:cNvPr>
          <p:cNvSpPr>
            <a:spLocks noGrp="1" noChangeArrowheads="1"/>
          </p:cNvSpPr>
          <p:nvPr>
            <p:ph type="title"/>
          </p:nvPr>
        </p:nvSpPr>
        <p:spPr/>
        <p:txBody>
          <a:bodyPr/>
          <a:lstStyle/>
          <a:p>
            <a:r>
              <a:rPr lang="en-GB" dirty="0"/>
              <a:t>M-Disks</a:t>
            </a:r>
            <a:endParaRPr lang="en-US" dirty="0"/>
          </a:p>
        </p:txBody>
      </p:sp>
      <p:sp>
        <p:nvSpPr>
          <p:cNvPr id="3" name="Content Placeholder 2">
            <a:extLst>
              <a:ext uri="{FF2B5EF4-FFF2-40B4-BE49-F238E27FC236}">
                <a16:creationId xmlns:a16="http://schemas.microsoft.com/office/drawing/2014/main" id="{BB2A3714-D950-43F8-54E5-CF9449F36923}"/>
              </a:ext>
            </a:extLst>
          </p:cNvPr>
          <p:cNvSpPr>
            <a:spLocks noGrp="1"/>
          </p:cNvSpPr>
          <p:nvPr>
            <p:ph idx="1"/>
          </p:nvPr>
        </p:nvSpPr>
        <p:spPr/>
        <p:txBody>
          <a:bodyPr>
            <a:normAutofit fontScale="77500" lnSpcReduction="20000"/>
          </a:bodyPr>
          <a:lstStyle/>
          <a:p>
            <a:r>
              <a:rPr lang="en-GB" b="0" i="0" dirty="0">
                <a:effectLst/>
                <a:latin typeface="fkGroteskNeue"/>
              </a:rPr>
              <a:t>M-DISCs are claimed to last up to 1,000 years when properly stored, far exceeding the lifespan of traditional optical discs</a:t>
            </a:r>
          </a:p>
          <a:p>
            <a:pPr algn="l">
              <a:buFont typeface="+mj-lt"/>
              <a:buAutoNum type="arabicPeriod"/>
            </a:pPr>
            <a:r>
              <a:rPr lang="en-GB" b="0" i="0" dirty="0">
                <a:effectLst/>
                <a:latin typeface="fkGroteskNeue"/>
              </a:rPr>
              <a:t>Capacity: Available in various sizes, including:</a:t>
            </a:r>
          </a:p>
          <a:p>
            <a:pPr marL="742950" lvl="1" indent="-285750" algn="l">
              <a:buFont typeface="+mj-lt"/>
              <a:buAutoNum type="arabicPeriod"/>
            </a:pPr>
            <a:r>
              <a:rPr lang="en-GB" b="0" i="0" dirty="0">
                <a:effectLst/>
                <a:latin typeface="fkGroteskNeue"/>
              </a:rPr>
              <a:t>4.7 GB DVD</a:t>
            </a:r>
          </a:p>
          <a:p>
            <a:pPr marL="742950" lvl="1" indent="-285750" algn="l">
              <a:buFont typeface="+mj-lt"/>
              <a:buAutoNum type="arabicPeriod"/>
            </a:pPr>
            <a:r>
              <a:rPr lang="en-GB" b="0" i="0" dirty="0">
                <a:effectLst/>
                <a:latin typeface="fkGroteskNeue"/>
              </a:rPr>
              <a:t>25 GB Blu-ray</a:t>
            </a:r>
          </a:p>
          <a:p>
            <a:pPr marL="742950" lvl="1" indent="-285750" algn="l">
              <a:buFont typeface="+mj-lt"/>
              <a:buAutoNum type="arabicPeriod"/>
            </a:pPr>
            <a:r>
              <a:rPr lang="en-GB" b="0" i="0" dirty="0">
                <a:effectLst/>
                <a:latin typeface="fkGroteskNeue"/>
              </a:rPr>
              <a:t>50 GB Blu-ray</a:t>
            </a:r>
          </a:p>
          <a:p>
            <a:pPr marL="742950" lvl="1" indent="-285750" algn="l">
              <a:buFont typeface="+mj-lt"/>
              <a:buAutoNum type="arabicPeriod"/>
            </a:pPr>
            <a:r>
              <a:rPr lang="en-GB" b="0" i="0" dirty="0">
                <a:effectLst/>
                <a:latin typeface="fkGroteskNeue"/>
              </a:rPr>
              <a:t>100 GB BDXL (requires a BD-XL Blu-ray writer)</a:t>
            </a:r>
          </a:p>
          <a:p>
            <a:pPr algn="l">
              <a:buFont typeface="+mj-lt"/>
              <a:buAutoNum type="arabicPeriod"/>
            </a:pPr>
            <a:r>
              <a:rPr lang="en-GB" b="0" i="0" dirty="0">
                <a:effectLst/>
                <a:latin typeface="fkGroteskNeue"/>
              </a:rPr>
              <a:t>Data integrity: The inorganic recording layer ensures that data remains intact, free from degradation commonly seen in traditional optical discs</a:t>
            </a:r>
            <a:r>
              <a:rPr lang="en-GB" b="0" i="0" dirty="0">
                <a:effectLst/>
                <a:latin typeface="var(--font-berkeley-mono)"/>
              </a:rPr>
              <a:t>.</a:t>
            </a:r>
            <a:endParaRPr lang="en-GB" b="0" i="0" dirty="0">
              <a:effectLst/>
              <a:latin typeface="fkGroteskNeue"/>
            </a:endParaRPr>
          </a:p>
          <a:p>
            <a:pPr algn="l">
              <a:buFont typeface="+mj-lt"/>
              <a:buAutoNum type="arabicPeriod"/>
            </a:pPr>
            <a:r>
              <a:rPr lang="en-GB" b="0" i="0" dirty="0">
                <a:effectLst/>
                <a:latin typeface="fkGroteskNeue"/>
              </a:rPr>
              <a:t>Applications: M-DISCs are used for archiving personal and family histories, medical records, legal documents, and professional photography/videography</a:t>
            </a:r>
          </a:p>
          <a:p>
            <a:endParaRPr lang="en-GB" dirty="0"/>
          </a:p>
        </p:txBody>
      </p:sp>
    </p:spTree>
    <p:extLst>
      <p:ext uri="{BB962C8B-B14F-4D97-AF65-F5344CB8AC3E}">
        <p14:creationId xmlns:p14="http://schemas.microsoft.com/office/powerpoint/2010/main" val="2737368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F9966-DB3A-8541-DE1C-B43CB3E6922C}"/>
            </a:ext>
          </a:extLst>
        </p:cNvPr>
        <p:cNvGrpSpPr/>
        <p:nvPr/>
      </p:nvGrpSpPr>
      <p:grpSpPr>
        <a:xfrm>
          <a:off x="0" y="0"/>
          <a:ext cx="0" cy="0"/>
          <a:chOff x="0" y="0"/>
          <a:chExt cx="0" cy="0"/>
        </a:xfrm>
      </p:grpSpPr>
      <p:sp>
        <p:nvSpPr>
          <p:cNvPr id="83970" name="Rectangle 2">
            <a:extLst>
              <a:ext uri="{FF2B5EF4-FFF2-40B4-BE49-F238E27FC236}">
                <a16:creationId xmlns:a16="http://schemas.microsoft.com/office/drawing/2014/main" id="{78989EB1-4BF7-96A7-91A5-AE5E5D2E6B20}"/>
              </a:ext>
            </a:extLst>
          </p:cNvPr>
          <p:cNvSpPr>
            <a:spLocks noGrp="1" noChangeArrowheads="1"/>
          </p:cNvSpPr>
          <p:nvPr>
            <p:ph type="title"/>
          </p:nvPr>
        </p:nvSpPr>
        <p:spPr/>
        <p:txBody>
          <a:bodyPr/>
          <a:lstStyle/>
          <a:p>
            <a:r>
              <a:rPr lang="en-US" dirty="0"/>
              <a:t>Archival Disc</a:t>
            </a:r>
          </a:p>
        </p:txBody>
      </p:sp>
      <p:sp>
        <p:nvSpPr>
          <p:cNvPr id="83971" name="Rectangle 3">
            <a:extLst>
              <a:ext uri="{FF2B5EF4-FFF2-40B4-BE49-F238E27FC236}">
                <a16:creationId xmlns:a16="http://schemas.microsoft.com/office/drawing/2014/main" id="{57C12E2A-69FD-C028-26FA-B0F2C7E3D4C3}"/>
              </a:ext>
            </a:extLst>
          </p:cNvPr>
          <p:cNvSpPr>
            <a:spLocks noGrp="1" noChangeArrowheads="1"/>
          </p:cNvSpPr>
          <p:nvPr>
            <p:ph type="body" idx="1"/>
          </p:nvPr>
        </p:nvSpPr>
        <p:spPr>
          <a:xfrm>
            <a:off x="323528" y="4077072"/>
            <a:ext cx="8229600" cy="2465369"/>
          </a:xfrm>
        </p:spPr>
        <p:txBody>
          <a:bodyPr>
            <a:normAutofit fontScale="70000" lnSpcReduction="20000"/>
          </a:bodyPr>
          <a:lstStyle/>
          <a:p>
            <a:pPr marL="118872" indent="0">
              <a:buNone/>
            </a:pPr>
            <a:r>
              <a:rPr lang="en-GB" dirty="0"/>
              <a:t>Pioneer New/Updated firmware 2023 included.</a:t>
            </a:r>
          </a:p>
          <a:p>
            <a:pPr marL="118872" indent="0">
              <a:buNone/>
            </a:pPr>
            <a:r>
              <a:rPr lang="en-GB" dirty="0"/>
              <a:t>【Industry-leading 16x1 (max) writing speed on BD-R (SL : 25GB)】 This drive combines Pioneer reliability and high performance with high-speed writing, providing up to 16x1 maximum write speed on BD-R (SL : 25GB) and up to 1x writing speed on BD-R (DL : 50GB). It is compatible with BDXL format discs (BD-R XL : 100GB TL / 128GB QL, BD-RE XL : 100GB TL) as well as BD discs</a:t>
            </a:r>
            <a:endParaRPr lang="en-US" dirty="0"/>
          </a:p>
        </p:txBody>
      </p:sp>
      <p:pic>
        <p:nvPicPr>
          <p:cNvPr id="3" name="Picture 2">
            <a:extLst>
              <a:ext uri="{FF2B5EF4-FFF2-40B4-BE49-F238E27FC236}">
                <a16:creationId xmlns:a16="http://schemas.microsoft.com/office/drawing/2014/main" id="{AA29338D-3BE0-9827-1965-5B4EC3A06751}"/>
              </a:ext>
            </a:extLst>
          </p:cNvPr>
          <p:cNvPicPr>
            <a:picLocks noChangeAspect="1"/>
          </p:cNvPicPr>
          <p:nvPr/>
        </p:nvPicPr>
        <p:blipFill>
          <a:blip r:embed="rId2"/>
          <a:stretch>
            <a:fillRect/>
          </a:stretch>
        </p:blipFill>
        <p:spPr>
          <a:xfrm>
            <a:off x="0" y="0"/>
            <a:ext cx="9144000" cy="3861048"/>
          </a:xfrm>
          <a:prstGeom prst="rect">
            <a:avLst/>
          </a:prstGeom>
        </p:spPr>
      </p:pic>
    </p:spTree>
    <p:extLst>
      <p:ext uri="{BB962C8B-B14F-4D97-AF65-F5344CB8AC3E}">
        <p14:creationId xmlns:p14="http://schemas.microsoft.com/office/powerpoint/2010/main" val="11443827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3C2791-FD74-60D8-9309-DC3ADB37A746}"/>
            </a:ext>
          </a:extLst>
        </p:cNvPr>
        <p:cNvGrpSpPr/>
        <p:nvPr/>
      </p:nvGrpSpPr>
      <p:grpSpPr>
        <a:xfrm>
          <a:off x="0" y="0"/>
          <a:ext cx="0" cy="0"/>
          <a:chOff x="0" y="0"/>
          <a:chExt cx="0" cy="0"/>
        </a:xfrm>
      </p:grpSpPr>
      <p:sp>
        <p:nvSpPr>
          <p:cNvPr id="83970" name="Rectangle 2">
            <a:extLst>
              <a:ext uri="{FF2B5EF4-FFF2-40B4-BE49-F238E27FC236}">
                <a16:creationId xmlns:a16="http://schemas.microsoft.com/office/drawing/2014/main" id="{F65DACE7-DF29-3838-A396-F61F2720768B}"/>
              </a:ext>
            </a:extLst>
          </p:cNvPr>
          <p:cNvSpPr>
            <a:spLocks noGrp="1" noChangeArrowheads="1"/>
          </p:cNvSpPr>
          <p:nvPr>
            <p:ph type="title"/>
          </p:nvPr>
        </p:nvSpPr>
        <p:spPr/>
        <p:txBody>
          <a:bodyPr/>
          <a:lstStyle/>
          <a:p>
            <a:r>
              <a:rPr lang="en-US" dirty="0"/>
              <a:t>Archival Disc</a:t>
            </a:r>
          </a:p>
        </p:txBody>
      </p:sp>
      <p:sp>
        <p:nvSpPr>
          <p:cNvPr id="83971" name="Rectangle 3">
            <a:extLst>
              <a:ext uri="{FF2B5EF4-FFF2-40B4-BE49-F238E27FC236}">
                <a16:creationId xmlns:a16="http://schemas.microsoft.com/office/drawing/2014/main" id="{773F0302-240E-05CE-8A0D-4C1D1B510460}"/>
              </a:ext>
            </a:extLst>
          </p:cNvPr>
          <p:cNvSpPr>
            <a:spLocks noGrp="1" noChangeArrowheads="1"/>
          </p:cNvSpPr>
          <p:nvPr>
            <p:ph type="body" idx="1"/>
          </p:nvPr>
        </p:nvSpPr>
        <p:spPr>
          <a:xfrm>
            <a:off x="446065" y="1556792"/>
            <a:ext cx="8229600" cy="4625609"/>
          </a:xfrm>
        </p:spPr>
        <p:txBody>
          <a:bodyPr>
            <a:normAutofit fontScale="92500" lnSpcReduction="20000"/>
          </a:bodyPr>
          <a:lstStyle/>
          <a:p>
            <a:pPr marL="118872" indent="0">
              <a:buNone/>
            </a:pPr>
            <a:r>
              <a:rPr lang="en-GB" dirty="0"/>
              <a:t>Archival Disc (AD) - optical disc storage medium designed by Sony and Panasonic for long-term digital storage. </a:t>
            </a:r>
          </a:p>
          <a:p>
            <a:pPr marL="118872" indent="0">
              <a:buNone/>
            </a:pPr>
            <a:r>
              <a:rPr lang="en-GB" dirty="0"/>
              <a:t>Discs were intended to withstand changes in temperature and humidity, in addition to dust and water, ensuring that the disc would be readable for at least 50 years. </a:t>
            </a:r>
          </a:p>
          <a:p>
            <a:pPr marL="118872" indent="0">
              <a:buNone/>
            </a:pPr>
            <a:r>
              <a:rPr lang="en-GB" dirty="0"/>
              <a:t>Capacity from 300GB to 1TB per disc</a:t>
            </a:r>
          </a:p>
          <a:p>
            <a:pPr marL="118872" indent="0">
              <a:buNone/>
            </a:pPr>
            <a:r>
              <a:rPr lang="en-GB" dirty="0"/>
              <a:t>The product is discontinued as of 2024</a:t>
            </a:r>
          </a:p>
          <a:p>
            <a:pPr marL="118872" indent="0">
              <a:buNone/>
            </a:pPr>
            <a:r>
              <a:rPr lang="en-GB" dirty="0"/>
              <a:t>The two companies have since collaborated on the development of another format, Optical Disc Archive.</a:t>
            </a:r>
            <a:endParaRPr lang="en-US" dirty="0"/>
          </a:p>
        </p:txBody>
      </p:sp>
    </p:spTree>
    <p:extLst>
      <p:ext uri="{BB962C8B-B14F-4D97-AF65-F5344CB8AC3E}">
        <p14:creationId xmlns:p14="http://schemas.microsoft.com/office/powerpoint/2010/main" val="13538595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1701F6-8B40-D5CE-7A40-EC1A8AE35B7C}"/>
            </a:ext>
          </a:extLst>
        </p:cNvPr>
        <p:cNvGrpSpPr/>
        <p:nvPr/>
      </p:nvGrpSpPr>
      <p:grpSpPr>
        <a:xfrm>
          <a:off x="0" y="0"/>
          <a:ext cx="0" cy="0"/>
          <a:chOff x="0" y="0"/>
          <a:chExt cx="0" cy="0"/>
        </a:xfrm>
      </p:grpSpPr>
      <p:sp>
        <p:nvSpPr>
          <p:cNvPr id="83970" name="Rectangle 2">
            <a:extLst>
              <a:ext uri="{FF2B5EF4-FFF2-40B4-BE49-F238E27FC236}">
                <a16:creationId xmlns:a16="http://schemas.microsoft.com/office/drawing/2014/main" id="{A17F2233-DD0D-ED47-563B-7D657193E399}"/>
              </a:ext>
            </a:extLst>
          </p:cNvPr>
          <p:cNvSpPr>
            <a:spLocks noGrp="1" noChangeArrowheads="1"/>
          </p:cNvSpPr>
          <p:nvPr>
            <p:ph type="title"/>
          </p:nvPr>
        </p:nvSpPr>
        <p:spPr/>
        <p:txBody>
          <a:bodyPr/>
          <a:lstStyle/>
          <a:p>
            <a:r>
              <a:rPr lang="en-US" dirty="0"/>
              <a:t>Optical Disc Archive (2025 info)</a:t>
            </a:r>
          </a:p>
        </p:txBody>
      </p:sp>
      <p:sp>
        <p:nvSpPr>
          <p:cNvPr id="83971" name="Rectangle 3">
            <a:extLst>
              <a:ext uri="{FF2B5EF4-FFF2-40B4-BE49-F238E27FC236}">
                <a16:creationId xmlns:a16="http://schemas.microsoft.com/office/drawing/2014/main" id="{4EB3AFA6-8669-E354-EAE3-700AFDF59257}"/>
              </a:ext>
            </a:extLst>
          </p:cNvPr>
          <p:cNvSpPr>
            <a:spLocks noGrp="1" noChangeArrowheads="1"/>
          </p:cNvSpPr>
          <p:nvPr>
            <p:ph type="body" idx="1"/>
          </p:nvPr>
        </p:nvSpPr>
        <p:spPr>
          <a:xfrm>
            <a:off x="251520" y="1556792"/>
            <a:ext cx="8424145" cy="4824536"/>
          </a:xfrm>
        </p:spPr>
        <p:txBody>
          <a:bodyPr>
            <a:normAutofit fontScale="85000" lnSpcReduction="20000"/>
          </a:bodyPr>
          <a:lstStyle/>
          <a:p>
            <a:pPr marL="118872" indent="0">
              <a:buNone/>
            </a:pPr>
            <a:r>
              <a:rPr lang="en-GB" dirty="0"/>
              <a:t> A single cartridge is designed to hold as many as 12 optical discs, each of which are similar to, but not directly compatible with, Blu-ray or Blu-Ray-BDXL systems, with total capacities per cartridge as high as 5.5 TB.</a:t>
            </a:r>
          </a:p>
          <a:p>
            <a:pPr marL="118872" indent="0">
              <a:buNone/>
            </a:pPr>
            <a:endParaRPr lang="en-GB" dirty="0"/>
          </a:p>
          <a:p>
            <a:pPr marL="118872" indent="0">
              <a:buNone/>
            </a:pPr>
            <a:r>
              <a:rPr lang="en-GB" dirty="0"/>
              <a:t>The Optical Archive cartridge system can be used on the desktop, or in scaled networked storage using the </a:t>
            </a:r>
            <a:r>
              <a:rPr lang="en-GB" dirty="0" err="1"/>
              <a:t>PetaSite</a:t>
            </a:r>
            <a:r>
              <a:rPr lang="en-GB" dirty="0"/>
              <a:t> optical jukebox. The storage jukeboxes take up 7U of standard rackmount space with 30 a cartridge master unit (ODS-L30M) and 60 cartridge (ODS-L60E) and 100 (ODS-L100E) cartridge expansion units for a combined total of 535 cartridges or 6,420 discs per 42U rack, </a:t>
            </a:r>
            <a:r>
              <a:rPr lang="en-GB" dirty="0" err="1"/>
              <a:t>equaling</a:t>
            </a:r>
            <a:r>
              <a:rPr lang="en-GB" dirty="0"/>
              <a:t> a current 2.9425 PB of total storage (Using 5.5 TB cartridges).</a:t>
            </a:r>
            <a:endParaRPr lang="en-US" dirty="0"/>
          </a:p>
        </p:txBody>
      </p:sp>
    </p:spTree>
    <p:extLst>
      <p:ext uri="{BB962C8B-B14F-4D97-AF65-F5344CB8AC3E}">
        <p14:creationId xmlns:p14="http://schemas.microsoft.com/office/powerpoint/2010/main" val="2475746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AFFB8-E3BF-57FF-D4D4-DF5BE0E3FBF2}"/>
            </a:ext>
          </a:extLst>
        </p:cNvPr>
        <p:cNvGrpSpPr/>
        <p:nvPr/>
      </p:nvGrpSpPr>
      <p:grpSpPr>
        <a:xfrm>
          <a:off x="0" y="0"/>
          <a:ext cx="0" cy="0"/>
          <a:chOff x="0" y="0"/>
          <a:chExt cx="0" cy="0"/>
        </a:xfrm>
      </p:grpSpPr>
      <p:sp>
        <p:nvSpPr>
          <p:cNvPr id="83970" name="Rectangle 2">
            <a:extLst>
              <a:ext uri="{FF2B5EF4-FFF2-40B4-BE49-F238E27FC236}">
                <a16:creationId xmlns:a16="http://schemas.microsoft.com/office/drawing/2014/main" id="{A83476F9-9DAB-1273-2619-7544DCE8A4B4}"/>
              </a:ext>
            </a:extLst>
          </p:cNvPr>
          <p:cNvSpPr>
            <a:spLocks noGrp="1" noChangeArrowheads="1"/>
          </p:cNvSpPr>
          <p:nvPr>
            <p:ph type="title"/>
          </p:nvPr>
        </p:nvSpPr>
        <p:spPr/>
        <p:txBody>
          <a:bodyPr/>
          <a:lstStyle/>
          <a:p>
            <a:r>
              <a:rPr lang="en-US" dirty="0"/>
              <a:t>Key points</a:t>
            </a:r>
          </a:p>
        </p:txBody>
      </p:sp>
      <p:sp>
        <p:nvSpPr>
          <p:cNvPr id="83971" name="Rectangle 3">
            <a:extLst>
              <a:ext uri="{FF2B5EF4-FFF2-40B4-BE49-F238E27FC236}">
                <a16:creationId xmlns:a16="http://schemas.microsoft.com/office/drawing/2014/main" id="{BC6B94AF-14F9-EDE8-EABF-6D090858D43B}"/>
              </a:ext>
            </a:extLst>
          </p:cNvPr>
          <p:cNvSpPr>
            <a:spLocks noGrp="1" noChangeArrowheads="1"/>
          </p:cNvSpPr>
          <p:nvPr>
            <p:ph type="body" idx="1"/>
          </p:nvPr>
        </p:nvSpPr>
        <p:spPr>
          <a:xfrm>
            <a:off x="251520" y="1556792"/>
            <a:ext cx="8424145" cy="4824536"/>
          </a:xfrm>
        </p:spPr>
        <p:txBody>
          <a:bodyPr>
            <a:normAutofit lnSpcReduction="10000"/>
          </a:bodyPr>
          <a:lstStyle/>
          <a:p>
            <a:pPr marL="118872" indent="0">
              <a:buNone/>
            </a:pPr>
            <a:r>
              <a:rPr lang="en-GB" dirty="0"/>
              <a:t>Different media have their own individual advantages and disadvantages – need to consider each implementation scenario.</a:t>
            </a:r>
          </a:p>
          <a:p>
            <a:pPr marL="118872" indent="0">
              <a:buNone/>
            </a:pPr>
            <a:endParaRPr lang="en-GB" dirty="0"/>
          </a:p>
          <a:p>
            <a:pPr marL="118872" indent="0">
              <a:buNone/>
            </a:pPr>
            <a:r>
              <a:rPr lang="en-GB" dirty="0"/>
              <a:t>Everything only retains data for a finite time – often much less than you might consider!</a:t>
            </a:r>
          </a:p>
          <a:p>
            <a:pPr marL="118872" indent="0">
              <a:buNone/>
            </a:pPr>
            <a:endParaRPr lang="en-GB" dirty="0"/>
          </a:p>
          <a:p>
            <a:pPr marL="118872" indent="0">
              <a:buNone/>
            </a:pPr>
            <a:r>
              <a:rPr lang="en-GB" dirty="0"/>
              <a:t>Some ‘old’ technologies like tape or optical media is still used and has certain advantages</a:t>
            </a:r>
          </a:p>
          <a:p>
            <a:pPr marL="118872" indent="0">
              <a:buNone/>
            </a:pPr>
            <a:r>
              <a:rPr lang="en-GB" dirty="0"/>
              <a:t>in some situations.</a:t>
            </a:r>
          </a:p>
          <a:p>
            <a:pPr marL="118872" indent="0">
              <a:buNone/>
            </a:pPr>
            <a:endParaRPr lang="en-GB" dirty="0"/>
          </a:p>
          <a:p>
            <a:pPr marL="118872" indent="0">
              <a:buNone/>
            </a:pPr>
            <a:endParaRPr lang="en-GB" dirty="0"/>
          </a:p>
          <a:p>
            <a:pPr marL="118872" indent="0">
              <a:buNone/>
            </a:pPr>
            <a:endParaRPr lang="en-GB" dirty="0"/>
          </a:p>
          <a:p>
            <a:pPr marL="118872" indent="0">
              <a:buNone/>
            </a:pPr>
            <a:endParaRPr lang="en-US" dirty="0"/>
          </a:p>
        </p:txBody>
      </p:sp>
    </p:spTree>
    <p:extLst>
      <p:ext uri="{BB962C8B-B14F-4D97-AF65-F5344CB8AC3E}">
        <p14:creationId xmlns:p14="http://schemas.microsoft.com/office/powerpoint/2010/main" val="23815786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707318-0325-9FAC-00B3-E902C796349D}"/>
            </a:ext>
          </a:extLst>
        </p:cNvPr>
        <p:cNvGrpSpPr/>
        <p:nvPr/>
      </p:nvGrpSpPr>
      <p:grpSpPr>
        <a:xfrm>
          <a:off x="0" y="0"/>
          <a:ext cx="0" cy="0"/>
          <a:chOff x="0" y="0"/>
          <a:chExt cx="0" cy="0"/>
        </a:xfrm>
      </p:grpSpPr>
      <p:sp>
        <p:nvSpPr>
          <p:cNvPr id="83970" name="Rectangle 2">
            <a:extLst>
              <a:ext uri="{FF2B5EF4-FFF2-40B4-BE49-F238E27FC236}">
                <a16:creationId xmlns:a16="http://schemas.microsoft.com/office/drawing/2014/main" id="{5F6A50C4-44C4-CF0B-AF33-3843168ED84B}"/>
              </a:ext>
            </a:extLst>
          </p:cNvPr>
          <p:cNvSpPr>
            <a:spLocks noGrp="1" noChangeArrowheads="1"/>
          </p:cNvSpPr>
          <p:nvPr>
            <p:ph type="title"/>
          </p:nvPr>
        </p:nvSpPr>
        <p:spPr/>
        <p:txBody>
          <a:bodyPr/>
          <a:lstStyle/>
          <a:p>
            <a:r>
              <a:rPr lang="en-US" dirty="0"/>
              <a:t>Food for thought</a:t>
            </a:r>
          </a:p>
        </p:txBody>
      </p:sp>
      <p:sp>
        <p:nvSpPr>
          <p:cNvPr id="83971" name="Rectangle 3">
            <a:extLst>
              <a:ext uri="{FF2B5EF4-FFF2-40B4-BE49-F238E27FC236}">
                <a16:creationId xmlns:a16="http://schemas.microsoft.com/office/drawing/2014/main" id="{A34C62EB-7685-1CFF-A9CA-75A827E9C897}"/>
              </a:ext>
            </a:extLst>
          </p:cNvPr>
          <p:cNvSpPr>
            <a:spLocks noGrp="1" noChangeArrowheads="1"/>
          </p:cNvSpPr>
          <p:nvPr>
            <p:ph type="body" idx="1"/>
          </p:nvPr>
        </p:nvSpPr>
        <p:spPr>
          <a:xfrm>
            <a:off x="251520" y="1556792"/>
            <a:ext cx="8424145" cy="5256584"/>
          </a:xfrm>
        </p:spPr>
        <p:txBody>
          <a:bodyPr>
            <a:normAutofit fontScale="92500" lnSpcReduction="20000"/>
          </a:bodyPr>
          <a:lstStyle/>
          <a:p>
            <a:pPr marL="118872" indent="0">
              <a:buNone/>
            </a:pPr>
            <a:r>
              <a:rPr lang="en-GB" dirty="0"/>
              <a:t>Were ancient civilisations wiser</a:t>
            </a:r>
          </a:p>
          <a:p>
            <a:pPr marL="118872" indent="0">
              <a:buNone/>
            </a:pPr>
            <a:r>
              <a:rPr lang="en-GB" dirty="0"/>
              <a:t> than we think, by using</a:t>
            </a:r>
          </a:p>
          <a:p>
            <a:pPr marL="118872" indent="0">
              <a:buNone/>
            </a:pPr>
            <a:r>
              <a:rPr lang="en-GB" dirty="0"/>
              <a:t>clay/stone tablets to record</a:t>
            </a:r>
          </a:p>
          <a:p>
            <a:pPr marL="118872" indent="0">
              <a:buNone/>
            </a:pPr>
            <a:r>
              <a:rPr lang="en-GB" dirty="0"/>
              <a:t>Important information?</a:t>
            </a:r>
          </a:p>
          <a:p>
            <a:pPr marL="118872" indent="0">
              <a:buNone/>
            </a:pPr>
            <a:endParaRPr lang="en-GB" dirty="0"/>
          </a:p>
          <a:p>
            <a:pPr marL="118872" indent="0">
              <a:buNone/>
            </a:pPr>
            <a:endParaRPr lang="en-GB" dirty="0"/>
          </a:p>
          <a:p>
            <a:pPr marL="118872" indent="0">
              <a:buNone/>
            </a:pPr>
            <a:r>
              <a:rPr lang="en-GB" dirty="0"/>
              <a:t>Would the ultimate way of</a:t>
            </a:r>
          </a:p>
          <a:p>
            <a:pPr marL="118872" indent="0">
              <a:buNone/>
            </a:pPr>
            <a:r>
              <a:rPr lang="en-GB" dirty="0"/>
              <a:t>encoding data for longevity,</a:t>
            </a:r>
          </a:p>
          <a:p>
            <a:pPr marL="118872" indent="0">
              <a:buNone/>
            </a:pPr>
            <a:r>
              <a:rPr lang="en-GB" dirty="0"/>
              <a:t> be one where it continually</a:t>
            </a:r>
          </a:p>
          <a:p>
            <a:pPr marL="118872" indent="0">
              <a:buNone/>
            </a:pPr>
            <a:r>
              <a:rPr lang="en-GB" dirty="0"/>
              <a:t>self replicated?</a:t>
            </a:r>
          </a:p>
          <a:p>
            <a:pPr marL="118872" indent="0">
              <a:buNone/>
            </a:pPr>
            <a:r>
              <a:rPr lang="en-GB" dirty="0"/>
              <a:t>(and should we learn from</a:t>
            </a:r>
          </a:p>
          <a:p>
            <a:pPr marL="118872" indent="0">
              <a:buNone/>
            </a:pPr>
            <a:r>
              <a:rPr lang="en-GB" dirty="0"/>
              <a:t> this method in our own</a:t>
            </a:r>
          </a:p>
          <a:p>
            <a:pPr marL="118872" indent="0">
              <a:buNone/>
            </a:pPr>
            <a:r>
              <a:rPr lang="en-GB" dirty="0"/>
              <a:t> archiving strategies?)</a:t>
            </a:r>
          </a:p>
          <a:p>
            <a:pPr marL="118872" indent="0">
              <a:buNone/>
            </a:pPr>
            <a:endParaRPr lang="en-GB" dirty="0"/>
          </a:p>
          <a:p>
            <a:pPr marL="118872" indent="0">
              <a:buNone/>
            </a:pPr>
            <a:endParaRPr lang="en-GB" dirty="0"/>
          </a:p>
          <a:p>
            <a:pPr marL="118872" indent="0">
              <a:buNone/>
            </a:pPr>
            <a:endParaRPr lang="en-GB" dirty="0"/>
          </a:p>
          <a:p>
            <a:pPr marL="118872" indent="0">
              <a:buNone/>
            </a:pPr>
            <a:endParaRPr lang="en-US" dirty="0"/>
          </a:p>
        </p:txBody>
      </p:sp>
      <p:pic>
        <p:nvPicPr>
          <p:cNvPr id="3" name="Picture 2">
            <a:extLst>
              <a:ext uri="{FF2B5EF4-FFF2-40B4-BE49-F238E27FC236}">
                <a16:creationId xmlns:a16="http://schemas.microsoft.com/office/drawing/2014/main" id="{6CA1BD31-94EB-6A97-8657-E9C9B2065969}"/>
              </a:ext>
            </a:extLst>
          </p:cNvPr>
          <p:cNvPicPr>
            <a:picLocks noChangeAspect="1"/>
          </p:cNvPicPr>
          <p:nvPr/>
        </p:nvPicPr>
        <p:blipFill>
          <a:blip r:embed="rId2"/>
          <a:stretch>
            <a:fillRect/>
          </a:stretch>
        </p:blipFill>
        <p:spPr>
          <a:xfrm>
            <a:off x="5868144" y="0"/>
            <a:ext cx="3275856" cy="2893217"/>
          </a:xfrm>
          <a:prstGeom prst="rect">
            <a:avLst/>
          </a:prstGeom>
        </p:spPr>
      </p:pic>
      <p:pic>
        <p:nvPicPr>
          <p:cNvPr id="5" name="Picture 4">
            <a:extLst>
              <a:ext uri="{FF2B5EF4-FFF2-40B4-BE49-F238E27FC236}">
                <a16:creationId xmlns:a16="http://schemas.microsoft.com/office/drawing/2014/main" id="{6E97C8DB-86A8-67E1-F17F-0FC739209902}"/>
              </a:ext>
            </a:extLst>
          </p:cNvPr>
          <p:cNvPicPr>
            <a:picLocks noChangeAspect="1"/>
          </p:cNvPicPr>
          <p:nvPr/>
        </p:nvPicPr>
        <p:blipFill>
          <a:blip r:embed="rId3"/>
          <a:stretch>
            <a:fillRect/>
          </a:stretch>
        </p:blipFill>
        <p:spPr>
          <a:xfrm>
            <a:off x="4966458" y="4735982"/>
            <a:ext cx="4169434" cy="2122018"/>
          </a:xfrm>
          <a:prstGeom prst="rect">
            <a:avLst/>
          </a:prstGeom>
        </p:spPr>
      </p:pic>
    </p:spTree>
    <p:extLst>
      <p:ext uri="{BB962C8B-B14F-4D97-AF65-F5344CB8AC3E}">
        <p14:creationId xmlns:p14="http://schemas.microsoft.com/office/powerpoint/2010/main" val="15802076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6" name="Text Placeholder 5"/>
          <p:cNvSpPr>
            <a:spLocks noGrp="1"/>
          </p:cNvSpPr>
          <p:nvPr>
            <p:ph type="body" idx="1"/>
          </p:nvPr>
        </p:nvSpPr>
        <p:spPr/>
        <p:txBody>
          <a:bodyPr/>
          <a:lstStyle/>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owerpoint New">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Powerpoint New</Template>
  <TotalTime>444</TotalTime>
  <Words>1682</Words>
  <Application>Microsoft Office PowerPoint</Application>
  <PresentationFormat>On-screen Show (4:3)</PresentationFormat>
  <Paragraphs>246</Paragraphs>
  <Slides>45</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fkGroteskNeue</vt:lpstr>
      <vt:lpstr>var(--font-berkeley-mono)</vt:lpstr>
      <vt:lpstr>var(--font-fk-grotesk)</vt:lpstr>
      <vt:lpstr>Arial</vt:lpstr>
      <vt:lpstr>Calibri</vt:lpstr>
      <vt:lpstr>Corbel</vt:lpstr>
      <vt:lpstr>Wingdings</vt:lpstr>
      <vt:lpstr>Wingdings 2</vt:lpstr>
      <vt:lpstr>Wingdings 3</vt:lpstr>
      <vt:lpstr>Powerpoint New</vt:lpstr>
      <vt:lpstr>Non Volatile Storage</vt:lpstr>
      <vt:lpstr>Common Types</vt:lpstr>
      <vt:lpstr>Magnetic Disk </vt:lpstr>
      <vt:lpstr>Inside </vt:lpstr>
      <vt:lpstr>How They Work</vt:lpstr>
      <vt:lpstr>How They Work</vt:lpstr>
      <vt:lpstr>PowerPoint Presentation</vt:lpstr>
      <vt:lpstr>Disk Performance Parameters</vt:lpstr>
      <vt:lpstr>CMR -Conventional Magnetic Recording LMR – Longitudinal Magnetic recording</vt:lpstr>
      <vt:lpstr>PMR Perpendicular magnetic recording</vt:lpstr>
      <vt:lpstr>SMR Shingled magnetic recording</vt:lpstr>
      <vt:lpstr>SMR Shingled magnetic recording</vt:lpstr>
      <vt:lpstr>Data Longevity</vt:lpstr>
      <vt:lpstr>Magnetic Tape</vt:lpstr>
      <vt:lpstr>Magnetic Tape</vt:lpstr>
      <vt:lpstr>Magnetic Tape</vt:lpstr>
      <vt:lpstr>Typical capacities for current tape backup or archiving systems</vt:lpstr>
      <vt:lpstr>Flash based NV memory</vt:lpstr>
      <vt:lpstr>USB/Flash Drive</vt:lpstr>
      <vt:lpstr>Flash Drives </vt:lpstr>
      <vt:lpstr>How it Works </vt:lpstr>
      <vt:lpstr>SSD (Solid State Drives) </vt:lpstr>
      <vt:lpstr>SSD (Solid State Drives) </vt:lpstr>
      <vt:lpstr>Data Longevity</vt:lpstr>
      <vt:lpstr>Optical Disks</vt:lpstr>
      <vt:lpstr>Optical</vt:lpstr>
      <vt:lpstr>Data on a CD</vt:lpstr>
      <vt:lpstr>The CD Disk</vt:lpstr>
      <vt:lpstr>Laser light to Retrieve Information </vt:lpstr>
      <vt:lpstr>Laser reflections to give 1 or 0 logic</vt:lpstr>
      <vt:lpstr>CD-R</vt:lpstr>
      <vt:lpstr>CD-RW</vt:lpstr>
      <vt:lpstr>DVD-R</vt:lpstr>
      <vt:lpstr>Dual Layer DVD</vt:lpstr>
      <vt:lpstr>Blu-ray</vt:lpstr>
      <vt:lpstr>CD vs DVD vs Blu-Ray pitch</vt:lpstr>
      <vt:lpstr>Looking after disks</vt:lpstr>
      <vt:lpstr>BDXL </vt:lpstr>
      <vt:lpstr>M-Disks</vt:lpstr>
      <vt:lpstr>Archival Disc</vt:lpstr>
      <vt:lpstr>Archival Disc</vt:lpstr>
      <vt:lpstr>Optical Disc Archive (2025 info)</vt:lpstr>
      <vt:lpstr>Key points</vt:lpstr>
      <vt:lpstr>Food for thought</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External Storage</dc:title>
  <dc:creator>Graham Rees-Evans</dc:creator>
  <cp:lastModifiedBy>Gareth Jones</cp:lastModifiedBy>
  <cp:revision>36</cp:revision>
  <dcterms:created xsi:type="dcterms:W3CDTF">2011-10-19T23:00:05Z</dcterms:created>
  <dcterms:modified xsi:type="dcterms:W3CDTF">2025-03-17T13:37:33Z</dcterms:modified>
</cp:coreProperties>
</file>