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0"/>
  </p:notesMasterIdLst>
  <p:handoutMasterIdLst>
    <p:handoutMasterId r:id="rId21"/>
  </p:handoutMasterIdLst>
  <p:sldIdLst>
    <p:sldId id="256" r:id="rId6"/>
    <p:sldId id="257" r:id="rId7"/>
    <p:sldId id="258" r:id="rId8"/>
    <p:sldId id="259" r:id="rId9"/>
    <p:sldId id="270" r:id="rId10"/>
    <p:sldId id="260" r:id="rId11"/>
    <p:sldId id="261" r:id="rId12"/>
    <p:sldId id="263" r:id="rId13"/>
    <p:sldId id="264" r:id="rId14"/>
    <p:sldId id="265" r:id="rId15"/>
    <p:sldId id="266" r:id="rId16"/>
    <p:sldId id="267" r:id="rId17"/>
    <p:sldId id="268" r:id="rId18"/>
    <p:sldId id="26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97" d="100"/>
          <a:sy n="97" d="100"/>
        </p:scale>
        <p:origin x="97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62BD6C-7D2C-E4B9-26DA-545BCC85501F}"/>
              </a:ext>
            </a:extLst>
          </p:cNvPr>
          <p:cNvSpPr txBox="1">
            <a:spLocks noGrp="1"/>
          </p:cNvSpPr>
          <p:nvPr>
            <p:ph type="hdr" sz="quarter"/>
          </p:nvPr>
        </p:nvSpPr>
        <p:spPr>
          <a:xfrm>
            <a:off x="0" y="0"/>
            <a:ext cx="2976173" cy="456900"/>
          </a:xfrm>
          <a:prstGeom prst="rect">
            <a:avLst/>
          </a:prstGeom>
          <a:noFill/>
          <a:ln>
            <a:noFill/>
          </a:ln>
        </p:spPr>
        <p:txBody>
          <a:bodyPr vert="horz" wrap="none" lIns="78903" tIns="39452" rIns="78903" bIns="39452" anchorCtr="0" compatLnSpc="0">
            <a:noAutofit/>
          </a:bodyPr>
          <a:lstStyle/>
          <a:p>
            <a:pPr hangingPunct="0">
              <a:defRPr sz="1400"/>
            </a:pPr>
            <a:endParaRPr lang="en-GB" sz="1200">
              <a:latin typeface="Arial" pitchFamily="18"/>
              <a:ea typeface="Microsoft YaHei" pitchFamily="2"/>
              <a:cs typeface="Arial" pitchFamily="2"/>
            </a:endParaRPr>
          </a:p>
        </p:txBody>
      </p:sp>
      <p:sp>
        <p:nvSpPr>
          <p:cNvPr id="3" name="Date Placeholder 2">
            <a:extLst>
              <a:ext uri="{FF2B5EF4-FFF2-40B4-BE49-F238E27FC236}">
                <a16:creationId xmlns:a16="http://schemas.microsoft.com/office/drawing/2014/main" id="{B78C7F7D-DC37-4C4C-D624-BA668FCC1284}"/>
              </a:ext>
            </a:extLst>
          </p:cNvPr>
          <p:cNvSpPr txBox="1">
            <a:spLocks noGrp="1"/>
          </p:cNvSpPr>
          <p:nvPr>
            <p:ph type="dt" sz="quarter" idx="1"/>
          </p:nvPr>
        </p:nvSpPr>
        <p:spPr>
          <a:xfrm>
            <a:off x="3881795" y="0"/>
            <a:ext cx="2976173" cy="456900"/>
          </a:xfrm>
          <a:prstGeom prst="rect">
            <a:avLst/>
          </a:prstGeom>
          <a:noFill/>
          <a:ln>
            <a:noFill/>
          </a:ln>
        </p:spPr>
        <p:txBody>
          <a:bodyPr vert="horz" wrap="none" lIns="78903" tIns="39452" rIns="78903" bIns="39452" anchorCtr="0" compatLnSpc="0">
            <a:noAutofit/>
          </a:bodyPr>
          <a:lstStyle/>
          <a:p>
            <a:pPr algn="r" hangingPunct="0">
              <a:defRPr sz="1400"/>
            </a:pPr>
            <a:endParaRPr lang="en-GB" sz="1200">
              <a:latin typeface="Arial" pitchFamily="18"/>
              <a:ea typeface="Microsoft YaHei" pitchFamily="2"/>
              <a:cs typeface="Arial" pitchFamily="2"/>
            </a:endParaRPr>
          </a:p>
        </p:txBody>
      </p:sp>
      <p:sp>
        <p:nvSpPr>
          <p:cNvPr id="4" name="Footer Placeholder 3">
            <a:extLst>
              <a:ext uri="{FF2B5EF4-FFF2-40B4-BE49-F238E27FC236}">
                <a16:creationId xmlns:a16="http://schemas.microsoft.com/office/drawing/2014/main" id="{315146AD-C1A5-315C-94AD-AEEF113E5B61}"/>
              </a:ext>
            </a:extLst>
          </p:cNvPr>
          <p:cNvSpPr txBox="1">
            <a:spLocks noGrp="1"/>
          </p:cNvSpPr>
          <p:nvPr>
            <p:ph type="ftr" sz="quarter" idx="2"/>
          </p:nvPr>
        </p:nvSpPr>
        <p:spPr>
          <a:xfrm>
            <a:off x="0" y="8686952"/>
            <a:ext cx="2976173" cy="456900"/>
          </a:xfrm>
          <a:prstGeom prst="rect">
            <a:avLst/>
          </a:prstGeom>
          <a:noFill/>
          <a:ln>
            <a:noFill/>
          </a:ln>
        </p:spPr>
        <p:txBody>
          <a:bodyPr vert="horz" wrap="none" lIns="78903" tIns="39452" rIns="78903" bIns="39452" anchor="b" anchorCtr="0" compatLnSpc="0">
            <a:noAutofit/>
          </a:bodyPr>
          <a:lstStyle/>
          <a:p>
            <a:pPr hangingPunct="0">
              <a:defRPr sz="1400"/>
            </a:pPr>
            <a:endParaRPr lang="en-GB" sz="1200">
              <a:latin typeface="Arial" pitchFamily="18"/>
              <a:ea typeface="Microsoft YaHei" pitchFamily="2"/>
              <a:cs typeface="Arial" pitchFamily="2"/>
            </a:endParaRPr>
          </a:p>
        </p:txBody>
      </p:sp>
      <p:sp>
        <p:nvSpPr>
          <p:cNvPr id="5" name="Slide Number Placeholder 4">
            <a:extLst>
              <a:ext uri="{FF2B5EF4-FFF2-40B4-BE49-F238E27FC236}">
                <a16:creationId xmlns:a16="http://schemas.microsoft.com/office/drawing/2014/main" id="{B2786D07-01C5-5B6C-B711-5C167415854E}"/>
              </a:ext>
            </a:extLst>
          </p:cNvPr>
          <p:cNvSpPr txBox="1">
            <a:spLocks noGrp="1"/>
          </p:cNvSpPr>
          <p:nvPr>
            <p:ph type="sldNum" sz="quarter" idx="3"/>
          </p:nvPr>
        </p:nvSpPr>
        <p:spPr>
          <a:xfrm>
            <a:off x="3881795" y="8686952"/>
            <a:ext cx="2976173" cy="456900"/>
          </a:xfrm>
          <a:prstGeom prst="rect">
            <a:avLst/>
          </a:prstGeom>
          <a:noFill/>
          <a:ln>
            <a:noFill/>
          </a:ln>
        </p:spPr>
        <p:txBody>
          <a:bodyPr vert="horz" wrap="none" lIns="78903" tIns="39452" rIns="78903" bIns="39452" anchor="b" anchorCtr="0" compatLnSpc="0">
            <a:noAutofit/>
          </a:bodyPr>
          <a:lstStyle/>
          <a:p>
            <a:pPr algn="r" hangingPunct="0">
              <a:defRPr sz="1400"/>
            </a:pPr>
            <a:fld id="{8FC2D020-8897-4C53-9FDF-143966FAAA95}" type="slidenum">
              <a:t>‹#›</a:t>
            </a:fld>
            <a:endParaRPr lang="en-GB" sz="1200">
              <a:latin typeface="Arial" pitchFamily="18"/>
              <a:ea typeface="Microsoft YaHei" pitchFamily="2"/>
              <a:cs typeface="Arial" pitchFamily="2"/>
            </a:endParaRPr>
          </a:p>
        </p:txBody>
      </p:sp>
    </p:spTree>
    <p:extLst>
      <p:ext uri="{BB962C8B-B14F-4D97-AF65-F5344CB8AC3E}">
        <p14:creationId xmlns:p14="http://schemas.microsoft.com/office/powerpoint/2010/main" val="30774356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AE3898-0DF0-C444-16B6-098D08F7DF0D}"/>
              </a:ext>
            </a:extLst>
          </p:cNvPr>
          <p:cNvSpPr>
            <a:spLocks noGrp="1" noRot="1" noChangeAspect="1"/>
          </p:cNvSpPr>
          <p:nvPr>
            <p:ph type="sldImg" idx="2"/>
          </p:nvPr>
        </p:nvSpPr>
        <p:spPr>
          <a:xfrm>
            <a:off x="1107000" y="812520"/>
            <a:ext cx="5345280" cy="4008959"/>
          </a:xfrm>
          <a:prstGeom prst="rect">
            <a:avLst/>
          </a:prstGeom>
          <a:noFill/>
          <a:ln>
            <a:noFill/>
            <a:prstDash val="solid"/>
          </a:ln>
        </p:spPr>
      </p:sp>
      <p:sp>
        <p:nvSpPr>
          <p:cNvPr id="3" name="Notes Placeholder 2">
            <a:extLst>
              <a:ext uri="{FF2B5EF4-FFF2-40B4-BE49-F238E27FC236}">
                <a16:creationId xmlns:a16="http://schemas.microsoft.com/office/drawing/2014/main" id="{CF303755-9585-E6D7-55D4-4383282BD980}"/>
              </a:ext>
            </a:extLst>
          </p:cNvPr>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GB"/>
          </a:p>
        </p:txBody>
      </p:sp>
      <p:sp>
        <p:nvSpPr>
          <p:cNvPr id="4" name="Header Placeholder 3">
            <a:extLst>
              <a:ext uri="{FF2B5EF4-FFF2-40B4-BE49-F238E27FC236}">
                <a16:creationId xmlns:a16="http://schemas.microsoft.com/office/drawing/2014/main" id="{6B7DED78-8997-741A-7208-E2D898DFEC2B}"/>
              </a:ext>
            </a:extLst>
          </p:cNvPr>
          <p:cNvSpPr txBox="1">
            <a:spLocks noGrp="1"/>
          </p:cNvSpPr>
          <p:nvPr>
            <p:ph type="hdr" sz="quarter"/>
          </p:nvPr>
        </p:nvSpPr>
        <p:spPr>
          <a:xfrm>
            <a:off x="0" y="0"/>
            <a:ext cx="3280680" cy="534240"/>
          </a:xfrm>
          <a:prstGeom prst="rect">
            <a:avLst/>
          </a:prstGeom>
          <a:noFill/>
          <a:ln>
            <a:noFill/>
          </a:ln>
        </p:spPr>
        <p:txBody>
          <a:bodyPr lIns="0" tIns="0" rIns="0" bIns="0"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5" name="Date Placeholder 4">
            <a:extLst>
              <a:ext uri="{FF2B5EF4-FFF2-40B4-BE49-F238E27FC236}">
                <a16:creationId xmlns:a16="http://schemas.microsoft.com/office/drawing/2014/main" id="{93668E47-BDC1-46F9-D109-9951712A5074}"/>
              </a:ext>
            </a:extLst>
          </p:cNvPr>
          <p:cNvSpPr txBox="1">
            <a:spLocks noGrp="1"/>
          </p:cNvSpPr>
          <p:nvPr>
            <p:ph type="dt" idx="1"/>
          </p:nvPr>
        </p:nvSpPr>
        <p:spPr>
          <a:xfrm>
            <a:off x="4278960" y="0"/>
            <a:ext cx="3280680" cy="534240"/>
          </a:xfrm>
          <a:prstGeom prst="rect">
            <a:avLst/>
          </a:prstGeom>
          <a:noFill/>
          <a:ln>
            <a:noFill/>
          </a:ln>
        </p:spPr>
        <p:txBody>
          <a:bodyPr lIns="0" tIns="0" rIns="0" bIns="0"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6" name="Footer Placeholder 5">
            <a:extLst>
              <a:ext uri="{FF2B5EF4-FFF2-40B4-BE49-F238E27FC236}">
                <a16:creationId xmlns:a16="http://schemas.microsoft.com/office/drawing/2014/main" id="{97A575CC-CDC5-2128-8418-6AB6C8AD62AE}"/>
              </a:ext>
            </a:extLst>
          </p:cNvPr>
          <p:cNvSpPr txBox="1">
            <a:spLocks noGrp="1"/>
          </p:cNvSpPr>
          <p:nvPr>
            <p:ph type="ftr" sz="quarter" idx="4"/>
          </p:nvPr>
        </p:nvSpPr>
        <p:spPr>
          <a:xfrm>
            <a:off x="0" y="10157400"/>
            <a:ext cx="3280680" cy="534240"/>
          </a:xfrm>
          <a:prstGeom prst="rect">
            <a:avLst/>
          </a:prstGeom>
          <a:noFill/>
          <a:ln>
            <a:noFill/>
          </a:ln>
        </p:spPr>
        <p:txBody>
          <a:bodyPr lIns="0" tIns="0" rIns="0" bIns="0" anchor="b"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7" name="Slide Number Placeholder 6">
            <a:extLst>
              <a:ext uri="{FF2B5EF4-FFF2-40B4-BE49-F238E27FC236}">
                <a16:creationId xmlns:a16="http://schemas.microsoft.com/office/drawing/2014/main" id="{13510C49-D55A-49B5-A8ED-33051F50CE12}"/>
              </a:ext>
            </a:extLst>
          </p:cNvPr>
          <p:cNvSpPr txBox="1">
            <a:spLocks noGrp="1"/>
          </p:cNvSpPr>
          <p:nvPr>
            <p:ph type="sldNum" sz="quarter" idx="5"/>
          </p:nvPr>
        </p:nvSpPr>
        <p:spPr>
          <a:xfrm>
            <a:off x="4278960" y="10157400"/>
            <a:ext cx="3280680" cy="534240"/>
          </a:xfrm>
          <a:prstGeom prst="rect">
            <a:avLst/>
          </a:prstGeom>
          <a:noFill/>
          <a:ln>
            <a:noFill/>
          </a:ln>
        </p:spPr>
        <p:txBody>
          <a:bodyPr lIns="0" tIns="0" rIns="0" bIns="0" anchor="b"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fld id="{4665E030-34FC-44CE-A69D-9ECBEE2D8C2D}" type="slidenum">
              <a:t>‹#›</a:t>
            </a:fld>
            <a:endParaRPr lang="en-GB"/>
          </a:p>
        </p:txBody>
      </p:sp>
    </p:spTree>
    <p:extLst>
      <p:ext uri="{BB962C8B-B14F-4D97-AF65-F5344CB8AC3E}">
        <p14:creationId xmlns:p14="http://schemas.microsoft.com/office/powerpoint/2010/main" val="2402209441"/>
      </p:ext>
    </p:extLst>
  </p:cSld>
  <p:clrMap bg1="lt1" tx1="dk1" bg2="lt2" tx2="dk2" accent1="accent1" accent2="accent2" accent3="accent3" accent4="accent4" accent5="accent5" accent6="accent6" hlink="hlink" folHlink="folHlink"/>
  <p:notesStyle>
    <a:lvl1pPr marL="216000" marR="0" indent="-216000" rtl="0" hangingPunct="0">
      <a:tabLst/>
      <a:defRPr lang="en-GB" sz="2000" b="0" i="0" u="none" strike="noStrike" kern="1200">
        <a:ln>
          <a:noFill/>
        </a:ln>
        <a:latin typeface="Arial" pitchFamily="18"/>
        <a:ea typeface="Microsoft YaHei" pitchFamily="2"/>
        <a:cs typeface="Arial"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C9AE0E1-32FD-D1C8-BD00-A1509AD02114}"/>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D5DD34E0-87FB-401C-99F1-7D2D8E07D951}" type="slidenum">
              <a:t>1</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A8EECE1E-4C33-4B86-D9AF-F1539703478F}"/>
              </a:ext>
            </a:extLst>
          </p:cNvPr>
          <p:cNvSpPr txBox="1">
            <a:spLocks noGrp="1"/>
          </p:cNvSpPr>
          <p:nvPr>
            <p:ph type="sldNum" sz="quarter" idx="5"/>
          </p:nvPr>
        </p:nvSpPr>
        <p:spPr>
          <a:ln/>
        </p:spPr>
        <p:txBody>
          <a:bodyPr lIns="0" tIns="0" rIns="0" bIns="0" anchor="b" anchorCtr="0">
            <a:noAutofit/>
          </a:bodyPr>
          <a:lstStyle/>
          <a:p>
            <a:pPr lvl="0"/>
            <a:fld id="{E11EAFB7-B155-42E9-A047-D4DA1DB7BDCB}" type="slidenum">
              <a:t>1</a:t>
            </a:fld>
            <a:endParaRPr lang="en-GB"/>
          </a:p>
        </p:txBody>
      </p:sp>
      <p:sp>
        <p:nvSpPr>
          <p:cNvPr id="2" name="Slide Image Placeholder 1">
            <a:extLst>
              <a:ext uri="{FF2B5EF4-FFF2-40B4-BE49-F238E27FC236}">
                <a16:creationId xmlns:a16="http://schemas.microsoft.com/office/drawing/2014/main" id="{D255B9D1-73E3-5026-7461-2EAAE559070A}"/>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DF2D4120-7FB6-F479-01B9-87D0ECA63512}"/>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D611FEB-30B4-4FC8-0D58-B189A52593B8}"/>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E1F0CE98-A188-45A5-A7B6-4A43F6DD1DE8}" type="slidenum">
              <a:t>2</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908FA32C-2B58-92F7-5643-E7E9D1DD9122}"/>
              </a:ext>
            </a:extLst>
          </p:cNvPr>
          <p:cNvSpPr txBox="1">
            <a:spLocks noGrp="1"/>
          </p:cNvSpPr>
          <p:nvPr>
            <p:ph type="sldNum" sz="quarter" idx="5"/>
          </p:nvPr>
        </p:nvSpPr>
        <p:spPr>
          <a:ln/>
        </p:spPr>
        <p:txBody>
          <a:bodyPr lIns="0" tIns="0" rIns="0" bIns="0" anchor="b" anchorCtr="0">
            <a:noAutofit/>
          </a:bodyPr>
          <a:lstStyle/>
          <a:p>
            <a:pPr lvl="0"/>
            <a:fld id="{14AA4F10-6D6A-4D90-816F-63A60497735E}" type="slidenum">
              <a:t>2</a:t>
            </a:fld>
            <a:endParaRPr lang="en-GB"/>
          </a:p>
        </p:txBody>
      </p:sp>
      <p:sp>
        <p:nvSpPr>
          <p:cNvPr id="2" name="Slide Image Placeholder 1">
            <a:extLst>
              <a:ext uri="{FF2B5EF4-FFF2-40B4-BE49-F238E27FC236}">
                <a16:creationId xmlns:a16="http://schemas.microsoft.com/office/drawing/2014/main" id="{F1B61284-9181-B906-AC2F-3C5CE027696F}"/>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FE93278C-B65B-A065-3B1E-8054F5C2B952}"/>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hangingPunct="1"/>
            <a:r>
              <a:rPr lang="en-GB">
                <a:cs typeface="Arial" pitchFamily="34"/>
              </a:rPr>
              <a:t>The lecturer can ask students to take turn writing key words on the board, read their notes, give examples, show their homework, or do case studies.</a:t>
            </a:r>
          </a:p>
          <a:p>
            <a:pPr lvl="0" hangingPunct="1"/>
            <a:endParaRPr lang="en-GB">
              <a:cs typeface="Arial" pitchFamily="34"/>
            </a:endParaRPr>
          </a:p>
          <a:p>
            <a:pPr lvl="0" hangingPunct="1"/>
            <a:r>
              <a:rPr lang="en-GB" sz="1200">
                <a:cs typeface="Arial" pitchFamily="34"/>
              </a:rPr>
              <a:t>Can link the student’s answer to the content of this week – what organisational structure would best fit this company?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6A28BA9-FBDA-2027-02D4-7D04BC9A26ED}"/>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3D202587-DB0F-407F-AC4D-542E2F2773AB}" type="slidenum">
              <a:t>3</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BEEFE161-DB46-2E16-848F-620536FDCF50}"/>
              </a:ext>
            </a:extLst>
          </p:cNvPr>
          <p:cNvSpPr txBox="1">
            <a:spLocks noGrp="1"/>
          </p:cNvSpPr>
          <p:nvPr>
            <p:ph type="sldNum" sz="quarter" idx="5"/>
          </p:nvPr>
        </p:nvSpPr>
        <p:spPr>
          <a:ln/>
        </p:spPr>
        <p:txBody>
          <a:bodyPr lIns="0" tIns="0" rIns="0" bIns="0" anchor="b" anchorCtr="0">
            <a:noAutofit/>
          </a:bodyPr>
          <a:lstStyle/>
          <a:p>
            <a:pPr lvl="0"/>
            <a:fld id="{C988DFB8-6187-46A7-8814-35D2C865A0BD}" type="slidenum">
              <a:t>3</a:t>
            </a:fld>
            <a:endParaRPr lang="en-GB"/>
          </a:p>
        </p:txBody>
      </p:sp>
      <p:sp>
        <p:nvSpPr>
          <p:cNvPr id="2" name="Slide Image Placeholder 1">
            <a:extLst>
              <a:ext uri="{FF2B5EF4-FFF2-40B4-BE49-F238E27FC236}">
                <a16:creationId xmlns:a16="http://schemas.microsoft.com/office/drawing/2014/main" id="{08D9B14C-DA93-617F-B95A-F3B648B340B1}"/>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7FF527D9-E7DB-E519-7080-02C245D53CC7}"/>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lgn="l" hangingPunct="1"/>
            <a:r>
              <a:rPr lang="en-GB"/>
              <a:t>Main materials: chapter 2 (Robbins and Coulter, 2021), chapter 15 (Mullins and McLean, 2019)</a:t>
            </a:r>
          </a:p>
          <a:p>
            <a:pPr marL="0" lvl="0" indent="0" algn="l" hangingPunct="1"/>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BEBECF2-BCB8-8B89-E73A-ABE7B2B6D631}"/>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3EE75000-1C3F-4114-876E-2D8C7B674DB1}" type="slidenum">
              <a:t>4</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7487043C-8A7F-ACE1-C1F4-51D7BD2A00E7}"/>
              </a:ext>
            </a:extLst>
          </p:cNvPr>
          <p:cNvSpPr txBox="1">
            <a:spLocks noGrp="1"/>
          </p:cNvSpPr>
          <p:nvPr>
            <p:ph type="sldNum" sz="quarter" idx="5"/>
          </p:nvPr>
        </p:nvSpPr>
        <p:spPr>
          <a:ln/>
        </p:spPr>
        <p:txBody>
          <a:bodyPr lIns="0" tIns="0" rIns="0" bIns="0" anchor="b" anchorCtr="0">
            <a:noAutofit/>
          </a:bodyPr>
          <a:lstStyle/>
          <a:p>
            <a:pPr lvl="0"/>
            <a:fld id="{6C42A6BA-E218-49D8-8824-FDE83158DAEE}" type="slidenum">
              <a:t>4</a:t>
            </a:fld>
            <a:endParaRPr lang="en-GB"/>
          </a:p>
        </p:txBody>
      </p:sp>
      <p:sp>
        <p:nvSpPr>
          <p:cNvPr id="2" name="Slide Image Placeholder 1">
            <a:extLst>
              <a:ext uri="{FF2B5EF4-FFF2-40B4-BE49-F238E27FC236}">
                <a16:creationId xmlns:a16="http://schemas.microsoft.com/office/drawing/2014/main" id="{D3412F34-CE0E-F037-73BD-75B6991291F8}"/>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01EFBF6E-D45D-4E63-898D-DDA9A90B3229}"/>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F2D1B76-87C6-E792-AB85-A4B175EA43DE}"/>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611198AE-9BB3-44A9-AB54-2CF9A309E758}" type="slidenum">
              <a:t>6</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8F15D280-176A-4597-55D6-BDE43A10EC96}"/>
              </a:ext>
            </a:extLst>
          </p:cNvPr>
          <p:cNvSpPr txBox="1">
            <a:spLocks noGrp="1"/>
          </p:cNvSpPr>
          <p:nvPr>
            <p:ph type="sldNum" sz="quarter" idx="5"/>
          </p:nvPr>
        </p:nvSpPr>
        <p:spPr>
          <a:ln/>
        </p:spPr>
        <p:txBody>
          <a:bodyPr lIns="0" tIns="0" rIns="0" bIns="0" anchor="b" anchorCtr="0">
            <a:noAutofit/>
          </a:bodyPr>
          <a:lstStyle/>
          <a:p>
            <a:pPr lvl="0"/>
            <a:fld id="{9CC81795-0996-4280-977A-260407CFD68C}" type="slidenum">
              <a:t>6</a:t>
            </a:fld>
            <a:endParaRPr lang="en-GB"/>
          </a:p>
        </p:txBody>
      </p:sp>
      <p:sp>
        <p:nvSpPr>
          <p:cNvPr id="2" name="Slide Image Placeholder 1">
            <a:extLst>
              <a:ext uri="{FF2B5EF4-FFF2-40B4-BE49-F238E27FC236}">
                <a16:creationId xmlns:a16="http://schemas.microsoft.com/office/drawing/2014/main" id="{48F850F0-DAF4-10B4-B733-352B36FE933A}"/>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16BC39B3-CDE6-4A75-10CF-C363E64A4C65}"/>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lgn="l" hangingPunct="1">
              <a:buSzPct val="100000"/>
              <a:buFont typeface="Arial" pitchFamily="32"/>
              <a:buChar char="•"/>
            </a:pPr>
            <a:r>
              <a:rPr lang="en-GB" b="1">
                <a:latin typeface="robotoregular" pitchFamily="18"/>
              </a:rPr>
              <a:t>According to Mullins and McLean (2019, pp. 568-570)</a:t>
            </a:r>
          </a:p>
          <a:p>
            <a:pPr marL="0" lvl="0" indent="0" algn="l" hangingPunct="1">
              <a:buSzPct val="100000"/>
              <a:buFont typeface="Arial" pitchFamily="32"/>
              <a:buChar char="•"/>
            </a:pPr>
            <a:r>
              <a:rPr lang="en-GB">
                <a:latin typeface="robotoregular" pitchFamily="18"/>
              </a:rPr>
              <a:t>History: when it was founded – its first founders and top leaders</a:t>
            </a:r>
          </a:p>
          <a:p>
            <a:pPr marL="0" lvl="0" indent="0" algn="l" hangingPunct="1">
              <a:buSzPct val="100000"/>
              <a:buFont typeface="Arial" pitchFamily="32"/>
              <a:buChar char="•"/>
            </a:pPr>
            <a:r>
              <a:rPr lang="en-GB">
                <a:latin typeface="robotoregular" pitchFamily="18"/>
              </a:rPr>
              <a:t>Primary function and technology – product/service/customer</a:t>
            </a:r>
          </a:p>
          <a:p>
            <a:pPr marL="0" lvl="0" indent="0" algn="l" hangingPunct="1">
              <a:buSzPct val="100000"/>
              <a:buFont typeface="Arial" pitchFamily="32"/>
              <a:buChar char="•"/>
            </a:pPr>
            <a:r>
              <a:rPr lang="en-GB">
                <a:latin typeface="robotoregular" pitchFamily="18"/>
              </a:rPr>
              <a:t>Strategy:  risk/growth/social responsibility</a:t>
            </a:r>
          </a:p>
          <a:p>
            <a:pPr marL="0" lvl="0" indent="0" algn="l" hangingPunct="1">
              <a:buSzPct val="100000"/>
              <a:buFont typeface="Arial" pitchFamily="32"/>
              <a:buChar char="•"/>
            </a:pPr>
            <a:r>
              <a:rPr lang="en-GB">
                <a:latin typeface="robotoregular" pitchFamily="18"/>
              </a:rPr>
              <a:t>Size: small/large – more formal as size grows</a:t>
            </a:r>
          </a:p>
          <a:p>
            <a:pPr marL="0" lvl="0" indent="0" algn="l" hangingPunct="1">
              <a:buSzPct val="100000"/>
              <a:buFont typeface="Arial" pitchFamily="32"/>
              <a:buChar char="•"/>
            </a:pPr>
            <a:r>
              <a:rPr lang="en-GB">
                <a:latin typeface="robotoregular" pitchFamily="18"/>
              </a:rPr>
              <a:t>Location: regional culture (quiet village vs big city)</a:t>
            </a:r>
          </a:p>
          <a:p>
            <a:pPr marL="0" lvl="0" indent="0" algn="l" hangingPunct="1">
              <a:buSzPct val="100000"/>
              <a:buFont typeface="Arial" pitchFamily="32"/>
              <a:buChar char="•"/>
            </a:pPr>
            <a:r>
              <a:rPr lang="en-GB">
                <a:latin typeface="robotoregular" pitchFamily="18"/>
              </a:rPr>
              <a:t>Management and leadership: top leaders’ quality and preferences</a:t>
            </a:r>
          </a:p>
          <a:p>
            <a:pPr marL="0" lvl="0" indent="0" algn="l" hangingPunct="1">
              <a:buSzPct val="100000"/>
              <a:buFont typeface="Arial" pitchFamily="32"/>
              <a:buChar char="•"/>
            </a:pPr>
            <a:r>
              <a:rPr lang="en-GB">
                <a:latin typeface="robotoregular" pitchFamily="18"/>
              </a:rPr>
              <a:t>The environment: dynamic or stable environment?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C46539E-5F14-72AC-6F1D-108BB832C4E4}"/>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81777F2D-76E9-4DDC-9610-F99B1B658275}" type="slidenum">
              <a:t>7</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38B51A0B-5B08-844D-94B9-A51245C152B3}"/>
              </a:ext>
            </a:extLst>
          </p:cNvPr>
          <p:cNvSpPr txBox="1">
            <a:spLocks noGrp="1"/>
          </p:cNvSpPr>
          <p:nvPr>
            <p:ph type="sldNum" sz="quarter" idx="5"/>
          </p:nvPr>
        </p:nvSpPr>
        <p:spPr>
          <a:ln/>
        </p:spPr>
        <p:txBody>
          <a:bodyPr lIns="0" tIns="0" rIns="0" bIns="0" anchor="b" anchorCtr="0">
            <a:noAutofit/>
          </a:bodyPr>
          <a:lstStyle/>
          <a:p>
            <a:pPr lvl="0"/>
            <a:fld id="{A629948A-A423-4A20-A678-A057ECA275D5}" type="slidenum">
              <a:t>7</a:t>
            </a:fld>
            <a:endParaRPr lang="en-GB"/>
          </a:p>
        </p:txBody>
      </p:sp>
      <p:sp>
        <p:nvSpPr>
          <p:cNvPr id="2" name="Slide Image Placeholder 1">
            <a:extLst>
              <a:ext uri="{FF2B5EF4-FFF2-40B4-BE49-F238E27FC236}">
                <a16:creationId xmlns:a16="http://schemas.microsoft.com/office/drawing/2014/main" id="{8DC2AF8E-E9AC-483F-85C0-8A6779103F3E}"/>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CEBE7264-24BA-1E41-E2DA-F2F85291480F}"/>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C2BE141-6F77-DC7F-0B38-107B1A4090ED}"/>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89BD4526-2AA0-4911-8FA3-ECB465BB2C54}" type="slidenum">
              <a:t>8</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F1C97CB5-8D4D-6418-F295-6CA7EF61B6F6}"/>
              </a:ext>
            </a:extLst>
          </p:cNvPr>
          <p:cNvSpPr txBox="1">
            <a:spLocks noGrp="1"/>
          </p:cNvSpPr>
          <p:nvPr>
            <p:ph type="sldNum" sz="quarter" idx="5"/>
          </p:nvPr>
        </p:nvSpPr>
        <p:spPr>
          <a:ln/>
        </p:spPr>
        <p:txBody>
          <a:bodyPr lIns="0" tIns="0" rIns="0" bIns="0" anchor="b" anchorCtr="0">
            <a:noAutofit/>
          </a:bodyPr>
          <a:lstStyle/>
          <a:p>
            <a:pPr lvl="0"/>
            <a:fld id="{51ED640C-5EDB-41EC-ACD0-CF24800867ED}" type="slidenum">
              <a:t>8</a:t>
            </a:fld>
            <a:endParaRPr lang="en-GB"/>
          </a:p>
        </p:txBody>
      </p:sp>
      <p:sp>
        <p:nvSpPr>
          <p:cNvPr id="2" name="Slide Image Placeholder 1">
            <a:extLst>
              <a:ext uri="{FF2B5EF4-FFF2-40B4-BE49-F238E27FC236}">
                <a16:creationId xmlns:a16="http://schemas.microsoft.com/office/drawing/2014/main" id="{069E1C5F-1980-1CFA-2AA4-8886D866B180}"/>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A1BF8B2E-5D8D-3FC8-8B84-F7DFD0AA84D6}"/>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lgn="l"/>
            <a:r>
              <a:rPr lang="en-GB"/>
              <a:t>(Robbins and Coulter, 2021, p. 102)</a:t>
            </a:r>
          </a:p>
          <a:p>
            <a:pPr marL="0" lvl="0" indent="0" algn="l"/>
            <a:r>
              <a:rPr lang="en-GB"/>
              <a:t>Practice: use these dimensions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82EA880-7F6D-35E4-662A-00F4866B2E95}"/>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46739DFC-EC42-435F-9EBA-55319A073127}" type="slidenum">
              <a:t>9</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B8B9E303-41B5-41AE-5EC4-7FF4DED580C3}"/>
              </a:ext>
            </a:extLst>
          </p:cNvPr>
          <p:cNvSpPr txBox="1">
            <a:spLocks noGrp="1"/>
          </p:cNvSpPr>
          <p:nvPr>
            <p:ph type="sldNum" sz="quarter" idx="5"/>
          </p:nvPr>
        </p:nvSpPr>
        <p:spPr>
          <a:ln/>
        </p:spPr>
        <p:txBody>
          <a:bodyPr lIns="0" tIns="0" rIns="0" bIns="0" anchor="b" anchorCtr="0">
            <a:noAutofit/>
          </a:bodyPr>
          <a:lstStyle/>
          <a:p>
            <a:pPr lvl="0"/>
            <a:fld id="{9DDB60C6-BCCD-4DDB-9F3E-735287D0558D}" type="slidenum">
              <a:t>9</a:t>
            </a:fld>
            <a:endParaRPr lang="en-GB"/>
          </a:p>
        </p:txBody>
      </p:sp>
      <p:sp>
        <p:nvSpPr>
          <p:cNvPr id="2" name="Slide Image Placeholder 1">
            <a:extLst>
              <a:ext uri="{FF2B5EF4-FFF2-40B4-BE49-F238E27FC236}">
                <a16:creationId xmlns:a16="http://schemas.microsoft.com/office/drawing/2014/main" id="{C80AF74F-045D-476C-AC0B-DB03B9F77E80}"/>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C083156E-F9F4-F841-B456-3073EA115BD6}"/>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lgn="l"/>
            <a:r>
              <a:rPr lang="en-GB"/>
              <a:t>(Robbins and Coulter, 2021, p. 102)</a:t>
            </a:r>
          </a:p>
          <a:p>
            <a:pPr marL="0" lvl="0" indent="0" algn="l"/>
            <a:r>
              <a:rPr lang="en-GB"/>
              <a:t>Practice: use these dimensions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1133503-6494-4949-3497-4B244375E26B}"/>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A4854E7E-6756-4F03-AC98-B88C91A498A5}" type="slidenum">
              <a:t>10</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B76CD659-4E20-D60C-B714-0008393DEBAD}"/>
              </a:ext>
            </a:extLst>
          </p:cNvPr>
          <p:cNvSpPr txBox="1">
            <a:spLocks noGrp="1"/>
          </p:cNvSpPr>
          <p:nvPr>
            <p:ph type="sldNum" sz="quarter" idx="5"/>
          </p:nvPr>
        </p:nvSpPr>
        <p:spPr>
          <a:ln/>
        </p:spPr>
        <p:txBody>
          <a:bodyPr lIns="0" tIns="0" rIns="0" bIns="0" anchor="b" anchorCtr="0">
            <a:noAutofit/>
          </a:bodyPr>
          <a:lstStyle/>
          <a:p>
            <a:pPr lvl="0"/>
            <a:fld id="{28729933-D718-4EDA-8C53-94D33FF03EE1}" type="slidenum">
              <a:t>10</a:t>
            </a:fld>
            <a:endParaRPr lang="en-GB"/>
          </a:p>
        </p:txBody>
      </p:sp>
      <p:sp>
        <p:nvSpPr>
          <p:cNvPr id="2" name="Slide Image Placeholder 1">
            <a:extLst>
              <a:ext uri="{FF2B5EF4-FFF2-40B4-BE49-F238E27FC236}">
                <a16:creationId xmlns:a16="http://schemas.microsoft.com/office/drawing/2014/main" id="{37DB5451-7DCE-02D0-6F93-F9347650F79E}"/>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5F82F34B-DC05-1C3D-7855-EC561663ACF8}"/>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From Robbins and Coulter (2021, p.115): “D</a:t>
            </a:r>
            <a:r>
              <a:rPr lang="en-GB" sz="1800" i="1">
                <a:solidFill>
                  <a:srgbClr val="242021"/>
                </a:solidFill>
                <a:latin typeface="UniversLTStd-CnObl" pitchFamily="18"/>
              </a:rPr>
              <a:t>uring the interview process Human Resources needs to explain the company’s brand values and how the company works as a team to meet goals. Depending on what level or position the candidate is being hired for, maybe a second interview with a senior manager would help to see if the candidate will fit in with the group. During the interview process, dress code, policies and procedures should be explained to the candidate. During the first week or two on the job, the manager should be giving the new hire feedback on how he/she is doing. If there are any issues, they need to be addressed.</a:t>
            </a:r>
            <a:r>
              <a:rPr lang="en-GB" sz="1800">
                <a:solidFill>
                  <a:srgbClr val="242021"/>
                </a:solidFill>
                <a:latin typeface="UniversLTStd-CnObl" pitchFamily="18"/>
              </a:rPr>
              <a:t>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4D476DD-DFE2-1E17-165C-AF22AD4E4389}"/>
              </a:ext>
            </a:extLst>
          </p:cNvPr>
          <p:cNvSpPr txBox="1">
            <a:spLocks noGrp="1"/>
          </p:cNvSpPr>
          <p:nvPr>
            <p:ph type="sldNum" sz="quarter" idx="5"/>
          </p:nvPr>
        </p:nvSpPr>
        <p:spPr>
          <a:ln/>
        </p:spPr>
        <p:txBody>
          <a:bodyPr lIns="0" tIns="0" rIns="0" bIns="0" anchor="b" anchorCtr="0">
            <a:noAutofit/>
          </a:bodyPr>
          <a:lstStyle/>
          <a:p>
            <a:pPr lvl="0"/>
            <a:fld id="{77F26CDE-3910-4680-ACA8-3287133D5EE7}" type="slidenum">
              <a:t>11</a:t>
            </a:fld>
            <a:endParaRPr lang="en-GB"/>
          </a:p>
        </p:txBody>
      </p:sp>
      <p:sp>
        <p:nvSpPr>
          <p:cNvPr id="2" name="Slide Image Placeholder 1">
            <a:extLst>
              <a:ext uri="{FF2B5EF4-FFF2-40B4-BE49-F238E27FC236}">
                <a16:creationId xmlns:a16="http://schemas.microsoft.com/office/drawing/2014/main" id="{0CA2DD4B-3F05-B32D-E0B3-4C4E0405D445}"/>
              </a:ext>
            </a:extLst>
          </p:cNvPr>
          <p:cNvSpPr>
            <a:spLocks noGrp="1" noRot="1" noChangeAspect="1" noResize="1"/>
          </p:cNvSpPr>
          <p:nvPr>
            <p:ph type="sldImg"/>
          </p:nvPr>
        </p:nvSpPr>
        <p:spPr>
          <a:xfrm>
            <a:off x="1144588" y="695325"/>
            <a:ext cx="4568825" cy="3427413"/>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0F49C965-2BA9-57CA-4512-7CFD52958C67}"/>
              </a:ext>
            </a:extLst>
          </p:cNvPr>
          <p:cNvSpPr txBox="1">
            <a:spLocks noGrp="1"/>
          </p:cNvSpPr>
          <p:nvPr>
            <p:ph type="body" sz="quarter" idx="1"/>
          </p:nvPr>
        </p:nvSpPr>
        <p:spPr>
          <a:xfrm>
            <a:off x="685799" y="4343400"/>
            <a:ext cx="5486040" cy="4114440"/>
          </a:xfrm>
        </p:spPr>
        <p:txBody>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782D2EE-228A-88E1-073D-10FE435E0139}"/>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1B64C5E9-36E5-43F1-B94B-B9DA335CAB5F}" type="slidenum">
              <a:t>12</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0EEE84DD-D7C2-9BE9-9DD7-9D1B044C9D53}"/>
              </a:ext>
            </a:extLst>
          </p:cNvPr>
          <p:cNvSpPr txBox="1">
            <a:spLocks noGrp="1"/>
          </p:cNvSpPr>
          <p:nvPr>
            <p:ph type="sldNum" sz="quarter" idx="5"/>
          </p:nvPr>
        </p:nvSpPr>
        <p:spPr>
          <a:ln/>
        </p:spPr>
        <p:txBody>
          <a:bodyPr lIns="0" tIns="0" rIns="0" bIns="0" anchor="b" anchorCtr="0">
            <a:noAutofit/>
          </a:bodyPr>
          <a:lstStyle/>
          <a:p>
            <a:pPr lvl="0"/>
            <a:fld id="{9279B7BB-C1B6-40FF-9917-43D76E74A0D9}" type="slidenum">
              <a:t>12</a:t>
            </a:fld>
            <a:endParaRPr lang="en-GB"/>
          </a:p>
        </p:txBody>
      </p:sp>
      <p:sp>
        <p:nvSpPr>
          <p:cNvPr id="2" name="Slide Image Placeholder 1">
            <a:extLst>
              <a:ext uri="{FF2B5EF4-FFF2-40B4-BE49-F238E27FC236}">
                <a16:creationId xmlns:a16="http://schemas.microsoft.com/office/drawing/2014/main" id="{53CFEB22-E55A-9E9D-448D-BDAC0D60AF82}"/>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D3A64AD5-704C-5502-689C-B5705DD0BC10}"/>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r>
              <a:rPr lang="en-GB"/>
              <a:t>Note: use the contingency factor to answer the last question.</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DF188FFD-C4D4-65DB-2CC8-D8BCE7739168}"/>
              </a:ext>
            </a:extLst>
          </p:cNvPr>
          <p:cNvSpPr txBox="1">
            <a:spLocks noGrp="1"/>
          </p:cNvSpPr>
          <p:nvPr>
            <p:ph type="sldNum" sz="quarter" idx="5"/>
          </p:nvPr>
        </p:nvSpPr>
        <p:spPr>
          <a:ln/>
        </p:spPr>
        <p:txBody>
          <a:bodyPr lIns="0" tIns="0" rIns="0" bIns="0" anchor="b" anchorCtr="0">
            <a:noAutofit/>
          </a:bodyPr>
          <a:lstStyle/>
          <a:p>
            <a:pPr lvl="0"/>
            <a:fld id="{AE2F0DFA-3130-4DD5-BBFE-0B3E6606125C}" type="slidenum">
              <a:t>13</a:t>
            </a:fld>
            <a:endParaRPr lang="en-GB"/>
          </a:p>
        </p:txBody>
      </p:sp>
      <p:sp>
        <p:nvSpPr>
          <p:cNvPr id="2" name="Slide Image Placeholder 1">
            <a:extLst>
              <a:ext uri="{FF2B5EF4-FFF2-40B4-BE49-F238E27FC236}">
                <a16:creationId xmlns:a16="http://schemas.microsoft.com/office/drawing/2014/main" id="{F1C1C411-DEC2-3B78-FD00-51889BB36B43}"/>
              </a:ext>
            </a:extLst>
          </p:cNvPr>
          <p:cNvSpPr>
            <a:spLocks noGrp="1" noRot="1" noChangeAspect="1" noResize="1"/>
          </p:cNvSpPr>
          <p:nvPr>
            <p:ph type="sldImg"/>
          </p:nvPr>
        </p:nvSpPr>
        <p:spPr>
          <a:xfrm>
            <a:off x="1144588" y="695325"/>
            <a:ext cx="4568825" cy="3427413"/>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AD4063C7-6B59-B374-06CF-9B5C2AD443B8}"/>
              </a:ext>
            </a:extLst>
          </p:cNvPr>
          <p:cNvSpPr txBox="1">
            <a:spLocks noGrp="1"/>
          </p:cNvSpPr>
          <p:nvPr>
            <p:ph type="body" sz="quarter" idx="1"/>
          </p:nvPr>
        </p:nvSpPr>
        <p:spPr>
          <a:xfrm>
            <a:off x="685799" y="4343400"/>
            <a:ext cx="5486040" cy="4114440"/>
          </a:xfrm>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920F8A5D-F9D9-4AA0-607C-A478DB5688F1}"/>
              </a:ext>
            </a:extLst>
          </p:cNvPr>
          <p:cNvSpPr txBox="1">
            <a:spLocks noGrp="1"/>
          </p:cNvSpPr>
          <p:nvPr>
            <p:ph type="sldNum" sz="quarter" idx="5"/>
          </p:nvPr>
        </p:nvSpPr>
        <p:spPr>
          <a:ln/>
        </p:spPr>
        <p:txBody>
          <a:bodyPr lIns="0" tIns="0" rIns="0" bIns="0" anchor="b" anchorCtr="0">
            <a:noAutofit/>
          </a:bodyPr>
          <a:lstStyle/>
          <a:p>
            <a:pPr lvl="0"/>
            <a:fld id="{569D7C2E-9232-4D5C-978B-A13E5793ACBE}" type="slidenum">
              <a:t>14</a:t>
            </a:fld>
            <a:endParaRPr lang="en-GB"/>
          </a:p>
        </p:txBody>
      </p:sp>
      <p:sp>
        <p:nvSpPr>
          <p:cNvPr id="2" name="Slide Image Placeholder 1">
            <a:extLst>
              <a:ext uri="{FF2B5EF4-FFF2-40B4-BE49-F238E27FC236}">
                <a16:creationId xmlns:a16="http://schemas.microsoft.com/office/drawing/2014/main" id="{6B9AE09F-2871-831B-82FD-24C7EE4F90A6}"/>
              </a:ext>
            </a:extLst>
          </p:cNvPr>
          <p:cNvSpPr>
            <a:spLocks noGrp="1" noRot="1" noChangeAspect="1" noResize="1"/>
          </p:cNvSpPr>
          <p:nvPr>
            <p:ph type="sldImg"/>
          </p:nvPr>
        </p:nvSpPr>
        <p:spPr>
          <a:xfrm>
            <a:off x="1144588" y="695325"/>
            <a:ext cx="4568825" cy="3427413"/>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4CC7F105-7F9E-E6B4-3B56-0C3FB2CB0976}"/>
              </a:ext>
            </a:extLst>
          </p:cNvPr>
          <p:cNvSpPr txBox="1">
            <a:spLocks noGrp="1"/>
          </p:cNvSpPr>
          <p:nvPr>
            <p:ph type="body" sz="quarter" idx="1"/>
          </p:nvPr>
        </p:nvSpPr>
        <p:spPr>
          <a:xfrm>
            <a:off x="685799" y="4343400"/>
            <a:ext cx="5486040" cy="4114440"/>
          </a:xfrm>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DCD37-2A5F-FDA1-D5A0-F1D33910E0B1}"/>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81A8C4C-8BAE-4014-F06D-EC73D50B49C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752806-10E6-5A43-59BF-AA8518803DE0}"/>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4515EAED-F279-7248-8BB0-184E6C4C9CDF}"/>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74649CB6-10B7-65A4-DA2C-93133F44CCA6}"/>
              </a:ext>
            </a:extLst>
          </p:cNvPr>
          <p:cNvSpPr>
            <a:spLocks noGrp="1"/>
          </p:cNvSpPr>
          <p:nvPr>
            <p:ph type="sldNum" sz="quarter" idx="12"/>
          </p:nvPr>
        </p:nvSpPr>
        <p:spPr/>
        <p:txBody>
          <a:bodyPr/>
          <a:lstStyle/>
          <a:p>
            <a:pPr lvl="0"/>
            <a:fld id="{A66748DF-210A-409B-A0D8-6099AF4CC1FC}" type="slidenum">
              <a:t>‹#›</a:t>
            </a:fld>
            <a:endParaRPr lang="en-GB"/>
          </a:p>
        </p:txBody>
      </p:sp>
    </p:spTree>
    <p:extLst>
      <p:ext uri="{BB962C8B-B14F-4D97-AF65-F5344CB8AC3E}">
        <p14:creationId xmlns:p14="http://schemas.microsoft.com/office/powerpoint/2010/main" val="2499510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6D78B-0B56-91EC-D671-C202805EBB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049E11-25DC-29EB-09DB-2C760E966C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ABE092-2513-09AF-B0B2-B615DBABC8EC}"/>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E25CCBE2-24C8-6605-1A2D-00201795BE3B}"/>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1A71A558-7A60-5199-5F4F-44FD866D848C}"/>
              </a:ext>
            </a:extLst>
          </p:cNvPr>
          <p:cNvSpPr>
            <a:spLocks noGrp="1"/>
          </p:cNvSpPr>
          <p:nvPr>
            <p:ph type="sldNum" sz="quarter" idx="12"/>
          </p:nvPr>
        </p:nvSpPr>
        <p:spPr/>
        <p:txBody>
          <a:bodyPr/>
          <a:lstStyle/>
          <a:p>
            <a:pPr lvl="0"/>
            <a:fld id="{BACAE712-840A-47FF-BF25-D62581E965AD}" type="slidenum">
              <a:t>‹#›</a:t>
            </a:fld>
            <a:endParaRPr lang="en-GB"/>
          </a:p>
        </p:txBody>
      </p:sp>
    </p:spTree>
    <p:extLst>
      <p:ext uri="{BB962C8B-B14F-4D97-AF65-F5344CB8AC3E}">
        <p14:creationId xmlns:p14="http://schemas.microsoft.com/office/powerpoint/2010/main" val="1087444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7C855-09F8-6909-B3C2-C30B92888712}"/>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0A251F-3D83-94B4-5097-2FF1D9A7EC64}"/>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2248BE-E662-F04B-C9EA-7C4C37D753E3}"/>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9080CBEC-7DA7-4B7D-4E92-165B1B77747E}"/>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ABD0CF31-5788-F8AE-DE48-98B24C602CFE}"/>
              </a:ext>
            </a:extLst>
          </p:cNvPr>
          <p:cNvSpPr>
            <a:spLocks noGrp="1"/>
          </p:cNvSpPr>
          <p:nvPr>
            <p:ph type="sldNum" sz="quarter" idx="12"/>
          </p:nvPr>
        </p:nvSpPr>
        <p:spPr/>
        <p:txBody>
          <a:bodyPr/>
          <a:lstStyle/>
          <a:p>
            <a:pPr lvl="0"/>
            <a:fld id="{C9EEF574-ACDB-4BDA-BF51-73984FCE0DD0}" type="slidenum">
              <a:t>‹#›</a:t>
            </a:fld>
            <a:endParaRPr lang="en-GB"/>
          </a:p>
        </p:txBody>
      </p:sp>
    </p:spTree>
    <p:extLst>
      <p:ext uri="{BB962C8B-B14F-4D97-AF65-F5344CB8AC3E}">
        <p14:creationId xmlns:p14="http://schemas.microsoft.com/office/powerpoint/2010/main" val="3387939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0C144-19A6-EBDD-F08B-0DDB4EE6C0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165CE5-41F0-E711-18A0-6BD34E2A4FF6}"/>
              </a:ext>
            </a:extLst>
          </p:cNvPr>
          <p:cNvSpPr>
            <a:spLocks noGrp="1"/>
          </p:cNvSpPr>
          <p:nvPr>
            <p:ph sz="half" idx="1"/>
          </p:nvPr>
        </p:nvSpPr>
        <p:spPr>
          <a:xfrm>
            <a:off x="457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FE2123-B177-07C1-7738-67B729516558}"/>
              </a:ext>
            </a:extLst>
          </p:cNvPr>
          <p:cNvSpPr>
            <a:spLocks noGrp="1"/>
          </p:cNvSpPr>
          <p:nvPr>
            <p:ph sz="half" idx="2"/>
          </p:nvPr>
        </p:nvSpPr>
        <p:spPr>
          <a:xfrm>
            <a:off x="4648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95A166-6294-B79A-88DF-B1B1AC7EAC86}"/>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995C5BE9-4B9F-B26F-8A70-4FDE8BA48253}"/>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E05A3B08-C52B-E8DE-DF73-034CFE4DB7F2}"/>
              </a:ext>
            </a:extLst>
          </p:cNvPr>
          <p:cNvSpPr>
            <a:spLocks noGrp="1"/>
          </p:cNvSpPr>
          <p:nvPr>
            <p:ph type="sldNum" sz="quarter" idx="12"/>
          </p:nvPr>
        </p:nvSpPr>
        <p:spPr/>
        <p:txBody>
          <a:bodyPr/>
          <a:lstStyle/>
          <a:p>
            <a:pPr lvl="0"/>
            <a:fld id="{0B944578-DE39-4841-A055-C2E7BEEF3CEA}" type="slidenum">
              <a:t>‹#›</a:t>
            </a:fld>
            <a:endParaRPr lang="en-GB"/>
          </a:p>
        </p:txBody>
      </p:sp>
    </p:spTree>
    <p:extLst>
      <p:ext uri="{BB962C8B-B14F-4D97-AF65-F5344CB8AC3E}">
        <p14:creationId xmlns:p14="http://schemas.microsoft.com/office/powerpoint/2010/main" val="1574379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433C-115B-F012-6078-ECA060870190}"/>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B4C426-D0B8-5210-884C-14A551264A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4CC6B0B-BCBC-8769-F5EC-7096F0C2040E}"/>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C8C961-C070-BEC5-BE58-B2796D3E5E05}"/>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8D1EBB-267A-D39B-D1DF-46B8F096B19A}"/>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047FD9-81C0-2DBC-51F3-6345B0DE6929}"/>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DAA43D57-679C-06FC-7ED1-7B09AFCF1027}"/>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79FB83F0-8FF3-7624-9130-9DE7738A134C}"/>
              </a:ext>
            </a:extLst>
          </p:cNvPr>
          <p:cNvSpPr>
            <a:spLocks noGrp="1"/>
          </p:cNvSpPr>
          <p:nvPr>
            <p:ph type="sldNum" sz="quarter" idx="12"/>
          </p:nvPr>
        </p:nvSpPr>
        <p:spPr/>
        <p:txBody>
          <a:bodyPr/>
          <a:lstStyle/>
          <a:p>
            <a:pPr lvl="0"/>
            <a:fld id="{58F742E0-CA22-4A7D-8BE7-441E964C1204}" type="slidenum">
              <a:t>‹#›</a:t>
            </a:fld>
            <a:endParaRPr lang="en-GB"/>
          </a:p>
        </p:txBody>
      </p:sp>
    </p:spTree>
    <p:extLst>
      <p:ext uri="{BB962C8B-B14F-4D97-AF65-F5344CB8AC3E}">
        <p14:creationId xmlns:p14="http://schemas.microsoft.com/office/powerpoint/2010/main" val="2180745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40624-61F4-9907-720D-49623304D9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FC29D4-7B2A-C8F4-467E-BF60FAD4ECFE}"/>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5B65555B-198B-D272-4C48-048E42A27A42}"/>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CEFFD17E-E453-4FAC-654E-46B3A66F4C87}"/>
              </a:ext>
            </a:extLst>
          </p:cNvPr>
          <p:cNvSpPr>
            <a:spLocks noGrp="1"/>
          </p:cNvSpPr>
          <p:nvPr>
            <p:ph type="sldNum" sz="quarter" idx="12"/>
          </p:nvPr>
        </p:nvSpPr>
        <p:spPr/>
        <p:txBody>
          <a:bodyPr/>
          <a:lstStyle/>
          <a:p>
            <a:pPr lvl="0"/>
            <a:fld id="{4CD16BE8-D984-469D-A505-E71993F94855}" type="slidenum">
              <a:t>‹#›</a:t>
            </a:fld>
            <a:endParaRPr lang="en-GB"/>
          </a:p>
        </p:txBody>
      </p:sp>
    </p:spTree>
    <p:extLst>
      <p:ext uri="{BB962C8B-B14F-4D97-AF65-F5344CB8AC3E}">
        <p14:creationId xmlns:p14="http://schemas.microsoft.com/office/powerpoint/2010/main" val="4063368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56024A-0BBD-32F2-1784-2D2DB970164B}"/>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6B67B47D-E868-0BAE-F349-0FB560A18BCC}"/>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CD60832B-D383-1F71-0A48-02658A0EECB1}"/>
              </a:ext>
            </a:extLst>
          </p:cNvPr>
          <p:cNvSpPr>
            <a:spLocks noGrp="1"/>
          </p:cNvSpPr>
          <p:nvPr>
            <p:ph type="sldNum" sz="quarter" idx="12"/>
          </p:nvPr>
        </p:nvSpPr>
        <p:spPr/>
        <p:txBody>
          <a:bodyPr/>
          <a:lstStyle/>
          <a:p>
            <a:pPr lvl="0"/>
            <a:fld id="{341F4329-3AE8-436A-A621-91A64D1EED73}" type="slidenum">
              <a:t>‹#›</a:t>
            </a:fld>
            <a:endParaRPr lang="en-GB"/>
          </a:p>
        </p:txBody>
      </p:sp>
    </p:spTree>
    <p:extLst>
      <p:ext uri="{BB962C8B-B14F-4D97-AF65-F5344CB8AC3E}">
        <p14:creationId xmlns:p14="http://schemas.microsoft.com/office/powerpoint/2010/main" val="110730216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EEA98-A96C-961F-F0DC-FD8B3BB346D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DC2FF81-11E5-007B-73EB-962FE4949B16}"/>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770F277-4E92-1206-B9AB-54C3E41AB67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FFC7B-822A-6732-98B4-EF876683AB7E}"/>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C44CE08E-B948-A0FF-7938-5BC5E9C04FED}"/>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93A7731E-B0A8-5D6C-160B-A080034680B8}"/>
              </a:ext>
            </a:extLst>
          </p:cNvPr>
          <p:cNvSpPr>
            <a:spLocks noGrp="1"/>
          </p:cNvSpPr>
          <p:nvPr>
            <p:ph type="sldNum" sz="quarter" idx="12"/>
          </p:nvPr>
        </p:nvSpPr>
        <p:spPr/>
        <p:txBody>
          <a:bodyPr/>
          <a:lstStyle/>
          <a:p>
            <a:pPr lvl="0"/>
            <a:fld id="{CC39349A-7EB3-4EDC-AF27-B4F64CC27317}" type="slidenum">
              <a:t>‹#›</a:t>
            </a:fld>
            <a:endParaRPr lang="en-GB"/>
          </a:p>
        </p:txBody>
      </p:sp>
    </p:spTree>
    <p:extLst>
      <p:ext uri="{BB962C8B-B14F-4D97-AF65-F5344CB8AC3E}">
        <p14:creationId xmlns:p14="http://schemas.microsoft.com/office/powerpoint/2010/main" val="3291718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6089-B2A1-3670-A79C-5014FB41440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7E65CD-77D4-82CA-B39A-05D1E99A589B}"/>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2A824F-1A13-1D41-71A3-3A17613EC13A}"/>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07C2E1-CFD3-6CAD-DC2B-E0A498180A10}"/>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D026F320-5ED2-ACE6-6529-C7B8344F4A23}"/>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4A94C924-5997-9834-880A-86F0A7B9A941}"/>
              </a:ext>
            </a:extLst>
          </p:cNvPr>
          <p:cNvSpPr>
            <a:spLocks noGrp="1"/>
          </p:cNvSpPr>
          <p:nvPr>
            <p:ph type="sldNum" sz="quarter" idx="12"/>
          </p:nvPr>
        </p:nvSpPr>
        <p:spPr/>
        <p:txBody>
          <a:bodyPr/>
          <a:lstStyle/>
          <a:p>
            <a:pPr lvl="0"/>
            <a:fld id="{264D85A4-A178-4990-B1CF-58BF736609E4}" type="slidenum">
              <a:t>‹#›</a:t>
            </a:fld>
            <a:endParaRPr lang="en-GB"/>
          </a:p>
        </p:txBody>
      </p:sp>
    </p:spTree>
    <p:extLst>
      <p:ext uri="{BB962C8B-B14F-4D97-AF65-F5344CB8AC3E}">
        <p14:creationId xmlns:p14="http://schemas.microsoft.com/office/powerpoint/2010/main" val="4200119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59999-3B2F-E35B-8C6A-A00DBB55609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D81D79-BAE7-4684-3A6B-B379226E5A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D44D56-8980-F388-52F7-C6DECB520CD6}"/>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69D0EF98-C11D-AC75-882A-8112C24C7119}"/>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4803D78A-44D1-41D2-E5B9-1335B3F233CE}"/>
              </a:ext>
            </a:extLst>
          </p:cNvPr>
          <p:cNvSpPr>
            <a:spLocks noGrp="1"/>
          </p:cNvSpPr>
          <p:nvPr>
            <p:ph type="sldNum" sz="quarter" idx="12"/>
          </p:nvPr>
        </p:nvSpPr>
        <p:spPr/>
        <p:txBody>
          <a:bodyPr/>
          <a:lstStyle/>
          <a:p>
            <a:pPr lvl="0"/>
            <a:fld id="{833EC047-2AAA-41B0-9E03-B602C28C98EC}" type="slidenum">
              <a:t>‹#›</a:t>
            </a:fld>
            <a:endParaRPr lang="en-GB"/>
          </a:p>
        </p:txBody>
      </p:sp>
    </p:spTree>
    <p:extLst>
      <p:ext uri="{BB962C8B-B14F-4D97-AF65-F5344CB8AC3E}">
        <p14:creationId xmlns:p14="http://schemas.microsoft.com/office/powerpoint/2010/main" val="2932133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4F5A6F-88B5-271B-054F-8256879055ED}"/>
              </a:ext>
            </a:extLst>
          </p:cNvPr>
          <p:cNvSpPr>
            <a:spLocks noGrp="1"/>
          </p:cNvSpPr>
          <p:nvPr>
            <p:ph type="title" orient="vert"/>
          </p:nvPr>
        </p:nvSpPr>
        <p:spPr>
          <a:xfrm>
            <a:off x="6629400" y="1604963"/>
            <a:ext cx="2057400" cy="452596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5A0358-E350-7281-0B82-B7BC6F51F28B}"/>
              </a:ext>
            </a:extLst>
          </p:cNvPr>
          <p:cNvSpPr>
            <a:spLocks noGrp="1"/>
          </p:cNvSpPr>
          <p:nvPr>
            <p:ph type="body" orient="vert" idx="1"/>
          </p:nvPr>
        </p:nvSpPr>
        <p:spPr>
          <a:xfrm>
            <a:off x="457200" y="1604963"/>
            <a:ext cx="6019800" cy="45259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03D2F4-D53B-5EDA-D364-0A76245CF628}"/>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BF125BC3-7A71-2C31-B00D-9ACCF135AE92}"/>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4A886DF4-1C2F-5CF7-2F65-DD338321232E}"/>
              </a:ext>
            </a:extLst>
          </p:cNvPr>
          <p:cNvSpPr>
            <a:spLocks noGrp="1"/>
          </p:cNvSpPr>
          <p:nvPr>
            <p:ph type="sldNum" sz="quarter" idx="12"/>
          </p:nvPr>
        </p:nvSpPr>
        <p:spPr/>
        <p:txBody>
          <a:bodyPr/>
          <a:lstStyle/>
          <a:p>
            <a:pPr lvl="0"/>
            <a:fld id="{F97CF366-2A39-410A-ADC9-C2C8BDB91207}" type="slidenum">
              <a:t>‹#›</a:t>
            </a:fld>
            <a:endParaRPr lang="en-GB"/>
          </a:p>
        </p:txBody>
      </p:sp>
    </p:spTree>
    <p:extLst>
      <p:ext uri="{BB962C8B-B14F-4D97-AF65-F5344CB8AC3E}">
        <p14:creationId xmlns:p14="http://schemas.microsoft.com/office/powerpoint/2010/main" val="16890063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84494-E554-54F9-7D43-7C5264D201FB}"/>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DD00F61-1D07-51FF-FBDD-CCCD62031A2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3542A1-88C7-FFAD-E49F-E8DAB20FFADB}"/>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01B60F37-ACB4-46E0-7F1A-DAAD464E8016}"/>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02507FB0-1CCD-C09A-A438-3FDAB2630009}"/>
              </a:ext>
            </a:extLst>
          </p:cNvPr>
          <p:cNvSpPr>
            <a:spLocks noGrp="1"/>
          </p:cNvSpPr>
          <p:nvPr>
            <p:ph type="sldNum" sz="quarter" idx="12"/>
          </p:nvPr>
        </p:nvSpPr>
        <p:spPr/>
        <p:txBody>
          <a:bodyPr/>
          <a:lstStyle/>
          <a:p>
            <a:pPr lvl="0"/>
            <a:fld id="{B456822C-35B2-44B8-9C42-3BB0FB34DD98}" type="slidenum">
              <a:t>‹#›</a:t>
            </a:fld>
            <a:endParaRPr lang="en-GB"/>
          </a:p>
        </p:txBody>
      </p:sp>
    </p:spTree>
    <p:extLst>
      <p:ext uri="{BB962C8B-B14F-4D97-AF65-F5344CB8AC3E}">
        <p14:creationId xmlns:p14="http://schemas.microsoft.com/office/powerpoint/2010/main" val="2766042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D382F-89D3-CE77-13E5-762A97B975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F5051F-C0D8-68F7-0D7D-1565BA6B6E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7740A7-BBA3-DBFD-B2A2-6BEF8FFE6CF3}"/>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272DDEC2-7B5E-3977-B820-AE220F7C751D}"/>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B1D99641-6635-D469-1669-8FDEB815FE8A}"/>
              </a:ext>
            </a:extLst>
          </p:cNvPr>
          <p:cNvSpPr>
            <a:spLocks noGrp="1"/>
          </p:cNvSpPr>
          <p:nvPr>
            <p:ph type="sldNum" sz="quarter" idx="12"/>
          </p:nvPr>
        </p:nvSpPr>
        <p:spPr/>
        <p:txBody>
          <a:bodyPr/>
          <a:lstStyle/>
          <a:p>
            <a:pPr lvl="0"/>
            <a:fld id="{2B47386F-EDE1-44C5-8145-3A9CDEE420D0}" type="slidenum">
              <a:t>‹#›</a:t>
            </a:fld>
            <a:endParaRPr lang="en-GB"/>
          </a:p>
        </p:txBody>
      </p:sp>
    </p:spTree>
    <p:extLst>
      <p:ext uri="{BB962C8B-B14F-4D97-AF65-F5344CB8AC3E}">
        <p14:creationId xmlns:p14="http://schemas.microsoft.com/office/powerpoint/2010/main" val="591305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078FD-B54B-458E-E528-3A067551512A}"/>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96871C-01A7-74B2-4FFD-5E82ADD16868}"/>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8408483-D706-DB2D-99C2-3819421321B8}"/>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3FD2951B-179F-393E-9E70-F2F8077DE104}"/>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A40DCD86-A71A-6044-3BDA-01A5B25279A5}"/>
              </a:ext>
            </a:extLst>
          </p:cNvPr>
          <p:cNvSpPr>
            <a:spLocks noGrp="1"/>
          </p:cNvSpPr>
          <p:nvPr>
            <p:ph type="sldNum" sz="quarter" idx="12"/>
          </p:nvPr>
        </p:nvSpPr>
        <p:spPr/>
        <p:txBody>
          <a:bodyPr/>
          <a:lstStyle/>
          <a:p>
            <a:pPr lvl="0"/>
            <a:fld id="{4533EBC9-C2CB-4174-B7D5-926D008F0999}" type="slidenum">
              <a:t>‹#›</a:t>
            </a:fld>
            <a:endParaRPr lang="en-GB"/>
          </a:p>
        </p:txBody>
      </p:sp>
    </p:spTree>
    <p:extLst>
      <p:ext uri="{BB962C8B-B14F-4D97-AF65-F5344CB8AC3E}">
        <p14:creationId xmlns:p14="http://schemas.microsoft.com/office/powerpoint/2010/main" val="935689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BA15B-EDA6-5299-4B2B-F52EC85B35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A55CC2-332D-BF79-6F84-50A3AEC07A4D}"/>
              </a:ext>
            </a:extLst>
          </p:cNvPr>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AD721B-5CDF-3475-FE65-A75B72C304CB}"/>
              </a:ext>
            </a:extLst>
          </p:cNvPr>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9E2BB1-A0AF-D6CF-81A7-5CD9CE04330E}"/>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597C3315-D432-0BED-EF69-1EA37D57E8FC}"/>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C482ACA0-52A9-7322-10B8-66595A832825}"/>
              </a:ext>
            </a:extLst>
          </p:cNvPr>
          <p:cNvSpPr>
            <a:spLocks noGrp="1"/>
          </p:cNvSpPr>
          <p:nvPr>
            <p:ph type="sldNum" sz="quarter" idx="12"/>
          </p:nvPr>
        </p:nvSpPr>
        <p:spPr/>
        <p:txBody>
          <a:bodyPr/>
          <a:lstStyle/>
          <a:p>
            <a:pPr lvl="0"/>
            <a:fld id="{B5A91B97-31D8-4BDA-ADC9-DEF0DA757BCB}" type="slidenum">
              <a:t>‹#›</a:t>
            </a:fld>
            <a:endParaRPr lang="en-GB"/>
          </a:p>
        </p:txBody>
      </p:sp>
    </p:spTree>
    <p:extLst>
      <p:ext uri="{BB962C8B-B14F-4D97-AF65-F5344CB8AC3E}">
        <p14:creationId xmlns:p14="http://schemas.microsoft.com/office/powerpoint/2010/main" val="29005623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21ABD-4FAE-D954-E26A-DAD220C3F652}"/>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BEAF89-1F6B-6C83-5351-52690B7D64A1}"/>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2914CB-E351-CF04-86B7-BFC8EB841515}"/>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5AF096-C07B-86AB-E197-F20AF3CC1A0B}"/>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EC08B6-25E2-18A9-CF8F-0ED49E0D0752}"/>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C15D28-8182-5426-566C-51343398A8BD}"/>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00847422-4C81-CEA6-F82D-72AC8A00D3C0}"/>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6F7EC85A-AB64-EA5D-1AA5-A007D83C8C80}"/>
              </a:ext>
            </a:extLst>
          </p:cNvPr>
          <p:cNvSpPr>
            <a:spLocks noGrp="1"/>
          </p:cNvSpPr>
          <p:nvPr>
            <p:ph type="sldNum" sz="quarter" idx="12"/>
          </p:nvPr>
        </p:nvSpPr>
        <p:spPr/>
        <p:txBody>
          <a:bodyPr/>
          <a:lstStyle/>
          <a:p>
            <a:pPr lvl="0"/>
            <a:fld id="{BB9F8FD7-AC5C-4307-9A85-7488F8234C77}" type="slidenum">
              <a:t>‹#›</a:t>
            </a:fld>
            <a:endParaRPr lang="en-GB"/>
          </a:p>
        </p:txBody>
      </p:sp>
    </p:spTree>
    <p:extLst>
      <p:ext uri="{BB962C8B-B14F-4D97-AF65-F5344CB8AC3E}">
        <p14:creationId xmlns:p14="http://schemas.microsoft.com/office/powerpoint/2010/main" val="17178451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5EB68-26B9-F5B9-39F5-F359D03D31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2A5336-97D4-736C-624C-0302080766C2}"/>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D0532DBB-B9F6-73C9-87D2-9A956F6308C0}"/>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0286AE2F-9817-AE35-B902-6CB79AB2C66B}"/>
              </a:ext>
            </a:extLst>
          </p:cNvPr>
          <p:cNvSpPr>
            <a:spLocks noGrp="1"/>
          </p:cNvSpPr>
          <p:nvPr>
            <p:ph type="sldNum" sz="quarter" idx="12"/>
          </p:nvPr>
        </p:nvSpPr>
        <p:spPr/>
        <p:txBody>
          <a:bodyPr/>
          <a:lstStyle/>
          <a:p>
            <a:pPr lvl="0"/>
            <a:fld id="{B62BBB93-BE81-406A-A129-302DF587E0EB}" type="slidenum">
              <a:t>‹#›</a:t>
            </a:fld>
            <a:endParaRPr lang="en-GB"/>
          </a:p>
        </p:txBody>
      </p:sp>
    </p:spTree>
    <p:extLst>
      <p:ext uri="{BB962C8B-B14F-4D97-AF65-F5344CB8AC3E}">
        <p14:creationId xmlns:p14="http://schemas.microsoft.com/office/powerpoint/2010/main" val="3233488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20E81A-CDE7-4B63-FACE-8080AF84EFCE}"/>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E984BC83-4617-0C12-48ED-339A6C46BDFE}"/>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D5A0A63E-3C88-123C-4030-D0A4FE85C77A}"/>
              </a:ext>
            </a:extLst>
          </p:cNvPr>
          <p:cNvSpPr>
            <a:spLocks noGrp="1"/>
          </p:cNvSpPr>
          <p:nvPr>
            <p:ph type="sldNum" sz="quarter" idx="12"/>
          </p:nvPr>
        </p:nvSpPr>
        <p:spPr/>
        <p:txBody>
          <a:bodyPr/>
          <a:lstStyle/>
          <a:p>
            <a:pPr lvl="0"/>
            <a:fld id="{A62AC1AF-311A-40EF-AEBC-2AD80C946EDF}" type="slidenum">
              <a:t>‹#›</a:t>
            </a:fld>
            <a:endParaRPr lang="en-GB"/>
          </a:p>
        </p:txBody>
      </p:sp>
    </p:spTree>
    <p:extLst>
      <p:ext uri="{BB962C8B-B14F-4D97-AF65-F5344CB8AC3E}">
        <p14:creationId xmlns:p14="http://schemas.microsoft.com/office/powerpoint/2010/main" val="233970086"/>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568BD-4B16-B71B-8589-284BACF98B2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9F21A3-8FB3-4CF4-E03F-36F55C1EB5C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EE4E7B9-8048-1780-7B46-1C8E5A06D77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5CCEFC-CC3A-C994-17F8-10A480A585CA}"/>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1DBBC245-3805-16EF-6287-B4E65C8CBDB0}"/>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F495DECB-9298-F573-6655-A1210902DCBC}"/>
              </a:ext>
            </a:extLst>
          </p:cNvPr>
          <p:cNvSpPr>
            <a:spLocks noGrp="1"/>
          </p:cNvSpPr>
          <p:nvPr>
            <p:ph type="sldNum" sz="quarter" idx="12"/>
          </p:nvPr>
        </p:nvSpPr>
        <p:spPr/>
        <p:txBody>
          <a:bodyPr/>
          <a:lstStyle/>
          <a:p>
            <a:pPr lvl="0"/>
            <a:fld id="{EAD29868-5BB6-4C37-AD3A-7F1F746D9595}" type="slidenum">
              <a:t>‹#›</a:t>
            </a:fld>
            <a:endParaRPr lang="en-GB"/>
          </a:p>
        </p:txBody>
      </p:sp>
    </p:spTree>
    <p:extLst>
      <p:ext uri="{BB962C8B-B14F-4D97-AF65-F5344CB8AC3E}">
        <p14:creationId xmlns:p14="http://schemas.microsoft.com/office/powerpoint/2010/main" val="22926712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DC9FF-4FF3-ACEF-2931-CCF18BA74175}"/>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EBDB3C-DFBB-4ED9-8675-84F3D912ED9C}"/>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A209D04-7338-D2A9-97A9-E868652A4C7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41DE8-E903-9253-D31A-84EE7BB8051D}"/>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25ADF63F-7350-3FAA-1A9E-68B1D27DFC44}"/>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BD58DA38-A006-EEA2-987E-0F4B455AD136}"/>
              </a:ext>
            </a:extLst>
          </p:cNvPr>
          <p:cNvSpPr>
            <a:spLocks noGrp="1"/>
          </p:cNvSpPr>
          <p:nvPr>
            <p:ph type="sldNum" sz="quarter" idx="12"/>
          </p:nvPr>
        </p:nvSpPr>
        <p:spPr/>
        <p:txBody>
          <a:bodyPr/>
          <a:lstStyle/>
          <a:p>
            <a:pPr lvl="0"/>
            <a:fld id="{7D7689E5-9DEF-4894-A8E7-AF5559B240A8}" type="slidenum">
              <a:t>‹#›</a:t>
            </a:fld>
            <a:endParaRPr lang="en-GB"/>
          </a:p>
        </p:txBody>
      </p:sp>
    </p:spTree>
    <p:extLst>
      <p:ext uri="{BB962C8B-B14F-4D97-AF65-F5344CB8AC3E}">
        <p14:creationId xmlns:p14="http://schemas.microsoft.com/office/powerpoint/2010/main" val="1855014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4C18-9A2F-37C8-AFAF-FDAF29C9DF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9B30B8-C3D4-21E1-B513-1730E61465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94FD5D-FF15-9B89-D53B-C82E03121EE7}"/>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8A6A916F-7624-C8C2-9826-C8A04EFF290B}"/>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AA241011-E834-5CFF-6FC2-A579153CEBC9}"/>
              </a:ext>
            </a:extLst>
          </p:cNvPr>
          <p:cNvSpPr>
            <a:spLocks noGrp="1"/>
          </p:cNvSpPr>
          <p:nvPr>
            <p:ph type="sldNum" sz="quarter" idx="12"/>
          </p:nvPr>
        </p:nvSpPr>
        <p:spPr/>
        <p:txBody>
          <a:bodyPr/>
          <a:lstStyle/>
          <a:p>
            <a:pPr lvl="0"/>
            <a:fld id="{D256CDF9-7573-4B76-A2EE-DBDEAA255333}" type="slidenum">
              <a:t>‹#›</a:t>
            </a:fld>
            <a:endParaRPr lang="en-GB"/>
          </a:p>
        </p:txBody>
      </p:sp>
    </p:spTree>
    <p:extLst>
      <p:ext uri="{BB962C8B-B14F-4D97-AF65-F5344CB8AC3E}">
        <p14:creationId xmlns:p14="http://schemas.microsoft.com/office/powerpoint/2010/main" val="11101408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2CECC2-BB2D-782A-8A09-EC346CD99363}"/>
              </a:ext>
            </a:extLst>
          </p:cNvPr>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781DE1-F006-4E74-F3E1-57FEE29A3DE2}"/>
              </a:ext>
            </a:extLst>
          </p:cNvPr>
          <p:cNvSpPr>
            <a:spLocks noGrp="1"/>
          </p:cNvSpPr>
          <p:nvPr>
            <p:ph type="body" orient="vert" idx="1"/>
          </p:nvPr>
        </p:nvSpPr>
        <p:spPr>
          <a:xfrm>
            <a:off x="457200" y="274638"/>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4B978E-32A1-B28A-3B24-E723DA54A298}"/>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7D8D1BA1-01E4-046B-3EF9-AFA26FAE8796}"/>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0F37FAD2-2EC1-97B5-8416-66C749D6C16A}"/>
              </a:ext>
            </a:extLst>
          </p:cNvPr>
          <p:cNvSpPr>
            <a:spLocks noGrp="1"/>
          </p:cNvSpPr>
          <p:nvPr>
            <p:ph type="sldNum" sz="quarter" idx="12"/>
          </p:nvPr>
        </p:nvSpPr>
        <p:spPr/>
        <p:txBody>
          <a:bodyPr/>
          <a:lstStyle/>
          <a:p>
            <a:pPr lvl="0"/>
            <a:fld id="{AAE7E18F-864B-4785-A8B6-2663050B2411}" type="slidenum">
              <a:t>‹#›</a:t>
            </a:fld>
            <a:endParaRPr lang="en-GB"/>
          </a:p>
        </p:txBody>
      </p:sp>
    </p:spTree>
    <p:extLst>
      <p:ext uri="{BB962C8B-B14F-4D97-AF65-F5344CB8AC3E}">
        <p14:creationId xmlns:p14="http://schemas.microsoft.com/office/powerpoint/2010/main" val="1319746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6E438-2DA5-2E39-7932-FAE72751F101}"/>
              </a:ext>
            </a:extLst>
          </p:cNvPr>
          <p:cNvSpPr txBox="1">
            <a:spLocks noGrp="1"/>
          </p:cNvSpPr>
          <p:nvPr>
            <p:ph type="title"/>
          </p:nvPr>
        </p:nvSpPr>
        <p:spPr>
          <a:xfrm>
            <a:off x="683640" y="1988999"/>
            <a:ext cx="7772039" cy="146952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Date Placeholder 3">
            <a:extLst>
              <a:ext uri="{FF2B5EF4-FFF2-40B4-BE49-F238E27FC236}">
                <a16:creationId xmlns:a16="http://schemas.microsoft.com/office/drawing/2014/main" id="{B7A7D6CD-B720-C274-96FA-A2BB16826392}"/>
              </a:ext>
            </a:extLst>
          </p:cNvPr>
          <p:cNvSpPr txBox="1">
            <a:spLocks noGrp="1"/>
          </p:cNvSpPr>
          <p:nvPr>
            <p:ph type="dt" sz="half" idx="2"/>
          </p:nvPr>
        </p:nvSpPr>
        <p:spPr>
          <a:xfrm>
            <a:off x="39528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4" name="Footer Placeholder 4">
            <a:extLst>
              <a:ext uri="{FF2B5EF4-FFF2-40B4-BE49-F238E27FC236}">
                <a16:creationId xmlns:a16="http://schemas.microsoft.com/office/drawing/2014/main" id="{34E87217-07C1-FD6D-7A39-A4BA75C22711}"/>
              </a:ext>
            </a:extLst>
          </p:cNvPr>
          <p:cNvSpPr txBox="1">
            <a:spLocks noGrp="1"/>
          </p:cNvSpPr>
          <p:nvPr>
            <p:ph type="ftr" sz="quarter" idx="3"/>
          </p:nvPr>
        </p:nvSpPr>
        <p:spPr>
          <a:xfrm>
            <a:off x="4140360" y="6381720"/>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Slide Number Placeholder 5">
            <a:extLst>
              <a:ext uri="{FF2B5EF4-FFF2-40B4-BE49-F238E27FC236}">
                <a16:creationId xmlns:a16="http://schemas.microsoft.com/office/drawing/2014/main" id="{56D045B0-F515-0C92-70F3-B9793C3F0B92}"/>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2B338913-A8BD-4C78-B91D-C2BB9DEEEB99}" type="slidenum">
              <a:t>‹#›</a:t>
            </a:fld>
            <a:endParaRPr lang="en-GB"/>
          </a:p>
        </p:txBody>
      </p:sp>
      <p:sp>
        <p:nvSpPr>
          <p:cNvPr id="6" name="Text Placeholder 5">
            <a:extLst>
              <a:ext uri="{FF2B5EF4-FFF2-40B4-BE49-F238E27FC236}">
                <a16:creationId xmlns:a16="http://schemas.microsoft.com/office/drawing/2014/main" id="{1D724E6C-CA4E-C5AD-118E-F8EFC494ECC7}"/>
              </a:ext>
            </a:extLst>
          </p:cNvPr>
          <p:cNvSpPr txBox="1">
            <a:spLocks noGrp="1"/>
          </p:cNvSpPr>
          <p:nvPr>
            <p:ph type="body" idx="1"/>
          </p:nvPr>
        </p:nvSpPr>
        <p:spPr>
          <a:xfrm>
            <a:off x="457200" y="1604520"/>
            <a:ext cx="8229240" cy="4525920"/>
          </a:xfrm>
          <a:prstGeom prst="rect">
            <a:avLst/>
          </a:prstGeom>
          <a:noFill/>
          <a:ln>
            <a:noFill/>
          </a:ln>
        </p:spPr>
        <p:txBody>
          <a:bodyPr vert="horz" lIns="0" tIns="0" rIns="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algn="l" rtl="0" hangingPunct="0">
        <a:spcBef>
          <a:spcPts val="0"/>
        </a:spcBef>
        <a:spcAft>
          <a:spcPts val="1417"/>
        </a:spcAft>
        <a:tabLst/>
        <a:defRPr lang="en-US" sz="2400" b="0" i="0" u="none" strike="noStrike" kern="1200" spc="0">
          <a:ln>
            <a:noFill/>
          </a:ln>
          <a:solidFill>
            <a:srgbClr val="000000"/>
          </a:solidFill>
          <a:latin typeface="Myriad Pro" pitchFamily="18"/>
          <a:ea typeface="Microsoft YaHei" pitchFamily="2"/>
          <a:cs typeface="Arial" pitchFamily="2"/>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39BCA-4AAA-27B2-5B07-42946014D26B}"/>
              </a:ext>
            </a:extLst>
          </p:cNvPr>
          <p:cNvSpPr txBox="1">
            <a:spLocks noGrp="1"/>
          </p:cNvSpPr>
          <p:nvPr>
            <p:ph type="title"/>
          </p:nvPr>
        </p:nvSpPr>
        <p:spPr>
          <a:xfrm>
            <a:off x="457200" y="274680"/>
            <a:ext cx="8229240" cy="114264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Content Placeholder 2">
            <a:extLst>
              <a:ext uri="{FF2B5EF4-FFF2-40B4-BE49-F238E27FC236}">
                <a16:creationId xmlns:a16="http://schemas.microsoft.com/office/drawing/2014/main" id="{79152732-CC07-9112-EF5D-25310C1930A3}"/>
              </a:ext>
            </a:extLst>
          </p:cNvPr>
          <p:cNvSpPr txBox="1">
            <a:spLocks noGrp="1"/>
          </p:cNvSpPr>
          <p:nvPr>
            <p:ph type="body" idx="1"/>
          </p:nvPr>
        </p:nvSpPr>
        <p:spPr>
          <a:xfrm>
            <a:off x="457200" y="1600200"/>
            <a:ext cx="8229240" cy="3916800"/>
          </a:xfrm>
          <a:prstGeom prst="rect">
            <a:avLst/>
          </a:prstGeom>
          <a:noFill/>
          <a:ln>
            <a:noFill/>
          </a:ln>
        </p:spPr>
        <p:txBody>
          <a:bodyPr vert="horz" wrap="square" lIns="90000" tIns="45000" rIns="90000" bIns="45000" anchor="t">
            <a:noAutofit/>
          </a:bodyPr>
          <a:lstStyle/>
          <a:p>
            <a:pPr lvl="0"/>
            <a:r>
              <a:rPr lang="en-US"/>
              <a:t>Click to edit the outline text format</a:t>
            </a:r>
          </a:p>
          <a:p>
            <a:pPr lvl="1"/>
            <a:r>
              <a:rPr lang="en-US"/>
              <a:t>Second Outline Level</a:t>
            </a:r>
          </a:p>
          <a:p>
            <a:pPr lvl="2"/>
            <a:r>
              <a:rPr lang="en-US"/>
              <a:t>Third Outline Level</a:t>
            </a:r>
          </a:p>
          <a:p>
            <a:pPr lvl="3"/>
            <a:r>
              <a:rPr lang="en-US"/>
              <a:t>Fourth Outline Level</a:t>
            </a:r>
          </a:p>
          <a:p>
            <a:pPr lvl="4"/>
            <a:r>
              <a:rPr lang="en-US"/>
              <a:t>Fifth Outline Level</a:t>
            </a:r>
          </a:p>
          <a:p>
            <a:pPr lvl="5"/>
            <a:r>
              <a:rPr lang="en-US"/>
              <a:t>Sixth Outline Level</a:t>
            </a:r>
          </a:p>
          <a:p>
            <a:pPr lvl="6"/>
            <a:r>
              <a:rPr lang="en-US"/>
              <a:t>Seventh Outline Level</a:t>
            </a:r>
          </a:p>
          <a:p>
            <a:pPr lvl="7"/>
            <a:r>
              <a:rPr lang="en-US"/>
              <a:t>Eighth Outline Level</a:t>
            </a:r>
          </a:p>
          <a:p>
            <a:pPr lvl="0"/>
            <a:r>
              <a:rPr lang="en-US"/>
              <a:t>Ninth Outline LevelClick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C34B49E-7220-4EA4-FAA5-AD641DDB04E5}"/>
              </a:ext>
            </a:extLst>
          </p:cNvPr>
          <p:cNvSpPr txBox="1">
            <a:spLocks noGrp="1"/>
          </p:cNvSpPr>
          <p:nvPr>
            <p:ph type="dt" sz="half" idx="2"/>
          </p:nvPr>
        </p:nvSpPr>
        <p:spPr>
          <a:xfrm>
            <a:off x="25092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Footer Placeholder 4">
            <a:extLst>
              <a:ext uri="{FF2B5EF4-FFF2-40B4-BE49-F238E27FC236}">
                <a16:creationId xmlns:a16="http://schemas.microsoft.com/office/drawing/2014/main" id="{FDB08AAB-D2F8-1390-20FC-8115565289F1}"/>
              </a:ext>
            </a:extLst>
          </p:cNvPr>
          <p:cNvSpPr txBox="1">
            <a:spLocks noGrp="1"/>
          </p:cNvSpPr>
          <p:nvPr>
            <p:ph type="ftr" sz="quarter" idx="3"/>
          </p:nvPr>
        </p:nvSpPr>
        <p:spPr>
          <a:xfrm>
            <a:off x="3131999" y="6461279"/>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6" name="Slide Number Placeholder 5">
            <a:extLst>
              <a:ext uri="{FF2B5EF4-FFF2-40B4-BE49-F238E27FC236}">
                <a16:creationId xmlns:a16="http://schemas.microsoft.com/office/drawing/2014/main" id="{B74BB79F-84FA-9631-5668-C295014C43A7}"/>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3519336A-172F-44A5-AC32-C1A63C9D6BD4}" type="slidenum">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lvl="0"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1pPr>
      <a:lvl2pPr lvl="1"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2pPr>
      <a:lvl3pPr lvl="2"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3pPr>
      <a:lvl4pPr lvl="3"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4pPr>
      <a:lvl5pPr lvl="4"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5pPr>
      <a:lvl6pPr lvl="5"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6pPr>
      <a:lvl7pPr lvl="6"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7pPr>
      <a:lvl8pPr lvl="7"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8pPr>
      <a:lvl9pPr marL="0" marR="0" lvl="0" indent="0" algn="l" rtl="0" hangingPunct="0">
        <a:spcBef>
          <a:spcPts val="479"/>
        </a:spcBef>
        <a:spcAft>
          <a:spcPts val="0"/>
        </a:spcAft>
        <a:buSzPct val="45000"/>
        <a:buFont typeface="Arial" pitchFamily="32"/>
        <a:buChar char="•"/>
        <a:tabLst/>
        <a:defRPr lang="en-US" sz="2400" b="0" i="0" u="none" strike="noStrike" kern="1200" spc="0">
          <a:ln>
            <a:noFill/>
          </a:ln>
          <a:solidFill>
            <a:srgbClr val="000000"/>
          </a:solidFill>
          <a:latin typeface="Myriad Pro" pitchFamily="18"/>
          <a:ea typeface="Microsoft YaHei" pitchFamily="2"/>
          <a:cs typeface="Arial" pitchFamily="2"/>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4.jp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969DA-09C4-484C-816E-333EABE96D1D}"/>
              </a:ext>
            </a:extLst>
          </p:cNvPr>
          <p:cNvSpPr/>
          <p:nvPr/>
        </p:nvSpPr>
        <p:spPr>
          <a:xfrm>
            <a:off x="395280" y="5661000"/>
            <a:ext cx="7992719" cy="7506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ctr" anchorCtr="0" compatLnSpc="0">
            <a:noAutofit/>
          </a:bodyPr>
          <a:lstStyle/>
          <a:p>
            <a:pPr marL="0" marR="0" lvl="0" indent="0" rtl="0" hangingPunct="0">
              <a:lnSpc>
                <a:spcPct val="100000"/>
              </a:lnSpc>
              <a:spcBef>
                <a:spcPts val="0"/>
              </a:spcBef>
              <a:spcAft>
                <a:spcPts val="0"/>
              </a:spcAft>
              <a:buNone/>
              <a:tabLst/>
            </a:pPr>
            <a:endParaRPr lang="en-GB" sz="1800" b="0" i="0" u="none" strike="noStrike" kern="1200">
              <a:ln>
                <a:noFill/>
              </a:ln>
              <a:latin typeface="Arial" pitchFamily="18"/>
              <a:ea typeface="Microsoft YaHei" pitchFamily="2"/>
              <a:cs typeface="Arial" pitchFamily="2"/>
            </a:endParaRPr>
          </a:p>
        </p:txBody>
      </p:sp>
      <p:sp>
        <p:nvSpPr>
          <p:cNvPr id="3" name="Title 1">
            <a:extLst>
              <a:ext uri="{FF2B5EF4-FFF2-40B4-BE49-F238E27FC236}">
                <a16:creationId xmlns:a16="http://schemas.microsoft.com/office/drawing/2014/main" id="{5471E4B2-C211-4CB8-A0A2-0C0D90695C67}"/>
              </a:ext>
            </a:extLst>
          </p:cNvPr>
          <p:cNvSpPr txBox="1">
            <a:spLocks noGrp="1"/>
          </p:cNvSpPr>
          <p:nvPr>
            <p:ph type="title" idx="4294967295"/>
          </p:nvPr>
        </p:nvSpPr>
        <p:spPr>
          <a:xfrm>
            <a:off x="2555640" y="2748600"/>
            <a:ext cx="4392360" cy="936360"/>
          </a:xfrm>
        </p:spPr>
        <p:txBody>
          <a:bodyPr/>
          <a:lstStyle/>
          <a:p>
            <a:pPr lvl="0"/>
            <a:r>
              <a:rPr lang="en-US" b="1"/>
              <a:t>LCBB4009</a:t>
            </a:r>
          </a:p>
        </p:txBody>
      </p:sp>
      <p:sp>
        <p:nvSpPr>
          <p:cNvPr id="4" name="TextBox 1">
            <a:extLst>
              <a:ext uri="{FF2B5EF4-FFF2-40B4-BE49-F238E27FC236}">
                <a16:creationId xmlns:a16="http://schemas.microsoft.com/office/drawing/2014/main" id="{220D5515-54BD-A8C6-AC26-968A5115F767}"/>
              </a:ext>
            </a:extLst>
          </p:cNvPr>
          <p:cNvSpPr/>
          <p:nvPr/>
        </p:nvSpPr>
        <p:spPr>
          <a:xfrm>
            <a:off x="1600200" y="3816359"/>
            <a:ext cx="7496640" cy="13698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spAutoFit/>
          </a:bodyPr>
          <a:lstStyle/>
          <a:p>
            <a:pPr marL="0" marR="0" lvl="0" indent="0" algn="r" rtl="0" hangingPunct="1">
              <a:lnSpc>
                <a:spcPct val="150000"/>
              </a:lnSpc>
              <a:spcBef>
                <a:spcPts val="0"/>
              </a:spcBef>
              <a:spcAft>
                <a:spcPts val="0"/>
              </a:spcAft>
              <a:buNone/>
              <a:tabLst/>
              <a:defRPr sz="1800"/>
            </a:pPr>
            <a:r>
              <a:rPr lang="en-GB" sz="2800" b="1" i="0" u="none" strike="noStrike" kern="1200" spc="0">
                <a:ln>
                  <a:noFill/>
                </a:ln>
                <a:solidFill>
                  <a:srgbClr val="000000"/>
                </a:solidFill>
                <a:latin typeface="Arial" pitchFamily="34"/>
                <a:ea typeface="Microsoft YaHei" pitchFamily="2"/>
                <a:cs typeface="Arial" pitchFamily="2"/>
              </a:rPr>
              <a:t>Week 4: Session 2</a:t>
            </a:r>
          </a:p>
          <a:p>
            <a:pPr marL="0" marR="0" lvl="0" indent="0" algn="r" rtl="0" hangingPunct="1">
              <a:lnSpc>
                <a:spcPct val="150000"/>
              </a:lnSpc>
              <a:spcBef>
                <a:spcPts val="0"/>
              </a:spcBef>
              <a:spcAft>
                <a:spcPts val="0"/>
              </a:spcAft>
              <a:buNone/>
              <a:tabLst/>
              <a:defRPr sz="1800"/>
            </a:pPr>
            <a:r>
              <a:rPr lang="en-GB" sz="2800" b="1" i="0" u="none" strike="noStrike" kern="1200" spc="0">
                <a:ln>
                  <a:noFill/>
                </a:ln>
                <a:solidFill>
                  <a:srgbClr val="000000"/>
                </a:solidFill>
                <a:latin typeface="Arial" pitchFamily="34"/>
                <a:ea typeface="Microsoft YaHei" pitchFamily="2"/>
                <a:cs typeface="Arial" pitchFamily="2"/>
              </a:rPr>
              <a:t>Organisational culture – part 1</a:t>
            </a:r>
          </a:p>
        </p:txBody>
      </p:sp>
      <p:sp>
        <p:nvSpPr>
          <p:cNvPr id="5" name="Subtitle 4">
            <a:extLst>
              <a:ext uri="{FF2B5EF4-FFF2-40B4-BE49-F238E27FC236}">
                <a16:creationId xmlns:a16="http://schemas.microsoft.com/office/drawing/2014/main" id="{C98081A2-A3FE-7438-F53B-5B203A1BE4E2}"/>
              </a:ext>
            </a:extLst>
          </p:cNvPr>
          <p:cNvSpPr/>
          <p:nvPr/>
        </p:nvSpPr>
        <p:spPr>
          <a:xfrm>
            <a:off x="629640" y="1299600"/>
            <a:ext cx="8244360" cy="1448639"/>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noAutofit/>
          </a:bodyPr>
          <a:lstStyle/>
          <a:p>
            <a:pPr marL="0" marR="0" lvl="0" indent="0" algn="l" rtl="0" hangingPunct="1">
              <a:lnSpc>
                <a:spcPct val="100000"/>
              </a:lnSpc>
              <a:spcBef>
                <a:spcPts val="638"/>
              </a:spcBef>
              <a:spcAft>
                <a:spcPts val="0"/>
              </a:spcAft>
              <a:buNone/>
              <a:tabLst/>
              <a:defRPr sz="1800"/>
            </a:pPr>
            <a:r>
              <a:rPr lang="en-GB" sz="4400" b="1" i="0" u="none" strike="noStrike" kern="1200" spc="0">
                <a:ln>
                  <a:noFill/>
                </a:ln>
                <a:solidFill>
                  <a:srgbClr val="000000"/>
                </a:solidFill>
                <a:latin typeface="Aharoni" pitchFamily="18"/>
                <a:ea typeface="Microsoft YaHei" pitchFamily="2"/>
                <a:cs typeface="Aharoni" pitchFamily="2"/>
              </a:rPr>
              <a:t>Understanding Organisational Structure and Culture (UOS)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What we did the last tim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E3CB3-0B68-C0AF-4D08-994ECA0FC852}"/>
              </a:ext>
            </a:extLst>
          </p:cNvPr>
          <p:cNvSpPr txBox="1">
            <a:spLocks noGrp="1"/>
          </p:cNvSpPr>
          <p:nvPr>
            <p:ph type="title" idx="4294967295"/>
          </p:nvPr>
        </p:nvSpPr>
        <p:spPr/>
        <p:txBody>
          <a:bodyPr/>
          <a:lstStyle/>
          <a:p>
            <a:pPr lvl="0"/>
            <a:r>
              <a:rPr lang="en-US" b="1"/>
              <a:t>What we did the last time</a:t>
            </a:r>
          </a:p>
        </p:txBody>
      </p:sp>
      <p:sp>
        <p:nvSpPr>
          <p:cNvPr id="3" name="Content Placeholder 2">
            <a:extLst>
              <a:ext uri="{FF2B5EF4-FFF2-40B4-BE49-F238E27FC236}">
                <a16:creationId xmlns:a16="http://schemas.microsoft.com/office/drawing/2014/main" id="{1F3116FF-B06C-6076-C3BF-B652B00D569A}"/>
              </a:ext>
            </a:extLst>
          </p:cNvPr>
          <p:cNvSpPr txBox="1">
            <a:spLocks noGrp="1"/>
          </p:cNvSpPr>
          <p:nvPr>
            <p:ph type="body" idx="4294967295"/>
          </p:nvPr>
        </p:nvSpPr>
        <p:spPr>
          <a:xfrm>
            <a:off x="457200" y="1600200"/>
            <a:ext cx="8120520" cy="3916080"/>
          </a:xfrm>
        </p:spPr>
        <p:txBody>
          <a:bodyPr/>
          <a:lstStyle/>
          <a:p>
            <a:pPr lvl="0">
              <a:spcBef>
                <a:spcPts val="479"/>
              </a:spcBef>
              <a:spcAft>
                <a:spcPts val="0"/>
              </a:spcAft>
              <a:buAutoNum type="arabicPeriod"/>
            </a:pPr>
            <a:r>
              <a:rPr lang="en-US" sz="2800"/>
              <a:t>What did you learn last class?</a:t>
            </a:r>
          </a:p>
          <a:p>
            <a:pPr lvl="0">
              <a:spcBef>
                <a:spcPts val="479"/>
              </a:spcBef>
              <a:spcAft>
                <a:spcPts val="0"/>
              </a:spcAft>
              <a:buAutoNum type="arabicPeriod"/>
            </a:pPr>
            <a:r>
              <a:rPr lang="en-US" sz="2800"/>
              <a:t>What were the key terms?</a:t>
            </a:r>
          </a:p>
          <a:p>
            <a:pPr lvl="0">
              <a:spcBef>
                <a:spcPts val="479"/>
              </a:spcBef>
              <a:spcAft>
                <a:spcPts val="0"/>
              </a:spcAft>
              <a:buAutoNum type="arabicPeriod"/>
            </a:pPr>
            <a:r>
              <a:rPr lang="en-US" sz="2800"/>
              <a:t>Do you have any questions?</a:t>
            </a:r>
          </a:p>
        </p:txBody>
      </p:sp>
      <p:sp>
        <p:nvSpPr>
          <p:cNvPr id="4" name="Date Placeholder 3">
            <a:extLst>
              <a:ext uri="{FF2B5EF4-FFF2-40B4-BE49-F238E27FC236}">
                <a16:creationId xmlns:a16="http://schemas.microsoft.com/office/drawing/2014/main" id="{EF6BA1EE-7293-0DA0-6163-026077EFECA2}"/>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D94C3901-86F2-405A-A745-CAC6AFD8ED8B}"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0820B24F-41BF-D9F5-624A-26EF77382278}"/>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202A9542-F6AB-4B19-9290-36190084BE13}" type="slidenum">
              <a:rPr/>
              <a:t>2</a:t>
            </a:fld>
            <a:endParaRPr lang="en-GB" sz="1200">
              <a:solidFill>
                <a:srgbClr val="000000"/>
              </a:solidFill>
              <a:latin typeface="Myriad Pro" pitchFamily="18"/>
              <a:cs typeface="Tahoma" pitchFamily="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Lesson Ai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C7B48-C0A5-BD99-DBD1-6FFED14B386D}"/>
              </a:ext>
            </a:extLst>
          </p:cNvPr>
          <p:cNvSpPr txBox="1">
            <a:spLocks noGrp="1"/>
          </p:cNvSpPr>
          <p:nvPr>
            <p:ph type="title" idx="4294967295"/>
          </p:nvPr>
        </p:nvSpPr>
        <p:spPr/>
        <p:txBody>
          <a:bodyPr/>
          <a:lstStyle/>
          <a:p>
            <a:pPr lvl="0"/>
            <a:r>
              <a:rPr lang="en-US" b="1"/>
              <a:t>Lesson Aims</a:t>
            </a:r>
          </a:p>
        </p:txBody>
      </p:sp>
      <p:sp>
        <p:nvSpPr>
          <p:cNvPr id="3" name="Content Placeholder 2">
            <a:extLst>
              <a:ext uri="{FF2B5EF4-FFF2-40B4-BE49-F238E27FC236}">
                <a16:creationId xmlns:a16="http://schemas.microsoft.com/office/drawing/2014/main" id="{1B6E0BFF-2DFB-5364-ECCC-7E18D54F480D}"/>
              </a:ext>
            </a:extLst>
          </p:cNvPr>
          <p:cNvSpPr txBox="1">
            <a:spLocks noGrp="1"/>
          </p:cNvSpPr>
          <p:nvPr>
            <p:ph type="body" idx="4294967295"/>
          </p:nvPr>
        </p:nvSpPr>
        <p:spPr>
          <a:xfrm>
            <a:off x="457200" y="1600200"/>
            <a:ext cx="8229240" cy="3916080"/>
          </a:xfrm>
        </p:spPr>
        <p:txBody>
          <a:bodyPr/>
          <a:lstStyle/>
          <a:p>
            <a:pPr lvl="0" algn="just" hangingPunct="1">
              <a:spcBef>
                <a:spcPts val="479"/>
              </a:spcBef>
              <a:spcAft>
                <a:spcPts val="0"/>
              </a:spcAft>
              <a:buNone/>
            </a:pPr>
            <a:r>
              <a:rPr lang="en-US" sz="2800"/>
              <a:t>By the end of this session, students should be aware of important aspects of organisational culture, including:</a:t>
            </a:r>
          </a:p>
          <a:p>
            <a:pPr lvl="0" algn="just" hangingPunct="1">
              <a:spcBef>
                <a:spcPts val="479"/>
              </a:spcBef>
              <a:spcAft>
                <a:spcPts val="0"/>
              </a:spcAft>
              <a:buAutoNum type="arabicPeriod"/>
            </a:pPr>
            <a:r>
              <a:rPr lang="en-US"/>
              <a:t>Organisational culture development</a:t>
            </a:r>
          </a:p>
          <a:p>
            <a:pPr lvl="0" algn="just" hangingPunct="1">
              <a:spcBef>
                <a:spcPts val="479"/>
              </a:spcBef>
              <a:spcAft>
                <a:spcPts val="0"/>
              </a:spcAft>
              <a:buAutoNum type="arabicPeriod"/>
            </a:pPr>
            <a:r>
              <a:rPr lang="en-US"/>
              <a:t>Organisational culture’s dimensions</a:t>
            </a:r>
          </a:p>
        </p:txBody>
      </p:sp>
      <p:sp>
        <p:nvSpPr>
          <p:cNvPr id="4" name="Date Placeholder 3">
            <a:extLst>
              <a:ext uri="{FF2B5EF4-FFF2-40B4-BE49-F238E27FC236}">
                <a16:creationId xmlns:a16="http://schemas.microsoft.com/office/drawing/2014/main" id="{D52C0C8A-FAD7-DD8D-D8ED-80906185AC4E}"/>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F9D54453-B55B-47F4-9F68-AFFC2979D33F}"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53F9ECC2-77A3-4657-7265-A386481F0BE6}"/>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1E6A6F7E-D5C2-49AE-A339-A32B3AD43A6B}" type="slidenum">
              <a:rPr/>
              <a:t>3</a:t>
            </a:fld>
            <a:endParaRPr lang="en-GB" sz="1200">
              <a:solidFill>
                <a:srgbClr val="000000"/>
              </a:solidFill>
              <a:latin typeface="Myriad Pro" pitchFamily="18"/>
              <a:cs typeface="Tahoma" pitchFamily="2"/>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Culture develop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038AC-88DF-25EC-D315-8CA48DFA23C7}"/>
              </a:ext>
            </a:extLst>
          </p:cNvPr>
          <p:cNvSpPr txBox="1">
            <a:spLocks noGrp="1"/>
          </p:cNvSpPr>
          <p:nvPr>
            <p:ph type="title" idx="4294967295"/>
          </p:nvPr>
        </p:nvSpPr>
        <p:spPr>
          <a:xfrm>
            <a:off x="457200" y="198360"/>
            <a:ext cx="8229240" cy="1142640"/>
          </a:xfrm>
        </p:spPr>
        <p:txBody>
          <a:bodyPr/>
          <a:lstStyle/>
          <a:p>
            <a:pPr lvl="0"/>
            <a:r>
              <a:rPr lang="en-US" b="1"/>
              <a:t>Culture development</a:t>
            </a:r>
          </a:p>
        </p:txBody>
      </p:sp>
      <p:sp>
        <p:nvSpPr>
          <p:cNvPr id="3" name="Content Placeholder 2">
            <a:extLst>
              <a:ext uri="{FF2B5EF4-FFF2-40B4-BE49-F238E27FC236}">
                <a16:creationId xmlns:a16="http://schemas.microsoft.com/office/drawing/2014/main" id="{99C8051A-431D-9C54-4D98-B476F7DDFC97}"/>
              </a:ext>
            </a:extLst>
          </p:cNvPr>
          <p:cNvSpPr txBox="1">
            <a:spLocks noGrp="1"/>
          </p:cNvSpPr>
          <p:nvPr>
            <p:ph type="body" idx="4294967295"/>
          </p:nvPr>
        </p:nvSpPr>
        <p:spPr>
          <a:xfrm>
            <a:off x="457200" y="1600200"/>
            <a:ext cx="8229240" cy="3916080"/>
          </a:xfrm>
        </p:spPr>
        <p:txBody>
          <a:bodyPr/>
          <a:lstStyle/>
          <a:p>
            <a:pPr lvl="0" hangingPunct="1">
              <a:spcBef>
                <a:spcPts val="479"/>
              </a:spcBef>
              <a:spcAft>
                <a:spcPts val="0"/>
              </a:spcAft>
              <a:buFont typeface="Arial" pitchFamily="32"/>
              <a:buChar char="•"/>
            </a:pPr>
            <a:r>
              <a:rPr lang="en-US" sz="2800" dirty="0">
                <a:latin typeface="robotoregular" pitchFamily="18"/>
              </a:rPr>
              <a:t>Philosophy of </a:t>
            </a:r>
            <a:r>
              <a:rPr lang="en-US" sz="2800" dirty="0" err="1">
                <a:latin typeface="robotoregular" pitchFamily="18"/>
              </a:rPr>
              <a:t>Organisation’s</a:t>
            </a:r>
            <a:r>
              <a:rPr lang="en-US" sz="2800" dirty="0">
                <a:latin typeface="robotoregular" pitchFamily="18"/>
              </a:rPr>
              <a:t> founders</a:t>
            </a:r>
          </a:p>
          <a:p>
            <a:pPr lvl="0" hangingPunct="1">
              <a:spcBef>
                <a:spcPts val="479"/>
              </a:spcBef>
              <a:spcAft>
                <a:spcPts val="0"/>
              </a:spcAft>
              <a:buFont typeface="Arial" pitchFamily="32"/>
              <a:buChar char="•"/>
            </a:pPr>
            <a:r>
              <a:rPr lang="en-US" sz="2800" dirty="0">
                <a:latin typeface="robotoregular" pitchFamily="18"/>
              </a:rPr>
              <a:t>Selection criteria</a:t>
            </a:r>
          </a:p>
          <a:p>
            <a:pPr lvl="0" hangingPunct="1">
              <a:spcBef>
                <a:spcPts val="479"/>
              </a:spcBef>
              <a:spcAft>
                <a:spcPts val="0"/>
              </a:spcAft>
              <a:buFont typeface="Arial" pitchFamily="32"/>
              <a:buChar char="•"/>
            </a:pPr>
            <a:r>
              <a:rPr lang="en-US" sz="2800" dirty="0">
                <a:latin typeface="robotoregular" pitchFamily="18"/>
              </a:rPr>
              <a:t>Top management and </a:t>
            </a:r>
            <a:r>
              <a:rPr lang="en-US" sz="2800" dirty="0" err="1">
                <a:latin typeface="robotoregular" pitchFamily="18"/>
              </a:rPr>
              <a:t>socialisation</a:t>
            </a:r>
            <a:endParaRPr lang="en-US" sz="2800" dirty="0">
              <a:latin typeface="robotoregular" pitchFamily="18"/>
            </a:endParaRPr>
          </a:p>
        </p:txBody>
      </p:sp>
      <p:sp>
        <p:nvSpPr>
          <p:cNvPr id="4" name="Date Placeholder 3">
            <a:extLst>
              <a:ext uri="{FF2B5EF4-FFF2-40B4-BE49-F238E27FC236}">
                <a16:creationId xmlns:a16="http://schemas.microsoft.com/office/drawing/2014/main" id="{4A82643C-1027-CA1E-8E5A-31EAD5A946BB}"/>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5AD62755-7DD8-4E00-985C-903729367639}"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203C6513-0FF2-5CA3-484A-E8868C15DBDE}"/>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9012BF17-1345-4F6E-B3AE-23C893E4420F}" type="slidenum">
              <a:rPr/>
              <a:t>4</a:t>
            </a:fld>
            <a:endParaRPr lang="en-GB" sz="1200">
              <a:solidFill>
                <a:srgbClr val="000000"/>
              </a:solidFill>
              <a:latin typeface="Myriad Pro" pitchFamily="18"/>
              <a:cs typeface="Tahoma" pitchFamily="2"/>
            </a:endParaRPr>
          </a:p>
        </p:txBody>
      </p:sp>
      <p:pic>
        <p:nvPicPr>
          <p:cNvPr id="6" name="Picture 2">
            <a:extLst>
              <a:ext uri="{FF2B5EF4-FFF2-40B4-BE49-F238E27FC236}">
                <a16:creationId xmlns:a16="http://schemas.microsoft.com/office/drawing/2014/main" id="{A07F3A19-2D58-5C3B-4DDA-AD9CEC692D88}"/>
              </a:ext>
            </a:extLst>
          </p:cNvPr>
          <p:cNvPicPr>
            <a:picLocks noChangeAspect="1"/>
          </p:cNvPicPr>
          <p:nvPr/>
        </p:nvPicPr>
        <p:blipFill>
          <a:blip r:embed="rId3">
            <a:lum/>
            <a:alphaModFix/>
          </a:blip>
          <a:srcRect r="1903"/>
          <a:stretch>
            <a:fillRect/>
          </a:stretch>
        </p:blipFill>
        <p:spPr>
          <a:xfrm>
            <a:off x="174240" y="3449520"/>
            <a:ext cx="8969400" cy="1788840"/>
          </a:xfrm>
          <a:prstGeom prst="rect">
            <a:avLst/>
          </a:prstGeom>
          <a:noFill/>
          <a:ln>
            <a:noFill/>
          </a:ln>
        </p:spPr>
      </p:pic>
      <p:sp>
        <p:nvSpPr>
          <p:cNvPr id="7" name="Content Placeholder 2">
            <a:extLst>
              <a:ext uri="{FF2B5EF4-FFF2-40B4-BE49-F238E27FC236}">
                <a16:creationId xmlns:a16="http://schemas.microsoft.com/office/drawing/2014/main" id="{EE895CA5-FFA1-D584-7D2A-7856E474E276}"/>
              </a:ext>
            </a:extLst>
          </p:cNvPr>
          <p:cNvSpPr/>
          <p:nvPr/>
        </p:nvSpPr>
        <p:spPr>
          <a:xfrm>
            <a:off x="1937519" y="5183640"/>
            <a:ext cx="5507640" cy="5112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1440" tIns="45720" rIns="91440" bIns="45720" anchor="t" anchorCtr="0" compatLnSpc="0">
            <a:noAutofit/>
          </a:bodyPr>
          <a:lstStyle/>
          <a:p>
            <a:pPr marL="0" marR="0" lvl="0" indent="0" algn="ctr" rtl="0" hangingPunct="1">
              <a:lnSpc>
                <a:spcPct val="100000"/>
              </a:lnSpc>
              <a:spcBef>
                <a:spcPts val="479"/>
              </a:spcBef>
              <a:spcAft>
                <a:spcPts val="0"/>
              </a:spcAft>
              <a:buNone/>
              <a:tabLst/>
              <a:defRPr sz="1800"/>
            </a:pPr>
            <a:r>
              <a:rPr lang="en-GB" sz="2400" b="0" i="0" u="none" strike="noStrike" kern="1200" spc="0">
                <a:ln>
                  <a:noFill/>
                </a:ln>
                <a:solidFill>
                  <a:srgbClr val="000000"/>
                </a:solidFill>
                <a:latin typeface="Myriad Pro" pitchFamily="18"/>
                <a:ea typeface="Microsoft YaHei" pitchFamily="2"/>
                <a:cs typeface="Arial" pitchFamily="2"/>
              </a:rPr>
              <a:t>(Robbins and Coulter, 2021, p. 104)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A32EB24-B78C-31B3-6687-F7F3A3CE9BEE}"/>
              </a:ext>
            </a:extLst>
          </p:cNvPr>
          <p:cNvSpPr txBox="1"/>
          <p:nvPr/>
        </p:nvSpPr>
        <p:spPr>
          <a:xfrm>
            <a:off x="-55182" y="4975315"/>
            <a:ext cx="8678917" cy="1569660"/>
          </a:xfrm>
          <a:prstGeom prst="rect">
            <a:avLst/>
          </a:prstGeom>
          <a:noFill/>
        </p:spPr>
        <p:txBody>
          <a:bodyPr wrap="square">
            <a:spAutoFit/>
          </a:bodyPr>
          <a:lstStyle/>
          <a:p>
            <a:pPr marL="914400" algn="just" fontAlgn="base"/>
            <a:r>
              <a:rPr lang="en-US" sz="1200" b="1" i="0" dirty="0">
                <a:effectLst/>
                <a:latin typeface="Roboto" panose="02000000000000000000" pitchFamily="2" charset="0"/>
              </a:rPr>
              <a:t>Socialization </a:t>
            </a:r>
          </a:p>
          <a:p>
            <a:pPr marL="914400" algn="just" fontAlgn="base"/>
            <a:endParaRPr lang="en-US" sz="1200" dirty="0">
              <a:latin typeface="Roboto" panose="02000000000000000000" pitchFamily="2" charset="0"/>
            </a:endParaRPr>
          </a:p>
          <a:p>
            <a:pPr marL="914400" algn="just" fontAlgn="base"/>
            <a:r>
              <a:rPr lang="en-US" sz="1200" b="0" i="0" dirty="0">
                <a:effectLst/>
                <a:latin typeface="Roboto" panose="02000000000000000000" pitchFamily="2" charset="0"/>
              </a:rPr>
              <a:t>An employee, who join a new company, he needs assistance to learn the prevailing culture. This help or assistance is called as socialization.</a:t>
            </a:r>
          </a:p>
          <a:p>
            <a:pPr algn="l" fontAlgn="base"/>
            <a:r>
              <a:rPr lang="en-US" sz="1200" b="0" i="0" dirty="0">
                <a:effectLst/>
                <a:latin typeface="Roboto" panose="02000000000000000000" pitchFamily="2" charset="0"/>
              </a:rPr>
              <a:t> </a:t>
            </a:r>
          </a:p>
          <a:p>
            <a:pPr marL="914400" algn="just" fontAlgn="base"/>
            <a:r>
              <a:rPr lang="en-US" sz="1200" b="0" i="0" dirty="0">
                <a:effectLst/>
                <a:latin typeface="Roboto" panose="02000000000000000000" pitchFamily="2" charset="0"/>
              </a:rPr>
              <a:t>Socialization is a 3 steps process, which are Prearrival stage, Encounter, and Metamorphosis. Each step has an impact over new employees’ performance, commitment to organization’ objectives and eventual decision to stay with the organization.</a:t>
            </a:r>
          </a:p>
        </p:txBody>
      </p:sp>
      <p:sp>
        <p:nvSpPr>
          <p:cNvPr id="5" name="TextBox 4">
            <a:extLst>
              <a:ext uri="{FF2B5EF4-FFF2-40B4-BE49-F238E27FC236}">
                <a16:creationId xmlns:a16="http://schemas.microsoft.com/office/drawing/2014/main" id="{B43DD441-5140-8E2B-649D-6168BD6B6A73}"/>
              </a:ext>
            </a:extLst>
          </p:cNvPr>
          <p:cNvSpPr txBox="1"/>
          <p:nvPr/>
        </p:nvSpPr>
        <p:spPr>
          <a:xfrm>
            <a:off x="-55183" y="3233870"/>
            <a:ext cx="8678917" cy="1200329"/>
          </a:xfrm>
          <a:prstGeom prst="rect">
            <a:avLst/>
          </a:prstGeom>
          <a:noFill/>
        </p:spPr>
        <p:txBody>
          <a:bodyPr wrap="square">
            <a:spAutoFit/>
          </a:bodyPr>
          <a:lstStyle/>
          <a:p>
            <a:pPr marL="914400" algn="just" fontAlgn="base"/>
            <a:r>
              <a:rPr lang="en-US" sz="1200" b="1" i="0" dirty="0">
                <a:effectLst/>
                <a:latin typeface="Roboto" panose="02000000000000000000" pitchFamily="2" charset="0"/>
              </a:rPr>
              <a:t>Top Management:</a:t>
            </a:r>
          </a:p>
          <a:p>
            <a:pPr marL="914400" algn="just" fontAlgn="base"/>
            <a:endParaRPr lang="en-US" sz="1200" b="0" i="0" dirty="0">
              <a:effectLst/>
              <a:latin typeface="Roboto" panose="02000000000000000000" pitchFamily="2" charset="0"/>
            </a:endParaRPr>
          </a:p>
          <a:p>
            <a:pPr marL="914400" algn="just" fontAlgn="base"/>
            <a:r>
              <a:rPr lang="en-US" sz="1200" b="0" i="0" dirty="0">
                <a:effectLst/>
                <a:latin typeface="Roboto" panose="02000000000000000000" pitchFamily="2" charset="0"/>
              </a:rPr>
              <a:t>Top management can make a significant impact organization’ culture through their actions, words and behavior.</a:t>
            </a:r>
          </a:p>
          <a:p>
            <a:pPr marL="914400" algn="just" fontAlgn="base"/>
            <a:endParaRPr lang="en-US" sz="1200" b="0" i="0" dirty="0">
              <a:effectLst/>
              <a:latin typeface="Roboto" panose="02000000000000000000" pitchFamily="2" charset="0"/>
            </a:endParaRPr>
          </a:p>
          <a:p>
            <a:pPr marL="914400" algn="just" fontAlgn="base"/>
            <a:r>
              <a:rPr lang="en-US" sz="1200" b="0" i="0" dirty="0">
                <a:effectLst/>
                <a:latin typeface="Roboto" panose="02000000000000000000" pitchFamily="2" charset="0"/>
              </a:rPr>
              <a:t>Whether managers support innovative ideas, what actions result in pay rise, rewards and promotions, office dress code etc.</a:t>
            </a:r>
          </a:p>
        </p:txBody>
      </p:sp>
      <p:sp>
        <p:nvSpPr>
          <p:cNvPr id="7" name="TextBox 6">
            <a:extLst>
              <a:ext uri="{FF2B5EF4-FFF2-40B4-BE49-F238E27FC236}">
                <a16:creationId xmlns:a16="http://schemas.microsoft.com/office/drawing/2014/main" id="{F6AFA64E-1949-BA87-14A4-98BDD48E0384}"/>
              </a:ext>
            </a:extLst>
          </p:cNvPr>
          <p:cNvSpPr txBox="1"/>
          <p:nvPr/>
        </p:nvSpPr>
        <p:spPr>
          <a:xfrm>
            <a:off x="-55183" y="1592805"/>
            <a:ext cx="9151883" cy="1600438"/>
          </a:xfrm>
          <a:prstGeom prst="rect">
            <a:avLst/>
          </a:prstGeom>
          <a:noFill/>
        </p:spPr>
        <p:txBody>
          <a:bodyPr wrap="square">
            <a:spAutoFit/>
          </a:bodyPr>
          <a:lstStyle/>
          <a:p>
            <a:pPr marL="914400" algn="just" fontAlgn="base"/>
            <a:r>
              <a:rPr lang="en-US" sz="1200" b="1" i="0" dirty="0">
                <a:effectLst/>
                <a:latin typeface="Arial" panose="020B0604020202020204" pitchFamily="34" charset="0"/>
                <a:cs typeface="Arial" panose="020B0604020202020204" pitchFamily="34" charset="0"/>
              </a:rPr>
              <a:t>Selection:</a:t>
            </a:r>
          </a:p>
          <a:p>
            <a:pPr marL="914400" algn="just" fontAlgn="base"/>
            <a:endParaRPr lang="en-US" sz="1200" b="0" i="0" dirty="0">
              <a:effectLst/>
              <a:latin typeface="Arial" panose="020B0604020202020204" pitchFamily="34" charset="0"/>
              <a:cs typeface="Arial" panose="020B0604020202020204" pitchFamily="34" charset="0"/>
            </a:endParaRPr>
          </a:p>
          <a:p>
            <a:pPr marL="914400" algn="just" fontAlgn="base"/>
            <a:r>
              <a:rPr lang="en-US" sz="1200" b="0" i="0" dirty="0">
                <a:effectLst/>
                <a:latin typeface="Arial" panose="020B0604020202020204" pitchFamily="34" charset="0"/>
                <a:cs typeface="Arial" panose="020B0604020202020204" pitchFamily="34" charset="0"/>
              </a:rPr>
              <a:t>While selecting employees, selectors need to keep the most significant point in mind, whether the candidate will fit into the organization. Identify candidates, whose values must match a good portion of organizational culture.</a:t>
            </a:r>
          </a:p>
          <a:p>
            <a:pPr marL="914400" algn="just" fontAlgn="base"/>
            <a:endParaRPr lang="en-US" sz="1200" b="0" i="0" dirty="0">
              <a:effectLst/>
              <a:latin typeface="Arial" panose="020B0604020202020204" pitchFamily="34" charset="0"/>
              <a:cs typeface="Arial" panose="020B0604020202020204" pitchFamily="34" charset="0"/>
            </a:endParaRPr>
          </a:p>
          <a:p>
            <a:pPr marL="914400" algn="just" fontAlgn="base"/>
            <a:r>
              <a:rPr lang="en-US" sz="1200" b="0" i="0" dirty="0">
                <a:effectLst/>
                <a:latin typeface="Arial" panose="020B0604020202020204" pitchFamily="34" charset="0"/>
                <a:cs typeface="Arial" panose="020B0604020202020204" pitchFamily="34" charset="0"/>
              </a:rPr>
              <a:t>In order to avoid a big mismatch, companies should provide complete requirements in the advertisement, so that the person find himself as misfit for the job should not apply.</a:t>
            </a:r>
          </a:p>
          <a:p>
            <a:pPr marL="914400" algn="just" fontAlgn="base"/>
            <a:r>
              <a:rPr lang="en-US" sz="1400" b="0" i="0" dirty="0">
                <a:solidFill>
                  <a:srgbClr val="7A7A7A"/>
                </a:solidFill>
                <a:effectLst/>
                <a:latin typeface="Roboto" panose="02000000000000000000" pitchFamily="2" charset="0"/>
              </a:rPr>
              <a:t> </a:t>
            </a:r>
          </a:p>
        </p:txBody>
      </p:sp>
      <p:sp>
        <p:nvSpPr>
          <p:cNvPr id="9" name="TextBox 8">
            <a:extLst>
              <a:ext uri="{FF2B5EF4-FFF2-40B4-BE49-F238E27FC236}">
                <a16:creationId xmlns:a16="http://schemas.microsoft.com/office/drawing/2014/main" id="{C48008E0-9C56-232C-FB05-FFC474E4A5B4}"/>
              </a:ext>
            </a:extLst>
          </p:cNvPr>
          <p:cNvSpPr txBox="1"/>
          <p:nvPr/>
        </p:nvSpPr>
        <p:spPr>
          <a:xfrm>
            <a:off x="835572" y="66803"/>
            <a:ext cx="8308428" cy="1261884"/>
          </a:xfrm>
          <a:prstGeom prst="rect">
            <a:avLst/>
          </a:prstGeom>
          <a:noFill/>
        </p:spPr>
        <p:txBody>
          <a:bodyPr wrap="square">
            <a:spAutoFit/>
          </a:bodyPr>
          <a:lstStyle/>
          <a:p>
            <a:r>
              <a:rPr lang="en-US" sz="1400" b="1" dirty="0"/>
              <a:t>Philosophy of founders</a:t>
            </a:r>
          </a:p>
          <a:p>
            <a:endParaRPr lang="en-US" sz="14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The vision of founders and various functions of the organization create culture. The ideology and customs are bedrock of any organizational culture. The mission and vision of founder members, hard work, competitive spirit and the way of life is important as it establishes cultural value of any organization. The vision of </a:t>
            </a:r>
            <a:r>
              <a:rPr lang="en-US" sz="1200" dirty="0" err="1">
                <a:latin typeface="Arial" panose="020B0604020202020204" pitchFamily="34" charset="0"/>
                <a:cs typeface="Arial" panose="020B0604020202020204" pitchFamily="34" charset="0"/>
              </a:rPr>
              <a:t>Ratanji</a:t>
            </a:r>
            <a:r>
              <a:rPr lang="en-US" sz="1200" dirty="0">
                <a:latin typeface="Arial" panose="020B0604020202020204" pitchFamily="34" charset="0"/>
                <a:cs typeface="Arial" panose="020B0604020202020204" pitchFamily="34" charset="0"/>
              </a:rPr>
              <a:t> Tata has created a Tata culture. Luthans has suggested following two steps in creation of culture</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9465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Culture develop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76670-9581-AD79-3767-0962A8963050}"/>
              </a:ext>
            </a:extLst>
          </p:cNvPr>
          <p:cNvSpPr txBox="1">
            <a:spLocks noGrp="1"/>
          </p:cNvSpPr>
          <p:nvPr>
            <p:ph type="title" idx="4294967295"/>
          </p:nvPr>
        </p:nvSpPr>
        <p:spPr>
          <a:xfrm>
            <a:off x="457200" y="198360"/>
            <a:ext cx="8229240" cy="1142640"/>
          </a:xfrm>
        </p:spPr>
        <p:txBody>
          <a:bodyPr/>
          <a:lstStyle/>
          <a:p>
            <a:pPr lvl="0"/>
            <a:r>
              <a:rPr lang="en-US" b="1"/>
              <a:t>Culture development</a:t>
            </a:r>
          </a:p>
        </p:txBody>
      </p:sp>
      <p:sp>
        <p:nvSpPr>
          <p:cNvPr id="3" name="Content Placeholder 2">
            <a:extLst>
              <a:ext uri="{FF2B5EF4-FFF2-40B4-BE49-F238E27FC236}">
                <a16:creationId xmlns:a16="http://schemas.microsoft.com/office/drawing/2014/main" id="{89049EA0-106F-A94D-E57B-81AC33E84F16}"/>
              </a:ext>
            </a:extLst>
          </p:cNvPr>
          <p:cNvSpPr txBox="1">
            <a:spLocks noGrp="1"/>
          </p:cNvSpPr>
          <p:nvPr>
            <p:ph type="body" idx="4294967295"/>
          </p:nvPr>
        </p:nvSpPr>
        <p:spPr>
          <a:xfrm>
            <a:off x="457200" y="1600200"/>
            <a:ext cx="8229240" cy="3916080"/>
          </a:xfrm>
        </p:spPr>
        <p:txBody>
          <a:bodyPr/>
          <a:lstStyle/>
          <a:p>
            <a:pPr lvl="0" hangingPunct="1">
              <a:spcBef>
                <a:spcPts val="479"/>
              </a:spcBef>
              <a:spcAft>
                <a:spcPts val="0"/>
              </a:spcAft>
              <a:buNone/>
            </a:pPr>
            <a:r>
              <a:rPr lang="en-US" b="1">
                <a:latin typeface="robotoregular" pitchFamily="18"/>
              </a:rPr>
              <a:t>According to Mullins and McLean (2019)</a:t>
            </a:r>
          </a:p>
          <a:p>
            <a:pPr lvl="0" hangingPunct="1">
              <a:spcBef>
                <a:spcPts val="479"/>
              </a:spcBef>
              <a:spcAft>
                <a:spcPts val="0"/>
              </a:spcAft>
              <a:buFont typeface="Arial" pitchFamily="32"/>
              <a:buChar char="•"/>
            </a:pPr>
            <a:r>
              <a:rPr lang="en-US">
                <a:latin typeface="robotoregular" pitchFamily="18"/>
              </a:rPr>
              <a:t>History</a:t>
            </a:r>
          </a:p>
          <a:p>
            <a:pPr lvl="0" hangingPunct="1">
              <a:spcBef>
                <a:spcPts val="479"/>
              </a:spcBef>
              <a:spcAft>
                <a:spcPts val="0"/>
              </a:spcAft>
              <a:buFont typeface="Arial" pitchFamily="32"/>
              <a:buChar char="•"/>
            </a:pPr>
            <a:r>
              <a:rPr lang="en-US">
                <a:latin typeface="robotoregular" pitchFamily="18"/>
              </a:rPr>
              <a:t>Primary function and technology</a:t>
            </a:r>
          </a:p>
          <a:p>
            <a:pPr lvl="0" hangingPunct="1">
              <a:spcBef>
                <a:spcPts val="479"/>
              </a:spcBef>
              <a:spcAft>
                <a:spcPts val="0"/>
              </a:spcAft>
              <a:buFont typeface="Arial" pitchFamily="32"/>
              <a:buChar char="•"/>
            </a:pPr>
            <a:r>
              <a:rPr lang="en-US">
                <a:latin typeface="robotoregular" pitchFamily="18"/>
              </a:rPr>
              <a:t>Strategy</a:t>
            </a:r>
          </a:p>
          <a:p>
            <a:pPr lvl="0" hangingPunct="1">
              <a:spcBef>
                <a:spcPts val="479"/>
              </a:spcBef>
              <a:spcAft>
                <a:spcPts val="0"/>
              </a:spcAft>
              <a:buFont typeface="Arial" pitchFamily="32"/>
              <a:buChar char="•"/>
            </a:pPr>
            <a:r>
              <a:rPr lang="en-US">
                <a:latin typeface="robotoregular" pitchFamily="18"/>
              </a:rPr>
              <a:t>Size</a:t>
            </a:r>
          </a:p>
          <a:p>
            <a:pPr lvl="0" hangingPunct="1">
              <a:spcBef>
                <a:spcPts val="479"/>
              </a:spcBef>
              <a:spcAft>
                <a:spcPts val="0"/>
              </a:spcAft>
              <a:buFont typeface="Arial" pitchFamily="32"/>
              <a:buChar char="•"/>
            </a:pPr>
            <a:r>
              <a:rPr lang="en-US">
                <a:latin typeface="robotoregular" pitchFamily="18"/>
              </a:rPr>
              <a:t>Location</a:t>
            </a:r>
          </a:p>
          <a:p>
            <a:pPr lvl="0" hangingPunct="1">
              <a:spcBef>
                <a:spcPts val="479"/>
              </a:spcBef>
              <a:spcAft>
                <a:spcPts val="0"/>
              </a:spcAft>
              <a:buFont typeface="Arial" pitchFamily="32"/>
              <a:buChar char="•"/>
            </a:pPr>
            <a:r>
              <a:rPr lang="en-US">
                <a:latin typeface="robotoregular" pitchFamily="18"/>
              </a:rPr>
              <a:t>Management and leadership</a:t>
            </a:r>
          </a:p>
          <a:p>
            <a:pPr lvl="0" hangingPunct="1">
              <a:spcBef>
                <a:spcPts val="479"/>
              </a:spcBef>
              <a:spcAft>
                <a:spcPts val="0"/>
              </a:spcAft>
              <a:buFont typeface="Arial" pitchFamily="32"/>
              <a:buChar char="•"/>
            </a:pPr>
            <a:r>
              <a:rPr lang="en-US">
                <a:latin typeface="robotoregular" pitchFamily="18"/>
              </a:rPr>
              <a:t>The environment</a:t>
            </a:r>
          </a:p>
        </p:txBody>
      </p:sp>
      <p:sp>
        <p:nvSpPr>
          <p:cNvPr id="4" name="Date Placeholder 3">
            <a:extLst>
              <a:ext uri="{FF2B5EF4-FFF2-40B4-BE49-F238E27FC236}">
                <a16:creationId xmlns:a16="http://schemas.microsoft.com/office/drawing/2014/main" id="{9B810729-928D-56FF-67B6-25C043AFB489}"/>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8555981F-3E65-40E3-ACBB-663AE41E5804}"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845652E5-9141-7B12-0DD9-33C032AED157}"/>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41502404-92A5-420D-9753-FF7C1A13C4B9}" type="slidenum">
              <a:rPr/>
              <a:t>6</a:t>
            </a:fld>
            <a:endParaRPr lang="en-GB" sz="1200">
              <a:solidFill>
                <a:srgbClr val="000000"/>
              </a:solidFill>
              <a:latin typeface="Myriad Pro" pitchFamily="18"/>
              <a:cs typeface="Tahoma" pitchFamily="2"/>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Organisational culture develop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7F40A-CE77-9D14-DD11-E1AC7635F748}"/>
              </a:ext>
            </a:extLst>
          </p:cNvPr>
          <p:cNvSpPr txBox="1">
            <a:spLocks noGrp="1"/>
          </p:cNvSpPr>
          <p:nvPr>
            <p:ph type="title" idx="4294967295"/>
          </p:nvPr>
        </p:nvSpPr>
        <p:spPr>
          <a:xfrm>
            <a:off x="2613960" y="274680"/>
            <a:ext cx="6072479" cy="1142640"/>
          </a:xfrm>
        </p:spPr>
        <p:txBody>
          <a:bodyPr/>
          <a:lstStyle/>
          <a:p>
            <a:pPr lvl="0"/>
            <a:r>
              <a:rPr lang="en-US" b="1"/>
              <a:t>Organisational culture development</a:t>
            </a:r>
          </a:p>
        </p:txBody>
      </p:sp>
      <p:sp>
        <p:nvSpPr>
          <p:cNvPr id="3" name="Title 1">
            <a:extLst>
              <a:ext uri="{FF2B5EF4-FFF2-40B4-BE49-F238E27FC236}">
                <a16:creationId xmlns:a16="http://schemas.microsoft.com/office/drawing/2014/main" id="{66FE4657-2639-465E-5B2C-42C29A3E81F6}"/>
              </a:ext>
            </a:extLst>
          </p:cNvPr>
          <p:cNvSpPr/>
          <p:nvPr/>
        </p:nvSpPr>
        <p:spPr>
          <a:xfrm>
            <a:off x="457200" y="274680"/>
            <a:ext cx="2156400" cy="114264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92D050"/>
          </a:solidFill>
          <a:ln w="25560">
            <a:solidFill>
              <a:srgbClr val="0084B4"/>
            </a:solid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3300" b="0" i="0" u="none" strike="noStrike" kern="1200" spc="0">
                <a:ln>
                  <a:noFill/>
                </a:ln>
                <a:solidFill>
                  <a:srgbClr val="000000"/>
                </a:solidFill>
                <a:latin typeface="Arial" pitchFamily="34"/>
                <a:ea typeface="Microsoft YaHei" pitchFamily="2"/>
                <a:cs typeface="Arial" pitchFamily="34"/>
              </a:rPr>
              <a:t>Activity</a:t>
            </a:r>
          </a:p>
        </p:txBody>
      </p:sp>
      <p:sp>
        <p:nvSpPr>
          <p:cNvPr id="4" name="Content Placeholder 2">
            <a:extLst>
              <a:ext uri="{FF2B5EF4-FFF2-40B4-BE49-F238E27FC236}">
                <a16:creationId xmlns:a16="http://schemas.microsoft.com/office/drawing/2014/main" id="{25F7B96A-0900-BE8A-E55F-2D7DD23A60C9}"/>
              </a:ext>
            </a:extLst>
          </p:cNvPr>
          <p:cNvSpPr txBox="1">
            <a:spLocks noGrp="1"/>
          </p:cNvSpPr>
          <p:nvPr>
            <p:ph type="body" idx="4294967295"/>
          </p:nvPr>
        </p:nvSpPr>
        <p:spPr>
          <a:xfrm>
            <a:off x="457200" y="1600200"/>
            <a:ext cx="8055000" cy="3916800"/>
          </a:xfrm>
        </p:spPr>
        <p:txBody>
          <a:bodyPr/>
          <a:lstStyle/>
          <a:p>
            <a:pPr lvl="0">
              <a:spcBef>
                <a:spcPts val="479"/>
              </a:spcBef>
              <a:spcAft>
                <a:spcPts val="0"/>
              </a:spcAft>
              <a:buNone/>
            </a:pPr>
            <a:r>
              <a:rPr lang="en-US" dirty="0"/>
              <a:t>Individual. 20 minutes.</a:t>
            </a:r>
          </a:p>
          <a:p>
            <a:pPr lvl="0">
              <a:spcBef>
                <a:spcPts val="479"/>
              </a:spcBef>
              <a:spcAft>
                <a:spcPts val="0"/>
              </a:spcAft>
              <a:buNone/>
            </a:pPr>
            <a:endParaRPr lang="en-US" dirty="0"/>
          </a:p>
          <a:p>
            <a:pPr lvl="0">
              <a:spcBef>
                <a:spcPts val="479"/>
              </a:spcBef>
              <a:spcAft>
                <a:spcPts val="0"/>
              </a:spcAft>
              <a:buNone/>
            </a:pPr>
            <a:r>
              <a:rPr lang="en-US" dirty="0"/>
              <a:t>Select one </a:t>
            </a:r>
            <a:r>
              <a:rPr lang="en-US" dirty="0" err="1"/>
              <a:t>organisation</a:t>
            </a:r>
            <a:r>
              <a:rPr lang="en-US" dirty="0"/>
              <a:t> or a group. How was its </a:t>
            </a:r>
            <a:r>
              <a:rPr lang="en-US" dirty="0" err="1"/>
              <a:t>organisational</a:t>
            </a:r>
            <a:r>
              <a:rPr lang="en-US" dirty="0"/>
              <a:t> culture developed? Identified three or more key values of that </a:t>
            </a:r>
            <a:r>
              <a:rPr lang="en-US" dirty="0" err="1"/>
              <a:t>organisation</a:t>
            </a:r>
            <a:r>
              <a:rPr lang="en-US" dirty="0"/>
              <a:t>/group. Where did these values come from?</a:t>
            </a:r>
          </a:p>
          <a:p>
            <a:pPr lvl="0">
              <a:spcBef>
                <a:spcPts val="479"/>
              </a:spcBef>
              <a:spcAft>
                <a:spcPts val="0"/>
              </a:spcAft>
              <a:buNone/>
            </a:pPr>
            <a:endParaRPr lang="en-US" dirty="0"/>
          </a:p>
          <a:p>
            <a:pPr lvl="0">
              <a:spcBef>
                <a:spcPts val="479"/>
              </a:spcBef>
              <a:spcAft>
                <a:spcPts val="0"/>
              </a:spcAft>
              <a:buNone/>
            </a:pPr>
            <a:r>
              <a:rPr lang="en-US" dirty="0"/>
              <a:t>Prepare to provide your answer to the class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Dimensions of organisational cul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91DA0-DB4D-F73F-37A6-4E146C4904C2}"/>
              </a:ext>
            </a:extLst>
          </p:cNvPr>
          <p:cNvSpPr txBox="1">
            <a:spLocks noGrp="1"/>
          </p:cNvSpPr>
          <p:nvPr>
            <p:ph type="title" idx="4294967295"/>
          </p:nvPr>
        </p:nvSpPr>
        <p:spPr>
          <a:xfrm>
            <a:off x="457200" y="198360"/>
            <a:ext cx="8229240" cy="1142640"/>
          </a:xfrm>
        </p:spPr>
        <p:txBody>
          <a:bodyPr/>
          <a:lstStyle/>
          <a:p>
            <a:pPr lvl="0" hangingPunct="1">
              <a:spcBef>
                <a:spcPts val="1199"/>
              </a:spcBef>
            </a:pPr>
            <a:r>
              <a:rPr lang="en-US" sz="3600" b="1">
                <a:cs typeface="Times New Roman" pitchFamily="18"/>
              </a:rPr>
              <a:t>Dimensions of organisational culture</a:t>
            </a:r>
          </a:p>
        </p:txBody>
      </p:sp>
      <p:sp>
        <p:nvSpPr>
          <p:cNvPr id="3" name="Date Placeholder 3">
            <a:extLst>
              <a:ext uri="{FF2B5EF4-FFF2-40B4-BE49-F238E27FC236}">
                <a16:creationId xmlns:a16="http://schemas.microsoft.com/office/drawing/2014/main" id="{704F8C58-6D59-4CA5-C5AB-249AEAA88BD7}"/>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35864FF3-1B45-4A4B-9DE1-C4ADB84890C0}"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4" name="Slide Number Placeholder 4">
            <a:extLst>
              <a:ext uri="{FF2B5EF4-FFF2-40B4-BE49-F238E27FC236}">
                <a16:creationId xmlns:a16="http://schemas.microsoft.com/office/drawing/2014/main" id="{FDA67650-5682-1688-3244-55AD13DA9E4D}"/>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6BB94815-3A5E-420E-906E-3526EA9C10BE}" type="slidenum">
              <a:rPr/>
              <a:t>8</a:t>
            </a:fld>
            <a:endParaRPr lang="en-GB" sz="1200">
              <a:solidFill>
                <a:srgbClr val="000000"/>
              </a:solidFill>
              <a:latin typeface="Myriad Pro" pitchFamily="18"/>
              <a:cs typeface="Tahoma" pitchFamily="2"/>
            </a:endParaRPr>
          </a:p>
        </p:txBody>
      </p:sp>
      <p:sp>
        <p:nvSpPr>
          <p:cNvPr id="5" name="Content Placeholder 2">
            <a:extLst>
              <a:ext uri="{FF2B5EF4-FFF2-40B4-BE49-F238E27FC236}">
                <a16:creationId xmlns:a16="http://schemas.microsoft.com/office/drawing/2014/main" id="{1CBC6262-F2C1-CC22-4557-FAD4FFF7AA8E}"/>
              </a:ext>
            </a:extLst>
          </p:cNvPr>
          <p:cNvSpPr txBox="1">
            <a:spLocks noGrp="1"/>
          </p:cNvSpPr>
          <p:nvPr>
            <p:ph type="body" idx="4294967295"/>
          </p:nvPr>
        </p:nvSpPr>
        <p:spPr>
          <a:xfrm>
            <a:off x="457200" y="1600200"/>
            <a:ext cx="8229240" cy="3916080"/>
          </a:xfrm>
        </p:spPr>
        <p:txBody>
          <a:bodyPr/>
          <a:lstStyle/>
          <a:p>
            <a:pPr lvl="0" algn="just" hangingPunct="1">
              <a:spcBef>
                <a:spcPts val="1199"/>
              </a:spcBef>
              <a:spcAft>
                <a:spcPts val="0"/>
              </a:spcAft>
              <a:buAutoNum type="arabicPeriod"/>
            </a:pPr>
            <a:r>
              <a:rPr lang="en-US" sz="2800" dirty="0">
                <a:cs typeface="Times New Roman" pitchFamily="18"/>
              </a:rPr>
              <a:t>Adaptability</a:t>
            </a:r>
          </a:p>
          <a:p>
            <a:pPr lvl="0" algn="just" hangingPunct="1">
              <a:spcBef>
                <a:spcPts val="1199"/>
              </a:spcBef>
              <a:spcAft>
                <a:spcPts val="0"/>
              </a:spcAft>
              <a:buAutoNum type="arabicPeriod"/>
            </a:pPr>
            <a:r>
              <a:rPr lang="en-US" sz="2800" dirty="0">
                <a:cs typeface="Times New Roman" pitchFamily="18"/>
              </a:rPr>
              <a:t>Attention to detail</a:t>
            </a:r>
          </a:p>
          <a:p>
            <a:pPr lvl="0" algn="just" hangingPunct="1">
              <a:spcBef>
                <a:spcPts val="1199"/>
              </a:spcBef>
              <a:spcAft>
                <a:spcPts val="0"/>
              </a:spcAft>
              <a:buAutoNum type="arabicPeriod"/>
            </a:pPr>
            <a:r>
              <a:rPr lang="en-US" sz="2800" dirty="0">
                <a:cs typeface="Times New Roman" pitchFamily="18"/>
              </a:rPr>
              <a:t>Outcome orientation</a:t>
            </a:r>
          </a:p>
          <a:p>
            <a:pPr lvl="0" algn="just" hangingPunct="1">
              <a:spcBef>
                <a:spcPts val="1199"/>
              </a:spcBef>
              <a:spcAft>
                <a:spcPts val="0"/>
              </a:spcAft>
              <a:buAutoNum type="arabicPeriod"/>
            </a:pPr>
            <a:r>
              <a:rPr lang="en-US" sz="2800" dirty="0">
                <a:cs typeface="Times New Roman" pitchFamily="18"/>
              </a:rPr>
              <a:t>People orientation</a:t>
            </a:r>
          </a:p>
          <a:p>
            <a:pPr lvl="0" algn="just" hangingPunct="1">
              <a:spcBef>
                <a:spcPts val="1199"/>
              </a:spcBef>
              <a:spcAft>
                <a:spcPts val="0"/>
              </a:spcAft>
              <a:buAutoNum type="arabicPeriod"/>
            </a:pPr>
            <a:r>
              <a:rPr lang="en-US" sz="2800" dirty="0">
                <a:cs typeface="Times New Roman" pitchFamily="18"/>
              </a:rPr>
              <a:t>Team orientation</a:t>
            </a:r>
          </a:p>
          <a:p>
            <a:pPr lvl="0" algn="just" hangingPunct="1">
              <a:spcBef>
                <a:spcPts val="1199"/>
              </a:spcBef>
              <a:spcAft>
                <a:spcPts val="0"/>
              </a:spcAft>
              <a:buAutoNum type="arabicPeriod"/>
            </a:pPr>
            <a:r>
              <a:rPr lang="en-US" sz="2800" dirty="0">
                <a:cs typeface="Times New Roman" pitchFamily="18"/>
              </a:rPr>
              <a:t>Integrity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Dimensions of organisational cul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953BF-0E6F-C49D-A93E-396AC3C434E9}"/>
              </a:ext>
            </a:extLst>
          </p:cNvPr>
          <p:cNvSpPr txBox="1">
            <a:spLocks noGrp="1"/>
          </p:cNvSpPr>
          <p:nvPr>
            <p:ph type="title" idx="4294967295"/>
          </p:nvPr>
        </p:nvSpPr>
        <p:spPr>
          <a:xfrm>
            <a:off x="457200" y="198360"/>
            <a:ext cx="8229240" cy="1142640"/>
          </a:xfrm>
        </p:spPr>
        <p:txBody>
          <a:bodyPr/>
          <a:lstStyle/>
          <a:p>
            <a:pPr lvl="0"/>
            <a:r>
              <a:rPr lang="en-US" sz="3600" b="1">
                <a:cs typeface="Times New Roman" pitchFamily="18"/>
              </a:rPr>
              <a:t>Dimensions of organisational culture</a:t>
            </a:r>
          </a:p>
        </p:txBody>
      </p:sp>
      <p:sp>
        <p:nvSpPr>
          <p:cNvPr id="3" name="Date Placeholder 3">
            <a:extLst>
              <a:ext uri="{FF2B5EF4-FFF2-40B4-BE49-F238E27FC236}">
                <a16:creationId xmlns:a16="http://schemas.microsoft.com/office/drawing/2014/main" id="{0CF3DEE5-CA66-6378-EB19-D2D9D9DF1A2B}"/>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069F0013-31BB-4CE5-8CA4-CC04A78F74AB}"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4" name="Slide Number Placeholder 4">
            <a:extLst>
              <a:ext uri="{FF2B5EF4-FFF2-40B4-BE49-F238E27FC236}">
                <a16:creationId xmlns:a16="http://schemas.microsoft.com/office/drawing/2014/main" id="{1DEEF972-D33F-886F-332B-354AED100811}"/>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A58721F0-4CB6-4144-B651-30797B078D1D}" type="slidenum">
              <a:rPr/>
              <a:t>9</a:t>
            </a:fld>
            <a:endParaRPr lang="en-GB" sz="1200">
              <a:solidFill>
                <a:srgbClr val="000000"/>
              </a:solidFill>
              <a:latin typeface="Myriad Pro" pitchFamily="18"/>
              <a:cs typeface="Tahoma" pitchFamily="2"/>
            </a:endParaRPr>
          </a:p>
        </p:txBody>
      </p:sp>
      <p:sp>
        <p:nvSpPr>
          <p:cNvPr id="5" name="Content Placeholder 2">
            <a:extLst>
              <a:ext uri="{FF2B5EF4-FFF2-40B4-BE49-F238E27FC236}">
                <a16:creationId xmlns:a16="http://schemas.microsoft.com/office/drawing/2014/main" id="{540F2993-6083-DCF5-440C-4ADB29628E90}"/>
              </a:ext>
            </a:extLst>
          </p:cNvPr>
          <p:cNvSpPr txBox="1">
            <a:spLocks noGrp="1"/>
          </p:cNvSpPr>
          <p:nvPr>
            <p:ph type="body" idx="4294967295"/>
          </p:nvPr>
        </p:nvSpPr>
        <p:spPr>
          <a:xfrm>
            <a:off x="457200" y="1600200"/>
            <a:ext cx="8229240" cy="3916080"/>
          </a:xfrm>
        </p:spPr>
        <p:txBody>
          <a:bodyPr/>
          <a:lstStyle/>
          <a:p>
            <a:pPr lvl="0" algn="just" hangingPunct="1">
              <a:spcBef>
                <a:spcPts val="1199"/>
              </a:spcBef>
              <a:spcAft>
                <a:spcPts val="0"/>
              </a:spcAft>
              <a:buAutoNum type="arabicPeriod"/>
            </a:pPr>
            <a:r>
              <a:rPr lang="en-US" sz="1800">
                <a:cs typeface="Times New Roman" pitchFamily="18"/>
              </a:rPr>
              <a:t>Adaptability: The degree to which employees are encouraged to be innovative and flexible and to take risks and experiment.</a:t>
            </a:r>
          </a:p>
          <a:p>
            <a:pPr lvl="0" algn="just" hangingPunct="1">
              <a:spcBef>
                <a:spcPts val="1199"/>
              </a:spcBef>
              <a:spcAft>
                <a:spcPts val="0"/>
              </a:spcAft>
              <a:buAutoNum type="arabicPeriod"/>
            </a:pPr>
            <a:r>
              <a:rPr lang="en-US" sz="1800">
                <a:cs typeface="Times New Roman" pitchFamily="18"/>
              </a:rPr>
              <a:t>Attention to detail: The degree to which employees are expected to exhibit precision, analysis, and focus on details.</a:t>
            </a:r>
          </a:p>
          <a:p>
            <a:pPr lvl="0" algn="just" hangingPunct="1">
              <a:spcBef>
                <a:spcPts val="1199"/>
              </a:spcBef>
              <a:spcAft>
                <a:spcPts val="0"/>
              </a:spcAft>
              <a:buAutoNum type="arabicPeriod"/>
            </a:pPr>
            <a:r>
              <a:rPr lang="en-US" sz="1800">
                <a:cs typeface="Times New Roman" pitchFamily="18"/>
              </a:rPr>
              <a:t>Outcome orientation: The degree to which  management emphasizes results rather than on the techniques and processes used to achieve them.</a:t>
            </a:r>
          </a:p>
          <a:p>
            <a:pPr lvl="0" algn="just" hangingPunct="1">
              <a:spcBef>
                <a:spcPts val="1199"/>
              </a:spcBef>
              <a:spcAft>
                <a:spcPts val="0"/>
              </a:spcAft>
              <a:buAutoNum type="arabicPeriod"/>
            </a:pPr>
            <a:r>
              <a:rPr lang="en-US" sz="1800">
                <a:cs typeface="Times New Roman" pitchFamily="18"/>
              </a:rPr>
              <a:t>People orientation: The degree to which  management decisions consider the effect of outcomes on people within and outside the organisation</a:t>
            </a:r>
          </a:p>
          <a:p>
            <a:pPr lvl="0" algn="just" hangingPunct="1">
              <a:spcBef>
                <a:spcPts val="1199"/>
              </a:spcBef>
              <a:spcAft>
                <a:spcPts val="0"/>
              </a:spcAft>
              <a:buAutoNum type="arabicPeriod"/>
            </a:pPr>
            <a:r>
              <a:rPr lang="en-US" sz="1800">
                <a:cs typeface="Times New Roman" pitchFamily="18"/>
              </a:rPr>
              <a:t>Team orientation: The degree to which collaboration is encouraged and work activities are organised around teams rather than individuals.</a:t>
            </a:r>
          </a:p>
          <a:p>
            <a:pPr lvl="0" algn="just" hangingPunct="1">
              <a:spcBef>
                <a:spcPts val="1199"/>
              </a:spcBef>
              <a:spcAft>
                <a:spcPts val="0"/>
              </a:spcAft>
              <a:buAutoNum type="arabicPeriod"/>
            </a:pPr>
            <a:r>
              <a:rPr lang="en-US" sz="1800">
                <a:cs typeface="Times New Roman" pitchFamily="18"/>
              </a:rPr>
              <a:t>Integrity: The degree to which people exhibit honesty and high ethical principles in their work</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Organisational cul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A6B09-5B96-2F3C-2BAF-0463CED1532C}"/>
              </a:ext>
            </a:extLst>
          </p:cNvPr>
          <p:cNvSpPr txBox="1">
            <a:spLocks noGrp="1"/>
          </p:cNvSpPr>
          <p:nvPr>
            <p:ph type="title" idx="4294967295"/>
          </p:nvPr>
        </p:nvSpPr>
        <p:spPr>
          <a:xfrm>
            <a:off x="2613960" y="274680"/>
            <a:ext cx="6072479" cy="1142640"/>
          </a:xfrm>
        </p:spPr>
        <p:txBody>
          <a:bodyPr/>
          <a:lstStyle/>
          <a:p>
            <a:pPr lvl="0"/>
            <a:r>
              <a:rPr lang="en-US" b="1"/>
              <a:t>Organisational culture</a:t>
            </a:r>
          </a:p>
        </p:txBody>
      </p:sp>
      <p:sp>
        <p:nvSpPr>
          <p:cNvPr id="3" name="Content Placeholder 2">
            <a:extLst>
              <a:ext uri="{FF2B5EF4-FFF2-40B4-BE49-F238E27FC236}">
                <a16:creationId xmlns:a16="http://schemas.microsoft.com/office/drawing/2014/main" id="{CC96BF79-08E8-32B6-245E-805A2FAAFB7B}"/>
              </a:ext>
            </a:extLst>
          </p:cNvPr>
          <p:cNvSpPr txBox="1">
            <a:spLocks noGrp="1"/>
          </p:cNvSpPr>
          <p:nvPr>
            <p:ph type="body" idx="4294967295"/>
          </p:nvPr>
        </p:nvSpPr>
        <p:spPr/>
        <p:txBody>
          <a:bodyPr/>
          <a:lstStyle/>
          <a:p>
            <a:pPr lvl="0">
              <a:spcBef>
                <a:spcPts val="479"/>
              </a:spcBef>
              <a:spcAft>
                <a:spcPts val="0"/>
              </a:spcAft>
              <a:buFont typeface="Arial" pitchFamily="32"/>
              <a:buChar char="•"/>
            </a:pPr>
            <a:r>
              <a:rPr lang="en-US" sz="2000" dirty="0"/>
              <a:t>Group of 4. 20 minutes.</a:t>
            </a:r>
          </a:p>
          <a:p>
            <a:pPr lvl="0">
              <a:spcBef>
                <a:spcPts val="479"/>
              </a:spcBef>
              <a:spcAft>
                <a:spcPts val="0"/>
              </a:spcAft>
              <a:buFont typeface="Arial" pitchFamily="32"/>
              <a:buChar char="•"/>
            </a:pPr>
            <a:r>
              <a:rPr lang="en-US" sz="2000" dirty="0"/>
              <a:t>The scenario:</a:t>
            </a:r>
          </a:p>
          <a:p>
            <a:pPr lvl="0">
              <a:spcBef>
                <a:spcPts val="479"/>
              </a:spcBef>
              <a:spcAft>
                <a:spcPts val="0"/>
              </a:spcAft>
              <a:buNone/>
            </a:pPr>
            <a:r>
              <a:rPr lang="en-US" sz="1800" dirty="0"/>
              <a:t>Paulo, the manager of a Web communications agency, is discovering that hiring employees can be frustrating. His last three hires are having trouble fitting in with the other 12 employees. For instance, one of the individuals—who’s actually been there for six months now—doesn’t want to jump in and help out the other team members when a deadline is fast approaching. and this same person doesn’t say anything in team meetings and lets everyone else make decisions. and then there’s the way they dress. “I don’t expect them to ‘suit up’ or wear ties, but ripped cargo shorts and tattered flip-flops are a little too casual. Why don’t these people ‘get it’?</a:t>
            </a:r>
          </a:p>
          <a:p>
            <a:pPr lvl="0">
              <a:spcBef>
                <a:spcPts val="479"/>
              </a:spcBef>
              <a:spcAft>
                <a:spcPts val="0"/>
              </a:spcAft>
              <a:buNone/>
            </a:pPr>
            <a:r>
              <a:rPr lang="en-US" sz="2000" dirty="0"/>
              <a:t>What advice about </a:t>
            </a:r>
            <a:r>
              <a:rPr lang="en-US" sz="2000" dirty="0" err="1"/>
              <a:t>organisational</a:t>
            </a:r>
            <a:r>
              <a:rPr lang="en-US" sz="2000" dirty="0"/>
              <a:t> culture would you give Paulo?</a:t>
            </a:r>
          </a:p>
          <a:p>
            <a:pPr lvl="0">
              <a:spcBef>
                <a:spcPts val="479"/>
              </a:spcBef>
              <a:spcAft>
                <a:spcPts val="0"/>
              </a:spcAft>
              <a:buNone/>
            </a:pPr>
            <a:endParaRPr lang="en-US" sz="2000" dirty="0"/>
          </a:p>
        </p:txBody>
      </p:sp>
      <p:sp>
        <p:nvSpPr>
          <p:cNvPr id="4" name="Title 1">
            <a:extLst>
              <a:ext uri="{FF2B5EF4-FFF2-40B4-BE49-F238E27FC236}">
                <a16:creationId xmlns:a16="http://schemas.microsoft.com/office/drawing/2014/main" id="{6812B431-783D-7CB7-D869-DE8BC0118B4A}"/>
              </a:ext>
            </a:extLst>
          </p:cNvPr>
          <p:cNvSpPr/>
          <p:nvPr/>
        </p:nvSpPr>
        <p:spPr>
          <a:xfrm>
            <a:off x="457200" y="274680"/>
            <a:ext cx="2156400" cy="114264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92D050"/>
          </a:solidFill>
          <a:ln w="25560">
            <a:solidFill>
              <a:srgbClr val="0084B4"/>
            </a:solid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3300" b="0" i="0" u="none" strike="noStrike" kern="1200" spc="0">
                <a:ln>
                  <a:noFill/>
                </a:ln>
                <a:solidFill>
                  <a:srgbClr val="000000"/>
                </a:solidFill>
                <a:latin typeface="Arial" pitchFamily="34"/>
                <a:ea typeface="Microsoft YaHei" pitchFamily="2"/>
                <a:cs typeface="Arial" pitchFamily="34"/>
              </a:rPr>
              <a:t>Activity</a:t>
            </a:r>
          </a:p>
        </p:txBody>
      </p:sp>
      <p:sp>
        <p:nvSpPr>
          <p:cNvPr id="5" name="Content Placeholder 2">
            <a:extLst>
              <a:ext uri="{FF2B5EF4-FFF2-40B4-BE49-F238E27FC236}">
                <a16:creationId xmlns:a16="http://schemas.microsoft.com/office/drawing/2014/main" id="{07B70E6C-F459-99C3-2247-A466CA515259}"/>
              </a:ext>
            </a:extLst>
          </p:cNvPr>
          <p:cNvSpPr/>
          <p:nvPr/>
        </p:nvSpPr>
        <p:spPr>
          <a:xfrm>
            <a:off x="1981080" y="5214240"/>
            <a:ext cx="5507640" cy="49536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1440" tIns="45720" rIns="91440" bIns="45720" anchor="t" anchorCtr="0" compatLnSpc="0">
            <a:noAutofit/>
          </a:bodyPr>
          <a:lstStyle/>
          <a:p>
            <a:pPr marL="0" marR="0" lvl="0" indent="0" algn="ctr" rtl="0" hangingPunct="1">
              <a:lnSpc>
                <a:spcPct val="100000"/>
              </a:lnSpc>
              <a:spcBef>
                <a:spcPts val="479"/>
              </a:spcBef>
              <a:spcAft>
                <a:spcPts val="0"/>
              </a:spcAft>
              <a:buNone/>
              <a:tabLst/>
              <a:defRPr sz="1800"/>
            </a:pPr>
            <a:r>
              <a:rPr lang="en-GB" sz="2000" b="0" i="0" u="none" strike="noStrike" kern="1200" spc="0">
                <a:ln>
                  <a:noFill/>
                </a:ln>
                <a:solidFill>
                  <a:srgbClr val="000000"/>
                </a:solidFill>
                <a:latin typeface="Myriad Pro" pitchFamily="18"/>
                <a:ea typeface="Microsoft YaHei" pitchFamily="2"/>
                <a:cs typeface="Arial" pitchFamily="2"/>
              </a:rPr>
              <a:t>(Robbins and Coulter, 2021, p. 105)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Key terms">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4DD6432C-FDCD-FC44-3CD0-E8137642EF01}"/>
              </a:ext>
            </a:extLst>
          </p:cNvPr>
          <p:cNvPicPr>
            <a:picLocks noChangeAspect="1"/>
          </p:cNvPicPr>
          <p:nvPr/>
        </p:nvPicPr>
        <p:blipFill>
          <a:blip r:embed="rId3">
            <a:lum/>
            <a:alphaModFix/>
          </a:blip>
          <a:srcRect b="34441"/>
          <a:stretch>
            <a:fillRect/>
          </a:stretch>
        </p:blipFill>
        <p:spPr>
          <a:xfrm>
            <a:off x="6948360" y="200520"/>
            <a:ext cx="1885680" cy="1291320"/>
          </a:xfrm>
          <a:prstGeom prst="rect">
            <a:avLst/>
          </a:prstGeom>
          <a:noFill/>
          <a:ln>
            <a:noFill/>
          </a:ln>
        </p:spPr>
      </p:pic>
      <p:sp>
        <p:nvSpPr>
          <p:cNvPr id="3" name="Title 1">
            <a:extLst>
              <a:ext uri="{FF2B5EF4-FFF2-40B4-BE49-F238E27FC236}">
                <a16:creationId xmlns:a16="http://schemas.microsoft.com/office/drawing/2014/main" id="{1E88EBFE-1D83-3435-DB25-F68F0C26B6CF}"/>
              </a:ext>
            </a:extLst>
          </p:cNvPr>
          <p:cNvSpPr txBox="1">
            <a:spLocks noGrp="1"/>
          </p:cNvSpPr>
          <p:nvPr>
            <p:ph type="title" idx="4294967295"/>
          </p:nvPr>
        </p:nvSpPr>
        <p:spPr/>
        <p:txBody>
          <a:bodyPr/>
          <a:lstStyle/>
          <a:p>
            <a:pPr lvl="0"/>
            <a:r>
              <a:rPr lang="en-US" b="1"/>
              <a:t>Key terms</a:t>
            </a:r>
          </a:p>
        </p:txBody>
      </p:sp>
      <p:sp>
        <p:nvSpPr>
          <p:cNvPr id="4" name="Content Placeholder 2">
            <a:extLst>
              <a:ext uri="{FF2B5EF4-FFF2-40B4-BE49-F238E27FC236}">
                <a16:creationId xmlns:a16="http://schemas.microsoft.com/office/drawing/2014/main" id="{6EF05DCF-CE02-02DF-98A3-BEAADA20889E}"/>
              </a:ext>
            </a:extLst>
          </p:cNvPr>
          <p:cNvSpPr txBox="1">
            <a:spLocks noGrp="1"/>
          </p:cNvSpPr>
          <p:nvPr>
            <p:ph type="body" idx="4294967295"/>
          </p:nvPr>
        </p:nvSpPr>
        <p:spPr>
          <a:xfrm>
            <a:off x="457200" y="1600200"/>
            <a:ext cx="3837240" cy="3916800"/>
          </a:xfrm>
          <a:ln w="0">
            <a:solidFill>
              <a:srgbClr val="77933C"/>
            </a:solidFill>
            <a:custDash>
              <a:ds d="280000" sp="105000"/>
            </a:custDash>
          </a:ln>
        </p:spPr>
        <p:txBody>
          <a:bodyPr/>
          <a:lstStyle/>
          <a:p>
            <a:pPr lvl="0">
              <a:spcBef>
                <a:spcPts val="479"/>
              </a:spcBef>
              <a:spcAft>
                <a:spcPts val="0"/>
              </a:spcAft>
              <a:buFont typeface="Arial" pitchFamily="32"/>
              <a:buChar char="•"/>
            </a:pPr>
            <a:r>
              <a:rPr lang="en-US" sz="2000"/>
              <a:t>History</a:t>
            </a:r>
          </a:p>
          <a:p>
            <a:pPr lvl="0">
              <a:spcBef>
                <a:spcPts val="479"/>
              </a:spcBef>
              <a:spcAft>
                <a:spcPts val="0"/>
              </a:spcAft>
              <a:buFont typeface="Arial" pitchFamily="32"/>
              <a:buChar char="•"/>
            </a:pPr>
            <a:r>
              <a:rPr lang="en-US" sz="2000"/>
              <a:t>Primary function and technology</a:t>
            </a:r>
          </a:p>
          <a:p>
            <a:pPr lvl="0">
              <a:spcBef>
                <a:spcPts val="479"/>
              </a:spcBef>
              <a:spcAft>
                <a:spcPts val="0"/>
              </a:spcAft>
              <a:buFont typeface="Arial" pitchFamily="32"/>
              <a:buChar char="•"/>
            </a:pPr>
            <a:r>
              <a:rPr lang="en-US" sz="2000"/>
              <a:t>Strategy</a:t>
            </a:r>
          </a:p>
          <a:p>
            <a:pPr lvl="0">
              <a:spcBef>
                <a:spcPts val="479"/>
              </a:spcBef>
              <a:spcAft>
                <a:spcPts val="0"/>
              </a:spcAft>
              <a:buFont typeface="Arial" pitchFamily="32"/>
              <a:buChar char="•"/>
            </a:pPr>
            <a:r>
              <a:rPr lang="en-US" sz="2000"/>
              <a:t>Size</a:t>
            </a:r>
          </a:p>
          <a:p>
            <a:pPr lvl="0">
              <a:spcBef>
                <a:spcPts val="479"/>
              </a:spcBef>
              <a:spcAft>
                <a:spcPts val="0"/>
              </a:spcAft>
              <a:buFont typeface="Arial" pitchFamily="32"/>
              <a:buChar char="•"/>
            </a:pPr>
            <a:r>
              <a:rPr lang="en-US" sz="2000"/>
              <a:t>Location</a:t>
            </a:r>
          </a:p>
          <a:p>
            <a:pPr lvl="0">
              <a:spcBef>
                <a:spcPts val="479"/>
              </a:spcBef>
              <a:spcAft>
                <a:spcPts val="0"/>
              </a:spcAft>
              <a:buFont typeface="Arial" pitchFamily="32"/>
              <a:buChar char="•"/>
            </a:pPr>
            <a:r>
              <a:rPr lang="en-US" sz="2000"/>
              <a:t>Management and leadership</a:t>
            </a:r>
          </a:p>
          <a:p>
            <a:pPr lvl="0">
              <a:spcBef>
                <a:spcPts val="479"/>
              </a:spcBef>
              <a:spcAft>
                <a:spcPts val="0"/>
              </a:spcAft>
              <a:buFont typeface="Arial" pitchFamily="32"/>
              <a:buChar char="•"/>
            </a:pPr>
            <a:r>
              <a:rPr lang="en-US" sz="2000"/>
              <a:t>The environment</a:t>
            </a:r>
          </a:p>
        </p:txBody>
      </p:sp>
      <p:sp>
        <p:nvSpPr>
          <p:cNvPr id="5" name="Date Placeholder 3">
            <a:extLst>
              <a:ext uri="{FF2B5EF4-FFF2-40B4-BE49-F238E27FC236}">
                <a16:creationId xmlns:a16="http://schemas.microsoft.com/office/drawing/2014/main" id="{34136BD9-4269-87F8-974D-7AEA93A11027}"/>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C6A29CEA-D488-4150-B05E-EF3725689754}"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6" name="Slide Number Placeholder 4">
            <a:extLst>
              <a:ext uri="{FF2B5EF4-FFF2-40B4-BE49-F238E27FC236}">
                <a16:creationId xmlns:a16="http://schemas.microsoft.com/office/drawing/2014/main" id="{FAA84A9C-67D6-44AE-E946-95F4AB84921B}"/>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AA49E827-D139-410E-9166-618DBF7257FB}" type="slidenum">
              <a:t>11</a:t>
            </a:fld>
            <a:endParaRPr lang="en-GB" sz="1350">
              <a:solidFill>
                <a:srgbClr val="000000"/>
              </a:solidFill>
              <a:latin typeface="Myriad Pro" pitchFamily="18"/>
              <a:cs typeface="Tahoma" pitchFamily="2"/>
            </a:endParaRPr>
          </a:p>
        </p:txBody>
      </p:sp>
      <p:sp>
        <p:nvSpPr>
          <p:cNvPr id="7" name="Content Placeholder 2">
            <a:extLst>
              <a:ext uri="{FF2B5EF4-FFF2-40B4-BE49-F238E27FC236}">
                <a16:creationId xmlns:a16="http://schemas.microsoft.com/office/drawing/2014/main" id="{3E404642-8941-63A2-42D5-8E647C8DE566}"/>
              </a:ext>
            </a:extLst>
          </p:cNvPr>
          <p:cNvSpPr/>
          <p:nvPr/>
        </p:nvSpPr>
        <p:spPr>
          <a:xfrm>
            <a:off x="4853520" y="1600200"/>
            <a:ext cx="3837240" cy="3916800"/>
          </a:xfrm>
          <a:custGeom>
            <a:avLst/>
            <a:gdLst>
              <a:gd name="f0" fmla="val 0"/>
              <a:gd name="f1" fmla="val 3837709"/>
              <a:gd name="f2" fmla="val 3917032"/>
              <a:gd name="f3" fmla="val 279197"/>
              <a:gd name="f4" fmla="val -15717"/>
              <a:gd name="f5" fmla="val 329150"/>
              <a:gd name="f6" fmla="val 2600"/>
              <a:gd name="f7" fmla="val 562864"/>
              <a:gd name="f8" fmla="val 796578"/>
              <a:gd name="f9" fmla="val -2600"/>
              <a:gd name="f10" fmla="val 962782"/>
              <a:gd name="f11" fmla="val 17375"/>
              <a:gd name="f12" fmla="val 1164105"/>
              <a:gd name="f13" fmla="val 1365428"/>
              <a:gd name="f14" fmla="val -17375"/>
              <a:gd name="f15" fmla="val 1545316"/>
              <a:gd name="f16" fmla="val -2707"/>
              <a:gd name="f17" fmla="val 1842100"/>
              <a:gd name="f18" fmla="val 2138884"/>
              <a:gd name="f19" fmla="val 2707"/>
              <a:gd name="f20" fmla="val 2255078"/>
              <a:gd name="f21" fmla="val 20613"/>
              <a:gd name="f22" fmla="val 2404964"/>
              <a:gd name="f23" fmla="val 2554850"/>
              <a:gd name="f24" fmla="val -20613"/>
              <a:gd name="f25" fmla="val 2791326"/>
              <a:gd name="f26" fmla="val 27993"/>
              <a:gd name="f27" fmla="val 3006205"/>
              <a:gd name="f28" fmla="val 3221084"/>
              <a:gd name="f29" fmla="val -27993"/>
              <a:gd name="f30" fmla="val 3434851"/>
              <a:gd name="f31" fmla="val -15827"/>
              <a:gd name="f32" fmla="val 3867200"/>
              <a:gd name="f33" fmla="val 255993"/>
              <a:gd name="f34" fmla="val 3819372"/>
              <a:gd name="f35" fmla="val 509466"/>
              <a:gd name="f36" fmla="val 692009"/>
              <a:gd name="f37" fmla="val 3856046"/>
              <a:gd name="f38" fmla="val 874552"/>
              <a:gd name="f39" fmla="val 3844659"/>
              <a:gd name="f40" fmla="val 1119253"/>
              <a:gd name="f41" fmla="val 1423188"/>
              <a:gd name="f42" fmla="val 3830759"/>
              <a:gd name="f43" fmla="val 1727123"/>
              <a:gd name="f44" fmla="val 3854461"/>
              <a:gd name="f45" fmla="val 1925884"/>
              <a:gd name="f46" fmla="val 2154368"/>
              <a:gd name="f47" fmla="val 3820957"/>
              <a:gd name="f48" fmla="val 2382852"/>
              <a:gd name="f49" fmla="val 3818435"/>
              <a:gd name="f50" fmla="val 2620781"/>
              <a:gd name="f51" fmla="val 2846377"/>
              <a:gd name="f52" fmla="val 3856983"/>
              <a:gd name="f53" fmla="val 3071973"/>
              <a:gd name="f54" fmla="val 3826311"/>
              <a:gd name="f55" fmla="val 3546939"/>
              <a:gd name="f56" fmla="val 3606762"/>
              <a:gd name="f57" fmla="val 3938247"/>
              <a:gd name="f58" fmla="val 3467033"/>
              <a:gd name="f59" fmla="val 3912502"/>
              <a:gd name="f60" fmla="val 3274845"/>
              <a:gd name="f61" fmla="val 3082657"/>
              <a:gd name="f62" fmla="val 3921562"/>
              <a:gd name="f63" fmla="val 2877095"/>
              <a:gd name="f64" fmla="val 3920676"/>
              <a:gd name="f65" fmla="val 2711981"/>
              <a:gd name="f66" fmla="val 2546867"/>
              <a:gd name="f67" fmla="val 3913388"/>
              <a:gd name="f68" fmla="val 2365286"/>
              <a:gd name="f69" fmla="val 3934527"/>
              <a:gd name="f70" fmla="val 2187494"/>
              <a:gd name="f71" fmla="val 2009702"/>
              <a:gd name="f72" fmla="val 3899537"/>
              <a:gd name="f73" fmla="val 1771223"/>
              <a:gd name="f74" fmla="val 3891365"/>
              <a:gd name="f75" fmla="val 1547876"/>
              <a:gd name="f76" fmla="val 1324529"/>
              <a:gd name="f77" fmla="val 3942699"/>
              <a:gd name="f78" fmla="val 1053520"/>
              <a:gd name="f79" fmla="val 3905961"/>
              <a:gd name="f80" fmla="val 908258"/>
              <a:gd name="f81" fmla="val 762996"/>
              <a:gd name="f82" fmla="val 3928103"/>
              <a:gd name="f83" fmla="val 433872"/>
              <a:gd name="f84" fmla="val 3887900"/>
              <a:gd name="f85" fmla="val -20405"/>
              <a:gd name="f86" fmla="val 3758991"/>
              <a:gd name="f87" fmla="val 2153"/>
              <a:gd name="f88" fmla="val 3554223"/>
              <a:gd name="f89" fmla="val 3264193"/>
              <a:gd name="f90" fmla="val -2153"/>
              <a:gd name="f91" fmla="val 2974163"/>
              <a:gd name="f92" fmla="val -15549"/>
              <a:gd name="f93" fmla="val 2760119"/>
              <a:gd name="f94" fmla="val 2533014"/>
              <a:gd name="f95" fmla="val 15549"/>
              <a:gd name="f96" fmla="val 2305909"/>
              <a:gd name="f97" fmla="val 14825"/>
              <a:gd name="f98" fmla="val 2006986"/>
              <a:gd name="f99" fmla="val 1841005"/>
              <a:gd name="f100" fmla="val -14825"/>
              <a:gd name="f101" fmla="val 1675024"/>
              <a:gd name="f102" fmla="val -21645"/>
              <a:gd name="f103" fmla="val 1375260"/>
              <a:gd name="f104" fmla="val 1109826"/>
              <a:gd name="f105" fmla="val 21645"/>
              <a:gd name="f106" fmla="val 844392"/>
              <a:gd name="f107" fmla="val -5146"/>
              <a:gd name="f108" fmla="val 791555"/>
              <a:gd name="f109" fmla="val 574498"/>
              <a:gd name="f110" fmla="val 5146"/>
              <a:gd name="f111" fmla="val 357441"/>
              <a:gd name="f112" fmla="val -19193"/>
              <a:gd name="f113" fmla="val 154800"/>
            </a:gdLst>
            <a:ahLst/>
            <a:cxnLst>
              <a:cxn ang="3cd4">
                <a:pos x="hc" y="t"/>
              </a:cxn>
              <a:cxn ang="0">
                <a:pos x="r" y="vc"/>
              </a:cxn>
              <a:cxn ang="cd4">
                <a:pos x="hc" y="b"/>
              </a:cxn>
              <a:cxn ang="cd2">
                <a:pos x="l" y="vc"/>
              </a:cxn>
            </a:cxnLst>
            <a:rect l="l" t="t" r="r" b="b"/>
            <a:pathLst>
              <a:path w="3837709" h="3917032">
                <a:moveTo>
                  <a:pt x="f0" y="f0"/>
                </a:moveTo>
                <a:cubicBezTo>
                  <a:pt x="f3" y="f4"/>
                  <a:pt x="f5" y="f6"/>
                  <a:pt x="f7" y="f0"/>
                </a:cubicBezTo>
                <a:cubicBezTo>
                  <a:pt x="f8" y="f9"/>
                  <a:pt x="f10" y="f11"/>
                  <a:pt x="f12" y="f0"/>
                </a:cubicBezTo>
                <a:cubicBezTo>
                  <a:pt x="f13" y="f14"/>
                  <a:pt x="f15" y="f16"/>
                  <a:pt x="f17" y="f0"/>
                </a:cubicBezTo>
                <a:cubicBezTo>
                  <a:pt x="f18" y="f19"/>
                  <a:pt x="f20" y="f21"/>
                  <a:pt x="f22" y="f0"/>
                </a:cubicBezTo>
                <a:cubicBezTo>
                  <a:pt x="f23" y="f24"/>
                  <a:pt x="f25" y="f26"/>
                  <a:pt x="f27" y="f0"/>
                </a:cubicBezTo>
                <a:cubicBezTo>
                  <a:pt x="f28" y="f29"/>
                  <a:pt x="f30" y="f31"/>
                  <a:pt x="f1" y="f0"/>
                </a:cubicBezTo>
                <a:cubicBezTo>
                  <a:pt x="f32" y="f33"/>
                  <a:pt x="f34" y="f35"/>
                  <a:pt x="f1" y="f36"/>
                </a:cubicBezTo>
                <a:cubicBezTo>
                  <a:pt x="f37" y="f38"/>
                  <a:pt x="f39" y="f40"/>
                  <a:pt x="f1" y="f41"/>
                </a:cubicBezTo>
                <a:cubicBezTo>
                  <a:pt x="f42" y="f43"/>
                  <a:pt x="f44" y="f45"/>
                  <a:pt x="f1" y="f46"/>
                </a:cubicBezTo>
                <a:cubicBezTo>
                  <a:pt x="f47" y="f48"/>
                  <a:pt x="f49" y="f50"/>
                  <a:pt x="f1" y="f51"/>
                </a:cubicBezTo>
                <a:cubicBezTo>
                  <a:pt x="f52" y="f53"/>
                  <a:pt x="f54" y="f55"/>
                  <a:pt x="f1" y="f2"/>
                </a:cubicBezTo>
                <a:cubicBezTo>
                  <a:pt x="f56" y="f57"/>
                  <a:pt x="f58" y="f59"/>
                  <a:pt x="f60" y="f2"/>
                </a:cubicBezTo>
                <a:cubicBezTo>
                  <a:pt x="f61" y="f62"/>
                  <a:pt x="f63" y="f64"/>
                  <a:pt x="f65" y="f2"/>
                </a:cubicBezTo>
                <a:cubicBezTo>
                  <a:pt x="f66" y="f67"/>
                  <a:pt x="f68" y="f69"/>
                  <a:pt x="f70" y="f2"/>
                </a:cubicBezTo>
                <a:cubicBezTo>
                  <a:pt x="f71" y="f72"/>
                  <a:pt x="f73" y="f74"/>
                  <a:pt x="f75" y="f2"/>
                </a:cubicBezTo>
                <a:cubicBezTo>
                  <a:pt x="f76" y="f77"/>
                  <a:pt x="f78" y="f79"/>
                  <a:pt x="f80" y="f2"/>
                </a:cubicBezTo>
                <a:cubicBezTo>
                  <a:pt x="f81" y="f82"/>
                  <a:pt x="f83" y="f84"/>
                  <a:pt x="f0" y="f2"/>
                </a:cubicBezTo>
                <a:cubicBezTo>
                  <a:pt x="f85" y="f86"/>
                  <a:pt x="f87" y="f88"/>
                  <a:pt x="f0" y="f89"/>
                </a:cubicBezTo>
                <a:cubicBezTo>
                  <a:pt x="f90" y="f91"/>
                  <a:pt x="f92" y="f93"/>
                  <a:pt x="f0" y="f94"/>
                </a:cubicBezTo>
                <a:cubicBezTo>
                  <a:pt x="f95" y="f96"/>
                  <a:pt x="f97" y="f98"/>
                  <a:pt x="f0" y="f99"/>
                </a:cubicBezTo>
                <a:cubicBezTo>
                  <a:pt x="f100" y="f101"/>
                  <a:pt x="f102" y="f103"/>
                  <a:pt x="f0" y="f104"/>
                </a:cubicBezTo>
                <a:cubicBezTo>
                  <a:pt x="f105" y="f106"/>
                  <a:pt x="f107" y="f108"/>
                  <a:pt x="f0" y="f109"/>
                </a:cubicBezTo>
                <a:cubicBezTo>
                  <a:pt x="f110" y="f111"/>
                  <a:pt x="f112" y="f113"/>
                  <a:pt x="f0" y="f0"/>
                </a:cubicBezTo>
                <a:close/>
              </a:path>
            </a:pathLst>
          </a:custGeom>
          <a:noFill/>
          <a:ln w="9360">
            <a:solidFill>
              <a:srgbClr val="000000"/>
            </a:solidFill>
            <a:custDash>
              <a:ds d="280000" sp="105000"/>
            </a:custDash>
            <a:miter/>
          </a:ln>
        </p:spPr>
        <p:txBody>
          <a:bodyPr vert="horz" wrap="square" lIns="91440" tIns="45720" rIns="91440" bIns="45720" anchor="t" anchorCtr="0" compatLnSpc="0">
            <a:noAutofit/>
          </a:bodyPr>
          <a:lstStyle/>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Adaptability</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Attention to detail</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Outcome orientation</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People orientation</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Team orientation</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Integrity</a:t>
            </a:r>
          </a:p>
          <a:p>
            <a:pPr marL="0" marR="0" lvl="0" indent="0" algn="l" rtl="0" hangingPunct="1">
              <a:lnSpc>
                <a:spcPct val="100000"/>
              </a:lnSpc>
              <a:spcBef>
                <a:spcPts val="638"/>
              </a:spcBef>
              <a:spcAft>
                <a:spcPts val="0"/>
              </a:spcAft>
              <a:buNone/>
              <a:tabLst/>
              <a:defRPr sz="1800"/>
            </a:pPr>
            <a:endParaRPr lang="en-GB" sz="2000" b="0" i="0" u="none" strike="noStrike" kern="1200" spc="0">
              <a:ln>
                <a:noFill/>
              </a:ln>
              <a:solidFill>
                <a:srgbClr val="000000"/>
              </a:solidFill>
              <a:latin typeface="Myriad Pro" pitchFamily="18"/>
              <a:ea typeface="Microsoft YaHei" pitchFamily="2"/>
              <a:cs typeface="Arial" pitchFamily="2"/>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Homewor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ABAC0-C1AD-D420-11B2-ABDA0DE2BD0E}"/>
              </a:ext>
            </a:extLst>
          </p:cNvPr>
          <p:cNvSpPr txBox="1">
            <a:spLocks noGrp="1"/>
          </p:cNvSpPr>
          <p:nvPr>
            <p:ph type="title" idx="4294967295"/>
          </p:nvPr>
        </p:nvSpPr>
        <p:spPr/>
        <p:txBody>
          <a:bodyPr/>
          <a:lstStyle/>
          <a:p>
            <a:pPr lvl="0"/>
            <a:r>
              <a:rPr lang="en-US" b="1"/>
              <a:t>Homework</a:t>
            </a:r>
          </a:p>
        </p:txBody>
      </p:sp>
      <p:sp>
        <p:nvSpPr>
          <p:cNvPr id="3" name="Content Placeholder 2">
            <a:extLst>
              <a:ext uri="{FF2B5EF4-FFF2-40B4-BE49-F238E27FC236}">
                <a16:creationId xmlns:a16="http://schemas.microsoft.com/office/drawing/2014/main" id="{F6BB8A01-E8D7-CDD5-1648-1A0F2620E56C}"/>
              </a:ext>
            </a:extLst>
          </p:cNvPr>
          <p:cNvSpPr txBox="1">
            <a:spLocks noGrp="1"/>
          </p:cNvSpPr>
          <p:nvPr>
            <p:ph type="body" idx="4294967295"/>
          </p:nvPr>
        </p:nvSpPr>
        <p:spPr>
          <a:xfrm>
            <a:off x="457200" y="1600200"/>
            <a:ext cx="3472559" cy="3916800"/>
          </a:xfrm>
        </p:spPr>
        <p:txBody>
          <a:bodyPr/>
          <a:lstStyle/>
          <a:p>
            <a:pPr lvl="0">
              <a:spcBef>
                <a:spcPts val="479"/>
              </a:spcBef>
              <a:spcAft>
                <a:spcPts val="0"/>
              </a:spcAft>
              <a:buAutoNum type="arabicPeriod"/>
            </a:pPr>
            <a:r>
              <a:rPr lang="en-US" sz="1600"/>
              <a:t>Review the key terms. Be prepared to explain them in the next class.</a:t>
            </a:r>
          </a:p>
          <a:p>
            <a:pPr lvl="0">
              <a:spcBef>
                <a:spcPts val="479"/>
              </a:spcBef>
              <a:spcAft>
                <a:spcPts val="0"/>
              </a:spcAft>
              <a:buAutoNum type="arabicPeriod"/>
            </a:pPr>
            <a:r>
              <a:rPr lang="en-US" sz="1600"/>
              <a:t>Assuming you are to create a new retailer start-up. What might be its organisational culture? Why? Email your answer as an MS Word file to the lecturer before the next class. Your email should have the subject as: Your full name_Your student ID_IMW_Week 2_structure.</a:t>
            </a:r>
          </a:p>
        </p:txBody>
      </p:sp>
      <p:sp>
        <p:nvSpPr>
          <p:cNvPr id="4" name="Date Placeholder 3">
            <a:extLst>
              <a:ext uri="{FF2B5EF4-FFF2-40B4-BE49-F238E27FC236}">
                <a16:creationId xmlns:a16="http://schemas.microsoft.com/office/drawing/2014/main" id="{CC52FA3E-8E86-3C95-C95D-C355AF4A4651}"/>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5B06EBEB-0784-4C76-B972-F997664475AA}"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E1C32C78-C4BA-E96D-BE7F-DA402CA3D81C}"/>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B56E9631-6946-4B8E-A01C-09795F1373DF}" type="slidenum">
              <a:t>12</a:t>
            </a:fld>
            <a:endParaRPr lang="en-GB" sz="1350">
              <a:solidFill>
                <a:srgbClr val="000000"/>
              </a:solidFill>
              <a:latin typeface="Myriad Pro" pitchFamily="18"/>
              <a:cs typeface="Tahoma" pitchFamily="2"/>
            </a:endParaRPr>
          </a:p>
        </p:txBody>
      </p:sp>
      <p:pic>
        <p:nvPicPr>
          <p:cNvPr id="6" name="Picture 2">
            <a:extLst>
              <a:ext uri="{FF2B5EF4-FFF2-40B4-BE49-F238E27FC236}">
                <a16:creationId xmlns:a16="http://schemas.microsoft.com/office/drawing/2014/main" id="{6B01DFA6-97A0-2617-47D1-A26C7F63E915}"/>
              </a:ext>
            </a:extLst>
          </p:cNvPr>
          <p:cNvPicPr>
            <a:picLocks noChangeAspect="1"/>
          </p:cNvPicPr>
          <p:nvPr/>
        </p:nvPicPr>
        <p:blipFill>
          <a:blip r:embed="rId3">
            <a:lum/>
            <a:alphaModFix/>
          </a:blip>
          <a:srcRect t="32105"/>
          <a:stretch>
            <a:fillRect/>
          </a:stretch>
        </p:blipFill>
        <p:spPr>
          <a:xfrm>
            <a:off x="0" y="0"/>
            <a:ext cx="2729520" cy="1346760"/>
          </a:xfrm>
          <a:prstGeom prst="rect">
            <a:avLst/>
          </a:prstGeom>
          <a:noFill/>
          <a:ln>
            <a:noFill/>
          </a:ln>
        </p:spPr>
      </p:pic>
      <p:pic>
        <p:nvPicPr>
          <p:cNvPr id="7" name="Picture 2">
            <a:extLst>
              <a:ext uri="{FF2B5EF4-FFF2-40B4-BE49-F238E27FC236}">
                <a16:creationId xmlns:a16="http://schemas.microsoft.com/office/drawing/2014/main" id="{604BE23E-EA43-D39F-1799-2F38E64D9BCA}"/>
              </a:ext>
            </a:extLst>
          </p:cNvPr>
          <p:cNvPicPr>
            <a:picLocks noChangeAspect="1"/>
          </p:cNvPicPr>
          <p:nvPr/>
        </p:nvPicPr>
        <p:blipFill>
          <a:blip r:embed="rId4">
            <a:lum/>
            <a:alphaModFix/>
          </a:blip>
          <a:srcRect/>
          <a:stretch>
            <a:fillRect/>
          </a:stretch>
        </p:blipFill>
        <p:spPr>
          <a:xfrm>
            <a:off x="3840479" y="1775160"/>
            <a:ext cx="5303159" cy="330696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Referen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57702-27B5-7F47-9412-ED5CFDBD6609}"/>
              </a:ext>
            </a:extLst>
          </p:cNvPr>
          <p:cNvSpPr txBox="1">
            <a:spLocks noGrp="1"/>
          </p:cNvSpPr>
          <p:nvPr>
            <p:ph type="title" idx="4294967295"/>
          </p:nvPr>
        </p:nvSpPr>
        <p:spPr/>
        <p:txBody>
          <a:bodyPr/>
          <a:lstStyle/>
          <a:p>
            <a:pPr lvl="0"/>
            <a:r>
              <a:rPr lang="en-US" b="1"/>
              <a:t>References</a:t>
            </a:r>
          </a:p>
        </p:txBody>
      </p:sp>
      <p:sp>
        <p:nvSpPr>
          <p:cNvPr id="3" name="Content Placeholder 2">
            <a:extLst>
              <a:ext uri="{FF2B5EF4-FFF2-40B4-BE49-F238E27FC236}">
                <a16:creationId xmlns:a16="http://schemas.microsoft.com/office/drawing/2014/main" id="{2730FC85-F617-B0EE-9DB1-04389E0470A0}"/>
              </a:ext>
            </a:extLst>
          </p:cNvPr>
          <p:cNvSpPr txBox="1">
            <a:spLocks noGrp="1"/>
          </p:cNvSpPr>
          <p:nvPr>
            <p:ph type="body" idx="4294967295"/>
          </p:nvPr>
        </p:nvSpPr>
        <p:spPr>
          <a:xfrm>
            <a:off x="457200" y="1600200"/>
            <a:ext cx="8229240" cy="3916080"/>
          </a:xfrm>
        </p:spPr>
        <p:txBody>
          <a:bodyPr/>
          <a:lstStyle/>
          <a:p>
            <a:pPr lvl="0" algn="just">
              <a:spcBef>
                <a:spcPts val="479"/>
              </a:spcBef>
              <a:spcAft>
                <a:spcPts val="0"/>
              </a:spcAft>
              <a:buAutoNum type="arabicPeriod"/>
            </a:pPr>
            <a:r>
              <a:rPr lang="en-US" sz="2000"/>
              <a:t>Mullins, L. J. and McLean, J.E. (2019) </a:t>
            </a:r>
            <a:r>
              <a:rPr lang="en-US" sz="2000" i="1"/>
              <a:t>Organisational behaviour in the workplace</a:t>
            </a:r>
            <a:r>
              <a:rPr lang="en-US" sz="2000"/>
              <a:t>. 12th edn. Harlow: Pearson Education Limited.</a:t>
            </a:r>
          </a:p>
          <a:p>
            <a:pPr lvl="0" algn="just">
              <a:spcBef>
                <a:spcPts val="479"/>
              </a:spcBef>
              <a:spcAft>
                <a:spcPts val="0"/>
              </a:spcAft>
              <a:buAutoNum type="arabicPeriod"/>
            </a:pPr>
            <a:r>
              <a:rPr lang="en-US" sz="2000"/>
              <a:t>Huczynski, A. and Buchanan, D.A. (2019) </a:t>
            </a:r>
            <a:r>
              <a:rPr lang="en-US" sz="2000" i="1"/>
              <a:t>Organizational behaviour</a:t>
            </a:r>
            <a:r>
              <a:rPr lang="en-US" sz="2000"/>
              <a:t>. 10th edn. Harlow: Pearson</a:t>
            </a:r>
          </a:p>
          <a:p>
            <a:pPr lvl="0" algn="just">
              <a:spcBef>
                <a:spcPts val="479"/>
              </a:spcBef>
              <a:spcAft>
                <a:spcPts val="0"/>
              </a:spcAft>
              <a:buAutoNum type="arabicPeriod"/>
            </a:pPr>
            <a:r>
              <a:rPr lang="en-US" sz="2000"/>
              <a:t>Robbins, S. and Coulter, M. (2021) </a:t>
            </a:r>
            <a:r>
              <a:rPr lang="en-US" sz="2000" i="1"/>
              <a:t>Management, Global Edition</a:t>
            </a:r>
            <a:r>
              <a:rPr lang="en-US" sz="2000"/>
              <a:t>. 15th edn. Pearson.</a:t>
            </a:r>
          </a:p>
          <a:p>
            <a:pPr lvl="0" algn="just">
              <a:spcBef>
                <a:spcPts val="479"/>
              </a:spcBef>
              <a:spcAft>
                <a:spcPts val="0"/>
              </a:spcAft>
              <a:buAutoNum type="arabicPeriod"/>
            </a:pPr>
            <a:r>
              <a:rPr lang="en-US" sz="2000"/>
              <a:t>Cole, G. A. and Kelly, P. (2020) </a:t>
            </a:r>
            <a:r>
              <a:rPr lang="en-US" sz="2000" i="1"/>
              <a:t>Management theory and practice</a:t>
            </a:r>
            <a:r>
              <a:rPr lang="en-US" sz="2000"/>
              <a:t>. 9th edn. Hampshire: Cengage Learning EMEA.</a:t>
            </a:r>
          </a:p>
        </p:txBody>
      </p:sp>
      <p:sp>
        <p:nvSpPr>
          <p:cNvPr id="4" name="Date Placeholder 3">
            <a:extLst>
              <a:ext uri="{FF2B5EF4-FFF2-40B4-BE49-F238E27FC236}">
                <a16:creationId xmlns:a16="http://schemas.microsoft.com/office/drawing/2014/main" id="{EB3DAF8A-605E-D007-C747-C4170C498C62}"/>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2348B514-9916-41E7-987F-6623F85A6E12}"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B53669EE-50FE-5195-2013-188E6ECA9705}"/>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B09064BE-3087-4AFF-8062-808BCB243CD2}" type="slidenum">
              <a:t>13</a:t>
            </a:fld>
            <a:endParaRPr lang="en-GB" sz="1200">
              <a:solidFill>
                <a:srgbClr val="000000"/>
              </a:solidFill>
              <a:latin typeface="Myriad Pro" pitchFamily="18"/>
              <a:cs typeface="Tahoma" pitchFamily="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page14">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6B6F0D8E-4D99-DB67-9DD1-2D092A1D0A31}"/>
              </a:ext>
            </a:extLst>
          </p:cNvPr>
          <p:cNvPicPr>
            <a:picLocks noChangeAspect="1"/>
          </p:cNvPicPr>
          <p:nvPr/>
        </p:nvPicPr>
        <p:blipFill>
          <a:blip r:embed="rId3">
            <a:lum/>
            <a:alphaModFix/>
          </a:blip>
          <a:srcRect/>
          <a:stretch>
            <a:fillRect/>
          </a:stretch>
        </p:blipFill>
        <p:spPr>
          <a:xfrm>
            <a:off x="0" y="58680"/>
            <a:ext cx="9143640" cy="5644800"/>
          </a:xfrm>
          <a:prstGeom prst="rect">
            <a:avLst/>
          </a:prstGeom>
          <a:noFill/>
          <a:ln>
            <a:noFill/>
          </a:ln>
        </p:spPr>
      </p:pic>
      <p:sp>
        <p:nvSpPr>
          <p:cNvPr id="3" name="Date Placeholder 4">
            <a:extLst>
              <a:ext uri="{FF2B5EF4-FFF2-40B4-BE49-F238E27FC236}">
                <a16:creationId xmlns:a16="http://schemas.microsoft.com/office/drawing/2014/main" id="{0BE3AB62-CCD8-034D-AEEC-B4D21D0AF6F4}"/>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AE63F5DE-F8EF-472E-A6BE-81DF4B75FC64}" type="datetime1">
              <a:rPr lang="en-GB" sz="1350">
                <a:solidFill>
                  <a:srgbClr val="000000"/>
                </a:solidFill>
                <a:latin typeface="Myriad Pro" pitchFamily="18"/>
                <a:cs typeface="Tahoma" pitchFamily="2"/>
              </a:rPr>
              <a:pPr lvl="0"/>
              <a:t>05/02/2025</a:t>
            </a:fld>
            <a:endParaRPr lang="en-GB" sz="1350">
              <a:solidFill>
                <a:srgbClr val="000000"/>
              </a:solidFill>
              <a:latin typeface="Myriad Pro" pitchFamily="18"/>
              <a:cs typeface="Tahoma" pitchFamily="2"/>
            </a:endParaRPr>
          </a:p>
        </p:txBody>
      </p:sp>
      <p:sp>
        <p:nvSpPr>
          <p:cNvPr id="4" name="Slide Number Placeholder 5">
            <a:extLst>
              <a:ext uri="{FF2B5EF4-FFF2-40B4-BE49-F238E27FC236}">
                <a16:creationId xmlns:a16="http://schemas.microsoft.com/office/drawing/2014/main" id="{1C7D1777-B7AD-DDD6-DEE0-BFE49C3470BA}"/>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57FA391E-F918-4347-91DF-801B51770A80}" type="slidenum">
              <a:t>14</a:t>
            </a:fld>
            <a:endParaRPr lang="en-GB" sz="1200">
              <a:solidFill>
                <a:srgbClr val="000000"/>
              </a:solidFill>
              <a:latin typeface="Myriad Pro" pitchFamily="18"/>
              <a:cs typeface="Tahoma" pitchFamily="2"/>
            </a:endParaRPr>
          </a:p>
        </p:txBody>
      </p:sp>
      <p:sp>
        <p:nvSpPr>
          <p:cNvPr id="5" name="Speech Bubble: Oval 5">
            <a:extLst>
              <a:ext uri="{FF2B5EF4-FFF2-40B4-BE49-F238E27FC236}">
                <a16:creationId xmlns:a16="http://schemas.microsoft.com/office/drawing/2014/main" id="{7192800F-2041-3F46-816D-3D4411568D94}"/>
              </a:ext>
            </a:extLst>
          </p:cNvPr>
          <p:cNvSpPr/>
          <p:nvPr/>
        </p:nvSpPr>
        <p:spPr>
          <a:xfrm>
            <a:off x="5435640" y="907919"/>
            <a:ext cx="3312720" cy="1972800"/>
          </a:xfrm>
          <a:custGeom>
            <a:avLst>
              <a:gd name="f0" fmla="val 1350"/>
              <a:gd name="f1" fmla="val 25920"/>
            </a:avLst>
            <a:gdLst>
              <a:gd name="f2" fmla="val 21600000"/>
              <a:gd name="f3" fmla="val 10800000"/>
              <a:gd name="f4" fmla="val 5400000"/>
              <a:gd name="f5" fmla="val 180"/>
              <a:gd name="f6" fmla="val w"/>
              <a:gd name="f7" fmla="val h"/>
              <a:gd name="f8" fmla="*/ 5419351 1 1725033"/>
              <a:gd name="f9" fmla="val -2147483647"/>
              <a:gd name="f10" fmla="val 2147483647"/>
              <a:gd name="f11" fmla="min 0 21600"/>
              <a:gd name="f12" fmla="max 0 21600"/>
              <a:gd name="f13" fmla="+- 0 0 0"/>
              <a:gd name="f14" fmla="*/ f6 1 21600"/>
              <a:gd name="f15" fmla="*/ f7 1 21600"/>
              <a:gd name="f16" fmla="*/ f8 1 180"/>
              <a:gd name="f17" fmla="pin -2147483647 f0 2147483647"/>
              <a:gd name="f18" fmla="pin -2147483647 f1 2147483647"/>
              <a:gd name="f19" fmla="+- f12 0 f11"/>
              <a:gd name="f20" fmla="*/ f13 f3 1"/>
              <a:gd name="f21" fmla="+- f17 0 10800"/>
              <a:gd name="f22" fmla="+- f18 0 10800"/>
              <a:gd name="f23" fmla="*/ f17 f14 1"/>
              <a:gd name="f24" fmla="*/ f18 f15 1"/>
              <a:gd name="f25" fmla="*/ 3200 f14 1"/>
              <a:gd name="f26" fmla="*/ 18400 f14 1"/>
              <a:gd name="f27" fmla="*/ 18400 f15 1"/>
              <a:gd name="f28" fmla="*/ 3200 f15 1"/>
              <a:gd name="f29" fmla="*/ f19 1 2"/>
              <a:gd name="f30" fmla="*/ 10800 f14 1"/>
              <a:gd name="f31" fmla="*/ 0 f15 1"/>
              <a:gd name="f32" fmla="*/ f20 1 f5"/>
              <a:gd name="f33" fmla="*/ 3160 f14 1"/>
              <a:gd name="f34" fmla="*/ 3160 f15 1"/>
              <a:gd name="f35" fmla="*/ 0 f14 1"/>
              <a:gd name="f36" fmla="*/ 10800 f15 1"/>
              <a:gd name="f37" fmla="*/ 18440 f15 1"/>
              <a:gd name="f38" fmla="*/ 21600 f15 1"/>
              <a:gd name="f39" fmla="*/ 18440 f14 1"/>
              <a:gd name="f40" fmla="*/ 21600 f14 1"/>
              <a:gd name="f41" fmla="*/ f21 f21 1"/>
              <a:gd name="f42" fmla="*/ f22 f22 1"/>
              <a:gd name="f43" fmla="+- 0 0 f22"/>
              <a:gd name="f44" fmla="+- 0 0 f21"/>
              <a:gd name="f45" fmla="+- f11 f29 0"/>
              <a:gd name="f46" fmla="*/ f29 f29 1"/>
              <a:gd name="f47" fmla="+- f32 0 f4"/>
              <a:gd name="f48" fmla="+- f41 f42 0"/>
              <a:gd name="f49" fmla="at2 f43 f44"/>
              <a:gd name="f50" fmla="sqrt f48"/>
              <a:gd name="f51" fmla="+- f49 f4 0"/>
              <a:gd name="f52" fmla="+- f50 0 10800"/>
              <a:gd name="f53" fmla="*/ f51 f8 1"/>
              <a:gd name="f54" fmla="*/ f53 1 f3"/>
              <a:gd name="f55" fmla="+- 0 0 f54"/>
              <a:gd name="f56" fmla="val f55"/>
              <a:gd name="f57" fmla="*/ f56 1 f16"/>
              <a:gd name="f58" fmla="+- f57 0 10"/>
              <a:gd name="f59" fmla="+- f57 10 0"/>
              <a:gd name="f60" fmla="*/ f57 f16 1"/>
              <a:gd name="f61" fmla="+- 0 0 f60"/>
              <a:gd name="f62" fmla="*/ f58 f16 1"/>
              <a:gd name="f63" fmla="*/ f59 f16 1"/>
              <a:gd name="f64" fmla="*/ f61 f3 1"/>
              <a:gd name="f65" fmla="+- 0 0 f62"/>
              <a:gd name="f66" fmla="+- 0 0 f63"/>
              <a:gd name="f67" fmla="*/ f64 1 f8"/>
              <a:gd name="f68" fmla="*/ f65 f3 1"/>
              <a:gd name="f69" fmla="*/ f66 f3 1"/>
              <a:gd name="f70" fmla="+- f67 0 f4"/>
              <a:gd name="f71" fmla="*/ f68 1 f8"/>
              <a:gd name="f72" fmla="*/ f69 1 f8"/>
              <a:gd name="f73" fmla="sin 1 f70"/>
              <a:gd name="f74" fmla="cos 1 f70"/>
              <a:gd name="f75" fmla="+- f71 0 f4"/>
              <a:gd name="f76" fmla="+- f72 0 f4"/>
              <a:gd name="f77" fmla="+- 0 0 f73"/>
              <a:gd name="f78" fmla="+- 0 0 f74"/>
              <a:gd name="f79" fmla="sin 1 f75"/>
              <a:gd name="f80" fmla="cos 1 f75"/>
              <a:gd name="f81" fmla="sin 1 f76"/>
              <a:gd name="f82" fmla="cos 1 f76"/>
              <a:gd name="f83" fmla="*/ 10800 f77 1"/>
              <a:gd name="f84" fmla="*/ 10800 f78 1"/>
              <a:gd name="f85" fmla="+- 0 0 f79"/>
              <a:gd name="f86" fmla="+- 0 0 f80"/>
              <a:gd name="f87" fmla="+- 0 0 f81"/>
              <a:gd name="f88" fmla="+- 0 0 f82"/>
              <a:gd name="f89" fmla="+- f83 10800 0"/>
              <a:gd name="f90" fmla="+- f84 10800 0"/>
              <a:gd name="f91" fmla="*/ 10800 f85 1"/>
              <a:gd name="f92" fmla="*/ 10800 f86 1"/>
              <a:gd name="f93" fmla="*/ 10800 f87 1"/>
              <a:gd name="f94" fmla="*/ 10800 f88 1"/>
              <a:gd name="f95" fmla="?: f52 f17 f89"/>
              <a:gd name="f96" fmla="?: f52 f18 f90"/>
              <a:gd name="f97" fmla="+- f91 10800 0"/>
              <a:gd name="f98" fmla="+- f92 10800 0"/>
              <a:gd name="f99" fmla="+- f93 10800 0"/>
              <a:gd name="f100" fmla="+- f94 10800 0"/>
              <a:gd name="f101" fmla="+- f99 0 f45"/>
              <a:gd name="f102" fmla="+- f100 0 f45"/>
              <a:gd name="f103" fmla="+- f97 0 f45"/>
              <a:gd name="f104" fmla="+- f98 0 f45"/>
              <a:gd name="f105" fmla="*/ f95 f14 1"/>
              <a:gd name="f106" fmla="*/ f96 f15 1"/>
              <a:gd name="f107" fmla="at2 f101 f102"/>
              <a:gd name="f108" fmla="at2 f103 f104"/>
              <a:gd name="f109" fmla="+- f107 f4 0"/>
              <a:gd name="f110" fmla="+- f108 f4 0"/>
              <a:gd name="f111" fmla="*/ f109 f8 1"/>
              <a:gd name="f112" fmla="*/ f110 f8 1"/>
              <a:gd name="f113" fmla="*/ f111 1 f3"/>
              <a:gd name="f114" fmla="*/ f112 1 f3"/>
              <a:gd name="f115" fmla="+- 0 0 f113"/>
              <a:gd name="f116" fmla="+- 0 0 f114"/>
              <a:gd name="f117" fmla="+- 0 0 f115"/>
              <a:gd name="f118" fmla="+- 0 0 f116"/>
              <a:gd name="f119" fmla="*/ f117 f3 1"/>
              <a:gd name="f120" fmla="*/ f118 f3 1"/>
              <a:gd name="f121" fmla="*/ f119 1 f8"/>
              <a:gd name="f122" fmla="*/ f120 1 f8"/>
              <a:gd name="f123" fmla="+- f121 0 f4"/>
              <a:gd name="f124" fmla="+- f122 0 f4"/>
              <a:gd name="f125" fmla="cos 1 f123"/>
              <a:gd name="f126" fmla="sin 1 f123"/>
              <a:gd name="f127" fmla="+- f124 0 f123"/>
              <a:gd name="f128" fmla="+- 0 0 f125"/>
              <a:gd name="f129" fmla="+- 0 0 f126"/>
              <a:gd name="f130" fmla="+- f127 f2 0"/>
              <a:gd name="f131" fmla="*/ f29 f128 1"/>
              <a:gd name="f132" fmla="*/ f29 f129 1"/>
              <a:gd name="f133" fmla="?: f127 f127 f130"/>
              <a:gd name="f134" fmla="*/ f131 f131 1"/>
              <a:gd name="f135" fmla="*/ f132 f132 1"/>
              <a:gd name="f136" fmla="+- f134 f135 0"/>
              <a:gd name="f137" fmla="sqrt f136"/>
              <a:gd name="f138" fmla="*/ f46 1 f137"/>
              <a:gd name="f139" fmla="*/ f128 f138 1"/>
              <a:gd name="f140" fmla="*/ f129 f138 1"/>
              <a:gd name="f141" fmla="+- f45 0 f139"/>
              <a:gd name="f142" fmla="+- f45 0 f140"/>
            </a:gdLst>
            <a:ahLst>
              <a:ahXY gdRefX="f0" minX="f9" maxX="f10" gdRefY="f1" minY="f9" maxY="f10">
                <a:pos x="f23" y="f24"/>
              </a:ahXY>
            </a:ahLst>
            <a:cxnLst>
              <a:cxn ang="3cd4">
                <a:pos x="hc" y="t"/>
              </a:cxn>
              <a:cxn ang="0">
                <a:pos x="r" y="vc"/>
              </a:cxn>
              <a:cxn ang="cd4">
                <a:pos x="hc" y="b"/>
              </a:cxn>
              <a:cxn ang="cd2">
                <a:pos x="l" y="vc"/>
              </a:cxn>
              <a:cxn ang="f47">
                <a:pos x="f30" y="f31"/>
              </a:cxn>
              <a:cxn ang="f47">
                <a:pos x="f33" y="f34"/>
              </a:cxn>
              <a:cxn ang="f47">
                <a:pos x="f35" y="f36"/>
              </a:cxn>
              <a:cxn ang="f47">
                <a:pos x="f33" y="f37"/>
              </a:cxn>
              <a:cxn ang="f47">
                <a:pos x="f30" y="f38"/>
              </a:cxn>
              <a:cxn ang="f47">
                <a:pos x="f39" y="f37"/>
              </a:cxn>
              <a:cxn ang="f47">
                <a:pos x="f40" y="f36"/>
              </a:cxn>
              <a:cxn ang="f47">
                <a:pos x="f39" y="f34"/>
              </a:cxn>
              <a:cxn ang="f47">
                <a:pos x="f105" y="f106"/>
              </a:cxn>
            </a:cxnLst>
            <a:rect l="f25" t="f28" r="f26" b="f27"/>
            <a:pathLst>
              <a:path w="21600" h="21600">
                <a:moveTo>
                  <a:pt x="f141" y="f142"/>
                </a:moveTo>
                <a:arcTo wR="f29" hR="f29" stAng="f123" swAng="f133"/>
                <a:lnTo>
                  <a:pt x="f95" y="f96"/>
                </a:lnTo>
                <a:close/>
              </a:path>
            </a:pathLst>
          </a:custGeom>
          <a:solidFill>
            <a:srgbClr val="FCD5B5"/>
          </a:solidFill>
          <a:ln w="25560">
            <a:solidFill>
              <a:srgbClr val="0082B1"/>
            </a:solidFill>
            <a:prstDash val="solid"/>
          </a:ln>
        </p:spPr>
        <p:txBody>
          <a:bodyPr vert="horz" wrap="square" lIns="90000" tIns="45000" rIns="90000" bIns="45000" anchor="ctr" anchorCtr="0" compatLnSpc="0">
            <a:noAutofit/>
          </a:bodyPr>
          <a:lstStyle/>
          <a:p>
            <a:pPr marL="0" marR="0" lvl="0" indent="0" algn="ctr" rtl="0" hangingPunct="1">
              <a:lnSpc>
                <a:spcPct val="100000"/>
              </a:lnSpc>
              <a:spcBef>
                <a:spcPts val="0"/>
              </a:spcBef>
              <a:spcAft>
                <a:spcPts val="0"/>
              </a:spcAft>
              <a:buNone/>
              <a:tabLst/>
              <a:defRPr sz="1800"/>
            </a:pPr>
            <a:r>
              <a:rPr lang="en-GB" sz="2400" b="1" i="0" u="none" strike="noStrike" kern="1200" spc="0">
                <a:ln>
                  <a:noFill/>
                </a:ln>
                <a:solidFill>
                  <a:srgbClr val="FFFFFF"/>
                </a:solidFill>
                <a:latin typeface="Myriad Pro" pitchFamily="18"/>
                <a:ea typeface="Microsoft YaHei" pitchFamily="2"/>
                <a:cs typeface="Arial" pitchFamily="2"/>
              </a:rPr>
              <a:t>I have a question…</a:t>
            </a:r>
          </a:p>
        </p:txBody>
      </p:sp>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d6b8815-3a58-4a0f-a311-7accae5430d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84B8D0CD1BB6246928B0FBC877242FD" ma:contentTypeVersion="16" ma:contentTypeDescription="Create a new document." ma:contentTypeScope="" ma:versionID="18b692d3f72b6082cf1f252a548fe672">
  <xsd:schema xmlns:xsd="http://www.w3.org/2001/XMLSchema" xmlns:xs="http://www.w3.org/2001/XMLSchema" xmlns:p="http://schemas.microsoft.com/office/2006/metadata/properties" xmlns:ns3="0d6b8815-3a58-4a0f-a311-7accae5430d7" xmlns:ns4="8cdfb570-985c-4dd3-84ab-5511fdbf73a6" targetNamespace="http://schemas.microsoft.com/office/2006/metadata/properties" ma:root="true" ma:fieldsID="26b48840e1fafedf68739aaa7a21335a" ns3:_="" ns4:_="">
    <xsd:import namespace="0d6b8815-3a58-4a0f-a311-7accae5430d7"/>
    <xsd:import namespace="8cdfb570-985c-4dd3-84ab-5511fdbf73a6"/>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6b8815-3a58-4a0f-a311-7accae5430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AutoTags" ma:index="19" nillable="true" ma:displayName="Tags" ma:internalName="MediaServiceAutoTags"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GenerationTime" ma:index="21" nillable="true" ma:displayName="MediaServiceGenerationTime" ma:hidden="true" ma:internalName="MediaServiceGenerationTime" ma:readOnly="true">
      <xsd:simpleType>
        <xsd:restriction base="dms:Text"/>
      </xsd:simpleType>
    </xsd:element>
    <xsd:element name="MediaServiceEventHashCode" ma:index="22" nillable="true" ma:displayName="MediaServiceEventHashCode" ma:hidden="true" ma:internalName="MediaServiceEventHashCode"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cdfb570-985c-4dd3-84ab-5511fdbf73a6"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15EF57A-0EE5-4ACB-AF79-D19FCAFFB51D}">
  <ds:schemaRefs>
    <ds:schemaRef ds:uri="http://purl.org/dc/elements/1.1/"/>
    <ds:schemaRef ds:uri="http://www.w3.org/XML/1998/namespace"/>
    <ds:schemaRef ds:uri="http://schemas.microsoft.com/office/2006/documentManagement/types"/>
    <ds:schemaRef ds:uri="http://purl.org/dc/dcmitype/"/>
    <ds:schemaRef ds:uri="http://schemas.microsoft.com/office/infopath/2007/PartnerControls"/>
    <ds:schemaRef ds:uri="http://schemas.microsoft.com/office/2006/metadata/properties"/>
    <ds:schemaRef ds:uri="http://purl.org/dc/terms/"/>
    <ds:schemaRef ds:uri="http://schemas.openxmlformats.org/package/2006/metadata/core-properties"/>
    <ds:schemaRef ds:uri="8cdfb570-985c-4dd3-84ab-5511fdbf73a6"/>
    <ds:schemaRef ds:uri="0d6b8815-3a58-4a0f-a311-7accae5430d7"/>
  </ds:schemaRefs>
</ds:datastoreItem>
</file>

<file path=customXml/itemProps2.xml><?xml version="1.0" encoding="utf-8"?>
<ds:datastoreItem xmlns:ds="http://schemas.openxmlformats.org/officeDocument/2006/customXml" ds:itemID="{F0B145AC-6A24-441F-B8DA-710CAB4F1077}">
  <ds:schemaRefs>
    <ds:schemaRef ds:uri="http://schemas.microsoft.com/sharepoint/v3/contenttype/forms"/>
  </ds:schemaRefs>
</ds:datastoreItem>
</file>

<file path=customXml/itemProps3.xml><?xml version="1.0" encoding="utf-8"?>
<ds:datastoreItem xmlns:ds="http://schemas.openxmlformats.org/officeDocument/2006/customXml" ds:itemID="{3C7F8C9D-37EE-42FA-9626-5D707F179C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6b8815-3a58-4a0f-a311-7accae5430d7"/>
    <ds:schemaRef ds:uri="8cdfb570-985c-4dd3-84ab-5511fdbf73a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1321</Words>
  <Application>Microsoft Office PowerPoint</Application>
  <PresentationFormat>On-screen Show (4:3)</PresentationFormat>
  <Paragraphs>157</Paragraphs>
  <Slides>14</Slides>
  <Notes>13</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14</vt:i4>
      </vt:variant>
    </vt:vector>
  </HeadingPairs>
  <TitlesOfParts>
    <vt:vector size="26" baseType="lpstr">
      <vt:lpstr>Aharoni</vt:lpstr>
      <vt:lpstr>Arial</vt:lpstr>
      <vt:lpstr>Calibri</vt:lpstr>
      <vt:lpstr>Myriad Pro</vt:lpstr>
      <vt:lpstr>Roboto</vt:lpstr>
      <vt:lpstr>robotoregular</vt:lpstr>
      <vt:lpstr>StarSymbol</vt:lpstr>
      <vt:lpstr>Times New Roman</vt:lpstr>
      <vt:lpstr>UniversLTStd-CnObl</vt:lpstr>
      <vt:lpstr>Verdana</vt:lpstr>
      <vt:lpstr>Default</vt:lpstr>
      <vt:lpstr>Default 1</vt:lpstr>
      <vt:lpstr>LCBB4009</vt:lpstr>
      <vt:lpstr>What we did the last time</vt:lpstr>
      <vt:lpstr>Lesson Aims</vt:lpstr>
      <vt:lpstr>Culture development</vt:lpstr>
      <vt:lpstr>PowerPoint Presentation</vt:lpstr>
      <vt:lpstr>Culture development</vt:lpstr>
      <vt:lpstr>Organisational culture development</vt:lpstr>
      <vt:lpstr>Dimensions of organisational culture</vt:lpstr>
      <vt:lpstr>Dimensions of organisational culture</vt:lpstr>
      <vt:lpstr>Organisational culture</vt:lpstr>
      <vt:lpstr>Key terms</vt:lpstr>
      <vt:lpstr>Homework</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LCBB4009</dc:title>
  <cp:lastModifiedBy>Sampath Liyanage Rodrigo</cp:lastModifiedBy>
  <cp:revision>4</cp:revision>
  <dcterms:modified xsi:type="dcterms:W3CDTF">2025-02-05T08:39:45Z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0x010100684B8D0CD1BB6246928B0FBC877242FD</vt:lpwstr>
  </property>
</Properties>
</file>