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9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5" d="100"/>
          <a:sy n="55" d="100"/>
        </p:scale>
        <p:origin x="634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3BBFF-77C1-4BF1-A3B2-2505841100BA}" type="datetimeFigureOut">
              <a:rPr lang="en-US" dirty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D2BB1-BB31-4EB8-A961-18800A74EAA8}" type="datetimeFigureOut">
              <a:rPr lang="en-US" dirty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0B886-74BB-4D5E-9EA9-584482FE40E6}" type="datetimeFigureOut">
              <a:rPr lang="en-US" dirty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4CCD1-3502-4C30-947C-75FC88992007}" type="datetimeFigureOut">
              <a:rPr lang="en-US" dirty="0"/>
              <a:t>1/24/2020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B797A-E8AF-4231-9C64-308C5BB9ED3E}" type="datetimeFigureOut">
              <a:rPr lang="en-US" dirty="0"/>
              <a:t>1/24/2020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B24146-07E2-48CA-8629-5887ED47FCDB}" type="datetimeFigureOut">
              <a:rPr lang="en-US" dirty="0"/>
              <a:t>1/24/2020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7E718-B4F0-433E-A285-0013249184C0}" type="datetimeFigureOut">
              <a:rPr lang="en-US" dirty="0"/>
              <a:t>1/24/2020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E44C4-3D72-4D6E-86A4-F5491DC49E6D}" type="datetimeFigureOut">
              <a:rPr lang="en-US" dirty="0"/>
              <a:t>1/24/2020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8EA14-E6AC-4B59-973C-7A06B0EDE3E3}" type="datetimeFigureOut">
              <a:rPr lang="en-US" dirty="0"/>
              <a:t>1/24/2020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93879-1153-42D3-8EC7-7A3CC94658D3}" type="datetimeFigureOut">
              <a:rPr lang="en-US" dirty="0"/>
              <a:t>1/24/2020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E1496-D8B1-4FDC-98A5-AD2561A2EE12}" type="datetimeFigureOut">
              <a:rPr lang="en-US" dirty="0"/>
              <a:t>1/24/2020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D3855-5B08-4570-810C-DE4498675D2C}" type="datetimeFigureOut">
              <a:rPr lang="en-US" dirty="0"/>
              <a:t>1/24/2020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C1B1A-3400-4A09-B018-5620D6ADA4AF}" type="datetimeFigureOut">
              <a:rPr lang="en-US" dirty="0"/>
              <a:t>1/24/2020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EE65E-8B04-4250-B4A9-5C65F355F1A2}" type="datetimeFigureOut">
              <a:rPr lang="en-US" dirty="0"/>
              <a:t>1/24/2020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5881F-8E44-4F15-AB98-80B7869E49CA}" type="datetimeFigureOut">
              <a:rPr lang="en-US" dirty="0"/>
              <a:t>1/24/2020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D2069-43FA-49C5-9F0E-58E1EB237AEF}" type="datetimeFigureOut">
              <a:rPr lang="en-US" dirty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C05854CA-19F4-4771-B6A2-DA5C0742B220}" type="datetimeFigureOut">
              <a:rPr lang="en-US" dirty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BB3B3F-C0CE-47CB-BCED-F49A710726FF}" type="datetimeFigureOut">
              <a:rPr lang="en-US" dirty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qualityadvocacy.org.uk/wp-content/uploads/2020/01/Register-of-Accredited-Organisation-updated-22.1.20.pdf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qualityadvocacy.org.uk/wp-content/uploads/2018/05/Code-of-Practice-1.pdf%20accessed%20on%2024.01.20" TargetMode="External"/><Relationship Id="rId2" Type="http://schemas.openxmlformats.org/officeDocument/2006/relationships/hyperlink" Target="https://www.ndti.org.uk/resources/publications/new-advocacy-charter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ECED7004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Advocacy Management</a:t>
            </a:r>
            <a:r>
              <a:rPr lang="en-GB" dirty="0" smtClean="0"/>
              <a:t>, Independence </a:t>
            </a:r>
            <a:r>
              <a:rPr lang="en-GB" dirty="0" smtClean="0"/>
              <a:t>and the </a:t>
            </a:r>
            <a:r>
              <a:rPr lang="en-GB" dirty="0" smtClean="0"/>
              <a:t>QPM</a:t>
            </a:r>
          </a:p>
          <a:p>
            <a:r>
              <a:rPr lang="en-GB" dirty="0" smtClean="0"/>
              <a:t>Discussion and Debate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29386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QPM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QPM </a:t>
            </a:r>
          </a:p>
          <a:p>
            <a:r>
              <a:rPr lang="en-GB" dirty="0" smtClean="0"/>
              <a:t>Quality Performance Mark?</a:t>
            </a:r>
          </a:p>
          <a:p>
            <a:r>
              <a:rPr lang="en-GB" dirty="0" smtClean="0"/>
              <a:t>Who has the QPM/Useful links?</a:t>
            </a:r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qualityadvocacy.org.uk/wp-content/uploads/2020/01/Register-of-Accredited-Organisation-updated-22.1.20.pdf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53716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Purpose of the Advocacy Charter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 </a:t>
            </a:r>
            <a:r>
              <a:rPr lang="en-GB" b="1" dirty="0"/>
              <a:t>Advocacy Charter</a:t>
            </a:r>
            <a:r>
              <a:rPr lang="en-GB" dirty="0"/>
              <a:t> was published in July 2002 by Action for </a:t>
            </a:r>
            <a:r>
              <a:rPr lang="en-GB" b="1" dirty="0"/>
              <a:t>Advocacy</a:t>
            </a:r>
            <a:r>
              <a:rPr lang="en-GB" dirty="0"/>
              <a:t> and set out to </a:t>
            </a:r>
            <a:r>
              <a:rPr lang="en-GB" b="1" dirty="0"/>
              <a:t>define</a:t>
            </a:r>
            <a:r>
              <a:rPr lang="en-GB" dirty="0"/>
              <a:t> and promote key </a:t>
            </a:r>
            <a:r>
              <a:rPr lang="en-GB" b="1" dirty="0"/>
              <a:t>advocacy</a:t>
            </a:r>
            <a:r>
              <a:rPr lang="en-GB" dirty="0"/>
              <a:t> principles. The </a:t>
            </a:r>
            <a:r>
              <a:rPr lang="en-GB" b="1" dirty="0"/>
              <a:t>Charter</a:t>
            </a:r>
            <a:r>
              <a:rPr lang="en-GB" dirty="0"/>
              <a:t> provides </a:t>
            </a:r>
            <a:r>
              <a:rPr lang="en-GB" b="1" dirty="0"/>
              <a:t>advocacy</a:t>
            </a:r>
            <a:r>
              <a:rPr lang="en-GB" dirty="0"/>
              <a:t> schemes and others with a vehicle for both explaining what </a:t>
            </a:r>
            <a:r>
              <a:rPr lang="en-GB" b="1" dirty="0"/>
              <a:t>advocacy</a:t>
            </a:r>
            <a:r>
              <a:rPr lang="en-GB" dirty="0"/>
              <a:t> is and outlining a common vision of what constitutes effective </a:t>
            </a:r>
            <a:r>
              <a:rPr lang="en-GB" b="1" dirty="0"/>
              <a:t>advocacy</a:t>
            </a:r>
            <a:r>
              <a:rPr lang="en-GB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0114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 you agree?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purpose of advocacy as defined by UNFPA is to promote or reinforce a change in policy, programme or legislation. 2. Rather than providing support directly to clients or users of services, advocacy aims at winning support from others, i.e. creating a supportive environment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dirty="0" smtClean="0"/>
              <a:t>(UNFA,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4724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Managing Reconciliation of 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 a Manager…</a:t>
            </a:r>
          </a:p>
          <a:p>
            <a:r>
              <a:rPr lang="en-GB" dirty="0" smtClean="0"/>
              <a:t>Can you meet the statutory requirements whilst supporting your advocates?</a:t>
            </a:r>
          </a:p>
          <a:p>
            <a:r>
              <a:rPr lang="en-GB" dirty="0" smtClean="0"/>
              <a:t>Or </a:t>
            </a:r>
          </a:p>
          <a:p>
            <a:r>
              <a:rPr lang="en-GB" dirty="0" smtClean="0"/>
              <a:t>As an Advocate how does your organisation balance the needs of the ‘business’ against the needs of advocates in meeting the needs of service users?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2190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Clarity of 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Clarity of purpose</a:t>
            </a:r>
          </a:p>
          <a:p>
            <a:r>
              <a:rPr lang="en-GB" dirty="0"/>
              <a:t>The advocacy provider’s aims, objectives and planned activities are within the</a:t>
            </a:r>
          </a:p>
          <a:p>
            <a:r>
              <a:rPr lang="en-GB" dirty="0"/>
              <a:t>objects set out in its governing document and providers should be able to</a:t>
            </a:r>
          </a:p>
          <a:p>
            <a:r>
              <a:rPr lang="en-GB" dirty="0"/>
              <a:t>demonstrate how these meet the principles contained in this Charter. Advocacy</a:t>
            </a:r>
          </a:p>
          <a:p>
            <a:r>
              <a:rPr lang="en-GB" dirty="0"/>
              <a:t>providers should ensure that the people they advocate on behalf of, health and</a:t>
            </a:r>
          </a:p>
          <a:p>
            <a:r>
              <a:rPr lang="en-GB" dirty="0"/>
              <a:t>social care services and funding agencies have information on the scope and</a:t>
            </a:r>
          </a:p>
          <a:p>
            <a:r>
              <a:rPr lang="en-GB" dirty="0"/>
              <a:t>limitations of the advocacy provider’s role.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49697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Independence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Independence</a:t>
            </a:r>
          </a:p>
          <a:p>
            <a:r>
              <a:rPr lang="en-GB" dirty="0"/>
              <a:t>The advocacy provider will be structurally independent from statutory organisations.</a:t>
            </a:r>
          </a:p>
          <a:p>
            <a:r>
              <a:rPr lang="en-GB" dirty="0"/>
              <a:t>The advocacy provider will be as free from conflict of interest as possible, both in</a:t>
            </a:r>
          </a:p>
          <a:p>
            <a:r>
              <a:rPr lang="en-GB" dirty="0"/>
              <a:t>design and operation of advocacy services, and seek actively to reduce conflicting</a:t>
            </a:r>
          </a:p>
          <a:p>
            <a:r>
              <a:rPr lang="en-GB" dirty="0"/>
              <a:t>interests, in particular where the organisation provides additional services such as</a:t>
            </a:r>
          </a:p>
          <a:p>
            <a:r>
              <a:rPr lang="en-GB" dirty="0"/>
              <a:t>housing provision.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64169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Confidentiality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advocacy provider will have a written policy on confidentiality that is in line with</a:t>
            </a:r>
          </a:p>
          <a:p>
            <a:r>
              <a:rPr lang="en-GB" dirty="0"/>
              <a:t>the Data Protection Act 1998 and the Mental Capacity Act 2005. It should outline</a:t>
            </a:r>
          </a:p>
          <a:p>
            <a:r>
              <a:rPr lang="en-GB" dirty="0"/>
              <a:t>how information about a person accessing the service may be shared as well as the</a:t>
            </a:r>
          </a:p>
          <a:p>
            <a:r>
              <a:rPr lang="en-GB" dirty="0"/>
              <a:t>circumstances under which confidentiality might be breached. Advocates must also</a:t>
            </a:r>
          </a:p>
          <a:p>
            <a:r>
              <a:rPr lang="en-GB" dirty="0"/>
              <a:t>be aware of situations that would require making a child or adult safeguarding alert.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53325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 Led and Empowerment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advocacy provider will ensure that the wishes and interests of the people it</a:t>
            </a:r>
          </a:p>
          <a:p>
            <a:r>
              <a:rPr lang="en-GB" dirty="0"/>
              <a:t>advocates on behalf of direct its work. Advocates should be non-judgmental and</a:t>
            </a:r>
          </a:p>
          <a:p>
            <a:r>
              <a:rPr lang="en-GB" dirty="0"/>
              <a:t>respectful of people’s needs, views, culture and experiences.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47511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Accountability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advocacy provider will have systems in place for the effective monitoring and</a:t>
            </a:r>
          </a:p>
          <a:p>
            <a:r>
              <a:rPr lang="en-GB" dirty="0"/>
              <a:t>evaluation of its work, including identification of outcomes for people supported. All</a:t>
            </a:r>
          </a:p>
          <a:p>
            <a:r>
              <a:rPr lang="en-GB" dirty="0"/>
              <a:t>those who access the service will have a named advocate and a means of contacting</a:t>
            </a:r>
          </a:p>
          <a:p>
            <a:r>
              <a:rPr lang="en-GB" dirty="0"/>
              <a:t>them.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254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Safeguarding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Clear policies and procedures will be in place to ensure safeguarding issues are</a:t>
            </a:r>
          </a:p>
          <a:p>
            <a:r>
              <a:rPr lang="en-GB" dirty="0"/>
              <a:t>identified and acted upon. Advocates will be supported to understand the different</a:t>
            </a:r>
          </a:p>
          <a:p>
            <a:r>
              <a:rPr lang="en-GB" dirty="0"/>
              <a:t>forms of abuse and neglect, issues relating to confidentiality and what to do if they</a:t>
            </a:r>
          </a:p>
          <a:p>
            <a:r>
              <a:rPr lang="en-GB" dirty="0"/>
              <a:t>suspect a client is at risk.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21287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Supporting Advocates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advocacy provider will ensure advocates are suitably prepared, trained and</a:t>
            </a:r>
          </a:p>
          <a:p>
            <a:r>
              <a:rPr lang="en-GB" dirty="0"/>
              <a:t>supported in their role and provided with opportunities to develop their knowledge,</a:t>
            </a:r>
          </a:p>
          <a:p>
            <a:r>
              <a:rPr lang="en-GB" dirty="0"/>
              <a:t>skills and experience.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95761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Balancing Priorities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Who is most important?</a:t>
            </a:r>
          </a:p>
          <a:p>
            <a:r>
              <a:rPr lang="en-GB" dirty="0" smtClean="0"/>
              <a:t>What is most important?</a:t>
            </a:r>
          </a:p>
          <a:p>
            <a:r>
              <a:rPr lang="en-GB" dirty="0" smtClean="0"/>
              <a:t>Do the demands of the ‘commissioner of services’ take priority over independence?</a:t>
            </a:r>
          </a:p>
          <a:p>
            <a:r>
              <a:rPr lang="en-GB" dirty="0" smtClean="0"/>
              <a:t>Yes/No?</a:t>
            </a:r>
          </a:p>
          <a:p>
            <a:r>
              <a:rPr lang="en-GB" dirty="0" smtClean="0"/>
              <a:t>Discuss, explain and agree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9356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Maintaining Independence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is independence maintained/retained?</a:t>
            </a:r>
          </a:p>
          <a:p>
            <a:r>
              <a:rPr lang="en-GB" dirty="0" smtClean="0"/>
              <a:t>Do commissioners understand the necessity for independence?</a:t>
            </a:r>
          </a:p>
          <a:p>
            <a:r>
              <a:rPr lang="en-GB" dirty="0" smtClean="0"/>
              <a:t>How do you as Manager and/or Advocate support this process?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6322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47261" y="636104"/>
            <a:ext cx="1050566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Reference List:</a:t>
            </a:r>
          </a:p>
          <a:p>
            <a:r>
              <a:rPr lang="en-GB" dirty="0" smtClean="0"/>
              <a:t>NDTI (2018) The Advocacy Charter. Available at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www.ndti.org.uk/resources/publications/new-advocacy-charter</a:t>
            </a:r>
            <a:r>
              <a:rPr lang="en-GB" dirty="0" smtClean="0"/>
              <a:t> Accessed on 24.01.20.</a:t>
            </a:r>
          </a:p>
          <a:p>
            <a:r>
              <a:rPr lang="en-GB" dirty="0" smtClean="0"/>
              <a:t>Wales Government (2019) The Advocacy Charter. Available at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qualityadvocacy.org.uk/wp-content/uploads/2018/05/Code-of-Practice-1.pdf accessed on 24.01.20</a:t>
            </a:r>
            <a:r>
              <a:rPr lang="en-GB" dirty="0" smtClean="0"/>
              <a:t>.  </a:t>
            </a:r>
          </a:p>
          <a:p>
            <a:r>
              <a:rPr lang="en-GB" dirty="0" smtClean="0"/>
              <a:t>Mount</a:t>
            </a:r>
            <a:r>
              <a:rPr lang="en-GB" dirty="0"/>
              <a:t>, M. (2019) Managing &amp; Organisations. UK: Sage.</a:t>
            </a:r>
          </a:p>
          <a:p>
            <a:r>
              <a:rPr lang="en-GB" dirty="0"/>
              <a:t>Benson, J. (2019) Working More Creatively with Groups. UK: Routledge. </a:t>
            </a:r>
          </a:p>
          <a:p>
            <a:r>
              <a:rPr lang="en-GB" dirty="0"/>
              <a:t>Carroll, B.; Ford, J. &amp; Taylor, S. (2019) Leadership; contemporary critical perspectives. (2</a:t>
            </a:r>
            <a:r>
              <a:rPr lang="en-GB" baseline="30000" dirty="0"/>
              <a:t>nd</a:t>
            </a:r>
            <a:r>
              <a:rPr lang="en-GB" dirty="0"/>
              <a:t> Ed.) UK: Sage.</a:t>
            </a:r>
          </a:p>
          <a:p>
            <a:r>
              <a:rPr lang="en-GB" dirty="0"/>
              <a:t>Dweck, C. S. (2016) Mindset; The new Psychology of Success. USA: Ballantine Books.</a:t>
            </a:r>
          </a:p>
          <a:p>
            <a:r>
              <a:rPr lang="en-GB" dirty="0"/>
              <a:t>La Follette, H. (2007) Ethics in Practice. UK: Blackwell Publishing. </a:t>
            </a:r>
          </a:p>
          <a:p>
            <a:r>
              <a:rPr lang="en-GB" dirty="0"/>
              <a:t>Marquet, L.D. (2019) Turn the Shi Around. USA: Penguin.  </a:t>
            </a:r>
          </a:p>
          <a:p>
            <a:r>
              <a:rPr lang="en-GB" dirty="0"/>
              <a:t>Western. S. (2019) Leadership. UK: Sage.</a:t>
            </a:r>
          </a:p>
          <a:p>
            <a:r>
              <a:rPr lang="en-GB" dirty="0" err="1"/>
              <a:t>Wokler</a:t>
            </a:r>
            <a:r>
              <a:rPr lang="en-GB" dirty="0"/>
              <a:t>, R. (2001) </a:t>
            </a:r>
            <a:r>
              <a:rPr lang="en-GB" dirty="0" err="1"/>
              <a:t>Rosseau</a:t>
            </a:r>
            <a:r>
              <a:rPr lang="en-GB" dirty="0"/>
              <a:t>. UK: Oxford University Press.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9525185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8D4585"/>
      </a:dk2>
      <a:lt2>
        <a:srgbClr val="E7E6E6"/>
      </a:lt2>
      <a:accent1>
        <a:srgbClr val="F35AE6"/>
      </a:accent1>
      <a:accent2>
        <a:srgbClr val="FC5283"/>
      </a:accent2>
      <a:accent3>
        <a:srgbClr val="F67C64"/>
      </a:accent3>
      <a:accent4>
        <a:srgbClr val="F89F65"/>
      </a:accent4>
      <a:accent5>
        <a:srgbClr val="55C6BA"/>
      </a:accent5>
      <a:accent6>
        <a:srgbClr val="84A3FD"/>
      </a:accent6>
      <a:hlink>
        <a:srgbClr val="6ED4F6"/>
      </a:hlink>
      <a:folHlink>
        <a:srgbClr val="9FECFC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7D30EEFE-7128-4DE5-8A0D-8D4EF32CB0A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95</TotalTime>
  <Words>763</Words>
  <Application>Microsoft Office PowerPoint</Application>
  <PresentationFormat>Widescreen</PresentationFormat>
  <Paragraphs>79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Trebuchet MS</vt:lpstr>
      <vt:lpstr>Berlin</vt:lpstr>
      <vt:lpstr>ECED7004</vt:lpstr>
      <vt:lpstr>What is the QPM</vt:lpstr>
      <vt:lpstr>What is the Purpose of the Advocacy Charter</vt:lpstr>
      <vt:lpstr>Do you agree?</vt:lpstr>
      <vt:lpstr>Managing Reconciliation of Purpose</vt:lpstr>
      <vt:lpstr>Clarity of Purpose</vt:lpstr>
      <vt:lpstr>Independence </vt:lpstr>
      <vt:lpstr>Confidentiality </vt:lpstr>
      <vt:lpstr>Person Led and Empowerment</vt:lpstr>
      <vt:lpstr>Accountability</vt:lpstr>
      <vt:lpstr>Safeguarding </vt:lpstr>
      <vt:lpstr>Supporting Advocates</vt:lpstr>
      <vt:lpstr>Balancing Priorities</vt:lpstr>
      <vt:lpstr>Maintaining Independence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ECED7004</dc:title>
  <dc:creator>Phillip Morgan</dc:creator>
  <cp:lastModifiedBy>Phillip Morgan</cp:lastModifiedBy>
  <cp:revision>7</cp:revision>
  <dcterms:created xsi:type="dcterms:W3CDTF">2020-01-22T13:40:23Z</dcterms:created>
  <dcterms:modified xsi:type="dcterms:W3CDTF">2020-01-24T14:26:18Z</dcterms:modified>
</cp:coreProperties>
</file>