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57" r:id="rId3"/>
    <p:sldId id="258" r:id="rId4"/>
    <p:sldId id="259" r:id="rId5"/>
    <p:sldId id="261" r:id="rId6"/>
    <p:sldId id="260" r:id="rId7"/>
    <p:sldId id="262" r:id="rId8"/>
    <p:sldId id="263" r:id="rId9"/>
    <p:sldId id="285" r:id="rId10"/>
    <p:sldId id="283" r:id="rId11"/>
    <p:sldId id="284"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5947" autoAdjust="0"/>
  </p:normalViewPr>
  <p:slideViewPr>
    <p:cSldViewPr snapToGrid="0">
      <p:cViewPr varScale="1">
        <p:scale>
          <a:sx n="64" d="100"/>
          <a:sy n="64" d="100"/>
        </p:scale>
        <p:origin x="142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81C39-3947-4D18-A4A7-94581DE08C25}" type="datetimeFigureOut">
              <a:rPr lang="en-GB" smtClean="0"/>
              <a:t>28/05/2025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18CF28-B688-4501-A4AD-B524541F201E}" type="slidenum">
              <a:rPr lang="en-GB" smtClean="0"/>
              <a:t>‹#›</a:t>
            </a:fld>
            <a:endParaRPr lang="en-GB"/>
          </a:p>
        </p:txBody>
      </p:sp>
    </p:spTree>
    <p:extLst>
      <p:ext uri="{BB962C8B-B14F-4D97-AF65-F5344CB8AC3E}">
        <p14:creationId xmlns:p14="http://schemas.microsoft.com/office/powerpoint/2010/main" val="2008790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library.college.police.uk/docs/acpo/VCMM-191109.pd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a:t>
            </a:fld>
            <a:endParaRPr lang="en-GB"/>
          </a:p>
        </p:txBody>
      </p:sp>
    </p:spTree>
    <p:extLst>
      <p:ext uri="{BB962C8B-B14F-4D97-AF65-F5344CB8AC3E}">
        <p14:creationId xmlns:p14="http://schemas.microsoft.com/office/powerpoint/2010/main" val="1374362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 support 2024 describes crime as</a:t>
            </a:r>
            <a:r>
              <a:rPr lang="en-GB" b="0" i="0" dirty="0">
                <a:solidFill>
                  <a:srgbClr val="4A4A4A"/>
                </a:solidFill>
                <a:effectLst/>
                <a:highlight>
                  <a:srgbClr val="FFFFFF"/>
                </a:highlight>
                <a:latin typeface="Trebuchet MS" panose="020B0603020202020204" pitchFamily="34" charset="0"/>
              </a:rPr>
              <a:t> a deliberate act that causes physical or psychological harm, damage to or loss of property, and is against the law.</a:t>
            </a:r>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5</a:t>
            </a:fld>
            <a:endParaRPr lang="en-GB"/>
          </a:p>
        </p:txBody>
      </p:sp>
    </p:spTree>
    <p:extLst>
      <p:ext uri="{BB962C8B-B14F-4D97-AF65-F5344CB8AC3E}">
        <p14:creationId xmlns:p14="http://schemas.microsoft.com/office/powerpoint/2010/main" val="2648453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Assaults, Theft, vehicle crime, criminal damage and drugs to name a few</a:t>
            </a:r>
          </a:p>
        </p:txBody>
      </p:sp>
      <p:sp>
        <p:nvSpPr>
          <p:cNvPr id="4" name="Slide Number Placeholder 3"/>
          <p:cNvSpPr>
            <a:spLocks noGrp="1"/>
          </p:cNvSpPr>
          <p:nvPr>
            <p:ph type="sldNum" sz="quarter" idx="5"/>
          </p:nvPr>
        </p:nvSpPr>
        <p:spPr/>
        <p:txBody>
          <a:bodyPr/>
          <a:lstStyle/>
          <a:p>
            <a:fld id="{D718CF28-B688-4501-A4AD-B524541F201E}" type="slidenum">
              <a:rPr lang="en-GB" smtClean="0"/>
              <a:t>7</a:t>
            </a:fld>
            <a:endParaRPr lang="en-GB"/>
          </a:p>
        </p:txBody>
      </p:sp>
    </p:spTree>
    <p:extLst>
      <p:ext uri="{BB962C8B-B14F-4D97-AF65-F5344CB8AC3E}">
        <p14:creationId xmlns:p14="http://schemas.microsoft.com/office/powerpoint/2010/main" val="1286803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Management of Priority and Volume Crime Second Edition (college.police.uk)</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8</a:t>
            </a:fld>
            <a:endParaRPr lang="en-GB"/>
          </a:p>
        </p:txBody>
      </p:sp>
    </p:spTree>
    <p:extLst>
      <p:ext uri="{BB962C8B-B14F-4D97-AF65-F5344CB8AC3E}">
        <p14:creationId xmlns:p14="http://schemas.microsoft.com/office/powerpoint/2010/main" val="1539450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10</a:t>
            </a:fld>
            <a:endParaRPr lang="en-GB"/>
          </a:p>
        </p:txBody>
      </p:sp>
    </p:spTree>
    <p:extLst>
      <p:ext uri="{BB962C8B-B14F-4D97-AF65-F5344CB8AC3E}">
        <p14:creationId xmlns:p14="http://schemas.microsoft.com/office/powerpoint/2010/main" val="1572358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11</a:t>
            </a:fld>
            <a:endParaRPr lang="en-GB"/>
          </a:p>
        </p:txBody>
      </p:sp>
    </p:spTree>
    <p:extLst>
      <p:ext uri="{BB962C8B-B14F-4D97-AF65-F5344CB8AC3E}">
        <p14:creationId xmlns:p14="http://schemas.microsoft.com/office/powerpoint/2010/main" val="1361341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12</a:t>
            </a:fld>
            <a:endParaRPr lang="en-GB"/>
          </a:p>
        </p:txBody>
      </p:sp>
    </p:spTree>
    <p:extLst>
      <p:ext uri="{BB962C8B-B14F-4D97-AF65-F5344CB8AC3E}">
        <p14:creationId xmlns:p14="http://schemas.microsoft.com/office/powerpoint/2010/main" val="1729513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points to prove?</a:t>
            </a:r>
          </a:p>
        </p:txBody>
      </p:sp>
      <p:sp>
        <p:nvSpPr>
          <p:cNvPr id="4" name="Slide Number Placeholder 3"/>
          <p:cNvSpPr>
            <a:spLocks noGrp="1"/>
          </p:cNvSpPr>
          <p:nvPr>
            <p:ph type="sldNum" sz="quarter" idx="5"/>
          </p:nvPr>
        </p:nvSpPr>
        <p:spPr/>
        <p:txBody>
          <a:bodyPr/>
          <a:lstStyle/>
          <a:p>
            <a:fld id="{D718CF28-B688-4501-A4AD-B524541F201E}" type="slidenum">
              <a:rPr lang="en-GB" smtClean="0"/>
              <a:t>13</a:t>
            </a:fld>
            <a:endParaRPr lang="en-GB"/>
          </a:p>
        </p:txBody>
      </p:sp>
    </p:spTree>
    <p:extLst>
      <p:ext uri="{BB962C8B-B14F-4D97-AF65-F5344CB8AC3E}">
        <p14:creationId xmlns:p14="http://schemas.microsoft.com/office/powerpoint/2010/main" val="24650594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14</a:t>
            </a:fld>
            <a:endParaRPr lang="en-GB"/>
          </a:p>
        </p:txBody>
      </p:sp>
    </p:spTree>
    <p:extLst>
      <p:ext uri="{BB962C8B-B14F-4D97-AF65-F5344CB8AC3E}">
        <p14:creationId xmlns:p14="http://schemas.microsoft.com/office/powerpoint/2010/main" val="10032642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r>
              <a:rPr lang="en-GB" altLang="en-US" sz="1200" kern="0" dirty="0">
                <a:solidFill>
                  <a:schemeClr val="tx1"/>
                </a:solidFill>
                <a:latin typeface="Arial" panose="020B0604020202020204" pitchFamily="34" charset="0"/>
                <a:cs typeface="Arial" panose="020B0604020202020204" pitchFamily="34" charset="0"/>
              </a:rPr>
              <a:t>It is the </a:t>
            </a:r>
            <a:r>
              <a:rPr lang="en-GB" altLang="en-US" sz="1200" b="1" u="sng" kern="0" dirty="0">
                <a:solidFill>
                  <a:schemeClr val="accent6"/>
                </a:solidFill>
                <a:latin typeface="Arial" panose="020B0604020202020204" pitchFamily="34" charset="0"/>
                <a:cs typeface="Arial" panose="020B0604020202020204" pitchFamily="34" charset="0"/>
              </a:rPr>
              <a:t>belief</a:t>
            </a:r>
            <a:r>
              <a:rPr lang="en-GB" altLang="en-US" sz="1200" kern="0" dirty="0">
                <a:solidFill>
                  <a:schemeClr val="tx1"/>
                </a:solidFill>
                <a:latin typeface="Arial" panose="020B0604020202020204" pitchFamily="34" charset="0"/>
                <a:cs typeface="Arial" panose="020B0604020202020204" pitchFamily="34" charset="0"/>
              </a:rPr>
              <a:t> that is important …the person may be wrong, but if they </a:t>
            </a:r>
            <a:r>
              <a:rPr lang="en-GB" altLang="en-US" sz="1200" b="1" u="sng" kern="0" dirty="0">
                <a:solidFill>
                  <a:schemeClr val="accent6"/>
                </a:solidFill>
                <a:latin typeface="Arial" panose="020B0604020202020204" pitchFamily="34" charset="0"/>
                <a:cs typeface="Arial" panose="020B0604020202020204" pitchFamily="34" charset="0"/>
              </a:rPr>
              <a:t>genuinely</a:t>
            </a:r>
            <a:r>
              <a:rPr lang="en-GB" altLang="en-US" sz="1200" kern="0" dirty="0">
                <a:solidFill>
                  <a:schemeClr val="accent6"/>
                </a:solidFill>
                <a:latin typeface="Arial" panose="020B0604020202020204" pitchFamily="34" charset="0"/>
                <a:cs typeface="Arial" panose="020B0604020202020204" pitchFamily="34" charset="0"/>
              </a:rPr>
              <a:t> </a:t>
            </a:r>
            <a:r>
              <a:rPr lang="en-GB" altLang="en-US" sz="1200" b="1" u="sng" kern="0" dirty="0">
                <a:solidFill>
                  <a:schemeClr val="accent6"/>
                </a:solidFill>
                <a:latin typeface="Arial" panose="020B0604020202020204" pitchFamily="34" charset="0"/>
                <a:cs typeface="Arial" panose="020B0604020202020204" pitchFamily="34" charset="0"/>
              </a:rPr>
              <a:t>believed</a:t>
            </a:r>
            <a:r>
              <a:rPr lang="en-GB" altLang="en-US" sz="1200" kern="0" dirty="0">
                <a:solidFill>
                  <a:schemeClr val="tx1"/>
                </a:solidFill>
                <a:latin typeface="Arial" panose="020B0604020202020204" pitchFamily="34" charset="0"/>
                <a:cs typeface="Arial" panose="020B0604020202020204" pitchFamily="34" charset="0"/>
              </a:rPr>
              <a:t> it then it is not theft. It is for the court / jury to decide.</a:t>
            </a:r>
          </a:p>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15</a:t>
            </a:fld>
            <a:endParaRPr lang="en-GB"/>
          </a:p>
        </p:txBody>
      </p:sp>
    </p:spTree>
    <p:extLst>
      <p:ext uri="{BB962C8B-B14F-4D97-AF65-F5344CB8AC3E}">
        <p14:creationId xmlns:p14="http://schemas.microsoft.com/office/powerpoint/2010/main" val="3648358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19</a:t>
            </a:fld>
            <a:endParaRPr lang="en-GB"/>
          </a:p>
        </p:txBody>
      </p:sp>
    </p:spTree>
    <p:extLst>
      <p:ext uri="{BB962C8B-B14F-4D97-AF65-F5344CB8AC3E}">
        <p14:creationId xmlns:p14="http://schemas.microsoft.com/office/powerpoint/2010/main" val="832495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22</a:t>
            </a:fld>
            <a:endParaRPr lang="en-GB"/>
          </a:p>
        </p:txBody>
      </p:sp>
    </p:spTree>
    <p:extLst>
      <p:ext uri="{BB962C8B-B14F-4D97-AF65-F5344CB8AC3E}">
        <p14:creationId xmlns:p14="http://schemas.microsoft.com/office/powerpoint/2010/main" val="26030451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28</a:t>
            </a:fld>
            <a:endParaRPr lang="en-GB"/>
          </a:p>
        </p:txBody>
      </p:sp>
    </p:spTree>
    <p:extLst>
      <p:ext uri="{BB962C8B-B14F-4D97-AF65-F5344CB8AC3E}">
        <p14:creationId xmlns:p14="http://schemas.microsoft.com/office/powerpoint/2010/main" val="36851373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29</a:t>
            </a:fld>
            <a:endParaRPr lang="en-GB"/>
          </a:p>
        </p:txBody>
      </p:sp>
    </p:spTree>
    <p:extLst>
      <p:ext uri="{BB962C8B-B14F-4D97-AF65-F5344CB8AC3E}">
        <p14:creationId xmlns:p14="http://schemas.microsoft.com/office/powerpoint/2010/main" val="37839386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30</a:t>
            </a:fld>
            <a:endParaRPr lang="en-GB"/>
          </a:p>
        </p:txBody>
      </p:sp>
    </p:spTree>
    <p:extLst>
      <p:ext uri="{BB962C8B-B14F-4D97-AF65-F5344CB8AC3E}">
        <p14:creationId xmlns:p14="http://schemas.microsoft.com/office/powerpoint/2010/main" val="3802779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9275A-2BD3-9CEF-7493-18B7A1F6FA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791F60-4137-33A5-4661-9EC62BFBA5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91BCE1-CD06-8436-FCD9-FF65FC16F606}"/>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5" name="Footer Placeholder 4">
            <a:extLst>
              <a:ext uri="{FF2B5EF4-FFF2-40B4-BE49-F238E27FC236}">
                <a16:creationId xmlns:a16="http://schemas.microsoft.com/office/drawing/2014/main" id="{6783B1F5-1740-D5D1-73D9-14D73B5E5D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462DAB-339C-8EC4-6436-70155E30F293}"/>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007644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4DFFB-FC41-C219-F353-E74053532F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89BCB2-5982-7E4F-605E-1A7CA53126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D2C667-CB69-01C7-F0B6-0D77EAEB9DAF}"/>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5" name="Footer Placeholder 4">
            <a:extLst>
              <a:ext uri="{FF2B5EF4-FFF2-40B4-BE49-F238E27FC236}">
                <a16:creationId xmlns:a16="http://schemas.microsoft.com/office/drawing/2014/main" id="{6FE2456D-4789-5D62-ACA9-6FEEB95928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01705A-57CD-8692-BE15-DA657C36D3EE}"/>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2346629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476B1-8F12-30DE-20C8-DEABC09A54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70D6C5-5E29-345F-E3F5-5C77F26CA97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5BD7EF-5C63-D986-893D-AB12F9449178}"/>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5" name="Footer Placeholder 4">
            <a:extLst>
              <a:ext uri="{FF2B5EF4-FFF2-40B4-BE49-F238E27FC236}">
                <a16:creationId xmlns:a16="http://schemas.microsoft.com/office/drawing/2014/main" id="{65D14C40-4AD9-98A0-586A-B96C6BA254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AA3695-9DFC-1E1C-1B24-55A22502319F}"/>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3550293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490EF-1A3A-96A8-5326-D8F4C28CD8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FD6FF8-AB6E-C472-2218-2889AABF4A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3C60AF-63DC-82AA-9BD4-83A0034C75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F0CF0F-EA3A-1023-5499-0147090C5019}"/>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6" name="Footer Placeholder 5">
            <a:extLst>
              <a:ext uri="{FF2B5EF4-FFF2-40B4-BE49-F238E27FC236}">
                <a16:creationId xmlns:a16="http://schemas.microsoft.com/office/drawing/2014/main" id="{EEA3F40E-75EA-D34B-A009-F72DD8A25C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79C70B-89D4-69A0-1B03-D5F30F3413E4}"/>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703854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43925-2F1C-78FF-1C51-AAC68AEE87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C302FF-E063-AB34-C1C9-0691342F1C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C70110-1B7C-D538-98BB-6AFA2580D8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D38A63-D769-AB04-EFC3-8B80AA3099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57D453-6DEE-25F8-57AC-D81B9534A9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86BAF3-3979-E982-AF30-B0876B414885}"/>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8" name="Footer Placeholder 7">
            <a:extLst>
              <a:ext uri="{FF2B5EF4-FFF2-40B4-BE49-F238E27FC236}">
                <a16:creationId xmlns:a16="http://schemas.microsoft.com/office/drawing/2014/main" id="{169CAB89-7191-9F61-3140-39BB78FA50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4B1C94-6D51-3F7B-73C7-20ADDC52D2B9}"/>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2358835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277C0-AFCB-AED6-06C6-4CB90A78EC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CFFEC6-EC1B-BD56-F61C-1A9437E611BD}"/>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4" name="Footer Placeholder 3">
            <a:extLst>
              <a:ext uri="{FF2B5EF4-FFF2-40B4-BE49-F238E27FC236}">
                <a16:creationId xmlns:a16="http://schemas.microsoft.com/office/drawing/2014/main" id="{BA9228A5-B0AE-8E49-B26B-C7D5399DEF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DAAC28-6A0B-CDBF-D014-7DD1ABFA396C}"/>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735696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A0359F-DD5C-A5DF-0174-C05D95C13568}"/>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3" name="Footer Placeholder 2">
            <a:extLst>
              <a:ext uri="{FF2B5EF4-FFF2-40B4-BE49-F238E27FC236}">
                <a16:creationId xmlns:a16="http://schemas.microsoft.com/office/drawing/2014/main" id="{E800304C-BFC3-F108-1C28-67AF34AD1B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982F9D-A39D-CAAF-8F30-A5B5FBB3E198}"/>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49166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0C178-37D2-8729-EF87-F9C5B20D28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2F4788-F70F-617C-268E-892D0F29DE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9923E3-37AE-1CD7-6D2D-A2442A9041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F7B1A9-4E0E-8598-792A-D583983D2FF9}"/>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6" name="Footer Placeholder 5">
            <a:extLst>
              <a:ext uri="{FF2B5EF4-FFF2-40B4-BE49-F238E27FC236}">
                <a16:creationId xmlns:a16="http://schemas.microsoft.com/office/drawing/2014/main" id="{DD73E73F-C162-31B0-125D-F6D21A7FEC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8C2EE9-BC76-514C-AF2E-2968CBB952C3}"/>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4079712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0D042-5D5A-4B7E-4B9F-C5550004BA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04D9C6-9594-0264-0C6B-49B1D8C28A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1075E9-CCD7-9650-AC58-BFFF24BD8B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F4446B-D7A8-4105-871B-F30075C1BA89}"/>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6" name="Footer Placeholder 5">
            <a:extLst>
              <a:ext uri="{FF2B5EF4-FFF2-40B4-BE49-F238E27FC236}">
                <a16:creationId xmlns:a16="http://schemas.microsoft.com/office/drawing/2014/main" id="{2553D155-F887-82F4-6EC0-C14A729A3A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F10A3C-ABCD-3D50-76B7-1C9D59F52D3F}"/>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41086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E3C7-E933-9BCA-2CCC-56E2EEF8D1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5920DA-79C9-13FA-CF99-DA63BEC93B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BBD1B4-19A9-696E-A5FD-C3429AA5318D}"/>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5" name="Footer Placeholder 4">
            <a:extLst>
              <a:ext uri="{FF2B5EF4-FFF2-40B4-BE49-F238E27FC236}">
                <a16:creationId xmlns:a16="http://schemas.microsoft.com/office/drawing/2014/main" id="{8462F443-EFCC-4B8B-67BF-3D43198F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6D343-98E6-7179-83A8-B9FB31530197}"/>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1725586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9B3D07-AB93-45EE-D4ED-A39DD4C873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2A86A4-2B71-BC1B-1A5A-C523894CFD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6C38C2-F437-47B7-9B67-15F0F7A7460B}"/>
              </a:ext>
            </a:extLst>
          </p:cNvPr>
          <p:cNvSpPr>
            <a:spLocks noGrp="1"/>
          </p:cNvSpPr>
          <p:nvPr>
            <p:ph type="dt" sz="half" idx="10"/>
          </p:nvPr>
        </p:nvSpPr>
        <p:spPr/>
        <p:txBody>
          <a:bodyPr/>
          <a:lstStyle/>
          <a:p>
            <a:fld id="{2D8B2FFC-BA9C-4463-A600-772024E541EE}" type="datetimeFigureOut">
              <a:rPr lang="en-GB" smtClean="0"/>
              <a:t>28/05/2025</a:t>
            </a:fld>
            <a:endParaRPr lang="en-GB"/>
          </a:p>
        </p:txBody>
      </p:sp>
      <p:sp>
        <p:nvSpPr>
          <p:cNvPr id="5" name="Footer Placeholder 4">
            <a:extLst>
              <a:ext uri="{FF2B5EF4-FFF2-40B4-BE49-F238E27FC236}">
                <a16:creationId xmlns:a16="http://schemas.microsoft.com/office/drawing/2014/main" id="{4E8DA68A-33FF-4E0E-9F9A-3CCCC8CEB3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445D6B-23FC-28CE-85DF-B9333A325065}"/>
              </a:ext>
            </a:extLst>
          </p:cNvPr>
          <p:cNvSpPr>
            <a:spLocks noGrp="1"/>
          </p:cNvSpPr>
          <p:nvPr>
            <p:ph type="sldNum" sz="quarter" idx="12"/>
          </p:nvPr>
        </p:nvSpPr>
        <p:spPr/>
        <p:txBody>
          <a:bodyPr/>
          <a:lstStyle/>
          <a:p>
            <a:fld id="{FE8191BA-4740-4455-AF35-F8BB6E69246B}" type="slidenum">
              <a:rPr lang="en-GB" smtClean="0"/>
              <a:t>‹#›</a:t>
            </a:fld>
            <a:endParaRPr lang="en-GB"/>
          </a:p>
        </p:txBody>
      </p:sp>
    </p:spTree>
    <p:extLst>
      <p:ext uri="{BB962C8B-B14F-4D97-AF65-F5344CB8AC3E}">
        <p14:creationId xmlns:p14="http://schemas.microsoft.com/office/powerpoint/2010/main" val="3822919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1EAE90-B942-8627-2D2B-35325193B0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D4C579-AE88-3B3D-6EA1-1B2B8C82B6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F168BC-9A7A-3B4E-0B95-9122635B45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D8B2FFC-BA9C-4463-A600-772024E541EE}" type="datetimeFigureOut">
              <a:rPr lang="en-GB" smtClean="0"/>
              <a:t>28/05/2025</a:t>
            </a:fld>
            <a:endParaRPr lang="en-GB"/>
          </a:p>
        </p:txBody>
      </p:sp>
      <p:sp>
        <p:nvSpPr>
          <p:cNvPr id="5" name="Footer Placeholder 4">
            <a:extLst>
              <a:ext uri="{FF2B5EF4-FFF2-40B4-BE49-F238E27FC236}">
                <a16:creationId xmlns:a16="http://schemas.microsoft.com/office/drawing/2014/main" id="{86361B46-21D0-3519-F82E-07CB49E995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E3D1DE8-D354-A86A-4BC9-BE104A863B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E8191BA-4740-4455-AF35-F8BB6E69246B}" type="slidenum">
              <a:rPr lang="en-GB" smtClean="0"/>
              <a:t>‹#›</a:t>
            </a:fld>
            <a:endParaRPr lang="en-GB"/>
          </a:p>
        </p:txBody>
      </p:sp>
    </p:spTree>
    <p:extLst>
      <p:ext uri="{BB962C8B-B14F-4D97-AF65-F5344CB8AC3E}">
        <p14:creationId xmlns:p14="http://schemas.microsoft.com/office/powerpoint/2010/main" val="38280577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mailto:k.andrews@uwtsd.ac.uk"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hyperlink" Target="https://library.college.police.uk/docs/acpo/VCMM-191109.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21.png"/><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20.jpeg"/><Relationship Id="rId5" Type="http://schemas.openxmlformats.org/officeDocument/2006/relationships/image" Target="../media/image19.pn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A9C8D46-54D8-4DF1-99A2-E651C7B13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E12BF4D-F47A-41C1-85FC-652E412D3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5FBF53F-BBBA-4974-AD72-0E8CD294E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91892-8D4B-0B0D-4DB6-F04BA112A323}"/>
              </a:ext>
            </a:extLst>
          </p:cNvPr>
          <p:cNvSpPr>
            <a:spLocks noGrp="1"/>
          </p:cNvSpPr>
          <p:nvPr>
            <p:ph type="ctrTitle"/>
          </p:nvPr>
        </p:nvSpPr>
        <p:spPr>
          <a:xfrm>
            <a:off x="4221803" y="1201002"/>
            <a:ext cx="7208197" cy="2779619"/>
          </a:xfrm>
        </p:spPr>
        <p:txBody>
          <a:bodyPr anchor="b">
            <a:normAutofit/>
          </a:bodyPr>
          <a:lstStyle/>
          <a:p>
            <a:pPr algn="l"/>
            <a:r>
              <a:rPr lang="en-GB" sz="4800">
                <a:solidFill>
                  <a:srgbClr val="FFFFFF"/>
                </a:solidFill>
              </a:rPr>
              <a:t>Basic Criminal Offences</a:t>
            </a:r>
          </a:p>
        </p:txBody>
      </p:sp>
      <p:sp>
        <p:nvSpPr>
          <p:cNvPr id="3" name="Subtitle 2">
            <a:extLst>
              <a:ext uri="{FF2B5EF4-FFF2-40B4-BE49-F238E27FC236}">
                <a16:creationId xmlns:a16="http://schemas.microsoft.com/office/drawing/2014/main" id="{18EFE5A5-49A8-A8CF-8A46-3C2E71E04599}"/>
              </a:ext>
            </a:extLst>
          </p:cNvPr>
          <p:cNvSpPr>
            <a:spLocks noGrp="1"/>
          </p:cNvSpPr>
          <p:nvPr>
            <p:ph type="subTitle" idx="1"/>
          </p:nvPr>
        </p:nvSpPr>
        <p:spPr>
          <a:xfrm>
            <a:off x="4221803" y="4940490"/>
            <a:ext cx="7208197" cy="1265112"/>
          </a:xfrm>
        </p:spPr>
        <p:txBody>
          <a:bodyPr>
            <a:normAutofit/>
          </a:bodyPr>
          <a:lstStyle/>
          <a:p>
            <a:pPr algn="l"/>
            <a:r>
              <a:rPr lang="en-GB">
                <a:solidFill>
                  <a:srgbClr val="FFFFFF"/>
                </a:solidFill>
              </a:rPr>
              <a:t>BMPL4015</a:t>
            </a:r>
          </a:p>
        </p:txBody>
      </p:sp>
      <p:sp>
        <p:nvSpPr>
          <p:cNvPr id="28" name="Rectangle 27">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03465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50369-5B9B-9DB7-04A2-B98B378A25CC}"/>
              </a:ext>
            </a:extLst>
          </p:cNvPr>
          <p:cNvSpPr>
            <a:spLocks noGrp="1"/>
          </p:cNvSpPr>
          <p:nvPr>
            <p:ph type="title"/>
          </p:nvPr>
        </p:nvSpPr>
        <p:spPr>
          <a:xfrm>
            <a:off x="761800" y="762001"/>
            <a:ext cx="5334197" cy="1708242"/>
          </a:xfrm>
        </p:spPr>
        <p:txBody>
          <a:bodyPr anchor="ctr">
            <a:normAutofit/>
          </a:bodyPr>
          <a:lstStyle/>
          <a:p>
            <a:r>
              <a:rPr lang="en-GB" sz="4000" dirty="0"/>
              <a:t>Assessment </a:t>
            </a:r>
          </a:p>
        </p:txBody>
      </p:sp>
      <p:sp>
        <p:nvSpPr>
          <p:cNvPr id="3" name="Content Placeholder 2">
            <a:extLst>
              <a:ext uri="{FF2B5EF4-FFF2-40B4-BE49-F238E27FC236}">
                <a16:creationId xmlns:a16="http://schemas.microsoft.com/office/drawing/2014/main" id="{262F1478-7A33-D28E-0373-9153CD8623C0}"/>
              </a:ext>
            </a:extLst>
          </p:cNvPr>
          <p:cNvSpPr>
            <a:spLocks noGrp="1"/>
          </p:cNvSpPr>
          <p:nvPr>
            <p:ph idx="1"/>
          </p:nvPr>
        </p:nvSpPr>
        <p:spPr>
          <a:xfrm>
            <a:off x="761800" y="2470244"/>
            <a:ext cx="5334197" cy="3769835"/>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Examination 2 hours 100% module credit weighting</a:t>
            </a:r>
          </a:p>
          <a:p>
            <a:pPr marL="0" indent="0">
              <a:buNone/>
            </a:pPr>
            <a:r>
              <a:rPr lang="en-GB" sz="2400" dirty="0">
                <a:latin typeface="Arial" panose="020B0604020202020204" pitchFamily="34" charset="0"/>
                <a:cs typeface="Arial" panose="020B0604020202020204" pitchFamily="34" charset="0"/>
              </a:rPr>
              <a:t>Date to be confirmed</a:t>
            </a:r>
          </a:p>
          <a:p>
            <a:pPr marL="0" indent="0">
              <a:buNone/>
            </a:pPr>
            <a:r>
              <a:rPr lang="en-GB" sz="2400" dirty="0">
                <a:latin typeface="Arial" panose="020B0604020202020204" pitchFamily="34" charset="0"/>
                <a:cs typeface="Arial" panose="020B0604020202020204" pitchFamily="34" charset="0"/>
              </a:rPr>
              <a:t>Multiple choice questions</a:t>
            </a:r>
          </a:p>
        </p:txBody>
      </p:sp>
      <p:pic>
        <p:nvPicPr>
          <p:cNvPr id="5" name="Picture 4" descr="A hand holding a pen and shading circles on a sheet">
            <a:extLst>
              <a:ext uri="{FF2B5EF4-FFF2-40B4-BE49-F238E27FC236}">
                <a16:creationId xmlns:a16="http://schemas.microsoft.com/office/drawing/2014/main" id="{70785395-3814-7FF0-F8C9-C34431666A02}"/>
              </a:ext>
            </a:extLst>
          </p:cNvPr>
          <p:cNvPicPr>
            <a:picLocks noChangeAspect="1"/>
          </p:cNvPicPr>
          <p:nvPr/>
        </p:nvPicPr>
        <p:blipFill rotWithShape="1">
          <a:blip r:embed="rId3"/>
          <a:srcRect l="39617" r="1514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819142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Working space background">
            <a:extLst>
              <a:ext uri="{FF2B5EF4-FFF2-40B4-BE49-F238E27FC236}">
                <a16:creationId xmlns:a16="http://schemas.microsoft.com/office/drawing/2014/main" id="{1F753919-0E0D-3E7D-8706-81DB5FED38D3}"/>
              </a:ext>
            </a:extLst>
          </p:cNvPr>
          <p:cNvPicPr>
            <a:picLocks noChangeAspect="1"/>
          </p:cNvPicPr>
          <p:nvPr/>
        </p:nvPicPr>
        <p:blipFill rotWithShape="1">
          <a:blip r:embed="rId2"/>
          <a:srcRect l="47342" r="-2"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9AE80-37F2-A6B3-320F-7EFE9CCFE72B}"/>
              </a:ext>
            </a:extLst>
          </p:cNvPr>
          <p:cNvSpPr>
            <a:spLocks noGrp="1"/>
          </p:cNvSpPr>
          <p:nvPr>
            <p:ph type="title"/>
          </p:nvPr>
        </p:nvSpPr>
        <p:spPr>
          <a:xfrm>
            <a:off x="6115317" y="405685"/>
            <a:ext cx="5464968" cy="1559301"/>
          </a:xfrm>
        </p:spPr>
        <p:txBody>
          <a:bodyPr>
            <a:normAutofit/>
          </a:bodyPr>
          <a:lstStyle/>
          <a:p>
            <a:r>
              <a:rPr lang="en-GB" sz="4000" dirty="0"/>
              <a:t>Support and Guidance</a:t>
            </a:r>
          </a:p>
        </p:txBody>
      </p:sp>
      <p:sp>
        <p:nvSpPr>
          <p:cNvPr id="3" name="Content Placeholder 2">
            <a:extLst>
              <a:ext uri="{FF2B5EF4-FFF2-40B4-BE49-F238E27FC236}">
                <a16:creationId xmlns:a16="http://schemas.microsoft.com/office/drawing/2014/main" id="{F10FF009-AA90-BFF8-DA6C-D9B4CA4922C8}"/>
              </a:ext>
            </a:extLst>
          </p:cNvPr>
          <p:cNvSpPr>
            <a:spLocks noGrp="1"/>
          </p:cNvSpPr>
          <p:nvPr>
            <p:ph idx="1"/>
          </p:nvPr>
        </p:nvSpPr>
        <p:spPr>
          <a:xfrm>
            <a:off x="6115317" y="2743200"/>
            <a:ext cx="5247340" cy="3496878"/>
          </a:xfrm>
        </p:spPr>
        <p:txBody>
          <a:bodyPr anchor="ctr">
            <a:normAutofit/>
          </a:bodyPr>
          <a:lstStyle/>
          <a:p>
            <a:pPr marL="0" indent="0">
              <a:buNone/>
            </a:pPr>
            <a:r>
              <a:rPr lang="en-GB" sz="2000"/>
              <a:t>Module tutor : Kelly Andrews </a:t>
            </a:r>
          </a:p>
          <a:p>
            <a:pPr marL="0" indent="0">
              <a:buNone/>
            </a:pPr>
            <a:r>
              <a:rPr lang="en-GB" sz="2000"/>
              <a:t>Contact: </a:t>
            </a:r>
            <a:r>
              <a:rPr lang="en-GB" sz="2000">
                <a:hlinkClick r:id="rId3"/>
              </a:rPr>
              <a:t>k.andrews@uwtsd.ac.uk</a:t>
            </a:r>
            <a:endParaRPr lang="en-GB" sz="2000"/>
          </a:p>
          <a:p>
            <a:pPr marL="0" indent="0">
              <a:buNone/>
            </a:pPr>
            <a:endParaRPr lang="en-GB" sz="2000"/>
          </a:p>
          <a:p>
            <a:pPr marL="0" indent="0">
              <a:buNone/>
            </a:pPr>
            <a:r>
              <a:rPr lang="en-GB" sz="2000"/>
              <a:t>Moodle Tile: </a:t>
            </a:r>
          </a:p>
          <a:p>
            <a:pPr marL="0" indent="0">
              <a:buNone/>
            </a:pPr>
            <a:r>
              <a:rPr lang="en-GB" sz="2000"/>
              <a:t>Reading List </a:t>
            </a:r>
          </a:p>
          <a:p>
            <a:pPr marL="0" indent="0">
              <a:buNone/>
            </a:pPr>
            <a:r>
              <a:rPr lang="en-GB" sz="2000"/>
              <a:t>Scheme of Work</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750508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7721CD3-42C7-E6AB-19B6-0252385D19B2}"/>
              </a:ext>
            </a:extLst>
          </p:cNvPr>
          <p:cNvSpPr>
            <a:spLocks noGrp="1"/>
          </p:cNvSpPr>
          <p:nvPr>
            <p:ph type="title"/>
          </p:nvPr>
        </p:nvSpPr>
        <p:spPr>
          <a:xfrm>
            <a:off x="761802" y="762001"/>
            <a:ext cx="4080362" cy="1708242"/>
          </a:xfrm>
        </p:spPr>
        <p:txBody>
          <a:bodyPr anchor="ctr">
            <a:normAutofit/>
          </a:bodyPr>
          <a:lstStyle/>
          <a:p>
            <a:r>
              <a:rPr lang="en-GB" sz="3700"/>
              <a:t>Aims and Objectives Session One</a:t>
            </a:r>
          </a:p>
        </p:txBody>
      </p:sp>
      <p:sp>
        <p:nvSpPr>
          <p:cNvPr id="3" name="Content Placeholder 2">
            <a:extLst>
              <a:ext uri="{FF2B5EF4-FFF2-40B4-BE49-F238E27FC236}">
                <a16:creationId xmlns:a16="http://schemas.microsoft.com/office/drawing/2014/main" id="{0BBF1E1C-F44C-9EED-84F7-C70E88995583}"/>
              </a:ext>
            </a:extLst>
          </p:cNvPr>
          <p:cNvSpPr>
            <a:spLocks noGrp="1"/>
          </p:cNvSpPr>
          <p:nvPr>
            <p:ph idx="1"/>
          </p:nvPr>
        </p:nvSpPr>
        <p:spPr>
          <a:xfrm>
            <a:off x="761803" y="2470244"/>
            <a:ext cx="4080361" cy="3769834"/>
          </a:xfrm>
        </p:spPr>
        <p:txBody>
          <a:bodyPr anchor="ctr">
            <a:normAutofit/>
          </a:bodyPr>
          <a:lstStyle/>
          <a:p>
            <a:r>
              <a:rPr lang="en-GB" sz="2000"/>
              <a:t>Meanings of ‘volume’ and ‘priority’ crimes.</a:t>
            </a:r>
          </a:p>
          <a:p>
            <a:r>
              <a:rPr lang="en-GB" sz="2000"/>
              <a:t>Introduction to the Theft Act 1968</a:t>
            </a:r>
          </a:p>
          <a:p>
            <a:endParaRPr lang="en-GB" sz="2000"/>
          </a:p>
        </p:txBody>
      </p:sp>
      <p:sp>
        <p:nvSpPr>
          <p:cNvPr id="12" name="Rectangle 11">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book&#10;&#10;Description automatically generated">
            <a:extLst>
              <a:ext uri="{FF2B5EF4-FFF2-40B4-BE49-F238E27FC236}">
                <a16:creationId xmlns:a16="http://schemas.microsoft.com/office/drawing/2014/main" id="{0116F568-03AC-D514-AB67-3575A2FAC5E3}"/>
              </a:ext>
            </a:extLst>
          </p:cNvPr>
          <p:cNvPicPr>
            <a:picLocks noChangeAspect="1"/>
          </p:cNvPicPr>
          <p:nvPr/>
        </p:nvPicPr>
        <p:blipFill>
          <a:blip r:embed="rId2"/>
          <a:stretch>
            <a:fillRect/>
          </a:stretch>
        </p:blipFill>
        <p:spPr>
          <a:xfrm>
            <a:off x="6096000" y="1061416"/>
            <a:ext cx="5334197" cy="4735169"/>
          </a:xfrm>
          <a:prstGeom prst="rect">
            <a:avLst/>
          </a:prstGeom>
        </p:spPr>
      </p:pic>
    </p:spTree>
    <p:extLst>
      <p:ext uri="{BB962C8B-B14F-4D97-AF65-F5344CB8AC3E}">
        <p14:creationId xmlns:p14="http://schemas.microsoft.com/office/powerpoint/2010/main" val="92314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96F277C-F39B-B141-7162-6ECD8F84944A}"/>
              </a:ext>
            </a:extLst>
          </p:cNvPr>
          <p:cNvPicPr>
            <a:picLocks noGrp="1" noChangeAspect="1"/>
          </p:cNvPicPr>
          <p:nvPr>
            <p:ph idx="1"/>
          </p:nvPr>
        </p:nvPicPr>
        <p:blipFill rotWithShape="1">
          <a:blip r:embed="rId3"/>
          <a:srcRect t="1960" b="12162"/>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43FF4-3F83-2893-A900-C7065FCB258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What is a crime?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909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950A9A-033E-7AE8-7641-62707EA5B690}"/>
              </a:ext>
            </a:extLst>
          </p:cNvPr>
          <p:cNvSpPr>
            <a:spLocks noGrp="1"/>
          </p:cNvSpPr>
          <p:nvPr>
            <p:ph type="title"/>
          </p:nvPr>
        </p:nvSpPr>
        <p:spPr>
          <a:xfrm>
            <a:off x="828675" y="494414"/>
            <a:ext cx="10534650" cy="817403"/>
          </a:xfrm>
        </p:spPr>
        <p:txBody>
          <a:bodyPr vert="horz" lIns="91440" tIns="45720" rIns="91440" bIns="45720" rtlCol="0" anchor="b">
            <a:normAutofit fontScale="90000"/>
          </a:bodyPr>
          <a:lstStyle/>
          <a:p>
            <a:pPr algn="ctr"/>
            <a:r>
              <a:rPr lang="en-US" sz="3200" kern="1200" dirty="0">
                <a:solidFill>
                  <a:schemeClr val="tx1"/>
                </a:solidFill>
                <a:latin typeface="+mj-lt"/>
                <a:ea typeface="+mj-ea"/>
                <a:cs typeface="+mj-cs"/>
              </a:rPr>
              <a:t>What is Volume and Priority Crime?</a:t>
            </a:r>
            <a:br>
              <a:rPr lang="en-US" sz="2500" kern="1200" dirty="0">
                <a:solidFill>
                  <a:schemeClr val="tx1"/>
                </a:solidFill>
                <a:latin typeface="+mj-lt"/>
                <a:ea typeface="+mj-ea"/>
                <a:cs typeface="+mj-cs"/>
              </a:rPr>
            </a:br>
            <a:endParaRPr lang="en-US" sz="25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8DEB5B3F-F5F5-CD58-12D9-71DE7F4BAA52}"/>
              </a:ext>
            </a:extLst>
          </p:cNvPr>
          <p:cNvSpPr txBox="1"/>
          <p:nvPr/>
        </p:nvSpPr>
        <p:spPr>
          <a:xfrm>
            <a:off x="1882588" y="1311818"/>
            <a:ext cx="8426823" cy="397567"/>
          </a:xfrm>
          <a:prstGeom prst="rect">
            <a:avLst/>
          </a:prstGeom>
        </p:spPr>
        <p:txBody>
          <a:bodyPr vert="horz" lIns="91440" tIns="45720" rIns="91440" bIns="45720" rtlCol="0">
            <a:noAutofit/>
          </a:bodyPr>
          <a:lstStyle/>
          <a:p>
            <a:pPr algn="ctr">
              <a:lnSpc>
                <a:spcPct val="90000"/>
              </a:lnSpc>
              <a:spcBef>
                <a:spcPts val="1000"/>
              </a:spcBef>
            </a:pPr>
            <a:r>
              <a:rPr lang="en-US" sz="2800" kern="1200" dirty="0">
                <a:solidFill>
                  <a:schemeClr val="tx1"/>
                </a:solidFill>
                <a:latin typeface="+mn-lt"/>
                <a:ea typeface="+mn-ea"/>
                <a:cs typeface="+mn-cs"/>
              </a:rPr>
              <a:t>ACPO (2009) Defines volume crime as: </a:t>
            </a:r>
          </a:p>
        </p:txBody>
      </p:sp>
      <p:pic>
        <p:nvPicPr>
          <p:cNvPr id="5" name="Content Placeholder 4">
            <a:extLst>
              <a:ext uri="{FF2B5EF4-FFF2-40B4-BE49-F238E27FC236}">
                <a16:creationId xmlns:a16="http://schemas.microsoft.com/office/drawing/2014/main" id="{3E5BB127-3D3E-3A13-5A7F-406B6F94732B}"/>
              </a:ext>
            </a:extLst>
          </p:cNvPr>
          <p:cNvPicPr>
            <a:picLocks noGrp="1" noChangeAspect="1"/>
          </p:cNvPicPr>
          <p:nvPr>
            <p:ph idx="1"/>
          </p:nvPr>
        </p:nvPicPr>
        <p:blipFill>
          <a:blip r:embed="rId2"/>
          <a:stretch>
            <a:fillRect/>
          </a:stretch>
        </p:blipFill>
        <p:spPr>
          <a:xfrm>
            <a:off x="901151" y="2354239"/>
            <a:ext cx="10389698" cy="3948085"/>
          </a:xfrm>
          <a:prstGeom prst="rect">
            <a:avLst/>
          </a:prstGeom>
        </p:spPr>
      </p:pic>
    </p:spTree>
    <p:extLst>
      <p:ext uri="{BB962C8B-B14F-4D97-AF65-F5344CB8AC3E}">
        <p14:creationId xmlns:p14="http://schemas.microsoft.com/office/powerpoint/2010/main" val="4255608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A7DE83-72EC-C872-499F-17E81F0EE68E}"/>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a:solidFill>
                  <a:srgbClr val="FFFFFF"/>
                </a:solidFill>
                <a:latin typeface="+mj-lt"/>
                <a:ea typeface="+mj-ea"/>
                <a:cs typeface="+mj-cs"/>
              </a:rPr>
              <a:t>Volume crime examples: </a:t>
            </a:r>
          </a:p>
        </p:txBody>
      </p:sp>
      <p:pic>
        <p:nvPicPr>
          <p:cNvPr id="13" name="Picture 12">
            <a:extLst>
              <a:ext uri="{FF2B5EF4-FFF2-40B4-BE49-F238E27FC236}">
                <a16:creationId xmlns:a16="http://schemas.microsoft.com/office/drawing/2014/main" id="{CBE198E5-C9B4-4744-92B5-580DCA43F1D7}"/>
              </a:ext>
            </a:extLst>
          </p:cNvPr>
          <p:cNvPicPr>
            <a:picLocks noChangeAspect="1"/>
          </p:cNvPicPr>
          <p:nvPr/>
        </p:nvPicPr>
        <p:blipFill>
          <a:blip r:embed="rId3"/>
          <a:stretch>
            <a:fillRect/>
          </a:stretch>
        </p:blipFill>
        <p:spPr>
          <a:xfrm>
            <a:off x="307840" y="954841"/>
            <a:ext cx="3793472" cy="2845104"/>
          </a:xfrm>
          <a:prstGeom prst="rect">
            <a:avLst/>
          </a:prstGeom>
        </p:spPr>
      </p:pic>
      <p:pic>
        <p:nvPicPr>
          <p:cNvPr id="11" name="Picture 10">
            <a:extLst>
              <a:ext uri="{FF2B5EF4-FFF2-40B4-BE49-F238E27FC236}">
                <a16:creationId xmlns:a16="http://schemas.microsoft.com/office/drawing/2014/main" id="{38F4E90D-2EC9-714E-8373-082FE6D1A94B}"/>
              </a:ext>
            </a:extLst>
          </p:cNvPr>
          <p:cNvPicPr>
            <a:picLocks noChangeAspect="1"/>
          </p:cNvPicPr>
          <p:nvPr/>
        </p:nvPicPr>
        <p:blipFill>
          <a:blip r:embed="rId4"/>
          <a:stretch>
            <a:fillRect/>
          </a:stretch>
        </p:blipFill>
        <p:spPr>
          <a:xfrm>
            <a:off x="4194959" y="586483"/>
            <a:ext cx="3797570" cy="1481052"/>
          </a:xfrm>
          <a:prstGeom prst="rect">
            <a:avLst/>
          </a:prstGeom>
        </p:spPr>
      </p:pic>
      <p:pic>
        <p:nvPicPr>
          <p:cNvPr id="5" name="Content Placeholder 4">
            <a:extLst>
              <a:ext uri="{FF2B5EF4-FFF2-40B4-BE49-F238E27FC236}">
                <a16:creationId xmlns:a16="http://schemas.microsoft.com/office/drawing/2014/main" id="{FA666839-65C8-A427-703A-1775FAC5A1A6}"/>
              </a:ext>
            </a:extLst>
          </p:cNvPr>
          <p:cNvPicPr>
            <a:picLocks noGrp="1" noChangeAspect="1"/>
          </p:cNvPicPr>
          <p:nvPr>
            <p:ph idx="1"/>
          </p:nvPr>
        </p:nvPicPr>
        <p:blipFill>
          <a:blip r:embed="rId5"/>
          <a:stretch>
            <a:fillRect/>
          </a:stretch>
        </p:blipFill>
        <p:spPr>
          <a:xfrm>
            <a:off x="4556150" y="2422097"/>
            <a:ext cx="3062819" cy="2013804"/>
          </a:xfrm>
          <a:prstGeom prst="rect">
            <a:avLst/>
          </a:prstGeom>
        </p:spPr>
      </p:pic>
      <p:pic>
        <p:nvPicPr>
          <p:cNvPr id="7" name="Picture 6">
            <a:extLst>
              <a:ext uri="{FF2B5EF4-FFF2-40B4-BE49-F238E27FC236}">
                <a16:creationId xmlns:a16="http://schemas.microsoft.com/office/drawing/2014/main" id="{3F836CC1-B86A-5635-73D3-9111408DC772}"/>
              </a:ext>
            </a:extLst>
          </p:cNvPr>
          <p:cNvPicPr>
            <a:picLocks noChangeAspect="1"/>
          </p:cNvPicPr>
          <p:nvPr/>
        </p:nvPicPr>
        <p:blipFill>
          <a:blip r:embed="rId6"/>
          <a:stretch>
            <a:fillRect/>
          </a:stretch>
        </p:blipFill>
        <p:spPr>
          <a:xfrm>
            <a:off x="8086176" y="1033857"/>
            <a:ext cx="3797984" cy="2687073"/>
          </a:xfrm>
          <a:prstGeom prst="rect">
            <a:avLst/>
          </a:prstGeom>
        </p:spPr>
      </p:pic>
      <p:cxnSp>
        <p:nvCxnSpPr>
          <p:cNvPr id="20" name="Straight Connector 19">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BF0658EE-E827-B3EC-A723-5C1F96549720}"/>
              </a:ext>
            </a:extLst>
          </p:cNvPr>
          <p:cNvPicPr>
            <a:picLocks noChangeAspect="1"/>
          </p:cNvPicPr>
          <p:nvPr/>
        </p:nvPicPr>
        <p:blipFill>
          <a:blip r:embed="rId7"/>
          <a:stretch>
            <a:fillRect/>
          </a:stretch>
        </p:blipFill>
        <p:spPr>
          <a:xfrm>
            <a:off x="307840" y="4653452"/>
            <a:ext cx="3794760" cy="1755076"/>
          </a:xfrm>
          <a:prstGeom prst="rect">
            <a:avLst/>
          </a:prstGeom>
        </p:spPr>
      </p:pic>
    </p:spTree>
    <p:extLst>
      <p:ext uri="{BB962C8B-B14F-4D97-AF65-F5344CB8AC3E}">
        <p14:creationId xmlns:p14="http://schemas.microsoft.com/office/powerpoint/2010/main" val="2881584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322C415-21C5-DB79-573D-9368BD6D42F0}"/>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Further reading</a:t>
            </a:r>
          </a:p>
        </p:txBody>
      </p:sp>
      <p:pic>
        <p:nvPicPr>
          <p:cNvPr id="5" name="Content Placeholder 4">
            <a:hlinkClick r:id="rId3"/>
            <a:extLst>
              <a:ext uri="{FF2B5EF4-FFF2-40B4-BE49-F238E27FC236}">
                <a16:creationId xmlns:a16="http://schemas.microsoft.com/office/drawing/2014/main" id="{E39E3117-1B94-5984-4D02-3033E08DCF55}"/>
              </a:ext>
            </a:extLst>
          </p:cNvPr>
          <p:cNvPicPr>
            <a:picLocks noGrp="1" noChangeAspect="1"/>
          </p:cNvPicPr>
          <p:nvPr>
            <p:ph idx="1"/>
          </p:nvPr>
        </p:nvPicPr>
        <p:blipFill>
          <a:blip r:embed="rId4"/>
          <a:stretch>
            <a:fillRect/>
          </a:stretch>
        </p:blipFill>
        <p:spPr>
          <a:xfrm>
            <a:off x="6049452" y="467208"/>
            <a:ext cx="4131699" cy="5923584"/>
          </a:xfrm>
          <a:prstGeom prst="rect">
            <a:avLst/>
          </a:prstGeom>
        </p:spPr>
      </p:pic>
    </p:spTree>
    <p:extLst>
      <p:ext uri="{BB962C8B-B14F-4D97-AF65-F5344CB8AC3E}">
        <p14:creationId xmlns:p14="http://schemas.microsoft.com/office/powerpoint/2010/main" val="1792567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sign&#10;&#10;Description automatically generated">
            <a:extLst>
              <a:ext uri="{FF2B5EF4-FFF2-40B4-BE49-F238E27FC236}">
                <a16:creationId xmlns:a16="http://schemas.microsoft.com/office/drawing/2014/main" id="{8249A0E6-17BF-9B03-E6A6-FA2398ED8BEA}"/>
              </a:ext>
            </a:extLst>
          </p:cNvPr>
          <p:cNvPicPr>
            <a:picLocks noGrp="1" noChangeAspect="1"/>
          </p:cNvPicPr>
          <p:nvPr>
            <p:ph idx="1"/>
          </p:nvPr>
        </p:nvPicPr>
        <p:blipFill>
          <a:blip r:embed="rId2"/>
          <a:srcRect l="675" r="197" b="1"/>
          <a:stretch/>
        </p:blipFill>
        <p:spPr>
          <a:xfrm>
            <a:off x="20" y="1282"/>
            <a:ext cx="12191980" cy="6856718"/>
          </a:xfrm>
          <a:prstGeom prst="rect">
            <a:avLst/>
          </a:prstGeom>
        </p:spPr>
      </p:pic>
    </p:spTree>
    <p:extLst>
      <p:ext uri="{BB962C8B-B14F-4D97-AF65-F5344CB8AC3E}">
        <p14:creationId xmlns:p14="http://schemas.microsoft.com/office/powerpoint/2010/main" val="247664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brain next to a person running&#10;&#10;Description automatically generated">
            <a:extLst>
              <a:ext uri="{FF2B5EF4-FFF2-40B4-BE49-F238E27FC236}">
                <a16:creationId xmlns:a16="http://schemas.microsoft.com/office/drawing/2014/main" id="{85A17DC5-9E22-D58C-7A85-5022CD14AB15}"/>
              </a:ext>
            </a:extLst>
          </p:cNvPr>
          <p:cNvPicPr>
            <a:picLocks noGrp="1" noChangeAspect="1"/>
          </p:cNvPicPr>
          <p:nvPr>
            <p:ph idx="1"/>
          </p:nvPr>
        </p:nvPicPr>
        <p:blipFill>
          <a:blip r:embed="rId3"/>
          <a:srcRect t="12772" b="11485"/>
          <a:stretch/>
        </p:blipFill>
        <p:spPr>
          <a:xfrm>
            <a:off x="20" y="1282"/>
            <a:ext cx="12191980" cy="6856718"/>
          </a:xfrm>
          <a:prstGeom prst="rect">
            <a:avLst/>
          </a:prstGeom>
        </p:spPr>
      </p:pic>
    </p:spTree>
    <p:extLst>
      <p:ext uri="{BB962C8B-B14F-4D97-AF65-F5344CB8AC3E}">
        <p14:creationId xmlns:p14="http://schemas.microsoft.com/office/powerpoint/2010/main" val="1342657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264A3E6-EFF2-208E-A2C1-694DCEFF798F}"/>
              </a:ext>
            </a:extLst>
          </p:cNvPr>
          <p:cNvPicPr>
            <a:picLocks noChangeAspect="1"/>
          </p:cNvPicPr>
          <p:nvPr/>
        </p:nvPicPr>
        <p:blipFill>
          <a:blip r:embed="rId3">
            <a:alphaModFix amt="40000"/>
          </a:blip>
          <a:srcRect b="4661"/>
          <a:stretch/>
        </p:blipFill>
        <p:spPr>
          <a:xfrm>
            <a:off x="20" y="10"/>
            <a:ext cx="12191979" cy="6857990"/>
          </a:xfrm>
          <a:prstGeom prst="rect">
            <a:avLst/>
          </a:prstGeom>
        </p:spPr>
      </p:pic>
      <p:sp>
        <p:nvSpPr>
          <p:cNvPr id="2" name="Title 1">
            <a:extLst>
              <a:ext uri="{FF2B5EF4-FFF2-40B4-BE49-F238E27FC236}">
                <a16:creationId xmlns:a16="http://schemas.microsoft.com/office/drawing/2014/main" id="{142273D3-0954-A338-28B6-AC46F2F9EDE3}"/>
              </a:ext>
            </a:extLst>
          </p:cNvPr>
          <p:cNvSpPr>
            <a:spLocks noGrp="1"/>
          </p:cNvSpPr>
          <p:nvPr>
            <p:ph type="title"/>
          </p:nvPr>
        </p:nvSpPr>
        <p:spPr>
          <a:xfrm>
            <a:off x="841249" y="941832"/>
            <a:ext cx="10506456" cy="2057400"/>
          </a:xfrm>
        </p:spPr>
        <p:txBody>
          <a:bodyPr anchor="b">
            <a:normAutofit/>
          </a:bodyPr>
          <a:lstStyle/>
          <a:p>
            <a:r>
              <a:rPr lang="en-GB" sz="5000">
                <a:solidFill>
                  <a:schemeClr val="bg1"/>
                </a:solidFill>
              </a:rPr>
              <a:t>Actus Reus vs Mens Rea</a:t>
            </a:r>
          </a:p>
        </p:txBody>
      </p:sp>
      <p:sp>
        <p:nvSpPr>
          <p:cNvPr id="16" name="Rectangle 1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3CBC04F-2CDD-D289-B1BE-A5916558D039}"/>
              </a:ext>
            </a:extLst>
          </p:cNvPr>
          <p:cNvSpPr>
            <a:spLocks noGrp="1"/>
          </p:cNvSpPr>
          <p:nvPr>
            <p:ph idx="1"/>
          </p:nvPr>
        </p:nvSpPr>
        <p:spPr>
          <a:xfrm>
            <a:off x="841248" y="3502152"/>
            <a:ext cx="10506456" cy="2670048"/>
          </a:xfrm>
        </p:spPr>
        <p:txBody>
          <a:bodyPr>
            <a:normAutofit/>
          </a:bodyPr>
          <a:lstStyle/>
          <a:p>
            <a:pPr>
              <a:spcAft>
                <a:spcPts val="800"/>
              </a:spcAft>
            </a:pPr>
            <a:r>
              <a:rPr lang="en-GB" sz="2400" dirty="0">
                <a:solidFill>
                  <a:schemeClr val="bg1"/>
                </a:solidFill>
                <a:effectLst/>
                <a:latin typeface="Calibri" panose="020F0502020204030204" pitchFamily="34" charset="0"/>
                <a:ea typeface="DengXian" panose="020B0503020204020204" pitchFamily="2" charset="-122"/>
                <a:cs typeface="Calibri" panose="020F0502020204030204" pitchFamily="34" charset="0"/>
              </a:rPr>
              <a:t>Actus Reus – What they actually did</a:t>
            </a:r>
            <a:endParaRPr lang="en-GB" sz="2400" dirty="0">
              <a:solidFill>
                <a:schemeClr val="bg1"/>
              </a:solidFill>
              <a:effectLst/>
              <a:latin typeface="Calibri" panose="020F0502020204030204" pitchFamily="34" charset="0"/>
              <a:ea typeface="DengXian" panose="020B0503020204020204" pitchFamily="2" charset="-122"/>
              <a:cs typeface="Arial" panose="020B0604020202020204" pitchFamily="34" charset="0"/>
            </a:endParaRPr>
          </a:p>
          <a:p>
            <a:pPr>
              <a:spcAft>
                <a:spcPts val="800"/>
              </a:spcAft>
            </a:pPr>
            <a:r>
              <a:rPr lang="en-GB" sz="2400" dirty="0">
                <a:solidFill>
                  <a:schemeClr val="bg1"/>
                </a:solidFill>
                <a:effectLst/>
                <a:latin typeface="Calibri" panose="020F0502020204030204" pitchFamily="34" charset="0"/>
                <a:ea typeface="DengXian" panose="020B0503020204020204" pitchFamily="2" charset="-122"/>
                <a:cs typeface="Calibri" panose="020F0502020204030204" pitchFamily="34" charset="0"/>
              </a:rPr>
              <a:t>Mens Rea – Mental element</a:t>
            </a:r>
            <a:endParaRPr lang="en-GB" sz="2400" dirty="0">
              <a:solidFill>
                <a:schemeClr val="bg1"/>
              </a:solidFill>
              <a:effectLst/>
              <a:latin typeface="Calibri" panose="020F0502020204030204" pitchFamily="34" charset="0"/>
              <a:ea typeface="DengXian" panose="020B0503020204020204" pitchFamily="2" charset="-122"/>
              <a:cs typeface="Arial" panose="020B0604020202020204" pitchFamily="34" charset="0"/>
            </a:endParaRPr>
          </a:p>
          <a:p>
            <a:endParaRPr lang="en-GB" sz="2000" dirty="0">
              <a:solidFill>
                <a:schemeClr val="bg1"/>
              </a:solidFill>
            </a:endParaRPr>
          </a:p>
        </p:txBody>
      </p:sp>
    </p:spTree>
    <p:extLst>
      <p:ext uri="{BB962C8B-B14F-4D97-AF65-F5344CB8AC3E}">
        <p14:creationId xmlns:p14="http://schemas.microsoft.com/office/powerpoint/2010/main" val="2705361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erson and person holding a purse&#10;&#10;Description automatically generated">
            <a:extLst>
              <a:ext uri="{FF2B5EF4-FFF2-40B4-BE49-F238E27FC236}">
                <a16:creationId xmlns:a16="http://schemas.microsoft.com/office/drawing/2014/main" id="{E5CACAC0-943A-20FD-C4D1-B351D38DFBB8}"/>
              </a:ext>
            </a:extLst>
          </p:cNvPr>
          <p:cNvPicPr>
            <a:picLocks noGrp="1" noChangeAspect="1"/>
          </p:cNvPicPr>
          <p:nvPr>
            <p:ph idx="1"/>
          </p:nvPr>
        </p:nvPicPr>
        <p:blipFill rotWithShape="1">
          <a:blip r:embed="rId3"/>
          <a:srcRect l="2649" r="-1" b="-1"/>
          <a:stretch/>
        </p:blipFill>
        <p:spPr>
          <a:xfrm>
            <a:off x="20" y="1282"/>
            <a:ext cx="12191980" cy="6856718"/>
          </a:xfrm>
          <a:prstGeom prst="rect">
            <a:avLst/>
          </a:prstGeom>
        </p:spPr>
      </p:pic>
    </p:spTree>
    <p:extLst>
      <p:ext uri="{BB962C8B-B14F-4D97-AF65-F5344CB8AC3E}">
        <p14:creationId xmlns:p14="http://schemas.microsoft.com/office/powerpoint/2010/main" val="24212935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D8F37-D334-4AD1-D5F4-C6A7A77CB7D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Section 1 Theft Act 1968</a:t>
            </a:r>
          </a:p>
        </p:txBody>
      </p:sp>
      <p:sp>
        <p:nvSpPr>
          <p:cNvPr id="3" name="Content Placeholder 2">
            <a:extLst>
              <a:ext uri="{FF2B5EF4-FFF2-40B4-BE49-F238E27FC236}">
                <a16:creationId xmlns:a16="http://schemas.microsoft.com/office/drawing/2014/main" id="{750B50C8-1735-E02F-243F-0721F2E7F0EA}"/>
              </a:ext>
            </a:extLst>
          </p:cNvPr>
          <p:cNvSpPr>
            <a:spLocks noGrp="1"/>
          </p:cNvSpPr>
          <p:nvPr>
            <p:ph idx="1"/>
          </p:nvPr>
        </p:nvSpPr>
        <p:spPr>
          <a:xfrm>
            <a:off x="4810259" y="649480"/>
            <a:ext cx="6555347" cy="5546047"/>
          </a:xfrm>
        </p:spPr>
        <p:txBody>
          <a:bodyPr anchor="ctr">
            <a:normAutofit/>
          </a:bodyPr>
          <a:lstStyle/>
          <a:p>
            <a:pPr marL="0" marR="0" lvl="0" indent="0" algn="ctr" fontAlgn="auto">
              <a:spcBef>
                <a:spcPts val="0"/>
              </a:spcBef>
              <a:spcAft>
                <a:spcPts val="2400"/>
              </a:spcAft>
              <a:buClrTx/>
              <a:buSzTx/>
              <a:buNone/>
              <a:tabLst/>
              <a:defRPr/>
            </a:pPr>
            <a:r>
              <a:rPr kumimoji="0" lang="en-US" altLang="en-US" b="0" i="0" u="none" strike="noStrike" cap="none" spc="0" normalizeH="0" baseline="0" noProof="0" dirty="0">
                <a:ln>
                  <a:noFill/>
                </a:ln>
                <a:effectLst/>
                <a:uLnTx/>
                <a:uFillTx/>
              </a:rPr>
              <a:t>‘A person is guilty of theft if they </a:t>
            </a:r>
            <a:endParaRPr lang="en-US" altLang="en-US" dirty="0"/>
          </a:p>
          <a:p>
            <a:pPr marL="0" marR="0" lvl="0" indent="0" algn="ctr" fontAlgn="auto">
              <a:spcBef>
                <a:spcPts val="0"/>
              </a:spcBef>
              <a:spcAft>
                <a:spcPts val="2400"/>
              </a:spcAft>
              <a:buClrTx/>
              <a:buSzTx/>
              <a:buNone/>
              <a:tabLst/>
              <a:defRPr/>
            </a:pPr>
            <a:r>
              <a:rPr kumimoji="0" lang="en-US" altLang="en-US" b="1" i="0" u="sng" strike="noStrike" cap="none" spc="0" normalizeH="0" baseline="0" noProof="0" dirty="0">
                <a:ln>
                  <a:noFill/>
                </a:ln>
                <a:effectLst/>
                <a:uLnTx/>
                <a:uFillTx/>
              </a:rPr>
              <a:t>dishonestly appropriates property</a:t>
            </a:r>
            <a:r>
              <a:rPr kumimoji="0" lang="en-US" altLang="en-US" b="1" i="0" u="sng" strike="noStrike" cap="none" spc="0" normalizeH="0" noProof="0" dirty="0">
                <a:ln>
                  <a:noFill/>
                </a:ln>
                <a:effectLst/>
                <a:uLnTx/>
                <a:uFillTx/>
              </a:rPr>
              <a:t> </a:t>
            </a:r>
            <a:r>
              <a:rPr kumimoji="0" lang="en-US" altLang="en-US" b="1" i="0" u="sng" strike="noStrike" cap="none" spc="0" normalizeH="0" baseline="0" noProof="0" dirty="0">
                <a:ln>
                  <a:noFill/>
                </a:ln>
                <a:effectLst/>
                <a:uLnTx/>
                <a:uFillTx/>
              </a:rPr>
              <a:t>belonging to another </a:t>
            </a:r>
          </a:p>
          <a:p>
            <a:pPr marL="0" marR="0" lvl="0" indent="0" algn="ctr" fontAlgn="auto">
              <a:spcBef>
                <a:spcPts val="0"/>
              </a:spcBef>
              <a:spcAft>
                <a:spcPts val="2400"/>
              </a:spcAft>
              <a:buClrTx/>
              <a:buSzTx/>
              <a:buNone/>
              <a:tabLst/>
              <a:defRPr/>
            </a:pPr>
            <a:r>
              <a:rPr lang="en-US" altLang="en-US" dirty="0"/>
              <a:t>W</a:t>
            </a:r>
            <a:r>
              <a:rPr kumimoji="0" lang="en-US" altLang="en-US" b="0" i="0" u="none" strike="noStrike" cap="none" spc="0" normalizeH="0" baseline="0" noProof="0" dirty="0" err="1">
                <a:ln>
                  <a:noFill/>
                </a:ln>
                <a:effectLst/>
                <a:uLnTx/>
                <a:uFillTx/>
              </a:rPr>
              <a:t>ith</a:t>
            </a:r>
            <a:r>
              <a:rPr kumimoji="0" lang="en-US" altLang="en-US" b="0" i="0" u="none" strike="noStrike" cap="none" spc="0" normalizeH="0" noProof="0" dirty="0">
                <a:ln>
                  <a:noFill/>
                </a:ln>
                <a:effectLst/>
                <a:uLnTx/>
                <a:uFillTx/>
              </a:rPr>
              <a:t> </a:t>
            </a:r>
            <a:r>
              <a:rPr kumimoji="0" lang="en-US" altLang="en-US" b="0" i="0" u="none" strike="noStrike" cap="none" spc="0" normalizeH="0" baseline="0" noProof="0" dirty="0">
                <a:ln>
                  <a:noFill/>
                </a:ln>
                <a:effectLst/>
                <a:uLnTx/>
                <a:uFillTx/>
              </a:rPr>
              <a:t>the intention of </a:t>
            </a:r>
          </a:p>
          <a:p>
            <a:pPr marL="0" marR="0" lvl="0" indent="0" algn="ctr" fontAlgn="auto">
              <a:spcBef>
                <a:spcPts val="0"/>
              </a:spcBef>
              <a:spcAft>
                <a:spcPts val="2400"/>
              </a:spcAft>
              <a:buClrTx/>
              <a:buSzTx/>
              <a:buNone/>
              <a:tabLst/>
              <a:defRPr/>
            </a:pPr>
            <a:r>
              <a:rPr kumimoji="0" lang="en-US" altLang="en-US" b="1" i="0" u="sng" strike="noStrike" cap="none" spc="0" normalizeH="0" baseline="0" noProof="0" dirty="0">
                <a:ln>
                  <a:noFill/>
                </a:ln>
                <a:effectLst/>
                <a:uLnTx/>
                <a:uFillTx/>
              </a:rPr>
              <a:t>permanently depriving </a:t>
            </a:r>
          </a:p>
          <a:p>
            <a:pPr marL="0" marR="0" lvl="0" indent="0" algn="ctr" fontAlgn="auto">
              <a:spcBef>
                <a:spcPts val="0"/>
              </a:spcBef>
              <a:spcAft>
                <a:spcPts val="2400"/>
              </a:spcAft>
              <a:buClrTx/>
              <a:buSzTx/>
              <a:buNone/>
              <a:tabLst/>
              <a:defRPr/>
            </a:pPr>
            <a:r>
              <a:rPr kumimoji="0" lang="en-US" altLang="en-US" b="0" i="0" u="none" strike="noStrike" cap="none" spc="0" normalizeH="0" baseline="0" noProof="0" dirty="0">
                <a:ln>
                  <a:noFill/>
                </a:ln>
                <a:effectLst/>
                <a:uLnTx/>
                <a:uFillTx/>
              </a:rPr>
              <a:t>the other of it.’</a:t>
            </a:r>
          </a:p>
          <a:p>
            <a:endParaRPr lang="en-GB" sz="2000" dirty="0"/>
          </a:p>
        </p:txBody>
      </p:sp>
    </p:spTree>
    <p:extLst>
      <p:ext uri="{BB962C8B-B14F-4D97-AF65-F5344CB8AC3E}">
        <p14:creationId xmlns:p14="http://schemas.microsoft.com/office/powerpoint/2010/main" val="4019072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F4B04-8224-B787-655E-2826AF36705E}"/>
              </a:ext>
            </a:extLst>
          </p:cNvPr>
          <p:cNvSpPr>
            <a:spLocks noGrp="1"/>
          </p:cNvSpPr>
          <p:nvPr>
            <p:ph type="title"/>
          </p:nvPr>
        </p:nvSpPr>
        <p:spPr>
          <a:xfrm>
            <a:off x="630936" y="640080"/>
            <a:ext cx="4818888" cy="1481328"/>
          </a:xfrm>
        </p:spPr>
        <p:txBody>
          <a:bodyPr anchor="b">
            <a:normAutofit/>
          </a:bodyPr>
          <a:lstStyle/>
          <a:p>
            <a:r>
              <a:rPr lang="en-GB" sz="5000"/>
              <a:t>Research Task – 5 minutes</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C491D4-85A1-FAD1-ADB0-5DA030F64651}"/>
              </a:ext>
            </a:extLst>
          </p:cNvPr>
          <p:cNvSpPr>
            <a:spLocks noGrp="1"/>
          </p:cNvSpPr>
          <p:nvPr>
            <p:ph idx="1"/>
          </p:nvPr>
        </p:nvSpPr>
        <p:spPr>
          <a:xfrm>
            <a:off x="630936" y="2660904"/>
            <a:ext cx="4818888" cy="3547872"/>
          </a:xfrm>
        </p:spPr>
        <p:txBody>
          <a:bodyPr anchor="t">
            <a:normAutofit/>
          </a:bodyPr>
          <a:lstStyle/>
          <a:p>
            <a:pPr marL="0" marR="0" lvl="0" indent="0" defTabSz="914400" rtl="0" eaLnBrk="1" fontAlgn="auto" latinLnBrk="0" hangingPunct="1">
              <a:spcBef>
                <a:spcPts val="1200"/>
              </a:spcBef>
              <a:spcAft>
                <a:spcPts val="200"/>
              </a:spcAft>
              <a:buClr>
                <a:srgbClr val="E48312"/>
              </a:buClr>
              <a:buSzPct val="100000"/>
              <a:buFont typeface="Calibri" panose="020F0502020204030204" pitchFamily="34" charset="0"/>
              <a:buNone/>
              <a:tabLst/>
              <a:defRPr/>
            </a:pP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Research</a:t>
            </a:r>
            <a:r>
              <a:rPr kumimoji="0" lang="en-GB" altLang="en-US" sz="2000" b="0" i="0" u="none" strike="noStrike" kern="1200" cap="none" spc="0" normalizeH="0" noProof="0">
                <a:ln>
                  <a:noFill/>
                </a:ln>
                <a:effectLst/>
                <a:uLnTx/>
                <a:uFillTx/>
                <a:latin typeface="Arial" panose="020B0604020202020204" pitchFamily="34" charset="0"/>
                <a:cs typeface="Arial" panose="020B0604020202020204" pitchFamily="34" charset="0"/>
              </a:rPr>
              <a:t> </a:t>
            </a:r>
            <a:r>
              <a:rPr lang="en-GB" altLang="en-US" sz="2000">
                <a:latin typeface="Arial" panose="020B0604020202020204" pitchFamily="34" charset="0"/>
                <a:cs typeface="Arial" panose="020B0604020202020204" pitchFamily="34" charset="0"/>
              </a:rPr>
              <a:t>the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point</a:t>
            </a:r>
            <a:r>
              <a:rPr kumimoji="0" lang="en-GB" altLang="en-US" sz="2000" b="0" i="0" u="none" strike="noStrike" kern="1200" cap="none" spc="0" normalizeH="0" noProof="0">
                <a:ln>
                  <a:noFill/>
                </a:ln>
                <a:effectLst/>
                <a:uLnTx/>
                <a:uFillTx/>
                <a:latin typeface="Arial" panose="020B0604020202020204" pitchFamily="34" charset="0"/>
                <a:cs typeface="Arial" panose="020B0604020202020204" pitchFamily="34" charset="0"/>
              </a:rPr>
              <a:t> to prove’</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and present back to the class. </a:t>
            </a:r>
          </a:p>
          <a:p>
            <a:pPr marL="0" marR="0" lvl="0" indent="0" defTabSz="914400" rtl="0" eaLnBrk="1" fontAlgn="auto" latinLnBrk="0" hangingPunct="1">
              <a:spcBef>
                <a:spcPts val="1200"/>
              </a:spcBef>
              <a:spcAft>
                <a:spcPts val="200"/>
              </a:spcAft>
              <a:buClr>
                <a:srgbClr val="E48312"/>
              </a:buClr>
              <a:buSzPct val="100000"/>
              <a:buFont typeface="Calibri" panose="020F0502020204030204" pitchFamily="34" charset="0"/>
              <a:buNone/>
              <a:tabLst/>
              <a:defRPr/>
            </a:pPr>
            <a:endPar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1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dishonesty,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2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appropriates,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3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property,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4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belonging to another, </a:t>
            </a:r>
          </a:p>
          <a:p>
            <a:pPr marL="91440" marR="0" lvl="0" indent="-91440" defTabSz="914400" rtl="0" eaLnBrk="1" fontAlgn="auto" latinLnBrk="0" hangingPunct="1">
              <a:spcBef>
                <a:spcPts val="1200"/>
              </a:spcBef>
              <a:spcAft>
                <a:spcPts val="200"/>
              </a:spcAft>
              <a:buClr>
                <a:srgbClr val="E48312"/>
              </a:buClr>
              <a:buSzPct val="100000"/>
              <a:buFont typeface="Calibri" panose="020F0502020204030204" pitchFamily="34" charset="0"/>
              <a:buChar char=" "/>
              <a:tabLst/>
              <a:defRPr/>
            </a:pPr>
            <a:r>
              <a:rPr kumimoji="0" lang="en-GB" altLang="en-US" sz="2000" b="1" i="0" u="none" strike="noStrike" kern="1200" cap="none" spc="0" normalizeH="0" baseline="0" noProof="0">
                <a:ln>
                  <a:noFill/>
                </a:ln>
                <a:effectLst/>
                <a:uLnTx/>
                <a:uFillTx/>
                <a:latin typeface="Arial" panose="020B0604020202020204" pitchFamily="34" charset="0"/>
                <a:cs typeface="Arial" panose="020B0604020202020204" pitchFamily="34" charset="0"/>
              </a:rPr>
              <a:t>Group 5 </a:t>
            </a:r>
            <a:r>
              <a:rPr kumimoji="0" lang="en-GB" altLang="en-US" sz="2000" b="0" i="0" u="none" strike="noStrike" kern="1200" cap="none" spc="0" normalizeH="0" baseline="0" noProof="0">
                <a:ln>
                  <a:noFill/>
                </a:ln>
                <a:effectLst/>
                <a:uLnTx/>
                <a:uFillTx/>
                <a:latin typeface="Arial" panose="020B0604020202020204" pitchFamily="34" charset="0"/>
                <a:cs typeface="Arial" panose="020B0604020202020204" pitchFamily="34" charset="0"/>
              </a:rPr>
              <a:t>- permanently deprive</a:t>
            </a:r>
            <a:endParaRPr kumimoji="0" lang="en-GB" sz="2000" b="0" i="0" u="none" strike="noStrike" kern="1200" cap="none" spc="0" normalizeH="0" baseline="0" noProof="0">
              <a:ln>
                <a:noFill/>
              </a:ln>
              <a:effectLst/>
              <a:uLnTx/>
              <a:uFillTx/>
              <a:latin typeface="Arial" panose="020B0604020202020204" pitchFamily="34" charset="0"/>
              <a:cs typeface="Arial" panose="020B0604020202020204" pitchFamily="34" charset="0"/>
            </a:endParaRPr>
          </a:p>
          <a:p>
            <a:endParaRPr lang="en-GB" sz="2000"/>
          </a:p>
        </p:txBody>
      </p:sp>
      <p:pic>
        <p:nvPicPr>
          <p:cNvPr id="5" name="Picture 4">
            <a:extLst>
              <a:ext uri="{FF2B5EF4-FFF2-40B4-BE49-F238E27FC236}">
                <a16:creationId xmlns:a16="http://schemas.microsoft.com/office/drawing/2014/main" id="{C7ACD651-0CB1-D807-E797-2FC41F0B45DC}"/>
              </a:ext>
            </a:extLst>
          </p:cNvPr>
          <p:cNvPicPr>
            <a:picLocks noChangeAspect="1"/>
          </p:cNvPicPr>
          <p:nvPr/>
        </p:nvPicPr>
        <p:blipFill>
          <a:blip r:embed="rId3"/>
          <a:stretch>
            <a:fillRect/>
          </a:stretch>
        </p:blipFill>
        <p:spPr>
          <a:xfrm>
            <a:off x="6099048" y="747740"/>
            <a:ext cx="5458968" cy="5362519"/>
          </a:xfrm>
          <a:prstGeom prst="rect">
            <a:avLst/>
          </a:prstGeom>
        </p:spPr>
      </p:pic>
    </p:spTree>
    <p:extLst>
      <p:ext uri="{BB962C8B-B14F-4D97-AF65-F5344CB8AC3E}">
        <p14:creationId xmlns:p14="http://schemas.microsoft.com/office/powerpoint/2010/main" val="660267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5FFC6-29B6-7543-FA26-375D2BE773DF}"/>
              </a:ext>
            </a:extLst>
          </p:cNvPr>
          <p:cNvSpPr>
            <a:spLocks noGrp="1"/>
          </p:cNvSpPr>
          <p:nvPr>
            <p:ph type="title"/>
          </p:nvPr>
        </p:nvSpPr>
        <p:spPr>
          <a:xfrm>
            <a:off x="838200" y="365125"/>
            <a:ext cx="10515600" cy="849721"/>
          </a:xfrm>
        </p:spPr>
        <p:txBody>
          <a:bodyPr/>
          <a:lstStyle/>
          <a:p>
            <a:r>
              <a:rPr lang="en-GB" dirty="0"/>
              <a:t>Dishonesty</a:t>
            </a:r>
          </a:p>
        </p:txBody>
      </p:sp>
      <p:sp>
        <p:nvSpPr>
          <p:cNvPr id="3" name="Content Placeholder 2">
            <a:extLst>
              <a:ext uri="{FF2B5EF4-FFF2-40B4-BE49-F238E27FC236}">
                <a16:creationId xmlns:a16="http://schemas.microsoft.com/office/drawing/2014/main" id="{2D44CFA8-CC9D-7321-2CC5-A9FC47265AAB}"/>
              </a:ext>
            </a:extLst>
          </p:cNvPr>
          <p:cNvSpPr>
            <a:spLocks noGrp="1"/>
          </p:cNvSpPr>
          <p:nvPr>
            <p:ph idx="1"/>
          </p:nvPr>
        </p:nvSpPr>
        <p:spPr>
          <a:xfrm>
            <a:off x="838200" y="1214846"/>
            <a:ext cx="10515600" cy="4962117"/>
          </a:xfrm>
        </p:spPr>
        <p:txBody>
          <a:bodyPr/>
          <a:lstStyle/>
          <a:p>
            <a:pPr marL="0" indent="0">
              <a:buNone/>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a:p>
            <a:endParaRPr lang="en-GB" dirty="0"/>
          </a:p>
        </p:txBody>
      </p:sp>
      <p:pic>
        <p:nvPicPr>
          <p:cNvPr id="5" name="Picture 4">
            <a:extLst>
              <a:ext uri="{FF2B5EF4-FFF2-40B4-BE49-F238E27FC236}">
                <a16:creationId xmlns:a16="http://schemas.microsoft.com/office/drawing/2014/main" id="{ECDEA3DE-6B20-478E-7738-C779DEE3B459}"/>
              </a:ext>
            </a:extLst>
          </p:cNvPr>
          <p:cNvPicPr>
            <a:picLocks noChangeAspect="1"/>
          </p:cNvPicPr>
          <p:nvPr/>
        </p:nvPicPr>
        <p:blipFill>
          <a:blip r:embed="rId3"/>
          <a:stretch>
            <a:fillRect/>
          </a:stretch>
        </p:blipFill>
        <p:spPr>
          <a:xfrm>
            <a:off x="1852612" y="2482850"/>
            <a:ext cx="8486775" cy="3829050"/>
          </a:xfrm>
          <a:prstGeom prst="rect">
            <a:avLst/>
          </a:prstGeom>
        </p:spPr>
      </p:pic>
    </p:spTree>
    <p:extLst>
      <p:ext uri="{BB962C8B-B14F-4D97-AF65-F5344CB8AC3E}">
        <p14:creationId xmlns:p14="http://schemas.microsoft.com/office/powerpoint/2010/main" val="1468890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03C034-D6C6-C2FD-0B89-F28D49E678F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The evolution of dishonesty – R v GHOSH 1982</a:t>
            </a:r>
          </a:p>
        </p:txBody>
      </p:sp>
      <p:sp>
        <p:nvSpPr>
          <p:cNvPr id="3" name="Content Placeholder 2">
            <a:extLst>
              <a:ext uri="{FF2B5EF4-FFF2-40B4-BE49-F238E27FC236}">
                <a16:creationId xmlns:a16="http://schemas.microsoft.com/office/drawing/2014/main" id="{D4F09947-41EA-AC96-59DD-D7B5D945740D}"/>
              </a:ext>
            </a:extLst>
          </p:cNvPr>
          <p:cNvSpPr>
            <a:spLocks noGrp="1"/>
          </p:cNvSpPr>
          <p:nvPr>
            <p:ph idx="1"/>
          </p:nvPr>
        </p:nvSpPr>
        <p:spPr>
          <a:xfrm>
            <a:off x="6503158" y="649480"/>
            <a:ext cx="4862447" cy="5546047"/>
          </a:xfrm>
        </p:spPr>
        <p:txBody>
          <a:bodyPr anchor="ctr">
            <a:normAutofit/>
          </a:bodyPr>
          <a:lstStyle/>
          <a:p>
            <a:pPr eaLnBrk="1" hangingPunct="1"/>
            <a:r>
              <a:rPr lang="en-US" altLang="en-US" sz="2000">
                <a:ea typeface="+mn-ea"/>
                <a:cs typeface="+mn-cs"/>
              </a:rPr>
              <a:t>Where a person is charged with dishonesty, a jury must decide as to his guilt in the following way:</a:t>
            </a:r>
          </a:p>
          <a:p>
            <a:pPr indent="-228600" eaLnBrk="1" hangingPunct="1">
              <a:buFont typeface="Arial" panose="020B0604020202020204" pitchFamily="34" charset="0"/>
              <a:buChar char="•"/>
            </a:pPr>
            <a:endParaRPr lang="en-US" altLang="en-US" sz="2000">
              <a:ea typeface="+mn-ea"/>
              <a:cs typeface="+mn-cs"/>
            </a:endParaRPr>
          </a:p>
          <a:p>
            <a:pPr eaLnBrk="1" hangingPunct="1"/>
            <a:r>
              <a:rPr lang="en-US" altLang="en-US" sz="2000">
                <a:ea typeface="+mn-ea"/>
                <a:cs typeface="+mn-cs"/>
              </a:rPr>
              <a:t>Whether, according to ordinary standards of   </a:t>
            </a:r>
          </a:p>
          <a:p>
            <a:pPr eaLnBrk="1" hangingPunct="1"/>
            <a:r>
              <a:rPr lang="en-US" altLang="en-US" sz="2000">
                <a:ea typeface="+mn-ea"/>
                <a:cs typeface="+mn-cs"/>
              </a:rPr>
              <a:t>reasonable/honest people, what was done was dishonest </a:t>
            </a:r>
          </a:p>
          <a:p>
            <a:pPr eaLnBrk="1" hangingPunct="1"/>
            <a:endParaRPr lang="en-US" altLang="en-US" sz="2000">
              <a:ea typeface="+mn-ea"/>
              <a:cs typeface="+mn-cs"/>
            </a:endParaRPr>
          </a:p>
          <a:p>
            <a:pPr eaLnBrk="1" hangingPunct="1"/>
            <a:r>
              <a:rPr lang="en-US" altLang="en-US" sz="2000">
                <a:ea typeface="+mn-ea"/>
                <a:cs typeface="+mn-cs"/>
              </a:rPr>
              <a:t>&amp;</a:t>
            </a:r>
          </a:p>
          <a:p>
            <a:pPr indent="-228600" eaLnBrk="1" hangingPunct="1">
              <a:buFont typeface="Arial" panose="020B0604020202020204" pitchFamily="34" charset="0"/>
              <a:buChar char="•"/>
            </a:pPr>
            <a:endParaRPr lang="en-US" altLang="en-US" sz="2000">
              <a:ea typeface="+mn-ea"/>
              <a:cs typeface="+mn-cs"/>
            </a:endParaRPr>
          </a:p>
          <a:p>
            <a:pPr eaLnBrk="1" hangingPunct="1"/>
            <a:r>
              <a:rPr lang="en-US" altLang="en-US" sz="2000">
                <a:ea typeface="+mn-ea"/>
                <a:cs typeface="+mn-cs"/>
              </a:rPr>
              <a:t>Whether the person realised, by those standards, that what they were doing was dishonest. </a:t>
            </a:r>
          </a:p>
          <a:p>
            <a:endParaRPr lang="en-GB" sz="2000"/>
          </a:p>
        </p:txBody>
      </p:sp>
    </p:spTree>
    <p:extLst>
      <p:ext uri="{BB962C8B-B14F-4D97-AF65-F5344CB8AC3E}">
        <p14:creationId xmlns:p14="http://schemas.microsoft.com/office/powerpoint/2010/main" val="1529189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543796-06AE-52CA-CD5B-28BAB57BDA9E}"/>
              </a:ext>
            </a:extLst>
          </p:cNvPr>
          <p:cNvSpPr>
            <a:spLocks noGrp="1"/>
          </p:cNvSpPr>
          <p:nvPr>
            <p:ph type="title"/>
          </p:nvPr>
        </p:nvSpPr>
        <p:spPr>
          <a:xfrm>
            <a:off x="826396" y="586855"/>
            <a:ext cx="4230100" cy="3387497"/>
          </a:xfrm>
        </p:spPr>
        <p:txBody>
          <a:bodyPr anchor="b">
            <a:normAutofit/>
          </a:bodyPr>
          <a:lstStyle/>
          <a:p>
            <a:pPr algn="r"/>
            <a:r>
              <a:rPr lang="en-US" sz="4000" b="1" kern="1200">
                <a:solidFill>
                  <a:srgbClr val="FFFFFF"/>
                </a:solidFill>
                <a:latin typeface="Arial" panose="020B0604020202020204" pitchFamily="34" charset="0"/>
                <a:cs typeface="Arial" panose="020B0604020202020204" pitchFamily="34" charset="0"/>
              </a:rPr>
              <a:t>Ivey v Genting Casinos 2017</a:t>
            </a:r>
            <a:br>
              <a:rPr lang="en-US" sz="4000" b="1" kern="1200">
                <a:solidFill>
                  <a:srgbClr val="FFFFFF"/>
                </a:solidFill>
                <a:latin typeface="+mj-lt"/>
                <a:ea typeface="+mj-ea"/>
                <a:cs typeface="+mj-cs"/>
              </a:rPr>
            </a:br>
            <a:endParaRPr lang="en-GB" sz="4000">
              <a:solidFill>
                <a:srgbClr val="FFFFFF"/>
              </a:solidFill>
            </a:endParaRPr>
          </a:p>
        </p:txBody>
      </p:sp>
      <p:sp>
        <p:nvSpPr>
          <p:cNvPr id="3" name="Content Placeholder 2">
            <a:extLst>
              <a:ext uri="{FF2B5EF4-FFF2-40B4-BE49-F238E27FC236}">
                <a16:creationId xmlns:a16="http://schemas.microsoft.com/office/drawing/2014/main" id="{D32154A4-4C6B-706A-6AD8-C88A853C9EA9}"/>
              </a:ext>
            </a:extLst>
          </p:cNvPr>
          <p:cNvSpPr>
            <a:spLocks noGrp="1"/>
          </p:cNvSpPr>
          <p:nvPr>
            <p:ph idx="1"/>
          </p:nvPr>
        </p:nvSpPr>
        <p:spPr>
          <a:xfrm>
            <a:off x="6503158" y="649480"/>
            <a:ext cx="4862447" cy="5546047"/>
          </a:xfrm>
        </p:spPr>
        <p:txBody>
          <a:bodyPr anchor="ctr">
            <a:normAutofit/>
          </a:bodyPr>
          <a:lstStyle/>
          <a:p>
            <a:pPr eaLnBrk="1" hangingPunct="1"/>
            <a:r>
              <a:rPr lang="en-US" altLang="en-US" sz="1900" dirty="0">
                <a:ea typeface="+mn-ea"/>
                <a:cs typeface="+mn-cs"/>
              </a:rPr>
              <a:t>In Ghosh the less the defendant’s standards conformed to what society in general expected, the less likely they would be held criminally responsible for their behaviour.</a:t>
            </a:r>
          </a:p>
          <a:p>
            <a:pPr indent="-228600" eaLnBrk="1" hangingPunct="1">
              <a:buFont typeface="Arial" panose="020B0604020202020204" pitchFamily="34" charset="0"/>
              <a:buChar char="•"/>
            </a:pPr>
            <a:endParaRPr lang="en-US" altLang="en-US" sz="1900" dirty="0">
              <a:ea typeface="+mn-ea"/>
              <a:cs typeface="+mn-cs"/>
            </a:endParaRPr>
          </a:p>
          <a:p>
            <a:pPr eaLnBrk="1" hangingPunct="1"/>
            <a:endParaRPr lang="en-US" altLang="en-US" sz="1900" dirty="0">
              <a:ea typeface="+mn-ea"/>
              <a:cs typeface="+mn-cs"/>
            </a:endParaRPr>
          </a:p>
          <a:p>
            <a:pPr eaLnBrk="1" hangingPunct="1"/>
            <a:r>
              <a:rPr lang="en-US" altLang="en-US" sz="1900" dirty="0">
                <a:ea typeface="+mn-ea"/>
                <a:cs typeface="+mn-cs"/>
              </a:rPr>
              <a:t>However, Genting says…..</a:t>
            </a:r>
          </a:p>
          <a:p>
            <a:pPr indent="-228600" eaLnBrk="1" hangingPunct="1">
              <a:buFont typeface="Arial" panose="020B0604020202020204" pitchFamily="34" charset="0"/>
              <a:buChar char="•"/>
            </a:pPr>
            <a:endParaRPr lang="en-US" altLang="en-US" sz="1900" dirty="0">
              <a:ea typeface="+mn-ea"/>
              <a:cs typeface="+mn-cs"/>
            </a:endParaRPr>
          </a:p>
          <a:p>
            <a:pPr eaLnBrk="1" hangingPunct="1"/>
            <a:endParaRPr lang="en-US" altLang="en-US" sz="1900" dirty="0">
              <a:ea typeface="+mn-ea"/>
              <a:cs typeface="+mn-cs"/>
            </a:endParaRPr>
          </a:p>
          <a:p>
            <a:pPr eaLnBrk="1" hangingPunct="1"/>
            <a:r>
              <a:rPr lang="en-US" altLang="en-US" sz="1900" dirty="0">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endParaRPr lang="en-GB" sz="1900" dirty="0"/>
          </a:p>
        </p:txBody>
      </p:sp>
    </p:spTree>
    <p:extLst>
      <p:ext uri="{BB962C8B-B14F-4D97-AF65-F5344CB8AC3E}">
        <p14:creationId xmlns:p14="http://schemas.microsoft.com/office/powerpoint/2010/main" val="18860566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1E065-0106-A325-C5CE-872B4CB8BE90}"/>
              </a:ext>
            </a:extLst>
          </p:cNvPr>
          <p:cNvSpPr>
            <a:spLocks noGrp="1"/>
          </p:cNvSpPr>
          <p:nvPr>
            <p:ph type="title"/>
          </p:nvPr>
        </p:nvSpPr>
        <p:spPr>
          <a:xfrm>
            <a:off x="841248" y="256032"/>
            <a:ext cx="10506456" cy="1014984"/>
          </a:xfrm>
        </p:spPr>
        <p:txBody>
          <a:bodyPr anchor="b">
            <a:normAutofit/>
          </a:bodyPr>
          <a:lstStyle/>
          <a:p>
            <a:r>
              <a:rPr lang="en-GB" dirty="0"/>
              <a:t>Section 3 Appropriates – meaning:</a:t>
            </a:r>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Rectangle 6">
            <a:extLst>
              <a:ext uri="{FF2B5EF4-FFF2-40B4-BE49-F238E27FC236}">
                <a16:creationId xmlns:a16="http://schemas.microsoft.com/office/drawing/2014/main" id="{70905943-388A-834E-9300-0E4D250AD3A9}"/>
              </a:ext>
            </a:extLst>
          </p:cNvPr>
          <p:cNvSpPr/>
          <p:nvPr/>
        </p:nvSpPr>
        <p:spPr>
          <a:xfrm>
            <a:off x="1969295" y="1885746"/>
            <a:ext cx="3396079" cy="4357524"/>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078992"/>
            <a:r>
              <a:rPr lang="en-GB" sz="2832" b="1" kern="1200" dirty="0">
                <a:solidFill>
                  <a:schemeClr val="tx1"/>
                </a:solidFill>
                <a:latin typeface="Arial" panose="020B0604020202020204" pitchFamily="34" charset="0"/>
                <a:ea typeface="+mn-ea"/>
                <a:cs typeface="Arial" panose="020B0604020202020204" pitchFamily="34" charset="0"/>
              </a:rPr>
              <a:t>It is: </a:t>
            </a:r>
          </a:p>
          <a:p>
            <a:pPr algn="ctr" defTabSz="1078992"/>
            <a:r>
              <a:rPr lang="en-US" altLang="en-US" sz="2832" b="1" kern="1200" dirty="0">
                <a:solidFill>
                  <a:schemeClr val="tx1"/>
                </a:solidFill>
                <a:latin typeface="Arial" panose="020B0604020202020204" pitchFamily="34" charset="0"/>
                <a:ea typeface="+mn-ea"/>
                <a:cs typeface="Arial" panose="020B0604020202020204" pitchFamily="34" charset="0"/>
              </a:rPr>
              <a:t>Any assumption of the rights of an owner, including where he comes by the property innocently and later deals with it as an owner.  </a:t>
            </a:r>
          </a:p>
          <a:p>
            <a:pPr algn="ctr"/>
            <a:endParaRPr lang="en-GB" dirty="0">
              <a:solidFill>
                <a:schemeClr val="tx1"/>
              </a:solidFill>
            </a:endParaRPr>
          </a:p>
        </p:txBody>
      </p:sp>
      <p:sp>
        <p:nvSpPr>
          <p:cNvPr id="8" name="Content Placeholder 7">
            <a:extLst>
              <a:ext uri="{FF2B5EF4-FFF2-40B4-BE49-F238E27FC236}">
                <a16:creationId xmlns:a16="http://schemas.microsoft.com/office/drawing/2014/main" id="{07EE96F7-A9D6-528C-A85A-30B181B702C0}"/>
              </a:ext>
            </a:extLst>
          </p:cNvPr>
          <p:cNvSpPr>
            <a:spLocks/>
          </p:cNvSpPr>
          <p:nvPr/>
        </p:nvSpPr>
        <p:spPr>
          <a:xfrm>
            <a:off x="6398714" y="1890441"/>
            <a:ext cx="3928493" cy="4334541"/>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defTabSz="1078992"/>
            <a:r>
              <a:rPr lang="en-US" altLang="en-US" sz="2832" b="1" kern="1200" dirty="0">
                <a:solidFill>
                  <a:schemeClr val="tx1"/>
                </a:solidFill>
                <a:latin typeface="Arial" panose="020B0604020202020204" pitchFamily="34" charset="0"/>
                <a:ea typeface="+mn-ea"/>
                <a:cs typeface="Arial" panose="020B0604020202020204" pitchFamily="34" charset="0"/>
              </a:rPr>
              <a:t>It is not: </a:t>
            </a:r>
          </a:p>
          <a:p>
            <a:pPr defTabSz="1078992"/>
            <a:r>
              <a:rPr lang="en-US" altLang="en-US" sz="2832" b="1" kern="1200" dirty="0">
                <a:solidFill>
                  <a:schemeClr val="tx1"/>
                </a:solidFill>
                <a:latin typeface="Arial" panose="020B0604020202020204" pitchFamily="34" charset="0"/>
                <a:ea typeface="+mn-ea"/>
                <a:cs typeface="Arial" panose="020B0604020202020204" pitchFamily="34" charset="0"/>
              </a:rPr>
              <a:t>Where property is transferred for good value to a person acting in good faith, this appropriation is not regarded as Theft   </a:t>
            </a:r>
          </a:p>
          <a:p>
            <a:endParaRPr lang="en-GB" dirty="0"/>
          </a:p>
        </p:txBody>
      </p:sp>
    </p:spTree>
    <p:extLst>
      <p:ext uri="{BB962C8B-B14F-4D97-AF65-F5344CB8AC3E}">
        <p14:creationId xmlns:p14="http://schemas.microsoft.com/office/powerpoint/2010/main" val="4147189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AB13476-CE21-4746-B044-FD491AC84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E6A491-DA69-BC72-A782-D67FCEE0CD54}"/>
              </a:ext>
            </a:extLst>
          </p:cNvPr>
          <p:cNvSpPr>
            <a:spLocks noGrp="1"/>
          </p:cNvSpPr>
          <p:nvPr>
            <p:ph type="title"/>
          </p:nvPr>
        </p:nvSpPr>
        <p:spPr>
          <a:xfrm>
            <a:off x="629328" y="429768"/>
            <a:ext cx="4095072" cy="1642533"/>
          </a:xfrm>
        </p:spPr>
        <p:txBody>
          <a:bodyPr anchor="b">
            <a:normAutofit/>
          </a:bodyPr>
          <a:lstStyle/>
          <a:p>
            <a:r>
              <a:rPr lang="en-GB" sz="5400"/>
              <a:t>Section 4 Property </a:t>
            </a:r>
          </a:p>
        </p:txBody>
      </p:sp>
      <p:sp>
        <p:nvSpPr>
          <p:cNvPr id="2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23160"/>
            <a:ext cx="3877056" cy="18288"/>
          </a:xfrm>
          <a:custGeom>
            <a:avLst/>
            <a:gdLst>
              <a:gd name="connsiteX0" fmla="*/ 0 w 3877056"/>
              <a:gd name="connsiteY0" fmla="*/ 0 h 18288"/>
              <a:gd name="connsiteX1" fmla="*/ 723717 w 3877056"/>
              <a:gd name="connsiteY1" fmla="*/ 0 h 18288"/>
              <a:gd name="connsiteX2" fmla="*/ 1447434 w 3877056"/>
              <a:gd name="connsiteY2" fmla="*/ 0 h 18288"/>
              <a:gd name="connsiteX3" fmla="*/ 1977299 w 3877056"/>
              <a:gd name="connsiteY3" fmla="*/ 0 h 18288"/>
              <a:gd name="connsiteX4" fmla="*/ 2623475 w 3877056"/>
              <a:gd name="connsiteY4" fmla="*/ 0 h 18288"/>
              <a:gd name="connsiteX5" fmla="*/ 3192109 w 3877056"/>
              <a:gd name="connsiteY5" fmla="*/ 0 h 18288"/>
              <a:gd name="connsiteX6" fmla="*/ 3877056 w 3877056"/>
              <a:gd name="connsiteY6" fmla="*/ 0 h 18288"/>
              <a:gd name="connsiteX7" fmla="*/ 3877056 w 3877056"/>
              <a:gd name="connsiteY7" fmla="*/ 18288 h 18288"/>
              <a:gd name="connsiteX8" fmla="*/ 3230880 w 3877056"/>
              <a:gd name="connsiteY8" fmla="*/ 18288 h 18288"/>
              <a:gd name="connsiteX9" fmla="*/ 2662245 w 3877056"/>
              <a:gd name="connsiteY9" fmla="*/ 18288 h 18288"/>
              <a:gd name="connsiteX10" fmla="*/ 2016069 w 3877056"/>
              <a:gd name="connsiteY10" fmla="*/ 18288 h 18288"/>
              <a:gd name="connsiteX11" fmla="*/ 1408664 w 3877056"/>
              <a:gd name="connsiteY11" fmla="*/ 18288 h 18288"/>
              <a:gd name="connsiteX12" fmla="*/ 840029 w 3877056"/>
              <a:gd name="connsiteY12" fmla="*/ 18288 h 18288"/>
              <a:gd name="connsiteX13" fmla="*/ 0 w 3877056"/>
              <a:gd name="connsiteY13" fmla="*/ 18288 h 18288"/>
              <a:gd name="connsiteX14" fmla="*/ 0 w 3877056"/>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18288" fill="none" extrusionOk="0">
                <a:moveTo>
                  <a:pt x="0" y="0"/>
                </a:moveTo>
                <a:cubicBezTo>
                  <a:pt x="155902" y="14477"/>
                  <a:pt x="567164" y="18992"/>
                  <a:pt x="723717" y="0"/>
                </a:cubicBezTo>
                <a:cubicBezTo>
                  <a:pt x="880270" y="-18992"/>
                  <a:pt x="1230427" y="-33316"/>
                  <a:pt x="1447434" y="0"/>
                </a:cubicBezTo>
                <a:cubicBezTo>
                  <a:pt x="1664441" y="33316"/>
                  <a:pt x="1866557" y="5702"/>
                  <a:pt x="1977299" y="0"/>
                </a:cubicBezTo>
                <a:cubicBezTo>
                  <a:pt x="2088041" y="-5702"/>
                  <a:pt x="2302485" y="24099"/>
                  <a:pt x="2623475" y="0"/>
                </a:cubicBezTo>
                <a:cubicBezTo>
                  <a:pt x="2944465" y="-24099"/>
                  <a:pt x="2993399" y="-19795"/>
                  <a:pt x="3192109" y="0"/>
                </a:cubicBezTo>
                <a:cubicBezTo>
                  <a:pt x="3390819" y="19795"/>
                  <a:pt x="3581349" y="-26551"/>
                  <a:pt x="3877056" y="0"/>
                </a:cubicBezTo>
                <a:cubicBezTo>
                  <a:pt x="3877095" y="7328"/>
                  <a:pt x="3877675" y="9982"/>
                  <a:pt x="3877056" y="18288"/>
                </a:cubicBezTo>
                <a:cubicBezTo>
                  <a:pt x="3576596" y="42394"/>
                  <a:pt x="3502355" y="16962"/>
                  <a:pt x="3230880" y="18288"/>
                </a:cubicBezTo>
                <a:cubicBezTo>
                  <a:pt x="2959405" y="19614"/>
                  <a:pt x="2924948" y="18543"/>
                  <a:pt x="2662245" y="18288"/>
                </a:cubicBezTo>
                <a:cubicBezTo>
                  <a:pt x="2399543" y="18033"/>
                  <a:pt x="2231855" y="26028"/>
                  <a:pt x="2016069" y="18288"/>
                </a:cubicBezTo>
                <a:cubicBezTo>
                  <a:pt x="1800283" y="10548"/>
                  <a:pt x="1665927" y="755"/>
                  <a:pt x="1408664" y="18288"/>
                </a:cubicBezTo>
                <a:cubicBezTo>
                  <a:pt x="1151402" y="35821"/>
                  <a:pt x="1016899" y="28407"/>
                  <a:pt x="840029" y="18288"/>
                </a:cubicBezTo>
                <a:cubicBezTo>
                  <a:pt x="663160" y="8169"/>
                  <a:pt x="304031" y="-14425"/>
                  <a:pt x="0" y="18288"/>
                </a:cubicBezTo>
                <a:cubicBezTo>
                  <a:pt x="-593" y="9736"/>
                  <a:pt x="244" y="6610"/>
                  <a:pt x="0" y="0"/>
                </a:cubicBezTo>
                <a:close/>
              </a:path>
              <a:path w="3877056" h="18288" stroke="0" extrusionOk="0">
                <a:moveTo>
                  <a:pt x="0" y="0"/>
                </a:moveTo>
                <a:cubicBezTo>
                  <a:pt x="205869" y="28368"/>
                  <a:pt x="460328" y="6409"/>
                  <a:pt x="646176" y="0"/>
                </a:cubicBezTo>
                <a:cubicBezTo>
                  <a:pt x="832024" y="-6409"/>
                  <a:pt x="1043494" y="26447"/>
                  <a:pt x="1331123" y="0"/>
                </a:cubicBezTo>
                <a:cubicBezTo>
                  <a:pt x="1618752" y="-26447"/>
                  <a:pt x="1675797" y="-26969"/>
                  <a:pt x="1938528" y="0"/>
                </a:cubicBezTo>
                <a:cubicBezTo>
                  <a:pt x="2201259" y="26969"/>
                  <a:pt x="2439942" y="23453"/>
                  <a:pt x="2662245" y="0"/>
                </a:cubicBezTo>
                <a:cubicBezTo>
                  <a:pt x="2884548" y="-23453"/>
                  <a:pt x="3094562" y="-7899"/>
                  <a:pt x="3308421" y="0"/>
                </a:cubicBezTo>
                <a:cubicBezTo>
                  <a:pt x="3522280" y="7899"/>
                  <a:pt x="3615459" y="3066"/>
                  <a:pt x="3877056" y="0"/>
                </a:cubicBezTo>
                <a:cubicBezTo>
                  <a:pt x="3877383" y="8595"/>
                  <a:pt x="3876984" y="13110"/>
                  <a:pt x="3877056" y="18288"/>
                </a:cubicBezTo>
                <a:cubicBezTo>
                  <a:pt x="3624575" y="4903"/>
                  <a:pt x="3478089" y="20597"/>
                  <a:pt x="3230880" y="18288"/>
                </a:cubicBezTo>
                <a:cubicBezTo>
                  <a:pt x="2983671" y="15979"/>
                  <a:pt x="2743376" y="19903"/>
                  <a:pt x="2507163" y="18288"/>
                </a:cubicBezTo>
                <a:cubicBezTo>
                  <a:pt x="2270950" y="16673"/>
                  <a:pt x="1992617" y="19013"/>
                  <a:pt x="1822216" y="18288"/>
                </a:cubicBezTo>
                <a:cubicBezTo>
                  <a:pt x="1651815" y="17563"/>
                  <a:pt x="1370782" y="42338"/>
                  <a:pt x="1253581" y="18288"/>
                </a:cubicBezTo>
                <a:cubicBezTo>
                  <a:pt x="1136380" y="-5762"/>
                  <a:pt x="854528" y="8046"/>
                  <a:pt x="723717" y="18288"/>
                </a:cubicBezTo>
                <a:cubicBezTo>
                  <a:pt x="592906" y="28530"/>
                  <a:pt x="166343" y="24405"/>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83864C-3E4C-8D22-7C71-AC8CDF2D1A2F}"/>
              </a:ext>
            </a:extLst>
          </p:cNvPr>
          <p:cNvSpPr>
            <a:spLocks noGrp="1"/>
          </p:cNvSpPr>
          <p:nvPr>
            <p:ph idx="1"/>
          </p:nvPr>
        </p:nvSpPr>
        <p:spPr>
          <a:xfrm>
            <a:off x="629489" y="2706624"/>
            <a:ext cx="4098951" cy="3386399"/>
          </a:xfrm>
        </p:spPr>
        <p:txBody>
          <a:bodyPr>
            <a:normAutofit/>
          </a:bodyPr>
          <a:lstStyle/>
          <a:p>
            <a:r>
              <a:rPr lang="en-US" sz="2200">
                <a:latin typeface="Arial" panose="020B0604020202020204" pitchFamily="34" charset="0"/>
                <a:cs typeface="Arial" panose="020B0604020202020204" pitchFamily="34" charset="0"/>
              </a:rPr>
              <a:t>Research: What is classed as ‘property’ under the Theft Act 1968?</a:t>
            </a:r>
          </a:p>
          <a:p>
            <a:endParaRPr lang="en-GB" sz="2200"/>
          </a:p>
        </p:txBody>
      </p:sp>
      <p:pic>
        <p:nvPicPr>
          <p:cNvPr id="4" name="Picture 3" descr="A cat sitting on a white surface&#10;&#10;Description automatically generated">
            <a:extLst>
              <a:ext uri="{FF2B5EF4-FFF2-40B4-BE49-F238E27FC236}">
                <a16:creationId xmlns:a16="http://schemas.microsoft.com/office/drawing/2014/main" id="{0AAF894D-CC61-219C-6AF1-87AC4FBB0F01}"/>
              </a:ext>
            </a:extLst>
          </p:cNvPr>
          <p:cNvPicPr>
            <a:picLocks noChangeAspect="1"/>
          </p:cNvPicPr>
          <p:nvPr/>
        </p:nvPicPr>
        <p:blipFill rotWithShape="1">
          <a:blip r:embed="rId4"/>
          <a:srcRect r="15352" b="1"/>
          <a:stretch/>
        </p:blipFill>
        <p:spPr>
          <a:xfrm>
            <a:off x="5027601" y="10"/>
            <a:ext cx="3044866" cy="3597029"/>
          </a:xfrm>
          <a:custGeom>
            <a:avLst/>
            <a:gdLst/>
            <a:ahLst/>
            <a:cxnLst/>
            <a:rect l="l" t="t" r="r" b="b"/>
            <a:pathLst>
              <a:path w="3044866" h="3597039">
                <a:moveTo>
                  <a:pt x="19840" y="0"/>
                </a:moveTo>
                <a:lnTo>
                  <a:pt x="3028263" y="0"/>
                </a:lnTo>
                <a:lnTo>
                  <a:pt x="3024697" y="140686"/>
                </a:lnTo>
                <a:cubicBezTo>
                  <a:pt x="3025259" y="312749"/>
                  <a:pt x="3037669" y="484544"/>
                  <a:pt x="3035552" y="655695"/>
                </a:cubicBezTo>
                <a:cubicBezTo>
                  <a:pt x="3034423" y="750938"/>
                  <a:pt x="3013255" y="845927"/>
                  <a:pt x="3017206" y="941424"/>
                </a:cubicBezTo>
                <a:cubicBezTo>
                  <a:pt x="3028778" y="1230836"/>
                  <a:pt x="3024968" y="1520375"/>
                  <a:pt x="3040069" y="1809660"/>
                </a:cubicBezTo>
                <a:cubicBezTo>
                  <a:pt x="3049835" y="1950657"/>
                  <a:pt x="3044683" y="2092164"/>
                  <a:pt x="3024686" y="2232285"/>
                </a:cubicBezTo>
                <a:cubicBezTo>
                  <a:pt x="3008033" y="2337306"/>
                  <a:pt x="3018335" y="2443217"/>
                  <a:pt x="3025391" y="2548746"/>
                </a:cubicBezTo>
                <a:cubicBezTo>
                  <a:pt x="3034000" y="2676499"/>
                  <a:pt x="3038657" y="2804125"/>
                  <a:pt x="3024544" y="2932131"/>
                </a:cubicBezTo>
                <a:cubicBezTo>
                  <a:pt x="3014384" y="3023183"/>
                  <a:pt x="3023839" y="3114743"/>
                  <a:pt x="3029484" y="3206050"/>
                </a:cubicBezTo>
                <a:cubicBezTo>
                  <a:pt x="3036822" y="3301343"/>
                  <a:pt x="3036822" y="3396994"/>
                  <a:pt x="3029484" y="3492287"/>
                </a:cubicBezTo>
                <a:lnTo>
                  <a:pt x="3026528" y="3584038"/>
                </a:lnTo>
                <a:lnTo>
                  <a:pt x="2536033" y="3578457"/>
                </a:lnTo>
                <a:cubicBezTo>
                  <a:pt x="2378057" y="3583558"/>
                  <a:pt x="2220080" y="3585390"/>
                  <a:pt x="2062105" y="3578457"/>
                </a:cubicBezTo>
                <a:cubicBezTo>
                  <a:pt x="1889685" y="3570479"/>
                  <a:pt x="1717648" y="3579504"/>
                  <a:pt x="1545736" y="3591536"/>
                </a:cubicBezTo>
                <a:cubicBezTo>
                  <a:pt x="1379525" y="3603177"/>
                  <a:pt x="1213695" y="3594544"/>
                  <a:pt x="1047737" y="3582381"/>
                </a:cubicBezTo>
                <a:cubicBezTo>
                  <a:pt x="872873" y="3569328"/>
                  <a:pt x="697288" y="3570585"/>
                  <a:pt x="522627" y="3586174"/>
                </a:cubicBezTo>
                <a:cubicBezTo>
                  <a:pt x="408103" y="3596376"/>
                  <a:pt x="293327" y="3581074"/>
                  <a:pt x="179310" y="3582119"/>
                </a:cubicBezTo>
                <a:lnTo>
                  <a:pt x="12768" y="3583434"/>
                </a:lnTo>
                <a:lnTo>
                  <a:pt x="14927" y="3541208"/>
                </a:lnTo>
                <a:cubicBezTo>
                  <a:pt x="24495" y="3440295"/>
                  <a:pt x="35084" y="3338234"/>
                  <a:pt x="15947" y="3236172"/>
                </a:cubicBezTo>
                <a:cubicBezTo>
                  <a:pt x="7719" y="3188816"/>
                  <a:pt x="7719" y="3140388"/>
                  <a:pt x="15947" y="3093031"/>
                </a:cubicBezTo>
                <a:cubicBezTo>
                  <a:pt x="25898" y="3029243"/>
                  <a:pt x="35339" y="2966092"/>
                  <a:pt x="22581" y="2901666"/>
                </a:cubicBezTo>
                <a:cubicBezTo>
                  <a:pt x="16968" y="2873599"/>
                  <a:pt x="12758" y="2845277"/>
                  <a:pt x="9823" y="2816955"/>
                </a:cubicBezTo>
                <a:cubicBezTo>
                  <a:pt x="3980" y="2744645"/>
                  <a:pt x="6072" y="2671926"/>
                  <a:pt x="16074" y="2600075"/>
                </a:cubicBezTo>
                <a:cubicBezTo>
                  <a:pt x="25643" y="2516640"/>
                  <a:pt x="10079" y="2432694"/>
                  <a:pt x="22836" y="2349514"/>
                </a:cubicBezTo>
                <a:cubicBezTo>
                  <a:pt x="31895" y="2282524"/>
                  <a:pt x="32239" y="2214640"/>
                  <a:pt x="23857" y="2147560"/>
                </a:cubicBezTo>
                <a:cubicBezTo>
                  <a:pt x="8778" y="2020749"/>
                  <a:pt x="9721" y="1892547"/>
                  <a:pt x="26663" y="1765978"/>
                </a:cubicBezTo>
                <a:cubicBezTo>
                  <a:pt x="37125" y="1692111"/>
                  <a:pt x="43121" y="1616076"/>
                  <a:pt x="24367" y="1543612"/>
                </a:cubicBezTo>
                <a:cubicBezTo>
                  <a:pt x="-19775" y="1373297"/>
                  <a:pt x="5996" y="1202727"/>
                  <a:pt x="24367" y="1033305"/>
                </a:cubicBezTo>
                <a:cubicBezTo>
                  <a:pt x="35530" y="942318"/>
                  <a:pt x="35786" y="850322"/>
                  <a:pt x="25133" y="759271"/>
                </a:cubicBezTo>
                <a:cubicBezTo>
                  <a:pt x="6226" y="624792"/>
                  <a:pt x="2577" y="488614"/>
                  <a:pt x="14289" y="353321"/>
                </a:cubicBezTo>
                <a:cubicBezTo>
                  <a:pt x="24877" y="242712"/>
                  <a:pt x="35339" y="131848"/>
                  <a:pt x="22581" y="20346"/>
                </a:cubicBezTo>
                <a:close/>
              </a:path>
            </a:pathLst>
          </a:custGeom>
        </p:spPr>
      </p:pic>
      <p:pic>
        <p:nvPicPr>
          <p:cNvPr id="6" name="Picture 5" descr="A monkey in a cage&#10;&#10;Description automatically generated">
            <a:extLst>
              <a:ext uri="{FF2B5EF4-FFF2-40B4-BE49-F238E27FC236}">
                <a16:creationId xmlns:a16="http://schemas.microsoft.com/office/drawing/2014/main" id="{8864FCD4-08CF-C195-9F5C-DD06F58B27C6}"/>
              </a:ext>
            </a:extLst>
          </p:cNvPr>
          <p:cNvPicPr>
            <a:picLocks noChangeAspect="1"/>
          </p:cNvPicPr>
          <p:nvPr/>
        </p:nvPicPr>
        <p:blipFill rotWithShape="1">
          <a:blip r:embed="rId5"/>
          <a:srcRect l="17033" r="4721"/>
          <a:stretch/>
        </p:blipFill>
        <p:spPr>
          <a:xfrm>
            <a:off x="5021993" y="3792430"/>
            <a:ext cx="3045969" cy="3065570"/>
          </a:xfrm>
          <a:custGeom>
            <a:avLst/>
            <a:gdLst/>
            <a:ahLst/>
            <a:cxnLst/>
            <a:rect l="l" t="t" r="r" b="b"/>
            <a:pathLst>
              <a:path w="3045969" h="3065570">
                <a:moveTo>
                  <a:pt x="2750933" y="0"/>
                </a:moveTo>
                <a:lnTo>
                  <a:pt x="3043770" y="11038"/>
                </a:lnTo>
                <a:lnTo>
                  <a:pt x="3045607" y="37526"/>
                </a:lnTo>
                <a:cubicBezTo>
                  <a:pt x="3047625" y="113720"/>
                  <a:pt x="3040851" y="189914"/>
                  <a:pt x="3034394" y="266109"/>
                </a:cubicBezTo>
                <a:cubicBezTo>
                  <a:pt x="3019012" y="444912"/>
                  <a:pt x="3025927" y="623588"/>
                  <a:pt x="3037217" y="802010"/>
                </a:cubicBezTo>
                <a:cubicBezTo>
                  <a:pt x="3044443" y="924849"/>
                  <a:pt x="3040477" y="1048016"/>
                  <a:pt x="3025363" y="1170283"/>
                </a:cubicBezTo>
                <a:cubicBezTo>
                  <a:pt x="3020000" y="1218920"/>
                  <a:pt x="3020987" y="1267685"/>
                  <a:pt x="3020000" y="1316450"/>
                </a:cubicBezTo>
                <a:cubicBezTo>
                  <a:pt x="3019717" y="1325847"/>
                  <a:pt x="3026069" y="1336767"/>
                  <a:pt x="3014637" y="1344641"/>
                </a:cubicBezTo>
                <a:lnTo>
                  <a:pt x="3014637" y="1357340"/>
                </a:lnTo>
                <a:cubicBezTo>
                  <a:pt x="3027198" y="1364325"/>
                  <a:pt x="3020706" y="1375754"/>
                  <a:pt x="3021693" y="1384898"/>
                </a:cubicBezTo>
                <a:cubicBezTo>
                  <a:pt x="3038360" y="1560005"/>
                  <a:pt x="3040872" y="1735963"/>
                  <a:pt x="3029173" y="1911401"/>
                </a:cubicBezTo>
                <a:cubicBezTo>
                  <a:pt x="3020564" y="2072933"/>
                  <a:pt x="3029455" y="2234211"/>
                  <a:pt x="3039899" y="2395617"/>
                </a:cubicBezTo>
                <a:cubicBezTo>
                  <a:pt x="3052317" y="2587500"/>
                  <a:pt x="3032560" y="2779256"/>
                  <a:pt x="3029596" y="2971138"/>
                </a:cubicBezTo>
                <a:cubicBezTo>
                  <a:pt x="3029314" y="2988346"/>
                  <a:pt x="3030372" y="3005585"/>
                  <a:pt x="3031678" y="3022824"/>
                </a:cubicBezTo>
                <a:lnTo>
                  <a:pt x="3034625" y="3065570"/>
                </a:lnTo>
                <a:lnTo>
                  <a:pt x="24938" y="3065570"/>
                </a:lnTo>
                <a:lnTo>
                  <a:pt x="25911" y="3001918"/>
                </a:lnTo>
                <a:cubicBezTo>
                  <a:pt x="28191" y="2973959"/>
                  <a:pt x="32318" y="2946151"/>
                  <a:pt x="38276" y="2918677"/>
                </a:cubicBezTo>
                <a:cubicBezTo>
                  <a:pt x="68779" y="2777462"/>
                  <a:pt x="65552" y="2631030"/>
                  <a:pt x="28835" y="2491295"/>
                </a:cubicBezTo>
                <a:cubicBezTo>
                  <a:pt x="-4463" y="2359636"/>
                  <a:pt x="-11352" y="2227594"/>
                  <a:pt x="21053" y="2094786"/>
                </a:cubicBezTo>
                <a:cubicBezTo>
                  <a:pt x="51646" y="1971356"/>
                  <a:pt x="50153" y="1842146"/>
                  <a:pt x="16716" y="1719456"/>
                </a:cubicBezTo>
                <a:cubicBezTo>
                  <a:pt x="9316" y="1687689"/>
                  <a:pt x="4787" y="1655323"/>
                  <a:pt x="3192" y="1622752"/>
                </a:cubicBezTo>
                <a:cubicBezTo>
                  <a:pt x="-6887" y="1503851"/>
                  <a:pt x="10081" y="1386608"/>
                  <a:pt x="24242" y="1269110"/>
                </a:cubicBezTo>
                <a:cubicBezTo>
                  <a:pt x="33683" y="1194222"/>
                  <a:pt x="48099" y="1118569"/>
                  <a:pt x="24242" y="1044447"/>
                </a:cubicBezTo>
                <a:cubicBezTo>
                  <a:pt x="7899" y="992791"/>
                  <a:pt x="4264" y="937959"/>
                  <a:pt x="13654" y="884594"/>
                </a:cubicBezTo>
                <a:cubicBezTo>
                  <a:pt x="29486" y="789881"/>
                  <a:pt x="32790" y="693497"/>
                  <a:pt x="23477" y="597929"/>
                </a:cubicBezTo>
                <a:cubicBezTo>
                  <a:pt x="17328" y="534919"/>
                  <a:pt x="18272" y="471411"/>
                  <a:pt x="26284" y="408605"/>
                </a:cubicBezTo>
                <a:cubicBezTo>
                  <a:pt x="36872" y="324149"/>
                  <a:pt x="53330" y="238162"/>
                  <a:pt x="33300" y="153452"/>
                </a:cubicBezTo>
                <a:cubicBezTo>
                  <a:pt x="25327" y="119804"/>
                  <a:pt x="19745" y="86163"/>
                  <a:pt x="16058" y="52511"/>
                </a:cubicBezTo>
                <a:lnTo>
                  <a:pt x="13611" y="10473"/>
                </a:lnTo>
                <a:lnTo>
                  <a:pt x="222689" y="5194"/>
                </a:lnTo>
                <a:cubicBezTo>
                  <a:pt x="477949" y="4054"/>
                  <a:pt x="733156" y="16119"/>
                  <a:pt x="988364" y="17002"/>
                </a:cubicBezTo>
                <a:cubicBezTo>
                  <a:pt x="1097946" y="17394"/>
                  <a:pt x="1207148" y="12424"/>
                  <a:pt x="1316477" y="7977"/>
                </a:cubicBezTo>
                <a:cubicBezTo>
                  <a:pt x="1457478" y="2353"/>
                  <a:pt x="1598225" y="13470"/>
                  <a:pt x="1738973" y="11247"/>
                </a:cubicBezTo>
                <a:cubicBezTo>
                  <a:pt x="1972073" y="7585"/>
                  <a:pt x="2205047" y="18310"/>
                  <a:pt x="2438148" y="11247"/>
                </a:cubicBezTo>
                <a:cubicBezTo>
                  <a:pt x="2542410" y="7977"/>
                  <a:pt x="2646671" y="3007"/>
                  <a:pt x="2750933" y="0"/>
                </a:cubicBezTo>
                <a:close/>
              </a:path>
            </a:pathLst>
          </a:custGeom>
        </p:spPr>
      </p:pic>
      <p:pic>
        <p:nvPicPr>
          <p:cNvPr id="7" name="Picture 6" descr="A close-up of coins on paper money&#10;&#10;Description automatically generated">
            <a:extLst>
              <a:ext uri="{FF2B5EF4-FFF2-40B4-BE49-F238E27FC236}">
                <a16:creationId xmlns:a16="http://schemas.microsoft.com/office/drawing/2014/main" id="{1688EF27-1DC2-CAF0-6F57-061BD198BEBF}"/>
              </a:ext>
            </a:extLst>
          </p:cNvPr>
          <p:cNvPicPr>
            <a:picLocks noChangeAspect="1"/>
          </p:cNvPicPr>
          <p:nvPr>
            <p:custDataLst>
              <p:tags r:id="rId1"/>
            </p:custDataLst>
          </p:nvPr>
        </p:nvPicPr>
        <p:blipFill rotWithShape="1">
          <a:blip r:embed="rId6" cstate="print">
            <a:extLst>
              <a:ext uri="{28A0092B-C50C-407E-A947-70E740481C1C}">
                <a14:useLocalDpi xmlns:a14="http://schemas.microsoft.com/office/drawing/2010/main" val="0"/>
              </a:ext>
            </a:extLst>
          </a:blip>
          <a:srcRect l="426" r="5088" b="2"/>
          <a:stretch/>
        </p:blipFill>
        <p:spPr>
          <a:xfrm>
            <a:off x="8263902" y="10"/>
            <a:ext cx="3928092" cy="4143496"/>
          </a:xfrm>
          <a:custGeom>
            <a:avLst/>
            <a:gdLst/>
            <a:ahLst/>
            <a:cxnLst/>
            <a:rect l="l" t="t" r="r" b="b"/>
            <a:pathLst>
              <a:path w="3928092" h="4143506">
                <a:moveTo>
                  <a:pt x="23605" y="0"/>
                </a:moveTo>
                <a:lnTo>
                  <a:pt x="3928092" y="0"/>
                </a:lnTo>
                <a:lnTo>
                  <a:pt x="3928092" y="4125656"/>
                </a:lnTo>
                <a:lnTo>
                  <a:pt x="3780617" y="4131078"/>
                </a:lnTo>
                <a:cubicBezTo>
                  <a:pt x="3614346" y="4131561"/>
                  <a:pt x="3448073" y="4118803"/>
                  <a:pt x="3281801" y="4125634"/>
                </a:cubicBezTo>
                <a:cubicBezTo>
                  <a:pt x="3062120" y="4134609"/>
                  <a:pt x="2842441" y="4144923"/>
                  <a:pt x="2622887" y="4130456"/>
                </a:cubicBezTo>
                <a:cubicBezTo>
                  <a:pt x="2472401" y="4120545"/>
                  <a:pt x="2321159" y="4107551"/>
                  <a:pt x="2169916" y="4111570"/>
                </a:cubicBezTo>
                <a:cubicBezTo>
                  <a:pt x="2014640" y="4115856"/>
                  <a:pt x="1859994" y="4129920"/>
                  <a:pt x="1705097" y="4140234"/>
                </a:cubicBezTo>
                <a:cubicBezTo>
                  <a:pt x="1591463" y="4147694"/>
                  <a:pt x="1477389" y="4142391"/>
                  <a:pt x="1364801" y="4124429"/>
                </a:cubicBezTo>
                <a:cubicBezTo>
                  <a:pt x="1284516" y="4111703"/>
                  <a:pt x="1203727" y="4117195"/>
                  <a:pt x="1123316" y="4121750"/>
                </a:cubicBezTo>
                <a:cubicBezTo>
                  <a:pt x="978124" y="4130323"/>
                  <a:pt x="833434" y="4143717"/>
                  <a:pt x="688243" y="4130323"/>
                </a:cubicBezTo>
                <a:cubicBezTo>
                  <a:pt x="558551" y="4118266"/>
                  <a:pt x="427601" y="4108489"/>
                  <a:pt x="298918" y="4118266"/>
                </a:cubicBezTo>
                <a:cubicBezTo>
                  <a:pt x="234577" y="4123155"/>
                  <a:pt x="170204" y="4128045"/>
                  <a:pt x="105785" y="4130037"/>
                </a:cubicBezTo>
                <a:lnTo>
                  <a:pt x="15503" y="4130462"/>
                </a:lnTo>
                <a:lnTo>
                  <a:pt x="14458" y="4122289"/>
                </a:lnTo>
                <a:cubicBezTo>
                  <a:pt x="3338" y="4042653"/>
                  <a:pt x="-1375" y="3962394"/>
                  <a:pt x="346" y="3882149"/>
                </a:cubicBezTo>
                <a:cubicBezTo>
                  <a:pt x="205" y="3686075"/>
                  <a:pt x="9942" y="3490383"/>
                  <a:pt x="27583" y="3294816"/>
                </a:cubicBezTo>
                <a:cubicBezTo>
                  <a:pt x="31859" y="3222826"/>
                  <a:pt x="29926" y="3150656"/>
                  <a:pt x="21797" y="3078932"/>
                </a:cubicBezTo>
                <a:cubicBezTo>
                  <a:pt x="13668" y="2997950"/>
                  <a:pt x="16505" y="2916372"/>
                  <a:pt x="30264" y="2835999"/>
                </a:cubicBezTo>
                <a:cubicBezTo>
                  <a:pt x="47622" y="2740756"/>
                  <a:pt x="39860" y="2645513"/>
                  <a:pt x="33510" y="2550270"/>
                </a:cubicBezTo>
                <a:cubicBezTo>
                  <a:pt x="16152" y="2288796"/>
                  <a:pt x="-5017" y="2027322"/>
                  <a:pt x="9096" y="1764959"/>
                </a:cubicBezTo>
                <a:cubicBezTo>
                  <a:pt x="12060" y="1708956"/>
                  <a:pt x="25042" y="1654350"/>
                  <a:pt x="30406" y="1598729"/>
                </a:cubicBezTo>
                <a:cubicBezTo>
                  <a:pt x="46071" y="1437069"/>
                  <a:pt x="27723" y="1276045"/>
                  <a:pt x="20244" y="1114767"/>
                </a:cubicBezTo>
                <a:cubicBezTo>
                  <a:pt x="9491" y="936281"/>
                  <a:pt x="11664" y="757351"/>
                  <a:pt x="26736" y="579120"/>
                </a:cubicBezTo>
                <a:cubicBezTo>
                  <a:pt x="36191" y="482353"/>
                  <a:pt x="39402" y="385459"/>
                  <a:pt x="38237" y="288533"/>
                </a:cubicBezTo>
                <a:close/>
              </a:path>
            </a:pathLst>
          </a:custGeom>
        </p:spPr>
      </p:pic>
      <p:pic>
        <p:nvPicPr>
          <p:cNvPr id="8" name="Picture 7" descr="A magnifying glass over a word&#10;&#10;Description automatically generated">
            <a:extLst>
              <a:ext uri="{FF2B5EF4-FFF2-40B4-BE49-F238E27FC236}">
                <a16:creationId xmlns:a16="http://schemas.microsoft.com/office/drawing/2014/main" id="{94A90C7C-6FF0-1B70-6963-33AD321B3746}"/>
              </a:ext>
            </a:extLst>
          </p:cNvPr>
          <p:cNvPicPr>
            <a:picLocks noChangeAspect="1"/>
          </p:cNvPicPr>
          <p:nvPr/>
        </p:nvPicPr>
        <p:blipFill rotWithShape="1">
          <a:blip r:embed="rId7"/>
          <a:srcRect t="1902" r="-2" b="11743"/>
          <a:stretch/>
        </p:blipFill>
        <p:spPr>
          <a:xfrm>
            <a:off x="8281031" y="4328340"/>
            <a:ext cx="3910971" cy="2529660"/>
          </a:xfrm>
          <a:custGeom>
            <a:avLst/>
            <a:gdLst/>
            <a:ahLst/>
            <a:cxnLst/>
            <a:rect l="l" t="t" r="r" b="b"/>
            <a:pathLst>
              <a:path w="3910971" h="2529660">
                <a:moveTo>
                  <a:pt x="842684" y="662"/>
                </a:moveTo>
                <a:cubicBezTo>
                  <a:pt x="941895" y="-744"/>
                  <a:pt x="1041116" y="93"/>
                  <a:pt x="1140350" y="3173"/>
                </a:cubicBezTo>
                <a:cubicBezTo>
                  <a:pt x="1210804" y="5316"/>
                  <a:pt x="1279746" y="24605"/>
                  <a:pt x="1350451" y="29025"/>
                </a:cubicBezTo>
                <a:cubicBezTo>
                  <a:pt x="1535093" y="40276"/>
                  <a:pt x="1719483" y="30901"/>
                  <a:pt x="1903495" y="18310"/>
                </a:cubicBezTo>
                <a:cubicBezTo>
                  <a:pt x="2151898" y="628"/>
                  <a:pt x="2401172" y="2101"/>
                  <a:pt x="2649374" y="22730"/>
                </a:cubicBezTo>
                <a:cubicBezTo>
                  <a:pt x="2869445" y="43947"/>
                  <a:pt x="3091027" y="39942"/>
                  <a:pt x="3310304" y="10808"/>
                </a:cubicBezTo>
                <a:cubicBezTo>
                  <a:pt x="3434575" y="-7007"/>
                  <a:pt x="3559980" y="9067"/>
                  <a:pt x="3684881" y="10808"/>
                </a:cubicBezTo>
                <a:cubicBezTo>
                  <a:pt x="3752435" y="11746"/>
                  <a:pt x="3819992" y="12684"/>
                  <a:pt x="3887420" y="15630"/>
                </a:cubicBezTo>
                <a:lnTo>
                  <a:pt x="3910971" y="11103"/>
                </a:lnTo>
                <a:lnTo>
                  <a:pt x="3910971" y="2529660"/>
                </a:lnTo>
                <a:lnTo>
                  <a:pt x="6242" y="2529660"/>
                </a:lnTo>
                <a:lnTo>
                  <a:pt x="25280" y="2158134"/>
                </a:lnTo>
                <a:cubicBezTo>
                  <a:pt x="28243" y="1914439"/>
                  <a:pt x="36288" y="1670236"/>
                  <a:pt x="11167" y="1427303"/>
                </a:cubicBezTo>
                <a:cubicBezTo>
                  <a:pt x="-5908" y="1262723"/>
                  <a:pt x="865" y="1098905"/>
                  <a:pt x="3970" y="934453"/>
                </a:cubicBezTo>
                <a:cubicBezTo>
                  <a:pt x="7498" y="749680"/>
                  <a:pt x="5805" y="564783"/>
                  <a:pt x="5805" y="380010"/>
                </a:cubicBezTo>
                <a:cubicBezTo>
                  <a:pt x="5522" y="299625"/>
                  <a:pt x="10321" y="219748"/>
                  <a:pt x="18506" y="139744"/>
                </a:cubicBezTo>
                <a:lnTo>
                  <a:pt x="19072" y="23791"/>
                </a:lnTo>
                <a:lnTo>
                  <a:pt x="67093" y="27133"/>
                </a:lnTo>
                <a:cubicBezTo>
                  <a:pt x="226530" y="32207"/>
                  <a:pt x="385807" y="21156"/>
                  <a:pt x="545085" y="11612"/>
                </a:cubicBezTo>
                <a:cubicBezTo>
                  <a:pt x="644275" y="5719"/>
                  <a:pt x="743474" y="2069"/>
                  <a:pt x="842684" y="662"/>
                </a:cubicBezTo>
                <a:close/>
              </a:path>
            </a:pathLst>
          </a:custGeom>
        </p:spPr>
      </p:pic>
    </p:spTree>
    <p:extLst>
      <p:ext uri="{BB962C8B-B14F-4D97-AF65-F5344CB8AC3E}">
        <p14:creationId xmlns:p14="http://schemas.microsoft.com/office/powerpoint/2010/main" val="308097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47FB2-CBEC-C8C5-96AD-172398FCA914}"/>
              </a:ext>
            </a:extLst>
          </p:cNvPr>
          <p:cNvSpPr>
            <a:spLocks noGrp="1"/>
          </p:cNvSpPr>
          <p:nvPr>
            <p:ph type="title"/>
          </p:nvPr>
        </p:nvSpPr>
        <p:spPr>
          <a:xfrm>
            <a:off x="6600264" y="556994"/>
            <a:ext cx="4753535" cy="1672499"/>
          </a:xfrm>
        </p:spPr>
        <p:txBody>
          <a:bodyPr>
            <a:normAutofit/>
          </a:bodyPr>
          <a:lstStyle/>
          <a:p>
            <a:r>
              <a:rPr lang="en-GB" sz="3700">
                <a:latin typeface="Arial" panose="020B0604020202020204" pitchFamily="34" charset="0"/>
                <a:cs typeface="Arial" panose="020B0604020202020204" pitchFamily="34" charset="0"/>
              </a:rPr>
              <a:t>Property continued: </a:t>
            </a:r>
            <a:r>
              <a:rPr lang="en-GB" sz="3700" kern="0">
                <a:latin typeface="Arial" panose="020B0604020202020204" pitchFamily="34" charset="0"/>
                <a:cs typeface="Arial" panose="020B0604020202020204" pitchFamily="34" charset="0"/>
              </a:rPr>
              <a:t>Property does </a:t>
            </a:r>
            <a:r>
              <a:rPr lang="en-GB" sz="3700" b="1" u="sng" kern="0">
                <a:latin typeface="Arial" panose="020B0604020202020204" pitchFamily="34" charset="0"/>
                <a:cs typeface="Arial" panose="020B0604020202020204" pitchFamily="34" charset="0"/>
              </a:rPr>
              <a:t>NOT</a:t>
            </a:r>
            <a:r>
              <a:rPr lang="en-GB" sz="3700" kern="0">
                <a:latin typeface="Arial" panose="020B0604020202020204" pitchFamily="34" charset="0"/>
                <a:cs typeface="Arial" panose="020B0604020202020204" pitchFamily="34" charset="0"/>
              </a:rPr>
              <a:t> include</a:t>
            </a:r>
            <a:endParaRPr lang="en-GB" sz="3700">
              <a:latin typeface="Arial" panose="020B0604020202020204" pitchFamily="34" charset="0"/>
              <a:cs typeface="Arial" panose="020B0604020202020204" pitchFamily="34" charset="0"/>
            </a:endParaRPr>
          </a:p>
        </p:txBody>
      </p:sp>
      <p:pic>
        <p:nvPicPr>
          <p:cNvPr id="6" name="Picture 5" descr="A tree with red berries&#10;&#10;Description automatically generated">
            <a:extLst>
              <a:ext uri="{FF2B5EF4-FFF2-40B4-BE49-F238E27FC236}">
                <a16:creationId xmlns:a16="http://schemas.microsoft.com/office/drawing/2014/main" id="{7ADCF5D2-FBAE-76AC-F45A-B85DFAF59625}"/>
              </a:ext>
            </a:extLst>
          </p:cNvPr>
          <p:cNvPicPr>
            <a:picLocks noChangeAspect="1"/>
          </p:cNvPicPr>
          <p:nvPr/>
        </p:nvPicPr>
        <p:blipFill rotWithShape="1">
          <a:blip r:embed="rId2"/>
          <a:srcRect l="10929" r="8800" b="4"/>
          <a:stretch/>
        </p:blipFill>
        <p:spPr>
          <a:xfrm>
            <a:off x="-4642" y="10"/>
            <a:ext cx="3006061" cy="3339639"/>
          </a:xfrm>
          <a:prstGeom prst="rect">
            <a:avLst/>
          </a:prstGeom>
        </p:spPr>
      </p:pic>
      <p:pic>
        <p:nvPicPr>
          <p:cNvPr id="4" name="Picture 3" descr="A fox running in the grass&#10;&#10;Description automatically generated">
            <a:extLst>
              <a:ext uri="{FF2B5EF4-FFF2-40B4-BE49-F238E27FC236}">
                <a16:creationId xmlns:a16="http://schemas.microsoft.com/office/drawing/2014/main" id="{6A62451F-A627-1CCB-6551-427774DFE0F9}"/>
              </a:ext>
            </a:extLst>
          </p:cNvPr>
          <p:cNvPicPr>
            <a:picLocks noChangeAspect="1"/>
          </p:cNvPicPr>
          <p:nvPr/>
        </p:nvPicPr>
        <p:blipFill rotWithShape="1">
          <a:blip r:embed="rId3"/>
          <a:srcRect l="1574" r="26634" b="1"/>
          <a:stretch/>
        </p:blipFill>
        <p:spPr>
          <a:xfrm>
            <a:off x="3198068" y="10"/>
            <a:ext cx="2991088" cy="3339639"/>
          </a:xfrm>
          <a:prstGeom prst="rect">
            <a:avLst/>
          </a:prstGeom>
        </p:spPr>
      </p:pic>
      <p:pic>
        <p:nvPicPr>
          <p:cNvPr id="7" name="Picture 6" descr="A group of mushrooms growing in the woods&#10;&#10;Description automatically generated">
            <a:extLst>
              <a:ext uri="{FF2B5EF4-FFF2-40B4-BE49-F238E27FC236}">
                <a16:creationId xmlns:a16="http://schemas.microsoft.com/office/drawing/2014/main" id="{3290104D-494D-CD4A-B36E-F62A351B0BAD}"/>
              </a:ext>
            </a:extLst>
          </p:cNvPr>
          <p:cNvPicPr>
            <a:picLocks noChangeAspect="1"/>
          </p:cNvPicPr>
          <p:nvPr/>
        </p:nvPicPr>
        <p:blipFill rotWithShape="1">
          <a:blip r:embed="rId4"/>
          <a:srcRect t="11954" r="-1" b="9388"/>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08905522-C2D3-E36D-EF2F-5D7BC31AD2CB}"/>
              </a:ext>
            </a:extLst>
          </p:cNvPr>
          <p:cNvSpPr>
            <a:spLocks noGrp="1"/>
          </p:cNvSpPr>
          <p:nvPr>
            <p:ph idx="1"/>
          </p:nvPr>
        </p:nvSpPr>
        <p:spPr>
          <a:xfrm>
            <a:off x="6600265" y="2413645"/>
            <a:ext cx="4753534" cy="3694734"/>
          </a:xfrm>
        </p:spPr>
        <p:txBody>
          <a:bodyPr>
            <a:normAutofit/>
          </a:bodyPr>
          <a:lstStyle/>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Wild creatures </a:t>
            </a:r>
            <a:b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b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(unless tamed or kept in captivity)</a:t>
            </a: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Mushrooms growing wild on any land</a:t>
            </a:r>
            <a:endParaRPr lang="en-GB" sz="2000" kern="0">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endPar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endParaRPr>
          </a:p>
          <a:p>
            <a:pPr marL="0" marR="0" lvl="0" indent="0" defTabSz="914400" rtl="0" eaLnBrk="0" fontAlgn="base" latinLnBrk="0" hangingPunct="0">
              <a:spcBef>
                <a:spcPct val="20000"/>
              </a:spcBef>
              <a:spcAft>
                <a:spcPct val="0"/>
              </a:spcAft>
              <a:buClrTx/>
              <a:buSzTx/>
              <a:buFontTx/>
              <a:buNone/>
              <a:tabLst/>
              <a:defRPr/>
            </a:pPr>
            <a:r>
              <a:rPr lang="en-GB" sz="2000" kern="0">
                <a:latin typeface="Arial" panose="020B0604020202020204" pitchFamily="34" charset="0"/>
                <a:cs typeface="Arial" panose="020B0604020202020204" pitchFamily="34" charset="0"/>
              </a:rPr>
              <a:t>The 3 F’s! -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lowers,</a:t>
            </a:r>
            <a:r>
              <a:rPr kumimoji="0" lang="en-GB" sz="2000" b="0" i="0" u="none" strike="noStrike" kern="0" cap="none" spc="0" normalizeH="0" noProof="0">
                <a:ln>
                  <a:noFill/>
                </a:ln>
                <a:effectLst/>
                <a:uLnTx/>
                <a:uFillTx/>
                <a:latin typeface="Arial" panose="020B0604020202020204" pitchFamily="34" charset="0"/>
                <a:cs typeface="Arial" panose="020B0604020202020204" pitchFamily="34" charset="0"/>
              </a:rPr>
              <a:t> 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ruit or </a:t>
            </a:r>
            <a:r>
              <a:rPr lang="en-GB" sz="2000" kern="0">
                <a:latin typeface="Arial" panose="020B0604020202020204" pitchFamily="34" charset="0"/>
                <a:cs typeface="Arial" panose="020B0604020202020204" pitchFamily="34" charset="0"/>
              </a:rPr>
              <a:t>F</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oliage of a plant growing wild </a:t>
            </a:r>
            <a:r>
              <a:rPr kumimoji="0" lang="en-GB" sz="2000" b="1" i="0" u="none" strike="noStrike" kern="0" cap="none" spc="0" normalizeH="0" baseline="0" noProof="0">
                <a:ln>
                  <a:noFill/>
                </a:ln>
                <a:effectLst/>
                <a:uLnTx/>
                <a:uFillTx/>
                <a:latin typeface="Arial" panose="020B0604020202020204" pitchFamily="34" charset="0"/>
                <a:cs typeface="Arial" panose="020B0604020202020204" pitchFamily="34" charset="0"/>
              </a:rPr>
              <a:t>unless</a:t>
            </a:r>
            <a:r>
              <a:rPr kumimoji="0" lang="en-GB" sz="2000" b="0" i="0" u="none" strike="noStrike" kern="0" cap="none" spc="0" normalizeH="0" baseline="0" noProof="0">
                <a:ln>
                  <a:noFill/>
                </a:ln>
                <a:effectLst/>
                <a:uLnTx/>
                <a:uFillTx/>
                <a:latin typeface="Arial" panose="020B0604020202020204" pitchFamily="34" charset="0"/>
                <a:cs typeface="Arial" panose="020B0604020202020204" pitchFamily="34" charset="0"/>
              </a:rPr>
              <a:t> picked for reward, sale or commercial purposes</a:t>
            </a:r>
          </a:p>
          <a:p>
            <a:endParaRPr lang="en-GB" sz="2000"/>
          </a:p>
        </p:txBody>
      </p:sp>
    </p:spTree>
    <p:extLst>
      <p:ext uri="{BB962C8B-B14F-4D97-AF65-F5344CB8AC3E}">
        <p14:creationId xmlns:p14="http://schemas.microsoft.com/office/powerpoint/2010/main" val="22258878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B487-3396-8FC1-743B-538EB14C18FB}"/>
              </a:ext>
            </a:extLst>
          </p:cNvPr>
          <p:cNvSpPr>
            <a:spLocks noGrp="1"/>
          </p:cNvSpPr>
          <p:nvPr>
            <p:ph type="title"/>
          </p:nvPr>
        </p:nvSpPr>
        <p:spPr/>
        <p:txBody>
          <a:bodyPr/>
          <a:lstStyle/>
          <a:p>
            <a:r>
              <a:rPr lang="en-GB" altLang="en-US" sz="4400" dirty="0">
                <a:cs typeface="Arial" panose="020B0604020202020204" pitchFamily="34" charset="0"/>
              </a:rPr>
              <a:t>General rule = land </a:t>
            </a:r>
            <a:r>
              <a:rPr lang="en-GB" altLang="en-US" sz="4400" u="sng" dirty="0">
                <a:solidFill>
                  <a:srgbClr val="FF0000"/>
                </a:solidFill>
                <a:cs typeface="Arial" panose="020B0604020202020204" pitchFamily="34" charset="0"/>
              </a:rPr>
              <a:t>cannot</a:t>
            </a:r>
            <a:r>
              <a:rPr lang="en-GB" altLang="en-US" sz="4400" dirty="0">
                <a:cs typeface="Arial" panose="020B0604020202020204" pitchFamily="34" charset="0"/>
              </a:rPr>
              <a:t> be stolen</a:t>
            </a:r>
            <a:endParaRPr lang="en-GB" dirty="0"/>
          </a:p>
        </p:txBody>
      </p:sp>
      <p:sp>
        <p:nvSpPr>
          <p:cNvPr id="3" name="Content Placeholder 2">
            <a:extLst>
              <a:ext uri="{FF2B5EF4-FFF2-40B4-BE49-F238E27FC236}">
                <a16:creationId xmlns:a16="http://schemas.microsoft.com/office/drawing/2014/main" id="{F6A2593E-9583-659E-2595-8725B38464FF}"/>
              </a:ext>
            </a:extLst>
          </p:cNvPr>
          <p:cNvSpPr>
            <a:spLocks noGrp="1"/>
          </p:cNvSpPr>
          <p:nvPr>
            <p:ph idx="1"/>
          </p:nvPr>
        </p:nvSpPr>
        <p:spPr>
          <a:xfrm>
            <a:off x="838200" y="1864814"/>
            <a:ext cx="10515600" cy="4351338"/>
          </a:xfrm>
        </p:spPr>
        <p:txBody>
          <a:bodyPr/>
          <a:lstStyle/>
          <a:p>
            <a:pPr algn="ctr"/>
            <a:r>
              <a:rPr lang="en-GB" altLang="en-US" sz="2800" b="1" dirty="0">
                <a:cs typeface="Arial" panose="020B0604020202020204" pitchFamily="34" charset="0"/>
              </a:rPr>
              <a:t>Exceptions to the general rule include:</a:t>
            </a:r>
          </a:p>
          <a:p>
            <a:endParaRPr lang="en-GB" b="1" dirty="0">
              <a:cs typeface="Arial" panose="020B0604020202020204" pitchFamily="34" charset="0"/>
            </a:endParaRPr>
          </a:p>
        </p:txBody>
      </p:sp>
      <p:pic>
        <p:nvPicPr>
          <p:cNvPr id="6" name="Picture 5">
            <a:extLst>
              <a:ext uri="{FF2B5EF4-FFF2-40B4-BE49-F238E27FC236}">
                <a16:creationId xmlns:a16="http://schemas.microsoft.com/office/drawing/2014/main" id="{D7AD1C17-04D7-5AE7-C36F-E26B0D32F89F}"/>
              </a:ext>
            </a:extLst>
          </p:cNvPr>
          <p:cNvPicPr>
            <a:picLocks noChangeAspect="1"/>
          </p:cNvPicPr>
          <p:nvPr/>
        </p:nvPicPr>
        <p:blipFill>
          <a:blip r:embed="rId2"/>
          <a:stretch>
            <a:fillRect/>
          </a:stretch>
        </p:blipFill>
        <p:spPr>
          <a:xfrm>
            <a:off x="1631020" y="2273163"/>
            <a:ext cx="8929959" cy="4514046"/>
          </a:xfrm>
          <a:prstGeom prst="rect">
            <a:avLst/>
          </a:prstGeom>
        </p:spPr>
      </p:pic>
    </p:spTree>
    <p:extLst>
      <p:ext uri="{BB962C8B-B14F-4D97-AF65-F5344CB8AC3E}">
        <p14:creationId xmlns:p14="http://schemas.microsoft.com/office/powerpoint/2010/main" val="4062699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5B963-D3E6-E922-51F6-75096D360307}"/>
              </a:ext>
            </a:extLst>
          </p:cNvPr>
          <p:cNvSpPr>
            <a:spLocks noGrp="1"/>
          </p:cNvSpPr>
          <p:nvPr>
            <p:ph type="title"/>
          </p:nvPr>
        </p:nvSpPr>
        <p:spPr>
          <a:xfrm>
            <a:off x="795528" y="386930"/>
            <a:ext cx="10141799" cy="1300554"/>
          </a:xfrm>
        </p:spPr>
        <p:txBody>
          <a:bodyPr anchor="b">
            <a:normAutofit/>
          </a:bodyPr>
          <a:lstStyle/>
          <a:p>
            <a:r>
              <a:rPr lang="en-US" sz="4100" b="1">
                <a:latin typeface="+mj-lt"/>
                <a:ea typeface="+mj-ea"/>
                <a:cs typeface="+mj-cs"/>
              </a:rPr>
              <a:t>Personal Data </a:t>
            </a:r>
            <a:br>
              <a:rPr lang="en-US" sz="4100" b="1">
                <a:latin typeface="+mj-lt"/>
                <a:ea typeface="+mj-ea"/>
                <a:cs typeface="+mj-cs"/>
              </a:rPr>
            </a:br>
            <a:endParaRPr lang="en-GB" sz="4100"/>
          </a:p>
        </p:txBody>
      </p:sp>
      <p:sp>
        <p:nvSpPr>
          <p:cNvPr id="19" name="Rectangle 18">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avel and a sign on a table&#10;&#10;Description automatically generated">
            <a:extLst>
              <a:ext uri="{FF2B5EF4-FFF2-40B4-BE49-F238E27FC236}">
                <a16:creationId xmlns:a16="http://schemas.microsoft.com/office/drawing/2014/main" id="{C35A1842-F9DC-9A1E-CF25-1376B5C99724}"/>
              </a:ext>
            </a:extLst>
          </p:cNvPr>
          <p:cNvPicPr>
            <a:picLocks noChangeAspect="1"/>
          </p:cNvPicPr>
          <p:nvPr/>
        </p:nvPicPr>
        <p:blipFill>
          <a:blip r:embed="rId3"/>
          <a:stretch>
            <a:fillRect/>
          </a:stretch>
        </p:blipFill>
        <p:spPr>
          <a:xfrm>
            <a:off x="635295" y="2656494"/>
            <a:ext cx="5150277" cy="3450685"/>
          </a:xfrm>
          <a:prstGeom prst="rect">
            <a:avLst/>
          </a:prstGeom>
        </p:spPr>
      </p:pic>
      <p:sp>
        <p:nvSpPr>
          <p:cNvPr id="3" name="Content Placeholder 2">
            <a:extLst>
              <a:ext uri="{FF2B5EF4-FFF2-40B4-BE49-F238E27FC236}">
                <a16:creationId xmlns:a16="http://schemas.microsoft.com/office/drawing/2014/main" id="{64B4081C-4A52-4433-74A1-23B71E973941}"/>
              </a:ext>
            </a:extLst>
          </p:cNvPr>
          <p:cNvSpPr>
            <a:spLocks noGrp="1"/>
          </p:cNvSpPr>
          <p:nvPr>
            <p:ph idx="1"/>
          </p:nvPr>
        </p:nvSpPr>
        <p:spPr>
          <a:xfrm>
            <a:off x="6406429" y="2599509"/>
            <a:ext cx="4530898" cy="3639450"/>
          </a:xfrm>
        </p:spPr>
        <p:txBody>
          <a:bodyPr anchor="ctr">
            <a:normAutofit/>
          </a:bodyPr>
          <a:lstStyle/>
          <a:p>
            <a:pPr marL="0" indent="0" defTabSz="914400" fontAlgn="auto">
              <a:spcAft>
                <a:spcPts val="0"/>
              </a:spcAft>
              <a:buNone/>
            </a:pPr>
            <a:r>
              <a:rPr lang="en-US" altLang="en-US" sz="1900"/>
              <a:t>Confidential personal data is </a:t>
            </a:r>
            <a:r>
              <a:rPr lang="en-US" altLang="en-US" sz="1900" b="1"/>
              <a:t>not property </a:t>
            </a:r>
            <a:r>
              <a:rPr lang="en-US" altLang="en-US" sz="1900"/>
              <a:t>and</a:t>
            </a:r>
            <a:r>
              <a:rPr lang="en-US" altLang="en-US" sz="1900" b="1"/>
              <a:t> cannot be stolen</a:t>
            </a:r>
          </a:p>
          <a:p>
            <a:pPr marL="0" indent="-228600" defTabSz="914400" fontAlgn="auto">
              <a:spcAft>
                <a:spcPts val="0"/>
              </a:spcAft>
            </a:pPr>
            <a:endParaRPr lang="en-US" altLang="en-US" sz="1900" b="1"/>
          </a:p>
          <a:p>
            <a:pPr marL="0" indent="0" defTabSz="914400" fontAlgn="auto">
              <a:spcAft>
                <a:spcPts val="0"/>
              </a:spcAft>
              <a:buNone/>
            </a:pPr>
            <a:r>
              <a:rPr lang="en-US" altLang="en-US" sz="1900"/>
              <a:t>There is </a:t>
            </a:r>
            <a:r>
              <a:rPr lang="en-US" altLang="en-US" sz="1900" b="1"/>
              <a:t>no such thing as ‘identity theft’!</a:t>
            </a:r>
          </a:p>
          <a:p>
            <a:pPr marL="0" indent="-228600" defTabSz="914400" fontAlgn="auto">
              <a:spcAft>
                <a:spcPts val="0"/>
              </a:spcAft>
            </a:pPr>
            <a:endParaRPr lang="en-US" altLang="en-US" sz="1900" b="1"/>
          </a:p>
          <a:p>
            <a:pPr marL="0" indent="0" defTabSz="914400" fontAlgn="auto">
              <a:spcAft>
                <a:spcPts val="0"/>
              </a:spcAft>
              <a:buNone/>
            </a:pPr>
            <a:r>
              <a:rPr lang="en-US" altLang="en-US" sz="1900"/>
              <a:t>For example – you</a:t>
            </a:r>
            <a:r>
              <a:rPr lang="en-US" altLang="en-US" sz="1900" b="1"/>
              <a:t> cannot steal </a:t>
            </a:r>
            <a:r>
              <a:rPr lang="en-US" altLang="en-US" sz="1900"/>
              <a:t>someone’s </a:t>
            </a:r>
            <a:r>
              <a:rPr lang="en-US" altLang="en-US" sz="1900" b="1"/>
              <a:t>National Insurance number.</a:t>
            </a:r>
          </a:p>
          <a:p>
            <a:pPr marL="0" indent="0" defTabSz="914400" fontAlgn="auto">
              <a:spcAft>
                <a:spcPts val="0"/>
              </a:spcAft>
              <a:buNone/>
            </a:pPr>
            <a:endParaRPr lang="en-US" altLang="en-US" sz="1900" b="1"/>
          </a:p>
          <a:p>
            <a:pPr marL="0" indent="0" defTabSz="914400" fontAlgn="auto">
              <a:spcAft>
                <a:spcPts val="0"/>
              </a:spcAft>
              <a:buNone/>
            </a:pPr>
            <a:r>
              <a:rPr lang="en-US" altLang="en-US" sz="1900" b="1"/>
              <a:t>=FRAUD through false representation </a:t>
            </a:r>
          </a:p>
          <a:p>
            <a:endParaRPr lang="en-GB" sz="1900"/>
          </a:p>
        </p:txBody>
      </p:sp>
      <p:sp>
        <p:nvSpPr>
          <p:cNvPr id="21" name="Rectangle 2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8513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3F65F-0E0B-2060-0F3E-0967642DCB4A}"/>
              </a:ext>
            </a:extLst>
          </p:cNvPr>
          <p:cNvSpPr>
            <a:spLocks noGrp="1"/>
          </p:cNvSpPr>
          <p:nvPr>
            <p:ph type="title"/>
          </p:nvPr>
        </p:nvSpPr>
        <p:spPr/>
        <p:txBody>
          <a:bodyPr>
            <a:normAutofit/>
          </a:bodyPr>
          <a:lstStyle/>
          <a:p>
            <a:r>
              <a:rPr lang="en-GB" sz="4400" b="1" dirty="0">
                <a:solidFill>
                  <a:schemeClr val="bg1"/>
                </a:solidFill>
              </a:rPr>
              <a:t>S.6 Deprive</a:t>
            </a:r>
            <a:br>
              <a:rPr lang="en-GB" sz="4400" b="1" dirty="0">
                <a:solidFill>
                  <a:schemeClr val="bg1"/>
                </a:solidFill>
              </a:rPr>
            </a:br>
            <a:endParaRPr lang="en-GB" dirty="0"/>
          </a:p>
        </p:txBody>
      </p:sp>
      <p:sp>
        <p:nvSpPr>
          <p:cNvPr id="3" name="Content Placeholder 2">
            <a:extLst>
              <a:ext uri="{FF2B5EF4-FFF2-40B4-BE49-F238E27FC236}">
                <a16:creationId xmlns:a16="http://schemas.microsoft.com/office/drawing/2014/main" id="{C1785580-52B6-0B52-5A80-4CA21F15DDF2}"/>
              </a:ext>
            </a:extLst>
          </p:cNvPr>
          <p:cNvSpPr>
            <a:spLocks noGrp="1"/>
          </p:cNvSpPr>
          <p:nvPr>
            <p:ph idx="1"/>
          </p:nvPr>
        </p:nvSpPr>
        <p:spPr>
          <a:xfrm>
            <a:off x="838200" y="365125"/>
            <a:ext cx="10515600" cy="5811838"/>
          </a:xfrm>
        </p:spPr>
        <p:txBody>
          <a:bodyPr>
            <a:normAutofit/>
          </a:bodyPr>
          <a:lstStyle/>
          <a:p>
            <a:pPr marL="0" indent="0" algn="ctr">
              <a:buNone/>
            </a:pPr>
            <a:r>
              <a:rPr lang="en-GB" sz="3600" dirty="0">
                <a:latin typeface="Arial" panose="020B0604020202020204" pitchFamily="34" charset="0"/>
                <a:cs typeface="Arial" panose="020B0604020202020204" pitchFamily="34" charset="0"/>
              </a:rPr>
              <a:t>Section 5 Belonging to Another: </a:t>
            </a:r>
          </a:p>
        </p:txBody>
      </p:sp>
      <p:pic>
        <p:nvPicPr>
          <p:cNvPr id="5" name="Picture 4">
            <a:extLst>
              <a:ext uri="{FF2B5EF4-FFF2-40B4-BE49-F238E27FC236}">
                <a16:creationId xmlns:a16="http://schemas.microsoft.com/office/drawing/2014/main" id="{BFF15932-69E7-08B5-C5E3-5A4294DD68EF}"/>
              </a:ext>
            </a:extLst>
          </p:cNvPr>
          <p:cNvPicPr>
            <a:picLocks noChangeAspect="1"/>
          </p:cNvPicPr>
          <p:nvPr/>
        </p:nvPicPr>
        <p:blipFill>
          <a:blip r:embed="rId2"/>
          <a:stretch>
            <a:fillRect/>
          </a:stretch>
        </p:blipFill>
        <p:spPr>
          <a:xfrm>
            <a:off x="1581422" y="1027906"/>
            <a:ext cx="8820150" cy="3886200"/>
          </a:xfrm>
          <a:prstGeom prst="rect">
            <a:avLst/>
          </a:prstGeom>
        </p:spPr>
      </p:pic>
      <p:pic>
        <p:nvPicPr>
          <p:cNvPr id="7" name="Picture 6">
            <a:extLst>
              <a:ext uri="{FF2B5EF4-FFF2-40B4-BE49-F238E27FC236}">
                <a16:creationId xmlns:a16="http://schemas.microsoft.com/office/drawing/2014/main" id="{899BB8B5-5999-2F31-BC13-128ED0FCE6D7}"/>
              </a:ext>
            </a:extLst>
          </p:cNvPr>
          <p:cNvPicPr>
            <a:picLocks noChangeAspect="1"/>
          </p:cNvPicPr>
          <p:nvPr/>
        </p:nvPicPr>
        <p:blipFill>
          <a:blip r:embed="rId3"/>
          <a:stretch>
            <a:fillRect/>
          </a:stretch>
        </p:blipFill>
        <p:spPr>
          <a:xfrm>
            <a:off x="3409405" y="4784428"/>
            <a:ext cx="5094516" cy="1785871"/>
          </a:xfrm>
          <a:prstGeom prst="rect">
            <a:avLst/>
          </a:prstGeom>
        </p:spPr>
      </p:pic>
    </p:spTree>
    <p:extLst>
      <p:ext uri="{BB962C8B-B14F-4D97-AF65-F5344CB8AC3E}">
        <p14:creationId xmlns:p14="http://schemas.microsoft.com/office/powerpoint/2010/main" val="38234894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F1516-EE28-B653-0AD4-FDA0F18E1227}"/>
              </a:ext>
            </a:extLst>
          </p:cNvPr>
          <p:cNvSpPr>
            <a:spLocks noGrp="1"/>
          </p:cNvSpPr>
          <p:nvPr>
            <p:ph type="title"/>
          </p:nvPr>
        </p:nvSpPr>
        <p:spPr/>
        <p:txBody>
          <a:bodyPr/>
          <a:lstStyle/>
          <a:p>
            <a:r>
              <a:rPr lang="en-GB" dirty="0"/>
              <a:t>Section 6 Intention to Permanently Deprive</a:t>
            </a:r>
          </a:p>
        </p:txBody>
      </p:sp>
      <p:sp>
        <p:nvSpPr>
          <p:cNvPr id="3" name="Content Placeholder 2">
            <a:extLst>
              <a:ext uri="{FF2B5EF4-FFF2-40B4-BE49-F238E27FC236}">
                <a16:creationId xmlns:a16="http://schemas.microsoft.com/office/drawing/2014/main" id="{E60B4053-600E-6FD0-7314-D0CF25C1D640}"/>
              </a:ext>
            </a:extLst>
          </p:cNvPr>
          <p:cNvSpPr>
            <a:spLocks noGrp="1"/>
          </p:cNvSpPr>
          <p:nvPr>
            <p:ph idx="1"/>
          </p:nvPr>
        </p:nvSpPr>
        <p:spPr/>
        <p:txBody>
          <a:bodyPr>
            <a:normAutofit fontScale="77500" lnSpcReduction="20000"/>
          </a:body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3600" b="1" noProof="0" dirty="0">
                <a:solidFill>
                  <a:srgbClr val="000000"/>
                </a:solidFill>
                <a:latin typeface="Arial" panose="020B0604020202020204" pitchFamily="34" charset="0"/>
                <a:cs typeface="Arial" panose="020B0604020202020204" pitchFamily="34" charset="0"/>
              </a:rPr>
              <a:t>A</a:t>
            </a: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200" b="1" dirty="0">
                <a:solidFill>
                  <a:srgbClr val="000000"/>
                </a:solidFill>
                <a:latin typeface="Arial" panose="020B0604020202020204" pitchFamily="34" charset="0"/>
                <a:cs typeface="Arial" panose="020B0604020202020204" pitchFamily="34" charset="0"/>
              </a:rPr>
              <a:t>- D</a:t>
            </a:r>
            <a:r>
              <a:rPr kumimoji="0" lang="en-GB" sz="32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2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2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endParaRPr lang="en-GB" dirty="0"/>
          </a:p>
        </p:txBody>
      </p:sp>
    </p:spTree>
    <p:extLst>
      <p:ext uri="{BB962C8B-B14F-4D97-AF65-F5344CB8AC3E}">
        <p14:creationId xmlns:p14="http://schemas.microsoft.com/office/powerpoint/2010/main" val="38668829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wires&#10;&#10;Description automatically generated">
            <a:extLst>
              <a:ext uri="{FF2B5EF4-FFF2-40B4-BE49-F238E27FC236}">
                <a16:creationId xmlns:a16="http://schemas.microsoft.com/office/drawing/2014/main" id="{6337729A-DBCB-FDBE-0134-CF5640FE7B4A}"/>
              </a:ext>
            </a:extLst>
          </p:cNvPr>
          <p:cNvPicPr>
            <a:picLocks noGrp="1" noChangeAspect="1"/>
          </p:cNvPicPr>
          <p:nvPr>
            <p:ph idx="1"/>
          </p:nvPr>
        </p:nvPicPr>
        <p:blipFill rotWithShape="1">
          <a:blip r:embed="rId2"/>
          <a:srcRect t="1694" r="1" b="1"/>
          <a:stretch/>
        </p:blipFill>
        <p:spPr>
          <a:xfrm>
            <a:off x="4038599" y="10"/>
            <a:ext cx="8160026" cy="6875809"/>
          </a:xfrm>
          <a:prstGeom prst="rect">
            <a:avLst/>
          </a:prstGeom>
        </p:spPr>
      </p:pic>
      <p:sp>
        <p:nvSpPr>
          <p:cNvPr id="16" name="Freeform: Shape 1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76D7A4D-0DE4-3377-C29B-6D610CC098FC}"/>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Abstracting Electricity Section 13 Theft Act 1968</a:t>
            </a:r>
          </a:p>
        </p:txBody>
      </p:sp>
    </p:spTree>
    <p:extLst>
      <p:ext uri="{BB962C8B-B14F-4D97-AF65-F5344CB8AC3E}">
        <p14:creationId xmlns:p14="http://schemas.microsoft.com/office/powerpoint/2010/main" val="25542084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03659F-C9D0-BFD0-7A06-B29ADBFA6E28}"/>
              </a:ext>
            </a:extLst>
          </p:cNvPr>
          <p:cNvSpPr>
            <a:spLocks noGrp="1"/>
          </p:cNvSpPr>
          <p:nvPr>
            <p:ph type="title"/>
          </p:nvPr>
        </p:nvSpPr>
        <p:spPr>
          <a:xfrm>
            <a:off x="1136396" y="502021"/>
            <a:ext cx="6173262" cy="1655483"/>
          </a:xfrm>
        </p:spPr>
        <p:txBody>
          <a:bodyPr anchor="b">
            <a:normAutofit/>
          </a:bodyPr>
          <a:lstStyle/>
          <a:p>
            <a:r>
              <a:rPr lang="en-GB" dirty="0"/>
              <a:t>Abstracting Electricity</a:t>
            </a:r>
          </a:p>
        </p:txBody>
      </p:sp>
      <p:sp>
        <p:nvSpPr>
          <p:cNvPr id="3" name="Content Placeholder 2">
            <a:extLst>
              <a:ext uri="{FF2B5EF4-FFF2-40B4-BE49-F238E27FC236}">
                <a16:creationId xmlns:a16="http://schemas.microsoft.com/office/drawing/2014/main" id="{120A987E-5ED3-C8A5-4601-4484C292FC21}"/>
              </a:ext>
            </a:extLst>
          </p:cNvPr>
          <p:cNvSpPr>
            <a:spLocks noGrp="1"/>
          </p:cNvSpPr>
          <p:nvPr>
            <p:ph idx="1"/>
          </p:nvPr>
        </p:nvSpPr>
        <p:spPr>
          <a:xfrm>
            <a:off x="1136397" y="2408518"/>
            <a:ext cx="6173262" cy="3535083"/>
          </a:xfrm>
        </p:spPr>
        <p:txBody>
          <a:bodyPr>
            <a:normAutofit/>
          </a:bodyPr>
          <a:lstStyle/>
          <a:p>
            <a:pPr marL="0" marR="0" lvl="0" indent="0" algn="ctr" defTabSz="914400" rtl="0" eaLnBrk="0" fontAlgn="base" latinLnBrk="0" hangingPunct="0">
              <a:spcBef>
                <a:spcPct val="20000"/>
              </a:spcBef>
              <a:spcAft>
                <a:spcPct val="0"/>
              </a:spcAft>
              <a:buClrTx/>
              <a:buSzTx/>
              <a:buFontTx/>
              <a:buNone/>
              <a:tabLst/>
              <a:defRPr/>
            </a:pP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A person is guilty of abstracting electricity when he or she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dishonestly uses </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spcBef>
                <a:spcPct val="20000"/>
              </a:spcBef>
              <a:spcAft>
                <a:spcPct val="0"/>
              </a:spcAft>
              <a:buClrTx/>
              <a:buSzTx/>
              <a:buFontTx/>
              <a:buNone/>
              <a:tabLst/>
              <a:defRPr/>
            </a:pP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without</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due authority </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or</a:t>
            </a:r>
            <a:r>
              <a:rPr kumimoji="0" lang="en-GB" i="0" strike="noStrike" kern="0" cap="none" spc="0" normalizeH="0" baseline="0" noProof="0" dirty="0">
                <a:ln>
                  <a:noFill/>
                </a:ln>
                <a:effectLst/>
                <a:uLnTx/>
                <a:uFillTx/>
                <a:latin typeface="Arial" panose="020B0604020202020204" pitchFamily="34" charset="0"/>
                <a:cs typeface="Arial" panose="020B0604020202020204" pitchFamily="34" charset="0"/>
              </a:rPr>
              <a:t>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dishonestly causes </a:t>
            </a:r>
            <a:r>
              <a:rPr kumimoji="0" lang="en-GB" b="0" i="0" strike="noStrike" kern="0" cap="none" spc="0" normalizeH="0" baseline="0" noProof="0" dirty="0">
                <a:ln>
                  <a:noFill/>
                </a:ln>
                <a:effectLst/>
                <a:uLnTx/>
                <a:uFillTx/>
                <a:latin typeface="Arial" panose="020B0604020202020204" pitchFamily="34" charset="0"/>
                <a:cs typeface="Arial" panose="020B0604020202020204" pitchFamily="34" charset="0"/>
              </a:rPr>
              <a:t>it to be </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diverted </a:t>
            </a:r>
            <a:r>
              <a:rPr kumimoji="0" lang="en-GB" i="0" strike="noStrike" kern="0" cap="none" spc="0" normalizeH="0" baseline="0" noProof="0" dirty="0">
                <a:ln>
                  <a:noFill/>
                </a:ln>
                <a:effectLst/>
                <a:uLnTx/>
                <a:uFillTx/>
                <a:latin typeface="Arial" panose="020B0604020202020204" pitchFamily="34" charset="0"/>
                <a:cs typeface="Arial" panose="020B0604020202020204" pitchFamily="34" charset="0"/>
              </a:rPr>
              <a:t>or</a:t>
            </a:r>
            <a:r>
              <a:rPr kumimoji="0" lang="en-GB" b="1" i="0" strike="noStrike" kern="0" cap="none" spc="0" normalizeH="0" baseline="0" noProof="0" dirty="0">
                <a:ln>
                  <a:noFill/>
                </a:ln>
                <a:effectLst/>
                <a:uLnTx/>
                <a:uFillTx/>
                <a:latin typeface="Arial" panose="020B0604020202020204" pitchFamily="34" charset="0"/>
                <a:cs typeface="Arial" panose="020B0604020202020204" pitchFamily="34" charset="0"/>
              </a:rPr>
              <a:t> wasted</a:t>
            </a:r>
            <a:r>
              <a:rPr kumimoji="0" lang="en-GB" i="0" strike="noStrike" kern="0" cap="none" spc="0" normalizeH="0" baseline="0" noProof="0" dirty="0">
                <a:ln>
                  <a:noFill/>
                </a:ln>
                <a:effectLst/>
                <a:uLnTx/>
                <a:uFillTx/>
                <a:latin typeface="Arial" panose="020B0604020202020204" pitchFamily="34" charset="0"/>
                <a:cs typeface="Arial" panose="020B0604020202020204" pitchFamily="34" charset="0"/>
              </a:rPr>
              <a:t>’</a:t>
            </a:r>
          </a:p>
          <a:p>
            <a:endParaRPr lang="en-GB" sz="2000" dirty="0"/>
          </a:p>
        </p:txBody>
      </p:sp>
      <p:pic>
        <p:nvPicPr>
          <p:cNvPr id="4" name="Picture 2" descr="Operation in Evesham Road, Cleeve Prior, Evesham nets two for abstracting  electricity, one for burglary and one for theft | Worcester News">
            <a:extLst>
              <a:ext uri="{FF2B5EF4-FFF2-40B4-BE49-F238E27FC236}">
                <a16:creationId xmlns:a16="http://schemas.microsoft.com/office/drawing/2014/main" id="{B7F3444E-F48D-5030-F094-F6952EBF08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95" r="612" b="-2"/>
          <a:stretch/>
        </p:blipFill>
        <p:spPr bwMode="auto">
          <a:xfrm>
            <a:off x="8115300" y="-12515"/>
            <a:ext cx="4076700" cy="6418631"/>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42527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A0293F8-0B34-B16B-A9DF-98BC720746DB}"/>
              </a:ext>
            </a:extLst>
          </p:cNvPr>
          <p:cNvPicPr>
            <a:picLocks noChangeAspect="1"/>
          </p:cNvPicPr>
          <p:nvPr/>
        </p:nvPicPr>
        <p:blipFill rotWithShape="1">
          <a:blip r:embed="rId2"/>
          <a:srcRect t="7592" b="16047"/>
          <a:stretch/>
        </p:blipFill>
        <p:spPr>
          <a:xfrm>
            <a:off x="279143" y="299508"/>
            <a:ext cx="5221625" cy="3010397"/>
          </a:xfrm>
          <a:prstGeom prst="rect">
            <a:avLst/>
          </a:prstGeom>
        </p:spPr>
      </p:pic>
      <p:pic>
        <p:nvPicPr>
          <p:cNvPr id="4" name="Content Placeholder 3">
            <a:extLst>
              <a:ext uri="{FF2B5EF4-FFF2-40B4-BE49-F238E27FC236}">
                <a16:creationId xmlns:a16="http://schemas.microsoft.com/office/drawing/2014/main" id="{23C98E33-877D-9745-968A-AEDC5789F594}"/>
              </a:ext>
            </a:extLst>
          </p:cNvPr>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t="3489" b="10782"/>
          <a:stretch/>
        </p:blipFill>
        <p:spPr bwMode="auto">
          <a:xfrm>
            <a:off x="279143" y="3548095"/>
            <a:ext cx="5221625" cy="301039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08C89119-01CB-2558-6B53-E461C0F8F914}"/>
              </a:ext>
            </a:extLst>
          </p:cNvPr>
          <p:cNvSpPr txBox="1"/>
          <p:nvPr/>
        </p:nvSpPr>
        <p:spPr>
          <a:xfrm>
            <a:off x="6392583" y="1136470"/>
            <a:ext cx="4434721" cy="5219880"/>
          </a:xfrm>
          <a:prstGeom prst="rect">
            <a:avLst/>
          </a:prstGeom>
        </p:spPr>
        <p:txBody>
          <a:bodyPr vert="horz" lIns="91440" tIns="45720" rIns="91440" bIns="45720" rtlCol="0" anchor="t">
            <a:noAutofit/>
          </a:bodyPr>
          <a:lstStyle/>
          <a:p>
            <a:pPr marL="0" indent="-228600">
              <a:lnSpc>
                <a:spcPct val="90000"/>
              </a:lnSpc>
              <a:spcBef>
                <a:spcPct val="50000"/>
              </a:spcBef>
              <a:buClr>
                <a:schemeClr val="tx1"/>
              </a:buClr>
              <a:buSzPct val="90000"/>
              <a:buFont typeface="Arial" panose="020B0604020202020204" pitchFamily="34" charset="0"/>
              <a:buChar char="•"/>
              <a:tabLst>
                <a:tab pos="0" algn="l"/>
              </a:tabLst>
            </a:pPr>
            <a:r>
              <a:rPr lang="en-US" altLang="en-US" sz="2400" dirty="0">
                <a:solidFill>
                  <a:schemeClr val="tx1">
                    <a:alpha val="80000"/>
                  </a:schemeClr>
                </a:solidFill>
              </a:rPr>
              <a:t>Electricity does </a:t>
            </a:r>
            <a:r>
              <a:rPr lang="en-US" altLang="en-US" sz="2400" b="1" dirty="0">
                <a:solidFill>
                  <a:schemeClr val="tx1">
                    <a:alpha val="80000"/>
                  </a:schemeClr>
                </a:solidFill>
              </a:rPr>
              <a:t>NOT</a:t>
            </a:r>
            <a:r>
              <a:rPr lang="en-US" altLang="en-US" sz="2400" dirty="0">
                <a:solidFill>
                  <a:schemeClr val="tx1">
                    <a:alpha val="80000"/>
                  </a:schemeClr>
                </a:solidFill>
              </a:rPr>
              <a:t> have to be mains electricity</a:t>
            </a:r>
          </a:p>
          <a:p>
            <a:pPr marL="0" indent="-228600">
              <a:lnSpc>
                <a:spcPct val="90000"/>
              </a:lnSpc>
              <a:spcBef>
                <a:spcPct val="50000"/>
              </a:spcBef>
              <a:buClr>
                <a:schemeClr val="tx1"/>
              </a:buClr>
              <a:buSzPct val="90000"/>
              <a:buFont typeface="Arial" panose="020B0604020202020204" pitchFamily="34" charset="0"/>
              <a:buChar char="•"/>
              <a:tabLst>
                <a:tab pos="0" algn="l"/>
              </a:tabLst>
            </a:pPr>
            <a:endParaRPr lang="en-US" altLang="en-US" sz="2400" dirty="0">
              <a:solidFill>
                <a:schemeClr val="tx1">
                  <a:alpha val="80000"/>
                </a:schemeClr>
              </a:solidFill>
            </a:endParaRPr>
          </a:p>
          <a:p>
            <a:pPr marL="0" indent="-228600">
              <a:lnSpc>
                <a:spcPct val="90000"/>
              </a:lnSpc>
              <a:spcBef>
                <a:spcPct val="50000"/>
              </a:spcBef>
              <a:buClr>
                <a:schemeClr val="tx1"/>
              </a:buClr>
              <a:buSzPct val="90000"/>
              <a:buFont typeface="Arial" panose="020B0604020202020204" pitchFamily="34" charset="0"/>
              <a:buChar char="•"/>
              <a:tabLst>
                <a:tab pos="0" algn="l"/>
              </a:tabLst>
            </a:pPr>
            <a:r>
              <a:rPr lang="en-US" altLang="en-US" sz="2400" dirty="0">
                <a:solidFill>
                  <a:schemeClr val="tx1">
                    <a:alpha val="80000"/>
                  </a:schemeClr>
                </a:solidFill>
              </a:rPr>
              <a:t>No requirement to prove that the electricity which is diverted is for the benefit of any person</a:t>
            </a:r>
          </a:p>
          <a:p>
            <a:pPr marL="0" indent="-228600">
              <a:lnSpc>
                <a:spcPct val="90000"/>
              </a:lnSpc>
              <a:spcBef>
                <a:spcPct val="50000"/>
              </a:spcBef>
              <a:buClr>
                <a:schemeClr val="tx1"/>
              </a:buClr>
              <a:buSzPct val="90000"/>
              <a:buFont typeface="Arial" panose="020B0604020202020204" pitchFamily="34" charset="0"/>
              <a:buChar char="•"/>
              <a:tabLst>
                <a:tab pos="0" algn="l"/>
              </a:tabLst>
            </a:pPr>
            <a:endParaRPr lang="en-US" altLang="en-US" sz="2400" dirty="0">
              <a:solidFill>
                <a:schemeClr val="tx1">
                  <a:alpha val="80000"/>
                </a:schemeClr>
              </a:solidFill>
            </a:endParaRPr>
          </a:p>
          <a:p>
            <a:pPr marL="0" indent="-228600">
              <a:lnSpc>
                <a:spcPct val="90000"/>
              </a:lnSpc>
              <a:spcBef>
                <a:spcPct val="50000"/>
              </a:spcBef>
              <a:buClr>
                <a:schemeClr val="tx1"/>
              </a:buClr>
              <a:buSzPct val="90000"/>
              <a:buFont typeface="Arial" panose="020B0604020202020204" pitchFamily="34" charset="0"/>
              <a:buChar char="•"/>
              <a:tabLst>
                <a:tab pos="0" algn="l"/>
              </a:tabLst>
            </a:pPr>
            <a:r>
              <a:rPr lang="en-US" altLang="en-US" sz="2400" dirty="0">
                <a:solidFill>
                  <a:schemeClr val="tx1">
                    <a:alpha val="80000"/>
                  </a:schemeClr>
                </a:solidFill>
              </a:rPr>
              <a:t>Entry to premises to commit this offence will </a:t>
            </a:r>
            <a:r>
              <a:rPr lang="en-US" altLang="en-US" sz="2400" b="1" dirty="0">
                <a:solidFill>
                  <a:schemeClr val="tx1">
                    <a:alpha val="80000"/>
                  </a:schemeClr>
                </a:solidFill>
              </a:rPr>
              <a:t>NOT </a:t>
            </a:r>
            <a:r>
              <a:rPr lang="en-US" altLang="en-US" sz="2400" dirty="0">
                <a:solidFill>
                  <a:schemeClr val="tx1">
                    <a:alpha val="80000"/>
                  </a:schemeClr>
                </a:solidFill>
              </a:rPr>
              <a:t>be burglary</a:t>
            </a:r>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15196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E0745E4-3D6B-6AA6-4937-1C5B6AC86947}"/>
              </a:ext>
            </a:extLst>
          </p:cNvPr>
          <p:cNvSpPr>
            <a:spLocks noGrp="1"/>
          </p:cNvSpPr>
          <p:nvPr>
            <p:ph type="title"/>
          </p:nvPr>
        </p:nvSpPr>
        <p:spPr>
          <a:xfrm>
            <a:off x="838200" y="365125"/>
            <a:ext cx="5393361" cy="1325563"/>
          </a:xfrm>
        </p:spPr>
        <p:txBody>
          <a:bodyPr>
            <a:normAutofit/>
          </a:bodyPr>
          <a:lstStyle/>
          <a:p>
            <a:r>
              <a:rPr lang="en-GB"/>
              <a:t>Scenario 1</a:t>
            </a:r>
          </a:p>
        </p:txBody>
      </p:sp>
      <p:sp>
        <p:nvSpPr>
          <p:cNvPr id="3" name="Content Placeholder 2">
            <a:extLst>
              <a:ext uri="{FF2B5EF4-FFF2-40B4-BE49-F238E27FC236}">
                <a16:creationId xmlns:a16="http://schemas.microsoft.com/office/drawing/2014/main" id="{2B01AA89-067A-CE57-719C-9B104FDFF8CB}"/>
              </a:ext>
            </a:extLst>
          </p:cNvPr>
          <p:cNvSpPr>
            <a:spLocks noGrp="1"/>
          </p:cNvSpPr>
          <p:nvPr>
            <p:ph idx="1"/>
          </p:nvPr>
        </p:nvSpPr>
        <p:spPr>
          <a:xfrm>
            <a:off x="838200" y="1825625"/>
            <a:ext cx="5393361" cy="4351338"/>
          </a:xfrm>
        </p:spPr>
        <p:txBody>
          <a:bodyPr>
            <a:normAutofit/>
          </a:bodyPr>
          <a:lstStyle/>
          <a:p>
            <a:pPr marL="0" indent="0">
              <a:buNone/>
            </a:pP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A person goes into a shop and dishonestly removes a jumper from the display.</a:t>
            </a:r>
            <a:r>
              <a:rPr lang="en-GB" altLang="en-US" kern="0">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They attempt to leave the store without paying.</a:t>
            </a:r>
            <a:r>
              <a:rPr kumimoji="0" lang="en-GB" altLang="en-US" b="0" i="0" u="none" strike="noStrike" kern="0" cap="none" spc="0" normalizeH="0" noProof="0">
                <a:ln>
                  <a:noFill/>
                </a:ln>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When stopped by a store assistant the </a:t>
            </a:r>
            <a:r>
              <a:rPr kumimoji="0" lang="en-GB" altLang="en-US" b="0" i="0" u="none" strike="noStrike" kern="0" cap="none" spc="0" normalizeH="0" noProof="0">
                <a:ln>
                  <a:noFill/>
                </a:ln>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person produces £50 pounds and says,</a:t>
            </a:r>
            <a:r>
              <a:rPr kumimoji="0" lang="en-GB" altLang="en-US" b="0" i="0" u="none" strike="noStrike" kern="0" cap="none" spc="0" normalizeH="0" noProof="0">
                <a:ln>
                  <a:noFill/>
                </a:ln>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a:ln>
                  <a:noFill/>
                </a:ln>
                <a:effectLst/>
                <a:uLnTx/>
                <a:uFillTx/>
                <a:latin typeface="Arial" panose="020B0604020202020204" pitchFamily="34" charset="0"/>
                <a:cs typeface="Arial" panose="020B0604020202020204" pitchFamily="34" charset="0"/>
              </a:rPr>
              <a:t>“I will pay for the jumper”.</a:t>
            </a:r>
          </a:p>
          <a:p>
            <a:endParaRPr lang="en-GB"/>
          </a:p>
        </p:txBody>
      </p:sp>
      <p:pic>
        <p:nvPicPr>
          <p:cNvPr id="4" name="Picture 2" descr="28,050 Stealing Clothes Stock Photos, Pictures &amp; Royalty-Free Images -  iStock">
            <a:extLst>
              <a:ext uri="{FF2B5EF4-FFF2-40B4-BE49-F238E27FC236}">
                <a16:creationId xmlns:a16="http://schemas.microsoft.com/office/drawing/2014/main" id="{A8D68E3C-1BAA-42A8-8C49-0BC4209048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10" r="14244"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33702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7DFF9-A2F2-8ABD-0448-09AD1EAF822D}"/>
              </a:ext>
            </a:extLst>
          </p:cNvPr>
          <p:cNvSpPr>
            <a:spLocks noGrp="1"/>
          </p:cNvSpPr>
          <p:nvPr>
            <p:ph type="title"/>
          </p:nvPr>
        </p:nvSpPr>
        <p:spPr/>
        <p:txBody>
          <a:bodyPr/>
          <a:lstStyle/>
          <a:p>
            <a:r>
              <a:rPr lang="en-GB" dirty="0"/>
              <a:t>Scenario 2</a:t>
            </a:r>
          </a:p>
        </p:txBody>
      </p:sp>
      <p:pic>
        <p:nvPicPr>
          <p:cNvPr id="9" name="Content Placeholder 8">
            <a:extLst>
              <a:ext uri="{FF2B5EF4-FFF2-40B4-BE49-F238E27FC236}">
                <a16:creationId xmlns:a16="http://schemas.microsoft.com/office/drawing/2014/main" id="{5DD0F290-78B0-CA42-2D84-2B9FA6E69F57}"/>
              </a:ext>
            </a:extLst>
          </p:cNvPr>
          <p:cNvPicPr>
            <a:picLocks noGrp="1" noChangeAspect="1"/>
          </p:cNvPicPr>
          <p:nvPr>
            <p:ph idx="1"/>
          </p:nvPr>
        </p:nvPicPr>
        <p:blipFill>
          <a:blip r:embed="rId3"/>
          <a:stretch>
            <a:fillRect/>
          </a:stretch>
        </p:blipFill>
        <p:spPr>
          <a:xfrm>
            <a:off x="654027" y="1554481"/>
            <a:ext cx="10883945" cy="5095149"/>
          </a:xfrm>
        </p:spPr>
      </p:pic>
    </p:spTree>
    <p:extLst>
      <p:ext uri="{BB962C8B-B14F-4D97-AF65-F5344CB8AC3E}">
        <p14:creationId xmlns:p14="http://schemas.microsoft.com/office/powerpoint/2010/main" val="23593601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2230-F5BA-49E1-CA84-EC01019BE97E}"/>
              </a:ext>
            </a:extLst>
          </p:cNvPr>
          <p:cNvSpPr>
            <a:spLocks noGrp="1"/>
          </p:cNvSpPr>
          <p:nvPr>
            <p:ph type="title"/>
          </p:nvPr>
        </p:nvSpPr>
        <p:spPr/>
        <p:txBody>
          <a:bodyPr/>
          <a:lstStyle/>
          <a:p>
            <a:r>
              <a:rPr lang="en-GB" dirty="0"/>
              <a:t>Scenario 3 </a:t>
            </a:r>
          </a:p>
        </p:txBody>
      </p:sp>
      <p:pic>
        <p:nvPicPr>
          <p:cNvPr id="5" name="Content Placeholder 4">
            <a:extLst>
              <a:ext uri="{FF2B5EF4-FFF2-40B4-BE49-F238E27FC236}">
                <a16:creationId xmlns:a16="http://schemas.microsoft.com/office/drawing/2014/main" id="{39E865E8-8875-DCC7-4FC0-B342E69859F2}"/>
              </a:ext>
            </a:extLst>
          </p:cNvPr>
          <p:cNvPicPr>
            <a:picLocks noGrp="1" noChangeAspect="1"/>
          </p:cNvPicPr>
          <p:nvPr>
            <p:ph idx="1"/>
          </p:nvPr>
        </p:nvPicPr>
        <p:blipFill>
          <a:blip r:embed="rId3"/>
          <a:stretch>
            <a:fillRect/>
          </a:stretch>
        </p:blipFill>
        <p:spPr>
          <a:xfrm>
            <a:off x="524836" y="1397727"/>
            <a:ext cx="10595601" cy="4978366"/>
          </a:xfrm>
        </p:spPr>
      </p:pic>
    </p:spTree>
    <p:extLst>
      <p:ext uri="{BB962C8B-B14F-4D97-AF65-F5344CB8AC3E}">
        <p14:creationId xmlns:p14="http://schemas.microsoft.com/office/powerpoint/2010/main" val="19410166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1770</TotalTime>
  <Words>849</Words>
  <Application>Microsoft Office PowerPoint</Application>
  <PresentationFormat>Widescreen</PresentationFormat>
  <Paragraphs>122</Paragraphs>
  <Slides>30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Aptos</vt:lpstr>
      <vt:lpstr>Aptos Display</vt:lpstr>
      <vt:lpstr>Arial</vt:lpstr>
      <vt:lpstr>Calibri</vt:lpstr>
      <vt:lpstr>Trebuchet MS</vt:lpstr>
      <vt:lpstr>Office Theme</vt:lpstr>
      <vt:lpstr>Basic Criminal Offences</vt:lpstr>
      <vt:lpstr>Assessment </vt:lpstr>
      <vt:lpstr>Support and Guidance</vt:lpstr>
      <vt:lpstr>Aims and Objectives Session One</vt:lpstr>
      <vt:lpstr>What is a crime?</vt:lpstr>
      <vt:lpstr>What is Volume and Priority Crime? </vt:lpstr>
      <vt:lpstr>Volume crime examples: </vt:lpstr>
      <vt:lpstr>Further reading</vt:lpstr>
      <vt:lpstr>PowerPoint Presentation</vt:lpstr>
      <vt:lpstr>PowerPoint Presentation</vt:lpstr>
      <vt:lpstr>Actus Reus vs Mens Rea</vt:lpstr>
      <vt:lpstr>PowerPoint Presentation</vt:lpstr>
      <vt:lpstr>Section 1 Theft Act 1968</vt:lpstr>
      <vt:lpstr>Research Task – 5 minutes</vt:lpstr>
      <vt:lpstr>Dishonesty</vt:lpstr>
      <vt:lpstr>The evolution of dishonesty – R v GHOSH 1982</vt:lpstr>
      <vt:lpstr>Ivey v Genting Casinos 2017 </vt:lpstr>
      <vt:lpstr>Section 3 Appropriates – meaning:</vt:lpstr>
      <vt:lpstr>Section 4 Property </vt:lpstr>
      <vt:lpstr>Property continued: Property does NOT include</vt:lpstr>
      <vt:lpstr>General rule = land cannot be stolen</vt:lpstr>
      <vt:lpstr>Personal Data  </vt:lpstr>
      <vt:lpstr>S.6 Deprive </vt:lpstr>
      <vt:lpstr>Section 6 Intention to Permanently Deprive</vt:lpstr>
      <vt:lpstr>Abstracting Electricity Section 13 Theft Act 1968</vt:lpstr>
      <vt:lpstr>Abstracting Electricity</vt:lpstr>
      <vt:lpstr>PowerPoint Presentation</vt:lpstr>
      <vt:lpstr>Scenario 1</vt:lpstr>
      <vt:lpstr>Scenario 2</vt:lpstr>
      <vt:lpstr>Scenario 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9</cp:revision>
  <dcterms:created xsi:type="dcterms:W3CDTF">2024-06-10T09:43:00Z</dcterms:created>
  <dcterms:modified xsi:type="dcterms:W3CDTF">2025-05-28T12:17:51Z</dcterms:modified>
</cp:coreProperties>
</file>