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80727" autoAdjust="0"/>
  </p:normalViewPr>
  <p:slideViewPr>
    <p:cSldViewPr>
      <p:cViewPr varScale="1">
        <p:scale>
          <a:sx n="135" d="100"/>
          <a:sy n="135" d="100"/>
        </p:scale>
        <p:origin x="1200" y="16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BE96C1-E494-4A9A-90B8-54D078361A4E}" type="datetimeFigureOut">
              <a:rPr lang="en-GB" smtClean="0"/>
              <a:t>06/12/2022</a:t>
            </a:fld>
            <a:endParaRPr lang="en-GB"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B83E82-62C8-4CA7-B6B6-16E3E503D41C}" type="slidenum">
              <a:rPr lang="en-GB" smtClean="0"/>
              <a:t>‹#›</a:t>
            </a:fld>
            <a:endParaRPr lang="en-GB" dirty="0"/>
          </a:p>
        </p:txBody>
      </p:sp>
    </p:spTree>
    <p:extLst>
      <p:ext uri="{BB962C8B-B14F-4D97-AF65-F5344CB8AC3E}">
        <p14:creationId xmlns:p14="http://schemas.microsoft.com/office/powerpoint/2010/main" val="3726519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doesn’t need to make the firing process too long. If the process takes too much time it put negative impacts on the people. The “AM Drink” don’t take too much time when they fire any employee. This has negative impacts on their business and employee performance (</a:t>
            </a:r>
            <a:r>
              <a:rPr lang="en-GB" sz="1200" kern="1200" dirty="0" err="1">
                <a:solidFill>
                  <a:schemeClr val="tx1"/>
                </a:solidFill>
                <a:effectLst/>
                <a:latin typeface="+mn-lt"/>
                <a:ea typeface="+mn-ea"/>
                <a:cs typeface="+mn-cs"/>
              </a:rPr>
              <a:t>Pucik</a:t>
            </a:r>
            <a:r>
              <a:rPr lang="en-GB" sz="1200" kern="1200" dirty="0">
                <a:solidFill>
                  <a:schemeClr val="tx1"/>
                </a:solidFill>
                <a:effectLst/>
                <a:latin typeface="+mn-lt"/>
                <a:ea typeface="+mn-ea"/>
                <a:cs typeface="+mn-cs"/>
              </a:rPr>
              <a:t> et al., 2017).</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4B83E82-62C8-4CA7-B6B6-16E3E503D41C}" type="slidenum">
              <a:rPr lang="en-GB" smtClean="0"/>
              <a:t>1</a:t>
            </a:fld>
            <a:endParaRPr lang="en-GB" dirty="0"/>
          </a:p>
        </p:txBody>
      </p:sp>
    </p:spTree>
    <p:extLst>
      <p:ext uri="{BB962C8B-B14F-4D97-AF65-F5344CB8AC3E}">
        <p14:creationId xmlns:p14="http://schemas.microsoft.com/office/powerpoint/2010/main" val="764820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Marketing managers are often employed to develop advertising and marketing initiatives that could growth logo reputation and bring in extra clients for the commercial enterprise. They will additionally bear in mind the styles of customers a business wants, a way to draw them in, and a way to enhance the first-class of carrier supplied to modern-day customers. They'll additionally make certain that any cash spent on advertising projects generates a decent return for the commercial enterprise. (</a:t>
            </a:r>
            <a:r>
              <a:rPr lang="en-GB" sz="1200" kern="1200" dirty="0" err="1">
                <a:solidFill>
                  <a:schemeClr val="tx1"/>
                </a:solidFill>
                <a:effectLst/>
                <a:latin typeface="+mn-lt"/>
                <a:ea typeface="+mn-ea"/>
                <a:cs typeface="+mn-cs"/>
              </a:rPr>
              <a:t>Fairlie</a:t>
            </a:r>
            <a:r>
              <a:rPr lang="en-GB" sz="1200" kern="1200" dirty="0">
                <a:solidFill>
                  <a:schemeClr val="tx1"/>
                </a:solidFill>
                <a:effectLst/>
                <a:latin typeface="+mn-lt"/>
                <a:ea typeface="+mn-ea"/>
                <a:cs typeface="+mn-cs"/>
              </a:rPr>
              <a:t>, 2020) </a:t>
            </a:r>
            <a:endParaRPr lang="en-GB" dirty="0"/>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4B83E82-62C8-4CA7-B6B6-16E3E503D41C}" type="slidenum">
              <a:rPr lang="en-GB" smtClean="0"/>
              <a:t>2</a:t>
            </a:fld>
            <a:endParaRPr lang="en-GB" dirty="0"/>
          </a:p>
        </p:txBody>
      </p:sp>
    </p:spTree>
    <p:extLst>
      <p:ext uri="{BB962C8B-B14F-4D97-AF65-F5344CB8AC3E}">
        <p14:creationId xmlns:p14="http://schemas.microsoft.com/office/powerpoint/2010/main" val="1979989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Depending on the sort of organisation they paintings for and the world they paintings in, a marketing manager's duties and duties would possibly trade substantially. </a:t>
            </a:r>
            <a:endParaRPr lang="en-GB" dirty="0"/>
          </a:p>
        </p:txBody>
      </p:sp>
      <p:sp>
        <p:nvSpPr>
          <p:cNvPr id="4" name="Slide Number Placeholder 3"/>
          <p:cNvSpPr>
            <a:spLocks noGrp="1"/>
          </p:cNvSpPr>
          <p:nvPr>
            <p:ph type="sldNum" sz="quarter" idx="10"/>
          </p:nvPr>
        </p:nvSpPr>
        <p:spPr/>
        <p:txBody>
          <a:bodyPr/>
          <a:lstStyle/>
          <a:p>
            <a:fld id="{74B83E82-62C8-4CA7-B6B6-16E3E503D41C}" type="slidenum">
              <a:rPr lang="en-GB" smtClean="0"/>
              <a:t>3</a:t>
            </a:fld>
            <a:endParaRPr lang="en-GB" dirty="0"/>
          </a:p>
        </p:txBody>
      </p:sp>
    </p:spTree>
    <p:extLst>
      <p:ext uri="{BB962C8B-B14F-4D97-AF65-F5344CB8AC3E}">
        <p14:creationId xmlns:p14="http://schemas.microsoft.com/office/powerpoint/2010/main" val="2962231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promotion and sale of a employer's goods to customers is substantially aided via advertising managers. The advertising manager's obligations may also span the complete spectrum of how a company communicates, and they are able to manual and have an impact on how a brand seems and feels in the market. </a:t>
            </a:r>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from industry professionals what it takes to thrive as a advertising manager and strengthen career on this speedy-paced sector. The advertising and location of a brand or the goods and offerings that a commercial enterprise offers are controlled via a advertising and marketing manager. </a:t>
            </a:r>
            <a:endParaRPr lang="en-GB" b="0" dirty="0"/>
          </a:p>
        </p:txBody>
      </p:sp>
      <p:sp>
        <p:nvSpPr>
          <p:cNvPr id="4" name="Slide Number Placeholder 3"/>
          <p:cNvSpPr>
            <a:spLocks noGrp="1"/>
          </p:cNvSpPr>
          <p:nvPr>
            <p:ph type="sldNum" sz="quarter" idx="10"/>
          </p:nvPr>
        </p:nvSpPr>
        <p:spPr/>
        <p:txBody>
          <a:bodyPr/>
          <a:lstStyle/>
          <a:p>
            <a:fld id="{74B83E82-62C8-4CA7-B6B6-16E3E503D41C}" type="slidenum">
              <a:rPr lang="en-GB" smtClean="0"/>
              <a:t>4</a:t>
            </a:fld>
            <a:endParaRPr lang="en-GB" dirty="0"/>
          </a:p>
        </p:txBody>
      </p:sp>
    </p:spTree>
    <p:extLst>
      <p:ext uri="{BB962C8B-B14F-4D97-AF65-F5344CB8AC3E}">
        <p14:creationId xmlns:p14="http://schemas.microsoft.com/office/powerpoint/2010/main" val="3743476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For example, a advertising and marketing supervisor working for a primary international e-trade internet site could take delivery of a ways extra responsibility for content material management and data analytics than a advertising and marketing manager operating for a small manufacturing or engineering enterprise. But, jobs will continually have positive characteristics. (</a:t>
            </a:r>
            <a:r>
              <a:rPr lang="en-GB" sz="1200" kern="1200" dirty="0" err="1">
                <a:solidFill>
                  <a:schemeClr val="tx1"/>
                </a:solidFill>
                <a:effectLst/>
                <a:latin typeface="+mn-lt"/>
                <a:ea typeface="+mn-ea"/>
                <a:cs typeface="+mn-cs"/>
              </a:rPr>
              <a:t>Fairlie</a:t>
            </a:r>
            <a:r>
              <a:rPr lang="en-GB" sz="1200" kern="1200" dirty="0">
                <a:solidFill>
                  <a:schemeClr val="tx1"/>
                </a:solidFill>
                <a:effectLst/>
                <a:latin typeface="+mn-lt"/>
                <a:ea typeface="+mn-ea"/>
                <a:cs typeface="+mn-cs"/>
              </a:rPr>
              <a:t>, 2020) </a:t>
            </a:r>
            <a:endParaRPr lang="en-GB" dirty="0"/>
          </a:p>
        </p:txBody>
      </p:sp>
      <p:sp>
        <p:nvSpPr>
          <p:cNvPr id="4" name="Slide Number Placeholder 3"/>
          <p:cNvSpPr>
            <a:spLocks noGrp="1"/>
          </p:cNvSpPr>
          <p:nvPr>
            <p:ph type="sldNum" sz="quarter" idx="10"/>
          </p:nvPr>
        </p:nvSpPr>
        <p:spPr/>
        <p:txBody>
          <a:bodyPr/>
          <a:lstStyle/>
          <a:p>
            <a:fld id="{74B83E82-62C8-4CA7-B6B6-16E3E503D41C}" type="slidenum">
              <a:rPr lang="en-GB" smtClean="0"/>
              <a:t>5</a:t>
            </a:fld>
            <a:endParaRPr lang="en-GB" dirty="0"/>
          </a:p>
        </p:txBody>
      </p:sp>
    </p:spTree>
    <p:extLst>
      <p:ext uri="{BB962C8B-B14F-4D97-AF65-F5344CB8AC3E}">
        <p14:creationId xmlns:p14="http://schemas.microsoft.com/office/powerpoint/2010/main" val="3297994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advantages of operating in advertising aren't simply economic. Due to the fact that they frequently have sturdy thoughts and are adept with generation, advertising managers have loads of creative flexibility of their activity. For marketing managers, professional development is frequently on the table, with the potential to concentrate on a sure field of marketing as you enhance to your career, together with social media or information analytics. (</a:t>
            </a:r>
            <a:r>
              <a:rPr lang="en-GB" sz="1200" kern="1200" dirty="0" err="1">
                <a:solidFill>
                  <a:schemeClr val="tx1"/>
                </a:solidFill>
                <a:effectLst/>
                <a:latin typeface="+mn-lt"/>
                <a:ea typeface="+mn-ea"/>
                <a:cs typeface="+mn-cs"/>
              </a:rPr>
              <a:t>Bougie</a:t>
            </a:r>
            <a:r>
              <a:rPr lang="en-GB" sz="1200" kern="1200" dirty="0">
                <a:solidFill>
                  <a:schemeClr val="tx1"/>
                </a:solidFill>
                <a:effectLst/>
                <a:latin typeface="+mn-lt"/>
                <a:ea typeface="+mn-ea"/>
                <a:cs typeface="+mn-cs"/>
              </a:rPr>
              <a:t>, 2019) </a:t>
            </a:r>
            <a:endParaRPr lang="en-GB" sz="1200" dirty="0"/>
          </a:p>
        </p:txBody>
      </p:sp>
      <p:sp>
        <p:nvSpPr>
          <p:cNvPr id="4" name="Slide Number Placeholder 3"/>
          <p:cNvSpPr>
            <a:spLocks noGrp="1"/>
          </p:cNvSpPr>
          <p:nvPr>
            <p:ph type="sldNum" sz="quarter" idx="10"/>
          </p:nvPr>
        </p:nvSpPr>
        <p:spPr/>
        <p:txBody>
          <a:bodyPr/>
          <a:lstStyle/>
          <a:p>
            <a:fld id="{74B83E82-62C8-4CA7-B6B6-16E3E503D41C}" type="slidenum">
              <a:rPr lang="en-GB" smtClean="0"/>
              <a:t>6</a:t>
            </a:fld>
            <a:endParaRPr lang="en-GB" dirty="0"/>
          </a:p>
        </p:txBody>
      </p:sp>
    </p:spTree>
    <p:extLst>
      <p:ext uri="{BB962C8B-B14F-4D97-AF65-F5344CB8AC3E}">
        <p14:creationId xmlns:p14="http://schemas.microsoft.com/office/powerpoint/2010/main" val="2242101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Amankwah-Amoah</a:t>
            </a:r>
            <a:r>
              <a:rPr lang="en-GB" sz="1200" kern="1200" dirty="0">
                <a:solidFill>
                  <a:schemeClr val="tx1"/>
                </a:solidFill>
                <a:effectLst/>
                <a:latin typeface="+mn-lt"/>
                <a:ea typeface="+mn-ea"/>
                <a:cs typeface="+mn-cs"/>
              </a:rPr>
              <a:t>, J., Khan, Z. and Wood, G., 2021. COVID-19 and business failures: The paradoxes of experience, scale, and scope for theory and practice. European Management Journal, 39(2), pp.179-184.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Bland, D.J. and </a:t>
            </a:r>
            <a:r>
              <a:rPr lang="en-GB" sz="1200" kern="1200" dirty="0" err="1">
                <a:solidFill>
                  <a:schemeClr val="tx1"/>
                </a:solidFill>
                <a:effectLst/>
                <a:latin typeface="+mn-lt"/>
                <a:ea typeface="+mn-ea"/>
                <a:cs typeface="+mn-cs"/>
              </a:rPr>
              <a:t>Osterwalder</a:t>
            </a:r>
            <a:r>
              <a:rPr lang="en-GB" sz="1200" kern="1200" dirty="0">
                <a:solidFill>
                  <a:schemeClr val="tx1"/>
                </a:solidFill>
                <a:effectLst/>
                <a:latin typeface="+mn-lt"/>
                <a:ea typeface="+mn-ea"/>
                <a:cs typeface="+mn-cs"/>
              </a:rPr>
              <a:t>, A., 2019. Testing business ideas: A field guide for rapid experimentation. John Wiley &amp; Sons.</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Bocken</a:t>
            </a:r>
            <a:r>
              <a:rPr lang="en-GB" sz="1200" kern="1200" dirty="0">
                <a:solidFill>
                  <a:schemeClr val="tx1"/>
                </a:solidFill>
                <a:effectLst/>
                <a:latin typeface="+mn-lt"/>
                <a:ea typeface="+mn-ea"/>
                <a:cs typeface="+mn-cs"/>
              </a:rPr>
              <a:t>, N., Boons, F. and </a:t>
            </a:r>
            <a:r>
              <a:rPr lang="en-GB" sz="1200" kern="1200" dirty="0" err="1">
                <a:solidFill>
                  <a:schemeClr val="tx1"/>
                </a:solidFill>
                <a:effectLst/>
                <a:latin typeface="+mn-lt"/>
                <a:ea typeface="+mn-ea"/>
                <a:cs typeface="+mn-cs"/>
              </a:rPr>
              <a:t>Baldassarre</a:t>
            </a:r>
            <a:r>
              <a:rPr lang="en-GB" sz="1200" kern="1200" dirty="0">
                <a:solidFill>
                  <a:schemeClr val="tx1"/>
                </a:solidFill>
                <a:effectLst/>
                <a:latin typeface="+mn-lt"/>
                <a:ea typeface="+mn-ea"/>
                <a:cs typeface="+mn-cs"/>
              </a:rPr>
              <a:t>, B., 2019. Sustainable business model experimentation by understanding ecologies of business models. Journal of Cleaner Production, 208, pp.1498-1512.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Bougie</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Sekaran</a:t>
            </a:r>
            <a:r>
              <a:rPr lang="en-GB" sz="1200" kern="1200" dirty="0">
                <a:solidFill>
                  <a:schemeClr val="tx1"/>
                </a:solidFill>
                <a:effectLst/>
                <a:latin typeface="+mn-lt"/>
                <a:ea typeface="+mn-ea"/>
                <a:cs typeface="+mn-cs"/>
              </a:rPr>
              <a:t>, U., 2019. Research methods for business: A skill building approach. John Wiley &amp; Sons.</a:t>
            </a:r>
            <a:endParaRPr lang="en-US" sz="1200" kern="1200" dirty="0">
              <a:solidFill>
                <a:schemeClr val="tx1"/>
              </a:solidFill>
              <a:effectLst/>
              <a:latin typeface="+mn-lt"/>
              <a:ea typeface="+mn-ea"/>
              <a:cs typeface="+mn-cs"/>
            </a:endParaRPr>
          </a:p>
          <a:p>
            <a:pPr algn="just"/>
            <a:endParaRPr lang="en-GB" sz="1200" dirty="0">
              <a:effectLst/>
            </a:endParaRPr>
          </a:p>
        </p:txBody>
      </p:sp>
      <p:sp>
        <p:nvSpPr>
          <p:cNvPr id="4" name="Slide Number Placeholder 3"/>
          <p:cNvSpPr>
            <a:spLocks noGrp="1"/>
          </p:cNvSpPr>
          <p:nvPr>
            <p:ph type="sldNum" sz="quarter" idx="10"/>
          </p:nvPr>
        </p:nvSpPr>
        <p:spPr/>
        <p:txBody>
          <a:bodyPr/>
          <a:lstStyle/>
          <a:p>
            <a:fld id="{74B83E82-62C8-4CA7-B6B6-16E3E503D41C}" type="slidenum">
              <a:rPr lang="en-GB" smtClean="0"/>
              <a:t>7</a:t>
            </a:fld>
            <a:endParaRPr lang="en-GB" dirty="0"/>
          </a:p>
        </p:txBody>
      </p:sp>
    </p:spTree>
    <p:extLst>
      <p:ext uri="{BB962C8B-B14F-4D97-AF65-F5344CB8AC3E}">
        <p14:creationId xmlns:p14="http://schemas.microsoft.com/office/powerpoint/2010/main" val="3518664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2286"/>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88595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4793743"/>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114550"/>
            <a:ext cx="6400800" cy="131445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1815084"/>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14300"/>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1586484"/>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1657350"/>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1649588"/>
            <a:ext cx="457200" cy="330994"/>
          </a:xfrm>
        </p:spPr>
        <p:txBody>
          <a:bodyPr/>
          <a:lstStyle>
            <a:lvl1pPr>
              <a:defRPr>
                <a:solidFill>
                  <a:schemeClr val="accent3">
                    <a:shade val="75000"/>
                  </a:schemeClr>
                </a:solidFill>
              </a:defRPr>
            </a:lvl1pPr>
          </a:lstStyle>
          <a:p>
            <a:fld id="{7FA432C6-B815-4326-9952-AA223244724E}" type="slidenum">
              <a:rPr lang="en-GB" smtClean="0"/>
              <a:t>‹#›</a:t>
            </a:fld>
            <a:endParaRPr lang="en-GB" dirty="0"/>
          </a:p>
        </p:txBody>
      </p:sp>
      <p:sp>
        <p:nvSpPr>
          <p:cNvPr id="8" name="Title 7"/>
          <p:cNvSpPr>
            <a:spLocks noGrp="1"/>
          </p:cNvSpPr>
          <p:nvPr>
            <p:ph type="ctrTitle"/>
          </p:nvPr>
        </p:nvSpPr>
        <p:spPr>
          <a:xfrm>
            <a:off x="685800" y="285750"/>
            <a:ext cx="7772400" cy="1314450"/>
          </a:xfrm>
        </p:spPr>
        <p:txBody>
          <a:bodyPr anchor="b"/>
          <a:lstStyle>
            <a:lvl1pPr>
              <a:defRPr sz="4200">
                <a:solidFill>
                  <a:schemeClr val="accent1"/>
                </a:solidFill>
              </a:defRPr>
            </a:lvl1pPr>
          </a:lstStyle>
          <a:p>
            <a:r>
              <a:rPr kumimoji="0" lang="en-US"/>
              <a:t>Click to edit Master 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769779"/>
            <a:ext cx="457200" cy="330994"/>
          </a:xfrm>
        </p:spPr>
        <p:txBody>
          <a:bodyPr/>
          <a:lstStyle/>
          <a:p>
            <a:fld id="{7FA432C6-B815-4326-9952-AA223244724E}" type="slidenum">
              <a:rPr lang="en-GB" smtClean="0"/>
              <a:t>‹#›</a:t>
            </a:fld>
            <a:endParaRPr lang="en-GB" dirty="0"/>
          </a:p>
        </p:txBody>
      </p:sp>
      <p:sp>
        <p:nvSpPr>
          <p:cNvPr id="8" name="Content Placeholder 7"/>
          <p:cNvSpPr>
            <a:spLocks noGrp="1"/>
          </p:cNvSpPr>
          <p:nvPr>
            <p:ph sz="quarter" idx="1"/>
          </p:nvPr>
        </p:nvSpPr>
        <p:spPr>
          <a:xfrm>
            <a:off x="301752" y="1145286"/>
            <a:ext cx="8503920" cy="3429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4288"/>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1714500"/>
            <a:ext cx="8833104" cy="228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06764"/>
            <a:ext cx="8833104" cy="1604772"/>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057400"/>
            <a:ext cx="6480174" cy="1254919"/>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4793743"/>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14300"/>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8" name="Straight Connector 7"/>
          <p:cNvSpPr>
            <a:spLocks noChangeShapeType="1"/>
          </p:cNvSpPr>
          <p:nvPr/>
        </p:nvSpPr>
        <p:spPr bwMode="auto">
          <a:xfrm>
            <a:off x="152400" y="18288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1586484"/>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1657350"/>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1649588"/>
            <a:ext cx="457200" cy="330994"/>
          </a:xfrm>
        </p:spPr>
        <p:txBody>
          <a:bodyPr/>
          <a:lstStyle>
            <a:lvl1pPr>
              <a:defRPr>
                <a:solidFill>
                  <a:schemeClr val="accent3">
                    <a:shade val="75000"/>
                  </a:schemeClr>
                </a:solidFill>
              </a:defRPr>
            </a:lvl1pPr>
          </a:lstStyle>
          <a:p>
            <a:fld id="{7FA432C6-B815-4326-9952-AA223244724E}" type="slidenum">
              <a:rPr lang="en-GB" smtClean="0"/>
              <a:t>‹#›</a:t>
            </a:fld>
            <a:endParaRPr lang="en-GB" dirty="0"/>
          </a:p>
        </p:txBody>
      </p:sp>
      <p:sp>
        <p:nvSpPr>
          <p:cNvPr id="2" name="Title 1"/>
          <p:cNvSpPr>
            <a:spLocks noGrp="1"/>
          </p:cNvSpPr>
          <p:nvPr>
            <p:ph type="title"/>
          </p:nvPr>
        </p:nvSpPr>
        <p:spPr>
          <a:xfrm>
            <a:off x="722313" y="400050"/>
            <a:ext cx="7772400" cy="1143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171450"/>
            <a:ext cx="8534400" cy="569214"/>
          </a:xfrm>
        </p:spPr>
        <p:txBody>
          <a:bodyPr/>
          <a:lstStyle/>
          <a:p>
            <a:r>
              <a:rPr kumimoji="0" lang="en-US"/>
              <a:t>Click to edit Master title style</a:t>
            </a:r>
          </a:p>
        </p:txBody>
      </p:sp>
      <p:sp>
        <p:nvSpPr>
          <p:cNvPr id="5" name="Date Placeholder 4"/>
          <p:cNvSpPr>
            <a:spLocks noGrp="1"/>
          </p:cNvSpPr>
          <p:nvPr>
            <p:ph type="dt" sz="half" idx="10"/>
          </p:nvPr>
        </p:nvSpPr>
        <p:spPr>
          <a:xfrm>
            <a:off x="5791200" y="4807458"/>
            <a:ext cx="3044952" cy="274320"/>
          </a:xfrm>
        </p:spPr>
        <p:txBody>
          <a:bodyPr/>
          <a:lstStyle/>
          <a:p>
            <a:fld id="{8272F830-8FE0-45C7-BDCC-726EBEDB02C9}" type="datetimeFigureOut">
              <a:rPr lang="en-GB" smtClean="0"/>
              <a:t>06/12/2022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A432C6-B815-4326-9952-AA223244724E}" type="slidenum">
              <a:rPr lang="en-GB" smtClean="0"/>
              <a:t>‹#›</a:t>
            </a:fld>
            <a:endParaRPr lang="en-GB" dirty="0"/>
          </a:p>
        </p:txBody>
      </p:sp>
      <p:sp>
        <p:nvSpPr>
          <p:cNvPr id="8" name="Straight Connector 7"/>
          <p:cNvSpPr>
            <a:spLocks noChangeShapeType="1"/>
          </p:cNvSpPr>
          <p:nvPr/>
        </p:nvSpPr>
        <p:spPr bwMode="auto">
          <a:xfrm flipV="1">
            <a:off x="4563081" y="1181739"/>
            <a:ext cx="8921" cy="3614668"/>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028700"/>
            <a:ext cx="4038600" cy="3511296"/>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028700"/>
            <a:ext cx="4038600" cy="3511296"/>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1650206"/>
            <a:ext cx="0" cy="3140964"/>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08585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028700"/>
            <a:ext cx="8833104" cy="6858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4793742"/>
            <a:ext cx="8833104" cy="233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143000"/>
            <a:ext cx="4040188" cy="549731"/>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1" y="1143000"/>
            <a:ext cx="4041775" cy="54864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8" name="Footer Placeholder 7"/>
          <p:cNvSpPr>
            <a:spLocks noGrp="1"/>
          </p:cNvSpPr>
          <p:nvPr>
            <p:ph type="ftr" sz="quarter" idx="11"/>
          </p:nvPr>
        </p:nvSpPr>
        <p:spPr>
          <a:xfrm>
            <a:off x="304800" y="4807458"/>
            <a:ext cx="3581400" cy="274320"/>
          </a:xfrm>
        </p:spPr>
        <p:txBody>
          <a:bodyPr/>
          <a:lstStyle/>
          <a:p>
            <a:endParaRPr lang="en-GB" dirty="0"/>
          </a:p>
        </p:txBody>
      </p:sp>
      <p:sp>
        <p:nvSpPr>
          <p:cNvPr id="15" name="Straight Connector 14"/>
          <p:cNvSpPr>
            <a:spLocks noChangeShapeType="1"/>
          </p:cNvSpPr>
          <p:nvPr/>
        </p:nvSpPr>
        <p:spPr bwMode="auto">
          <a:xfrm>
            <a:off x="152400" y="96012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16586"/>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1853537"/>
            <a:ext cx="4041648" cy="2863803"/>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1853537"/>
            <a:ext cx="4038600" cy="286664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717027"/>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787893"/>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781812"/>
            <a:ext cx="457200" cy="330994"/>
          </a:xfrm>
        </p:spPr>
        <p:txBody>
          <a:bodyPr/>
          <a:lstStyle>
            <a:lvl1pPr algn="ctr">
              <a:defRPr/>
            </a:lvl1pPr>
          </a:lstStyle>
          <a:p>
            <a:fld id="{7FA432C6-B815-4326-9952-AA223244724E}" type="slidenum">
              <a:rPr lang="en-GB" smtClean="0"/>
              <a:t>‹#›</a:t>
            </a:fld>
            <a:endParaRPr lang="en-GB" dirty="0"/>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777015"/>
            <a:ext cx="457200" cy="330994"/>
          </a:xfrm>
        </p:spPr>
        <p:txBody>
          <a:bodyPr/>
          <a:lstStyle/>
          <a:p>
            <a:fld id="{7FA432C6-B815-4326-9952-AA223244724E}"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16586"/>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4793743"/>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18872"/>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4743450"/>
            <a:ext cx="609600" cy="330993"/>
          </a:xfrm>
        </p:spPr>
        <p:txBody>
          <a:bodyPr/>
          <a:lstStyle>
            <a:lvl1pPr>
              <a:defRPr>
                <a:solidFill>
                  <a:srgbClr val="FFFFFF"/>
                </a:solidFill>
              </a:defRPr>
            </a:lvl1pPr>
          </a:lstStyle>
          <a:p>
            <a:fld id="{7FA432C6-B815-4326-9952-AA223244724E}"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14300"/>
            <a:ext cx="8833104" cy="2286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89154"/>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457200"/>
            <a:ext cx="2743200" cy="440055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685800"/>
            <a:ext cx="2362200" cy="74295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485901"/>
            <a:ext cx="2362200" cy="3108722"/>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14300"/>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40005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514350"/>
            <a:ext cx="5638800" cy="40576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171450"/>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242316"/>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234554"/>
            <a:ext cx="457200" cy="330994"/>
          </a:xfrm>
        </p:spPr>
        <p:txBody>
          <a:bodyPr/>
          <a:lstStyle>
            <a:lvl1pPr>
              <a:defRPr>
                <a:solidFill>
                  <a:schemeClr val="accent3">
                    <a:shade val="75000"/>
                  </a:schemeClr>
                </a:solidFill>
              </a:defRPr>
            </a:lvl1pPr>
          </a:lstStyle>
          <a:p>
            <a:fld id="{7FA432C6-B815-4326-9952-AA223244724E}" type="slidenum">
              <a:rPr lang="en-GB" smtClean="0"/>
              <a:t>‹#›</a:t>
            </a:fld>
            <a:endParaRPr lang="en-GB" dirty="0"/>
          </a:p>
        </p:txBody>
      </p:sp>
      <p:sp>
        <p:nvSpPr>
          <p:cNvPr id="21" name="Rectangle 20"/>
          <p:cNvSpPr>
            <a:spLocks noChangeArrowheads="1"/>
          </p:cNvSpPr>
          <p:nvPr/>
        </p:nvSpPr>
        <p:spPr bwMode="auto">
          <a:xfrm>
            <a:off x="149352" y="4791289"/>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6" name="Footer Placeholder 5"/>
          <p:cNvSpPr>
            <a:spLocks noGrp="1"/>
          </p:cNvSpPr>
          <p:nvPr>
            <p:ph type="ftr" sz="quarter" idx="11"/>
          </p:nvPr>
        </p:nvSpPr>
        <p:spPr>
          <a:xfrm>
            <a:off x="301752" y="4808136"/>
            <a:ext cx="3383280" cy="274320"/>
          </a:xfrm>
        </p:spPr>
        <p:txBody>
          <a:bodyPr/>
          <a:lstStyle/>
          <a:p>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40005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14300"/>
            <a:ext cx="8833104" cy="226314"/>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457200"/>
            <a:ext cx="2743200" cy="440055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16586"/>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171450"/>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242316"/>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234554"/>
            <a:ext cx="457200" cy="330994"/>
          </a:xfrm>
        </p:spPr>
        <p:txBody>
          <a:bodyPr/>
          <a:lstStyle/>
          <a:p>
            <a:fld id="{7FA432C6-B815-4326-9952-AA223244724E}" type="slidenum">
              <a:rPr lang="en-GB" smtClean="0"/>
              <a:t>‹#›</a:t>
            </a:fld>
            <a:endParaRPr lang="en-GB" dirty="0"/>
          </a:p>
        </p:txBody>
      </p:sp>
      <p:sp>
        <p:nvSpPr>
          <p:cNvPr id="2" name="Title 1"/>
          <p:cNvSpPr>
            <a:spLocks noGrp="1"/>
          </p:cNvSpPr>
          <p:nvPr>
            <p:ph type="title"/>
          </p:nvPr>
        </p:nvSpPr>
        <p:spPr>
          <a:xfrm>
            <a:off x="3000375" y="3771900"/>
            <a:ext cx="5867400" cy="9144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457200"/>
            <a:ext cx="5867400" cy="32004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742950"/>
            <a:ext cx="2438400" cy="394335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4791289"/>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4803738"/>
            <a:ext cx="3044952" cy="274320"/>
          </a:xfrm>
        </p:spPr>
        <p:txBody>
          <a:bodyPr/>
          <a:lstStyle/>
          <a:p>
            <a:fld id="{8272F830-8FE0-45C7-BDCC-726EBEDB02C9}" type="datetimeFigureOut">
              <a:rPr lang="en-GB" smtClean="0"/>
              <a:t>06/12/2022</a:t>
            </a:fld>
            <a:endParaRPr lang="en-GB" dirty="0"/>
          </a:p>
        </p:txBody>
      </p:sp>
      <p:sp>
        <p:nvSpPr>
          <p:cNvPr id="6" name="Footer Placeholder 5"/>
          <p:cNvSpPr>
            <a:spLocks noGrp="1"/>
          </p:cNvSpPr>
          <p:nvPr>
            <p:ph type="ftr" sz="quarter" idx="11"/>
          </p:nvPr>
        </p:nvSpPr>
        <p:spPr>
          <a:xfrm>
            <a:off x="301752" y="4808136"/>
            <a:ext cx="3584448" cy="274320"/>
          </a:xfrm>
        </p:spPr>
        <p:txBody>
          <a:bodyPr/>
          <a:lstStyle/>
          <a:p>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A432C6-B815-4326-9952-AA223244724E}"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16586"/>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4793743"/>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16586"/>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802505" y="2458593"/>
            <a:ext cx="468401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194322"/>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2265188"/>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2257426"/>
            <a:ext cx="457200" cy="330994"/>
          </a:xfrm>
        </p:spPr>
        <p:txBody>
          <a:bodyPr/>
          <a:lstStyle/>
          <a:p>
            <a:fld id="{7FA432C6-B815-4326-9952-AA223244724E}" type="slidenum">
              <a:rPr lang="en-GB" smtClean="0"/>
              <a:t>‹#›</a:t>
            </a:fld>
            <a:endParaRPr lang="en-GB" dirty="0"/>
          </a:p>
        </p:txBody>
      </p:sp>
      <p:sp>
        <p:nvSpPr>
          <p:cNvPr id="3" name="Vertical Text Placeholder 2"/>
          <p:cNvSpPr>
            <a:spLocks noGrp="1"/>
          </p:cNvSpPr>
          <p:nvPr>
            <p:ph type="body" orient="vert" idx="1"/>
          </p:nvPr>
        </p:nvSpPr>
        <p:spPr>
          <a:xfrm>
            <a:off x="304800" y="228600"/>
            <a:ext cx="6553200" cy="43660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272F830-8FE0-45C7-BDCC-726EBEDB02C9}" type="datetimeFigureOut">
              <a:rPr lang="en-GB" smtClean="0"/>
              <a:t>06/12/2022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228601"/>
            <a:ext cx="1447800" cy="4388644"/>
          </a:xfrm>
        </p:spPr>
        <p:txBody>
          <a:bodyPr vert="eaVert"/>
          <a:lstStyle/>
          <a:p>
            <a:r>
              <a:rPr kumimoji="0" lang="en-US"/>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5029200"/>
            <a:ext cx="9144000" cy="1143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1"/>
            <a:ext cx="9144000" cy="104502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51435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4791289"/>
            <a:ext cx="8833104" cy="23217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4803738"/>
            <a:ext cx="3044952" cy="274320"/>
          </a:xfrm>
          <a:prstGeom prst="rect">
            <a:avLst/>
          </a:prstGeom>
        </p:spPr>
        <p:txBody>
          <a:bodyPr vert="horz"/>
          <a:lstStyle>
            <a:lvl1pPr algn="r" eaLnBrk="1" latinLnBrk="0" hangingPunct="1">
              <a:defRPr kumimoji="0" sz="1400">
                <a:solidFill>
                  <a:srgbClr val="FFFFFF"/>
                </a:solidFill>
              </a:defRPr>
            </a:lvl1pPr>
          </a:lstStyle>
          <a:p>
            <a:fld id="{8272F830-8FE0-45C7-BDCC-726EBEDB02C9}" type="datetimeFigureOut">
              <a:rPr lang="en-GB" smtClean="0"/>
              <a:t>06/12/2022</a:t>
            </a:fld>
            <a:endParaRPr lang="en-GB" dirty="0"/>
          </a:p>
        </p:txBody>
      </p:sp>
      <p:sp>
        <p:nvSpPr>
          <p:cNvPr id="3" name="Footer Placeholder 2"/>
          <p:cNvSpPr>
            <a:spLocks noGrp="1"/>
          </p:cNvSpPr>
          <p:nvPr>
            <p:ph type="ftr" sz="quarter" idx="3"/>
          </p:nvPr>
        </p:nvSpPr>
        <p:spPr>
          <a:xfrm>
            <a:off x="304800" y="4808136"/>
            <a:ext cx="3581400" cy="27432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16586"/>
            <a:ext cx="8833104" cy="4910328"/>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957557"/>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717027"/>
            <a:ext cx="609600" cy="4572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787893"/>
            <a:ext cx="420624" cy="31546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780131"/>
            <a:ext cx="457200" cy="330994"/>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7FA432C6-B815-4326-9952-AA223244724E}" type="slidenum">
              <a:rPr lang="en-GB" smtClean="0"/>
              <a:t>‹#›</a:t>
            </a:fld>
            <a:endParaRPr lang="en-GB" dirty="0"/>
          </a:p>
        </p:txBody>
      </p:sp>
      <p:sp>
        <p:nvSpPr>
          <p:cNvPr id="22" name="Title Placeholder 21"/>
          <p:cNvSpPr>
            <a:spLocks noGrp="1"/>
          </p:cNvSpPr>
          <p:nvPr>
            <p:ph type="title"/>
          </p:nvPr>
        </p:nvSpPr>
        <p:spPr>
          <a:xfrm>
            <a:off x="301752" y="171450"/>
            <a:ext cx="8534400" cy="569214"/>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143000"/>
            <a:ext cx="8534400" cy="3449574"/>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800" y="2266950"/>
            <a:ext cx="7772400" cy="899778"/>
          </a:xfrm>
        </p:spPr>
        <p:txBody>
          <a:bodyPr>
            <a:noAutofit/>
          </a:bodyPr>
          <a:lstStyle/>
          <a:p>
            <a:pPr algn="ctr"/>
            <a:endParaRPr lang="en-GB" sz="2000" dirty="0">
              <a:latin typeface="Times New Roman" panose="02020603050405020304" pitchFamily="18" charset="0"/>
              <a:cs typeface="Times New Roman" panose="02020603050405020304" pitchFamily="18" charset="0"/>
            </a:endParaRPr>
          </a:p>
          <a:p>
            <a:pPr algn="ctr"/>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AS2</a:t>
            </a:r>
          </a:p>
          <a:p>
            <a:pPr algn="ctr"/>
            <a:endParaRPr lang="en-GB" sz="2000" dirty="0">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Component B</a:t>
            </a:r>
          </a:p>
          <a:p>
            <a:pPr algn="ctr"/>
            <a:endParaRPr lang="en-GB" sz="2000" dirty="0">
              <a:latin typeface="Times New Roman" panose="02020603050405020304" pitchFamily="18" charset="0"/>
              <a:cs typeface="Times New Roman" panose="02020603050405020304" pitchFamily="18" charset="0"/>
            </a:endParaRPr>
          </a:p>
          <a:p>
            <a:pPr algn="ctr"/>
            <a:endParaRPr lang="en-GB" sz="1050" dirty="0">
              <a:latin typeface="Times New Roman" panose="02020603050405020304" pitchFamily="18" charset="0"/>
              <a:cs typeface="Times New Roman" panose="02020603050405020304" pitchFamily="18" charset="0"/>
            </a:endParaRPr>
          </a:p>
          <a:p>
            <a:pPr algn="ctr"/>
            <a:endParaRPr lang="en-GB" sz="1050" dirty="0">
              <a:latin typeface="Times New Roman" panose="02020603050405020304" pitchFamily="18" charset="0"/>
              <a:cs typeface="Times New Roman" panose="02020603050405020304" pitchFamily="18" charset="0"/>
            </a:endParaRPr>
          </a:p>
        </p:txBody>
      </p:sp>
      <p:sp>
        <p:nvSpPr>
          <p:cNvPr id="2" name="Title 1"/>
          <p:cNvSpPr>
            <a:spLocks noGrp="1"/>
          </p:cNvSpPr>
          <p:nvPr>
            <p:ph type="ctrTitle"/>
          </p:nvPr>
        </p:nvSpPr>
        <p:spPr>
          <a:xfrm>
            <a:off x="838200" y="438150"/>
            <a:ext cx="7772400" cy="1258022"/>
          </a:xfrm>
        </p:spPr>
        <p:txBody>
          <a:bodyPr>
            <a:noAutofit/>
          </a:bodyPr>
          <a:lstStyle/>
          <a:p>
            <a:pPr algn="ctr"/>
            <a:r>
              <a:rPr lang="en-GB" sz="2400" dirty="0">
                <a:solidFill>
                  <a:schemeClr val="bg1"/>
                </a:solidFill>
                <a:effectLst/>
                <a:latin typeface="Times New Roman" panose="02020603050405020304" pitchFamily="18" charset="0"/>
                <a:cs typeface="Times New Roman" panose="02020603050405020304" pitchFamily="18" charset="0"/>
              </a:rPr>
              <a:t>BMIH4005</a:t>
            </a:r>
            <a:br>
              <a:rPr lang="en-US" sz="2400" dirty="0">
                <a:solidFill>
                  <a:schemeClr val="bg1"/>
                </a:solidFill>
                <a:effectLst/>
                <a:latin typeface="Times New Roman" panose="02020603050405020304" pitchFamily="18" charset="0"/>
                <a:cs typeface="Times New Roman" panose="02020603050405020304" pitchFamily="18" charset="0"/>
              </a:rPr>
            </a:br>
            <a:r>
              <a:rPr lang="en-GB" sz="2400" dirty="0">
                <a:solidFill>
                  <a:schemeClr val="bg1"/>
                </a:solidFill>
                <a:effectLst/>
                <a:latin typeface="Times New Roman" panose="02020603050405020304" pitchFamily="18" charset="0"/>
                <a:cs typeface="Times New Roman" panose="02020603050405020304" pitchFamily="18" charset="0"/>
              </a:rPr>
              <a:t>Marketing Essentials</a:t>
            </a:r>
            <a:endParaRPr lang="en-GB" sz="2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5566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6800" y="285750"/>
            <a:ext cx="7543800" cy="685800"/>
          </a:xfrm>
        </p:spPr>
        <p:txBody>
          <a:bodyPr/>
          <a:lstStyle/>
          <a:p>
            <a:pPr algn="ctr"/>
            <a:r>
              <a:rPr lang="en-GB" sz="3200" dirty="0"/>
              <a:t>Introduction</a:t>
            </a:r>
          </a:p>
        </p:txBody>
      </p:sp>
      <p:sp>
        <p:nvSpPr>
          <p:cNvPr id="2" name="Content Placeholder 1"/>
          <p:cNvSpPr>
            <a:spLocks noGrp="1"/>
          </p:cNvSpPr>
          <p:nvPr>
            <p:ph sz="quarter" idx="1"/>
          </p:nvPr>
        </p:nvSpPr>
        <p:spPr>
          <a:xfrm>
            <a:off x="228600" y="1504950"/>
            <a:ext cx="4419600" cy="3048000"/>
          </a:xfrm>
        </p:spPr>
        <p:txBody>
          <a:bodyPr>
            <a:normAutofit/>
          </a:bodyPr>
          <a:lstStyle/>
          <a:p>
            <a:pPr marL="395478" indent="-285750" algn="just"/>
            <a:endParaRPr lang="en-GB" sz="1600" dirty="0"/>
          </a:p>
          <a:p>
            <a:pPr marL="395478" indent="-285750" algn="just"/>
            <a:endParaRPr lang="en-GB" sz="1600" dirty="0"/>
          </a:p>
        </p:txBody>
      </p:sp>
      <p:sp>
        <p:nvSpPr>
          <p:cNvPr id="6" name="Rectangle 5"/>
          <p:cNvSpPr/>
          <p:nvPr/>
        </p:nvSpPr>
        <p:spPr>
          <a:xfrm>
            <a:off x="381000" y="1657350"/>
            <a:ext cx="4572000" cy="2862322"/>
          </a:xfrm>
          <a:prstGeom prst="rect">
            <a:avLst/>
          </a:prstGeom>
        </p:spPr>
        <p:txBody>
          <a:bodyPr>
            <a:spAutoFit/>
          </a:bodyPr>
          <a:lstStyle/>
          <a:p>
            <a:pPr marL="285750" indent="-285750" algn="just">
              <a:buFont typeface="Arial" panose="020B0604020202020204" pitchFamily="34" charset="0"/>
              <a:buChar char="•"/>
            </a:pPr>
            <a:r>
              <a:rPr lang="en-GB" dirty="0"/>
              <a:t>Marketing managers are often employed to develop advertising and marketing initiatives that could growth logo reputation and bring in extra clients for the commercial enterprise. </a:t>
            </a:r>
          </a:p>
          <a:p>
            <a:pPr marL="285750" indent="-285750" algn="just">
              <a:buFont typeface="Arial" panose="020B0604020202020204" pitchFamily="34" charset="0"/>
              <a:buChar char="•"/>
            </a:pPr>
            <a:r>
              <a:rPr lang="en-GB" dirty="0"/>
              <a:t>They'll additionally make certain that any cash spent on advertising projects generates a decent return for the commercial enterprise. (</a:t>
            </a:r>
            <a:r>
              <a:rPr lang="en-GB" dirty="0" err="1"/>
              <a:t>Amankwah-Amoah</a:t>
            </a:r>
            <a:r>
              <a:rPr lang="en-GB" dirty="0"/>
              <a:t> et al, 2021) </a:t>
            </a:r>
          </a:p>
        </p:txBody>
      </p:sp>
      <p:pic>
        <p:nvPicPr>
          <p:cNvPr id="4098" name="Picture 2" descr="C:\Users\FB PC\Desktop\download - 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1962150"/>
            <a:ext cx="2657475" cy="172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7661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838200" y="133350"/>
            <a:ext cx="7543800" cy="685800"/>
          </a:xfrm>
        </p:spPr>
        <p:txBody>
          <a:bodyPr>
            <a:normAutofit/>
          </a:bodyPr>
          <a:lstStyle/>
          <a:p>
            <a:pPr algn="ctr"/>
            <a:r>
              <a:rPr lang="en-GB" sz="2800" dirty="0"/>
              <a:t>Hotel Overview</a:t>
            </a:r>
          </a:p>
        </p:txBody>
      </p:sp>
      <p:pic>
        <p:nvPicPr>
          <p:cNvPr id="1026" name="Picture 2" descr="C:\Users\FB PC\Desktop\download.jpg"/>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6629400" y="1719719"/>
            <a:ext cx="175260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1069351"/>
            <a:ext cx="5715000" cy="3695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1708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05254" y="269631"/>
            <a:ext cx="7543800" cy="685800"/>
          </a:xfrm>
        </p:spPr>
        <p:txBody>
          <a:bodyPr>
            <a:noAutofit/>
          </a:bodyPr>
          <a:lstStyle/>
          <a:p>
            <a:r>
              <a:rPr lang="en-GB" sz="2000" dirty="0">
                <a:effectLst/>
              </a:rPr>
              <a:t>The role of a marketing professional </a:t>
            </a:r>
            <a:r>
              <a:rPr lang="en-US" sz="2000" dirty="0">
                <a:effectLst/>
              </a:rPr>
              <a:t>and they will</a:t>
            </a:r>
            <a:br>
              <a:rPr lang="en-US" sz="2000" dirty="0">
                <a:effectLst/>
              </a:rPr>
            </a:br>
            <a:r>
              <a:rPr lang="en-US" sz="2000" dirty="0">
                <a:effectLst/>
              </a:rPr>
              <a:t>compile a marketing plan</a:t>
            </a:r>
            <a:r>
              <a:rPr lang="en-GB" sz="2000" dirty="0">
                <a:effectLst/>
              </a:rPr>
              <a:t> </a:t>
            </a:r>
            <a:endParaRPr lang="en-GB" sz="2000" dirty="0"/>
          </a:p>
        </p:txBody>
      </p:sp>
      <p:pic>
        <p:nvPicPr>
          <p:cNvPr id="2050" name="Picture 2" descr="C:\Users\FB PC\Desktop\roles-of-marketing-manager-10-72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3854" y="1412631"/>
            <a:ext cx="3873500" cy="290512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Grp="1" noChangeAspect="1" noChangeArrowheads="1"/>
          </p:cNvPicPr>
          <p:nvPr>
            <p:ph sz="quarter" idx="1"/>
          </p:nvPr>
        </p:nvPicPr>
        <p:blipFill>
          <a:blip r:embed="rId4">
            <a:extLst>
              <a:ext uri="{28A0092B-C50C-407E-A947-70E740481C1C}">
                <a14:useLocalDpi xmlns:a14="http://schemas.microsoft.com/office/drawing/2010/main" val="0"/>
              </a:ext>
            </a:extLst>
          </a:blip>
          <a:srcRect/>
          <a:stretch>
            <a:fillRect/>
          </a:stretch>
        </p:blipFill>
        <p:spPr bwMode="auto">
          <a:xfrm>
            <a:off x="304800" y="1573090"/>
            <a:ext cx="4582303" cy="25842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4517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14400" y="209550"/>
            <a:ext cx="7543800" cy="685800"/>
          </a:xfrm>
        </p:spPr>
        <p:txBody>
          <a:bodyPr>
            <a:noAutofit/>
          </a:bodyPr>
          <a:lstStyle/>
          <a:p>
            <a:pPr algn="ctr"/>
            <a:r>
              <a:rPr lang="en-US" sz="1800" dirty="0">
                <a:effectLst/>
              </a:rPr>
              <a:t>Generating new customers as the hotel adapts to the</a:t>
            </a:r>
            <a:br>
              <a:rPr lang="en-US" sz="1800" dirty="0">
                <a:effectLst/>
              </a:rPr>
            </a:br>
            <a:r>
              <a:rPr lang="en-US" sz="1800" dirty="0">
                <a:effectLst/>
              </a:rPr>
              <a:t>post-covid-19/Brexit tourism market.</a:t>
            </a:r>
            <a:endParaRPr lang="en-GB" sz="1800" dirty="0"/>
          </a:p>
        </p:txBody>
      </p:sp>
      <p:pic>
        <p:nvPicPr>
          <p:cNvPr id="3075" name="Picture 3" descr="C:\Users\FB PC\Desktop\Marketing_for_growth.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05400" y="1572566"/>
            <a:ext cx="3585428" cy="267727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657350"/>
            <a:ext cx="4772025" cy="2419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5474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285750"/>
            <a:ext cx="7543800" cy="685800"/>
          </a:xfrm>
        </p:spPr>
        <p:txBody>
          <a:bodyPr/>
          <a:lstStyle/>
          <a:p>
            <a:pPr algn="ctr"/>
            <a:r>
              <a:rPr lang="en-GB" sz="2800" dirty="0"/>
              <a:t>Conclusion</a:t>
            </a:r>
          </a:p>
        </p:txBody>
      </p:sp>
      <p:sp>
        <p:nvSpPr>
          <p:cNvPr id="2" name="Content Placeholder 1"/>
          <p:cNvSpPr>
            <a:spLocks noGrp="1"/>
          </p:cNvSpPr>
          <p:nvPr>
            <p:ph sz="quarter" idx="1"/>
          </p:nvPr>
        </p:nvSpPr>
        <p:spPr>
          <a:xfrm>
            <a:off x="457200" y="1276350"/>
            <a:ext cx="3886200" cy="3394472"/>
          </a:xfrm>
        </p:spPr>
        <p:txBody>
          <a:bodyPr>
            <a:noAutofit/>
          </a:bodyPr>
          <a:lstStyle/>
          <a:p>
            <a:pPr algn="just"/>
            <a:r>
              <a:rPr lang="en-GB" sz="1400" dirty="0"/>
              <a:t>The advantages of operating in advertising aren't simply economic. Due to the fact that they frequently have sturdy thoughts and are adept with generation, advertising managers have loads of creative flexibility of their activity. </a:t>
            </a:r>
          </a:p>
          <a:p>
            <a:pPr algn="just"/>
            <a:r>
              <a:rPr lang="en-GB" sz="1400" dirty="0"/>
              <a:t>For marketing managers, professional development is frequently on the table, with the potential to concentrate on a sure field of marketing as you enhance to your career, together with social media or information analytics. (</a:t>
            </a:r>
            <a:r>
              <a:rPr lang="en-GB" sz="1400" dirty="0" err="1"/>
              <a:t>Bougie</a:t>
            </a:r>
            <a:r>
              <a:rPr lang="en-GB" sz="1400" dirty="0"/>
              <a:t>, 2019) </a:t>
            </a:r>
          </a:p>
        </p:txBody>
      </p:sp>
      <p:pic>
        <p:nvPicPr>
          <p:cNvPr id="5122" name="Picture 2" descr="C:\Users\FB PC\Desktop\The-Role-of-Marketing-in-Busines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1657350"/>
            <a:ext cx="4011446" cy="2524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151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90600" y="0"/>
            <a:ext cx="7543800" cy="685800"/>
          </a:xfrm>
        </p:spPr>
        <p:txBody>
          <a:bodyPr/>
          <a:lstStyle/>
          <a:p>
            <a:pPr algn="ctr"/>
            <a:r>
              <a:rPr lang="en-GB" sz="3600" dirty="0"/>
              <a:t>References</a:t>
            </a:r>
          </a:p>
        </p:txBody>
      </p:sp>
      <p:pic>
        <p:nvPicPr>
          <p:cNvPr id="6146" name="Picture 2"/>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301625" y="1465361"/>
            <a:ext cx="8504238" cy="278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38649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69</TotalTime>
  <Words>732</Words>
  <Application>Microsoft Macintosh PowerPoint</Application>
  <PresentationFormat>On-screen Show (16:9)</PresentationFormat>
  <Paragraphs>34</Paragraphs>
  <Slides>7</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Georgia</vt:lpstr>
      <vt:lpstr>Times New Roman</vt:lpstr>
      <vt:lpstr>Wingdings</vt:lpstr>
      <vt:lpstr>Wingdings 2</vt:lpstr>
      <vt:lpstr>Civic</vt:lpstr>
      <vt:lpstr>BMIH4005 Marketing Essentials</vt:lpstr>
      <vt:lpstr>Introduction</vt:lpstr>
      <vt:lpstr>Hotel Overview</vt:lpstr>
      <vt:lpstr>The role of a marketing professional and they will compile a marketing plan </vt:lpstr>
      <vt:lpstr>Generating new customers as the hotel adapts to the post-covid-19/Brexit tourism market.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 Voichita Peter</cp:lastModifiedBy>
  <cp:revision>242</cp:revision>
  <dcterms:created xsi:type="dcterms:W3CDTF">2021-06-26T20:16:45Z</dcterms:created>
  <dcterms:modified xsi:type="dcterms:W3CDTF">2022-12-06T08:35:04Z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562712</vt:lpwstr>
  </property>
  <property fmtid="{D5CDD505-2E9C-101B-9397-08002B2CF9AE}" pid="3" name="NXPowerLiteSettings">
    <vt:lpwstr>E700052003A000</vt:lpwstr>
  </property>
  <property fmtid="{D5CDD505-2E9C-101B-9397-08002B2CF9AE}" pid="4" name="NXPowerLiteVersion">
    <vt:lpwstr>D9.1.2</vt:lpwstr>
  </property>
</Properties>
</file>