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6"/>
  </p:normalViewPr>
  <p:slideViewPr>
    <p:cSldViewPr snapToGrid="0">
      <p:cViewPr varScale="1">
        <p:scale>
          <a:sx n="106" d="100"/>
          <a:sy n="106" d="100"/>
        </p:scale>
        <p:origin x="7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AA1A5-711E-E142-A94F-6C344DBF5B90}" type="datetimeFigureOut">
              <a:rPr lang="en-US" smtClean="0"/>
              <a:t>2/5/25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47CDB7-7A01-F349-A94B-5C7063E7C2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189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9" name="Google Shape;109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8" name="Google Shape;228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F9009-4E8D-5F96-B4E9-CDB0F1B3A4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A68E72-40EA-EBB2-3CE1-695098ED74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D3B16-E030-7349-3F64-49C5EB154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93D0A-3603-7036-3ED1-AB9078928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BE5CB-A1D3-86D9-062B-53FC4C30A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972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B954F-54F9-5EB4-0301-5AFB851D8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42B89-84FB-C83F-6957-1D65934AA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5E377-EB57-5B46-9BA6-B7FEE4DB0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77A30-BB65-152B-F8B9-C221E75C0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64FE4-1AB5-426D-AED1-A389162DA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81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2A9AC-5CEC-443D-C3A6-ED2537000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93856-701D-CDE3-3424-CFCDB2F9E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925CB-6679-C039-CE97-24EDBB72A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E593E-3769-EBFA-86BF-3967901CD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D9954-5C4F-AE97-0AF3-CD40BFEA6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667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BA62-D9B5-C058-71B5-BC74BE0B5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3996-1834-1BED-534D-23429F8CA8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D5D0A4-4B3C-DEEA-C20E-586DAE898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8156F-078D-D696-3D43-6B2CFB46F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CDE58-F0C6-61F0-327B-CB30860A5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16FE22-4110-7156-DF81-CDD7BD740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07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A0435-ADBC-5F0F-8883-ABE4E92AC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1F99C9-E2F4-622B-66CB-C9FA303AC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EB925A-224F-F819-D294-DF093BCECA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DD4D72-2C74-9FD0-C01B-4959C6AD17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DC4DD2-C5B1-B52B-6A89-AECAD78D1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9CFAC1-9333-FD9A-C360-3C39E88AA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8B98AE-7056-9E79-66BF-56CBC273D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33986C-EF5D-F016-7DF3-CE0408568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516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CAD28-1A83-CFA6-3C68-0A3F78971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98AB38-909E-4664-30AE-DF0D030BB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C01D9E-0E99-F911-3A46-6ECA5400E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24F300-2FD6-2462-00A3-28517AE4D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8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344AC0-0FB9-C8E7-C299-89A9D1B2F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108C6A-0DC2-0CDA-1CE5-A56EB212C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DFE7F-67E7-C454-83B3-64BF3ECCA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540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9CD6-4C44-6992-5100-316DAD14B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ADE4-32F9-E1D7-422E-BCDD06E7A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3EB94A-2994-397B-A0E1-79A8784D67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6692D8-07BD-3C2A-4178-EF3E6FB27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1370E-62BD-63E2-DA3E-42E72CE31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8B02C-3DD8-D4C7-8AFB-6CEBB58E2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137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B92CD-349C-A6B4-B3D6-E92255D71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D81692-1CED-94B4-B499-559BD915D7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34804C-D612-6554-4010-2F2BB54200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867237-F4DE-3376-1249-81A065D45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353A4D-5A0E-401D-6D3D-A36AAD4CC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184EE-EF2A-9E14-1070-9832C8D7B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895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CD378-1725-56CB-571A-9E1525E1F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904655-47FC-5300-8B70-65504FD9E6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2EDF6-8FB5-C674-53C5-A908E0200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C63F6-67E7-D01E-6688-10AACA104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E380B-FFFC-9963-6796-1FECAEF19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354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0B4856-848C-34C0-248A-B396F86ABB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901149-059C-501C-F55C-1C80E2AD13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8ACDB-8CFB-0ECF-F934-4F266189E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79DF2-9C83-085D-1718-0911FABC5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1FA6F-0C2D-D687-E8F7-0B061D2A3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505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CD398E-C9D5-996E-4DCC-C8B78187B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FFB835-5636-7535-349B-1D39A2E0F6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D6115-3E2D-0BFA-BA43-163EF20D48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C2B204-0C9F-AA49-B614-168483FF8D1C}" type="datetimeFigureOut">
              <a:rPr lang="en-US" smtClean="0"/>
              <a:t>2/5/25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38B0E4-69A2-AE87-DC14-0FFD119BEC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C87B0-E2E7-C260-EF3F-0321FA5FB2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874BD5-CFCF-D948-B293-04DA5AEBB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572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"/>
          <p:cNvSpPr/>
          <p:nvPr/>
        </p:nvSpPr>
        <p:spPr>
          <a:xfrm>
            <a:off x="0" y="204882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" name="Google Shape;91;p1"/>
          <p:cNvSpPr txBox="1"/>
          <p:nvPr/>
        </p:nvSpPr>
        <p:spPr>
          <a:xfrm>
            <a:off x="741025" y="4791702"/>
            <a:ext cx="5754900" cy="97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Student Name: Vasile Florin Buzan</a:t>
            </a:r>
            <a:endParaRPr dirty="0"/>
          </a:p>
        </p:txBody>
      </p:sp>
      <p:sp>
        <p:nvSpPr>
          <p:cNvPr id="92" name="Google Shape;92;p1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1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49803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4" name="Google Shape;94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04423" y="1391050"/>
            <a:ext cx="5279751" cy="3277849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6200E9-79F9-0E90-C016-761590186C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414" y="204882"/>
            <a:ext cx="5468586" cy="331651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2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Google Shape;101;p2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2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2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2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2"/>
          <p:cNvSpPr txBox="1"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US" sz="4000" b="1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Introduction</a:t>
            </a:r>
            <a:endParaRPr/>
          </a:p>
        </p:txBody>
      </p:sp>
      <p:sp>
        <p:nvSpPr>
          <p:cNvPr id="106" name="Google Shape;106;p2"/>
          <p:cNvSpPr txBox="1"/>
          <p:nvPr/>
        </p:nvSpPr>
        <p:spPr>
          <a:xfrm>
            <a:off x="4581727" y="649480"/>
            <a:ext cx="7403796" cy="5546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8575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i="1">
                <a:solidFill>
                  <a:schemeClr val="dk1"/>
                </a:solidFill>
              </a:rPr>
              <a:t>The event is “</a:t>
            </a:r>
            <a:r>
              <a:rPr lang="en-US" sz="20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Giving Table Charity Brunch</a:t>
            </a:r>
            <a:r>
              <a:rPr lang="en-US" sz="2000" i="1">
                <a:solidFill>
                  <a:schemeClr val="dk1"/>
                </a:solidFill>
              </a:rPr>
              <a:t>” .</a:t>
            </a:r>
            <a:endParaRPr sz="2000" i="1">
              <a:solidFill>
                <a:schemeClr val="dk1"/>
              </a:solidFill>
            </a:endParaRPr>
          </a:p>
          <a:p>
            <a:pPr marL="28575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dk1"/>
                </a:solidFill>
              </a:rPr>
              <a:t>It will </a:t>
            </a: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support mental health initiatives for hospitality workers.</a:t>
            </a:r>
            <a:endParaRPr/>
          </a:p>
          <a:p>
            <a:pPr marL="285750" marR="0" lvl="0" indent="-2286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event addresses high stress and mental health challenges in the hospitality sector (Wu et al., 2021).</a:t>
            </a:r>
            <a:endParaRPr/>
          </a:p>
          <a:p>
            <a:pPr marL="285750" marR="0" lvl="0" indent="-2286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Grand, York, a prestigious and accessible venue, has been chosen to ensure visibility and a positive ambiance (Khan et al., 2021).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3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3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3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3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3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3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3"/>
          <p:cNvSpPr txBox="1"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US" sz="4000" b="1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Event Details</a:t>
            </a:r>
            <a:endParaRPr/>
          </a:p>
        </p:txBody>
      </p:sp>
      <p:sp>
        <p:nvSpPr>
          <p:cNvPr id="120" name="Google Shape;120;p3"/>
          <p:cNvSpPr/>
          <p:nvPr/>
        </p:nvSpPr>
        <p:spPr>
          <a:xfrm>
            <a:off x="4522474" y="10138"/>
            <a:ext cx="6555347" cy="435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marR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286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charity brunch will feature keynote speakers, live entertainment, and a fundraising auction to engage and inspire attendees (O’Toole, 2011).</a:t>
            </a:r>
            <a:endParaRPr dirty="0"/>
          </a:p>
          <a:p>
            <a:pPr marL="285750" marR="0" lvl="0" indent="-2286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theme focuses on mental health awareness in the hospitality industry (Sohaib et al., 2022) .</a:t>
            </a:r>
            <a:endParaRPr dirty="0"/>
          </a:p>
          <a:p>
            <a:pPr marL="285750" marR="0" lvl="0" indent="-2286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target audience includes hospitality professionals, corporate sponsors, mental health advocates, and the general public (Smith, 2012). </a:t>
            </a:r>
            <a:endParaRPr dirty="0"/>
          </a:p>
        </p:txBody>
      </p:sp>
      <p:pic>
        <p:nvPicPr>
          <p:cNvPr id="122" name="Google Shape;122;p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05054" y="3837186"/>
            <a:ext cx="6019776" cy="2682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4"/>
          <p:cNvSpPr txBox="1">
            <a:spLocks noGrp="1"/>
          </p:cNvSpPr>
          <p:nvPr>
            <p:ph type="title"/>
          </p:nvPr>
        </p:nvSpPr>
        <p:spPr>
          <a:xfrm>
            <a:off x="412956" y="489509"/>
            <a:ext cx="1141525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Play"/>
              <a:buNone/>
            </a:pPr>
            <a:r>
              <a:rPr lang="en-US" sz="3200" b="1"/>
              <a:t>Market Factors (Part 1: Target Market &amp; Demand)</a:t>
            </a:r>
            <a:endParaRPr/>
          </a:p>
        </p:txBody>
      </p:sp>
      <p:grpSp>
        <p:nvGrpSpPr>
          <p:cNvPr id="129" name="Google Shape;129;p4"/>
          <p:cNvGrpSpPr/>
          <p:nvPr/>
        </p:nvGrpSpPr>
        <p:grpSpPr>
          <a:xfrm>
            <a:off x="6163382" y="2036223"/>
            <a:ext cx="4794997" cy="3196665"/>
            <a:chOff x="479949" y="399"/>
            <a:chExt cx="4794997" cy="3196665"/>
          </a:xfrm>
        </p:grpSpPr>
        <p:sp>
          <p:nvSpPr>
            <p:cNvPr id="130" name="Google Shape;130;p4"/>
            <p:cNvSpPr/>
            <p:nvPr/>
          </p:nvSpPr>
          <p:spPr>
            <a:xfrm>
              <a:off x="479949" y="399"/>
              <a:ext cx="1997915" cy="1198749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4"/>
            <p:cNvSpPr txBox="1"/>
            <p:nvPr/>
          </p:nvSpPr>
          <p:spPr>
            <a:xfrm>
              <a:off x="515059" y="35509"/>
              <a:ext cx="1927695" cy="1128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9525" tIns="49525" rIns="49525" bIns="495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Growing focus on workplace mental health within the hospitality sector (Kotera et al., 2021).</a:t>
              </a:r>
              <a:endParaRPr/>
            </a:p>
          </p:txBody>
        </p:sp>
        <p:sp>
          <p:nvSpPr>
            <p:cNvPr id="132" name="Google Shape;132;p4"/>
            <p:cNvSpPr/>
            <p:nvPr/>
          </p:nvSpPr>
          <p:spPr>
            <a:xfrm>
              <a:off x="2653681" y="352032"/>
              <a:ext cx="423558" cy="495483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A9B5C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4"/>
            <p:cNvSpPr txBox="1"/>
            <p:nvPr/>
          </p:nvSpPr>
          <p:spPr>
            <a:xfrm>
              <a:off x="2653681" y="451129"/>
              <a:ext cx="296491" cy="2972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" name="Google Shape;134;p4"/>
            <p:cNvSpPr/>
            <p:nvPr/>
          </p:nvSpPr>
          <p:spPr>
            <a:xfrm>
              <a:off x="3277031" y="399"/>
              <a:ext cx="1997915" cy="1198749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4"/>
            <p:cNvSpPr txBox="1"/>
            <p:nvPr/>
          </p:nvSpPr>
          <p:spPr>
            <a:xfrm>
              <a:off x="3312141" y="35509"/>
              <a:ext cx="1927695" cy="1128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9525" tIns="49525" rIns="49525" bIns="495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Increasing interest in CSR-driven initiatives to create long-term societal impact (Radu and Smaili, 2021).</a:t>
              </a:r>
              <a:endParaRPr/>
            </a:p>
          </p:txBody>
        </p:sp>
        <p:sp>
          <p:nvSpPr>
            <p:cNvPr id="136" name="Google Shape;136;p4"/>
            <p:cNvSpPr/>
            <p:nvPr/>
          </p:nvSpPr>
          <p:spPr>
            <a:xfrm rot="5400000">
              <a:off x="4064209" y="1339002"/>
              <a:ext cx="423558" cy="495483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A9B5C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4"/>
            <p:cNvSpPr txBox="1"/>
            <p:nvPr/>
          </p:nvSpPr>
          <p:spPr>
            <a:xfrm>
              <a:off x="4127344" y="1374965"/>
              <a:ext cx="297289" cy="29649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" name="Google Shape;138;p4"/>
            <p:cNvSpPr/>
            <p:nvPr/>
          </p:nvSpPr>
          <p:spPr>
            <a:xfrm>
              <a:off x="3277031" y="1998315"/>
              <a:ext cx="1997915" cy="1198749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4"/>
            <p:cNvSpPr txBox="1"/>
            <p:nvPr/>
          </p:nvSpPr>
          <p:spPr>
            <a:xfrm>
              <a:off x="3312141" y="2033425"/>
              <a:ext cx="1927695" cy="1128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9525" tIns="49525" rIns="49525" bIns="495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Rising awareness of mental health's impact on employee productivity and retention (Kotera et al., 2021).</a:t>
              </a:r>
              <a:endParaRPr/>
            </a:p>
          </p:txBody>
        </p:sp>
        <p:sp>
          <p:nvSpPr>
            <p:cNvPr id="140" name="Google Shape;140;p4"/>
            <p:cNvSpPr/>
            <p:nvPr/>
          </p:nvSpPr>
          <p:spPr>
            <a:xfrm rot="10800000">
              <a:off x="2677656" y="2349948"/>
              <a:ext cx="423558" cy="495483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A9B5C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4"/>
            <p:cNvSpPr txBox="1"/>
            <p:nvPr/>
          </p:nvSpPr>
          <p:spPr>
            <a:xfrm>
              <a:off x="2804723" y="2449045"/>
              <a:ext cx="296491" cy="2972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" name="Google Shape;142;p4"/>
            <p:cNvSpPr/>
            <p:nvPr/>
          </p:nvSpPr>
          <p:spPr>
            <a:xfrm>
              <a:off x="479949" y="1998315"/>
              <a:ext cx="1997915" cy="1198749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4"/>
            <p:cNvSpPr txBox="1"/>
            <p:nvPr/>
          </p:nvSpPr>
          <p:spPr>
            <a:xfrm>
              <a:off x="515059" y="2033425"/>
              <a:ext cx="1927695" cy="1128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9525" tIns="49525" rIns="49525" bIns="495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Public and industry-wide recognition of the need for inclusive and supportive workplace cultures (Liu et al., 2022).</a:t>
              </a:r>
              <a:endParaRPr/>
            </a:p>
          </p:txBody>
        </p:sp>
      </p:grpSp>
      <p:sp>
        <p:nvSpPr>
          <p:cNvPr id="144" name="Google Shape;144;p4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5" name="Google Shape;145;p4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49803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4"/>
          <p:cNvSpPr/>
          <p:nvPr/>
        </p:nvSpPr>
        <p:spPr>
          <a:xfrm>
            <a:off x="7604882" y="1379128"/>
            <a:ext cx="1738135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US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Demand </a:t>
            </a:r>
            <a:endParaRPr/>
          </a:p>
        </p:txBody>
      </p:sp>
      <p:graphicFrame>
        <p:nvGraphicFramePr>
          <p:cNvPr id="147" name="Google Shape;147;p4"/>
          <p:cNvGraphicFramePr/>
          <p:nvPr/>
        </p:nvGraphicFramePr>
        <p:xfrm>
          <a:off x="903634" y="2035824"/>
          <a:ext cx="4553275" cy="39376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231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216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87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 u="none" strike="noStrike" cap="none"/>
                        <a:t>Target Group</a:t>
                      </a:r>
                      <a:endParaRPr sz="1300"/>
                    </a:p>
                  </a:txBody>
                  <a:tcPr marL="73475" marR="73475" marT="36725" marB="36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/>
                        <a:t>Details</a:t>
                      </a:r>
                      <a:endParaRPr sz="1300"/>
                    </a:p>
                  </a:txBody>
                  <a:tcPr marL="73475" marR="73475" marT="36725" marB="367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2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/>
                        <a:t>Hospitality Stakeholders</a:t>
                      </a:r>
                      <a:endParaRPr sz="1300"/>
                    </a:p>
                  </a:txBody>
                  <a:tcPr marL="73475" marR="73475" marT="36725" marB="36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/>
                        <a:t>Owners, managers, and employees with a vested interest in improving workplace mental health (Kotera et al., 2021).</a:t>
                      </a:r>
                      <a:endParaRPr/>
                    </a:p>
                  </a:txBody>
                  <a:tcPr marL="73475" marR="73475" marT="36725" marB="367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782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/>
                        <a:t>Corporate Sponsors</a:t>
                      </a:r>
                      <a:endParaRPr sz="1300"/>
                    </a:p>
                  </a:txBody>
                  <a:tcPr marL="73475" marR="73475" marT="36725" marB="36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/>
                        <a:t>Companies seeking CSR alignment and opportunities to enhance their social responsibility performance (Radu and Smaili, 2021).</a:t>
                      </a:r>
                      <a:endParaRPr/>
                    </a:p>
                  </a:txBody>
                  <a:tcPr marL="73475" marR="73475" marT="36725" marB="367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782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b="1"/>
                        <a:t>Media Outlets</a:t>
                      </a:r>
                      <a:endParaRPr sz="1300"/>
                    </a:p>
                  </a:txBody>
                  <a:tcPr marL="73475" marR="73475" marT="36725" marB="36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00" dirty="0"/>
                        <a:t>Media platforms interested in covering impactful stories related to mental health and industry trends (Liu et al., 2022).</a:t>
                      </a:r>
                      <a:endParaRPr dirty="0"/>
                    </a:p>
                  </a:txBody>
                  <a:tcPr marL="73475" marR="73475" marT="36725" marB="367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48" name="Google Shape;148;p4"/>
          <p:cNvSpPr/>
          <p:nvPr/>
        </p:nvSpPr>
        <p:spPr>
          <a:xfrm>
            <a:off x="1327355" y="1379128"/>
            <a:ext cx="2711245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US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Target Market 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5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5" name="Google Shape;155;p5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6" name="Google Shape;156;p5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5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5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9" name="Google Shape;159;p5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5"/>
          <p:cNvSpPr txBox="1"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Play"/>
              <a:buNone/>
            </a:pPr>
            <a:r>
              <a:rPr lang="en-US" sz="3400" b="1">
                <a:solidFill>
                  <a:srgbClr val="FFFFFF"/>
                </a:solidFill>
              </a:rPr>
              <a:t>Market Factors (Part 2: Competition &amp; Differentiation)</a:t>
            </a:r>
            <a:endParaRPr/>
          </a:p>
        </p:txBody>
      </p:sp>
      <p:sp>
        <p:nvSpPr>
          <p:cNvPr id="161" name="Google Shape;161;p5"/>
          <p:cNvSpPr txBox="1">
            <a:spLocks noGrp="1"/>
          </p:cNvSpPr>
          <p:nvPr>
            <p:ph type="body" idx="1"/>
          </p:nvPr>
        </p:nvSpPr>
        <p:spPr>
          <a:xfrm>
            <a:off x="4810259" y="649480"/>
            <a:ext cx="6555347" cy="5546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 b="1"/>
              <a:t>Competition</a:t>
            </a:r>
            <a:endParaRPr sz="2000"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Charity events often focus on general health or workplace well-being (Fox et al., 2014).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Overlap with broader CSR-driven initiatives within the hospitality industry (Getz and Page, 2019).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 b="1"/>
              <a:t>Differentiation</a:t>
            </a:r>
            <a:endParaRPr sz="2000"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Targets mental health challenges specific to hospitality workers, a highly stressed demographic (Meredith, 2022).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Integrates fundraising, mental health awareness, and networking into one impactful event (Fox et al., 2014).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Provides a platform for industry collaboration and support (Getz and Page, 2019).</a:t>
            </a:r>
            <a:endParaRPr/>
          </a:p>
          <a:p>
            <a:pPr marL="228600" lvl="0" indent="-101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6"/>
          <p:cNvSpPr txBox="1">
            <a:spLocks noGrp="1"/>
          </p:cNvSpPr>
          <p:nvPr>
            <p:ph type="title"/>
          </p:nvPr>
        </p:nvSpPr>
        <p:spPr>
          <a:xfrm>
            <a:off x="3616198" y="250547"/>
            <a:ext cx="4959603" cy="1041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 b="1"/>
              <a:t>Operational Factors</a:t>
            </a:r>
            <a:endParaRPr/>
          </a:p>
        </p:txBody>
      </p:sp>
      <p:sp>
        <p:nvSpPr>
          <p:cNvPr id="168" name="Google Shape;168;p6"/>
          <p:cNvSpPr txBox="1">
            <a:spLocks noGrp="1"/>
          </p:cNvSpPr>
          <p:nvPr>
            <p:ph type="body" idx="1"/>
          </p:nvPr>
        </p:nvSpPr>
        <p:spPr>
          <a:xfrm>
            <a:off x="585789" y="1667715"/>
            <a:ext cx="5982159" cy="35225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 b="1"/>
              <a:t>Venue</a:t>
            </a:r>
            <a:endParaRPr sz="1800"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/>
              <a:t>The Grand, York – a prestigious venue with a 200-attendee capacity (Shepherd, 2024).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 b="1"/>
              <a:t>Logistics</a:t>
            </a:r>
            <a:endParaRPr sz="1800"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Staffing:</a:t>
            </a:r>
            <a:r>
              <a:rPr lang="en-US" sz="1800"/>
              <a:t> Event managers, caterers, and volunteers to ensure smooth operations (Butler et al., 2024).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Schedule:</a:t>
            </a:r>
            <a:r>
              <a:rPr lang="en-US" sz="1800"/>
              <a:t> Networking, brunch, keynote speeches, and a fundraising auction (Leivadeas and Falkner, 2022).</a:t>
            </a:r>
            <a:endParaRPr/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Resources:</a:t>
            </a:r>
            <a:r>
              <a:rPr lang="en-US" sz="1800"/>
              <a:t> Branded décor, mental health materials, and auction items to engage attendees (Rizkika and Dellyana, 2024).</a:t>
            </a:r>
            <a:endParaRPr/>
          </a:p>
          <a:p>
            <a:pPr marL="228600" lvl="0" indent="-1143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 sz="1800"/>
          </a:p>
        </p:txBody>
      </p:sp>
      <p:pic>
        <p:nvPicPr>
          <p:cNvPr id="169" name="Google Shape;169;p6" descr="The Grand, York hotel review | CN Traveller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57093" y="1605226"/>
            <a:ext cx="4756372" cy="3567279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6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6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7"/>
          <p:cNvSpPr/>
          <p:nvPr/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5686"/>
                </a:srgbClr>
              </a:gs>
              <a:gs pos="100000">
                <a:srgbClr val="0F4861"/>
              </a:gs>
            </a:gsLst>
            <a:lin ang="6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7"/>
          <p:cNvSpPr/>
          <p:nvPr/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rgbClr val="156082">
                  <a:alpha val="40784"/>
                </a:srgbClr>
              </a:gs>
              <a:gs pos="74000">
                <a:srgbClr val="43AFE2">
                  <a:alpha val="0"/>
                </a:srgbClr>
              </a:gs>
              <a:gs pos="100000">
                <a:srgbClr val="43AFE2">
                  <a:alpha val="0"/>
                </a:srgbClr>
              </a:gs>
            </a:gsLst>
            <a:lin ang="8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p7"/>
          <p:cNvSpPr/>
          <p:nvPr/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78000">
                <a:srgbClr val="156082">
                  <a:alpha val="14901"/>
                </a:srgbClr>
              </a:gs>
              <a:gs pos="100000">
                <a:srgbClr val="156082">
                  <a:alpha val="14901"/>
                </a:srgbClr>
              </a:gs>
            </a:gsLst>
            <a:lin ang="156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7"/>
          <p:cNvSpPr txBox="1"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US" sz="4000" b="1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Financial Factors</a:t>
            </a:r>
            <a:endParaRPr/>
          </a:p>
        </p:txBody>
      </p:sp>
      <p:graphicFrame>
        <p:nvGraphicFramePr>
          <p:cNvPr id="181" name="Google Shape;181;p7"/>
          <p:cNvGraphicFramePr/>
          <p:nvPr/>
        </p:nvGraphicFramePr>
        <p:xfrm>
          <a:off x="763671" y="1966293"/>
          <a:ext cx="3000000" cy="30000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20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120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47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4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Category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Details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Amount (£)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7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Costs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Venue hire, catering, décor, marketing, speaker fees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£15,000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4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Revenue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Ticket sales (200 attendees x £50)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£10,000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4175">
                <a:tc rowSpan="2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Auction proceeds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£10,000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41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Sponsorships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£5,000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4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Total Revenue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£25,000</a:t>
                      </a:r>
                      <a:endParaRPr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4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b="1" cap="none">
                          <a:solidFill>
                            <a:schemeClr val="dk1"/>
                          </a:solidFill>
                        </a:rPr>
                        <a:t>Net Proceeds</a:t>
                      </a:r>
                      <a:endParaRPr sz="1900" cap="none">
                        <a:solidFill>
                          <a:schemeClr val="dk1"/>
                        </a:solidFill>
                      </a:endParaRPr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>
                          <a:solidFill>
                            <a:schemeClr val="dk1"/>
                          </a:solidFill>
                        </a:rPr>
                        <a:t>Allocated to mental health programs</a:t>
                      </a:r>
                      <a:endParaRPr/>
                    </a:p>
                  </a:txBody>
                  <a:tcPr marL="163200" marR="125525" marT="125525" marB="1255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900" cap="none" dirty="0">
                          <a:solidFill>
                            <a:schemeClr val="dk1"/>
                          </a:solidFill>
                        </a:rPr>
                        <a:t>£10,000</a:t>
                      </a:r>
                      <a:endParaRPr dirty="0"/>
                    </a:p>
                  </a:txBody>
                  <a:tcPr marL="163200" marR="125525" marT="125525" marB="1255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8"/>
          <p:cNvSpPr txBox="1">
            <a:spLocks noGrp="1"/>
          </p:cNvSpPr>
          <p:nvPr>
            <p:ph type="title"/>
          </p:nvPr>
        </p:nvSpPr>
        <p:spPr>
          <a:xfrm>
            <a:off x="786153" y="680855"/>
            <a:ext cx="5126751" cy="7663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 b="1">
                <a:latin typeface="Play"/>
                <a:ea typeface="Play"/>
                <a:cs typeface="Play"/>
                <a:sym typeface="Play"/>
              </a:rPr>
              <a:t>EMBOK Model</a:t>
            </a:r>
            <a:endParaRPr/>
          </a:p>
        </p:txBody>
      </p:sp>
      <p:sp>
        <p:nvSpPr>
          <p:cNvPr id="188" name="Google Shape;188;p8"/>
          <p:cNvSpPr txBox="1">
            <a:spLocks noGrp="1"/>
          </p:cNvSpPr>
          <p:nvPr>
            <p:ph type="body" idx="1"/>
          </p:nvPr>
        </p:nvSpPr>
        <p:spPr>
          <a:xfrm>
            <a:off x="786153" y="2048474"/>
            <a:ext cx="6069751" cy="35225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 b="1"/>
              <a:t>Administration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Governance: </a:t>
            </a:r>
            <a:r>
              <a:rPr lang="en-US" sz="1800"/>
              <a:t>Ensuring compliance with operational and legal frameworks (Afandy, 2024).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Stakeholder collaboration: </a:t>
            </a:r>
            <a:r>
              <a:rPr lang="en-US" sz="1800"/>
              <a:t>Engaging key partners to align objectives (Barakat and Wada, 2021).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Financial management: </a:t>
            </a:r>
            <a:r>
              <a:rPr lang="en-US" sz="1800"/>
              <a:t>Allocating resources efficiently to meet event goals (Afandy, 2024).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 b="1"/>
              <a:t>Design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Concept:</a:t>
            </a:r>
            <a:r>
              <a:rPr lang="en-US" sz="1800"/>
              <a:t> A warm, inclusive environment focusing on mental health (Lister et al., 2023).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US" sz="1800" b="1"/>
              <a:t>Itinerary:</a:t>
            </a:r>
            <a:r>
              <a:rPr lang="en-US" sz="1800"/>
              <a:t> Welcome, brunch, keynote speeches, auction.</a:t>
            </a:r>
            <a:endParaRPr/>
          </a:p>
          <a:p>
            <a:pPr marL="228600" lvl="0" indent="-114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 sz="1800"/>
          </a:p>
        </p:txBody>
      </p:sp>
      <p:pic>
        <p:nvPicPr>
          <p:cNvPr id="189" name="Google Shape;189;p8" descr="Board Room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32289" y="1407407"/>
            <a:ext cx="4533570" cy="4533570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8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Google Shape;191;p8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9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8" name="Google Shape;198;p9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9" name="Google Shape;199;p9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9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1" name="Google Shape;201;p9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2" name="Google Shape;202;p9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" name="Google Shape;203;p9"/>
          <p:cNvSpPr txBox="1">
            <a:spLocks noGrp="1"/>
          </p:cNvSpPr>
          <p:nvPr>
            <p:ph type="title"/>
          </p:nvPr>
        </p:nvSpPr>
        <p:spPr>
          <a:xfrm>
            <a:off x="275303" y="586855"/>
            <a:ext cx="3392785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US" sz="4000" b="1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EMBOK Model</a:t>
            </a:r>
            <a:endParaRPr/>
          </a:p>
        </p:txBody>
      </p:sp>
      <p:grpSp>
        <p:nvGrpSpPr>
          <p:cNvPr id="204" name="Google Shape;204;p9"/>
          <p:cNvGrpSpPr/>
          <p:nvPr/>
        </p:nvGrpSpPr>
        <p:grpSpPr>
          <a:xfrm>
            <a:off x="4810259" y="876583"/>
            <a:ext cx="6555347" cy="5091840"/>
            <a:chOff x="0" y="227103"/>
            <a:chExt cx="6555347" cy="5091840"/>
          </a:xfrm>
        </p:grpSpPr>
        <p:sp>
          <p:nvSpPr>
            <p:cNvPr id="205" name="Google Shape;205;p9"/>
            <p:cNvSpPr/>
            <p:nvPr/>
          </p:nvSpPr>
          <p:spPr>
            <a:xfrm>
              <a:off x="0" y="478023"/>
              <a:ext cx="6555347" cy="2463300"/>
            </a:xfrm>
            <a:prstGeom prst="rect">
              <a:avLst/>
            </a:prstGeom>
            <a:solidFill>
              <a:schemeClr val="lt1">
                <a:alpha val="89803"/>
              </a:schemeClr>
            </a:solidFill>
            <a:ln w="19050" cap="flat" cmpd="sng">
              <a:solidFill>
                <a:srgbClr val="12608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9"/>
            <p:cNvSpPr txBox="1"/>
            <p:nvPr/>
          </p:nvSpPr>
          <p:spPr>
            <a:xfrm>
              <a:off x="0" y="478023"/>
              <a:ext cx="6555347" cy="2463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750" tIns="354075" rIns="508750" bIns="120900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Staffing:</a:t>
              </a: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Ensuring adequate personnel, including event managers, caterers, and volunteers (Rogers and Wynn-Moylan, 2022).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Resource Allocation:</a:t>
              </a: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Efficient distribution of materials and resources to meet event demands (Meredith, 2022).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On-Site Execution:</a:t>
              </a: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Coordinated management of event activities to ensure smooth operations (Paliwal et al., 2021).</a:t>
              </a:r>
              <a:endParaRPr/>
            </a:p>
          </p:txBody>
        </p:sp>
        <p:sp>
          <p:nvSpPr>
            <p:cNvPr id="207" name="Google Shape;207;p9"/>
            <p:cNvSpPr/>
            <p:nvPr/>
          </p:nvSpPr>
          <p:spPr>
            <a:xfrm>
              <a:off x="327767" y="227103"/>
              <a:ext cx="4588742" cy="501840"/>
            </a:xfrm>
            <a:prstGeom prst="roundRect">
              <a:avLst>
                <a:gd name="adj" fmla="val 16667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9"/>
            <p:cNvSpPr txBox="1"/>
            <p:nvPr/>
          </p:nvSpPr>
          <p:spPr>
            <a:xfrm>
              <a:off x="352265" y="251601"/>
              <a:ext cx="4539746" cy="4528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73425" tIns="0" rIns="173425" bIns="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700"/>
                <a:buFont typeface="Arial"/>
                <a:buNone/>
              </a:pPr>
              <a:r>
                <a:rPr lang="en-US" sz="17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Operations</a:t>
              </a:r>
              <a:endParaRPr sz="17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" name="Google Shape;209;p9"/>
            <p:cNvSpPr/>
            <p:nvPr/>
          </p:nvSpPr>
          <p:spPr>
            <a:xfrm>
              <a:off x="0" y="3284043"/>
              <a:ext cx="6555347" cy="2034900"/>
            </a:xfrm>
            <a:prstGeom prst="rect">
              <a:avLst/>
            </a:prstGeom>
            <a:solidFill>
              <a:schemeClr val="lt1">
                <a:alpha val="89803"/>
              </a:schemeClr>
            </a:solidFill>
            <a:ln w="19050" cap="flat" cmpd="sng">
              <a:solidFill>
                <a:srgbClr val="12608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9"/>
            <p:cNvSpPr txBox="1"/>
            <p:nvPr/>
          </p:nvSpPr>
          <p:spPr>
            <a:xfrm>
              <a:off x="0" y="3284043"/>
              <a:ext cx="6555347" cy="2034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750" tIns="354075" rIns="508750" bIns="120900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Mitigation Strategies:</a:t>
              </a:r>
              <a:endParaRPr sz="1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342900" marR="0" lvl="2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Backup plans for venue-related issues.</a:t>
              </a:r>
              <a:endParaRPr/>
            </a:p>
            <a:p>
              <a:pPr marL="342900" marR="0" lvl="2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Contingency funds for financial shortfalls (DasGupta, 2022).</a:t>
              </a:r>
              <a:endParaRPr/>
            </a:p>
            <a:p>
              <a:pPr marL="342900" marR="0" lvl="2" indent="-171450" algn="l" rtl="0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lang="en-US" sz="17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Logistics support to address unforeseen delays or disruptions (Meredith, 2022).</a:t>
              </a:r>
              <a:endParaRPr/>
            </a:p>
          </p:txBody>
        </p:sp>
        <p:sp>
          <p:nvSpPr>
            <p:cNvPr id="211" name="Google Shape;211;p9"/>
            <p:cNvSpPr/>
            <p:nvPr/>
          </p:nvSpPr>
          <p:spPr>
            <a:xfrm>
              <a:off x="327767" y="3033123"/>
              <a:ext cx="4588742" cy="501840"/>
            </a:xfrm>
            <a:prstGeom prst="roundRect">
              <a:avLst>
                <a:gd name="adj" fmla="val 16667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9"/>
            <p:cNvSpPr txBox="1"/>
            <p:nvPr/>
          </p:nvSpPr>
          <p:spPr>
            <a:xfrm>
              <a:off x="352265" y="3057621"/>
              <a:ext cx="4539746" cy="4528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73425" tIns="0" rIns="173425" bIns="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700"/>
                <a:buFont typeface="Arial"/>
                <a:buNone/>
              </a:pPr>
              <a:r>
                <a:rPr lang="en-US" sz="17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Risk Management</a:t>
              </a:r>
              <a:endParaRPr sz="17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1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10"/>
          <p:cNvSpPr/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0" name="Google Shape;220;p10"/>
          <p:cNvSpPr/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45882"/>
                </a:srgbClr>
              </a:gs>
              <a:gs pos="100000">
                <a:srgbClr val="156082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10"/>
          <p:cNvSpPr/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156082">
                  <a:alpha val="28627"/>
                </a:srgbClr>
              </a:gs>
              <a:gs pos="2000">
                <a:srgbClr val="156082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2" name="Google Shape;222;p10"/>
          <p:cNvSpPr/>
          <p:nvPr/>
        </p:nvSpPr>
        <p:spPr>
          <a:xfrm rot="-964587">
            <a:off x="-501737" y="969718"/>
            <a:ext cx="3900357" cy="4178958"/>
          </a:xfrm>
          <a:custGeom>
            <a:avLst/>
            <a:gdLst/>
            <a:ahLst/>
            <a:cxnLst/>
            <a:rect l="l" t="t" r="r" b="b"/>
            <a:pathLst>
              <a:path w="3900357" h="4178958" extrusionOk="0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156082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10"/>
          <p:cNvSpPr/>
          <p:nvPr/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3AFE2">
                  <a:alpha val="10980"/>
                </a:srgbClr>
              </a:gs>
              <a:gs pos="100000">
                <a:srgbClr val="43AFE2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10"/>
          <p:cNvSpPr txBox="1"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Play"/>
              <a:buNone/>
            </a:pPr>
            <a:r>
              <a:rPr lang="en-US" sz="4000" i="0">
                <a:solidFill>
                  <a:schemeClr val="lt1"/>
                </a:solidFill>
                <a:latin typeface="Play"/>
                <a:ea typeface="Play"/>
                <a:cs typeface="Play"/>
                <a:sym typeface="Play"/>
              </a:rPr>
              <a:t>Conclusion</a:t>
            </a:r>
            <a:endParaRPr/>
          </a:p>
        </p:txBody>
      </p:sp>
      <p:sp>
        <p:nvSpPr>
          <p:cNvPr id="225" name="Google Shape;225;p10"/>
          <p:cNvSpPr txBox="1"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i="1"/>
              <a:t>The Giving Table Charity Brunch</a:t>
            </a:r>
            <a:r>
              <a:rPr lang="en-US" sz="2000"/>
              <a:t> is feasible, supported by strong market demand, effective operational planning, and financial viability.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The event addresses critical mental health needs in the hospitality sector, providing awareness and funding solutions.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Secure key sponsors to strengthen financial backing.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Finalise logistics for smooth execution.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Launch marketing campaigns to attract attendees and maximise impact.</a:t>
            </a:r>
            <a:endParaRPr/>
          </a:p>
          <a:p>
            <a:pPr marL="0" lvl="0" indent="127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endParaRPr sz="2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2" name="Google Shape;232;p11"/>
          <p:cNvSpPr txBox="1">
            <a:spLocks noGrp="1"/>
          </p:cNvSpPr>
          <p:nvPr>
            <p:ph type="title"/>
          </p:nvPr>
        </p:nvSpPr>
        <p:spPr>
          <a:xfrm>
            <a:off x="529049" y="427397"/>
            <a:ext cx="4995215" cy="430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 b="1">
                <a:latin typeface="Play"/>
                <a:ea typeface="Play"/>
                <a:cs typeface="Play"/>
                <a:sym typeface="Play"/>
              </a:rPr>
              <a:t>References</a:t>
            </a:r>
            <a:endParaRPr/>
          </a:p>
        </p:txBody>
      </p:sp>
      <p:sp>
        <p:nvSpPr>
          <p:cNvPr id="233" name="Google Shape;233;p11"/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11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6" name="Google Shape;236;p1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457200"/>
            <a:ext cx="7938" cy="7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6528B6B-7CBE-6A26-5991-8F8D2A6324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711" y="716045"/>
            <a:ext cx="11278578" cy="542591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777</Words>
  <Application>Microsoft Macintosh PowerPoint</Application>
  <PresentationFormat>Widescreen</PresentationFormat>
  <Paragraphs>88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Play</vt:lpstr>
      <vt:lpstr>Office Theme</vt:lpstr>
      <vt:lpstr>PowerPoint Presentation</vt:lpstr>
      <vt:lpstr>Introduction</vt:lpstr>
      <vt:lpstr>Event Details</vt:lpstr>
      <vt:lpstr>Market Factors (Part 1: Target Market &amp; Demand)</vt:lpstr>
      <vt:lpstr>Market Factors (Part 2: Competition &amp; Differentiation)</vt:lpstr>
      <vt:lpstr>Operational Factors</vt:lpstr>
      <vt:lpstr>Financial Factors</vt:lpstr>
      <vt:lpstr>EMBOK Model</vt:lpstr>
      <vt:lpstr>EMBOK Model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Vasile Florin Buzan (2222994)</dc:creator>
  <cp:keywords/>
  <dc:description/>
  <cp:lastModifiedBy>Vasile Florin Buzan (2222994)</cp:lastModifiedBy>
  <cp:revision>1</cp:revision>
  <dcterms:created xsi:type="dcterms:W3CDTF">2025-02-05T09:10:30Z</dcterms:created>
  <dcterms:modified xsi:type="dcterms:W3CDTF">2025-02-05T09:11:11Z</dcterms:modified>
  <cp:category/>
</cp:coreProperties>
</file>