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/>
    <p:restoredTop sz="94681"/>
  </p:normalViewPr>
  <p:slideViewPr>
    <p:cSldViewPr>
      <p:cViewPr varScale="1">
        <p:scale>
          <a:sx n="124" d="100"/>
          <a:sy n="124" d="100"/>
        </p:scale>
        <p:origin x="61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11/21/18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ithnail-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28736"/>
            <a:ext cx="9144000" cy="514502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85728"/>
            <a:ext cx="373640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FF00"/>
                </a:solidFill>
              </a:rPr>
              <a:t>Film Genre:</a:t>
            </a:r>
          </a:p>
          <a:p>
            <a:r>
              <a:rPr lang="en-GB" sz="4000" b="1" dirty="0">
                <a:solidFill>
                  <a:schemeClr val="accent6">
                    <a:lumMod val="75000"/>
                  </a:schemeClr>
                </a:solidFill>
              </a:rPr>
              <a:t>Comedy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r>
              <a:rPr lang="en-GB" sz="2800" dirty="0"/>
              <a:t>Part Two: 1980s-present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Comedy: conventions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071546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dirty="0"/>
              <a:t> Comedy versus ‘the comic’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Visual ‘gags’/ jokes (or ‘wisecracks’)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Relatable characters; everyday existence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3000" dirty="0"/>
              <a:t> </a:t>
            </a:r>
            <a:r>
              <a:rPr lang="en-GB" sz="2800" dirty="0"/>
              <a:t>Series of mishaps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/>
              <a:t> Happy ending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Inversion of:</a:t>
            </a:r>
          </a:p>
          <a:p>
            <a:pPr lvl="1">
              <a:buFont typeface="Arial" pitchFamily="34" charset="0"/>
              <a:buChar char="•"/>
            </a:pPr>
            <a:r>
              <a:rPr lang="en-GB" sz="3000" dirty="0"/>
              <a:t> </a:t>
            </a:r>
            <a:r>
              <a:rPr lang="en-GB" sz="2800" dirty="0"/>
              <a:t>Social Norms</a:t>
            </a:r>
          </a:p>
          <a:p>
            <a:pPr lvl="1">
              <a:buFont typeface="Arial" pitchFamily="34" charset="0"/>
              <a:buChar char="•"/>
            </a:pPr>
            <a:r>
              <a:rPr lang="en-GB" sz="2800" dirty="0"/>
              <a:t> Cultural Norms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Balance: not ‘monstrous’ or ‘silly’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Irony and Sarcasm</a:t>
            </a:r>
          </a:p>
          <a:p>
            <a:pPr>
              <a:buFont typeface="Arial" pitchFamily="34" charset="0"/>
              <a:buChar char="•"/>
            </a:pPr>
            <a:r>
              <a:rPr lang="en-GB" sz="3000" dirty="0"/>
              <a:t> Parody and Satire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withnail-i.jp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856488"/>
            <a:ext cx="9144000" cy="514502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214290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Withnail &amp; I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785794"/>
            <a:ext cx="1635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Robinson, 1987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2000240"/>
            <a:ext cx="40719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Character-driven humour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Satire, e.g. class, thespians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Period setting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Loveable rogues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Class divisions/antagonism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Road Movie - affinities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Series of mishaps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Ending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ifeaquaticmain.0.jpg"/>
          <p:cNvPicPr>
            <a:picLocks noChangeAspect="1"/>
          </p:cNvPicPr>
          <p:nvPr/>
        </p:nvPicPr>
        <p:blipFill>
          <a:blip r:embed="rId2"/>
          <a:srcRect t="16015"/>
          <a:stretch>
            <a:fillRect/>
          </a:stretch>
        </p:blipFill>
        <p:spPr>
          <a:xfrm>
            <a:off x="0" y="1357298"/>
            <a:ext cx="9144000" cy="511970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85728"/>
            <a:ext cx="6639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The Life Aquatic with Steve Zissou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857232"/>
            <a:ext cx="1665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Anderson, 2014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928934"/>
            <a:ext cx="40719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Anderson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Irony/sincerity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Self-reflexivity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Intertextuality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Character tropes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Indie comedy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Comedy drama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ifeaquaticmain.0.jpg">
            <a:extLst>
              <a:ext uri="{FF2B5EF4-FFF2-40B4-BE49-F238E27FC236}">
                <a16:creationId xmlns:a16="http://schemas.microsoft.com/office/drawing/2014/main" id="{8E555EE6-F667-EC49-8F9E-45307FD7B1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15"/>
          <a:stretch>
            <a:fillRect/>
          </a:stretch>
        </p:blipFill>
        <p:spPr>
          <a:xfrm>
            <a:off x="-12041" y="1052736"/>
            <a:ext cx="9144000" cy="51197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B9ED72-40C6-0047-869E-2BFFB14755F1}"/>
              </a:ext>
            </a:extLst>
          </p:cNvPr>
          <p:cNvSpPr txBox="1"/>
          <p:nvPr/>
        </p:nvSpPr>
        <p:spPr>
          <a:xfrm>
            <a:off x="3707904" y="2996952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Bad Dad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D12671-F3CF-504E-A361-FB88E41F105F}"/>
              </a:ext>
            </a:extLst>
          </p:cNvPr>
          <p:cNvSpPr txBox="1"/>
          <p:nvPr/>
        </p:nvSpPr>
        <p:spPr>
          <a:xfrm>
            <a:off x="4355976" y="3375337"/>
            <a:ext cx="1473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Quixotic hero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C4248D-9993-664F-A15C-0203A0C1E7E6}"/>
              </a:ext>
            </a:extLst>
          </p:cNvPr>
          <p:cNvSpPr txBox="1"/>
          <p:nvPr/>
        </p:nvSpPr>
        <p:spPr>
          <a:xfrm>
            <a:off x="3786123" y="3652107"/>
            <a:ext cx="84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Auteur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7BDDC0-9282-044A-AC43-308E94BDAA40}"/>
              </a:ext>
            </a:extLst>
          </p:cNvPr>
          <p:cNvSpPr txBox="1"/>
          <p:nvPr/>
        </p:nvSpPr>
        <p:spPr>
          <a:xfrm>
            <a:off x="4404017" y="4021439"/>
            <a:ext cx="1536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Absent Parent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5A6C59-6D09-8D45-AA3E-3F7EBCB81A8A}"/>
              </a:ext>
            </a:extLst>
          </p:cNvPr>
          <p:cNvSpPr txBox="1"/>
          <p:nvPr/>
        </p:nvSpPr>
        <p:spPr>
          <a:xfrm>
            <a:off x="899270" y="3698348"/>
            <a:ext cx="1128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Matriarch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23B08E-518C-9243-A217-FFB60655150B}"/>
              </a:ext>
            </a:extLst>
          </p:cNvPr>
          <p:cNvSpPr txBox="1"/>
          <p:nvPr/>
        </p:nvSpPr>
        <p:spPr>
          <a:xfrm>
            <a:off x="6986758" y="3401030"/>
            <a:ext cx="1435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Single Parent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76DF9E-2A9E-6542-A5F5-032CE3DBCE0D}"/>
              </a:ext>
            </a:extLst>
          </p:cNvPr>
          <p:cNvSpPr txBox="1"/>
          <p:nvPr/>
        </p:nvSpPr>
        <p:spPr>
          <a:xfrm>
            <a:off x="6619599" y="3836773"/>
            <a:ext cx="1624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‘love interest’ (2)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CDAFF5-A7AA-B34F-9F7A-DE201A1A2A5C}"/>
              </a:ext>
            </a:extLst>
          </p:cNvPr>
          <p:cNvSpPr txBox="1"/>
          <p:nvPr/>
        </p:nvSpPr>
        <p:spPr>
          <a:xfrm>
            <a:off x="1463399" y="4206105"/>
            <a:ext cx="1624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‘love interest’ (1)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BE4B2A-D1EC-C444-B924-0896960E0761}"/>
              </a:ext>
            </a:extLst>
          </p:cNvPr>
          <p:cNvSpPr txBox="1"/>
          <p:nvPr/>
        </p:nvSpPr>
        <p:spPr>
          <a:xfrm>
            <a:off x="6157305" y="1824273"/>
            <a:ext cx="924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Hero’s rival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C0A622-A46C-0445-8D41-2353F12DE616}"/>
              </a:ext>
            </a:extLst>
          </p:cNvPr>
          <p:cNvSpPr txBox="1"/>
          <p:nvPr/>
        </p:nvSpPr>
        <p:spPr>
          <a:xfrm>
            <a:off x="8140651" y="2858527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Sidekick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7F4B0E-B72D-EA4B-8B1A-B60BA97339F5}"/>
              </a:ext>
            </a:extLst>
          </p:cNvPr>
          <p:cNvSpPr txBox="1"/>
          <p:nvPr/>
        </p:nvSpPr>
        <p:spPr>
          <a:xfrm>
            <a:off x="5671714" y="6126157"/>
            <a:ext cx="3520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Also: Ned = Son in search of parent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53F6AED-4859-7B4D-96C6-5975AA5A1A1B}"/>
              </a:ext>
            </a:extLst>
          </p:cNvPr>
          <p:cNvSpPr txBox="1"/>
          <p:nvPr/>
        </p:nvSpPr>
        <p:spPr>
          <a:xfrm>
            <a:off x="187325" y="201804"/>
            <a:ext cx="52967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ANDERSONIAN CHARACTER TYPES</a:t>
            </a:r>
          </a:p>
        </p:txBody>
      </p:sp>
    </p:spTree>
    <p:extLst>
      <p:ext uri="{BB962C8B-B14F-4D97-AF65-F5344CB8AC3E}">
        <p14:creationId xmlns:p14="http://schemas.microsoft.com/office/powerpoint/2010/main" val="40601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ady Bird.jp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85728"/>
            <a:ext cx="1965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Lady Bird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857232"/>
            <a:ext cx="1435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Gerwig, 2017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928934"/>
            <a:ext cx="40719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Sexuality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Coming of Age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Social Class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Women in Comedy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Narrative conventions: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Comedy drama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218</Words>
  <Application>Microsoft Macintosh PowerPoint</Application>
  <PresentationFormat>On-screen Show (4:3)</PresentationFormat>
  <Paragraphs>58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Comedy: conventions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Microsoft Office User</cp:lastModifiedBy>
  <cp:revision>30</cp:revision>
  <dcterms:created xsi:type="dcterms:W3CDTF">2016-10-05T07:20:19Z</dcterms:created>
  <dcterms:modified xsi:type="dcterms:W3CDTF">2018-11-21T08:53:28Z</dcterms:modified>
</cp:coreProperties>
</file>