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8288000" cy="10287000"/>
  <p:notesSz cx="6858000" cy="9144000"/>
  <p:embeddedFontLst>
    <p:embeddedFont>
      <p:font typeface="Canva Sans" panose="020B0604020202020204" charset="0"/>
      <p:regular r:id="rId18"/>
    </p:embeddedFont>
    <p:embeddedFont>
      <p:font typeface="Montserrat" panose="00000500000000000000" pitchFamily="2" charset="0"/>
      <p:regular r:id="rId19"/>
      <p:bold r:id="rId20"/>
      <p:italic r:id="rId21"/>
      <p:boldItalic r:id="rId22"/>
    </p:embeddedFont>
    <p:embeddedFont>
      <p:font typeface="Montserrat Bold" panose="00000800000000000000" pitchFamily="2" charset="0"/>
      <p:regular r:id="rId23"/>
      <p:bold r:id="rId24"/>
    </p:embeddedFont>
    <p:embeddedFont>
      <p:font typeface="Montserrat Heavy"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DB81F-3F70-B0D6-7D5C-A04335E282CF}" v="80" dt="2025-11-10T12:01:46.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1776" autoAdjust="0"/>
    <p:restoredTop sz="94622" autoAdjust="0"/>
  </p:normalViewPr>
  <p:slideViewPr>
    <p:cSldViewPr>
      <p:cViewPr varScale="1">
        <p:scale>
          <a:sx n="37" d="100"/>
          <a:sy n="37" d="100"/>
        </p:scale>
        <p:origin x="53" y="6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4" name="TextBox 4"/>
          <p:cNvSpPr txBox="1"/>
          <p:nvPr/>
        </p:nvSpPr>
        <p:spPr>
          <a:xfrm>
            <a:off x="3556587" y="933450"/>
            <a:ext cx="11464468" cy="1739900"/>
          </a:xfrm>
          <a:prstGeom prst="rect">
            <a:avLst/>
          </a:prstGeom>
        </p:spPr>
        <p:txBody>
          <a:bodyPr lIns="0" tIns="0" rIns="0" bIns="0" rtlCol="0" anchor="t">
            <a:spAutoFit/>
          </a:bodyPr>
          <a:lstStyle/>
          <a:p>
            <a:pPr algn="l">
              <a:lnSpc>
                <a:spcPts val="7000"/>
              </a:lnSpc>
            </a:pPr>
            <a:r>
              <a:rPr lang="en-US" sz="5000" b="1">
                <a:solidFill>
                  <a:srgbClr val="1C1C1C"/>
                </a:solidFill>
                <a:latin typeface="Montserrat Heavy"/>
                <a:ea typeface="Montserrat Heavy"/>
                <a:cs typeface="Montserrat Heavy"/>
                <a:sym typeface="Montserrat Heavy"/>
              </a:rPr>
              <a:t>Personal SWOT Analysis and Career Development Plan</a:t>
            </a:r>
          </a:p>
        </p:txBody>
      </p:sp>
      <p:sp>
        <p:nvSpPr>
          <p:cNvPr id="5" name="TextBox 5"/>
          <p:cNvSpPr txBox="1"/>
          <p:nvPr/>
        </p:nvSpPr>
        <p:spPr>
          <a:xfrm>
            <a:off x="3556587" y="3183536"/>
            <a:ext cx="6360000" cy="405274"/>
          </a:xfrm>
          <a:prstGeom prst="rect">
            <a:avLst/>
          </a:prstGeom>
        </p:spPr>
        <p:txBody>
          <a:bodyPr lIns="0" tIns="0" rIns="0" bIns="0" rtlCol="0" anchor="t">
            <a:spAutoFit/>
          </a:bodyPr>
          <a:lstStyle/>
          <a:p>
            <a:pPr algn="l">
              <a:lnSpc>
                <a:spcPts val="3387"/>
              </a:lnSpc>
            </a:pPr>
            <a:r>
              <a:rPr lang="en-US" sz="2419" b="1">
                <a:solidFill>
                  <a:srgbClr val="1C1C1C"/>
                </a:solidFill>
                <a:latin typeface="Montserrat Bold"/>
                <a:ea typeface="Montserrat Bold"/>
                <a:cs typeface="Montserrat Bold"/>
                <a:sym typeface="Montserrat Bold"/>
              </a:rPr>
              <a:t>AWET KIDANE</a:t>
            </a:r>
          </a:p>
        </p:txBody>
      </p:sp>
      <p:sp>
        <p:nvSpPr>
          <p:cNvPr id="6" name="TextBox 6"/>
          <p:cNvSpPr txBox="1"/>
          <p:nvPr/>
        </p:nvSpPr>
        <p:spPr>
          <a:xfrm>
            <a:off x="3556587" y="5105400"/>
            <a:ext cx="6623158" cy="3455754"/>
          </a:xfrm>
          <a:prstGeom prst="rect">
            <a:avLst/>
          </a:prstGeom>
        </p:spPr>
        <p:txBody>
          <a:bodyPr lIns="0" tIns="0" rIns="0" bIns="0" rtlCol="0" anchor="t">
            <a:spAutoFit/>
          </a:bodyPr>
          <a:lstStyle/>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MODULE: PROFESSIONAL CAREER DEVELOPMENT WITHIN H&amp;SC</a:t>
            </a:r>
            <a:endParaRPr lang="en-US" sz="2400" dirty="0"/>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MODULE NO.: LCHS 4009 (LON)</a:t>
            </a:r>
            <a:endParaRPr lang="en-US" sz="2400" b="1" dirty="0">
              <a:solidFill>
                <a:srgbClr val="1C1C1C"/>
              </a:solidFill>
              <a:latin typeface="Montserrat Bold"/>
              <a:ea typeface="Montserrat Bold"/>
              <a:cs typeface="Montserrat Bold"/>
            </a:endParaRPr>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Student Name: AWET KIDANE</a:t>
            </a:r>
            <a:endParaRPr lang="en-US" sz="2400" b="1" dirty="0">
              <a:solidFill>
                <a:srgbClr val="1C1C1C"/>
              </a:solidFill>
              <a:latin typeface="Montserrat Bold"/>
              <a:ea typeface="Montserrat Bold"/>
              <a:cs typeface="Montserrat Bold"/>
            </a:endParaRPr>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STUDENT ID: 2425639</a:t>
            </a:r>
            <a:endParaRPr lang="en-US" sz="2400" b="1" dirty="0">
              <a:solidFill>
                <a:srgbClr val="1C1C1C"/>
              </a:solidFill>
              <a:latin typeface="Montserrat Bold"/>
              <a:ea typeface="Montserrat Bold"/>
              <a:cs typeface="Montserrat Bold"/>
            </a:endParaRPr>
          </a:p>
          <a:p>
            <a:pPr marL="521970" lvl="1" indent="-260985">
              <a:lnSpc>
                <a:spcPts val="3387"/>
              </a:lnSpc>
              <a:buFont typeface="Arial"/>
              <a:buChar char="•"/>
            </a:pPr>
            <a:r>
              <a:rPr lang="en-US" sz="2400" b="1" dirty="0" err="1">
                <a:solidFill>
                  <a:srgbClr val="1C1C1C"/>
                </a:solidFill>
                <a:latin typeface="Montserrat Bold"/>
                <a:ea typeface="Montserrat Bold"/>
                <a:cs typeface="Montserrat Bold"/>
                <a:sym typeface="Montserrat Bold"/>
              </a:rPr>
              <a:t>LECTURER:Patronella</a:t>
            </a:r>
            <a:r>
              <a:rPr lang="en-US" sz="2400" b="1" dirty="0">
                <a:solidFill>
                  <a:srgbClr val="1C1C1C"/>
                </a:solidFill>
                <a:latin typeface="Montserrat Bold"/>
                <a:ea typeface="Montserrat Bold"/>
                <a:cs typeface="Montserrat Bold"/>
                <a:sym typeface="Montserrat Bold"/>
              </a:rPr>
              <a:t> Ganza</a:t>
            </a:r>
            <a:endParaRPr lang="en-US" sz="2400" b="1" dirty="0">
              <a:solidFill>
                <a:srgbClr val="1C1C1C"/>
              </a:solidFill>
              <a:latin typeface="Montserrat Bold"/>
              <a:ea typeface="Montserrat Bold"/>
              <a:cs typeface="Montserrat Bold"/>
            </a:endParaRPr>
          </a:p>
          <a:p>
            <a:pPr marL="521970" lvl="1" indent="-260985">
              <a:lnSpc>
                <a:spcPts val="3387"/>
              </a:lnSpc>
              <a:buFont typeface="Arial"/>
              <a:buChar char="•"/>
            </a:pPr>
            <a:r>
              <a:rPr lang="en-US" sz="2400" b="1" dirty="0">
                <a:solidFill>
                  <a:srgbClr val="1C1C1C"/>
                </a:solidFill>
                <a:latin typeface="Montserrat Bold"/>
                <a:ea typeface="Montserrat Bold"/>
                <a:cs typeface="Montserrat Bold"/>
                <a:sym typeface="Montserrat Bold"/>
              </a:rPr>
              <a:t>DATE OF SUBMISSION:10th NOV 2025</a:t>
            </a:r>
            <a:endParaRPr lang="en-US" sz="2400" b="1" dirty="0">
              <a:solidFill>
                <a:srgbClr val="1C1C1C"/>
              </a:solidFill>
              <a:latin typeface="Montserrat Bold"/>
              <a:ea typeface="Montserrat Bold"/>
              <a:cs typeface="Montserrat Bold"/>
            </a:endParaRPr>
          </a:p>
          <a:p>
            <a:pPr algn="l">
              <a:lnSpc>
                <a:spcPts val="3387"/>
              </a:lnSpc>
            </a:pPr>
            <a:endParaRPr lang="en-US" sz="2419" b="1">
              <a:solidFill>
                <a:srgbClr val="1C1C1C"/>
              </a:solidFill>
              <a:latin typeface="Montserrat Bold"/>
              <a:ea typeface="Montserrat Bold"/>
              <a:cs typeface="Montserrat Bold"/>
              <a:sym typeface="Montserrat Bold"/>
            </a:endParaRPr>
          </a:p>
        </p:txBody>
      </p:sp>
      <p:pic>
        <p:nvPicPr>
          <p:cNvPr id="9" name="Picture 8">
            <a:extLst>
              <a:ext uri="{FF2B5EF4-FFF2-40B4-BE49-F238E27FC236}">
                <a16:creationId xmlns:a16="http://schemas.microsoft.com/office/drawing/2014/main" id="{085939B1-39E5-B688-FC1D-30CB0327573D}"/>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TextBox 10"/>
          <p:cNvSpPr txBox="1"/>
          <p:nvPr/>
        </p:nvSpPr>
        <p:spPr>
          <a:xfrm>
            <a:off x="2798833" y="1944964"/>
            <a:ext cx="7679602" cy="914379"/>
          </a:xfrm>
          <a:prstGeom prst="rect">
            <a:avLst/>
          </a:prstGeom>
        </p:spPr>
        <p:txBody>
          <a:bodyPr lIns="0" tIns="0" rIns="0" bIns="0" rtlCol="0" anchor="t">
            <a:spAutoFit/>
          </a:bodyPr>
          <a:lstStyle/>
          <a:p>
            <a:pPr algn="l">
              <a:lnSpc>
                <a:spcPts val="7200"/>
              </a:lnSpc>
            </a:pPr>
            <a:r>
              <a:rPr lang="en-US" sz="6000" b="1">
                <a:solidFill>
                  <a:srgbClr val="FCFCFC"/>
                </a:solidFill>
                <a:latin typeface="Montserrat Heavy"/>
                <a:ea typeface="Montserrat Heavy"/>
                <a:cs typeface="Montserrat Heavy"/>
                <a:sym typeface="Montserrat Heavy"/>
              </a:rPr>
              <a:t>Table of Content</a:t>
            </a:r>
          </a:p>
        </p:txBody>
      </p:sp>
      <p:sp>
        <p:nvSpPr>
          <p:cNvPr id="11" name="TextBox 11"/>
          <p:cNvSpPr txBox="1"/>
          <p:nvPr/>
        </p:nvSpPr>
        <p:spPr>
          <a:xfrm>
            <a:off x="2078404" y="3238500"/>
            <a:ext cx="12337681" cy="5486400"/>
          </a:xfrm>
          <a:prstGeom prst="rect">
            <a:avLst/>
          </a:prstGeom>
        </p:spPr>
        <p:txBody>
          <a:bodyPr wrap="square" lIns="0" tIns="0" rIns="0" bIns="0" rtlCol="0" anchor="t">
            <a:spAutoFit/>
          </a:bodyPr>
          <a:lstStyle/>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Introduction</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SWOT Elaboration in Professional Context </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Strengths – Professional and Personal Attributes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Weaknesses – Areas for Improvement</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Opportunities – Academic and Career Growth</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Threats – Professional and Personal Challenges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Summary of SWOT – Reflective Overview</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Action and Career Development Plan</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Professional Values and Ethical Commitment</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Continuous Professional Development (CPD)</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Future Aspirations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Conclusion</a:t>
            </a:r>
          </a:p>
        </p:txBody>
      </p:sp>
      <p:pic>
        <p:nvPicPr>
          <p:cNvPr id="15" name="Picture 14">
            <a:extLst>
              <a:ext uri="{FF2B5EF4-FFF2-40B4-BE49-F238E27FC236}">
                <a16:creationId xmlns:a16="http://schemas.microsoft.com/office/drawing/2014/main" id="{BC2BDDE6-D4FE-5629-BF9E-E75B3CC93821}"/>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
        <p:nvSpPr>
          <p:cNvPr id="12" name="TextBox 6">
            <a:extLst>
              <a:ext uri="{FF2B5EF4-FFF2-40B4-BE49-F238E27FC236}">
                <a16:creationId xmlns:a16="http://schemas.microsoft.com/office/drawing/2014/main" id="{C71636B3-6C19-7724-50ED-F9AA26DD0F89}"/>
              </a:ext>
            </a:extLst>
          </p:cNvPr>
          <p:cNvSpPr txBox="1"/>
          <p:nvPr/>
        </p:nvSpPr>
        <p:spPr>
          <a:xfrm>
            <a:off x="2440329" y="1944964"/>
            <a:ext cx="5806916" cy="923330"/>
          </a:xfrm>
          <a:prstGeom prst="rect">
            <a:avLst/>
          </a:prstGeom>
        </p:spPr>
        <p:txBody>
          <a:bodyPr lIns="0" tIns="0" rIns="0" bIns="0" rtlCol="0" anchor="t">
            <a:spAutoFit/>
          </a:bodyPr>
          <a:lstStyle/>
          <a:p>
            <a:pPr algn="l">
              <a:lnSpc>
                <a:spcPts val="7200"/>
              </a:lnSpc>
            </a:pPr>
            <a:r>
              <a:rPr lang="en-US" sz="6000" b="1" dirty="0">
                <a:solidFill>
                  <a:srgbClr val="1C1C1C"/>
                </a:solidFill>
                <a:latin typeface="Montserrat Heavy"/>
                <a:ea typeface="Montserrat Heavy"/>
                <a:cs typeface="Montserrat Heavy"/>
                <a:sym typeface="Montserrat Heavy"/>
              </a:rPr>
              <a:t>Overview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1384968" y="1288252"/>
            <a:ext cx="5806916" cy="914379"/>
          </a:xfrm>
          <a:prstGeom prst="rect">
            <a:avLst/>
          </a:prstGeom>
        </p:spPr>
        <p:txBody>
          <a:bodyPr lIns="0" tIns="0" rIns="0" bIns="0" rtlCol="0" anchor="t">
            <a:spAutoFit/>
          </a:bodyPr>
          <a:lstStyle/>
          <a:p>
            <a:pPr algn="l">
              <a:lnSpc>
                <a:spcPts val="7200"/>
              </a:lnSpc>
            </a:pPr>
            <a:r>
              <a:rPr lang="en-US" sz="6000" b="1" dirty="0">
                <a:solidFill>
                  <a:srgbClr val="1C1C1C"/>
                </a:solidFill>
                <a:latin typeface="Montserrat Heavy"/>
                <a:ea typeface="Montserrat Heavy"/>
                <a:cs typeface="Montserrat Heavy"/>
                <a:sym typeface="Montserrat Heavy"/>
              </a:rPr>
              <a:t>Introducing</a:t>
            </a:r>
          </a:p>
        </p:txBody>
      </p:sp>
      <p:sp>
        <p:nvSpPr>
          <p:cNvPr id="7" name="TextBox 7"/>
          <p:cNvSpPr txBox="1"/>
          <p:nvPr/>
        </p:nvSpPr>
        <p:spPr>
          <a:xfrm>
            <a:off x="1384968" y="2514306"/>
            <a:ext cx="12940632" cy="4076950"/>
          </a:xfrm>
          <a:prstGeom prst="rect">
            <a:avLst/>
          </a:prstGeom>
        </p:spPr>
        <p:txBody>
          <a:bodyPr wrap="square" lIns="0" tIns="0" rIns="0" bIns="0" rtlCol="0" anchor="t">
            <a:spAutoFit/>
          </a:bodyPr>
          <a:lstStyle/>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Hello everyone; my name is </a:t>
            </a:r>
            <a:r>
              <a:rPr lang="en-US" sz="2291" dirty="0" err="1">
                <a:solidFill>
                  <a:srgbClr val="1C1C1C"/>
                </a:solidFill>
                <a:latin typeface="Canva Sans"/>
                <a:ea typeface="Canva Sans"/>
                <a:cs typeface="Canva Sans"/>
                <a:sym typeface="Canva Sans"/>
              </a:rPr>
              <a:t>Aewt</a:t>
            </a:r>
            <a:r>
              <a:rPr lang="en-US" sz="2291" dirty="0">
                <a:solidFill>
                  <a:srgbClr val="1C1C1C"/>
                </a:solidFill>
                <a:latin typeface="Canva Sans"/>
                <a:ea typeface="Canva Sans"/>
                <a:cs typeface="Canva Sans"/>
                <a:sym typeface="Canva Sans"/>
              </a:rPr>
              <a:t> Kidane and I will be going through my SWOT analysis and career development plan.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This presentation is meant to be a personal journey to analyze my SWOT as I grow in Health and Social Care.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This is an aspect of self-evaluation. I will concentrate on what my experiences and values might be in relation to what is expected professionally and in the future.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It is through self-reflection that I am thoughtful of the future and what it might hold for me professionally and personally because of my current position in life (Gibbs, 1988).</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The values and the knowledge from this exercise will be used as the building blocks for my career development.</a:t>
            </a:r>
          </a:p>
        </p:txBody>
      </p:sp>
      <p:pic>
        <p:nvPicPr>
          <p:cNvPr id="8" name="Picture 7">
            <a:extLst>
              <a:ext uri="{FF2B5EF4-FFF2-40B4-BE49-F238E27FC236}">
                <a16:creationId xmlns:a16="http://schemas.microsoft.com/office/drawing/2014/main" id="{69BAED17-1C65-68AF-EBCD-47F334301D91}"/>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5" name="TextBox 5"/>
          <p:cNvSpPr txBox="1"/>
          <p:nvPr/>
        </p:nvSpPr>
        <p:spPr>
          <a:xfrm>
            <a:off x="2124002" y="2798799"/>
            <a:ext cx="12793559"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 SWOT framework makes self-evaluation easier as it breaks the self-assessment into manageable internal and external components crucial for growth (Helms &amp; Nixon, 2010).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 Health and Social Care, it encourages reflective practice and professional responsibility.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Personally, I believe SWOT makes it easier for me to link my personal qualities to my gaps in a targeted SWOT, thus value alignment.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has a learning element in that it is responsive to self-initiated learning and self-awareness of shortcomings.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Altogether, I believe it captures clarity on ways I can improve performance and employability in my selected area.</a:t>
            </a:r>
          </a:p>
        </p:txBody>
      </p:sp>
      <p:sp>
        <p:nvSpPr>
          <p:cNvPr id="6" name="TextBox 6"/>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SWOT Elaboration in Professional Context </a:t>
            </a:r>
          </a:p>
        </p:txBody>
      </p:sp>
      <p:sp>
        <p:nvSpPr>
          <p:cNvPr id="7" name="Freeform 7"/>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Freeform 10"/>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1" name="Picture 10">
            <a:extLst>
              <a:ext uri="{FF2B5EF4-FFF2-40B4-BE49-F238E27FC236}">
                <a16:creationId xmlns:a16="http://schemas.microsoft.com/office/drawing/2014/main" id="{044E8819-BC48-E39F-D992-4156D726A139}"/>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109490" y="3104739"/>
            <a:ext cx="12225509" cy="4347409"/>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Each of us has our own unique professional and personal ability or attributes. Having the ability to empathize with someone makes it much easier to understand the point of view of someone from a different situation and who needs help (</a:t>
            </a:r>
            <a:r>
              <a:rPr lang="en-US" sz="2229" dirty="0" err="1">
                <a:solidFill>
                  <a:srgbClr val="1C1C1C"/>
                </a:solidFill>
                <a:latin typeface="Canva Sans"/>
                <a:ea typeface="Canva Sans"/>
                <a:cs typeface="Canva Sans"/>
                <a:sym typeface="Canva Sans"/>
              </a:rPr>
              <a:t>Hojat</a:t>
            </a:r>
            <a:r>
              <a:rPr lang="en-US" sz="2229" dirty="0">
                <a:solidFill>
                  <a:srgbClr val="1C1C1C"/>
                </a:solidFill>
                <a:latin typeface="Canva Sans"/>
                <a:ea typeface="Canva Sans"/>
                <a:cs typeface="Canva Sans"/>
                <a:sym typeface="Canva Sans"/>
              </a:rPr>
              <a:t>, 2016).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Listening to feedback from my peers and superiors has improved my teamwork and communication skills and overall performance.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helps foster confidence and maxim professionalism, which contributes to building solid rapport with the users and other professionals.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On the other hand, the fact that I consider is the element of physical and mental flexibility, which makes it easier to adapt to change in any working situation.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Working with the above mentioned attributes has the strong positive impact which helps reinforce self competence.</a:t>
            </a:r>
          </a:p>
        </p:txBody>
      </p:sp>
      <p:sp>
        <p:nvSpPr>
          <p:cNvPr id="9" name="TextBox 9"/>
          <p:cNvSpPr txBox="1"/>
          <p:nvPr/>
        </p:nvSpPr>
        <p:spPr>
          <a:xfrm>
            <a:off x="1295400" y="1563146"/>
            <a:ext cx="7541613" cy="1206789"/>
          </a:xfrm>
          <a:prstGeom prst="rect">
            <a:avLst/>
          </a:prstGeom>
        </p:spPr>
        <p:txBody>
          <a:bodyPr lIns="0" tIns="0" rIns="0" bIns="0" rtlCol="0" anchor="t">
            <a:spAutoFit/>
          </a:bodyPr>
          <a:lstStyle/>
          <a:p>
            <a:pPr algn="l">
              <a:lnSpc>
                <a:spcPts val="4788"/>
              </a:lnSpc>
            </a:pPr>
            <a:r>
              <a:rPr lang="en-US" sz="3990" b="1" dirty="0">
                <a:solidFill>
                  <a:srgbClr val="1C1C1C"/>
                </a:solidFill>
                <a:latin typeface="Montserrat Heavy"/>
                <a:ea typeface="Montserrat Heavy"/>
                <a:cs typeface="Montserrat Heavy"/>
                <a:sym typeface="Montserrat Heavy"/>
              </a:rPr>
              <a:t>Strengths – Professional and Personal Attributes</a:t>
            </a:r>
          </a:p>
        </p:txBody>
      </p:sp>
      <p:pic>
        <p:nvPicPr>
          <p:cNvPr id="10" name="Picture 9">
            <a:extLst>
              <a:ext uri="{FF2B5EF4-FFF2-40B4-BE49-F238E27FC236}">
                <a16:creationId xmlns:a16="http://schemas.microsoft.com/office/drawing/2014/main" id="{3752D28C-2B0E-77F1-35A9-CC7134F079D1}"/>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2124002" y="2798799"/>
            <a:ext cx="15135298"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Disregarding my positive attributes, time management is a skill that I consider to be my weak point (Covey, 2020).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There is a high possibility to compromise the quality of work in hand if other responsibilities are taken along.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Another weak point of mine is the ability to be passive. I tend to punctuate any argument in a more formal manner, lacking confidence, which is a disagreement.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know it is very positive to self reflect and plan which is the way I am going to learn how to use feedback to get my self to a more favorable position.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realize that the rest of my areas of focus has more value than the one I am addressing, to be specific.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Considered to be the self </a:t>
            </a:r>
            <a:r>
              <a:rPr lang="en-US" sz="2229" dirty="0" err="1">
                <a:solidFill>
                  <a:srgbClr val="1C1C1C"/>
                </a:solidFill>
                <a:latin typeface="Canva Sans"/>
                <a:ea typeface="Canva Sans"/>
                <a:cs typeface="Canva Sans"/>
                <a:sym typeface="Canva Sans"/>
              </a:rPr>
              <a:t>impovement</a:t>
            </a:r>
            <a:r>
              <a:rPr lang="en-US" sz="2229" dirty="0">
                <a:solidFill>
                  <a:srgbClr val="1C1C1C"/>
                </a:solidFill>
                <a:latin typeface="Canva Sans"/>
                <a:ea typeface="Canva Sans"/>
                <a:cs typeface="Canva Sans"/>
                <a:sym typeface="Canva Sans"/>
              </a:rPr>
              <a:t> strategy, this one is the most likely to work.</a:t>
            </a:r>
          </a:p>
        </p:txBody>
      </p:sp>
      <p:sp>
        <p:nvSpPr>
          <p:cNvPr id="9" name="TextBox 9"/>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Weaknesses – Areas for Improvement</a:t>
            </a:r>
          </a:p>
        </p:txBody>
      </p:sp>
      <p:pic>
        <p:nvPicPr>
          <p:cNvPr id="10" name="Picture 9">
            <a:extLst>
              <a:ext uri="{FF2B5EF4-FFF2-40B4-BE49-F238E27FC236}">
                <a16:creationId xmlns:a16="http://schemas.microsoft.com/office/drawing/2014/main" id="{30075921-38DB-73A0-9786-A3EEE3CCEAD5}"/>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2908297"/>
            <a:ext cx="13906500"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There are multiple ways to grow in the healthcare profession, some of which include training adapted constinuous professional education(Kolb, 1984).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seek to immerse myself in improving workshops focused on developing the skill of leadership, effective communication, as well as cultural adeptness.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There is also a benefit of real world experience placement; this which develops resilience as well as a set of practical skills.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Mentorship as well as professional connections geared towards each distinctive area bolster self-efficacy and provide knowledge.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make the most of every these opportunities, and with that, work towards learning outcomes which shape me into a competent and considerate health professinal.</a:t>
            </a:r>
          </a:p>
        </p:txBody>
      </p:sp>
      <p:sp>
        <p:nvSpPr>
          <p:cNvPr id="9" name="TextBox 9"/>
          <p:cNvSpPr txBox="1"/>
          <p:nvPr/>
        </p:nvSpPr>
        <p:spPr>
          <a:xfrm>
            <a:off x="1196164" y="1503991"/>
            <a:ext cx="7541613" cy="1814945"/>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Opportunities – Academic and Career Growth</a:t>
            </a:r>
          </a:p>
          <a:p>
            <a:pPr algn="l">
              <a:lnSpc>
                <a:spcPts val="4788"/>
              </a:lnSpc>
            </a:pPr>
            <a:endParaRPr lang="en-US" sz="3990" b="1">
              <a:solidFill>
                <a:srgbClr val="1C1C1C"/>
              </a:solidFill>
              <a:latin typeface="Montserrat Heavy"/>
              <a:ea typeface="Montserrat Heavy"/>
              <a:cs typeface="Montserrat Heavy"/>
              <a:sym typeface="Montserrat Heavy"/>
            </a:endParaRPr>
          </a:p>
        </p:txBody>
      </p:sp>
      <p:pic>
        <p:nvPicPr>
          <p:cNvPr id="10" name="Picture 9">
            <a:extLst>
              <a:ext uri="{FF2B5EF4-FFF2-40B4-BE49-F238E27FC236}">
                <a16:creationId xmlns:a16="http://schemas.microsoft.com/office/drawing/2014/main" id="{F4083DD7-821F-8E0F-0C27-C133EDC1254D}"/>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3529528"/>
            <a:ext cx="13525500" cy="3552319"/>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One of the biggest challenges in the field is emotional burnout, which is the outcome of constant exposure to high-stress environments (Maslach &amp; Leiter, 2016).</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Insufficient finances and the amount of academic work I have can also make it harder to achieve balance.</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find the need to conform to company restrictions to be rather challenging and this can affect my motivation negatively.</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take long time-outs to relax and use my support system to cope with my emotional state.</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Realistic assessment of threats is necessary to stay well-balanced and controlled in the domain of professionalism while well-being is preserved.</a:t>
            </a:r>
          </a:p>
        </p:txBody>
      </p:sp>
      <p:sp>
        <p:nvSpPr>
          <p:cNvPr id="9" name="TextBox 9"/>
          <p:cNvSpPr txBox="1"/>
          <p:nvPr/>
        </p:nvSpPr>
        <p:spPr>
          <a:xfrm>
            <a:off x="1196164" y="2125221"/>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Threats - Personal and Professional Difficulties</a:t>
            </a:r>
          </a:p>
        </p:txBody>
      </p:sp>
      <p:pic>
        <p:nvPicPr>
          <p:cNvPr id="10" name="Picture 9">
            <a:extLst>
              <a:ext uri="{FF2B5EF4-FFF2-40B4-BE49-F238E27FC236}">
                <a16:creationId xmlns:a16="http://schemas.microsoft.com/office/drawing/2014/main" id="{18CF3110-E935-7B0F-7C4E-A347DA43C006}"/>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057400" y="5600700"/>
            <a:ext cx="13666872" cy="2741174"/>
          </a:xfrm>
          <a:prstGeom prst="rect">
            <a:avLst/>
          </a:prstGeom>
        </p:spPr>
        <p:txBody>
          <a:bodyPr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 summary gives a clear picture of the relationship each element has to each other (</a:t>
            </a:r>
            <a:r>
              <a:rPr lang="en-US" sz="2229" dirty="0" err="1">
                <a:solidFill>
                  <a:srgbClr val="1C1C1C"/>
                </a:solidFill>
                <a:latin typeface="Canva Sans"/>
                <a:ea typeface="Canva Sans"/>
                <a:cs typeface="Canva Sans"/>
                <a:sym typeface="Canva Sans"/>
              </a:rPr>
              <a:t>Phadermrod</a:t>
            </a:r>
            <a:r>
              <a:rPr lang="en-US" sz="2229" dirty="0">
                <a:solidFill>
                  <a:srgbClr val="1C1C1C"/>
                </a:solidFill>
                <a:latin typeface="Canva Sans"/>
                <a:ea typeface="Canva Sans"/>
                <a:cs typeface="Canva Sans"/>
                <a:sym typeface="Canva Sans"/>
              </a:rPr>
              <a:t>, Crowder &amp; Wills, 2019).</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have seen that the more the opportunities I take in terms of professional growth, the more my weaknesses such as self-confidence and poor time management are </a:t>
            </a:r>
            <a:r>
              <a:rPr lang="en-US" sz="2229" dirty="0" err="1">
                <a:solidFill>
                  <a:srgbClr val="1C1C1C"/>
                </a:solidFill>
                <a:latin typeface="Canva Sans"/>
                <a:ea typeface="Canva Sans"/>
                <a:cs typeface="Canva Sans"/>
                <a:sym typeface="Canva Sans"/>
              </a:rPr>
              <a:t>developed.This</a:t>
            </a:r>
            <a:r>
              <a:rPr lang="en-US" sz="2229" dirty="0">
                <a:solidFill>
                  <a:srgbClr val="1C1C1C"/>
                </a:solidFill>
                <a:latin typeface="Canva Sans"/>
                <a:ea typeface="Canva Sans"/>
                <a:cs typeface="Canva Sans"/>
                <a:sym typeface="Canva Sans"/>
              </a:rPr>
              <a:t> reflection promotes the idea of having a growth mindset, emphasizing the need for ongoing self-improvement.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stills my determination for maintaining a successful and balanced work life.</a:t>
            </a:r>
          </a:p>
        </p:txBody>
      </p:sp>
      <p:sp>
        <p:nvSpPr>
          <p:cNvPr id="9" name="TextBox 9"/>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Summary of SWOT - reflective insight</a:t>
            </a:r>
          </a:p>
        </p:txBody>
      </p:sp>
      <p:graphicFrame>
        <p:nvGraphicFramePr>
          <p:cNvPr id="10" name="Table 9">
            <a:extLst>
              <a:ext uri="{FF2B5EF4-FFF2-40B4-BE49-F238E27FC236}">
                <a16:creationId xmlns:a16="http://schemas.microsoft.com/office/drawing/2014/main" id="{1B7F20C3-B73B-EFA0-854A-60686C90AFCC}"/>
              </a:ext>
            </a:extLst>
          </p:cNvPr>
          <p:cNvGraphicFramePr>
            <a:graphicFrameLocks noGrp="1"/>
          </p:cNvGraphicFramePr>
          <p:nvPr>
            <p:extLst>
              <p:ext uri="{D42A27DB-BD31-4B8C-83A1-F6EECF244321}">
                <p14:modId xmlns:p14="http://schemas.microsoft.com/office/powerpoint/2010/main" val="2567857471"/>
              </p:ext>
            </p:extLst>
          </p:nvPr>
        </p:nvGraphicFramePr>
        <p:xfrm>
          <a:off x="2305753" y="3180395"/>
          <a:ext cx="8229600" cy="1944875"/>
        </p:xfrm>
        <a:graphic>
          <a:graphicData uri="http://schemas.openxmlformats.org/drawingml/2006/table">
            <a:tbl>
              <a:tblPr/>
              <a:tblGrid>
                <a:gridCol w="2057400">
                  <a:extLst>
                    <a:ext uri="{9D8B030D-6E8A-4147-A177-3AD203B41FA5}">
                      <a16:colId xmlns:a16="http://schemas.microsoft.com/office/drawing/2014/main" val="1556082886"/>
                    </a:ext>
                  </a:extLst>
                </a:gridCol>
                <a:gridCol w="2057400">
                  <a:extLst>
                    <a:ext uri="{9D8B030D-6E8A-4147-A177-3AD203B41FA5}">
                      <a16:colId xmlns:a16="http://schemas.microsoft.com/office/drawing/2014/main" val="213960266"/>
                    </a:ext>
                  </a:extLst>
                </a:gridCol>
                <a:gridCol w="2057400">
                  <a:extLst>
                    <a:ext uri="{9D8B030D-6E8A-4147-A177-3AD203B41FA5}">
                      <a16:colId xmlns:a16="http://schemas.microsoft.com/office/drawing/2014/main" val="1270767282"/>
                    </a:ext>
                  </a:extLst>
                </a:gridCol>
                <a:gridCol w="2057400">
                  <a:extLst>
                    <a:ext uri="{9D8B030D-6E8A-4147-A177-3AD203B41FA5}">
                      <a16:colId xmlns:a16="http://schemas.microsoft.com/office/drawing/2014/main" val="3753615628"/>
                    </a:ext>
                  </a:extLst>
                </a:gridCol>
              </a:tblGrid>
              <a:tr h="885695">
                <a:tc>
                  <a:txBody>
                    <a:bodyPr/>
                    <a:lstStyle/>
                    <a:p>
                      <a:r>
                        <a:rPr lang="en-US" b="1">
                          <a:effectLst/>
                        </a:rPr>
                        <a:t>Strengths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a:effectLst/>
                        </a:rPr>
                        <a:t>Weaknesses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a:effectLst/>
                        </a:rPr>
                        <a:t>Opportunities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dirty="0">
                          <a:effectLst/>
                        </a:rPr>
                        <a:t>Threats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90495488"/>
                  </a:ext>
                </a:extLst>
              </a:tr>
              <a:tr h="1059180">
                <a:tc>
                  <a:txBody>
                    <a:bodyPr/>
                    <a:lstStyle/>
                    <a:p>
                      <a:r>
                        <a:rPr lang="en-US">
                          <a:effectLst/>
                        </a:rPr>
                        <a:t>Empathy, teamwork, adaptability</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a:effectLst/>
                        </a:rPr>
                        <a:t>Time management, assertiveness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a:effectLst/>
                        </a:rPr>
                        <a:t>Training, networking, placements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dirty="0">
                          <a:effectLst/>
                        </a:rPr>
                        <a:t>Burnout, workload stress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73526214"/>
                  </a:ext>
                </a:extLst>
              </a:tr>
            </a:tbl>
          </a:graphicData>
        </a:graphic>
      </p:graphicFrame>
      <p:sp>
        <p:nvSpPr>
          <p:cNvPr id="11" name="Rectangle 1">
            <a:extLst>
              <a:ext uri="{FF2B5EF4-FFF2-40B4-BE49-F238E27FC236}">
                <a16:creationId xmlns:a16="http://schemas.microsoft.com/office/drawing/2014/main" id="{0CFF7200-8810-89AA-818D-CA5A12AB1386}"/>
              </a:ext>
            </a:extLst>
          </p:cNvPr>
          <p:cNvSpPr>
            <a:spLocks noChangeArrowheads="1"/>
          </p:cNvSpPr>
          <p:nvPr/>
        </p:nvSpPr>
        <p:spPr bwMode="auto">
          <a:xfrm>
            <a:off x="457200" y="2890838"/>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2" name="Picture 11">
            <a:extLst>
              <a:ext uri="{FF2B5EF4-FFF2-40B4-BE49-F238E27FC236}">
                <a16:creationId xmlns:a16="http://schemas.microsoft.com/office/drawing/2014/main" id="{30F2FED3-04F3-FFDF-2C7A-EA5E78F8B354}"/>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Action and Career Development Plan</a:t>
            </a:r>
          </a:p>
        </p:txBody>
      </p:sp>
      <p:graphicFrame>
        <p:nvGraphicFramePr>
          <p:cNvPr id="9" name="Table 8">
            <a:extLst>
              <a:ext uri="{FF2B5EF4-FFF2-40B4-BE49-F238E27FC236}">
                <a16:creationId xmlns:a16="http://schemas.microsoft.com/office/drawing/2014/main" id="{DF62B648-4C89-49F1-78C0-07968A55A129}"/>
              </a:ext>
            </a:extLst>
          </p:cNvPr>
          <p:cNvGraphicFramePr>
            <a:graphicFrameLocks noGrp="1"/>
          </p:cNvGraphicFramePr>
          <p:nvPr>
            <p:extLst>
              <p:ext uri="{D42A27DB-BD31-4B8C-83A1-F6EECF244321}">
                <p14:modId xmlns:p14="http://schemas.microsoft.com/office/powerpoint/2010/main" val="952517425"/>
              </p:ext>
            </p:extLst>
          </p:nvPr>
        </p:nvGraphicFramePr>
        <p:xfrm>
          <a:off x="2291466" y="2716473"/>
          <a:ext cx="14780390" cy="6358744"/>
        </p:xfrm>
        <a:graphic>
          <a:graphicData uri="http://schemas.openxmlformats.org/drawingml/2006/table">
            <a:tbl>
              <a:tblPr/>
              <a:tblGrid>
                <a:gridCol w="2956078">
                  <a:extLst>
                    <a:ext uri="{9D8B030D-6E8A-4147-A177-3AD203B41FA5}">
                      <a16:colId xmlns:a16="http://schemas.microsoft.com/office/drawing/2014/main" val="887139579"/>
                    </a:ext>
                  </a:extLst>
                </a:gridCol>
                <a:gridCol w="2956078">
                  <a:extLst>
                    <a:ext uri="{9D8B030D-6E8A-4147-A177-3AD203B41FA5}">
                      <a16:colId xmlns:a16="http://schemas.microsoft.com/office/drawing/2014/main" val="3850246261"/>
                    </a:ext>
                  </a:extLst>
                </a:gridCol>
                <a:gridCol w="2956078">
                  <a:extLst>
                    <a:ext uri="{9D8B030D-6E8A-4147-A177-3AD203B41FA5}">
                      <a16:colId xmlns:a16="http://schemas.microsoft.com/office/drawing/2014/main" val="1953083666"/>
                    </a:ext>
                  </a:extLst>
                </a:gridCol>
                <a:gridCol w="2956078">
                  <a:extLst>
                    <a:ext uri="{9D8B030D-6E8A-4147-A177-3AD203B41FA5}">
                      <a16:colId xmlns:a16="http://schemas.microsoft.com/office/drawing/2014/main" val="1889843550"/>
                    </a:ext>
                  </a:extLst>
                </a:gridCol>
                <a:gridCol w="2956078">
                  <a:extLst>
                    <a:ext uri="{9D8B030D-6E8A-4147-A177-3AD203B41FA5}">
                      <a16:colId xmlns:a16="http://schemas.microsoft.com/office/drawing/2014/main" val="194793804"/>
                    </a:ext>
                  </a:extLst>
                </a:gridCol>
              </a:tblGrid>
              <a:tr h="577185">
                <a:tc>
                  <a:txBody>
                    <a:bodyPr/>
                    <a:lstStyle/>
                    <a:p>
                      <a:r>
                        <a:rPr lang="en-US" sz="1800" b="1">
                          <a:effectLst/>
                        </a:rPr>
                        <a:t>Strategy</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Execution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Required Assistance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Date of Completion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Defination of Success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extLst>
                  <a:ext uri="{0D108BD9-81ED-4DB2-BD59-A6C34878D82A}">
                    <a16:rowId xmlns:a16="http://schemas.microsoft.com/office/drawing/2014/main" val="3932746567"/>
                  </a:ext>
                </a:extLst>
              </a:tr>
              <a:tr h="1560738">
                <a:tc>
                  <a:txBody>
                    <a:bodyPr/>
                    <a:lstStyle/>
                    <a:p>
                      <a:r>
                        <a:rPr lang="en-US" sz="1800" b="1">
                          <a:effectLst/>
                        </a:rPr>
                        <a:t>1. Improve Assertive Communication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Communication workshops to build confidence; practice assertive dialogues during the placement; ask the supervisor for feedback later 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CPD courses, a mentor, and assertive communication tool.</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3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Self reported confidence increases for having spoken their mind; supervisor and peer assessment corresponds.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419789673"/>
                  </a:ext>
                </a:extLst>
              </a:tr>
              <a:tr h="1307645">
                <a:tc>
                  <a:txBody>
                    <a:bodyPr/>
                    <a:lstStyle/>
                    <a:p>
                      <a:r>
                        <a:rPr lang="en-US" sz="1800" b="1">
                          <a:effectLst/>
                        </a:rPr>
                        <a:t>2. Enhance Time Management and Organisational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Digital planner with a prioritization tool (like the Eisenhower matrix) and set three academic and clinical goals to accomplish.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Time management application, supervises assistance, and reflective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4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Completing a predefined assignment was on time; reduction of stress and lateness to and a general improvement in productivity.</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379796407"/>
                  </a:ext>
                </a:extLst>
              </a:tr>
              <a:tr h="1687285">
                <a:tc>
                  <a:txBody>
                    <a:bodyPr/>
                    <a:lstStyle/>
                    <a:p>
                      <a:r>
                        <a:rPr lang="en-US" sz="1800" b="1">
                          <a:effectLst/>
                        </a:rPr>
                        <a:t>3. Expand Knowledge in Mental Health Care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Register for CPD on mental health; attend seminars and clinical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e-learning systems, training clinics, and the supervisor's gate.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6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All mandatory parts of the course have been completed; greater understanding of clinical practices in mental health; gained better understanding of the patients.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862414227"/>
                  </a:ext>
                </a:extLst>
              </a:tr>
              <a:tr h="1054554">
                <a:tc>
                  <a:txBody>
                    <a:bodyPr/>
                    <a:lstStyle/>
                    <a:p>
                      <a:r>
                        <a:rPr lang="en-US" sz="1800" b="1">
                          <a:effectLst/>
                        </a:rPr>
                        <a:t>4. Develop Leadership and Mentorship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Volunteering to lead a group; observing more advanced personnel; asking for mentoring on leading.</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Possible placements, feedback from mentors, and the relevant literature on leadership.</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pPr algn="l" rtl="0"/>
                      <a:r>
                        <a:rPr lang="en-US" sz="1800" b="1" i="0">
                          <a:solidFill>
                            <a:srgbClr val="000000"/>
                          </a:solidFill>
                          <a:effectLst/>
                        </a:rPr>
                        <a:t>9 months</a:t>
                      </a:r>
                      <a:endParaRPr lang="en-US" sz="1800" b="0" i="0">
                        <a:solidFill>
                          <a:srgbClr val="000000"/>
                        </a:solidFill>
                        <a:effectLst/>
                      </a:endParaRP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Ability to manage small units, with effective task coordination, initiative, and teamwork.</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241216560"/>
                  </a:ext>
                </a:extLst>
              </a:tr>
            </a:tbl>
          </a:graphicData>
        </a:graphic>
      </p:graphicFrame>
      <p:sp>
        <p:nvSpPr>
          <p:cNvPr id="10" name="Rectangle 1">
            <a:extLst>
              <a:ext uri="{FF2B5EF4-FFF2-40B4-BE49-F238E27FC236}">
                <a16:creationId xmlns:a16="http://schemas.microsoft.com/office/drawing/2014/main" id="{91DF3F25-D22F-562F-AE47-69267600DAEB}"/>
              </a:ext>
            </a:extLst>
          </p:cNvPr>
          <p:cNvSpPr>
            <a:spLocks noChangeArrowheads="1"/>
          </p:cNvSpPr>
          <p:nvPr/>
        </p:nvSpPr>
        <p:spPr bwMode="auto">
          <a:xfrm>
            <a:off x="3117850"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1" name="Picture 10">
            <a:extLst>
              <a:ext uri="{FF2B5EF4-FFF2-40B4-BE49-F238E27FC236}">
                <a16:creationId xmlns:a16="http://schemas.microsoft.com/office/drawing/2014/main" id="{5C36A33C-4BE5-708E-9F20-44B22EFB0E42}"/>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124002" y="2798799"/>
            <a:ext cx="11783097" cy="4312705"/>
          </a:xfrm>
          <a:prstGeom prst="rect">
            <a:avLst/>
          </a:prstGeom>
        </p:spPr>
        <p:txBody>
          <a:bodyPr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Respect and courtesy, and professional values of empathy, and equality, and integrity are fundamental in my professional growth (NMC 2018).</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Ill believe actions and decisions are fundamental in every aspect of my practice in health and social care.</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Through reflection, I am responsible and I am capable of handling situations while upholding the dignity of the patient even when they are in dire situations.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 transformative value of self evaluation is to cross check and ensure my actions ebb and flow the code of conduct anchored in the expectations of the public.</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Consolidation of moral principles and professional ethics is enforced through the commitment to never ending learning.</a:t>
            </a:r>
          </a:p>
        </p:txBody>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Professional Values and Ethical Commitment</a:t>
            </a:r>
          </a:p>
        </p:txBody>
      </p:sp>
      <p:pic>
        <p:nvPicPr>
          <p:cNvPr id="9" name="Picture 8">
            <a:extLst>
              <a:ext uri="{FF2B5EF4-FFF2-40B4-BE49-F238E27FC236}">
                <a16:creationId xmlns:a16="http://schemas.microsoft.com/office/drawing/2014/main" id="{FBB62530-16F1-941C-BE09-BD9670747440}"/>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124002" y="2798799"/>
            <a:ext cx="12141949" cy="3919822"/>
          </a:xfrm>
          <a:prstGeom prst="rect">
            <a:avLst/>
          </a:prstGeom>
        </p:spPr>
        <p:txBody>
          <a:bodyPr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CPD holds the contribution of me being competent, up to date and self reflective on my professional development journey, and focuses on the essence of being F.</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will practice reflective professional groups, and take online courses and assistive self- seminars.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Using Gibbs’ Reflective Cycle to analyze my experiences will assist me in overcoming my challenges.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intend to join professional networking communities to gain and share valuable insights.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For me, CPD is a commitment to improvement and excellence for the quality of service provided in the healthcare sector.</a:t>
            </a:r>
          </a:p>
        </p:txBody>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Continuous Professional Development (CPD)</a:t>
            </a:r>
          </a:p>
        </p:txBody>
      </p:sp>
      <p:pic>
        <p:nvPicPr>
          <p:cNvPr id="9" name="Picture 8">
            <a:extLst>
              <a:ext uri="{FF2B5EF4-FFF2-40B4-BE49-F238E27FC236}">
                <a16:creationId xmlns:a16="http://schemas.microsoft.com/office/drawing/2014/main" id="{136A2B2A-4C86-F62E-C00C-5D4F3A04F8AA}"/>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124002" y="2798799"/>
            <a:ext cx="12201598" cy="315477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wish to work as a Registered Mental Health Nurse and support individuals in enhancing their emotional health and achieving autonomy (RCN, 2023).</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intend to pursue a postgraduate study which will expand my knowledge in therapeutic practices and healthcare leadership.</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 the future, I intend to be actively involved in community projects that advocate for mental health awareness and equity in healthcare services.</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would like to inspire future students to understand the importance of empathy and reflective practice in professional development.</a:t>
            </a:r>
          </a:p>
        </p:txBody>
      </p:sp>
      <p:sp>
        <p:nvSpPr>
          <p:cNvPr id="9" name="TextBox 9"/>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Future Aspirations</a:t>
            </a:r>
          </a:p>
        </p:txBody>
      </p:sp>
      <p:pic>
        <p:nvPicPr>
          <p:cNvPr id="10" name="Picture 9">
            <a:extLst>
              <a:ext uri="{FF2B5EF4-FFF2-40B4-BE49-F238E27FC236}">
                <a16:creationId xmlns:a16="http://schemas.microsoft.com/office/drawing/2014/main" id="{8F636D3F-0CA0-6BF1-F5B1-946E4113E6AB}"/>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1922640" y="2712785"/>
            <a:ext cx="15048023" cy="5316137"/>
          </a:xfrm>
          <a:prstGeom prst="rect">
            <a:avLst/>
          </a:prstGeom>
        </p:spPr>
        <p:txBody>
          <a:bodyPr lIns="0" tIns="0" rIns="0" bIns="0" rtlCol="0" anchor="t">
            <a:spAutoFit/>
          </a:bodyPr>
          <a:lstStyle/>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Reflecting on my life, this presentation has made a significant impact on the way I perceive my development (Schön, 1983).</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The self SWOT analysis that I performed has illuminated the paths I can take in my future professional life.</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Self-determination and confidence development will form a part of my action plan and CPD strategy.</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Hopefully, in the future i will reflect and evaluate on my practice more often. Reflection is not a task that is completed once and for all. </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I am a professional. Hence I am willing to offer proficient care that is compassionate, ethical as well as having the best quality.</a:t>
            </a:r>
          </a:p>
        </p:txBody>
      </p:sp>
      <p:sp>
        <p:nvSpPr>
          <p:cNvPr id="8" name="TextBox 8"/>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Final Words</a:t>
            </a:r>
          </a:p>
        </p:txBody>
      </p:sp>
      <p:pic>
        <p:nvPicPr>
          <p:cNvPr id="9" name="Picture 8">
            <a:extLst>
              <a:ext uri="{FF2B5EF4-FFF2-40B4-BE49-F238E27FC236}">
                <a16:creationId xmlns:a16="http://schemas.microsoft.com/office/drawing/2014/main" id="{E2E639BC-E32F-D2C6-EF14-8D3E71C97A10}"/>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1922640" y="2712784"/>
            <a:ext cx="14155560" cy="6647974"/>
          </a:xfrm>
          <a:prstGeom prst="rect">
            <a:avLst/>
          </a:prstGeom>
        </p:spPr>
        <p:txBody>
          <a:bodyPr wrap="square" lIns="0" tIns="0" rIns="0" bIns="0" rtlCol="0" anchor="t">
            <a:spAutoFit/>
          </a:bodyPr>
          <a:lstStyle/>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Covey, S.R. (2020) </a:t>
            </a:r>
            <a:r>
              <a:rPr lang="en-US" sz="2400" i="1" dirty="0">
                <a:effectLst/>
                <a:latin typeface="Times New Roman" panose="02020603050405020304" pitchFamily="18" charset="0"/>
                <a:ea typeface="Times New Roman" panose="02020603050405020304" pitchFamily="18" charset="0"/>
              </a:rPr>
              <a:t>The 7 Habits of Highly Effective People.</a:t>
            </a:r>
            <a:r>
              <a:rPr lang="en-US" sz="2400" dirty="0">
                <a:effectLst/>
                <a:latin typeface="Times New Roman" panose="02020603050405020304" pitchFamily="18" charset="0"/>
                <a:ea typeface="Times New Roman" panose="02020603050405020304" pitchFamily="18" charset="0"/>
              </a:rPr>
              <a:t> London: Simon &amp; Schuster.</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Doran, G.T. (1981) ‘There’s a S.M.A.R.T. way to write management’s goals and objectives’, </a:t>
            </a:r>
            <a:r>
              <a:rPr lang="en-US" sz="2400" i="1" dirty="0">
                <a:effectLst/>
                <a:latin typeface="Times New Roman" panose="02020603050405020304" pitchFamily="18" charset="0"/>
                <a:ea typeface="Times New Roman" panose="02020603050405020304" pitchFamily="18" charset="0"/>
              </a:rPr>
              <a:t>Management Review,</a:t>
            </a:r>
            <a:r>
              <a:rPr lang="en-US" sz="2400" dirty="0">
                <a:effectLst/>
                <a:latin typeface="Times New Roman" panose="02020603050405020304" pitchFamily="18" charset="0"/>
                <a:ea typeface="Times New Roman" panose="02020603050405020304" pitchFamily="18" charset="0"/>
              </a:rPr>
              <a:t> 70(11), pp. 35–36.</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Friedman, A.L. and Phillips, M. (2004) ‘Continuing professional development: Developing a vision’, </a:t>
            </a:r>
            <a:r>
              <a:rPr lang="en-US" sz="2400" i="1" dirty="0">
                <a:effectLst/>
                <a:latin typeface="Times New Roman" panose="02020603050405020304" pitchFamily="18" charset="0"/>
                <a:ea typeface="Times New Roman" panose="02020603050405020304" pitchFamily="18" charset="0"/>
              </a:rPr>
              <a:t>Journal of Education and Work,</a:t>
            </a:r>
            <a:r>
              <a:rPr lang="en-US" sz="2400" dirty="0">
                <a:effectLst/>
                <a:latin typeface="Times New Roman" panose="02020603050405020304" pitchFamily="18" charset="0"/>
                <a:ea typeface="Times New Roman" panose="02020603050405020304" pitchFamily="18" charset="0"/>
              </a:rPr>
              <a:t> 17(3), pp. 361–376.</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Gibbs, G. (1988) </a:t>
            </a:r>
            <a:r>
              <a:rPr lang="en-US" sz="2400" i="1" dirty="0">
                <a:effectLst/>
                <a:latin typeface="Times New Roman" panose="02020603050405020304" pitchFamily="18" charset="0"/>
                <a:ea typeface="Times New Roman" panose="02020603050405020304" pitchFamily="18" charset="0"/>
              </a:rPr>
              <a:t>Learning by Doing: A Guide to Teaching and Learning Methods.</a:t>
            </a:r>
            <a:r>
              <a:rPr lang="en-US" sz="2400" dirty="0">
                <a:effectLst/>
                <a:latin typeface="Times New Roman" panose="02020603050405020304" pitchFamily="18" charset="0"/>
                <a:ea typeface="Times New Roman" panose="02020603050405020304" pitchFamily="18" charset="0"/>
              </a:rPr>
              <a:t> Oxford: Oxford Polytechnic.</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Helms, M.M. and Nixon, J. (2010) ‘Exploring SWOT analysis – where are we now?’, </a:t>
            </a:r>
            <a:r>
              <a:rPr lang="en-US" sz="2400" i="1" dirty="0">
                <a:effectLst/>
                <a:latin typeface="Times New Roman" panose="02020603050405020304" pitchFamily="18" charset="0"/>
                <a:ea typeface="Times New Roman" panose="02020603050405020304" pitchFamily="18" charset="0"/>
              </a:rPr>
              <a:t>Journal of Strategy and Management,</a:t>
            </a:r>
            <a:r>
              <a:rPr lang="en-US" sz="2400" dirty="0">
                <a:effectLst/>
                <a:latin typeface="Times New Roman" panose="02020603050405020304" pitchFamily="18" charset="0"/>
                <a:ea typeface="Times New Roman" panose="02020603050405020304" pitchFamily="18" charset="0"/>
              </a:rPr>
              <a:t> 3(3), pp. 215–251.</a:t>
            </a:r>
          </a:p>
          <a:p>
            <a:pPr marL="342900" marR="0" lvl="0" indent="-342900">
              <a:buSzPts val="1000"/>
              <a:buFont typeface="Symbol" panose="05050102010706020507" pitchFamily="18" charset="2"/>
              <a:buChar char=""/>
              <a:tabLst>
                <a:tab pos="457200" algn="l"/>
              </a:tabLst>
            </a:pPr>
            <a:r>
              <a:rPr lang="en-US" sz="2400" dirty="0" err="1">
                <a:effectLst/>
                <a:latin typeface="Times New Roman" panose="02020603050405020304" pitchFamily="18" charset="0"/>
                <a:ea typeface="Times New Roman" panose="02020603050405020304" pitchFamily="18" charset="0"/>
              </a:rPr>
              <a:t>Hojat</a:t>
            </a:r>
            <a:r>
              <a:rPr lang="en-US" sz="2400" dirty="0">
                <a:effectLst/>
                <a:latin typeface="Times New Roman" panose="02020603050405020304" pitchFamily="18" charset="0"/>
                <a:ea typeface="Times New Roman" panose="02020603050405020304" pitchFamily="18" charset="0"/>
              </a:rPr>
              <a:t>, M. (2016) </a:t>
            </a:r>
            <a:r>
              <a:rPr lang="en-US" sz="2400" i="1" dirty="0">
                <a:effectLst/>
                <a:latin typeface="Times New Roman" panose="02020603050405020304" pitchFamily="18" charset="0"/>
                <a:ea typeface="Times New Roman" panose="02020603050405020304" pitchFamily="18" charset="0"/>
              </a:rPr>
              <a:t>Empathy in Health Professions Education and Patient Care.</a:t>
            </a:r>
            <a:r>
              <a:rPr lang="en-US" sz="2400" dirty="0">
                <a:effectLst/>
                <a:latin typeface="Times New Roman" panose="02020603050405020304" pitchFamily="18" charset="0"/>
                <a:ea typeface="Times New Roman" panose="02020603050405020304" pitchFamily="18" charset="0"/>
              </a:rPr>
              <a:t> New York: Springer.</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Kolb, D.A. (1984) </a:t>
            </a:r>
            <a:r>
              <a:rPr lang="en-US" sz="2400" i="1" dirty="0">
                <a:effectLst/>
                <a:latin typeface="Times New Roman" panose="02020603050405020304" pitchFamily="18" charset="0"/>
                <a:ea typeface="Times New Roman" panose="02020603050405020304" pitchFamily="18" charset="0"/>
              </a:rPr>
              <a:t>Experiential Learning: Experience as the Source of Learning and Development.</a:t>
            </a:r>
            <a:r>
              <a:rPr lang="en-US" sz="2400" dirty="0">
                <a:effectLst/>
                <a:latin typeface="Times New Roman" panose="02020603050405020304" pitchFamily="18" charset="0"/>
                <a:ea typeface="Times New Roman" panose="02020603050405020304" pitchFamily="18" charset="0"/>
              </a:rPr>
              <a:t> Englewood Cliffs: Prentice Hall.</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Maslach, C. and Leiter, M.P. (2016) </a:t>
            </a:r>
            <a:r>
              <a:rPr lang="en-US" sz="2400" i="1" dirty="0">
                <a:effectLst/>
                <a:latin typeface="Times New Roman" panose="02020603050405020304" pitchFamily="18" charset="0"/>
                <a:ea typeface="Times New Roman" panose="02020603050405020304" pitchFamily="18" charset="0"/>
              </a:rPr>
              <a:t>Burnout: A Multidimensional Perspective.</a:t>
            </a:r>
            <a:r>
              <a:rPr lang="en-US" sz="2400" dirty="0">
                <a:effectLst/>
                <a:latin typeface="Times New Roman" panose="02020603050405020304" pitchFamily="18" charset="0"/>
                <a:ea typeface="Times New Roman" panose="02020603050405020304" pitchFamily="18" charset="0"/>
              </a:rPr>
              <a:t> New York: Routledge.</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Nursing and Midwifery Council (NMC) (2018) </a:t>
            </a:r>
            <a:r>
              <a:rPr lang="en-US" sz="2400" i="1" dirty="0">
                <a:effectLst/>
                <a:latin typeface="Times New Roman" panose="02020603050405020304" pitchFamily="18" charset="0"/>
                <a:ea typeface="Times New Roman" panose="02020603050405020304" pitchFamily="18" charset="0"/>
              </a:rPr>
              <a:t>The Code: Professional Standards of Practice and </a:t>
            </a:r>
            <a:r>
              <a:rPr lang="en-US" sz="2400" i="1" dirty="0" err="1">
                <a:effectLst/>
                <a:latin typeface="Times New Roman" panose="02020603050405020304" pitchFamily="18" charset="0"/>
                <a:ea typeface="Times New Roman" panose="02020603050405020304" pitchFamily="18" charset="0"/>
              </a:rPr>
              <a:t>Behaviour</a:t>
            </a:r>
            <a:r>
              <a:rPr lang="en-US" sz="2400" i="1" dirty="0">
                <a:effectLst/>
                <a:latin typeface="Times New Roman" panose="02020603050405020304" pitchFamily="18" charset="0"/>
                <a:ea typeface="Times New Roman" panose="02020603050405020304" pitchFamily="18" charset="0"/>
              </a:rPr>
              <a:t> for Nurses, Midwives and Nursing Associates.</a:t>
            </a:r>
            <a:r>
              <a:rPr lang="en-US" sz="2400" dirty="0">
                <a:effectLst/>
                <a:latin typeface="Times New Roman" panose="02020603050405020304" pitchFamily="18" charset="0"/>
                <a:ea typeface="Times New Roman" panose="02020603050405020304" pitchFamily="18" charset="0"/>
              </a:rPr>
              <a:t> London: NMC.</a:t>
            </a:r>
          </a:p>
          <a:p>
            <a:pPr marL="342900" marR="0" lvl="0" indent="-342900">
              <a:buSzPts val="1000"/>
              <a:buFont typeface="Symbol" panose="05050102010706020507" pitchFamily="18" charset="2"/>
              <a:buChar char=""/>
              <a:tabLst>
                <a:tab pos="457200" algn="l"/>
              </a:tabLst>
            </a:pPr>
            <a:r>
              <a:rPr lang="en-US" sz="2400" dirty="0" err="1">
                <a:effectLst/>
                <a:latin typeface="Times New Roman" panose="02020603050405020304" pitchFamily="18" charset="0"/>
                <a:ea typeface="Times New Roman" panose="02020603050405020304" pitchFamily="18" charset="0"/>
              </a:rPr>
              <a:t>Phadermrod</a:t>
            </a:r>
            <a:r>
              <a:rPr lang="en-US" sz="2400" dirty="0">
                <a:effectLst/>
                <a:latin typeface="Times New Roman" panose="02020603050405020304" pitchFamily="18" charset="0"/>
                <a:ea typeface="Times New Roman" panose="02020603050405020304" pitchFamily="18" charset="0"/>
              </a:rPr>
              <a:t>, B., Crowder, R.M. and Wills, G.B. (2019) ‘Importance–Performance Analysis based SWOT for strategic planning’, </a:t>
            </a:r>
            <a:r>
              <a:rPr lang="en-US" sz="2400" i="1" dirty="0">
                <a:effectLst/>
                <a:latin typeface="Times New Roman" panose="02020603050405020304" pitchFamily="18" charset="0"/>
                <a:ea typeface="Times New Roman" panose="02020603050405020304" pitchFamily="18" charset="0"/>
              </a:rPr>
              <a:t>Procedia Manufacturing,</a:t>
            </a:r>
            <a:r>
              <a:rPr lang="en-US" sz="2400" dirty="0">
                <a:effectLst/>
                <a:latin typeface="Times New Roman" panose="02020603050405020304" pitchFamily="18" charset="0"/>
                <a:ea typeface="Times New Roman" panose="02020603050405020304" pitchFamily="18" charset="0"/>
              </a:rPr>
              <a:t> 30, pp. 478–485.</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Royal College of Nursing (RCN) (2023) </a:t>
            </a:r>
            <a:r>
              <a:rPr lang="en-US" sz="2400" i="1" dirty="0">
                <a:effectLst/>
                <a:latin typeface="Times New Roman" panose="02020603050405020304" pitchFamily="18" charset="0"/>
                <a:ea typeface="Times New Roman" panose="02020603050405020304" pitchFamily="18" charset="0"/>
              </a:rPr>
              <a:t>Career Pathways in Mental Health Nursing.</a:t>
            </a:r>
            <a:r>
              <a:rPr lang="en-US" sz="2400" dirty="0">
                <a:effectLst/>
                <a:latin typeface="Times New Roman" panose="02020603050405020304" pitchFamily="18" charset="0"/>
                <a:ea typeface="Times New Roman" panose="02020603050405020304" pitchFamily="18" charset="0"/>
              </a:rPr>
              <a:t> London: RCN.</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Schön, D.A. (1983) </a:t>
            </a:r>
            <a:r>
              <a:rPr lang="en-US" sz="2400" i="1" dirty="0">
                <a:effectLst/>
                <a:latin typeface="Times New Roman" panose="02020603050405020304" pitchFamily="18" charset="0"/>
                <a:ea typeface="Times New Roman" panose="02020603050405020304" pitchFamily="18" charset="0"/>
              </a:rPr>
              <a:t>The Reflective Practitioner: How Professionals Think in Action.</a:t>
            </a:r>
            <a:r>
              <a:rPr lang="en-US" sz="2400" dirty="0">
                <a:effectLst/>
                <a:latin typeface="Times New Roman" panose="02020603050405020304" pitchFamily="18" charset="0"/>
                <a:ea typeface="Times New Roman" panose="02020603050405020304" pitchFamily="18" charset="0"/>
              </a:rPr>
              <a:t> London: Temple Smith.</a:t>
            </a:r>
          </a:p>
        </p:txBody>
      </p:sp>
      <p:sp>
        <p:nvSpPr>
          <p:cNvPr id="8" name="TextBox 8"/>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dirty="0">
                <a:solidFill>
                  <a:srgbClr val="1C1C1C"/>
                </a:solidFill>
                <a:latin typeface="Montserrat Heavy"/>
                <a:ea typeface="Montserrat Heavy"/>
                <a:cs typeface="Montserrat Heavy"/>
                <a:sym typeface="Montserrat Heavy"/>
              </a:rPr>
              <a:t>References</a:t>
            </a:r>
          </a:p>
        </p:txBody>
      </p:sp>
      <p:pic>
        <p:nvPicPr>
          <p:cNvPr id="9" name="Picture 8">
            <a:extLst>
              <a:ext uri="{FF2B5EF4-FFF2-40B4-BE49-F238E27FC236}">
                <a16:creationId xmlns:a16="http://schemas.microsoft.com/office/drawing/2014/main" id="{0BC79F83-ED79-46D3-258D-9DB755643C93}"/>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extLst>
      <p:ext uri="{BB962C8B-B14F-4D97-AF65-F5344CB8AC3E}">
        <p14:creationId xmlns:p14="http://schemas.microsoft.com/office/powerpoint/2010/main" val="2396073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TextBox 3"/>
          <p:cNvSpPr txBox="1"/>
          <p:nvPr/>
        </p:nvSpPr>
        <p:spPr>
          <a:xfrm>
            <a:off x="4516456" y="3514725"/>
            <a:ext cx="10732554" cy="2222459"/>
          </a:xfrm>
          <a:prstGeom prst="rect">
            <a:avLst/>
          </a:prstGeom>
        </p:spPr>
        <p:txBody>
          <a:bodyPr lIns="0" tIns="0" rIns="0" bIns="0" rtlCol="0" anchor="t">
            <a:spAutoFit/>
          </a:bodyPr>
          <a:lstStyle/>
          <a:p>
            <a:pPr algn="l">
              <a:lnSpc>
                <a:spcPts val="18199"/>
              </a:lnSpc>
            </a:pPr>
            <a:r>
              <a:rPr lang="en-US" sz="12999" b="1">
                <a:solidFill>
                  <a:srgbClr val="1C1C1C"/>
                </a:solidFill>
                <a:latin typeface="Montserrat Heavy"/>
                <a:ea typeface="Montserrat Heavy"/>
                <a:cs typeface="Montserrat Heavy"/>
                <a:sym typeface="Montserrat Heavy"/>
              </a:rPr>
              <a:t>Thank You</a:t>
            </a:r>
          </a:p>
        </p:txBody>
      </p:sp>
      <p:sp>
        <p:nvSpPr>
          <p:cNvPr id="5" name="Freeform 5"/>
          <p:cNvSpPr/>
          <p:nvPr/>
        </p:nvSpPr>
        <p:spPr>
          <a:xfrm>
            <a:off x="9736239" y="5887038"/>
            <a:ext cx="4238684" cy="516349"/>
          </a:xfrm>
          <a:custGeom>
            <a:avLst/>
            <a:gdLst/>
            <a:ahLst/>
            <a:cxnLst/>
            <a:rect l="l" t="t" r="r" b="b"/>
            <a:pathLst>
              <a:path w="4238684" h="516349">
                <a:moveTo>
                  <a:pt x="0" y="0"/>
                </a:moveTo>
                <a:lnTo>
                  <a:pt x="4238684" y="0"/>
                </a:lnTo>
                <a:lnTo>
                  <a:pt x="4238684" y="516349"/>
                </a:lnTo>
                <a:lnTo>
                  <a:pt x="0" y="51634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pic>
        <p:nvPicPr>
          <p:cNvPr id="6" name="Picture 5">
            <a:extLst>
              <a:ext uri="{FF2B5EF4-FFF2-40B4-BE49-F238E27FC236}">
                <a16:creationId xmlns:a16="http://schemas.microsoft.com/office/drawing/2014/main" id="{B171EC18-0A88-182D-564F-AA046EA3D976}"/>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2023</Words>
  <Application>Microsoft Office PowerPoint</Application>
  <PresentationFormat>Custom</PresentationFormat>
  <Paragraphs>134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dc:title>
  <cp:lastModifiedBy>Pharma-DM, Sales Admin-Arifur</cp:lastModifiedBy>
  <cp:revision>22</cp:revision>
  <dcterms:created xsi:type="dcterms:W3CDTF">2006-08-16T00:00:00Z</dcterms:created>
  <dcterms:modified xsi:type="dcterms:W3CDTF">2025-11-10T12:25:44Z</dcterms:modified>
  <dc:identifier>DAG4He9O3tk</dc:identifier>
</cp:coreProperties>
</file>