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4"/>
  </p:notesMasterIdLst>
  <p:sldIdLst>
    <p:sldId id="277" r:id="rId2"/>
    <p:sldId id="278"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603FDEA-53C1-4FFE-B60C-090EC4AC6BA8}">
  <a:tblStyle styleId="{0603FDEA-53C1-4FFE-B60C-090EC4AC6BA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6c53403bc8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6c53403bc8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6c53403bc8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6c53403bc8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6babb1441f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6babb1441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6c53403bc8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6c53403bc8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6c7c4771e8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6c7c4771e8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6c53403bc8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6c53403bc8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6c53403bc8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6c53403bc8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6c7c4771e8_1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6c7c4771e8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6c7c4771e8_1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6c7c4771e8_1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6c7c4771e8_1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6c7c4771e8_1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6c7c4771e8_3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6c7c4771e8_3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6c7c4771e8_1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36c7c4771e8_1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36c7c4771e8_1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36c7c4771e8_1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6c7c4771e8_1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6c7c4771e8_1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36c7c4771e8_1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6c7c4771e8_1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6c53403bc8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6c53403bc8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36c53403bc8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36c53403bc8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6c53403bc8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6c53403bc8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36c7c4771e8_3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36c7c4771e8_3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dk1"/>
              </a:buClr>
              <a:buSzPts val="1800"/>
              <a:buChar char="●"/>
              <a:defRPr>
                <a:solidFill>
                  <a:schemeClr val="dk1"/>
                </a:solidFill>
              </a:defRPr>
            </a:lvl1pPr>
            <a:lvl2pPr marL="914400" lvl="1" indent="-317500">
              <a:spcBef>
                <a:spcPts val="0"/>
              </a:spcBef>
              <a:spcAft>
                <a:spcPts val="0"/>
              </a:spcAft>
              <a:buClr>
                <a:schemeClr val="dk1"/>
              </a:buClr>
              <a:buSzPts val="1400"/>
              <a:buChar char="○"/>
              <a:defRPr>
                <a:solidFill>
                  <a:schemeClr val="dk1"/>
                </a:solidFill>
              </a:defRPr>
            </a:lvl2pPr>
            <a:lvl3pPr marL="1371600" lvl="2" indent="-317500">
              <a:spcBef>
                <a:spcPts val="0"/>
              </a:spcBef>
              <a:spcAft>
                <a:spcPts val="0"/>
              </a:spcAft>
              <a:buClr>
                <a:schemeClr val="dk1"/>
              </a:buClr>
              <a:buSzPts val="1400"/>
              <a:buChar char="■"/>
              <a:defRPr>
                <a:solidFill>
                  <a:schemeClr val="dk1"/>
                </a:solidFill>
              </a:defRPr>
            </a:lvl3pPr>
            <a:lvl4pPr marL="1828800" lvl="3" indent="-317500">
              <a:spcBef>
                <a:spcPts val="0"/>
              </a:spcBef>
              <a:spcAft>
                <a:spcPts val="0"/>
              </a:spcAft>
              <a:buClr>
                <a:schemeClr val="dk1"/>
              </a:buClr>
              <a:buSzPts val="1400"/>
              <a:buChar char="●"/>
              <a:defRPr>
                <a:solidFill>
                  <a:schemeClr val="dk1"/>
                </a:solidFill>
              </a:defRPr>
            </a:lvl4pPr>
            <a:lvl5pPr marL="2286000" lvl="4" indent="-317500">
              <a:spcBef>
                <a:spcPts val="0"/>
              </a:spcBef>
              <a:spcAft>
                <a:spcPts val="0"/>
              </a:spcAft>
              <a:buClr>
                <a:schemeClr val="dk1"/>
              </a:buClr>
              <a:buSzPts val="1400"/>
              <a:buChar char="○"/>
              <a:defRPr>
                <a:solidFill>
                  <a:schemeClr val="dk1"/>
                </a:solidFill>
              </a:defRPr>
            </a:lvl5pPr>
            <a:lvl6pPr marL="2743200" lvl="5" indent="-317500">
              <a:spcBef>
                <a:spcPts val="0"/>
              </a:spcBef>
              <a:spcAft>
                <a:spcPts val="0"/>
              </a:spcAft>
              <a:buClr>
                <a:schemeClr val="dk1"/>
              </a:buClr>
              <a:buSzPts val="1400"/>
              <a:buChar char="■"/>
              <a:defRPr>
                <a:solidFill>
                  <a:schemeClr val="dk1"/>
                </a:solidFill>
              </a:defRPr>
            </a:lvl6pPr>
            <a:lvl7pPr marL="3200400" lvl="6" indent="-317500">
              <a:spcBef>
                <a:spcPts val="0"/>
              </a:spcBef>
              <a:spcAft>
                <a:spcPts val="0"/>
              </a:spcAft>
              <a:buClr>
                <a:schemeClr val="dk1"/>
              </a:buClr>
              <a:buSzPts val="1400"/>
              <a:buChar char="●"/>
              <a:defRPr>
                <a:solidFill>
                  <a:schemeClr val="dk1"/>
                </a:solidFill>
              </a:defRPr>
            </a:lvl7pPr>
            <a:lvl8pPr marL="3657600" lvl="7" indent="-317500">
              <a:spcBef>
                <a:spcPts val="0"/>
              </a:spcBef>
              <a:spcAft>
                <a:spcPts val="0"/>
              </a:spcAft>
              <a:buClr>
                <a:schemeClr val="dk1"/>
              </a:buClr>
              <a:buSzPts val="1400"/>
              <a:buChar char="○"/>
              <a:defRPr>
                <a:solidFill>
                  <a:schemeClr val="dk1"/>
                </a:solidFill>
              </a:defRPr>
            </a:lvl8pPr>
            <a:lvl9pPr marL="4114800" lvl="8" indent="-317500">
              <a:spcBef>
                <a:spcPts val="0"/>
              </a:spcBef>
              <a:spcAft>
                <a:spcPts val="0"/>
              </a:spcAft>
              <a:buClr>
                <a:schemeClr val="dk1"/>
              </a:buClr>
              <a:buSzPts val="1400"/>
              <a:buChar char="■"/>
              <a:defRPr>
                <a:solidFill>
                  <a:schemeClr val="dk1"/>
                </a:solidFill>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dark-2">
    <p:bg>
      <p:bgRef idx="1001">
        <a:schemeClr val="bg1"/>
      </p:bgRef>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Char char="●"/>
              <a:defRPr sz="1800">
                <a:solidFill>
                  <a:schemeClr val="lt2"/>
                </a:solidFill>
              </a:defRPr>
            </a:lvl1pPr>
            <a:lvl2pPr marL="914400" lvl="1" indent="-317500">
              <a:lnSpc>
                <a:spcPct val="115000"/>
              </a:lnSpc>
              <a:spcBef>
                <a:spcPts val="0"/>
              </a:spcBef>
              <a:spcAft>
                <a:spcPts val="0"/>
              </a:spcAft>
              <a:buClr>
                <a:schemeClr val="lt2"/>
              </a:buClr>
              <a:buSzPts val="1400"/>
              <a:buChar char="○"/>
              <a:defRPr>
                <a:solidFill>
                  <a:schemeClr val="lt2"/>
                </a:solidFill>
              </a:defRPr>
            </a:lvl2pPr>
            <a:lvl3pPr marL="1371600" lvl="2" indent="-317500">
              <a:lnSpc>
                <a:spcPct val="115000"/>
              </a:lnSpc>
              <a:spcBef>
                <a:spcPts val="0"/>
              </a:spcBef>
              <a:spcAft>
                <a:spcPts val="0"/>
              </a:spcAft>
              <a:buClr>
                <a:schemeClr val="lt2"/>
              </a:buClr>
              <a:buSzPts val="1400"/>
              <a:buChar char="■"/>
              <a:defRPr>
                <a:solidFill>
                  <a:schemeClr val="lt2"/>
                </a:solidFill>
              </a:defRPr>
            </a:lvl3pPr>
            <a:lvl4pPr marL="1828800" lvl="3" indent="-317500">
              <a:lnSpc>
                <a:spcPct val="115000"/>
              </a:lnSpc>
              <a:spcBef>
                <a:spcPts val="0"/>
              </a:spcBef>
              <a:spcAft>
                <a:spcPts val="0"/>
              </a:spcAft>
              <a:buClr>
                <a:schemeClr val="lt2"/>
              </a:buClr>
              <a:buSzPts val="1400"/>
              <a:buChar char="●"/>
              <a:defRPr>
                <a:solidFill>
                  <a:schemeClr val="lt2"/>
                </a:solidFill>
              </a:defRPr>
            </a:lvl4pPr>
            <a:lvl5pPr marL="2286000" lvl="4" indent="-317500">
              <a:lnSpc>
                <a:spcPct val="115000"/>
              </a:lnSpc>
              <a:spcBef>
                <a:spcPts val="0"/>
              </a:spcBef>
              <a:spcAft>
                <a:spcPts val="0"/>
              </a:spcAft>
              <a:buClr>
                <a:schemeClr val="lt2"/>
              </a:buClr>
              <a:buSzPts val="1400"/>
              <a:buChar char="○"/>
              <a:defRPr>
                <a:solidFill>
                  <a:schemeClr val="lt2"/>
                </a:solidFill>
              </a:defRPr>
            </a:lvl5pPr>
            <a:lvl6pPr marL="2743200" lvl="5" indent="-317500">
              <a:lnSpc>
                <a:spcPct val="115000"/>
              </a:lnSpc>
              <a:spcBef>
                <a:spcPts val="0"/>
              </a:spcBef>
              <a:spcAft>
                <a:spcPts val="0"/>
              </a:spcAft>
              <a:buClr>
                <a:schemeClr val="lt2"/>
              </a:buClr>
              <a:buSzPts val="1400"/>
              <a:buChar char="■"/>
              <a:defRPr>
                <a:solidFill>
                  <a:schemeClr val="lt2"/>
                </a:solidFill>
              </a:defRPr>
            </a:lvl6pPr>
            <a:lvl7pPr marL="3200400" lvl="6" indent="-317500">
              <a:lnSpc>
                <a:spcPct val="115000"/>
              </a:lnSpc>
              <a:spcBef>
                <a:spcPts val="0"/>
              </a:spcBef>
              <a:spcAft>
                <a:spcPts val="0"/>
              </a:spcAft>
              <a:buClr>
                <a:schemeClr val="lt2"/>
              </a:buClr>
              <a:buSzPts val="1400"/>
              <a:buChar char="●"/>
              <a:defRPr>
                <a:solidFill>
                  <a:schemeClr val="lt2"/>
                </a:solidFill>
              </a:defRPr>
            </a:lvl7pPr>
            <a:lvl8pPr marL="3657600" lvl="7" indent="-317500">
              <a:lnSpc>
                <a:spcPct val="115000"/>
              </a:lnSpc>
              <a:spcBef>
                <a:spcPts val="0"/>
              </a:spcBef>
              <a:spcAft>
                <a:spcPts val="0"/>
              </a:spcAft>
              <a:buClr>
                <a:schemeClr val="lt2"/>
              </a:buClr>
              <a:buSzPts val="1400"/>
              <a:buChar char="○"/>
              <a:defRPr>
                <a:solidFill>
                  <a:schemeClr val="lt2"/>
                </a:solidFill>
              </a:defRPr>
            </a:lvl8pPr>
            <a:lvl9pPr marL="4114800" lvl="8" indent="-317500">
              <a:lnSpc>
                <a:spcPct val="115000"/>
              </a:lnSpc>
              <a:spcBef>
                <a:spcPts val="0"/>
              </a:spcBef>
              <a:spcAft>
                <a:spcPts val="0"/>
              </a:spcAft>
              <a:buClr>
                <a:schemeClr val="lt2"/>
              </a:buClr>
              <a:buSzPts val="1400"/>
              <a:buChar char="■"/>
              <a:defRPr>
                <a:solidFill>
                  <a:schemeClr val="lt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marL="0" lvl="0" indent="0" algn="r" rtl="0">
              <a:spcBef>
                <a:spcPts val="0"/>
              </a:spcBef>
              <a:spcAft>
                <a:spcPts val="0"/>
              </a:spcAft>
              <a:buNone/>
            </a:pPr>
            <a:fld id="{00000000-1234-1234-1234-123412341234}" type="slidenum">
              <a:rPr lang="en-GB"/>
              <a:t>‹#›</a:t>
            </a:fld>
            <a:endParaRPr/>
          </a:p>
        </p:txBody>
      </p:sp>
    </p:spTree>
  </p:cSld>
  <p:clrMap bg1="dk1" tx1="lt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8" Type="http://schemas.openxmlformats.org/officeDocument/2006/relationships/hyperlink" Target="https://sustainhealth.fit/lifestyle/best-uk-cities-for-wellness-and-fitness-in-2025/#google_vignette" TargetMode="External"/><Relationship Id="rId3" Type="http://schemas.openxmlformats.org/officeDocument/2006/relationships/image" Target="../media/image5.png"/><Relationship Id="rId7" Type="http://schemas.openxmlformats.org/officeDocument/2006/relationships/hyperlink" Target="https://www.cipd.org/en/knowledge/guides/effective-performance-management/"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s://doi.org/10.1108/mrr-06-2017-0173" TargetMode="External"/><Relationship Id="rId5" Type="http://schemas.openxmlformats.org/officeDocument/2006/relationships/hyperlink" Target="https://www.google.co.in/books/edition/Managing_Luxury_Brands/-ZWvEAAAQBAJ?hl=en&amp;gbpv=0" TargetMode="External"/><Relationship Id="rId4" Type="http://schemas.openxmlformats.org/officeDocument/2006/relationships/hyperlink" Target="https://www.bbc.co.uk/bitesize/guides/z238v9q/revision/3"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cardiffjournalism.co.uk/intercardiff/sport-health/highest-obesity-rate-wales-struggles-to-fight-public-health-concern"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hyperlink" Target="https://www.researchgate.net/profile/Marcin-Majka-2/publication/385489656_Unique_Selling_Proposition_in_Marketing/links/6725ddac2326b47637c0ed90/Unique-Selling-Proposition-in-Marketing.pdf" TargetMode="External"/><Relationship Id="rId5" Type="http://schemas.openxmlformats.org/officeDocument/2006/relationships/hyperlink" Target="https://www.gov.uk/limited-company-formation?step-by-step-nav=37e4c035-b25c-4289-b85c-c6d36d11a763" TargetMode="External"/><Relationship Id="rId4" Type="http://schemas.openxmlformats.org/officeDocument/2006/relationships/hyperlink" Target="https://www.gov.uk/apply-start-up-lo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4A291-68DB-5D64-0994-8FA1D4868896}"/>
              </a:ext>
            </a:extLst>
          </p:cNvPr>
          <p:cNvSpPr>
            <a:spLocks noGrp="1"/>
          </p:cNvSpPr>
          <p:nvPr>
            <p:ph type="title"/>
          </p:nvPr>
        </p:nvSpPr>
        <p:spPr>
          <a:xfrm>
            <a:off x="311700" y="202019"/>
            <a:ext cx="8520600" cy="4646428"/>
          </a:xfrm>
        </p:spPr>
        <p:txBody>
          <a:bodyPr>
            <a:normAutofit/>
          </a:bodyPr>
          <a:lstStyle/>
          <a:p>
            <a:br>
              <a:rPr lang="en-US" sz="1800" dirty="0"/>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r>
              <a:rPr lang="en-GB" sz="1800" dirty="0"/>
              <a:t>+</a:t>
            </a:r>
            <a:br>
              <a:rPr lang="en-GB" sz="1800" dirty="0"/>
            </a:br>
            <a:r>
              <a:rPr lang="en-GB" sz="1800" dirty="0">
                <a:solidFill>
                  <a:schemeClr val="accent2">
                    <a:lumMod val="10000"/>
                  </a:schemeClr>
                </a:solidFill>
              </a:rPr>
              <a:t>Student Name : Eva Rosca</a:t>
            </a:r>
            <a:br>
              <a:rPr lang="en-GB" sz="1800" dirty="0">
                <a:solidFill>
                  <a:schemeClr val="accent2">
                    <a:lumMod val="10000"/>
                  </a:schemeClr>
                </a:solidFill>
              </a:rPr>
            </a:br>
            <a:r>
              <a:rPr lang="en-GB" sz="1800" dirty="0">
                <a:solidFill>
                  <a:schemeClr val="accent2">
                    <a:lumMod val="10000"/>
                  </a:schemeClr>
                </a:solidFill>
              </a:rPr>
              <a:t>Student Number : 2411522</a:t>
            </a:r>
            <a:endParaRPr lang="en-GB" sz="1800" dirty="0"/>
          </a:p>
        </p:txBody>
      </p:sp>
      <p:pic>
        <p:nvPicPr>
          <p:cNvPr id="3" name="Picture 2" descr="A close-up of a sign&#10;&#10;Description automatically generated">
            <a:extLst>
              <a:ext uri="{FF2B5EF4-FFF2-40B4-BE49-F238E27FC236}">
                <a16:creationId xmlns:a16="http://schemas.microsoft.com/office/drawing/2014/main" id="{380D7BFF-12F5-A7F0-C976-84CB1779C7F4}"/>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311700" y="199360"/>
            <a:ext cx="3206589" cy="1429314"/>
          </a:xfrm>
          <a:prstGeom prst="rect">
            <a:avLst/>
          </a:prstGeom>
          <a:blipFill>
            <a:blip r:embed="rId3">
              <a:alphaModFix/>
            </a:blip>
            <a:tile tx="0" ty="0" sx="100000" sy="100000" flip="none" algn="tl"/>
          </a:blipFill>
          <a:effectLst>
            <a:softEdge rad="88900"/>
          </a:effectLst>
        </p:spPr>
      </p:pic>
      <p:pic>
        <p:nvPicPr>
          <p:cNvPr id="5" name="Picture 4">
            <a:extLst>
              <a:ext uri="{FF2B5EF4-FFF2-40B4-BE49-F238E27FC236}">
                <a16:creationId xmlns:a16="http://schemas.microsoft.com/office/drawing/2014/main" id="{24988224-D23C-A148-27EE-F27489CFF498}"/>
              </a:ext>
            </a:extLst>
          </p:cNvPr>
          <p:cNvPicPr>
            <a:picLocks noChangeAspect="1"/>
          </p:cNvPicPr>
          <p:nvPr/>
        </p:nvPicPr>
        <p:blipFill>
          <a:blip r:embed="rId4"/>
          <a:stretch>
            <a:fillRect/>
          </a:stretch>
        </p:blipFill>
        <p:spPr>
          <a:xfrm>
            <a:off x="311700" y="1733107"/>
            <a:ext cx="8520600" cy="2041452"/>
          </a:xfrm>
          <a:prstGeom prst="rect">
            <a:avLst/>
          </a:prstGeom>
        </p:spPr>
      </p:pic>
    </p:spTree>
    <p:extLst>
      <p:ext uri="{BB962C8B-B14F-4D97-AF65-F5344CB8AC3E}">
        <p14:creationId xmlns:p14="http://schemas.microsoft.com/office/powerpoint/2010/main" val="2230805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8B69C-3E46-AD5A-C8CA-12BFDB636190}"/>
              </a:ext>
            </a:extLst>
          </p:cNvPr>
          <p:cNvSpPr>
            <a:spLocks noGrp="1"/>
          </p:cNvSpPr>
          <p:nvPr>
            <p:ph type="ctrTitle"/>
          </p:nvPr>
        </p:nvSpPr>
        <p:spPr>
          <a:xfrm>
            <a:off x="311708" y="744575"/>
            <a:ext cx="8520600" cy="1286244"/>
          </a:xfrm>
        </p:spPr>
        <p:txBody>
          <a:bodyPr>
            <a:normAutofit/>
          </a:bodyPr>
          <a:lstStyle/>
          <a:p>
            <a:endParaRPr lang="en-GB" sz="1800" dirty="0"/>
          </a:p>
        </p:txBody>
      </p:sp>
      <p:sp>
        <p:nvSpPr>
          <p:cNvPr id="3" name="Subtitle 2">
            <a:extLst>
              <a:ext uri="{FF2B5EF4-FFF2-40B4-BE49-F238E27FC236}">
                <a16:creationId xmlns:a16="http://schemas.microsoft.com/office/drawing/2014/main" id="{58793FFB-6A3E-6721-AD45-B45C0FD358E7}"/>
              </a:ext>
            </a:extLst>
          </p:cNvPr>
          <p:cNvSpPr>
            <a:spLocks noGrp="1"/>
          </p:cNvSpPr>
          <p:nvPr>
            <p:ph type="subTitle" idx="1"/>
          </p:nvPr>
        </p:nvSpPr>
        <p:spPr>
          <a:xfrm>
            <a:off x="311700" y="2190306"/>
            <a:ext cx="8520600" cy="2307265"/>
          </a:xfrm>
        </p:spPr>
        <p:txBody>
          <a:bodyPr/>
          <a:lstStyle/>
          <a:p>
            <a:endParaRPr lang="en-GB" dirty="0"/>
          </a:p>
        </p:txBody>
      </p:sp>
      <p:pic>
        <p:nvPicPr>
          <p:cNvPr id="4" name="Untitled design">
            <a:hlinkClick r:id="" action="ppaction://media"/>
            <a:extLst>
              <a:ext uri="{FF2B5EF4-FFF2-40B4-BE49-F238E27FC236}">
                <a16:creationId xmlns:a16="http://schemas.microsoft.com/office/drawing/2014/main" id="{E0BDB46C-AEA9-4933-9DCD-5D06052D19A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28991" y="0"/>
            <a:ext cx="9144000" cy="4859079"/>
          </a:xfrm>
          <a:prstGeom prst="rect">
            <a:avLst/>
          </a:prstGeom>
        </p:spPr>
      </p:pic>
    </p:spTree>
    <p:extLst>
      <p:ext uri="{BB962C8B-B14F-4D97-AF65-F5344CB8AC3E}">
        <p14:creationId xmlns:p14="http://schemas.microsoft.com/office/powerpoint/2010/main" val="413928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2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p:nvPr/>
        </p:nvSpPr>
        <p:spPr>
          <a:xfrm rot="-5400000">
            <a:off x="4147800" y="-35646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5" name="Google Shape;55;p13"/>
          <p:cNvSpPr txBox="1">
            <a:spLocks noGrp="1"/>
          </p:cNvSpPr>
          <p:nvPr>
            <p:ph type="ctrTitle"/>
          </p:nvPr>
        </p:nvSpPr>
        <p:spPr>
          <a:xfrm>
            <a:off x="1466925" y="466788"/>
            <a:ext cx="7184700" cy="5439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GB" sz="2400" b="1">
                <a:solidFill>
                  <a:schemeClr val="lt1"/>
                </a:solidFill>
              </a:rPr>
              <a:t>SOLOFIT </a:t>
            </a:r>
            <a:r>
              <a:rPr lang="en-GB" sz="2400" b="1"/>
              <a:t>STUDIO</a:t>
            </a:r>
            <a:r>
              <a:rPr lang="en-GB" sz="2400" b="1">
                <a:solidFill>
                  <a:schemeClr val="lt1"/>
                </a:solidFill>
              </a:rPr>
              <a:t> </a:t>
            </a:r>
            <a:r>
              <a:rPr lang="en-GB" sz="2400">
                <a:solidFill>
                  <a:schemeClr val="lt1"/>
                </a:solidFill>
              </a:rPr>
              <a:t>PRIVATE GYM </a:t>
            </a:r>
            <a:endParaRPr sz="2400">
              <a:solidFill>
                <a:schemeClr val="lt1"/>
              </a:solidFill>
            </a:endParaRPr>
          </a:p>
        </p:txBody>
      </p:sp>
      <p:pic>
        <p:nvPicPr>
          <p:cNvPr id="56" name="Google Shape;56;p13" title="Untitled design.png"/>
          <p:cNvPicPr preferRelativeResize="0"/>
          <p:nvPr/>
        </p:nvPicPr>
        <p:blipFill>
          <a:blip r:embed="rId3">
            <a:alphaModFix/>
          </a:blip>
          <a:stretch>
            <a:fillRect/>
          </a:stretch>
        </p:blipFill>
        <p:spPr>
          <a:xfrm>
            <a:off x="238850" y="124700"/>
            <a:ext cx="1228076" cy="1228076"/>
          </a:xfrm>
          <a:prstGeom prst="rect">
            <a:avLst/>
          </a:prstGeom>
          <a:noFill/>
          <a:ln>
            <a:noFill/>
          </a:ln>
        </p:spPr>
      </p:pic>
      <p:sp>
        <p:nvSpPr>
          <p:cNvPr id="57" name="Google Shape;57;p13"/>
          <p:cNvSpPr txBox="1"/>
          <p:nvPr/>
        </p:nvSpPr>
        <p:spPr>
          <a:xfrm>
            <a:off x="349850" y="2375550"/>
            <a:ext cx="8578500" cy="369300"/>
          </a:xfrm>
          <a:prstGeom prst="rect">
            <a:avLst/>
          </a:prstGeom>
          <a:noFill/>
          <a:ln>
            <a:noFill/>
          </a:ln>
        </p:spPr>
        <p:txBody>
          <a:bodyPr spcFirstLastPara="1" wrap="square" lIns="91425" tIns="91425" rIns="91425" bIns="91425" anchor="t" anchorCtr="0">
            <a:spAutoFit/>
          </a:bodyPr>
          <a:lstStyle/>
          <a:p>
            <a:pPr marL="450000" marR="0" lvl="0" indent="0" algn="l" rtl="0">
              <a:lnSpc>
                <a:spcPct val="115000"/>
              </a:lnSpc>
              <a:spcBef>
                <a:spcPts val="1400"/>
              </a:spcBef>
              <a:spcAft>
                <a:spcPts val="400"/>
              </a:spcAft>
              <a:buNone/>
            </a:pPr>
            <a:endParaRPr sz="1200">
              <a:solidFill>
                <a:schemeClr val="lt2"/>
              </a:solidFill>
            </a:endParaRPr>
          </a:p>
        </p:txBody>
      </p:sp>
      <p:sp>
        <p:nvSpPr>
          <p:cNvPr id="58" name="Google Shape;58;p13"/>
          <p:cNvSpPr txBox="1"/>
          <p:nvPr/>
        </p:nvSpPr>
        <p:spPr>
          <a:xfrm>
            <a:off x="215700" y="1416200"/>
            <a:ext cx="8712600" cy="3737403"/>
          </a:xfrm>
          <a:prstGeom prst="rect">
            <a:avLst/>
          </a:prstGeom>
          <a:noFill/>
          <a:ln>
            <a:noFill/>
          </a:ln>
        </p:spPr>
        <p:txBody>
          <a:bodyPr spcFirstLastPara="1" wrap="square" lIns="91425" tIns="91425" rIns="91425" bIns="91425" anchor="t" anchorCtr="0">
            <a:spAutoFit/>
          </a:bodyPr>
          <a:lstStyle/>
          <a:p>
            <a:pPr marL="0" marR="242525" lvl="0" indent="0" algn="l" rtl="0">
              <a:spcBef>
                <a:spcPts val="0"/>
              </a:spcBef>
              <a:spcAft>
                <a:spcPts val="0"/>
              </a:spcAft>
              <a:buNone/>
            </a:pPr>
            <a:r>
              <a:rPr lang="en-GB" sz="1200" b="1" dirty="0"/>
              <a:t>What is </a:t>
            </a:r>
            <a:r>
              <a:rPr lang="en-GB" sz="1200" b="1" dirty="0" err="1"/>
              <a:t>Solofit</a:t>
            </a:r>
            <a:r>
              <a:rPr lang="en-GB" sz="1200" b="1" dirty="0"/>
              <a:t> Studio?</a:t>
            </a:r>
            <a:endParaRPr sz="1200" b="1" dirty="0"/>
          </a:p>
          <a:p>
            <a:pPr marL="540000" marR="242525" lvl="0" indent="0" algn="just" rtl="0">
              <a:spcBef>
                <a:spcPts val="0"/>
              </a:spcBef>
              <a:spcAft>
                <a:spcPts val="0"/>
              </a:spcAft>
              <a:buNone/>
            </a:pPr>
            <a:endParaRPr sz="1200" dirty="0"/>
          </a:p>
          <a:p>
            <a:pPr marL="360000" marR="242525" lvl="0" indent="-1950" algn="just" rtl="0">
              <a:spcBef>
                <a:spcPts val="0"/>
              </a:spcBef>
              <a:spcAft>
                <a:spcPts val="0"/>
              </a:spcAft>
              <a:buNone/>
            </a:pPr>
            <a:r>
              <a:rPr lang="en-GB" sz="1200" dirty="0" err="1"/>
              <a:t>Solofit</a:t>
            </a:r>
            <a:r>
              <a:rPr lang="en-GB" sz="1200" dirty="0"/>
              <a:t> Studio is a premium private gym providing customised one-on-one fitness training  under a  certified trainer in a quiet, hygienic, tech-enabled space. The exclusive services of </a:t>
            </a:r>
            <a:r>
              <a:rPr lang="en-GB" sz="1200" dirty="0" err="1"/>
              <a:t>Solofit</a:t>
            </a:r>
            <a:r>
              <a:rPr lang="en-GB" sz="1200" dirty="0"/>
              <a:t> include customised meals/recipes, time flexibility, flexible pricing plans and transport service. </a:t>
            </a:r>
            <a:endParaRPr sz="1200" dirty="0"/>
          </a:p>
          <a:p>
            <a:pPr marL="0" marR="242525" lvl="0" indent="0" algn="l" rtl="0">
              <a:lnSpc>
                <a:spcPct val="115000"/>
              </a:lnSpc>
              <a:spcBef>
                <a:spcPts val="1200"/>
              </a:spcBef>
              <a:spcAft>
                <a:spcPts val="0"/>
              </a:spcAft>
              <a:buNone/>
            </a:pPr>
            <a:r>
              <a:rPr lang="en-GB" sz="1200" b="1" dirty="0"/>
              <a:t>Vision of </a:t>
            </a:r>
            <a:r>
              <a:rPr lang="en-GB" sz="1200" b="1" dirty="0" err="1"/>
              <a:t>solofit</a:t>
            </a:r>
            <a:r>
              <a:rPr lang="en-GB" sz="1200" b="1" dirty="0"/>
              <a:t> studio</a:t>
            </a:r>
            <a:endParaRPr sz="1200" b="1" dirty="0"/>
          </a:p>
          <a:p>
            <a:pPr marL="360000" marR="242525" lvl="0" indent="0" algn="just" rtl="0">
              <a:lnSpc>
                <a:spcPct val="115000"/>
              </a:lnSpc>
              <a:spcBef>
                <a:spcPts val="1200"/>
              </a:spcBef>
              <a:spcAft>
                <a:spcPts val="0"/>
              </a:spcAft>
              <a:buNone/>
            </a:pPr>
            <a:r>
              <a:rPr lang="en-GB" sz="1200" dirty="0" err="1"/>
              <a:t>Solofit's</a:t>
            </a:r>
            <a:r>
              <a:rPr lang="en-GB" sz="1200" dirty="0"/>
              <a:t> vision is to redefine the premium personal fitness experience through in-depth understanding of the actual customer  needs and address the same by creating a safe and comfortable space and offering customised workouts. motivation and support services to empower the individual to achieve success and approach their  fitness journey with confidence. </a:t>
            </a:r>
            <a:endParaRPr sz="1200" dirty="0"/>
          </a:p>
          <a:p>
            <a:pPr marL="0" marR="242525" lvl="0" indent="0" algn="l" rtl="0">
              <a:lnSpc>
                <a:spcPct val="115000"/>
              </a:lnSpc>
              <a:spcBef>
                <a:spcPts val="1400"/>
              </a:spcBef>
              <a:spcAft>
                <a:spcPts val="0"/>
              </a:spcAft>
              <a:buNone/>
            </a:pPr>
            <a:r>
              <a:rPr lang="en-GB" sz="1200" b="1" dirty="0"/>
              <a:t>Mission Statement</a:t>
            </a:r>
            <a:endParaRPr sz="1200" b="1" dirty="0"/>
          </a:p>
          <a:p>
            <a:pPr marL="269999" marR="242525" lvl="0" indent="0" algn="l" rtl="0">
              <a:lnSpc>
                <a:spcPct val="115000"/>
              </a:lnSpc>
              <a:spcBef>
                <a:spcPts val="1400"/>
              </a:spcBef>
              <a:spcAft>
                <a:spcPts val="400"/>
              </a:spcAft>
              <a:buNone/>
            </a:pPr>
            <a:r>
              <a:rPr lang="en-GB" sz="1200" dirty="0" err="1"/>
              <a:t>Solofit</a:t>
            </a:r>
            <a:r>
              <a:rPr lang="en-GB" sz="1200" dirty="0"/>
              <a:t> Studio is committed to providing personalised fitness training under a certified trainer in a private, hygienic, clean and safe space along with allied services like customised workouts, meal plans, flexible schedules, value-for-money experiences and tech-enabled customer services and ensure an unmatchable fitness experience.</a:t>
            </a:r>
            <a:endParaRPr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628650" y="3189050"/>
            <a:ext cx="8233200" cy="15699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sz="1200" b="1" dirty="0">
                <a:solidFill>
                  <a:srgbClr val="000000"/>
                </a:solidFill>
              </a:rPr>
              <a:t>SMART objectives of </a:t>
            </a:r>
            <a:r>
              <a:rPr lang="en-GB" sz="1200" b="1" dirty="0" err="1">
                <a:solidFill>
                  <a:srgbClr val="000000"/>
                </a:solidFill>
              </a:rPr>
              <a:t>Solofit</a:t>
            </a:r>
            <a:r>
              <a:rPr lang="en-GB" sz="1200" b="1" dirty="0">
                <a:solidFill>
                  <a:srgbClr val="000000"/>
                </a:solidFill>
              </a:rPr>
              <a:t> studio </a:t>
            </a:r>
            <a:endParaRPr sz="1200" b="1" dirty="0">
              <a:solidFill>
                <a:srgbClr val="000000"/>
              </a:solidFill>
            </a:endParaRPr>
          </a:p>
          <a:p>
            <a:pPr marL="457200" lvl="0" indent="-304800" algn="l" rtl="0">
              <a:lnSpc>
                <a:spcPct val="115000"/>
              </a:lnSpc>
              <a:spcBef>
                <a:spcPts val="1200"/>
              </a:spcBef>
              <a:spcAft>
                <a:spcPts val="0"/>
              </a:spcAft>
              <a:buClr>
                <a:srgbClr val="000000"/>
              </a:buClr>
              <a:buSzPts val="1200"/>
              <a:buAutoNum type="arabicPeriod"/>
            </a:pPr>
            <a:r>
              <a:rPr lang="en-GB" sz="1200" dirty="0">
                <a:solidFill>
                  <a:srgbClr val="000000"/>
                </a:solidFill>
              </a:rPr>
              <a:t>To open the first studio by </a:t>
            </a:r>
            <a:r>
              <a:rPr lang="en-GB" sz="1200" dirty="0" err="1">
                <a:solidFill>
                  <a:srgbClr val="000000"/>
                </a:solidFill>
              </a:rPr>
              <a:t>jan</a:t>
            </a:r>
            <a:r>
              <a:rPr lang="en-GB" sz="1200" dirty="0">
                <a:solidFill>
                  <a:srgbClr val="000000"/>
                </a:solidFill>
              </a:rPr>
              <a:t> 2026 in Cardiff, Wales </a:t>
            </a:r>
            <a:endParaRPr sz="1200" dirty="0">
              <a:solidFill>
                <a:srgbClr val="000000"/>
              </a:solidFill>
            </a:endParaRPr>
          </a:p>
          <a:p>
            <a:pPr marL="457200" lvl="0" indent="-304800" algn="l" rtl="0">
              <a:lnSpc>
                <a:spcPct val="115000"/>
              </a:lnSpc>
              <a:spcBef>
                <a:spcPts val="0"/>
              </a:spcBef>
              <a:spcAft>
                <a:spcPts val="0"/>
              </a:spcAft>
              <a:buClr>
                <a:srgbClr val="000000"/>
              </a:buClr>
              <a:buSzPts val="1200"/>
              <a:buAutoNum type="arabicPeriod"/>
            </a:pPr>
            <a:r>
              <a:rPr lang="en-GB" sz="1200" dirty="0">
                <a:solidFill>
                  <a:srgbClr val="000000"/>
                </a:solidFill>
              </a:rPr>
              <a:t>Gain 100  memberships within in Dec 2026 in Cardiff</a:t>
            </a:r>
            <a:endParaRPr sz="1200" dirty="0">
              <a:solidFill>
                <a:srgbClr val="000000"/>
              </a:solidFill>
            </a:endParaRPr>
          </a:p>
          <a:p>
            <a:pPr marL="457200" lvl="0" indent="-304800" algn="l" rtl="0">
              <a:lnSpc>
                <a:spcPct val="115000"/>
              </a:lnSpc>
              <a:spcBef>
                <a:spcPts val="0"/>
              </a:spcBef>
              <a:spcAft>
                <a:spcPts val="0"/>
              </a:spcAft>
              <a:buClr>
                <a:srgbClr val="000000"/>
              </a:buClr>
              <a:buSzPts val="1200"/>
              <a:buAutoNum type="arabicPeriod"/>
            </a:pPr>
            <a:r>
              <a:rPr lang="en-GB" sz="1200" dirty="0">
                <a:solidFill>
                  <a:srgbClr val="000000"/>
                </a:solidFill>
              </a:rPr>
              <a:t>Build a strong online and offline brand  reputation and highly satisfied customer base across UK  within in 1 year </a:t>
            </a:r>
            <a:endParaRPr sz="1200" dirty="0">
              <a:solidFill>
                <a:srgbClr val="000000"/>
              </a:solidFill>
            </a:endParaRPr>
          </a:p>
          <a:p>
            <a:pPr marL="457200" lvl="0" indent="-304800" algn="l" rtl="0">
              <a:lnSpc>
                <a:spcPct val="115000"/>
              </a:lnSpc>
              <a:spcBef>
                <a:spcPts val="0"/>
              </a:spcBef>
              <a:spcAft>
                <a:spcPts val="0"/>
              </a:spcAft>
              <a:buClr>
                <a:srgbClr val="000000"/>
              </a:buClr>
              <a:buSzPts val="1200"/>
              <a:buAutoNum type="arabicPeriod"/>
            </a:pPr>
            <a:r>
              <a:rPr lang="en-GB" sz="1200" dirty="0">
                <a:solidFill>
                  <a:srgbClr val="000000"/>
                </a:solidFill>
              </a:rPr>
              <a:t>Achieve break-even in 12 months </a:t>
            </a:r>
            <a:endParaRPr sz="1200" dirty="0">
              <a:solidFill>
                <a:srgbClr val="000000"/>
              </a:solidFill>
            </a:endParaRPr>
          </a:p>
          <a:p>
            <a:pPr marL="0" lvl="0" indent="0" algn="l" rtl="0">
              <a:spcBef>
                <a:spcPts val="1200"/>
              </a:spcBef>
              <a:spcAft>
                <a:spcPts val="0"/>
              </a:spcAft>
              <a:buNone/>
            </a:pPr>
            <a:endParaRPr dirty="0"/>
          </a:p>
        </p:txBody>
      </p:sp>
      <p:sp>
        <p:nvSpPr>
          <p:cNvPr id="64" name="Google Shape;64;p14"/>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5" name="Google Shape;65;p14"/>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SMART Aims and Objectives</a:t>
            </a:r>
            <a:endParaRPr sz="2400">
              <a:solidFill>
                <a:schemeClr val="lt1"/>
              </a:solidFill>
            </a:endParaRPr>
          </a:p>
        </p:txBody>
      </p:sp>
      <p:pic>
        <p:nvPicPr>
          <p:cNvPr id="66" name="Google Shape;66;p14"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67" name="Google Shape;67;p14"/>
          <p:cNvSpPr txBox="1"/>
          <p:nvPr/>
        </p:nvSpPr>
        <p:spPr>
          <a:xfrm>
            <a:off x="628650" y="1806338"/>
            <a:ext cx="66426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200" b="1" dirty="0">
                <a:solidFill>
                  <a:schemeClr val="lt1"/>
                </a:solidFill>
              </a:rPr>
              <a:t>Aim</a:t>
            </a:r>
            <a:endParaRPr sz="1200" b="1" dirty="0">
              <a:solidFill>
                <a:schemeClr val="lt1"/>
              </a:solidFill>
            </a:endParaRPr>
          </a:p>
          <a:p>
            <a:pPr marL="0" lvl="0" indent="0" algn="l" rtl="0">
              <a:spcBef>
                <a:spcPts val="0"/>
              </a:spcBef>
              <a:spcAft>
                <a:spcPts val="0"/>
              </a:spcAft>
              <a:buNone/>
            </a:pPr>
            <a:endParaRPr sz="1200" dirty="0">
              <a:solidFill>
                <a:schemeClr val="lt1"/>
              </a:solidFill>
            </a:endParaRPr>
          </a:p>
          <a:p>
            <a:pPr marL="0" lvl="0" indent="0" algn="l" rtl="0">
              <a:spcBef>
                <a:spcPts val="0"/>
              </a:spcBef>
              <a:spcAft>
                <a:spcPts val="0"/>
              </a:spcAft>
              <a:buNone/>
            </a:pPr>
            <a:r>
              <a:rPr lang="en-GB" sz="1200" dirty="0">
                <a:solidFill>
                  <a:schemeClr val="lt1"/>
                </a:solidFill>
              </a:rPr>
              <a:t>To develop </a:t>
            </a:r>
            <a:r>
              <a:rPr lang="en-GB" sz="1200" dirty="0" err="1">
                <a:solidFill>
                  <a:schemeClr val="lt1"/>
                </a:solidFill>
              </a:rPr>
              <a:t>Solofit</a:t>
            </a:r>
            <a:r>
              <a:rPr lang="en-GB" sz="1200" dirty="0">
                <a:solidFill>
                  <a:schemeClr val="lt1"/>
                </a:solidFill>
              </a:rPr>
              <a:t> Studio as a reputable  fitness brand, gyms across the UK are offering an unmatchable personalised fitness experience and quality services with 500 + active users and expands to 7 </a:t>
            </a:r>
            <a:r>
              <a:rPr lang="en-GB" sz="1200" dirty="0" err="1">
                <a:solidFill>
                  <a:schemeClr val="lt1"/>
                </a:solidFill>
              </a:rPr>
              <a:t>Solofit</a:t>
            </a:r>
            <a:r>
              <a:rPr lang="en-GB" sz="1200" dirty="0">
                <a:solidFill>
                  <a:schemeClr val="lt1"/>
                </a:solidFill>
              </a:rPr>
              <a:t> Studio gyms across UK within in 5 years </a:t>
            </a:r>
            <a:endParaRPr sz="1200" dirty="0">
              <a:solidFill>
                <a:schemeClr val="lt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3" name="Google Shape;73;p15"/>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Unique Selling Proposition or Point</a:t>
            </a:r>
            <a:endParaRPr sz="2400">
              <a:solidFill>
                <a:schemeClr val="lt1"/>
              </a:solidFill>
            </a:endParaRPr>
          </a:p>
        </p:txBody>
      </p:sp>
      <p:pic>
        <p:nvPicPr>
          <p:cNvPr id="74" name="Google Shape;74;p15"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75" name="Google Shape;75;p15"/>
          <p:cNvSpPr txBox="1"/>
          <p:nvPr/>
        </p:nvSpPr>
        <p:spPr>
          <a:xfrm>
            <a:off x="804275" y="1228075"/>
            <a:ext cx="8147400" cy="2916153"/>
          </a:xfrm>
          <a:prstGeom prst="rect">
            <a:avLst/>
          </a:prstGeom>
          <a:noFill/>
          <a:ln>
            <a:noFill/>
          </a:ln>
        </p:spPr>
        <p:txBody>
          <a:bodyPr spcFirstLastPara="1" wrap="square" lIns="91425" tIns="91425" rIns="91425" bIns="91425" anchor="t" anchorCtr="0">
            <a:spAutoFit/>
          </a:bodyPr>
          <a:lstStyle/>
          <a:p>
            <a:pPr marL="457200" lvl="0" indent="-298450" algn="l" rtl="0">
              <a:lnSpc>
                <a:spcPct val="150000"/>
              </a:lnSpc>
              <a:spcBef>
                <a:spcPts val="0"/>
              </a:spcBef>
              <a:spcAft>
                <a:spcPts val="0"/>
              </a:spcAft>
              <a:buSzPts val="1100"/>
              <a:buChar char="●"/>
            </a:pPr>
            <a:r>
              <a:rPr lang="en-GB" sz="1100" b="1" dirty="0"/>
              <a:t>USP</a:t>
            </a:r>
            <a:r>
              <a:rPr lang="en-GB" sz="1100" dirty="0"/>
              <a:t> (Unique Selling Proposition)</a:t>
            </a:r>
            <a:endParaRPr sz="1100" dirty="0"/>
          </a:p>
          <a:p>
            <a:pPr marL="457200" lvl="0" indent="0" algn="l" rtl="0">
              <a:lnSpc>
                <a:spcPct val="150000"/>
              </a:lnSpc>
              <a:spcBef>
                <a:spcPts val="0"/>
              </a:spcBef>
              <a:spcAft>
                <a:spcPts val="0"/>
              </a:spcAft>
              <a:buNone/>
            </a:pPr>
            <a:endParaRPr sz="1100" dirty="0"/>
          </a:p>
          <a:p>
            <a:pPr marL="457200" lvl="0" indent="0" algn="l" rtl="0">
              <a:lnSpc>
                <a:spcPct val="150000"/>
              </a:lnSpc>
              <a:spcBef>
                <a:spcPts val="0"/>
              </a:spcBef>
              <a:spcAft>
                <a:spcPts val="0"/>
              </a:spcAft>
              <a:buNone/>
            </a:pPr>
            <a:r>
              <a:rPr lang="en-GB" sz="1200" dirty="0"/>
              <a:t>Unique Selling Proposition is introduced by </a:t>
            </a:r>
            <a:r>
              <a:rPr lang="en-GB" sz="1200" dirty="0">
                <a:solidFill>
                  <a:srgbClr val="001D35"/>
                </a:solidFill>
                <a:highlight>
                  <a:srgbClr val="FFFFFF"/>
                </a:highlight>
              </a:rPr>
              <a:t>Rosser Reeves, 1961 </a:t>
            </a:r>
            <a:r>
              <a:rPr lang="en-GB" sz="1200" dirty="0"/>
              <a:t>defines USP is the distinct feature or benefit that differentiates the product or service apart from its competitors. T. It should be in proposition and must not be easily imitated by the competitors (Majka, 2024)</a:t>
            </a:r>
            <a:endParaRPr sz="1200" dirty="0"/>
          </a:p>
          <a:p>
            <a:pPr marL="719999" lvl="0" indent="0" algn="l" rtl="0">
              <a:lnSpc>
                <a:spcPct val="150000"/>
              </a:lnSpc>
              <a:spcBef>
                <a:spcPts val="1200"/>
              </a:spcBef>
              <a:spcAft>
                <a:spcPts val="0"/>
              </a:spcAft>
              <a:buNone/>
            </a:pPr>
            <a:r>
              <a:rPr lang="en-GB" sz="1200" i="1" dirty="0"/>
              <a:t>USP – </a:t>
            </a:r>
            <a:r>
              <a:rPr lang="en-GB" sz="1200" i="1" dirty="0" err="1"/>
              <a:t>Solofit</a:t>
            </a:r>
            <a:r>
              <a:rPr lang="en-GB" sz="1200" i="1" dirty="0"/>
              <a:t> is a   </a:t>
            </a:r>
            <a:r>
              <a:rPr lang="en-GB" sz="1200" b="1" i="1" dirty="0"/>
              <a:t>unique private fitness studio </a:t>
            </a:r>
            <a:r>
              <a:rPr lang="en-GB" sz="1200" i="1" dirty="0"/>
              <a:t>offering a clean, hygienic private space for </a:t>
            </a:r>
            <a:r>
              <a:rPr lang="en-GB" sz="1200" b="1" i="1" dirty="0"/>
              <a:t>fitness training under a certified trainer </a:t>
            </a:r>
            <a:r>
              <a:rPr lang="en-GB" sz="1200" i="1" dirty="0"/>
              <a:t>with additional services like meal plans, fitness tracking, tech integration, flexible  timing, and tiered pricing.” </a:t>
            </a:r>
            <a:endParaRPr sz="1100" dirty="0"/>
          </a:p>
          <a:p>
            <a:pPr marL="457200" lvl="0" indent="-298450" algn="l" rtl="0">
              <a:lnSpc>
                <a:spcPct val="150000"/>
              </a:lnSpc>
              <a:spcBef>
                <a:spcPts val="1200"/>
              </a:spcBef>
              <a:spcAft>
                <a:spcPts val="0"/>
              </a:spcAft>
              <a:buSzPts val="1100"/>
              <a:buChar char="●"/>
            </a:pPr>
            <a:endParaRPr sz="11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6"/>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1" name="Google Shape;81;p16"/>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Legal structure and Location</a:t>
            </a:r>
            <a:endParaRPr sz="2400">
              <a:solidFill>
                <a:schemeClr val="lt1"/>
              </a:solidFill>
            </a:endParaRPr>
          </a:p>
        </p:txBody>
      </p:sp>
      <p:pic>
        <p:nvPicPr>
          <p:cNvPr id="82" name="Google Shape;82;p16"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83" name="Google Shape;83;p16"/>
          <p:cNvSpPr txBox="1"/>
          <p:nvPr/>
        </p:nvSpPr>
        <p:spPr>
          <a:xfrm>
            <a:off x="255150" y="1561500"/>
            <a:ext cx="8488800" cy="3508623"/>
          </a:xfrm>
          <a:prstGeom prst="rect">
            <a:avLst/>
          </a:prstGeom>
          <a:noFill/>
          <a:ln>
            <a:noFill/>
          </a:ln>
        </p:spPr>
        <p:txBody>
          <a:bodyPr spcFirstLastPara="1" wrap="square" lIns="91425" tIns="91425" rIns="91425" bIns="91425" anchor="t" anchorCtr="0">
            <a:spAutoFit/>
          </a:bodyPr>
          <a:lstStyle/>
          <a:p>
            <a:pPr marL="457200" lvl="0" indent="-304800" algn="l" rtl="0">
              <a:lnSpc>
                <a:spcPct val="150000"/>
              </a:lnSpc>
              <a:spcBef>
                <a:spcPts val="0"/>
              </a:spcBef>
              <a:spcAft>
                <a:spcPts val="0"/>
              </a:spcAft>
              <a:buSzPts val="1200"/>
              <a:buChar char="●"/>
            </a:pPr>
            <a:r>
              <a:rPr lang="en-GB" sz="1200" b="1" dirty="0"/>
              <a:t>Legal Structure </a:t>
            </a:r>
            <a:endParaRPr sz="1200" b="1" dirty="0"/>
          </a:p>
          <a:p>
            <a:pPr marL="457200" lvl="0" indent="0" algn="l" rtl="0">
              <a:lnSpc>
                <a:spcPct val="150000"/>
              </a:lnSpc>
              <a:spcBef>
                <a:spcPts val="0"/>
              </a:spcBef>
              <a:spcAft>
                <a:spcPts val="0"/>
              </a:spcAft>
              <a:buNone/>
            </a:pPr>
            <a:r>
              <a:rPr lang="en-GB" sz="1200" dirty="0" err="1"/>
              <a:t>Solofit</a:t>
            </a:r>
            <a:r>
              <a:rPr lang="en-GB" sz="1200" dirty="0"/>
              <a:t> studio is registered as a private limited company and has a separate legal entity from its </a:t>
            </a:r>
            <a:r>
              <a:rPr lang="en-GB" sz="1200" dirty="0" err="1"/>
              <a:t>owners.It</a:t>
            </a:r>
            <a:r>
              <a:rPr lang="en-GB" sz="1200" dirty="0"/>
              <a:t> will registered with Companies </a:t>
            </a:r>
            <a:r>
              <a:rPr lang="en-GB" sz="1200" dirty="0" err="1"/>
              <a:t>House,file</a:t>
            </a:r>
            <a:r>
              <a:rPr lang="en-GB" sz="1200" dirty="0"/>
              <a:t> required financial statements and tax statements. The operations and practices will comply with Acts, rules and regulations. The structure allows to accept angel investments and can enter in to contracts, </a:t>
            </a:r>
            <a:r>
              <a:rPr lang="en-GB" sz="1200" dirty="0" err="1"/>
              <a:t>hre</a:t>
            </a:r>
            <a:r>
              <a:rPr lang="en-GB" sz="1200" dirty="0"/>
              <a:t> employees, possess assets and raise capital. The structure has more potential to grow than sole  trader and a partnership (Gov.uk, 2024) </a:t>
            </a:r>
            <a:endParaRPr sz="1200" dirty="0"/>
          </a:p>
          <a:p>
            <a:pPr marL="0" lvl="0" indent="0" algn="l" rtl="0">
              <a:lnSpc>
                <a:spcPct val="150000"/>
              </a:lnSpc>
              <a:spcBef>
                <a:spcPts val="0"/>
              </a:spcBef>
              <a:spcAft>
                <a:spcPts val="0"/>
              </a:spcAft>
              <a:buNone/>
            </a:pPr>
            <a:br>
              <a:rPr lang="en-GB" sz="1200" b="1" dirty="0"/>
            </a:br>
            <a:endParaRPr sz="1200" b="1" dirty="0"/>
          </a:p>
          <a:p>
            <a:pPr marL="457200" lvl="0" indent="-304800" algn="l" rtl="0">
              <a:lnSpc>
                <a:spcPct val="150000"/>
              </a:lnSpc>
              <a:spcBef>
                <a:spcPts val="0"/>
              </a:spcBef>
              <a:spcAft>
                <a:spcPts val="0"/>
              </a:spcAft>
              <a:buSzPts val="1200"/>
              <a:buChar char="●"/>
            </a:pPr>
            <a:r>
              <a:rPr lang="en-GB" sz="1200" b="1" dirty="0"/>
              <a:t>Proposed Location</a:t>
            </a:r>
            <a:endParaRPr sz="1200" b="1" dirty="0"/>
          </a:p>
          <a:p>
            <a:pPr marL="457200" lvl="0" indent="0" algn="l" rtl="0">
              <a:lnSpc>
                <a:spcPct val="150000"/>
              </a:lnSpc>
              <a:spcBef>
                <a:spcPts val="0"/>
              </a:spcBef>
              <a:spcAft>
                <a:spcPts val="0"/>
              </a:spcAft>
              <a:buNone/>
            </a:pPr>
            <a:r>
              <a:rPr lang="en-GB" sz="1200" dirty="0"/>
              <a:t>The location is Cardiff, Wales . The location is ideal as it has a high density of gyms but a study reveals that </a:t>
            </a:r>
            <a:r>
              <a:rPr lang="en-GB" sz="1200" b="1" dirty="0" err="1">
                <a:highlight>
                  <a:srgbClr val="FFFFFF"/>
                </a:highlight>
              </a:rPr>
              <a:t>Wales</a:t>
            </a:r>
            <a:r>
              <a:rPr lang="en-GB" sz="1200" dirty="0" err="1">
                <a:highlight>
                  <a:srgbClr val="FFFFFF"/>
                </a:highlight>
              </a:rPr>
              <a:t>'</a:t>
            </a:r>
            <a:r>
              <a:rPr lang="en-GB" sz="1200" dirty="0">
                <a:highlight>
                  <a:srgbClr val="FFFFFF"/>
                </a:highlight>
              </a:rPr>
              <a:t> obesity rates could be as </a:t>
            </a:r>
            <a:r>
              <a:rPr lang="en-GB" sz="1200" b="1" dirty="0">
                <a:highlight>
                  <a:srgbClr val="FFFFFF"/>
                </a:highlight>
              </a:rPr>
              <a:t>high</a:t>
            </a:r>
            <a:r>
              <a:rPr lang="en-GB" sz="1200" dirty="0">
                <a:highlight>
                  <a:srgbClr val="FFFFFF"/>
                </a:highlight>
              </a:rPr>
              <a:t> as 34%, indicating a rise from 25% in the data collected through 2022 to 2023 which shows a growth potential through awareness and strategic marketing. </a:t>
            </a:r>
            <a:r>
              <a:rPr lang="en-GB" sz="1200" dirty="0"/>
              <a:t>(Mitra, 2024)</a:t>
            </a:r>
            <a:endParaRPr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9" name="Google Shape;89;p17"/>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Human Resource Management  strategy </a:t>
            </a:r>
            <a:endParaRPr sz="2400">
              <a:solidFill>
                <a:schemeClr val="lt1"/>
              </a:solidFill>
            </a:endParaRPr>
          </a:p>
        </p:txBody>
      </p:sp>
      <p:pic>
        <p:nvPicPr>
          <p:cNvPr id="90" name="Google Shape;90;p17"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91" name="Google Shape;91;p17"/>
          <p:cNvSpPr txBox="1"/>
          <p:nvPr/>
        </p:nvSpPr>
        <p:spPr>
          <a:xfrm>
            <a:off x="135050" y="1451450"/>
            <a:ext cx="8920200" cy="4833300"/>
          </a:xfrm>
          <a:prstGeom prst="rect">
            <a:avLst/>
          </a:prstGeom>
          <a:noFill/>
          <a:ln>
            <a:noFill/>
          </a:ln>
        </p:spPr>
        <p:txBody>
          <a:bodyPr spcFirstLastPara="1" wrap="square" lIns="91425" tIns="91425" rIns="91425" bIns="91425" anchor="t" anchorCtr="0">
            <a:spAutoFit/>
          </a:bodyPr>
          <a:lstStyle/>
          <a:p>
            <a:pPr marL="457200" lvl="0" indent="-298450" algn="l" rtl="0">
              <a:spcBef>
                <a:spcPts val="0"/>
              </a:spcBef>
              <a:spcAft>
                <a:spcPts val="0"/>
              </a:spcAft>
              <a:buSzPts val="1100"/>
              <a:buChar char="●"/>
            </a:pPr>
            <a:r>
              <a:rPr lang="en-GB" sz="1100" b="1" dirty="0"/>
              <a:t>HRM Strategy</a:t>
            </a:r>
            <a:r>
              <a:rPr lang="en-GB" sz="1100" dirty="0"/>
              <a:t> </a:t>
            </a:r>
            <a:endParaRPr sz="1100" dirty="0"/>
          </a:p>
          <a:p>
            <a:pPr marL="0" lvl="0" indent="0" algn="l" rtl="0">
              <a:spcBef>
                <a:spcPts val="0"/>
              </a:spcBef>
              <a:spcAft>
                <a:spcPts val="0"/>
              </a:spcAft>
              <a:buNone/>
            </a:pPr>
            <a:r>
              <a:rPr lang="en-GB" sz="1100" dirty="0"/>
              <a:t>HRM is creating a coherent framework for human capital management which is aligned with company goals and objectives, ensures right people in the right role at the right </a:t>
            </a:r>
            <a:r>
              <a:rPr lang="en-GB" sz="1100" dirty="0" err="1"/>
              <a:t>time.By</a:t>
            </a:r>
            <a:r>
              <a:rPr lang="en-GB" sz="1100" dirty="0"/>
              <a:t> ensuring this, </a:t>
            </a:r>
            <a:r>
              <a:rPr lang="en-GB" sz="1100" dirty="0" err="1"/>
              <a:t>Solofit</a:t>
            </a:r>
            <a:r>
              <a:rPr lang="en-GB" sz="1100" dirty="0"/>
              <a:t> studio is committed to providing high-quality employees and hi end customer service to enhance customer satisfaction </a:t>
            </a:r>
            <a:endParaRPr sz="1100" dirty="0"/>
          </a:p>
          <a:p>
            <a:pPr marL="0" lvl="0" indent="0" algn="l" rtl="0">
              <a:spcBef>
                <a:spcPts val="0"/>
              </a:spcBef>
              <a:spcAft>
                <a:spcPts val="0"/>
              </a:spcAft>
              <a:buNone/>
            </a:pPr>
            <a:endParaRPr sz="1100" dirty="0"/>
          </a:p>
          <a:p>
            <a:pPr marL="0" lvl="0" indent="0" algn="l" rtl="0">
              <a:spcBef>
                <a:spcPts val="0"/>
              </a:spcBef>
              <a:spcAft>
                <a:spcPts val="0"/>
              </a:spcAft>
              <a:buNone/>
            </a:pPr>
            <a:r>
              <a:rPr lang="en-GB" sz="1100" dirty="0"/>
              <a:t>HR vision -</a:t>
            </a:r>
            <a:endParaRPr sz="1100" dirty="0"/>
          </a:p>
          <a:p>
            <a:pPr marL="0" lvl="0" indent="0" algn="l" rtl="0">
              <a:spcBef>
                <a:spcPts val="0"/>
              </a:spcBef>
              <a:spcAft>
                <a:spcPts val="0"/>
              </a:spcAft>
              <a:buNone/>
            </a:pPr>
            <a:endParaRPr sz="1100" dirty="0"/>
          </a:p>
          <a:p>
            <a:pPr marL="457200" lvl="0" indent="-298450" algn="l" rtl="0">
              <a:spcBef>
                <a:spcPts val="0"/>
              </a:spcBef>
              <a:spcAft>
                <a:spcPts val="0"/>
              </a:spcAft>
              <a:buSzPts val="1100"/>
              <a:buChar char="●"/>
            </a:pPr>
            <a:r>
              <a:rPr lang="en-GB" sz="1100" dirty="0"/>
              <a:t>To develop a highly skilled, loyal dynamic, team committed to work together to its full potential to and retain them  to achieve organisational goals on personalised wellness </a:t>
            </a:r>
            <a:endParaRPr sz="1100" dirty="0"/>
          </a:p>
          <a:p>
            <a:pPr marL="0" lvl="0" indent="0" algn="l" rtl="0">
              <a:spcBef>
                <a:spcPts val="0"/>
              </a:spcBef>
              <a:spcAft>
                <a:spcPts val="0"/>
              </a:spcAft>
              <a:buNone/>
            </a:pPr>
            <a:endParaRPr sz="1100" dirty="0"/>
          </a:p>
          <a:p>
            <a:pPr marL="0" lvl="0" indent="0" algn="l" rtl="0">
              <a:spcBef>
                <a:spcPts val="0"/>
              </a:spcBef>
              <a:spcAft>
                <a:spcPts val="0"/>
              </a:spcAft>
              <a:buNone/>
            </a:pPr>
            <a:r>
              <a:rPr lang="en-GB" sz="1100" dirty="0"/>
              <a:t>HR objectives</a:t>
            </a:r>
            <a:endParaRPr sz="1100" dirty="0"/>
          </a:p>
          <a:p>
            <a:pPr marL="457200" lvl="0" indent="-298450" algn="l" rtl="0">
              <a:spcBef>
                <a:spcPts val="0"/>
              </a:spcBef>
              <a:spcAft>
                <a:spcPts val="0"/>
              </a:spcAft>
              <a:buSzPts val="1100"/>
              <a:buChar char="●"/>
            </a:pPr>
            <a:r>
              <a:rPr lang="en-GB" sz="1100" dirty="0"/>
              <a:t>Recruit 4 certified and self-motivated personal trainers and 2 nutritionists and 4 managerial staff and 2 supporting staffs by end of oct 2025</a:t>
            </a:r>
            <a:endParaRPr sz="1100" dirty="0"/>
          </a:p>
          <a:p>
            <a:pPr marL="457200" lvl="0" indent="-298450" algn="l" rtl="0">
              <a:spcBef>
                <a:spcPts val="0"/>
              </a:spcBef>
              <a:spcAft>
                <a:spcPts val="0"/>
              </a:spcAft>
              <a:buSzPts val="1100"/>
              <a:buChar char="●"/>
            </a:pPr>
            <a:r>
              <a:rPr lang="en-GB" sz="1100" dirty="0"/>
              <a:t>Ensure employee well being by creating a positive work environment and culture where it ensures equality, inclusion, safe and secure workplace</a:t>
            </a:r>
            <a:endParaRPr sz="1100" dirty="0"/>
          </a:p>
          <a:p>
            <a:pPr marL="457200" lvl="0" indent="0" algn="l" rtl="0">
              <a:spcBef>
                <a:spcPts val="0"/>
              </a:spcBef>
              <a:spcAft>
                <a:spcPts val="0"/>
              </a:spcAft>
              <a:buNone/>
            </a:pPr>
            <a:endParaRPr sz="1100" dirty="0"/>
          </a:p>
          <a:p>
            <a:pPr marL="0" lvl="0" indent="0" algn="l" rtl="0">
              <a:spcBef>
                <a:spcPts val="0"/>
              </a:spcBef>
              <a:spcAft>
                <a:spcPts val="0"/>
              </a:spcAft>
              <a:buNone/>
            </a:pPr>
            <a:r>
              <a:rPr lang="en-GB" dirty="0"/>
              <a:t>Strategy </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7" name="Google Shape;97;p18"/>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HR strategy </a:t>
            </a:r>
            <a:endParaRPr sz="2400">
              <a:solidFill>
                <a:schemeClr val="lt1"/>
              </a:solidFill>
            </a:endParaRPr>
          </a:p>
        </p:txBody>
      </p:sp>
      <p:pic>
        <p:nvPicPr>
          <p:cNvPr id="98" name="Google Shape;98;p18"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99" name="Google Shape;99;p18"/>
          <p:cNvSpPr txBox="1"/>
          <p:nvPr/>
        </p:nvSpPr>
        <p:spPr>
          <a:xfrm>
            <a:off x="670300" y="1010250"/>
            <a:ext cx="7923600" cy="4039537"/>
          </a:xfrm>
          <a:prstGeom prst="rect">
            <a:avLst/>
          </a:prstGeom>
          <a:noFill/>
          <a:ln>
            <a:noFill/>
          </a:ln>
        </p:spPr>
        <p:txBody>
          <a:bodyPr spcFirstLastPara="1" wrap="square" lIns="91425" tIns="91425" rIns="91425" bIns="91425" anchor="t" anchorCtr="0">
            <a:spAutoFit/>
          </a:bodyPr>
          <a:lstStyle/>
          <a:p>
            <a:pPr marL="457200" lvl="0" indent="0" algn="l" rtl="0">
              <a:spcBef>
                <a:spcPts val="0"/>
              </a:spcBef>
              <a:spcAft>
                <a:spcPts val="0"/>
              </a:spcAft>
              <a:buNone/>
            </a:pPr>
            <a:endParaRPr sz="1100" b="1" dirty="0"/>
          </a:p>
          <a:p>
            <a:pPr marL="457200" lvl="0" indent="0" algn="l" rtl="0">
              <a:spcBef>
                <a:spcPts val="0"/>
              </a:spcBef>
              <a:spcAft>
                <a:spcPts val="0"/>
              </a:spcAft>
              <a:buNone/>
            </a:pPr>
            <a:r>
              <a:rPr lang="en-GB" sz="1100" b="1" dirty="0"/>
              <a:t>Launch a SEO optimised  full fledged dynamic website and updated social media pages and technology integration in </a:t>
            </a:r>
            <a:r>
              <a:rPr lang="en-GB" sz="1100" b="1" dirty="0" err="1"/>
              <a:t>hR</a:t>
            </a:r>
            <a:r>
              <a:rPr lang="en-GB" sz="1100" b="1" dirty="0"/>
              <a:t> operations </a:t>
            </a:r>
            <a:endParaRPr sz="1100" b="1" dirty="0"/>
          </a:p>
          <a:p>
            <a:pPr marL="457200" lvl="0" indent="0" algn="l" rtl="0">
              <a:spcBef>
                <a:spcPts val="0"/>
              </a:spcBef>
              <a:spcAft>
                <a:spcPts val="0"/>
              </a:spcAft>
              <a:buNone/>
            </a:pPr>
            <a:endParaRPr sz="1100" b="1" dirty="0"/>
          </a:p>
          <a:p>
            <a:pPr marL="0" lvl="0" indent="0" algn="l" rtl="0">
              <a:spcBef>
                <a:spcPts val="0"/>
              </a:spcBef>
              <a:spcAft>
                <a:spcPts val="0"/>
              </a:spcAft>
              <a:buNone/>
            </a:pPr>
            <a:r>
              <a:rPr lang="en-GB" sz="1100" b="1" dirty="0"/>
              <a:t>Recruitment strategy </a:t>
            </a:r>
            <a:endParaRPr sz="1100" b="1" dirty="0"/>
          </a:p>
          <a:p>
            <a:pPr marL="457200" lvl="0" indent="0" algn="l" rtl="0">
              <a:spcBef>
                <a:spcPts val="0"/>
              </a:spcBef>
              <a:spcAft>
                <a:spcPts val="0"/>
              </a:spcAft>
              <a:buNone/>
            </a:pPr>
            <a:endParaRPr sz="1100" b="1" dirty="0"/>
          </a:p>
          <a:p>
            <a:pPr marL="457200" lvl="0" indent="-298450" algn="l" rtl="0">
              <a:lnSpc>
                <a:spcPct val="150000"/>
              </a:lnSpc>
              <a:spcBef>
                <a:spcPts val="0"/>
              </a:spcBef>
              <a:spcAft>
                <a:spcPts val="0"/>
              </a:spcAft>
              <a:buSzPts val="1100"/>
              <a:buChar char="●"/>
            </a:pPr>
            <a:r>
              <a:rPr lang="en-GB" sz="1100" dirty="0"/>
              <a:t>Prepare effective job description, skill requirement, qualification, certification requirements, client-friendly mindset, willingness to work in a start up details and advertise in the popular platforms. </a:t>
            </a:r>
            <a:endParaRPr sz="1100" dirty="0"/>
          </a:p>
          <a:p>
            <a:pPr marL="457200" lvl="0" indent="-298450" algn="l" rtl="0">
              <a:lnSpc>
                <a:spcPct val="150000"/>
              </a:lnSpc>
              <a:spcBef>
                <a:spcPts val="0"/>
              </a:spcBef>
              <a:spcAft>
                <a:spcPts val="0"/>
              </a:spcAft>
              <a:buSzPts val="1100"/>
              <a:buChar char="●"/>
            </a:pPr>
            <a:r>
              <a:rPr lang="en-GB" sz="1100" dirty="0"/>
              <a:t>Align with the fitness academy and check for placement options</a:t>
            </a:r>
            <a:endParaRPr sz="1100" dirty="0"/>
          </a:p>
          <a:p>
            <a:pPr marL="457200" lvl="0" indent="-298450" algn="l" rtl="0">
              <a:lnSpc>
                <a:spcPct val="150000"/>
              </a:lnSpc>
              <a:spcBef>
                <a:spcPts val="0"/>
              </a:spcBef>
              <a:spcAft>
                <a:spcPts val="0"/>
              </a:spcAft>
              <a:buSzPts val="1100"/>
              <a:buChar char="●"/>
            </a:pPr>
            <a:r>
              <a:rPr lang="en-GB" sz="1100" dirty="0"/>
              <a:t>Trainings - Ongoing trainings and arrangements to support upskilling, job related </a:t>
            </a:r>
            <a:r>
              <a:rPr lang="en-GB" sz="1100" dirty="0" err="1"/>
              <a:t>certifications,mentorship</a:t>
            </a:r>
            <a:r>
              <a:rPr lang="en-GB" sz="1100" dirty="0"/>
              <a:t>, </a:t>
            </a:r>
            <a:endParaRPr sz="1100" dirty="0"/>
          </a:p>
          <a:p>
            <a:pPr marL="457200" lvl="0" indent="-298450" algn="l" rtl="0">
              <a:lnSpc>
                <a:spcPct val="150000"/>
              </a:lnSpc>
              <a:spcBef>
                <a:spcPts val="0"/>
              </a:spcBef>
              <a:spcAft>
                <a:spcPts val="0"/>
              </a:spcAft>
              <a:buSzPts val="1100"/>
              <a:buChar char="●"/>
            </a:pPr>
            <a:r>
              <a:rPr lang="en-GB" sz="1100" dirty="0"/>
              <a:t>Performance appraisals - KPI based performance appraisals, ensure incentives, rewards and recognition, flexibility, work life balance can improve employee </a:t>
            </a:r>
            <a:r>
              <a:rPr lang="en-GB" sz="1100" dirty="0" err="1"/>
              <a:t>effieciency</a:t>
            </a:r>
            <a:r>
              <a:rPr lang="en-GB" sz="1100" dirty="0"/>
              <a:t> and satisfaction  (CIPD, 2025) </a:t>
            </a:r>
            <a:endParaRPr sz="1100" dirty="0"/>
          </a:p>
          <a:p>
            <a:pPr marL="457200" lvl="0" indent="-298450" algn="l" rtl="0">
              <a:lnSpc>
                <a:spcPct val="150000"/>
              </a:lnSpc>
              <a:spcBef>
                <a:spcPts val="0"/>
              </a:spcBef>
              <a:spcAft>
                <a:spcPts val="0"/>
              </a:spcAft>
              <a:buSzPts val="1100"/>
              <a:buChar char="●"/>
            </a:pPr>
            <a:r>
              <a:rPr lang="en-GB" sz="1100" dirty="0"/>
              <a:t>Payment - Competitive pay, insurance and benefits based on government rules and regulations </a:t>
            </a:r>
            <a:endParaRPr sz="1100" dirty="0"/>
          </a:p>
          <a:p>
            <a:pPr marL="457200" lvl="0" indent="-298450" algn="l" rtl="0">
              <a:lnSpc>
                <a:spcPct val="150000"/>
              </a:lnSpc>
              <a:spcBef>
                <a:spcPts val="0"/>
              </a:spcBef>
              <a:spcAft>
                <a:spcPts val="0"/>
              </a:spcAft>
              <a:buSzPts val="1100"/>
              <a:buChar char="●"/>
            </a:pPr>
            <a:r>
              <a:rPr lang="en-GB" sz="1100" dirty="0"/>
              <a:t>Adherence to policies and employment law UK , equality , inclusion, diversity while hiring and work environment, open dialogues, and feedback opportunities</a:t>
            </a:r>
            <a:endParaRPr sz="1100" dirty="0"/>
          </a:p>
          <a:p>
            <a:pPr marL="457200" lvl="0" indent="-298450" algn="l" rtl="0">
              <a:lnSpc>
                <a:spcPct val="150000"/>
              </a:lnSpc>
              <a:spcBef>
                <a:spcPts val="0"/>
              </a:spcBef>
              <a:spcAft>
                <a:spcPts val="0"/>
              </a:spcAft>
              <a:buSzPts val="1100"/>
              <a:buChar char="●"/>
            </a:pPr>
            <a:r>
              <a:rPr lang="en-GB" sz="1100" dirty="0"/>
              <a:t>Overall a positive culture will be promoted to ensure employee satisfaction, loyalty and retention </a:t>
            </a:r>
            <a:r>
              <a:rPr lang="en-GB" sz="1200" dirty="0"/>
              <a:t>(Kotler, Keller and Chernev, 2021)</a:t>
            </a:r>
            <a:endParaRPr sz="11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5" name="Google Shape;105;p19"/>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Brief financial overview </a:t>
            </a:r>
            <a:endParaRPr sz="2400">
              <a:solidFill>
                <a:schemeClr val="lt1"/>
              </a:solidFill>
            </a:endParaRPr>
          </a:p>
        </p:txBody>
      </p:sp>
      <p:pic>
        <p:nvPicPr>
          <p:cNvPr id="106" name="Google Shape;106;p19"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107" name="Google Shape;107;p19"/>
          <p:cNvSpPr txBox="1"/>
          <p:nvPr/>
        </p:nvSpPr>
        <p:spPr>
          <a:xfrm>
            <a:off x="207575" y="1453100"/>
            <a:ext cx="7959900" cy="2647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100" b="1" dirty="0"/>
              <a:t>Brief Financial Overview</a:t>
            </a:r>
            <a:br>
              <a:rPr lang="en-GB" sz="1100" b="1" dirty="0"/>
            </a:br>
            <a:endParaRPr sz="1100" b="1" dirty="0"/>
          </a:p>
          <a:p>
            <a:pPr marL="457200" lvl="0" indent="-304800" algn="l" rtl="0">
              <a:lnSpc>
                <a:spcPct val="150000"/>
              </a:lnSpc>
              <a:spcBef>
                <a:spcPts val="0"/>
              </a:spcBef>
              <a:spcAft>
                <a:spcPts val="0"/>
              </a:spcAft>
              <a:buSzPts val="1200"/>
              <a:buChar char="●"/>
            </a:pPr>
            <a:r>
              <a:rPr lang="en-GB" sz="1200" dirty="0" err="1"/>
              <a:t>Solofit</a:t>
            </a:r>
            <a:r>
              <a:rPr lang="en-GB" sz="1200" dirty="0"/>
              <a:t> studio Cardiff is planning for 8 gym spaces , 4 trainers and 2 nutritionist and 2 supporting staffs and 4 in managerial/supervisory roles </a:t>
            </a:r>
            <a:endParaRPr sz="1200" dirty="0"/>
          </a:p>
          <a:p>
            <a:pPr marL="457200" lvl="0" indent="-304800" algn="l" rtl="0">
              <a:lnSpc>
                <a:spcPct val="150000"/>
              </a:lnSpc>
              <a:spcBef>
                <a:spcPts val="0"/>
              </a:spcBef>
              <a:spcAft>
                <a:spcPts val="0"/>
              </a:spcAft>
              <a:buSzPts val="1200"/>
              <a:buChar char="●"/>
            </a:pPr>
            <a:r>
              <a:rPr lang="en-GB" sz="1200" dirty="0"/>
              <a:t>8 ready for client spaces </a:t>
            </a:r>
            <a:endParaRPr sz="1200" dirty="0"/>
          </a:p>
          <a:p>
            <a:pPr marL="457200" lvl="0" indent="-304800" algn="l" rtl="0">
              <a:lnSpc>
                <a:spcPct val="150000"/>
              </a:lnSpc>
              <a:spcBef>
                <a:spcPts val="0"/>
              </a:spcBef>
              <a:spcAft>
                <a:spcPts val="0"/>
              </a:spcAft>
              <a:buSzPts val="1200"/>
              <a:buChar char="●"/>
            </a:pPr>
            <a:r>
              <a:rPr lang="en-GB" sz="1200" dirty="0"/>
              <a:t>Break-even expected within 4–5 months</a:t>
            </a:r>
            <a:endParaRPr sz="1200" dirty="0"/>
          </a:p>
          <a:p>
            <a:pPr marL="457200" lvl="0" indent="-304800" algn="l" rtl="0">
              <a:lnSpc>
                <a:spcPct val="150000"/>
              </a:lnSpc>
              <a:spcBef>
                <a:spcPts val="0"/>
              </a:spcBef>
              <a:spcAft>
                <a:spcPts val="0"/>
              </a:spcAft>
              <a:buSzPts val="1200"/>
              <a:buChar char="●"/>
            </a:pPr>
            <a:r>
              <a:rPr lang="en-GB" sz="1200" dirty="0"/>
              <a:t>Fund sources - £40,000–£50,000 angel investment to cover </a:t>
            </a:r>
            <a:r>
              <a:rPr lang="en-GB" sz="1200" dirty="0" err="1"/>
              <a:t>launch.and</a:t>
            </a:r>
            <a:r>
              <a:rPr lang="en-GB" sz="1200" dirty="0"/>
              <a:t> £30,000 through personal savings </a:t>
            </a:r>
            <a:endParaRPr sz="1200" dirty="0"/>
          </a:p>
          <a:p>
            <a:pPr marL="457200" lvl="0" indent="-304800" algn="l" rtl="0">
              <a:lnSpc>
                <a:spcPct val="150000"/>
              </a:lnSpc>
              <a:spcBef>
                <a:spcPts val="0"/>
              </a:spcBef>
              <a:spcAft>
                <a:spcPts val="0"/>
              </a:spcAft>
              <a:buSzPts val="1200"/>
              <a:buChar char="●"/>
            </a:pPr>
            <a:r>
              <a:rPr lang="en-GB" sz="1200" dirty="0"/>
              <a:t>Potential for high Scalability by adding online personal trainings and value added premium tier pricing and premium coaching </a:t>
            </a:r>
            <a:endParaRPr sz="1200" dirty="0"/>
          </a:p>
          <a:p>
            <a:pPr marL="457200" lvl="0" indent="0" algn="l" rtl="0">
              <a:lnSpc>
                <a:spcPct val="150000"/>
              </a:lnSpc>
              <a:spcBef>
                <a:spcPts val="0"/>
              </a:spcBef>
              <a:spcAft>
                <a:spcPts val="0"/>
              </a:spcAft>
              <a:buNone/>
            </a:pPr>
            <a:endParaRPr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0"/>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3" name="Google Shape;113;p20"/>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Brief financial overview</a:t>
            </a:r>
            <a:endParaRPr sz="2400">
              <a:solidFill>
                <a:schemeClr val="lt1"/>
              </a:solidFill>
            </a:endParaRPr>
          </a:p>
        </p:txBody>
      </p:sp>
      <p:pic>
        <p:nvPicPr>
          <p:cNvPr id="114" name="Google Shape;114;p20"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115" name="Google Shape;115;p20"/>
          <p:cNvSpPr txBox="1"/>
          <p:nvPr/>
        </p:nvSpPr>
        <p:spPr>
          <a:xfrm>
            <a:off x="979650" y="342075"/>
            <a:ext cx="71847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graphicFrame>
        <p:nvGraphicFramePr>
          <p:cNvPr id="116" name="Google Shape;116;p20"/>
          <p:cNvGraphicFramePr/>
          <p:nvPr/>
        </p:nvGraphicFramePr>
        <p:xfrm>
          <a:off x="1363125" y="1128550"/>
          <a:ext cx="4367950" cy="4217650"/>
        </p:xfrm>
        <a:graphic>
          <a:graphicData uri="http://schemas.openxmlformats.org/drawingml/2006/table">
            <a:tbl>
              <a:tblPr>
                <a:noFill/>
                <a:tableStyleId>{0603FDEA-53C1-4FFE-B60C-090EC4AC6BA8}</a:tableStyleId>
              </a:tblPr>
              <a:tblGrid>
                <a:gridCol w="3093100">
                  <a:extLst>
                    <a:ext uri="{9D8B030D-6E8A-4147-A177-3AD203B41FA5}">
                      <a16:colId xmlns:a16="http://schemas.microsoft.com/office/drawing/2014/main" val="20000"/>
                    </a:ext>
                  </a:extLst>
                </a:gridCol>
                <a:gridCol w="1274850">
                  <a:extLst>
                    <a:ext uri="{9D8B030D-6E8A-4147-A177-3AD203B41FA5}">
                      <a16:colId xmlns:a16="http://schemas.microsoft.com/office/drawing/2014/main" val="20001"/>
                    </a:ext>
                  </a:extLst>
                </a:gridCol>
              </a:tblGrid>
              <a:tr h="340175">
                <a:tc>
                  <a:txBody>
                    <a:bodyPr/>
                    <a:lstStyle/>
                    <a:p>
                      <a:pPr marL="0" lvl="0" indent="0" algn="l" rtl="0">
                        <a:spcBef>
                          <a:spcPts val="0"/>
                        </a:spcBef>
                        <a:spcAft>
                          <a:spcPts val="0"/>
                        </a:spcAft>
                        <a:buNone/>
                      </a:pPr>
                      <a:r>
                        <a:rPr lang="en-GB" sz="1000" b="1"/>
                        <a:t>	Item</a:t>
                      </a:r>
                      <a:endParaRPr sz="1000"/>
                    </a:p>
                  </a:txBody>
                  <a:tcPr marL="91425" marR="91425" marT="91425" marB="91425"/>
                </a:tc>
                <a:tc>
                  <a:txBody>
                    <a:bodyPr/>
                    <a:lstStyle/>
                    <a:p>
                      <a:pPr marL="0" lvl="0" indent="0" algn="l" rtl="0">
                        <a:spcBef>
                          <a:spcPts val="0"/>
                        </a:spcBef>
                        <a:spcAft>
                          <a:spcPts val="0"/>
                        </a:spcAft>
                        <a:buNone/>
                      </a:pPr>
                      <a:r>
                        <a:rPr lang="en-GB" sz="1000"/>
                        <a:t>(£)</a:t>
                      </a:r>
                      <a:r>
                        <a:rPr lang="en-GB" sz="1000" b="1"/>
                        <a:t>Estimated Cost </a:t>
                      </a:r>
                      <a:endParaRPr sz="1000" b="1"/>
                    </a:p>
                    <a:p>
                      <a:pPr marL="0" lvl="0" indent="0" algn="l" rtl="0">
                        <a:spcBef>
                          <a:spcPts val="0"/>
                        </a:spcBef>
                        <a:spcAft>
                          <a:spcPts val="0"/>
                        </a:spcAft>
                        <a:buNone/>
                      </a:pPr>
                      <a:endParaRPr sz="1000"/>
                    </a:p>
                    <a:p>
                      <a:pPr marL="0" lvl="0" indent="0" algn="l" rtl="0">
                        <a:spcBef>
                          <a:spcPts val="0"/>
                        </a:spcBef>
                        <a:spcAft>
                          <a:spcPts val="0"/>
                        </a:spcAft>
                        <a:buNone/>
                      </a:pPr>
                      <a:endParaRPr sz="1000"/>
                    </a:p>
                  </a:txBody>
                  <a:tcPr marL="91425" marR="91425" marT="91425" marB="91425"/>
                </a:tc>
                <a:extLst>
                  <a:ext uri="{0D108BD9-81ED-4DB2-BD59-A6C34878D82A}">
                    <a16:rowId xmlns:a16="http://schemas.microsoft.com/office/drawing/2014/main" val="10000"/>
                  </a:ext>
                </a:extLst>
              </a:tr>
              <a:tr h="322325">
                <a:tc>
                  <a:txBody>
                    <a:bodyPr/>
                    <a:lstStyle/>
                    <a:p>
                      <a:pPr marL="0" lvl="0" indent="0" algn="l" rtl="0">
                        <a:spcBef>
                          <a:spcPts val="0"/>
                        </a:spcBef>
                        <a:spcAft>
                          <a:spcPts val="0"/>
                        </a:spcAft>
                        <a:buNone/>
                      </a:pPr>
                      <a:r>
                        <a:rPr lang="en-GB" sz="1000"/>
                        <a:t>1. Setup Cost</a:t>
                      </a:r>
                      <a:endParaRPr sz="1000"/>
                    </a:p>
                  </a:txBody>
                  <a:tcPr marL="91425" marR="91425" marT="91425" marB="91425"/>
                </a:tc>
                <a:tc>
                  <a:txBody>
                    <a:bodyPr/>
                    <a:lstStyle/>
                    <a:p>
                      <a:pPr marL="0" lvl="0" indent="0" algn="l" rtl="0">
                        <a:spcBef>
                          <a:spcPts val="0"/>
                        </a:spcBef>
                        <a:spcAft>
                          <a:spcPts val="0"/>
                        </a:spcAft>
                        <a:buNone/>
                      </a:pPr>
                      <a:r>
                        <a:rPr lang="en-GB" sz="1000"/>
                        <a:t>£55,000 </a:t>
                      </a:r>
                      <a:endParaRPr sz="1000"/>
                    </a:p>
                  </a:txBody>
                  <a:tcPr marL="91425" marR="91425" marT="91425" marB="91425"/>
                </a:tc>
                <a:extLst>
                  <a:ext uri="{0D108BD9-81ED-4DB2-BD59-A6C34878D82A}">
                    <a16:rowId xmlns:a16="http://schemas.microsoft.com/office/drawing/2014/main" val="10001"/>
                  </a:ext>
                </a:extLst>
              </a:tr>
              <a:tr h="468850">
                <a:tc>
                  <a:txBody>
                    <a:bodyPr/>
                    <a:lstStyle/>
                    <a:p>
                      <a:pPr marL="0" lvl="0" indent="0" algn="l" rtl="0">
                        <a:spcBef>
                          <a:spcPts val="0"/>
                        </a:spcBef>
                        <a:spcAft>
                          <a:spcPts val="0"/>
                        </a:spcAft>
                        <a:buNone/>
                      </a:pPr>
                      <a:r>
                        <a:rPr lang="en-GB" sz="1000"/>
                        <a:t>Flooring, Mirrors, Lighting	</a:t>
                      </a:r>
                      <a:endParaRPr sz="1000"/>
                    </a:p>
                    <a:p>
                      <a:pPr marL="0" lvl="0" indent="0" algn="l" rtl="0">
                        <a:spcBef>
                          <a:spcPts val="0"/>
                        </a:spcBef>
                        <a:spcAft>
                          <a:spcPts val="0"/>
                        </a:spcAft>
                        <a:buNone/>
                      </a:pPr>
                      <a:endParaRPr sz="1000"/>
                    </a:p>
                  </a:txBody>
                  <a:tcPr marL="91425" marR="91425" marT="91425" marB="91425"/>
                </a:tc>
                <a:tc>
                  <a:txBody>
                    <a:bodyPr/>
                    <a:lstStyle/>
                    <a:p>
                      <a:pPr marL="0" lvl="0" indent="0" algn="l" rtl="0">
                        <a:spcBef>
                          <a:spcPts val="0"/>
                        </a:spcBef>
                        <a:spcAft>
                          <a:spcPts val="0"/>
                        </a:spcAft>
                        <a:buNone/>
                      </a:pPr>
                      <a:r>
                        <a:rPr lang="en-GB" sz="1000"/>
                        <a:t>£10000</a:t>
                      </a:r>
                      <a:endParaRPr sz="1000"/>
                    </a:p>
                  </a:txBody>
                  <a:tcPr marL="91425" marR="91425" marT="91425" marB="91425"/>
                </a:tc>
                <a:extLst>
                  <a:ext uri="{0D108BD9-81ED-4DB2-BD59-A6C34878D82A}">
                    <a16:rowId xmlns:a16="http://schemas.microsoft.com/office/drawing/2014/main" val="10002"/>
                  </a:ext>
                </a:extLst>
              </a:tr>
              <a:tr h="468850">
                <a:tc>
                  <a:txBody>
                    <a:bodyPr/>
                    <a:lstStyle/>
                    <a:p>
                      <a:pPr marL="0" lvl="0" indent="0" algn="l" rtl="0">
                        <a:spcBef>
                          <a:spcPts val="0"/>
                        </a:spcBef>
                        <a:spcAft>
                          <a:spcPts val="0"/>
                        </a:spcAft>
                        <a:buNone/>
                      </a:pPr>
                      <a:r>
                        <a:rPr lang="en-GB" sz="1000"/>
                        <a:t>Reception, Changing Rooms, Lockers	</a:t>
                      </a:r>
                      <a:endParaRPr sz="1000"/>
                    </a:p>
                    <a:p>
                      <a:pPr marL="0" lvl="0" indent="0" algn="l" rtl="0">
                        <a:spcBef>
                          <a:spcPts val="0"/>
                        </a:spcBef>
                        <a:spcAft>
                          <a:spcPts val="0"/>
                        </a:spcAft>
                        <a:buNone/>
                      </a:pPr>
                      <a:endParaRPr sz="1000"/>
                    </a:p>
                  </a:txBody>
                  <a:tcPr marL="91425" marR="91425" marT="91425" marB="91425"/>
                </a:tc>
                <a:tc>
                  <a:txBody>
                    <a:bodyPr/>
                    <a:lstStyle/>
                    <a:p>
                      <a:pPr marL="0" lvl="0" indent="0" algn="l" rtl="0">
                        <a:spcBef>
                          <a:spcPts val="0"/>
                        </a:spcBef>
                        <a:spcAft>
                          <a:spcPts val="0"/>
                        </a:spcAft>
                        <a:buNone/>
                      </a:pPr>
                      <a:r>
                        <a:rPr lang="en-GB" sz="1000"/>
                        <a:t>£20000</a:t>
                      </a:r>
                      <a:endParaRPr sz="1000"/>
                    </a:p>
                  </a:txBody>
                  <a:tcPr marL="91425" marR="91425" marT="91425" marB="91425"/>
                </a:tc>
                <a:extLst>
                  <a:ext uri="{0D108BD9-81ED-4DB2-BD59-A6C34878D82A}">
                    <a16:rowId xmlns:a16="http://schemas.microsoft.com/office/drawing/2014/main" val="10003"/>
                  </a:ext>
                </a:extLst>
              </a:tr>
              <a:tr h="322325">
                <a:tc>
                  <a:txBody>
                    <a:bodyPr/>
                    <a:lstStyle/>
                    <a:p>
                      <a:pPr marL="0" lvl="0" indent="0" algn="l" rtl="0">
                        <a:spcBef>
                          <a:spcPts val="0"/>
                        </a:spcBef>
                        <a:spcAft>
                          <a:spcPts val="0"/>
                        </a:spcAft>
                        <a:buNone/>
                      </a:pPr>
                      <a:r>
                        <a:rPr lang="en-GB" sz="1000"/>
                        <a:t>Washroom, plumbing, electrical works </a:t>
                      </a:r>
                      <a:endParaRPr sz="1000"/>
                    </a:p>
                  </a:txBody>
                  <a:tcPr marL="91425" marR="91425" marT="91425" marB="91425"/>
                </a:tc>
                <a:tc>
                  <a:txBody>
                    <a:bodyPr/>
                    <a:lstStyle/>
                    <a:p>
                      <a:pPr marL="0" lvl="0" indent="0" algn="l" rtl="0">
                        <a:spcBef>
                          <a:spcPts val="0"/>
                        </a:spcBef>
                        <a:spcAft>
                          <a:spcPts val="0"/>
                        </a:spcAft>
                        <a:buNone/>
                      </a:pPr>
                      <a:r>
                        <a:rPr lang="en-GB" sz="1000"/>
                        <a:t>£10000</a:t>
                      </a:r>
                      <a:endParaRPr sz="1000"/>
                    </a:p>
                  </a:txBody>
                  <a:tcPr marL="91425" marR="91425" marT="91425" marB="91425"/>
                </a:tc>
                <a:extLst>
                  <a:ext uri="{0D108BD9-81ED-4DB2-BD59-A6C34878D82A}">
                    <a16:rowId xmlns:a16="http://schemas.microsoft.com/office/drawing/2014/main" val="10004"/>
                  </a:ext>
                </a:extLst>
              </a:tr>
              <a:tr h="468850">
                <a:tc>
                  <a:txBody>
                    <a:bodyPr/>
                    <a:lstStyle/>
                    <a:p>
                      <a:pPr marL="0" lvl="0" indent="0" algn="l" rtl="0">
                        <a:spcBef>
                          <a:spcPts val="0"/>
                        </a:spcBef>
                        <a:spcAft>
                          <a:spcPts val="0"/>
                        </a:spcAft>
                        <a:buNone/>
                      </a:pPr>
                      <a:r>
                        <a:rPr lang="en-GB" sz="1000"/>
                        <a:t>Technology integration </a:t>
                      </a:r>
                      <a:endParaRPr sz="1000"/>
                    </a:p>
                    <a:p>
                      <a:pPr marL="0" lvl="0" indent="0" algn="l" rtl="0">
                        <a:spcBef>
                          <a:spcPts val="0"/>
                        </a:spcBef>
                        <a:spcAft>
                          <a:spcPts val="0"/>
                        </a:spcAft>
                        <a:buNone/>
                      </a:pPr>
                      <a:endParaRPr sz="1000"/>
                    </a:p>
                  </a:txBody>
                  <a:tcPr marL="91425" marR="91425" marT="91425" marB="91425"/>
                </a:tc>
                <a:tc>
                  <a:txBody>
                    <a:bodyPr/>
                    <a:lstStyle/>
                    <a:p>
                      <a:pPr marL="0" lvl="0" indent="0" algn="l" rtl="0">
                        <a:spcBef>
                          <a:spcPts val="0"/>
                        </a:spcBef>
                        <a:spcAft>
                          <a:spcPts val="0"/>
                        </a:spcAft>
                        <a:buNone/>
                      </a:pPr>
                      <a:r>
                        <a:rPr lang="en-GB" sz="1000"/>
                        <a:t>£5000</a:t>
                      </a:r>
                      <a:endParaRPr sz="1000"/>
                    </a:p>
                  </a:txBody>
                  <a:tcPr marL="91425" marR="91425" marT="91425" marB="91425"/>
                </a:tc>
                <a:extLst>
                  <a:ext uri="{0D108BD9-81ED-4DB2-BD59-A6C34878D82A}">
                    <a16:rowId xmlns:a16="http://schemas.microsoft.com/office/drawing/2014/main" val="10005"/>
                  </a:ext>
                </a:extLst>
              </a:tr>
              <a:tr h="468850">
                <a:tc>
                  <a:txBody>
                    <a:bodyPr/>
                    <a:lstStyle/>
                    <a:p>
                      <a:pPr marL="0" lvl="0" indent="0" algn="l" rtl="0">
                        <a:spcBef>
                          <a:spcPts val="0"/>
                        </a:spcBef>
                        <a:spcAft>
                          <a:spcPts val="0"/>
                        </a:spcAft>
                        <a:buNone/>
                      </a:pPr>
                      <a:r>
                        <a:rPr lang="en-GB" sz="1000"/>
                        <a:t>Legal compliance and insurance </a:t>
                      </a:r>
                      <a:endParaRPr sz="1000"/>
                    </a:p>
                  </a:txBody>
                  <a:tcPr marL="91425" marR="91425" marT="91425" marB="91425"/>
                </a:tc>
                <a:tc>
                  <a:txBody>
                    <a:bodyPr/>
                    <a:lstStyle/>
                    <a:p>
                      <a:pPr marL="0" lvl="0" indent="0" algn="l" rtl="0">
                        <a:spcBef>
                          <a:spcPts val="0"/>
                        </a:spcBef>
                        <a:spcAft>
                          <a:spcPts val="0"/>
                        </a:spcAft>
                        <a:buNone/>
                      </a:pPr>
                      <a:r>
                        <a:rPr lang="en-GB" sz="1000"/>
                        <a:t>£2,000</a:t>
                      </a:r>
                      <a:endParaRPr sz="1000"/>
                    </a:p>
                    <a:p>
                      <a:pPr marL="0" lvl="0" indent="0" algn="l" rtl="0">
                        <a:spcBef>
                          <a:spcPts val="0"/>
                        </a:spcBef>
                        <a:spcAft>
                          <a:spcPts val="0"/>
                        </a:spcAft>
                        <a:buNone/>
                      </a:pPr>
                      <a:endParaRPr sz="1000"/>
                    </a:p>
                  </a:txBody>
                  <a:tcPr marL="91425" marR="91425" marT="91425" marB="91425"/>
                </a:tc>
                <a:extLst>
                  <a:ext uri="{0D108BD9-81ED-4DB2-BD59-A6C34878D82A}">
                    <a16:rowId xmlns:a16="http://schemas.microsoft.com/office/drawing/2014/main" val="10006"/>
                  </a:ext>
                </a:extLst>
              </a:tr>
              <a:tr h="337725">
                <a:tc>
                  <a:txBody>
                    <a:bodyPr/>
                    <a:lstStyle/>
                    <a:p>
                      <a:pPr marL="0" lvl="0" indent="0" algn="l" rtl="0">
                        <a:spcBef>
                          <a:spcPts val="0"/>
                        </a:spcBef>
                        <a:spcAft>
                          <a:spcPts val="0"/>
                        </a:spcAft>
                        <a:buNone/>
                      </a:pPr>
                      <a:r>
                        <a:rPr lang="en-GB" sz="1000"/>
                        <a:t>Marketing and branding </a:t>
                      </a:r>
                      <a:endParaRPr sz="1000"/>
                    </a:p>
                    <a:p>
                      <a:pPr marL="0" lvl="0" indent="0" algn="l" rtl="0">
                        <a:spcBef>
                          <a:spcPts val="0"/>
                        </a:spcBef>
                        <a:spcAft>
                          <a:spcPts val="0"/>
                        </a:spcAft>
                        <a:buNone/>
                      </a:pPr>
                      <a:endParaRPr sz="1000"/>
                    </a:p>
                  </a:txBody>
                  <a:tcPr marL="91425" marR="91425" marT="91425" marB="91425"/>
                </a:tc>
                <a:tc>
                  <a:txBody>
                    <a:bodyPr/>
                    <a:lstStyle/>
                    <a:p>
                      <a:pPr marL="0" lvl="0" indent="0" algn="l" rtl="0">
                        <a:spcBef>
                          <a:spcPts val="0"/>
                        </a:spcBef>
                        <a:spcAft>
                          <a:spcPts val="0"/>
                        </a:spcAft>
                        <a:buNone/>
                      </a:pPr>
                      <a:r>
                        <a:rPr lang="en-GB" sz="1000"/>
                        <a:t>£10000</a:t>
                      </a:r>
                      <a:endParaRPr sz="1000"/>
                    </a:p>
                  </a:txBody>
                  <a:tcPr marL="91425" marR="91425" marT="91425" marB="91425"/>
                </a:tc>
                <a:extLst>
                  <a:ext uri="{0D108BD9-81ED-4DB2-BD59-A6C34878D82A}">
                    <a16:rowId xmlns:a16="http://schemas.microsoft.com/office/drawing/2014/main" val="10007"/>
                  </a:ext>
                </a:extLst>
              </a:tr>
              <a:tr h="468850">
                <a:tc>
                  <a:txBody>
                    <a:bodyPr/>
                    <a:lstStyle/>
                    <a:p>
                      <a:pPr marL="0" lvl="0" indent="0" algn="l" rtl="0">
                        <a:spcBef>
                          <a:spcPts val="0"/>
                        </a:spcBef>
                        <a:spcAft>
                          <a:spcPts val="0"/>
                        </a:spcAft>
                        <a:buNone/>
                      </a:pPr>
                      <a:r>
                        <a:rPr lang="en-GB" sz="1000"/>
                        <a:t>Total Setup Cost	</a:t>
                      </a:r>
                      <a:endParaRPr sz="1000"/>
                    </a:p>
                  </a:txBody>
                  <a:tcPr marL="91425" marR="91425" marT="91425" marB="91425">
                    <a:solidFill>
                      <a:srgbClr val="EAFE02"/>
                    </a:solidFill>
                  </a:tcPr>
                </a:tc>
                <a:tc>
                  <a:txBody>
                    <a:bodyPr/>
                    <a:lstStyle/>
                    <a:p>
                      <a:pPr marL="0" lvl="0" indent="0" algn="l" rtl="0">
                        <a:spcBef>
                          <a:spcPts val="0"/>
                        </a:spcBef>
                        <a:spcAft>
                          <a:spcPts val="0"/>
                        </a:spcAft>
                        <a:buNone/>
                      </a:pPr>
                      <a:r>
                        <a:rPr lang="en-GB" sz="1000"/>
                        <a:t>£1,12,000</a:t>
                      </a:r>
                      <a:endParaRPr sz="1000"/>
                    </a:p>
                  </a:txBody>
                  <a:tcPr marL="91425" marR="91425" marT="91425" marB="91425">
                    <a:solidFill>
                      <a:srgbClr val="EAFE02"/>
                    </a:solidFill>
                  </a:tcPr>
                </a:tc>
                <a:extLst>
                  <a:ext uri="{0D108BD9-81ED-4DB2-BD59-A6C34878D82A}">
                    <a16:rowId xmlns:a16="http://schemas.microsoft.com/office/drawing/2014/main" val="10008"/>
                  </a:ext>
                </a:extLst>
              </a:tr>
            </a:tbl>
          </a:graphicData>
        </a:graphic>
      </p:graphicFrame>
      <p:graphicFrame>
        <p:nvGraphicFramePr>
          <p:cNvPr id="117" name="Google Shape;117;p20"/>
          <p:cNvGraphicFramePr/>
          <p:nvPr/>
        </p:nvGraphicFramePr>
        <p:xfrm>
          <a:off x="5898525" y="1324600"/>
          <a:ext cx="2877050" cy="2011650"/>
        </p:xfrm>
        <a:graphic>
          <a:graphicData uri="http://schemas.openxmlformats.org/drawingml/2006/table">
            <a:tbl>
              <a:tblPr>
                <a:noFill/>
                <a:tableStyleId>{0603FDEA-53C1-4FFE-B60C-090EC4AC6BA8}</a:tableStyleId>
              </a:tblPr>
              <a:tblGrid>
                <a:gridCol w="1438525">
                  <a:extLst>
                    <a:ext uri="{9D8B030D-6E8A-4147-A177-3AD203B41FA5}">
                      <a16:colId xmlns:a16="http://schemas.microsoft.com/office/drawing/2014/main" val="20000"/>
                    </a:ext>
                  </a:extLst>
                </a:gridCol>
                <a:gridCol w="1438525">
                  <a:extLst>
                    <a:ext uri="{9D8B030D-6E8A-4147-A177-3AD203B41FA5}">
                      <a16:colId xmlns:a16="http://schemas.microsoft.com/office/drawing/2014/main" val="20001"/>
                    </a:ext>
                  </a:extLst>
                </a:gridCol>
              </a:tblGrid>
              <a:tr h="381000">
                <a:tc>
                  <a:txBody>
                    <a:bodyPr/>
                    <a:lstStyle/>
                    <a:p>
                      <a:pPr marL="0" lvl="0" indent="0" algn="l" rtl="0">
                        <a:spcBef>
                          <a:spcPts val="0"/>
                        </a:spcBef>
                        <a:spcAft>
                          <a:spcPts val="0"/>
                        </a:spcAft>
                        <a:buNone/>
                      </a:pPr>
                      <a:r>
                        <a:rPr lang="en-GB" sz="1000"/>
                        <a:t>Item</a:t>
                      </a:r>
                      <a:endParaRPr sz="1000"/>
                    </a:p>
                  </a:txBody>
                  <a:tcPr marL="91425" marR="91425" marT="91425" marB="91425"/>
                </a:tc>
                <a:tc>
                  <a:txBody>
                    <a:bodyPr/>
                    <a:lstStyle/>
                    <a:p>
                      <a:pPr marL="0" lvl="0" indent="0" algn="l" rtl="0">
                        <a:spcBef>
                          <a:spcPts val="0"/>
                        </a:spcBef>
                        <a:spcAft>
                          <a:spcPts val="0"/>
                        </a:spcAft>
                        <a:buNone/>
                      </a:pPr>
                      <a:r>
                        <a:rPr lang="en-GB" sz="1000"/>
                        <a:t>£ (total)</a:t>
                      </a:r>
                      <a:endParaRPr sz="1000"/>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000"/>
                        <a:t>Set up cost 1 time</a:t>
                      </a:r>
                      <a:endParaRPr sz="1000"/>
                    </a:p>
                  </a:txBody>
                  <a:tcPr marL="91425" marR="91425" marT="91425" marB="91425"/>
                </a:tc>
                <a:tc>
                  <a:txBody>
                    <a:bodyPr/>
                    <a:lstStyle/>
                    <a:p>
                      <a:pPr marL="0" lvl="0" indent="0" algn="l" rtl="0">
                        <a:spcBef>
                          <a:spcPts val="0"/>
                        </a:spcBef>
                        <a:spcAft>
                          <a:spcPts val="0"/>
                        </a:spcAft>
                        <a:buNone/>
                      </a:pPr>
                      <a:r>
                        <a:rPr lang="en-GB" sz="1000"/>
                        <a:t>£1,12,000</a:t>
                      </a:r>
                      <a:endParaRPr sz="1000"/>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000"/>
                        <a:t>Operational cost (first year)</a:t>
                      </a:r>
                      <a:endParaRPr sz="1000"/>
                    </a:p>
                  </a:txBody>
                  <a:tcPr marL="91425" marR="91425" marT="91425" marB="91425"/>
                </a:tc>
                <a:tc>
                  <a:txBody>
                    <a:bodyPr/>
                    <a:lstStyle/>
                    <a:p>
                      <a:pPr marL="0" lvl="0" indent="0" algn="l" rtl="0">
                        <a:spcBef>
                          <a:spcPts val="0"/>
                        </a:spcBef>
                        <a:spcAft>
                          <a:spcPts val="0"/>
                        </a:spcAft>
                        <a:buNone/>
                      </a:pPr>
                      <a:r>
                        <a:rPr lang="en-GB" sz="1000"/>
                        <a:t>£192,000</a:t>
                      </a:r>
                      <a:endParaRPr sz="10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000"/>
                        <a:t>Total expenses</a:t>
                      </a:r>
                      <a:endParaRPr sz="1000"/>
                    </a:p>
                  </a:txBody>
                  <a:tcPr marL="91425" marR="91425" marT="91425" marB="91425"/>
                </a:tc>
                <a:tc>
                  <a:txBody>
                    <a:bodyPr/>
                    <a:lstStyle/>
                    <a:p>
                      <a:pPr marL="0" lvl="0" indent="0" algn="l" rtl="0">
                        <a:spcBef>
                          <a:spcPts val="0"/>
                        </a:spcBef>
                        <a:spcAft>
                          <a:spcPts val="0"/>
                        </a:spcAft>
                        <a:buNone/>
                      </a:pPr>
                      <a:r>
                        <a:rPr lang="en-GB" sz="1000"/>
                        <a:t>£304000</a:t>
                      </a:r>
                      <a:endParaRPr sz="1000"/>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000"/>
                        <a:t>Net profit Yr 1</a:t>
                      </a:r>
                      <a:endParaRPr sz="1000"/>
                    </a:p>
                  </a:txBody>
                  <a:tcPr marL="91425" marR="91425" marT="91425" marB="91425">
                    <a:solidFill>
                      <a:srgbClr val="EAFE02"/>
                    </a:solidFill>
                  </a:tcPr>
                </a:tc>
                <a:tc>
                  <a:txBody>
                    <a:bodyPr/>
                    <a:lstStyle/>
                    <a:p>
                      <a:pPr marL="0" lvl="0" indent="0" algn="l" rtl="0">
                        <a:spcBef>
                          <a:spcPts val="0"/>
                        </a:spcBef>
                        <a:spcAft>
                          <a:spcPts val="0"/>
                        </a:spcAft>
                        <a:buNone/>
                      </a:pPr>
                      <a:r>
                        <a:rPr lang="en-GB" sz="1000"/>
                        <a:t>£30,000</a:t>
                      </a:r>
                      <a:endParaRPr sz="1000"/>
                    </a:p>
                  </a:txBody>
                  <a:tcPr marL="91425" marR="91425" marT="91425" marB="91425">
                    <a:solidFill>
                      <a:srgbClr val="EAFE02"/>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1"/>
          <p:cNvSpPr/>
          <p:nvPr/>
        </p:nvSpPr>
        <p:spPr>
          <a:xfrm rot="-5400000">
            <a:off x="4057500" y="-3689337"/>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3" name="Google Shape;123;p21"/>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Brief financial overview - Total fund requirement</a:t>
            </a:r>
            <a:endParaRPr sz="2400">
              <a:solidFill>
                <a:schemeClr val="lt1"/>
              </a:solidFill>
            </a:endParaRPr>
          </a:p>
        </p:txBody>
      </p:sp>
      <p:pic>
        <p:nvPicPr>
          <p:cNvPr id="124" name="Google Shape;124;p21"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125" name="Google Shape;125;p21"/>
          <p:cNvSpPr txBox="1"/>
          <p:nvPr/>
        </p:nvSpPr>
        <p:spPr>
          <a:xfrm>
            <a:off x="268650" y="1406975"/>
            <a:ext cx="84030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b="1">
                <a:solidFill>
                  <a:schemeClr val="lt1"/>
                </a:solidFill>
              </a:rPr>
              <a:t>Total initial cost required for smooth operations </a:t>
            </a:r>
            <a:endParaRPr/>
          </a:p>
          <a:p>
            <a:pPr marL="0" lvl="0" indent="0" algn="l" rtl="0">
              <a:spcBef>
                <a:spcPts val="0"/>
              </a:spcBef>
              <a:spcAft>
                <a:spcPts val="0"/>
              </a:spcAft>
              <a:buNone/>
            </a:pPr>
            <a:r>
              <a:rPr lang="en-GB"/>
              <a:t>£112,000 setup + £96,000 for 6 months operations = </a:t>
            </a:r>
            <a:r>
              <a:rPr lang="en-GB" b="1">
                <a:solidFill>
                  <a:schemeClr val="lt1"/>
                </a:solidFill>
              </a:rPr>
              <a:t>£208000 . UK government is providing 25000 GBP for start up ( GOV.UK, 2025) </a:t>
            </a:r>
            <a:endParaRPr b="1">
              <a:solidFill>
                <a:schemeClr val="lt1"/>
              </a:solidFill>
            </a:endParaRPr>
          </a:p>
          <a:p>
            <a:pPr marL="0" lvl="0" indent="0" algn="l" rtl="0">
              <a:spcBef>
                <a:spcPts val="0"/>
              </a:spcBef>
              <a:spcAft>
                <a:spcPts val="0"/>
              </a:spcAft>
              <a:buNone/>
            </a:pPr>
            <a:endParaRPr/>
          </a:p>
        </p:txBody>
      </p:sp>
      <p:graphicFrame>
        <p:nvGraphicFramePr>
          <p:cNvPr id="126" name="Google Shape;126;p21"/>
          <p:cNvGraphicFramePr/>
          <p:nvPr/>
        </p:nvGraphicFramePr>
        <p:xfrm>
          <a:off x="1487075" y="2328175"/>
          <a:ext cx="5517950" cy="2377260"/>
        </p:xfrm>
        <a:graphic>
          <a:graphicData uri="http://schemas.openxmlformats.org/drawingml/2006/table">
            <a:tbl>
              <a:tblPr>
                <a:noFill/>
                <a:tableStyleId>{0603FDEA-53C1-4FFE-B60C-090EC4AC6BA8}</a:tableStyleId>
              </a:tblPr>
              <a:tblGrid>
                <a:gridCol w="2758975">
                  <a:extLst>
                    <a:ext uri="{9D8B030D-6E8A-4147-A177-3AD203B41FA5}">
                      <a16:colId xmlns:a16="http://schemas.microsoft.com/office/drawing/2014/main" val="20000"/>
                    </a:ext>
                  </a:extLst>
                </a:gridCol>
                <a:gridCol w="2758975">
                  <a:extLst>
                    <a:ext uri="{9D8B030D-6E8A-4147-A177-3AD203B41FA5}">
                      <a16:colId xmlns:a16="http://schemas.microsoft.com/office/drawing/2014/main" val="20001"/>
                    </a:ext>
                  </a:extLst>
                </a:gridCol>
              </a:tblGrid>
              <a:tr h="381000">
                <a:tc>
                  <a:txBody>
                    <a:bodyPr/>
                    <a:lstStyle/>
                    <a:p>
                      <a:pPr marL="0" lvl="0" indent="0" algn="l" rtl="0">
                        <a:spcBef>
                          <a:spcPts val="0"/>
                        </a:spcBef>
                        <a:spcAft>
                          <a:spcPts val="0"/>
                        </a:spcAft>
                        <a:buNone/>
                      </a:pPr>
                      <a:r>
                        <a:rPr lang="en-GB"/>
                        <a:t>Sources</a:t>
                      </a:r>
                      <a:endParaRPr/>
                    </a:p>
                  </a:txBody>
                  <a:tcPr marL="91425" marR="91425" marT="91425" marB="91425"/>
                </a:tc>
                <a:tc>
                  <a:txBody>
                    <a:bodyPr/>
                    <a:lstStyle/>
                    <a:p>
                      <a:pPr marL="0" lvl="0" indent="0" algn="l" rtl="0">
                        <a:spcBef>
                          <a:spcPts val="0"/>
                        </a:spcBef>
                        <a:spcAft>
                          <a:spcPts val="0"/>
                        </a:spcAft>
                        <a:buNone/>
                      </a:pPr>
                      <a:r>
                        <a:rPr lang="en-GB"/>
                        <a:t>Amount  (£) </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a:t>Personal funding</a:t>
                      </a:r>
                      <a:endParaRPr/>
                    </a:p>
                  </a:txBody>
                  <a:tcPr marL="91425" marR="91425" marT="91425" marB="91425"/>
                </a:tc>
                <a:tc>
                  <a:txBody>
                    <a:bodyPr/>
                    <a:lstStyle/>
                    <a:p>
                      <a:pPr marL="0" lvl="0" indent="0" algn="l" rtl="0">
                        <a:spcBef>
                          <a:spcPts val="0"/>
                        </a:spcBef>
                        <a:spcAft>
                          <a:spcPts val="0"/>
                        </a:spcAft>
                        <a:buNone/>
                      </a:pPr>
                      <a:r>
                        <a:rPr lang="en-GB"/>
                        <a:t>£80,000	</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a:t>UK government start up loan </a:t>
                      </a:r>
                      <a:endParaRPr/>
                    </a:p>
                  </a:txBody>
                  <a:tcPr marL="91425" marR="91425" marT="91425" marB="91425"/>
                </a:tc>
                <a:tc>
                  <a:txBody>
                    <a:bodyPr/>
                    <a:lstStyle/>
                    <a:p>
                      <a:pPr marL="0" lvl="0" indent="0" algn="l" rtl="0">
                        <a:spcBef>
                          <a:spcPts val="0"/>
                        </a:spcBef>
                        <a:spcAft>
                          <a:spcPts val="0"/>
                        </a:spcAft>
                        <a:buNone/>
                      </a:pPr>
                      <a:r>
                        <a:rPr lang="en-GB"/>
                        <a:t>£25,000	</a:t>
                      </a:r>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a:t>Business loan </a:t>
                      </a:r>
                      <a:endParaRPr/>
                    </a:p>
                  </a:txBody>
                  <a:tcPr marL="91425" marR="91425" marT="91425" marB="91425"/>
                </a:tc>
                <a:tc>
                  <a:txBody>
                    <a:bodyPr/>
                    <a:lstStyle/>
                    <a:p>
                      <a:pPr marL="0" lvl="0" indent="0" algn="l" rtl="0">
                        <a:spcBef>
                          <a:spcPts val="0"/>
                        </a:spcBef>
                        <a:spcAft>
                          <a:spcPts val="0"/>
                        </a:spcAft>
                        <a:buNone/>
                      </a:pPr>
                      <a:r>
                        <a:rPr lang="en-GB"/>
                        <a:t>£53,000	</a:t>
                      </a:r>
                      <a:endParaRPr/>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a:t>Angel investment funding</a:t>
                      </a:r>
                      <a:endParaRPr/>
                    </a:p>
                  </a:txBody>
                  <a:tcPr marL="91425" marR="91425" marT="91425" marB="91425"/>
                </a:tc>
                <a:tc>
                  <a:txBody>
                    <a:bodyPr/>
                    <a:lstStyle/>
                    <a:p>
                      <a:pPr marL="0" lvl="0" indent="0" algn="l" rtl="0">
                        <a:spcBef>
                          <a:spcPts val="0"/>
                        </a:spcBef>
                        <a:spcAft>
                          <a:spcPts val="0"/>
                        </a:spcAft>
                        <a:buNone/>
                      </a:pPr>
                      <a:r>
                        <a:rPr lang="en-GB"/>
                        <a:t>£50,000	</a:t>
                      </a:r>
                      <a:endParaRPr/>
                    </a:p>
                  </a:txBody>
                  <a:tcPr marL="91425" marR="91425" marT="91425" marB="91425"/>
                </a:tc>
                <a:extLst>
                  <a:ext uri="{0D108BD9-81ED-4DB2-BD59-A6C34878D82A}">
                    <a16:rowId xmlns:a16="http://schemas.microsoft.com/office/drawing/2014/main" val="10004"/>
                  </a:ext>
                </a:extLst>
              </a:tr>
              <a:tr h="381000">
                <a:tc>
                  <a:txBody>
                    <a:bodyPr/>
                    <a:lstStyle/>
                    <a:p>
                      <a:pPr marL="0" lvl="0" indent="0" algn="l" rtl="0">
                        <a:spcBef>
                          <a:spcPts val="0"/>
                        </a:spcBef>
                        <a:spcAft>
                          <a:spcPts val="0"/>
                        </a:spcAft>
                        <a:buNone/>
                      </a:pPr>
                      <a:r>
                        <a:rPr lang="en-GB"/>
                        <a:t>Total fund </a:t>
                      </a:r>
                      <a:endParaRPr/>
                    </a:p>
                  </a:txBody>
                  <a:tcPr marL="91425" marR="91425" marT="91425" marB="91425">
                    <a:solidFill>
                      <a:srgbClr val="EAFE02"/>
                    </a:solidFill>
                  </a:tcPr>
                </a:tc>
                <a:tc>
                  <a:txBody>
                    <a:bodyPr/>
                    <a:lstStyle/>
                    <a:p>
                      <a:pPr marL="0" lvl="0" indent="0" algn="l" rtl="0">
                        <a:spcBef>
                          <a:spcPts val="0"/>
                        </a:spcBef>
                        <a:spcAft>
                          <a:spcPts val="0"/>
                        </a:spcAft>
                        <a:buNone/>
                      </a:pPr>
                      <a:r>
                        <a:rPr lang="en-GB"/>
                        <a:t>£208,000	</a:t>
                      </a:r>
                      <a:endParaRPr/>
                    </a:p>
                  </a:txBody>
                  <a:tcPr marL="91425" marR="91425" marT="91425" marB="91425">
                    <a:solidFill>
                      <a:srgbClr val="EAFE02"/>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p:nvPr/>
        </p:nvSpPr>
        <p:spPr>
          <a:xfrm rot="-5400000">
            <a:off x="4057500" y="-3689337"/>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2" name="Google Shape;132;p22"/>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SWOT analysis</a:t>
            </a:r>
            <a:endParaRPr sz="2400">
              <a:solidFill>
                <a:schemeClr val="lt1"/>
              </a:solidFill>
            </a:endParaRPr>
          </a:p>
        </p:txBody>
      </p:sp>
      <p:pic>
        <p:nvPicPr>
          <p:cNvPr id="133" name="Google Shape;133;p22"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graphicFrame>
        <p:nvGraphicFramePr>
          <p:cNvPr id="134" name="Google Shape;134;p22"/>
          <p:cNvGraphicFramePr/>
          <p:nvPr/>
        </p:nvGraphicFramePr>
        <p:xfrm>
          <a:off x="607875" y="1228075"/>
          <a:ext cx="8205050" cy="3732710"/>
        </p:xfrm>
        <a:graphic>
          <a:graphicData uri="http://schemas.openxmlformats.org/drawingml/2006/table">
            <a:tbl>
              <a:tblPr>
                <a:noFill/>
                <a:tableStyleId>{0603FDEA-53C1-4FFE-B60C-090EC4AC6BA8}</a:tableStyleId>
              </a:tblPr>
              <a:tblGrid>
                <a:gridCol w="4359150">
                  <a:extLst>
                    <a:ext uri="{9D8B030D-6E8A-4147-A177-3AD203B41FA5}">
                      <a16:colId xmlns:a16="http://schemas.microsoft.com/office/drawing/2014/main" val="20000"/>
                    </a:ext>
                  </a:extLst>
                </a:gridCol>
                <a:gridCol w="3845900">
                  <a:extLst>
                    <a:ext uri="{9D8B030D-6E8A-4147-A177-3AD203B41FA5}">
                      <a16:colId xmlns:a16="http://schemas.microsoft.com/office/drawing/2014/main" val="20001"/>
                    </a:ext>
                  </a:extLst>
                </a:gridCol>
              </a:tblGrid>
              <a:tr h="380000">
                <a:tc>
                  <a:txBody>
                    <a:bodyPr/>
                    <a:lstStyle/>
                    <a:p>
                      <a:pPr marL="0" lvl="0" indent="0" algn="l" rtl="0">
                        <a:spcBef>
                          <a:spcPts val="0"/>
                        </a:spcBef>
                        <a:spcAft>
                          <a:spcPts val="0"/>
                        </a:spcAft>
                        <a:buNone/>
                      </a:pPr>
                      <a:r>
                        <a:rPr lang="en-GB"/>
                        <a:t>Strength</a:t>
                      </a:r>
                      <a:endParaRPr/>
                    </a:p>
                  </a:txBody>
                  <a:tcPr marL="91425" marR="91425" marT="91425" marB="91425">
                    <a:solidFill>
                      <a:srgbClr val="EAFE02"/>
                    </a:solidFill>
                  </a:tcPr>
                </a:tc>
                <a:tc>
                  <a:txBody>
                    <a:bodyPr/>
                    <a:lstStyle/>
                    <a:p>
                      <a:pPr marL="0" lvl="0" indent="0" algn="l" rtl="0">
                        <a:spcBef>
                          <a:spcPts val="0"/>
                        </a:spcBef>
                        <a:spcAft>
                          <a:spcPts val="0"/>
                        </a:spcAft>
                        <a:buNone/>
                      </a:pPr>
                      <a:r>
                        <a:rPr lang="en-GB"/>
                        <a:t>Opportunities</a:t>
                      </a:r>
                      <a:endParaRPr/>
                    </a:p>
                  </a:txBody>
                  <a:tcPr marL="91425" marR="91425" marT="91425" marB="91425">
                    <a:solidFill>
                      <a:srgbClr val="EAFE02"/>
                    </a:solidFill>
                  </a:tcPr>
                </a:tc>
                <a:extLst>
                  <a:ext uri="{0D108BD9-81ED-4DB2-BD59-A6C34878D82A}">
                    <a16:rowId xmlns:a16="http://schemas.microsoft.com/office/drawing/2014/main" val="10000"/>
                  </a:ext>
                </a:extLst>
              </a:tr>
              <a:tr h="1577975">
                <a:tc>
                  <a:txBody>
                    <a:bodyPr/>
                    <a:lstStyle/>
                    <a:p>
                      <a:pPr marL="457200" lvl="0" indent="-292100" algn="l" rtl="0">
                        <a:spcBef>
                          <a:spcPts val="0"/>
                        </a:spcBef>
                        <a:spcAft>
                          <a:spcPts val="0"/>
                        </a:spcAft>
                        <a:buSzPts val="1000"/>
                        <a:buChar char="●"/>
                      </a:pPr>
                      <a:r>
                        <a:rPr lang="en-GB" sz="1000"/>
                        <a:t>Cardiff has fitness business potential and is in the 6th position in Uk for health and wellness (Devaney and Devaney, 2025)</a:t>
                      </a:r>
                      <a:endParaRPr sz="1000"/>
                    </a:p>
                    <a:p>
                      <a:pPr marL="457200" lvl="0" indent="-292100" algn="l" rtl="0">
                        <a:spcBef>
                          <a:spcPts val="0"/>
                        </a:spcBef>
                        <a:spcAft>
                          <a:spcPts val="0"/>
                        </a:spcAft>
                        <a:buSzPts val="1000"/>
                        <a:buChar char="●"/>
                      </a:pPr>
                      <a:r>
                        <a:rPr lang="en-GB" sz="1000"/>
                        <a:t>Popularity of health and fitness </a:t>
                      </a:r>
                      <a:endParaRPr sz="1000"/>
                    </a:p>
                    <a:p>
                      <a:pPr marL="457200" lvl="0" indent="-292100" algn="l" rtl="0">
                        <a:spcBef>
                          <a:spcPts val="0"/>
                        </a:spcBef>
                        <a:spcAft>
                          <a:spcPts val="0"/>
                        </a:spcAft>
                        <a:buSzPts val="1000"/>
                        <a:buChar char="●"/>
                      </a:pPr>
                      <a:r>
                        <a:rPr lang="en-GB" sz="1000"/>
                        <a:t>Strong USP One-on-one model with personalised training and privacy under certified trainer</a:t>
                      </a:r>
                      <a:endParaRPr sz="1000"/>
                    </a:p>
                    <a:p>
                      <a:pPr marL="457200" lvl="0" indent="-292100" algn="l" rtl="0">
                        <a:spcBef>
                          <a:spcPts val="0"/>
                        </a:spcBef>
                        <a:spcAft>
                          <a:spcPts val="0"/>
                        </a:spcAft>
                        <a:buSzPts val="1000"/>
                        <a:buChar char="●"/>
                      </a:pPr>
                      <a:r>
                        <a:rPr lang="en-GB" sz="1000"/>
                        <a:t>Premium product and services and potential customers supported premium pricing</a:t>
                      </a:r>
                      <a:endParaRPr sz="1000"/>
                    </a:p>
                    <a:p>
                      <a:pPr marL="457200" lvl="0" indent="-292100" algn="l" rtl="0">
                        <a:spcBef>
                          <a:spcPts val="0"/>
                        </a:spcBef>
                        <a:spcAft>
                          <a:spcPts val="0"/>
                        </a:spcAft>
                        <a:buSzPts val="1000"/>
                        <a:buChar char="●"/>
                      </a:pPr>
                      <a:r>
                        <a:rPr lang="en-GB" sz="1000"/>
                        <a:t>Technology integration exclusive mobile app and 24 hours chatbot support</a:t>
                      </a:r>
                      <a:endParaRPr sz="1000"/>
                    </a:p>
                    <a:p>
                      <a:pPr marL="457200" lvl="0" indent="-292100" algn="l" rtl="0">
                        <a:spcBef>
                          <a:spcPts val="0"/>
                        </a:spcBef>
                        <a:spcAft>
                          <a:spcPts val="0"/>
                        </a:spcAft>
                        <a:buSzPts val="1000"/>
                        <a:buChar char="●"/>
                      </a:pPr>
                      <a:r>
                        <a:rPr lang="en-GB" sz="1000"/>
                        <a:t>Potential health benefits can attract customers</a:t>
                      </a:r>
                      <a:endParaRPr sz="1000"/>
                    </a:p>
                    <a:p>
                      <a:pPr marL="457200" lvl="0" indent="-292100" algn="l" rtl="0">
                        <a:spcBef>
                          <a:spcPts val="0"/>
                        </a:spcBef>
                        <a:spcAft>
                          <a:spcPts val="0"/>
                        </a:spcAft>
                        <a:buSzPts val="1000"/>
                        <a:buChar char="●"/>
                      </a:pPr>
                      <a:r>
                        <a:rPr lang="en-GB" sz="1000"/>
                        <a:t>Time flexibility </a:t>
                      </a:r>
                      <a:endParaRPr sz="1000"/>
                    </a:p>
                  </a:txBody>
                  <a:tcPr marL="91425" marR="91425" marT="91425" marB="91425"/>
                </a:tc>
                <a:tc>
                  <a:txBody>
                    <a:bodyPr/>
                    <a:lstStyle/>
                    <a:p>
                      <a:pPr marL="457200" lvl="0" indent="-292100" algn="l" rtl="0">
                        <a:spcBef>
                          <a:spcPts val="0"/>
                        </a:spcBef>
                        <a:spcAft>
                          <a:spcPts val="0"/>
                        </a:spcAft>
                        <a:buSzPts val="1000"/>
                        <a:buChar char="●"/>
                      </a:pPr>
                      <a:r>
                        <a:rPr lang="en-GB" sz="1000"/>
                        <a:t>High scalability through value added services like online coaching, membership tiers with value added premium services</a:t>
                      </a:r>
                      <a:endParaRPr sz="1000"/>
                    </a:p>
                    <a:p>
                      <a:pPr marL="457200" lvl="0" indent="-292100" algn="l" rtl="0">
                        <a:spcBef>
                          <a:spcPts val="0"/>
                        </a:spcBef>
                        <a:spcAft>
                          <a:spcPts val="0"/>
                        </a:spcAft>
                        <a:buSzPts val="1000"/>
                        <a:buChar char="●"/>
                      </a:pPr>
                      <a:r>
                        <a:rPr lang="en-GB" sz="1000"/>
                        <a:t>Partnership with popular brands, or corporate wellness tie ups </a:t>
                      </a:r>
                      <a:endParaRPr sz="1000"/>
                    </a:p>
                    <a:p>
                      <a:pPr marL="457200" lvl="0" indent="-292100" algn="l" rtl="0">
                        <a:spcBef>
                          <a:spcPts val="0"/>
                        </a:spcBef>
                        <a:spcAft>
                          <a:spcPts val="0"/>
                        </a:spcAft>
                        <a:buSzPts val="1000"/>
                        <a:buChar char="●"/>
                      </a:pPr>
                      <a:r>
                        <a:rPr lang="en-GB" sz="1000"/>
                        <a:t>Social media promotion and income generation</a:t>
                      </a:r>
                      <a:endParaRPr sz="1000"/>
                    </a:p>
                  </a:txBody>
                  <a:tcPr marL="91425" marR="91425" marT="91425" marB="91425"/>
                </a:tc>
                <a:extLst>
                  <a:ext uri="{0D108BD9-81ED-4DB2-BD59-A6C34878D82A}">
                    <a16:rowId xmlns:a16="http://schemas.microsoft.com/office/drawing/2014/main" val="10001"/>
                  </a:ext>
                </a:extLst>
              </a:tr>
              <a:tr h="380000">
                <a:tc>
                  <a:txBody>
                    <a:bodyPr/>
                    <a:lstStyle/>
                    <a:p>
                      <a:pPr marL="0" lvl="0" indent="0" algn="l" rtl="0">
                        <a:spcBef>
                          <a:spcPts val="0"/>
                        </a:spcBef>
                        <a:spcAft>
                          <a:spcPts val="0"/>
                        </a:spcAft>
                        <a:buNone/>
                      </a:pPr>
                      <a:r>
                        <a:rPr lang="en-GB" sz="1000"/>
                        <a:t>Weakness</a:t>
                      </a:r>
                      <a:endParaRPr sz="1000"/>
                    </a:p>
                  </a:txBody>
                  <a:tcPr marL="91425" marR="91425" marT="91425" marB="91425">
                    <a:solidFill>
                      <a:srgbClr val="EAFE02"/>
                    </a:solidFill>
                  </a:tcPr>
                </a:tc>
                <a:tc>
                  <a:txBody>
                    <a:bodyPr/>
                    <a:lstStyle/>
                    <a:p>
                      <a:pPr marL="0" lvl="0" indent="0" algn="l" rtl="0">
                        <a:spcBef>
                          <a:spcPts val="0"/>
                        </a:spcBef>
                        <a:spcAft>
                          <a:spcPts val="0"/>
                        </a:spcAft>
                        <a:buNone/>
                      </a:pPr>
                      <a:r>
                        <a:rPr lang="en-GB" sz="1000"/>
                        <a:t>Threats </a:t>
                      </a:r>
                      <a:endParaRPr sz="1000"/>
                    </a:p>
                  </a:txBody>
                  <a:tcPr marL="91425" marR="91425" marT="91425" marB="91425">
                    <a:solidFill>
                      <a:srgbClr val="EAFE02"/>
                    </a:solidFill>
                  </a:tcPr>
                </a:tc>
                <a:extLst>
                  <a:ext uri="{0D108BD9-81ED-4DB2-BD59-A6C34878D82A}">
                    <a16:rowId xmlns:a16="http://schemas.microsoft.com/office/drawing/2014/main" val="10002"/>
                  </a:ext>
                </a:extLst>
              </a:tr>
              <a:tr h="1082350">
                <a:tc>
                  <a:txBody>
                    <a:bodyPr/>
                    <a:lstStyle/>
                    <a:p>
                      <a:pPr marL="457200" lvl="0" indent="-292100" algn="l" rtl="0">
                        <a:spcBef>
                          <a:spcPts val="0"/>
                        </a:spcBef>
                        <a:spcAft>
                          <a:spcPts val="0"/>
                        </a:spcAft>
                        <a:buSzPts val="1000"/>
                        <a:buChar char="●"/>
                      </a:pPr>
                      <a:r>
                        <a:rPr lang="en-GB" sz="1000"/>
                        <a:t>Limited differentiation possibility as the location has plenty of gyms</a:t>
                      </a:r>
                      <a:endParaRPr sz="1000"/>
                    </a:p>
                    <a:p>
                      <a:pPr marL="457200" lvl="0" indent="-292100" algn="l" rtl="0">
                        <a:spcBef>
                          <a:spcPts val="0"/>
                        </a:spcBef>
                        <a:spcAft>
                          <a:spcPts val="0"/>
                        </a:spcAft>
                        <a:buSzPts val="1000"/>
                        <a:buChar char="●"/>
                      </a:pPr>
                      <a:r>
                        <a:rPr lang="en-GB" sz="1000"/>
                        <a:t>High initial investment create risks and rigorous marketing requirement might strain the small team</a:t>
                      </a:r>
                      <a:endParaRPr sz="1000"/>
                    </a:p>
                    <a:p>
                      <a:pPr marL="457200" lvl="0" indent="0" algn="l" rtl="0">
                        <a:spcBef>
                          <a:spcPts val="0"/>
                        </a:spcBef>
                        <a:spcAft>
                          <a:spcPts val="0"/>
                        </a:spcAft>
                        <a:buNone/>
                      </a:pPr>
                      <a:endParaRPr sz="1000"/>
                    </a:p>
                  </a:txBody>
                  <a:tcPr marL="91425" marR="91425" marT="91425" marB="91425"/>
                </a:tc>
                <a:tc>
                  <a:txBody>
                    <a:bodyPr/>
                    <a:lstStyle/>
                    <a:p>
                      <a:pPr marL="457200" lvl="0" indent="-292100" algn="l" rtl="0">
                        <a:spcBef>
                          <a:spcPts val="0"/>
                        </a:spcBef>
                        <a:spcAft>
                          <a:spcPts val="0"/>
                        </a:spcAft>
                        <a:buSzPts val="1000"/>
                        <a:buChar char="●"/>
                      </a:pPr>
                      <a:r>
                        <a:rPr lang="en-GB" sz="1000"/>
                        <a:t>High reliance on membership fee for revenue and uncertainty in high competitive market </a:t>
                      </a:r>
                      <a:endParaRPr sz="1000"/>
                    </a:p>
                    <a:p>
                      <a:pPr marL="457200" lvl="0" indent="-292100" algn="l" rtl="0">
                        <a:spcBef>
                          <a:spcPts val="0"/>
                        </a:spcBef>
                        <a:spcAft>
                          <a:spcPts val="0"/>
                        </a:spcAft>
                        <a:buSzPts val="1000"/>
                        <a:buChar char="●"/>
                      </a:pPr>
                      <a:r>
                        <a:rPr lang="en-GB" sz="1000"/>
                        <a:t>Small team and targeting might strain operations approximately 50-60 users /day</a:t>
                      </a:r>
                      <a:endParaRPr sz="1000"/>
                    </a:p>
                    <a:p>
                      <a:pPr marL="457200" lvl="0" indent="-292100" algn="l" rtl="0">
                        <a:spcBef>
                          <a:spcPts val="0"/>
                        </a:spcBef>
                        <a:spcAft>
                          <a:spcPts val="0"/>
                        </a:spcAft>
                        <a:buSzPts val="1000"/>
                        <a:buChar char="●"/>
                      </a:pPr>
                      <a:r>
                        <a:rPr lang="en-GB" sz="1000"/>
                        <a:t>UK rising inflation, cost of living, national minimum wages </a:t>
                      </a:r>
                      <a:endParaRPr sz="1000"/>
                    </a:p>
                  </a:txBody>
                  <a:tcPr marL="91425" marR="91425"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3"/>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0" name="Google Shape;140;p23"/>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12 months marketing plan </a:t>
            </a:r>
            <a:endParaRPr sz="2400">
              <a:solidFill>
                <a:schemeClr val="lt1"/>
              </a:solidFill>
            </a:endParaRPr>
          </a:p>
        </p:txBody>
      </p:sp>
      <p:pic>
        <p:nvPicPr>
          <p:cNvPr id="141" name="Google Shape;141;p23"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graphicFrame>
        <p:nvGraphicFramePr>
          <p:cNvPr id="142" name="Google Shape;142;p23"/>
          <p:cNvGraphicFramePr/>
          <p:nvPr/>
        </p:nvGraphicFramePr>
        <p:xfrm>
          <a:off x="952500" y="1619250"/>
          <a:ext cx="7239000" cy="2773530"/>
        </p:xfrm>
        <a:graphic>
          <a:graphicData uri="http://schemas.openxmlformats.org/drawingml/2006/table">
            <a:tbl>
              <a:tblPr>
                <a:noFill/>
                <a:tableStyleId>{0603FDEA-53C1-4FFE-B60C-090EC4AC6BA8}</a:tableStyleId>
              </a:tblPr>
              <a:tblGrid>
                <a:gridCol w="2413000">
                  <a:extLst>
                    <a:ext uri="{9D8B030D-6E8A-4147-A177-3AD203B41FA5}">
                      <a16:colId xmlns:a16="http://schemas.microsoft.com/office/drawing/2014/main" val="20000"/>
                    </a:ext>
                  </a:extLst>
                </a:gridCol>
                <a:gridCol w="24130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38100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en-GB"/>
                        <a:t>Start date</a:t>
                      </a:r>
                      <a:endParaRPr/>
                    </a:p>
                  </a:txBody>
                  <a:tcPr marL="91425" marR="91425" marT="91425" marB="91425"/>
                </a:tc>
                <a:tc>
                  <a:txBody>
                    <a:bodyPr/>
                    <a:lstStyle/>
                    <a:p>
                      <a:pPr marL="0" lvl="0" indent="0" algn="l" rtl="0">
                        <a:spcBef>
                          <a:spcPts val="0"/>
                        </a:spcBef>
                        <a:spcAft>
                          <a:spcPts val="0"/>
                        </a:spcAft>
                        <a:buNone/>
                      </a:pPr>
                      <a:r>
                        <a:rPr lang="en-GB"/>
                        <a:t>Completion date </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200"/>
                        <a:t>Launch full fledged dynamic website and social media accounts </a:t>
                      </a:r>
                      <a:endParaRPr sz="1200"/>
                    </a:p>
                  </a:txBody>
                  <a:tcPr marL="91425" marR="91425" marT="91425" marB="91425"/>
                </a:tc>
                <a:tc>
                  <a:txBody>
                    <a:bodyPr/>
                    <a:lstStyle/>
                    <a:p>
                      <a:pPr marL="0" lvl="0" indent="0" algn="l" rtl="0">
                        <a:spcBef>
                          <a:spcPts val="0"/>
                        </a:spcBef>
                        <a:spcAft>
                          <a:spcPts val="0"/>
                        </a:spcAft>
                        <a:buNone/>
                      </a:pPr>
                      <a:r>
                        <a:rPr lang="en-GB" sz="1200"/>
                        <a:t>Aug 2025</a:t>
                      </a:r>
                      <a:endParaRPr sz="1200"/>
                    </a:p>
                  </a:txBody>
                  <a:tcPr marL="91425" marR="91425" marT="91425" marB="91425"/>
                </a:tc>
                <a:tc>
                  <a:txBody>
                    <a:bodyPr/>
                    <a:lstStyle/>
                    <a:p>
                      <a:pPr marL="0" lvl="0" indent="0" algn="l" rtl="0">
                        <a:spcBef>
                          <a:spcPts val="0"/>
                        </a:spcBef>
                        <a:spcAft>
                          <a:spcPts val="0"/>
                        </a:spcAft>
                        <a:buNone/>
                      </a:pPr>
                      <a:r>
                        <a:rPr lang="en-GB" sz="1200"/>
                        <a:t>Sep 2025</a:t>
                      </a:r>
                      <a:endParaRPr sz="1200"/>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200"/>
                        <a:t>Email nd linked instagram marketing </a:t>
                      </a:r>
                      <a:endParaRPr sz="1200"/>
                    </a:p>
                  </a:txBody>
                  <a:tcPr marL="91425" marR="91425" marT="91425" marB="91425"/>
                </a:tc>
                <a:tc>
                  <a:txBody>
                    <a:bodyPr/>
                    <a:lstStyle/>
                    <a:p>
                      <a:pPr marL="0" lvl="0" indent="0" algn="l" rtl="0">
                        <a:spcBef>
                          <a:spcPts val="0"/>
                        </a:spcBef>
                        <a:spcAft>
                          <a:spcPts val="0"/>
                        </a:spcAft>
                        <a:buNone/>
                      </a:pPr>
                      <a:r>
                        <a:rPr lang="en-GB" sz="1200"/>
                        <a:t>Aug 2025</a:t>
                      </a:r>
                      <a:endParaRPr sz="1200"/>
                    </a:p>
                  </a:txBody>
                  <a:tcPr marL="91425" marR="91425" marT="91425" marB="91425"/>
                </a:tc>
                <a:tc>
                  <a:txBody>
                    <a:bodyPr/>
                    <a:lstStyle/>
                    <a:p>
                      <a:pPr marL="0" lvl="0" indent="0" algn="l" rtl="0">
                        <a:spcBef>
                          <a:spcPts val="0"/>
                        </a:spcBef>
                        <a:spcAft>
                          <a:spcPts val="0"/>
                        </a:spcAft>
                        <a:buNone/>
                      </a:pPr>
                      <a:r>
                        <a:rPr lang="en-GB" sz="1200"/>
                        <a:t>Aug 2026</a:t>
                      </a:r>
                      <a:endParaRPr sz="12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200"/>
                        <a:t>Collaboration with local celebrities, popular influencers </a:t>
                      </a:r>
                      <a:endParaRPr sz="1200"/>
                    </a:p>
                  </a:txBody>
                  <a:tcPr marL="91425" marR="91425" marT="91425" marB="91425"/>
                </a:tc>
                <a:tc>
                  <a:txBody>
                    <a:bodyPr/>
                    <a:lstStyle/>
                    <a:p>
                      <a:pPr marL="0" lvl="0" indent="0" algn="l" rtl="0">
                        <a:spcBef>
                          <a:spcPts val="0"/>
                        </a:spcBef>
                        <a:spcAft>
                          <a:spcPts val="0"/>
                        </a:spcAft>
                        <a:buNone/>
                      </a:pPr>
                      <a:r>
                        <a:rPr lang="en-GB" sz="1200"/>
                        <a:t>Oct 2025</a:t>
                      </a:r>
                      <a:endParaRPr sz="1200"/>
                    </a:p>
                  </a:txBody>
                  <a:tcPr marL="91425" marR="91425" marT="91425" marB="91425"/>
                </a:tc>
                <a:tc>
                  <a:txBody>
                    <a:bodyPr/>
                    <a:lstStyle/>
                    <a:p>
                      <a:pPr marL="0" lvl="0" indent="0" algn="l" rtl="0">
                        <a:spcBef>
                          <a:spcPts val="0"/>
                        </a:spcBef>
                        <a:spcAft>
                          <a:spcPts val="0"/>
                        </a:spcAft>
                        <a:buNone/>
                      </a:pPr>
                      <a:r>
                        <a:rPr lang="en-GB" sz="1200"/>
                        <a:t>Aug 2026</a:t>
                      </a:r>
                      <a:endParaRPr sz="1200"/>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200"/>
                        <a:t>Every month - celebrate with challenges </a:t>
                      </a:r>
                      <a:endParaRPr sz="1200"/>
                    </a:p>
                  </a:txBody>
                  <a:tcPr marL="91425" marR="91425" marT="91425" marB="91425"/>
                </a:tc>
                <a:tc>
                  <a:txBody>
                    <a:bodyPr/>
                    <a:lstStyle/>
                    <a:p>
                      <a:pPr marL="0" lvl="0" indent="0" algn="l" rtl="0">
                        <a:spcBef>
                          <a:spcPts val="0"/>
                        </a:spcBef>
                        <a:spcAft>
                          <a:spcPts val="0"/>
                        </a:spcAft>
                        <a:buNone/>
                      </a:pPr>
                      <a:r>
                        <a:rPr lang="en-GB" sz="1200"/>
                        <a:t>Aug 2026</a:t>
                      </a:r>
                      <a:endParaRPr sz="1200"/>
                    </a:p>
                  </a:txBody>
                  <a:tcPr marL="91425" marR="91425" marT="91425" marB="91425"/>
                </a:tc>
                <a:tc>
                  <a:txBody>
                    <a:bodyPr/>
                    <a:lstStyle/>
                    <a:p>
                      <a:pPr marL="0" lvl="0" indent="0" algn="l" rtl="0">
                        <a:spcBef>
                          <a:spcPts val="0"/>
                        </a:spcBef>
                        <a:spcAft>
                          <a:spcPts val="0"/>
                        </a:spcAft>
                        <a:buNone/>
                      </a:pPr>
                      <a:r>
                        <a:rPr lang="en-GB" sz="1200"/>
                        <a:t>Aug 2026 </a:t>
                      </a:r>
                      <a:endParaRPr sz="1200"/>
                    </a:p>
                  </a:txBody>
                  <a:tcPr marL="91425" marR="91425" marT="91425" marB="91425"/>
                </a:tc>
                <a:extLst>
                  <a:ext uri="{0D108BD9-81ED-4DB2-BD59-A6C34878D82A}">
                    <a16:rowId xmlns:a16="http://schemas.microsoft.com/office/drawing/2014/main" val="1000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4"/>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8" name="Google Shape;148;p24"/>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12 months marketing plan </a:t>
            </a:r>
            <a:endParaRPr sz="2400">
              <a:solidFill>
                <a:schemeClr val="lt1"/>
              </a:solidFill>
            </a:endParaRPr>
          </a:p>
        </p:txBody>
      </p:sp>
      <p:pic>
        <p:nvPicPr>
          <p:cNvPr id="149" name="Google Shape;149;p24"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graphicFrame>
        <p:nvGraphicFramePr>
          <p:cNvPr id="150" name="Google Shape;150;p24"/>
          <p:cNvGraphicFramePr/>
          <p:nvPr/>
        </p:nvGraphicFramePr>
        <p:xfrm>
          <a:off x="871775" y="1364100"/>
          <a:ext cx="7239000" cy="4861380"/>
        </p:xfrm>
        <a:graphic>
          <a:graphicData uri="http://schemas.openxmlformats.org/drawingml/2006/table">
            <a:tbl>
              <a:tblPr>
                <a:noFill/>
                <a:tableStyleId>{0603FDEA-53C1-4FFE-B60C-090EC4AC6BA8}</a:tableStyleId>
              </a:tblPr>
              <a:tblGrid>
                <a:gridCol w="2413000">
                  <a:extLst>
                    <a:ext uri="{9D8B030D-6E8A-4147-A177-3AD203B41FA5}">
                      <a16:colId xmlns:a16="http://schemas.microsoft.com/office/drawing/2014/main" val="20000"/>
                    </a:ext>
                  </a:extLst>
                </a:gridCol>
                <a:gridCol w="24130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381000">
                <a:tc>
                  <a:txBody>
                    <a:bodyPr/>
                    <a:lstStyle/>
                    <a:p>
                      <a:pPr marL="0" lvl="0" indent="0" algn="l" rtl="0">
                        <a:spcBef>
                          <a:spcPts val="0"/>
                        </a:spcBef>
                        <a:spcAft>
                          <a:spcPts val="0"/>
                        </a:spcAft>
                        <a:buNone/>
                      </a:pPr>
                      <a:endParaRPr sz="1000"/>
                    </a:p>
                  </a:txBody>
                  <a:tcPr marL="91425" marR="91425" marT="91425" marB="91425"/>
                </a:tc>
                <a:tc>
                  <a:txBody>
                    <a:bodyPr/>
                    <a:lstStyle/>
                    <a:p>
                      <a:pPr marL="0" lvl="0" indent="0" algn="l" rtl="0">
                        <a:spcBef>
                          <a:spcPts val="0"/>
                        </a:spcBef>
                        <a:spcAft>
                          <a:spcPts val="0"/>
                        </a:spcAft>
                        <a:buNone/>
                      </a:pPr>
                      <a:r>
                        <a:rPr lang="en-GB" sz="1000"/>
                        <a:t>Start date</a:t>
                      </a:r>
                      <a:endParaRPr sz="1000"/>
                    </a:p>
                  </a:txBody>
                  <a:tcPr marL="91425" marR="91425" marT="91425" marB="91425"/>
                </a:tc>
                <a:tc>
                  <a:txBody>
                    <a:bodyPr/>
                    <a:lstStyle/>
                    <a:p>
                      <a:pPr marL="0" lvl="0" indent="0" algn="l" rtl="0">
                        <a:spcBef>
                          <a:spcPts val="0"/>
                        </a:spcBef>
                        <a:spcAft>
                          <a:spcPts val="0"/>
                        </a:spcAft>
                        <a:buNone/>
                      </a:pPr>
                      <a:r>
                        <a:rPr lang="en-GB" sz="1000"/>
                        <a:t>Completion date </a:t>
                      </a:r>
                      <a:endParaRPr sz="1000"/>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sz="1000"/>
                        <a:t>Launch Solofit mobile app </a:t>
                      </a:r>
                      <a:endParaRPr sz="1000"/>
                    </a:p>
                  </a:txBody>
                  <a:tcPr marL="91425" marR="91425" marT="91425" marB="91425"/>
                </a:tc>
                <a:tc>
                  <a:txBody>
                    <a:bodyPr/>
                    <a:lstStyle/>
                    <a:p>
                      <a:pPr marL="0" lvl="0" indent="0" algn="l" rtl="0">
                        <a:spcBef>
                          <a:spcPts val="0"/>
                        </a:spcBef>
                        <a:spcAft>
                          <a:spcPts val="0"/>
                        </a:spcAft>
                        <a:buNone/>
                      </a:pPr>
                      <a:r>
                        <a:rPr lang="en-GB" sz="1000"/>
                        <a:t>Aug 2025</a:t>
                      </a:r>
                      <a:endParaRPr sz="1000"/>
                    </a:p>
                  </a:txBody>
                  <a:tcPr marL="91425" marR="91425" marT="91425" marB="91425"/>
                </a:tc>
                <a:tc>
                  <a:txBody>
                    <a:bodyPr/>
                    <a:lstStyle/>
                    <a:p>
                      <a:pPr marL="0" lvl="0" indent="0" algn="l" rtl="0">
                        <a:spcBef>
                          <a:spcPts val="0"/>
                        </a:spcBef>
                        <a:spcAft>
                          <a:spcPts val="0"/>
                        </a:spcAft>
                        <a:buNone/>
                      </a:pPr>
                      <a:r>
                        <a:rPr lang="en-GB" sz="1000"/>
                        <a:t>-</a:t>
                      </a:r>
                      <a:endParaRPr sz="1000"/>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sz="1000"/>
                        <a:t>Daily updates on social media </a:t>
                      </a:r>
                      <a:endParaRPr sz="1000"/>
                    </a:p>
                  </a:txBody>
                  <a:tcPr marL="91425" marR="91425" marT="91425" marB="91425"/>
                </a:tc>
                <a:tc>
                  <a:txBody>
                    <a:bodyPr/>
                    <a:lstStyle/>
                    <a:p>
                      <a:pPr marL="0" lvl="0" indent="0" algn="l" rtl="0">
                        <a:spcBef>
                          <a:spcPts val="0"/>
                        </a:spcBef>
                        <a:spcAft>
                          <a:spcPts val="0"/>
                        </a:spcAft>
                        <a:buNone/>
                      </a:pPr>
                      <a:r>
                        <a:rPr lang="en-GB" sz="1000"/>
                        <a:t>Aug 2025</a:t>
                      </a:r>
                      <a:endParaRPr sz="1000"/>
                    </a:p>
                  </a:txBody>
                  <a:tcPr marL="91425" marR="91425" marT="91425" marB="91425"/>
                </a:tc>
                <a:tc>
                  <a:txBody>
                    <a:bodyPr/>
                    <a:lstStyle/>
                    <a:p>
                      <a:pPr marL="0" lvl="0" indent="0" algn="l" rtl="0">
                        <a:spcBef>
                          <a:spcPts val="0"/>
                        </a:spcBef>
                        <a:spcAft>
                          <a:spcPts val="0"/>
                        </a:spcAft>
                        <a:buNone/>
                      </a:pPr>
                      <a:r>
                        <a:rPr lang="en-GB" sz="1000"/>
                        <a:t>Aug 2026</a:t>
                      </a:r>
                      <a:endParaRPr sz="10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sz="1000"/>
                        <a:t>Encourage testimonials from members and offer perks</a:t>
                      </a:r>
                      <a:endParaRPr sz="1000"/>
                    </a:p>
                  </a:txBody>
                  <a:tcPr marL="91425" marR="91425" marT="91425" marB="91425"/>
                </a:tc>
                <a:tc>
                  <a:txBody>
                    <a:bodyPr/>
                    <a:lstStyle/>
                    <a:p>
                      <a:pPr marL="0" lvl="0" indent="0" algn="l" rtl="0">
                        <a:spcBef>
                          <a:spcPts val="0"/>
                        </a:spcBef>
                        <a:spcAft>
                          <a:spcPts val="0"/>
                        </a:spcAft>
                        <a:buNone/>
                      </a:pPr>
                      <a:r>
                        <a:rPr lang="en-GB" sz="1000"/>
                        <a:t>Aug 2025</a:t>
                      </a:r>
                      <a:endParaRPr sz="1000"/>
                    </a:p>
                  </a:txBody>
                  <a:tcPr marL="91425" marR="91425" marT="91425" marB="91425"/>
                </a:tc>
                <a:tc>
                  <a:txBody>
                    <a:bodyPr/>
                    <a:lstStyle/>
                    <a:p>
                      <a:pPr marL="0" lvl="0" indent="0" algn="l" rtl="0">
                        <a:spcBef>
                          <a:spcPts val="0"/>
                        </a:spcBef>
                        <a:spcAft>
                          <a:spcPts val="0"/>
                        </a:spcAft>
                        <a:buNone/>
                      </a:pPr>
                      <a:r>
                        <a:rPr lang="en-GB" sz="1000"/>
                        <a:t>Aug 2026</a:t>
                      </a:r>
                      <a:endParaRPr sz="1000"/>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sz="1000"/>
                        <a:t>Regular monitoring of online reviews and encourage reviews </a:t>
                      </a:r>
                      <a:endParaRPr sz="1000"/>
                    </a:p>
                  </a:txBody>
                  <a:tcPr marL="91425" marR="91425" marT="91425" marB="91425"/>
                </a:tc>
                <a:tc>
                  <a:txBody>
                    <a:bodyPr/>
                    <a:lstStyle/>
                    <a:p>
                      <a:pPr marL="0" lvl="0" indent="0" algn="l" rtl="0">
                        <a:spcBef>
                          <a:spcPts val="0"/>
                        </a:spcBef>
                        <a:spcAft>
                          <a:spcPts val="0"/>
                        </a:spcAft>
                        <a:buNone/>
                      </a:pPr>
                      <a:r>
                        <a:rPr lang="en-GB" sz="1000"/>
                        <a:t>Aug 2026</a:t>
                      </a:r>
                      <a:endParaRPr sz="1000"/>
                    </a:p>
                  </a:txBody>
                  <a:tcPr marL="91425" marR="91425" marT="91425" marB="91425"/>
                </a:tc>
                <a:tc>
                  <a:txBody>
                    <a:bodyPr/>
                    <a:lstStyle/>
                    <a:p>
                      <a:pPr marL="0" lvl="0" indent="0" algn="l" rtl="0">
                        <a:spcBef>
                          <a:spcPts val="0"/>
                        </a:spcBef>
                        <a:spcAft>
                          <a:spcPts val="0"/>
                        </a:spcAft>
                        <a:buNone/>
                      </a:pPr>
                      <a:r>
                        <a:rPr lang="en-GB" sz="1000"/>
                        <a:t>Aug 2026 </a:t>
                      </a:r>
                      <a:endParaRPr sz="1000"/>
                    </a:p>
                  </a:txBody>
                  <a:tcPr marL="91425" marR="91425" marT="91425" marB="91425"/>
                </a:tc>
                <a:extLst>
                  <a:ext uri="{0D108BD9-81ED-4DB2-BD59-A6C34878D82A}">
                    <a16:rowId xmlns:a16="http://schemas.microsoft.com/office/drawing/2014/main" val="10004"/>
                  </a:ext>
                </a:extLst>
              </a:tr>
              <a:tr h="381000">
                <a:tc>
                  <a:txBody>
                    <a:bodyPr/>
                    <a:lstStyle/>
                    <a:p>
                      <a:pPr marL="0" lvl="0" indent="0" algn="l" rtl="0">
                        <a:spcBef>
                          <a:spcPts val="0"/>
                        </a:spcBef>
                        <a:spcAft>
                          <a:spcPts val="0"/>
                        </a:spcAft>
                        <a:buNone/>
                      </a:pPr>
                      <a:r>
                        <a:rPr lang="en-GB" sz="1200"/>
                        <a:t>Introduce loyalty programme and exclusive offers </a:t>
                      </a:r>
                      <a:endParaRPr sz="1200"/>
                    </a:p>
                  </a:txBody>
                  <a:tcPr marL="91425" marR="91425" marT="91425" marB="91425"/>
                </a:tc>
                <a:tc>
                  <a:txBody>
                    <a:bodyPr/>
                    <a:lstStyle/>
                    <a:p>
                      <a:pPr marL="0" lvl="0" indent="0" algn="l" rtl="0">
                        <a:spcBef>
                          <a:spcPts val="0"/>
                        </a:spcBef>
                        <a:spcAft>
                          <a:spcPts val="0"/>
                        </a:spcAft>
                        <a:buNone/>
                      </a:pPr>
                      <a:r>
                        <a:rPr lang="en-GB" sz="1200"/>
                        <a:t>Jan 2026</a:t>
                      </a:r>
                      <a:endParaRPr sz="1200"/>
                    </a:p>
                  </a:txBody>
                  <a:tcPr marL="91425" marR="91425" marT="91425" marB="91425"/>
                </a:tc>
                <a:tc>
                  <a:txBody>
                    <a:bodyPr/>
                    <a:lstStyle/>
                    <a:p>
                      <a:pPr marL="0" lvl="0" indent="0" algn="l" rtl="0">
                        <a:spcBef>
                          <a:spcPts val="0"/>
                        </a:spcBef>
                        <a:spcAft>
                          <a:spcPts val="0"/>
                        </a:spcAft>
                        <a:buNone/>
                      </a:pPr>
                      <a:r>
                        <a:rPr lang="en-GB" sz="1200"/>
                        <a:t>-</a:t>
                      </a:r>
                      <a:endParaRPr sz="1200"/>
                    </a:p>
                  </a:txBody>
                  <a:tcPr marL="91425" marR="91425" marT="91425" marB="91425"/>
                </a:tc>
                <a:extLst>
                  <a:ext uri="{0D108BD9-81ED-4DB2-BD59-A6C34878D82A}">
                    <a16:rowId xmlns:a16="http://schemas.microsoft.com/office/drawing/2014/main" val="10005"/>
                  </a:ext>
                </a:extLst>
              </a:tr>
              <a:tr h="381000">
                <a:tc>
                  <a:txBody>
                    <a:bodyPr/>
                    <a:lstStyle/>
                    <a:p>
                      <a:pPr marL="0" lvl="0" indent="0" algn="l" rtl="0">
                        <a:spcBef>
                          <a:spcPts val="0"/>
                        </a:spcBef>
                        <a:spcAft>
                          <a:spcPts val="0"/>
                        </a:spcAft>
                        <a:buNone/>
                      </a:pPr>
                      <a:r>
                        <a:rPr lang="en-GB" sz="1200"/>
                        <a:t>Promote online coaching through website and social media </a:t>
                      </a:r>
                      <a:endParaRPr sz="1200"/>
                    </a:p>
                  </a:txBody>
                  <a:tcPr marL="91425" marR="91425" marT="91425" marB="91425"/>
                </a:tc>
                <a:tc>
                  <a:txBody>
                    <a:bodyPr/>
                    <a:lstStyle/>
                    <a:p>
                      <a:pPr marL="0" lvl="0" indent="0" algn="l" rtl="0">
                        <a:spcBef>
                          <a:spcPts val="0"/>
                        </a:spcBef>
                        <a:spcAft>
                          <a:spcPts val="0"/>
                        </a:spcAft>
                        <a:buNone/>
                      </a:pPr>
                      <a:r>
                        <a:rPr lang="en-GB" sz="1200"/>
                        <a:t>Oct 2025</a:t>
                      </a:r>
                      <a:endParaRPr sz="1200"/>
                    </a:p>
                  </a:txBody>
                  <a:tcPr marL="91425" marR="91425" marT="91425" marB="91425"/>
                </a:tc>
                <a:tc>
                  <a:txBody>
                    <a:bodyPr/>
                    <a:lstStyle/>
                    <a:p>
                      <a:pPr marL="0" lvl="0" indent="0" algn="l" rtl="0">
                        <a:spcBef>
                          <a:spcPts val="0"/>
                        </a:spcBef>
                        <a:spcAft>
                          <a:spcPts val="0"/>
                        </a:spcAft>
                        <a:buNone/>
                      </a:pPr>
                      <a:endParaRPr sz="1200"/>
                    </a:p>
                  </a:txBody>
                  <a:tcPr marL="91425" marR="91425" marT="91425" marB="91425"/>
                </a:tc>
                <a:extLst>
                  <a:ext uri="{0D108BD9-81ED-4DB2-BD59-A6C34878D82A}">
                    <a16:rowId xmlns:a16="http://schemas.microsoft.com/office/drawing/2014/main" val="10006"/>
                  </a:ext>
                </a:extLst>
              </a:tr>
              <a:tr h="381000">
                <a:tc>
                  <a:txBody>
                    <a:bodyPr/>
                    <a:lstStyle/>
                    <a:p>
                      <a:pPr marL="0" lvl="0" indent="0" algn="l" rtl="0">
                        <a:spcBef>
                          <a:spcPts val="0"/>
                        </a:spcBef>
                        <a:spcAft>
                          <a:spcPts val="0"/>
                        </a:spcAft>
                        <a:buNone/>
                      </a:pPr>
                      <a:r>
                        <a:rPr lang="en-GB" sz="1200"/>
                        <a:t>Promote atleast 1 event in every two monthsto improve brand recongnition </a:t>
                      </a:r>
                      <a:endParaRPr sz="1200"/>
                    </a:p>
                  </a:txBody>
                  <a:tcPr marL="91425" marR="91425" marT="91425" marB="91425"/>
                </a:tc>
                <a:tc>
                  <a:txBody>
                    <a:bodyPr/>
                    <a:lstStyle/>
                    <a:p>
                      <a:pPr marL="0" lvl="0" indent="0" algn="l" rtl="0">
                        <a:spcBef>
                          <a:spcPts val="0"/>
                        </a:spcBef>
                        <a:spcAft>
                          <a:spcPts val="0"/>
                        </a:spcAft>
                        <a:buNone/>
                      </a:pPr>
                      <a:r>
                        <a:rPr lang="en-GB" sz="1200"/>
                        <a:t>Dec 2026</a:t>
                      </a:r>
                      <a:endParaRPr sz="1200"/>
                    </a:p>
                  </a:txBody>
                  <a:tcPr marL="91425" marR="91425" marT="91425" marB="91425"/>
                </a:tc>
                <a:tc>
                  <a:txBody>
                    <a:bodyPr/>
                    <a:lstStyle/>
                    <a:p>
                      <a:pPr marL="0" lvl="0" indent="0" algn="l" rtl="0">
                        <a:spcBef>
                          <a:spcPts val="0"/>
                        </a:spcBef>
                        <a:spcAft>
                          <a:spcPts val="0"/>
                        </a:spcAft>
                        <a:buNone/>
                      </a:pPr>
                      <a:r>
                        <a:rPr lang="en-GB" sz="1200"/>
                        <a:t>Aug 2026</a:t>
                      </a:r>
                      <a:endParaRPr sz="1200"/>
                    </a:p>
                  </a:txBody>
                  <a:tcPr marL="91425" marR="91425" marT="91425" marB="91425"/>
                </a:tc>
                <a:extLst>
                  <a:ext uri="{0D108BD9-81ED-4DB2-BD59-A6C34878D82A}">
                    <a16:rowId xmlns:a16="http://schemas.microsoft.com/office/drawing/2014/main" val="10007"/>
                  </a:ext>
                </a:extLst>
              </a:tr>
              <a:tr h="381000">
                <a:tc>
                  <a:txBody>
                    <a:bodyPr/>
                    <a:lstStyle/>
                    <a:p>
                      <a:pPr marL="0" lvl="0" indent="0" algn="l" rtl="0">
                        <a:spcBef>
                          <a:spcPts val="0"/>
                        </a:spcBef>
                        <a:spcAft>
                          <a:spcPts val="0"/>
                        </a:spcAft>
                        <a:buNone/>
                      </a:pPr>
                      <a:r>
                        <a:rPr lang="en-GB" sz="1200"/>
                        <a:t>Promote the brand through advertisements in Google my business, yellow pages direct marketing</a:t>
                      </a:r>
                      <a:endParaRPr sz="1200"/>
                    </a:p>
                  </a:txBody>
                  <a:tcPr marL="91425" marR="91425" marT="91425" marB="91425"/>
                </a:tc>
                <a:tc>
                  <a:txBody>
                    <a:bodyPr/>
                    <a:lstStyle/>
                    <a:p>
                      <a:pPr marL="0" lvl="0" indent="0" algn="l" rtl="0">
                        <a:spcBef>
                          <a:spcPts val="0"/>
                        </a:spcBef>
                        <a:spcAft>
                          <a:spcPts val="0"/>
                        </a:spcAft>
                        <a:buNone/>
                      </a:pPr>
                      <a:r>
                        <a:rPr lang="en-GB" sz="1200"/>
                        <a:t>Aug 2025</a:t>
                      </a:r>
                      <a:endParaRPr sz="1200"/>
                    </a:p>
                  </a:txBody>
                  <a:tcPr marL="91425" marR="91425" marT="91425" marB="91425"/>
                </a:tc>
                <a:tc>
                  <a:txBody>
                    <a:bodyPr/>
                    <a:lstStyle/>
                    <a:p>
                      <a:pPr marL="0" lvl="0" indent="0" algn="l" rtl="0">
                        <a:spcBef>
                          <a:spcPts val="0"/>
                        </a:spcBef>
                        <a:spcAft>
                          <a:spcPts val="0"/>
                        </a:spcAft>
                        <a:buNone/>
                      </a:pPr>
                      <a:r>
                        <a:rPr lang="en-GB" sz="1200"/>
                        <a:t>Aug 2026 </a:t>
                      </a:r>
                      <a:endParaRPr sz="1200"/>
                    </a:p>
                  </a:txBody>
                  <a:tcPr marL="91425" marR="91425" marT="91425" marB="91425"/>
                </a:tc>
                <a:extLst>
                  <a:ext uri="{0D108BD9-81ED-4DB2-BD59-A6C34878D82A}">
                    <a16:rowId xmlns:a16="http://schemas.microsoft.com/office/drawing/2014/main" val="10008"/>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5"/>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6" name="Google Shape;156;p25"/>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Marketing strategy and Branding approach </a:t>
            </a:r>
            <a:endParaRPr sz="2400">
              <a:solidFill>
                <a:schemeClr val="lt1"/>
              </a:solidFill>
            </a:endParaRPr>
          </a:p>
        </p:txBody>
      </p:sp>
      <p:pic>
        <p:nvPicPr>
          <p:cNvPr id="157" name="Google Shape;157;p25"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158" name="Google Shape;158;p25"/>
          <p:cNvSpPr txBox="1"/>
          <p:nvPr/>
        </p:nvSpPr>
        <p:spPr>
          <a:xfrm>
            <a:off x="135050" y="1313050"/>
            <a:ext cx="3957900" cy="3771000"/>
          </a:xfrm>
          <a:prstGeom prst="rect">
            <a:avLst/>
          </a:prstGeom>
          <a:noFill/>
          <a:ln>
            <a:noFill/>
          </a:ln>
        </p:spPr>
        <p:txBody>
          <a:bodyPr spcFirstLastPara="1" wrap="square" lIns="91425" tIns="91425" rIns="91425" bIns="91425" anchor="t" anchorCtr="0">
            <a:spAutoFit/>
          </a:bodyPr>
          <a:lstStyle/>
          <a:p>
            <a:pPr marL="0" lvl="0" indent="0" algn="l" rtl="0">
              <a:lnSpc>
                <a:spcPct val="100000"/>
              </a:lnSpc>
              <a:spcBef>
                <a:spcPts val="0"/>
              </a:spcBef>
              <a:spcAft>
                <a:spcPts val="0"/>
              </a:spcAft>
              <a:buNone/>
            </a:pPr>
            <a:r>
              <a:rPr lang="en-GB" sz="1100" b="1"/>
              <a:t>Brand Positioning</a:t>
            </a:r>
            <a:endParaRPr sz="1100" b="1"/>
          </a:p>
          <a:p>
            <a:pPr marL="457200" lvl="0" indent="-298450" algn="l" rtl="0">
              <a:lnSpc>
                <a:spcPct val="100000"/>
              </a:lnSpc>
              <a:spcBef>
                <a:spcPts val="0"/>
              </a:spcBef>
              <a:spcAft>
                <a:spcPts val="0"/>
              </a:spcAft>
              <a:buSzPts val="1100"/>
              <a:buChar char="●"/>
            </a:pPr>
            <a:r>
              <a:rPr lang="en-GB" sz="1100"/>
              <a:t>The brand will be positioned as Premium,  and highlight the personalisation , privacy and certified trainers </a:t>
            </a:r>
            <a:endParaRPr sz="1100"/>
          </a:p>
          <a:p>
            <a:pPr marL="457200" lvl="0" indent="-298450" algn="l" rtl="0">
              <a:lnSpc>
                <a:spcPct val="100000"/>
              </a:lnSpc>
              <a:spcBef>
                <a:spcPts val="0"/>
              </a:spcBef>
              <a:spcAft>
                <a:spcPts val="0"/>
              </a:spcAft>
              <a:buSzPts val="1100"/>
              <a:buChar char="●"/>
            </a:pPr>
            <a:r>
              <a:rPr lang="en-GB" sz="1100"/>
              <a:t>The tagline is Your space, your pace your journey </a:t>
            </a:r>
            <a:endParaRPr sz="1100"/>
          </a:p>
          <a:p>
            <a:pPr marL="457200" lvl="0" indent="-298450" algn="l" rtl="0">
              <a:lnSpc>
                <a:spcPct val="100000"/>
              </a:lnSpc>
              <a:spcBef>
                <a:spcPts val="0"/>
              </a:spcBef>
              <a:spcAft>
                <a:spcPts val="0"/>
              </a:spcAft>
              <a:buSzPts val="1100"/>
              <a:buChar char="●"/>
            </a:pPr>
            <a:r>
              <a:rPr lang="en-GB" sz="1100"/>
              <a:t>A full fledged website will be launched along with social media channels Instagram, linkedin, facebook etc to ensure credibility </a:t>
            </a:r>
            <a:r>
              <a:rPr lang="en-GB" sz="1200"/>
              <a:t>(Chakraborty and Bhat, 2018)</a:t>
            </a:r>
            <a:endParaRPr sz="1100"/>
          </a:p>
          <a:p>
            <a:pPr marL="0" lvl="0" indent="0" algn="l" rtl="0">
              <a:lnSpc>
                <a:spcPct val="100000"/>
              </a:lnSpc>
              <a:spcBef>
                <a:spcPts val="0"/>
              </a:spcBef>
              <a:spcAft>
                <a:spcPts val="0"/>
              </a:spcAft>
              <a:buNone/>
            </a:pPr>
            <a:r>
              <a:rPr lang="en-GB" sz="1100" b="1"/>
              <a:t>The major marketing channels are</a:t>
            </a:r>
            <a:endParaRPr sz="1100" b="1"/>
          </a:p>
          <a:p>
            <a:pPr marL="457200" lvl="0" indent="-298450" algn="l" rtl="0">
              <a:lnSpc>
                <a:spcPct val="100000"/>
              </a:lnSpc>
              <a:spcBef>
                <a:spcPts val="0"/>
              </a:spcBef>
              <a:spcAft>
                <a:spcPts val="0"/>
              </a:spcAft>
              <a:buSzPts val="1100"/>
              <a:buChar char="●"/>
            </a:pPr>
            <a:r>
              <a:rPr lang="en-GB" sz="1100"/>
              <a:t>Email marketing</a:t>
            </a:r>
            <a:endParaRPr sz="1100"/>
          </a:p>
          <a:p>
            <a:pPr marL="457200" lvl="0" indent="-298450" algn="l" rtl="0">
              <a:lnSpc>
                <a:spcPct val="100000"/>
              </a:lnSpc>
              <a:spcBef>
                <a:spcPts val="0"/>
              </a:spcBef>
              <a:spcAft>
                <a:spcPts val="0"/>
              </a:spcAft>
              <a:buSzPts val="1100"/>
              <a:buChar char="●"/>
            </a:pPr>
            <a:r>
              <a:rPr lang="en-GB" sz="1100"/>
              <a:t>Instagram, Linked and facebook - sharing marketing content with a premium elite and exclusive look</a:t>
            </a:r>
            <a:endParaRPr sz="1100"/>
          </a:p>
          <a:p>
            <a:pPr marL="457200" lvl="0" indent="-298450" algn="l" rtl="0">
              <a:lnSpc>
                <a:spcPct val="100000"/>
              </a:lnSpc>
              <a:spcBef>
                <a:spcPts val="0"/>
              </a:spcBef>
              <a:spcAft>
                <a:spcPts val="0"/>
              </a:spcAft>
              <a:buSzPts val="1100"/>
              <a:buChar char="●"/>
            </a:pPr>
            <a:r>
              <a:rPr lang="en-GB" sz="1100"/>
              <a:t>SEO optimisation of website highlighting premium, personal, private, flexibility cardiff fitness </a:t>
            </a:r>
            <a:endParaRPr sz="1100"/>
          </a:p>
          <a:p>
            <a:pPr marL="457200" lvl="0" indent="-298450" algn="l" rtl="0">
              <a:lnSpc>
                <a:spcPct val="100000"/>
              </a:lnSpc>
              <a:spcBef>
                <a:spcPts val="0"/>
              </a:spcBef>
              <a:spcAft>
                <a:spcPts val="0"/>
              </a:spcAft>
              <a:buSzPts val="1100"/>
              <a:buChar char="●"/>
            </a:pPr>
            <a:r>
              <a:rPr lang="en-GB" sz="1100"/>
              <a:t>Collaboration with premium influencers, life style personalities </a:t>
            </a:r>
            <a:endParaRPr sz="1100"/>
          </a:p>
          <a:p>
            <a:pPr marL="457200" lvl="0" indent="-298450" algn="l" rtl="0">
              <a:lnSpc>
                <a:spcPct val="100000"/>
              </a:lnSpc>
              <a:spcBef>
                <a:spcPts val="0"/>
              </a:spcBef>
              <a:spcAft>
                <a:spcPts val="0"/>
              </a:spcAft>
              <a:buSzPts val="1100"/>
              <a:buChar char="●"/>
            </a:pPr>
            <a:r>
              <a:rPr lang="en-GB" sz="1100"/>
              <a:t>Sponsorship of events and  direct marketing to local celebrities, companies etc </a:t>
            </a:r>
            <a:r>
              <a:rPr lang="en-GB" sz="1200"/>
              <a:t>(Cattaneo, 2022)</a:t>
            </a:r>
            <a:endParaRPr sz="1100"/>
          </a:p>
          <a:p>
            <a:pPr marL="0" lvl="0" indent="0" algn="l" rtl="0">
              <a:lnSpc>
                <a:spcPct val="100000"/>
              </a:lnSpc>
              <a:spcBef>
                <a:spcPts val="1200"/>
              </a:spcBef>
              <a:spcAft>
                <a:spcPts val="1200"/>
              </a:spcAft>
              <a:buNone/>
            </a:pPr>
            <a:endParaRPr sz="1100" b="1"/>
          </a:p>
        </p:txBody>
      </p:sp>
      <p:sp>
        <p:nvSpPr>
          <p:cNvPr id="159" name="Google Shape;159;p25"/>
          <p:cNvSpPr txBox="1"/>
          <p:nvPr/>
        </p:nvSpPr>
        <p:spPr>
          <a:xfrm>
            <a:off x="4903950" y="1294200"/>
            <a:ext cx="3957900" cy="2955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100" b="1"/>
              <a:t>Pricing</a:t>
            </a:r>
            <a:endParaRPr sz="1100" b="1"/>
          </a:p>
          <a:p>
            <a:pPr marL="457200" lvl="0" indent="-298450" algn="l" rtl="0">
              <a:spcBef>
                <a:spcPts val="0"/>
              </a:spcBef>
              <a:spcAft>
                <a:spcPts val="0"/>
              </a:spcAft>
              <a:buSzPts val="1100"/>
              <a:buChar char="●"/>
            </a:pPr>
            <a:r>
              <a:rPr lang="en-GB" sz="1100"/>
              <a:t>Tiered premium pricing with exclusive offers and combination of serviecs , The services will justify the pricing </a:t>
            </a:r>
            <a:r>
              <a:rPr lang="en-GB" sz="1200"/>
              <a:t>(BBC Bitesize, 2025)</a:t>
            </a:r>
            <a:endParaRPr sz="1100"/>
          </a:p>
          <a:p>
            <a:pPr marL="457200" lvl="0" indent="-298450" algn="l" rtl="0">
              <a:spcBef>
                <a:spcPts val="0"/>
              </a:spcBef>
              <a:spcAft>
                <a:spcPts val="0"/>
              </a:spcAft>
              <a:buSzPts val="1100"/>
              <a:buChar char="●"/>
            </a:pPr>
            <a:r>
              <a:rPr lang="en-GB" sz="1100"/>
              <a:t>Discounts vouchers ,loyalty offers  for members </a:t>
            </a:r>
            <a:endParaRPr sz="1100"/>
          </a:p>
          <a:p>
            <a:pPr marL="457200" lvl="0" indent="-298450" algn="l" rtl="0">
              <a:spcBef>
                <a:spcPts val="0"/>
              </a:spcBef>
              <a:spcAft>
                <a:spcPts val="0"/>
              </a:spcAft>
              <a:buSzPts val="1100"/>
              <a:buChar char="●"/>
            </a:pPr>
            <a:r>
              <a:rPr lang="en-GB" sz="1100"/>
              <a:t>Customer relationship management</a:t>
            </a:r>
            <a:endParaRPr sz="1100"/>
          </a:p>
          <a:p>
            <a:pPr marL="457200" lvl="0" indent="-298450" algn="l" rtl="0">
              <a:spcBef>
                <a:spcPts val="0"/>
              </a:spcBef>
              <a:spcAft>
                <a:spcPts val="0"/>
              </a:spcAft>
              <a:buSzPts val="1100"/>
              <a:buChar char="●"/>
            </a:pPr>
            <a:r>
              <a:rPr lang="en-GB" sz="1100"/>
              <a:t>Conduct member only events, personal welcomes etc </a:t>
            </a:r>
            <a:endParaRPr sz="1100"/>
          </a:p>
          <a:p>
            <a:pPr marL="457200" lvl="0" indent="-298450" algn="l" rtl="0">
              <a:spcBef>
                <a:spcPts val="0"/>
              </a:spcBef>
              <a:spcAft>
                <a:spcPts val="0"/>
              </a:spcAft>
              <a:buSzPts val="1100"/>
              <a:buChar char="●"/>
            </a:pPr>
            <a:r>
              <a:rPr lang="en-GB" sz="1100"/>
              <a:t>Brand gift kits on membership  </a:t>
            </a:r>
            <a:r>
              <a:rPr lang="en-GB" sz="1200"/>
              <a:t>(Cattaneo, 2022)</a:t>
            </a:r>
            <a:endParaRPr sz="1100"/>
          </a:p>
          <a:p>
            <a:pPr marL="0" lvl="0" indent="0" algn="l" rtl="0">
              <a:spcBef>
                <a:spcPts val="0"/>
              </a:spcBef>
              <a:spcAft>
                <a:spcPts val="0"/>
              </a:spcAft>
              <a:buNone/>
            </a:pPr>
            <a:r>
              <a:rPr lang="en-GB" sz="1100" b="1"/>
              <a:t>Brand recognition </a:t>
            </a:r>
            <a:endParaRPr sz="1100" b="1"/>
          </a:p>
          <a:p>
            <a:pPr marL="457200" lvl="0" indent="-298450" algn="l" rtl="0">
              <a:spcBef>
                <a:spcPts val="0"/>
              </a:spcBef>
              <a:spcAft>
                <a:spcPts val="0"/>
              </a:spcAft>
              <a:buSzPts val="1100"/>
              <a:buChar char="●"/>
            </a:pPr>
            <a:r>
              <a:rPr lang="en-GB" sz="1100"/>
              <a:t>Strict monitoring in Using the brand message, brand colours and tone , brand colours across online and offline and ensure uniformity and accuracy </a:t>
            </a:r>
            <a:endParaRPr sz="1100"/>
          </a:p>
          <a:p>
            <a:pPr marL="457200" lvl="0" indent="-298450" algn="l" rtl="0">
              <a:spcBef>
                <a:spcPts val="0"/>
              </a:spcBef>
              <a:spcAft>
                <a:spcPts val="0"/>
              </a:spcAft>
              <a:buSzPts val="1100"/>
              <a:buChar char="●"/>
            </a:pPr>
            <a:r>
              <a:rPr lang="en-GB" sz="1100"/>
              <a:t>Regular monitoring and management to ensure brand reputation online and offline  </a:t>
            </a:r>
            <a:r>
              <a:rPr lang="en-GB" sz="1200"/>
              <a:t>(Cattaneo, 2022)</a:t>
            </a:r>
            <a:endParaRPr sz="1100"/>
          </a:p>
          <a:p>
            <a:pPr marL="0" lvl="0" indent="0" algn="l" rtl="0">
              <a:spcBef>
                <a:spcPts val="0"/>
              </a:spcBef>
              <a:spcAft>
                <a:spcPts val="0"/>
              </a:spcAft>
              <a:buNone/>
            </a:pPr>
            <a:endParaRPr sz="1100" b="1"/>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6"/>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5" name="Google Shape;165;p26"/>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Marketing materials -Flyer</a:t>
            </a:r>
            <a:endParaRPr sz="2400">
              <a:solidFill>
                <a:schemeClr val="lt1"/>
              </a:solidFill>
            </a:endParaRPr>
          </a:p>
        </p:txBody>
      </p:sp>
      <p:pic>
        <p:nvPicPr>
          <p:cNvPr id="166" name="Google Shape;166;p26"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pic>
        <p:nvPicPr>
          <p:cNvPr id="167" name="Google Shape;167;p26" title="Solofit (1).png"/>
          <p:cNvPicPr preferRelativeResize="0"/>
          <p:nvPr/>
        </p:nvPicPr>
        <p:blipFill>
          <a:blip r:embed="rId4">
            <a:alphaModFix/>
          </a:blip>
          <a:stretch>
            <a:fillRect/>
          </a:stretch>
        </p:blipFill>
        <p:spPr>
          <a:xfrm>
            <a:off x="1515526" y="1280938"/>
            <a:ext cx="6599064" cy="3710162"/>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7"/>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3" name="Google Shape;173;p27"/>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Marketing materials - Facebook material</a:t>
            </a:r>
            <a:endParaRPr sz="2400">
              <a:solidFill>
                <a:schemeClr val="lt1"/>
              </a:solidFill>
            </a:endParaRPr>
          </a:p>
          <a:p>
            <a:pPr marL="0" lvl="0" indent="0" algn="l" rtl="0">
              <a:spcBef>
                <a:spcPts val="0"/>
              </a:spcBef>
              <a:spcAft>
                <a:spcPts val="0"/>
              </a:spcAft>
              <a:buNone/>
            </a:pPr>
            <a:endParaRPr sz="2400" b="1">
              <a:solidFill>
                <a:schemeClr val="lt1"/>
              </a:solidFill>
            </a:endParaRPr>
          </a:p>
        </p:txBody>
      </p:sp>
      <p:pic>
        <p:nvPicPr>
          <p:cNvPr id="174" name="Google Shape;174;p27"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pic>
        <p:nvPicPr>
          <p:cNvPr id="175" name="Google Shape;175;p27" title="Green Fitness Studio Promotion Facebook Post _20250620_165405_0000.png"/>
          <p:cNvPicPr preferRelativeResize="0"/>
          <p:nvPr/>
        </p:nvPicPr>
        <p:blipFill>
          <a:blip r:embed="rId4">
            <a:alphaModFix/>
          </a:blip>
          <a:stretch>
            <a:fillRect/>
          </a:stretch>
        </p:blipFill>
        <p:spPr>
          <a:xfrm>
            <a:off x="1515526" y="1280938"/>
            <a:ext cx="4425828" cy="3710162"/>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8"/>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1" name="Google Shape;181;p28"/>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Marketing materials - Website</a:t>
            </a:r>
            <a:endParaRPr sz="2400">
              <a:solidFill>
                <a:schemeClr val="lt1"/>
              </a:solidFill>
            </a:endParaRPr>
          </a:p>
        </p:txBody>
      </p:sp>
      <p:pic>
        <p:nvPicPr>
          <p:cNvPr id="182" name="Google Shape;182;p28"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pic>
        <p:nvPicPr>
          <p:cNvPr id="183" name="Google Shape;183;p28" title="1.png"/>
          <p:cNvPicPr preferRelativeResize="0"/>
          <p:nvPr/>
        </p:nvPicPr>
        <p:blipFill>
          <a:blip r:embed="rId4">
            <a:alphaModFix/>
          </a:blip>
          <a:stretch>
            <a:fillRect/>
          </a:stretch>
        </p:blipFill>
        <p:spPr>
          <a:xfrm>
            <a:off x="1006200" y="954175"/>
            <a:ext cx="1863501" cy="4189327"/>
          </a:xfrm>
          <a:prstGeom prst="rect">
            <a:avLst/>
          </a:prstGeom>
          <a:noFill/>
          <a:ln>
            <a:noFill/>
          </a:ln>
        </p:spPr>
      </p:pic>
      <p:pic>
        <p:nvPicPr>
          <p:cNvPr id="184" name="Google Shape;184;p28" title="2.png"/>
          <p:cNvPicPr preferRelativeResize="0"/>
          <p:nvPr/>
        </p:nvPicPr>
        <p:blipFill>
          <a:blip r:embed="rId5">
            <a:alphaModFix/>
          </a:blip>
          <a:stretch>
            <a:fillRect/>
          </a:stretch>
        </p:blipFill>
        <p:spPr>
          <a:xfrm>
            <a:off x="3888950" y="1292888"/>
            <a:ext cx="3123222" cy="351191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9"/>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0" name="Google Shape;190;p29"/>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Marketing materials - Business card</a:t>
            </a:r>
            <a:endParaRPr sz="2400">
              <a:solidFill>
                <a:schemeClr val="lt1"/>
              </a:solidFill>
            </a:endParaRPr>
          </a:p>
          <a:p>
            <a:pPr marL="0" lvl="0" indent="0" algn="l" rtl="0">
              <a:spcBef>
                <a:spcPts val="0"/>
              </a:spcBef>
              <a:spcAft>
                <a:spcPts val="0"/>
              </a:spcAft>
              <a:buNone/>
            </a:pPr>
            <a:endParaRPr sz="2400" b="1">
              <a:solidFill>
                <a:schemeClr val="lt1"/>
              </a:solidFill>
            </a:endParaRPr>
          </a:p>
        </p:txBody>
      </p:sp>
      <p:pic>
        <p:nvPicPr>
          <p:cNvPr id="191" name="Google Shape;191;p29"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192" name="Google Shape;192;p29"/>
          <p:cNvSpPr txBox="1"/>
          <p:nvPr/>
        </p:nvSpPr>
        <p:spPr>
          <a:xfrm>
            <a:off x="0" y="1286205"/>
            <a:ext cx="9144000" cy="463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800">
              <a:solidFill>
                <a:schemeClr val="lt2"/>
              </a:solidFill>
            </a:endParaRPr>
          </a:p>
        </p:txBody>
      </p:sp>
      <p:pic>
        <p:nvPicPr>
          <p:cNvPr id="193" name="Google Shape;193;p29" title="Solofit (1).png"/>
          <p:cNvPicPr preferRelativeResize="0"/>
          <p:nvPr/>
        </p:nvPicPr>
        <p:blipFill>
          <a:blip r:embed="rId4">
            <a:alphaModFix/>
          </a:blip>
          <a:stretch>
            <a:fillRect/>
          </a:stretch>
        </p:blipFill>
        <p:spPr>
          <a:xfrm>
            <a:off x="2171775" y="1228077"/>
            <a:ext cx="5815301" cy="3269501"/>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0"/>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9" name="Google Shape;199;p30"/>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Why to invest in Solofit studio </a:t>
            </a:r>
            <a:endParaRPr sz="2400">
              <a:solidFill>
                <a:schemeClr val="lt1"/>
              </a:solidFill>
            </a:endParaRPr>
          </a:p>
        </p:txBody>
      </p:sp>
      <p:pic>
        <p:nvPicPr>
          <p:cNvPr id="200" name="Google Shape;200;p30"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201" name="Google Shape;201;p30"/>
          <p:cNvSpPr txBox="1"/>
          <p:nvPr/>
        </p:nvSpPr>
        <p:spPr>
          <a:xfrm>
            <a:off x="1487075" y="1296250"/>
            <a:ext cx="6642600" cy="3231624"/>
          </a:xfrm>
          <a:prstGeom prst="rect">
            <a:avLst/>
          </a:prstGeom>
          <a:noFill/>
          <a:ln>
            <a:noFill/>
          </a:ln>
        </p:spPr>
        <p:txBody>
          <a:bodyPr spcFirstLastPara="1" wrap="square" lIns="91425" tIns="91425" rIns="91425" bIns="91425" anchor="t" anchorCtr="0">
            <a:spAutoFit/>
          </a:bodyPr>
          <a:lstStyle/>
          <a:p>
            <a:pPr marL="457200" lvl="0" indent="-304800" algn="l" rtl="0">
              <a:lnSpc>
                <a:spcPct val="150000"/>
              </a:lnSpc>
              <a:spcBef>
                <a:spcPts val="0"/>
              </a:spcBef>
              <a:spcAft>
                <a:spcPts val="0"/>
              </a:spcAft>
              <a:buSzPts val="1200"/>
              <a:buChar char="●"/>
            </a:pPr>
            <a:r>
              <a:rPr lang="en-GB" sz="1200" dirty="0"/>
              <a:t>The product meets the growing demand of private, clean hygienic fitness space with the right blend of exclusive services such as a personal certified trainer, customised work out meal plan, tech integration and 24 hours customer service with time flexibility</a:t>
            </a:r>
            <a:endParaRPr sz="1200" dirty="0"/>
          </a:p>
          <a:p>
            <a:pPr marL="457200" lvl="0" indent="-304800" algn="l" rtl="0">
              <a:lnSpc>
                <a:spcPct val="150000"/>
              </a:lnSpc>
              <a:spcBef>
                <a:spcPts val="0"/>
              </a:spcBef>
              <a:spcAft>
                <a:spcPts val="0"/>
              </a:spcAft>
              <a:buSzPts val="1200"/>
              <a:buChar char="●"/>
            </a:pPr>
            <a:r>
              <a:rPr lang="en-GB" sz="1200" dirty="0"/>
              <a:t>High demand on health conscious population in Cardiff and the survey revealed 74% are comfortable with premium pricing and the remaining respondents are ready to pay depending on the quality of service</a:t>
            </a:r>
            <a:endParaRPr sz="1200" dirty="0"/>
          </a:p>
          <a:p>
            <a:pPr marL="457200" lvl="0" indent="-304800" algn="l" rtl="0">
              <a:lnSpc>
                <a:spcPct val="150000"/>
              </a:lnSpc>
              <a:spcBef>
                <a:spcPts val="0"/>
              </a:spcBef>
              <a:spcAft>
                <a:spcPts val="0"/>
              </a:spcAft>
              <a:buSzPts val="1200"/>
              <a:buChar char="●"/>
            </a:pPr>
            <a:r>
              <a:rPr lang="en-GB" sz="1200" dirty="0"/>
              <a:t>The brand is aiming for a fast expansion and loyal customer base  through offering Hi end services without compromising the quality of services </a:t>
            </a:r>
            <a:endParaRPr sz="1200" dirty="0"/>
          </a:p>
          <a:p>
            <a:pPr marL="457200" lvl="0" indent="-304800" algn="l" rtl="0">
              <a:lnSpc>
                <a:spcPct val="150000"/>
              </a:lnSpc>
              <a:spcBef>
                <a:spcPts val="0"/>
              </a:spcBef>
              <a:spcAft>
                <a:spcPts val="0"/>
              </a:spcAft>
              <a:buSzPts val="1200"/>
              <a:buChar char="●"/>
            </a:pPr>
            <a:r>
              <a:rPr lang="en-GB" sz="1200" dirty="0"/>
              <a:t>High investment on marketing is planned</a:t>
            </a:r>
            <a:endParaRPr sz="1200" dirty="0"/>
          </a:p>
          <a:p>
            <a:pPr marL="457200" lvl="0" indent="-304800" algn="l" rtl="0">
              <a:lnSpc>
                <a:spcPct val="150000"/>
              </a:lnSpc>
              <a:spcBef>
                <a:spcPts val="0"/>
              </a:spcBef>
              <a:spcAft>
                <a:spcPts val="0"/>
              </a:spcAft>
              <a:buSzPts val="1200"/>
              <a:buChar char="●"/>
            </a:pPr>
            <a:r>
              <a:rPr lang="en-GB" sz="1200" dirty="0"/>
              <a:t>High scalability through add on services such as online classes, collaborations with corporates etc </a:t>
            </a:r>
            <a:endParaRPr sz="1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1"/>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7" name="Google Shape;207;p31"/>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References</a:t>
            </a:r>
            <a:endParaRPr sz="2400">
              <a:solidFill>
                <a:schemeClr val="lt1"/>
              </a:solidFill>
            </a:endParaRPr>
          </a:p>
        </p:txBody>
      </p:sp>
      <p:pic>
        <p:nvPicPr>
          <p:cNvPr id="208" name="Google Shape;208;p31"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209" name="Google Shape;209;p31"/>
          <p:cNvSpPr txBox="1"/>
          <p:nvPr/>
        </p:nvSpPr>
        <p:spPr>
          <a:xfrm>
            <a:off x="0" y="1317025"/>
            <a:ext cx="8277300" cy="32016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r>
              <a:rPr lang="en-GB" sz="1800" b="1"/>
              <a:t>R</a:t>
            </a:r>
            <a:r>
              <a:rPr lang="en-GB" sz="900" b="1"/>
              <a:t>eference list</a:t>
            </a:r>
            <a:endParaRPr sz="900" b="1"/>
          </a:p>
          <a:p>
            <a:pPr marL="457200" lvl="0" indent="-285750" algn="l" rtl="0">
              <a:lnSpc>
                <a:spcPct val="150000"/>
              </a:lnSpc>
              <a:spcBef>
                <a:spcPts val="1800"/>
              </a:spcBef>
              <a:spcAft>
                <a:spcPts val="0"/>
              </a:spcAft>
              <a:buSzPts val="900"/>
              <a:buAutoNum type="arabicPeriod"/>
            </a:pPr>
            <a:r>
              <a:rPr lang="en-GB" sz="900"/>
              <a:t>BBC Bitesize. (2025). </a:t>
            </a:r>
            <a:r>
              <a:rPr lang="en-GB" sz="900" i="1"/>
              <a:t>Long term strategies - Price - National 5 Business management Revision</a:t>
            </a:r>
            <a:r>
              <a:rPr lang="en-GB" sz="900"/>
              <a:t>. [online] Available at: </a:t>
            </a:r>
            <a:r>
              <a:rPr lang="en-GB" sz="900" u="sng">
                <a:solidFill>
                  <a:schemeClr val="hlink"/>
                </a:solidFill>
                <a:hlinkClick r:id="rId4"/>
              </a:rPr>
              <a:t>https://www.bbc.co.uk/bitesize/guides/z238v9q/revision/3</a:t>
            </a:r>
            <a:r>
              <a:rPr lang="en-GB" sz="900"/>
              <a:t>  [Accessed 3 Jul. 2025].</a:t>
            </a:r>
            <a:endParaRPr sz="900"/>
          </a:p>
          <a:p>
            <a:pPr marL="457200" lvl="0" indent="-285750" algn="l" rtl="0">
              <a:lnSpc>
                <a:spcPct val="150000"/>
              </a:lnSpc>
              <a:spcBef>
                <a:spcPts val="0"/>
              </a:spcBef>
              <a:spcAft>
                <a:spcPts val="0"/>
              </a:spcAft>
              <a:buSzPts val="900"/>
              <a:buAutoNum type="arabicPeriod"/>
            </a:pPr>
            <a:r>
              <a:rPr lang="en-GB" sz="900"/>
              <a:t>Cattaneo, E. (2022). </a:t>
            </a:r>
            <a:r>
              <a:rPr lang="en-GB" sz="900" i="1"/>
              <a:t>Managing Luxury Brands</a:t>
            </a:r>
            <a:r>
              <a:rPr lang="en-GB" sz="900"/>
              <a:t>. [online] Available at: </a:t>
            </a:r>
            <a:r>
              <a:rPr lang="en-GB" sz="900" u="sng">
                <a:solidFill>
                  <a:schemeClr val="hlink"/>
                </a:solidFill>
                <a:hlinkClick r:id="rId5"/>
              </a:rPr>
              <a:t>https://www.google.co.in/books/edition/Managing_Luxury_Brands/-ZWvEAAAQBAJ?hl=en&amp;gbpv=0</a:t>
            </a:r>
            <a:r>
              <a:rPr lang="en-GB" sz="900"/>
              <a:t>  [Accessed 3 Jul. 2025].</a:t>
            </a:r>
            <a:endParaRPr sz="900"/>
          </a:p>
          <a:p>
            <a:pPr marL="457200" lvl="0" indent="-285750" algn="l" rtl="0">
              <a:lnSpc>
                <a:spcPct val="150000"/>
              </a:lnSpc>
              <a:spcBef>
                <a:spcPts val="0"/>
              </a:spcBef>
              <a:spcAft>
                <a:spcPts val="0"/>
              </a:spcAft>
              <a:buSzPts val="900"/>
              <a:buAutoNum type="arabicPeriod"/>
            </a:pPr>
            <a:r>
              <a:rPr lang="en-GB" sz="900"/>
              <a:t>Chakraborty, U. and Bhat, S. (2018). Credibility of online reviews and its impact on brand image. </a:t>
            </a:r>
            <a:r>
              <a:rPr lang="en-GB" sz="900" i="1"/>
              <a:t>Management Research Review</a:t>
            </a:r>
            <a:r>
              <a:rPr lang="en-GB" sz="900"/>
              <a:t>, [online] 41(1), pp.148–164. doi:</a:t>
            </a:r>
            <a:r>
              <a:rPr lang="en-GB" sz="900" u="sng">
                <a:solidFill>
                  <a:schemeClr val="hlink"/>
                </a:solidFill>
                <a:hlinkClick r:id="rId6"/>
              </a:rPr>
              <a:t>https://doi.org/10.1108/mrr-06-2017-0173</a:t>
            </a:r>
            <a:r>
              <a:rPr lang="en-GB" sz="900"/>
              <a:t>  . </a:t>
            </a:r>
            <a:endParaRPr sz="900"/>
          </a:p>
          <a:p>
            <a:pPr marL="457200" lvl="0" indent="-285750" algn="l" rtl="0">
              <a:lnSpc>
                <a:spcPct val="150000"/>
              </a:lnSpc>
              <a:spcBef>
                <a:spcPts val="0"/>
              </a:spcBef>
              <a:spcAft>
                <a:spcPts val="0"/>
              </a:spcAft>
              <a:buSzPts val="900"/>
              <a:buAutoNum type="arabicPeriod"/>
            </a:pPr>
            <a:r>
              <a:rPr lang="en-GB" sz="900"/>
              <a:t>CIPD (2025). </a:t>
            </a:r>
            <a:r>
              <a:rPr lang="en-GB" sz="900" i="1"/>
              <a:t>CIPD | Effective performance management: Guide for HR professionals</a:t>
            </a:r>
            <a:r>
              <a:rPr lang="en-GB" sz="900"/>
              <a:t>. [online] CIPD. Available at: </a:t>
            </a:r>
            <a:r>
              <a:rPr lang="en-GB" sz="900" u="sng">
                <a:solidFill>
                  <a:schemeClr val="hlink"/>
                </a:solidFill>
                <a:hlinkClick r:id="rId7"/>
              </a:rPr>
              <a:t>https://www.cipd.org/en/knowledge/guides/effective-performance-management/</a:t>
            </a:r>
            <a:r>
              <a:rPr lang="en-GB" sz="900"/>
              <a:t>   [Accessed 3 Jul. 2025].</a:t>
            </a:r>
            <a:endParaRPr sz="900"/>
          </a:p>
          <a:p>
            <a:pPr marL="457200" lvl="0" indent="-285750" algn="l" rtl="0">
              <a:lnSpc>
                <a:spcPct val="150000"/>
              </a:lnSpc>
              <a:spcBef>
                <a:spcPts val="0"/>
              </a:spcBef>
              <a:spcAft>
                <a:spcPts val="0"/>
              </a:spcAft>
              <a:buSzPts val="900"/>
              <a:buAutoNum type="arabicPeriod"/>
            </a:pPr>
            <a:r>
              <a:rPr lang="en-GB" sz="900"/>
              <a:t>Devaney, A. and Devaney, A. (2025). </a:t>
            </a:r>
            <a:r>
              <a:rPr lang="en-GB" sz="900" i="1"/>
              <a:t>Revealed: The Best UK Cities for Wellness and Fitness in 2025</a:t>
            </a:r>
            <a:r>
              <a:rPr lang="en-GB" sz="900"/>
              <a:t>. [online] Sustain Health Magazine. Available at: </a:t>
            </a:r>
            <a:r>
              <a:rPr lang="en-GB" sz="900" u="sng">
                <a:solidFill>
                  <a:schemeClr val="hlink"/>
                </a:solidFill>
                <a:hlinkClick r:id="rId8"/>
              </a:rPr>
              <a:t>https://sustainhealth.fit/lifestyle/best-uk-cities-for-wellness-and-fitness-in-2025/#google_vignette</a:t>
            </a:r>
            <a:r>
              <a:rPr lang="en-GB" sz="900"/>
              <a:t>  [ Accessed 3 July 2025].</a:t>
            </a:r>
            <a:endParaRPr sz="900"/>
          </a:p>
          <a:p>
            <a:pPr marL="0" lvl="0" indent="0" algn="l" rtl="0">
              <a:lnSpc>
                <a:spcPct val="150000"/>
              </a:lnSpc>
              <a:spcBef>
                <a:spcPts val="1200"/>
              </a:spcBef>
              <a:spcAft>
                <a:spcPts val="1200"/>
              </a:spcAft>
              <a:buNone/>
            </a:pPr>
            <a:endParaRPr sz="9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2"/>
          <p:cNvSpPr/>
          <p:nvPr/>
        </p:nvSpPr>
        <p:spPr>
          <a:xfrm rot="-5400000">
            <a:off x="4044000" y="-3689312"/>
            <a:ext cx="1029000" cy="8606700"/>
          </a:xfrm>
          <a:prstGeom prst="rect">
            <a:avLst/>
          </a:prstGeom>
          <a:solidFill>
            <a:srgbClr val="EAFE0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5" name="Google Shape;215;p32"/>
          <p:cNvSpPr txBox="1">
            <a:spLocks noGrp="1"/>
          </p:cNvSpPr>
          <p:nvPr>
            <p:ph type="ctrTitle" idx="4294967295"/>
          </p:nvPr>
        </p:nvSpPr>
        <p:spPr>
          <a:xfrm>
            <a:off x="1487075" y="342075"/>
            <a:ext cx="7184700" cy="543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400" b="1">
                <a:solidFill>
                  <a:schemeClr val="lt1"/>
                </a:solidFill>
              </a:rPr>
              <a:t>References</a:t>
            </a:r>
            <a:endParaRPr sz="2400">
              <a:solidFill>
                <a:schemeClr val="lt1"/>
              </a:solidFill>
            </a:endParaRPr>
          </a:p>
        </p:txBody>
      </p:sp>
      <p:pic>
        <p:nvPicPr>
          <p:cNvPr id="216" name="Google Shape;216;p32" title="Untitled design.png"/>
          <p:cNvPicPr preferRelativeResize="0"/>
          <p:nvPr/>
        </p:nvPicPr>
        <p:blipFill>
          <a:blip r:embed="rId3">
            <a:alphaModFix/>
          </a:blip>
          <a:stretch>
            <a:fillRect/>
          </a:stretch>
        </p:blipFill>
        <p:spPr>
          <a:xfrm>
            <a:off x="135050" y="0"/>
            <a:ext cx="1228076" cy="1228076"/>
          </a:xfrm>
          <a:prstGeom prst="rect">
            <a:avLst/>
          </a:prstGeom>
          <a:noFill/>
          <a:ln>
            <a:noFill/>
          </a:ln>
        </p:spPr>
      </p:pic>
      <p:sp>
        <p:nvSpPr>
          <p:cNvPr id="217" name="Google Shape;217;p32"/>
          <p:cNvSpPr txBox="1"/>
          <p:nvPr/>
        </p:nvSpPr>
        <p:spPr>
          <a:xfrm>
            <a:off x="936425" y="1337775"/>
            <a:ext cx="7036800" cy="30168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r>
              <a:rPr lang="en-GB" sz="900"/>
              <a:t>6. GOV.UK (2025). </a:t>
            </a:r>
            <a:r>
              <a:rPr lang="en-GB" sz="900" i="1"/>
              <a:t>Apply for a Start up Loan for Your Business</a:t>
            </a:r>
            <a:r>
              <a:rPr lang="en-GB" sz="900"/>
              <a:t>. [online] GOV.UK. Available at: </a:t>
            </a:r>
            <a:r>
              <a:rPr lang="en-GB" sz="900" u="sng">
                <a:solidFill>
                  <a:schemeClr val="hlink"/>
                </a:solidFill>
                <a:hlinkClick r:id="rId4"/>
              </a:rPr>
              <a:t>https://www.gov.uk/apply-start-up-loan</a:t>
            </a:r>
            <a:r>
              <a:rPr lang="en-GB" sz="900"/>
              <a:t>  [Accessed 3 Jul. 2025].</a:t>
            </a:r>
            <a:endParaRPr sz="900"/>
          </a:p>
          <a:p>
            <a:pPr marL="0" lvl="0" indent="0" algn="l" rtl="0">
              <a:lnSpc>
                <a:spcPct val="150000"/>
              </a:lnSpc>
              <a:spcBef>
                <a:spcPts val="1200"/>
              </a:spcBef>
              <a:spcAft>
                <a:spcPts val="0"/>
              </a:spcAft>
              <a:buNone/>
            </a:pPr>
            <a:r>
              <a:rPr lang="en-GB" sz="900"/>
              <a:t>7. Government UK (2025). </a:t>
            </a:r>
            <a:r>
              <a:rPr lang="en-GB" sz="900" i="1"/>
              <a:t>Set up a private limited company</a:t>
            </a:r>
            <a:r>
              <a:rPr lang="en-GB" sz="900"/>
              <a:t>. [online] GOV.UK. Available at: </a:t>
            </a:r>
            <a:r>
              <a:rPr lang="en-GB" sz="900" u="sng">
                <a:solidFill>
                  <a:schemeClr val="hlink"/>
                </a:solidFill>
                <a:hlinkClick r:id="rId5"/>
              </a:rPr>
              <a:t>https://www.gov.uk/limited-company-formation?step-by-step-nav=37e4c035-b25c-4289-b85c-c6d36d11a763</a:t>
            </a:r>
            <a:r>
              <a:rPr lang="en-GB" sz="900"/>
              <a:t>. </a:t>
            </a:r>
            <a:endParaRPr sz="900"/>
          </a:p>
          <a:p>
            <a:pPr marL="0" lvl="0" indent="0" algn="l" rtl="0">
              <a:lnSpc>
                <a:spcPct val="150000"/>
              </a:lnSpc>
              <a:spcBef>
                <a:spcPts val="1200"/>
              </a:spcBef>
              <a:spcAft>
                <a:spcPts val="0"/>
              </a:spcAft>
              <a:buNone/>
            </a:pPr>
            <a:r>
              <a:rPr lang="en-GB" sz="900"/>
              <a:t>8. Kotler, P., Keller, K.L. and Chernev, A. (2021). </a:t>
            </a:r>
            <a:r>
              <a:rPr lang="en-GB" sz="900" i="1"/>
              <a:t>Marketing Management</a:t>
            </a:r>
            <a:r>
              <a:rPr lang="en-GB" sz="900"/>
              <a:t>. 16th ed. Hoboken, Nj: Pearson Education. </a:t>
            </a:r>
            <a:endParaRPr sz="900"/>
          </a:p>
          <a:p>
            <a:pPr marL="0" lvl="0" indent="0" algn="l" rtl="0">
              <a:lnSpc>
                <a:spcPct val="150000"/>
              </a:lnSpc>
              <a:spcBef>
                <a:spcPts val="1200"/>
              </a:spcBef>
              <a:spcAft>
                <a:spcPts val="0"/>
              </a:spcAft>
              <a:buNone/>
            </a:pPr>
            <a:r>
              <a:rPr lang="en-GB" sz="900"/>
              <a:t>9. Majka, M. (2024). </a:t>
            </a:r>
            <a:r>
              <a:rPr lang="en-GB" sz="900" i="1"/>
              <a:t>Unique Selling Proposition in Marketing</a:t>
            </a:r>
            <a:r>
              <a:rPr lang="en-GB" sz="900"/>
              <a:t>. [online] Available at: </a:t>
            </a:r>
            <a:r>
              <a:rPr lang="en-GB" sz="900" u="sng">
                <a:solidFill>
                  <a:schemeClr val="hlink"/>
                </a:solidFill>
                <a:hlinkClick r:id="rId6"/>
              </a:rPr>
              <a:t>https://www.researchgate.net/profile/Marcin-Majka-2/publication/385489656_Unique_Selling_Proposition_in_Marketing/links/6725ddac2326b47637c0ed90/Unique-Selling-Proposition-in-Marketing.pdf</a:t>
            </a:r>
            <a:r>
              <a:rPr lang="en-GB" sz="900"/>
              <a:t>  [Accessed 3 Jul. 2025].</a:t>
            </a:r>
            <a:endParaRPr sz="900"/>
          </a:p>
          <a:p>
            <a:pPr marL="0" lvl="0" indent="0" algn="l" rtl="0">
              <a:lnSpc>
                <a:spcPct val="150000"/>
              </a:lnSpc>
              <a:spcBef>
                <a:spcPts val="1200"/>
              </a:spcBef>
              <a:spcAft>
                <a:spcPts val="1200"/>
              </a:spcAft>
              <a:buNone/>
            </a:pPr>
            <a:r>
              <a:rPr lang="en-GB" sz="900"/>
              <a:t>10. Mitra, D. (2024). </a:t>
            </a:r>
            <a:r>
              <a:rPr lang="en-GB" sz="900" i="1"/>
              <a:t>‘Highest Obesity Rate’: Wales’ fight against the public health concern</a:t>
            </a:r>
            <a:r>
              <a:rPr lang="en-GB" sz="900"/>
              <a:t>. [online] InterCardiff. Available at: </a:t>
            </a:r>
            <a:r>
              <a:rPr lang="en-GB" sz="900" u="sng">
                <a:solidFill>
                  <a:schemeClr val="hlink"/>
                </a:solidFill>
                <a:hlinkClick r:id="rId7"/>
              </a:rPr>
              <a:t>https://cardiffjournalism.co.uk/intercardiff/sport-health/highest-obesity-rate-wales-struggles-to-fight-public-health-concern</a:t>
            </a:r>
            <a:r>
              <a:rPr lang="en-GB" sz="900"/>
              <a:t>  [Accessed 3 Jul. 2025].</a:t>
            </a:r>
            <a:endParaRPr sz="900"/>
          </a:p>
        </p:txBody>
      </p:sp>
    </p:spTree>
  </p:cSld>
  <p:clrMapOvr>
    <a:masterClrMapping/>
  </p:clrMapOvr>
</p:sld>
</file>

<file path=ppt/theme/theme1.xml><?xml version="1.0" encoding="utf-8"?>
<a:theme xmlns:a="http://schemas.openxmlformats.org/drawingml/2006/main"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2273</Words>
  <Application>Microsoft Office PowerPoint</Application>
  <PresentationFormat>On-screen Show (16:9)</PresentationFormat>
  <Paragraphs>216</Paragraphs>
  <Slides>22</Slides>
  <Notes>20</Notes>
  <HiddenSlides>0</HiddenSlides>
  <MMClips>1</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22</vt:i4>
      </vt:variant>
    </vt:vector>
  </HeadingPairs>
  <TitlesOfParts>
    <vt:vector size="24" baseType="lpstr">
      <vt:lpstr>Arial</vt:lpstr>
      <vt:lpstr>Simple Dark</vt:lpstr>
      <vt:lpstr>           + Student Name : Eva Rosca Student Number : 2411522</vt:lpstr>
      <vt:lpstr>PowerPoint Presentation</vt:lpstr>
      <vt:lpstr>SOLOFIT STUDIO PRIVATE GYM </vt:lpstr>
      <vt:lpstr>SMART Aims and Objectives</vt:lpstr>
      <vt:lpstr>Unique Selling Proposition or Point</vt:lpstr>
      <vt:lpstr>Legal structure and Location</vt:lpstr>
      <vt:lpstr>Human Resource Management  strategy </vt:lpstr>
      <vt:lpstr>HR strategy </vt:lpstr>
      <vt:lpstr>Brief financial overview </vt:lpstr>
      <vt:lpstr>Brief financial overview</vt:lpstr>
      <vt:lpstr>Brief financial overview - Total fund requirement</vt:lpstr>
      <vt:lpstr>SWOT analysis</vt:lpstr>
      <vt:lpstr>12 months marketing plan </vt:lpstr>
      <vt:lpstr>12 months marketing plan </vt:lpstr>
      <vt:lpstr>Marketing strategy and Branding approach </vt:lpstr>
      <vt:lpstr>Marketing materials -Flyer</vt:lpstr>
      <vt:lpstr>Marketing materials - Facebook material </vt:lpstr>
      <vt:lpstr>Marketing materials - Website</vt:lpstr>
      <vt:lpstr>Marketing materials - Business card </vt:lpstr>
      <vt:lpstr>Why to invest in Solofit studio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Rosca Eva</dc:creator>
  <cp:lastModifiedBy>Eva Rosca (2411522)</cp:lastModifiedBy>
  <cp:revision>1</cp:revision>
  <dcterms:modified xsi:type="dcterms:W3CDTF">2025-07-03T08:51:46Z</dcterms:modified>
</cp:coreProperties>
</file>