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7" r:id="rId1"/>
  </p:sldMasterIdLst>
  <p:sldIdLst>
    <p:sldId id="256" r:id="rId2"/>
    <p:sldId id="268" r:id="rId3"/>
    <p:sldId id="258" r:id="rId4"/>
    <p:sldId id="269" r:id="rId5"/>
    <p:sldId id="259" r:id="rId6"/>
    <p:sldId id="260" r:id="rId7"/>
    <p:sldId id="261" r:id="rId8"/>
    <p:sldId id="262" r:id="rId9"/>
    <p:sldId id="263" r:id="rId10"/>
    <p:sldId id="264" r:id="rId11"/>
    <p:sldId id="265" r:id="rId12"/>
    <p:sldId id="266" r:id="rId13"/>
    <p:sldId id="267" r:id="rId14"/>
    <p:sldId id="271"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83A977F-2504-E741-85B4-8F01994E1F25}"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5963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12B9A02F-357D-AF42-B110-A7740AFDCA1B}"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6304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DABB9B27-4D02-2940-AED5-BC8F2B3B1507}"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0195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04CF7878-2C98-7449-BB8F-764A5EA8E558}"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6007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GB"/>
              <a:t>Edit Master text styles
Second level
Third level
Fourth level
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GB"/>
              <a:t>Edit Master text styles
Second level
Third level
Fourth level
Fifth level</a:t>
            </a:r>
            <a:endParaRPr lang="en-US" dirty="0"/>
          </a:p>
        </p:txBody>
      </p:sp>
      <p:sp>
        <p:nvSpPr>
          <p:cNvPr id="7" name="Date Placeholder 6"/>
          <p:cNvSpPr>
            <a:spLocks noGrp="1"/>
          </p:cNvSpPr>
          <p:nvPr>
            <p:ph type="dt" sz="half" idx="10"/>
          </p:nvPr>
        </p:nvSpPr>
        <p:spPr/>
        <p:txBody>
          <a:bodyPr/>
          <a:lstStyle/>
          <a:p>
            <a:fld id="{E6D2F403-9584-1749-B6AB-5E1C5F94527C}" type="datetimeFigureOut">
              <a:rPr lang="en-US" dirty="0"/>
              <a:t>12/18/18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1523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8C0351-EB03-5444-BA93-B7E778374E24}" type="datetimeFigureOut">
              <a:rPr lang="en-US" dirty="0"/>
              <a:t>12/18/18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80410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EADB90-FF7E-5041-AB9F-1BC0957AB829}" type="datetimeFigureOut">
              <a:rPr lang="en-US" dirty="0"/>
              <a:t>12/18/18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495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C1EB8CB6-48D8-4E47-B0D3-B56230F429D0}"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7532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4EF716D3-DCE8-CC45-8106-AE5DFCD073F9}"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9473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944F351F-53B1-3B4C-8CD4-15B0457E8E3F}"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7772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BAB1E8F6-4F69-E448-82E4-3FF8C30628E4}"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371616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F790BAD4-EC93-8B4C-97AE-9AB5F3271B19}"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9915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E6C9050E-E079-6441-81E7-806D30677343}"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159672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99B230AF-FFB7-DE42-B481-AAC2589869DA}" type="datetimeFigureOut">
              <a:rPr lang="en-US" dirty="0"/>
              <a:t>12/18/18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9890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DE9A7C16-FAF2-2C41-B697-563997C522AD}"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4825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0A19D9EA-0687-604F-B97A-763B6765DF9F}" type="datetimeFigureOut">
              <a:rPr lang="en-US" dirty="0"/>
              <a:t>12/18/18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1523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4D9FFFB4-400D-1240-AB24-6F86C96D4DFB}" type="datetimeFigureOut">
              <a:rPr lang="en-US" dirty="0"/>
              <a:t>12/18/18</a:t>
            </a:fld>
            <a:endParaRPr lang="en-US"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9831510"/>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5683D-2E7E-0F46-95CD-543B73F449F8}"/>
              </a:ext>
            </a:extLst>
          </p:cNvPr>
          <p:cNvSpPr>
            <a:spLocks noGrp="1"/>
          </p:cNvSpPr>
          <p:nvPr>
            <p:ph type="title"/>
          </p:nvPr>
        </p:nvSpPr>
        <p:spPr>
          <a:xfrm>
            <a:off x="1396301" y="540993"/>
            <a:ext cx="6683765" cy="960668"/>
          </a:xfrm>
        </p:spPr>
        <p:txBody>
          <a:bodyPr>
            <a:normAutofit fontScale="90000"/>
          </a:bodyPr>
          <a:lstStyle/>
          <a:p>
            <a:r>
              <a:rPr lang="en-GB" dirty="0"/>
              <a:t>University of Wales Trinity Saint David </a:t>
            </a:r>
            <a:endParaRPr lang="en-US" dirty="0"/>
          </a:p>
        </p:txBody>
      </p:sp>
      <p:sp>
        <p:nvSpPr>
          <p:cNvPr id="3" name="Subtitle 2">
            <a:extLst>
              <a:ext uri="{FF2B5EF4-FFF2-40B4-BE49-F238E27FC236}">
                <a16:creationId xmlns:a16="http://schemas.microsoft.com/office/drawing/2014/main" id="{76EFEC12-5EC4-4C4B-B6EB-BC615DD5C9B6}"/>
              </a:ext>
            </a:extLst>
          </p:cNvPr>
          <p:cNvSpPr>
            <a:spLocks noGrp="1"/>
          </p:cNvSpPr>
          <p:nvPr>
            <p:ph idx="1"/>
          </p:nvPr>
        </p:nvSpPr>
        <p:spPr>
          <a:xfrm>
            <a:off x="600191" y="2079580"/>
            <a:ext cx="9278841" cy="14810793"/>
          </a:xfrm>
        </p:spPr>
        <p:txBody>
          <a:bodyPr>
            <a:normAutofit/>
          </a:bodyPr>
          <a:lstStyle/>
          <a:p>
            <a:r>
              <a:rPr lang="en-GB" dirty="0"/>
              <a:t>P</a:t>
            </a:r>
            <a:r>
              <a:rPr lang="en-IN" dirty="0"/>
              <a:t>RESENT</a:t>
            </a:r>
            <a:r>
              <a:rPr lang="en-GB" dirty="0"/>
              <a:t>ATION B</a:t>
            </a:r>
            <a:r>
              <a:rPr lang="en-IN" dirty="0"/>
              <a:t>Y </a:t>
            </a:r>
            <a:r>
              <a:rPr lang="en-GB" dirty="0"/>
              <a:t> </a:t>
            </a:r>
            <a:r>
              <a:rPr lang="en-IN" dirty="0"/>
              <a:t>: MUMIN AHMED</a:t>
            </a:r>
          </a:p>
          <a:p>
            <a:r>
              <a:rPr lang="en-IN" dirty="0"/>
              <a:t>STUDENT ID: 1705534</a:t>
            </a:r>
          </a:p>
          <a:p>
            <a:r>
              <a:rPr lang="en-IN" dirty="0"/>
              <a:t>PROGRAM : BA BUSINESS MANAGEMENT</a:t>
            </a:r>
          </a:p>
          <a:p>
            <a:r>
              <a:rPr lang="en-IN" dirty="0"/>
              <a:t>MODULE TILE: MANAGING PEOPLE </a:t>
            </a:r>
          </a:p>
          <a:p>
            <a:r>
              <a:rPr lang="en-IN" dirty="0"/>
              <a:t>TUTOR NAME: YAJESH KUMAR</a:t>
            </a:r>
          </a:p>
          <a:p>
            <a:endParaRPr lang="en-US" dirty="0"/>
          </a:p>
        </p:txBody>
      </p:sp>
      <p:sp>
        <p:nvSpPr>
          <p:cNvPr id="5" name="TextBox 4">
            <a:extLst>
              <a:ext uri="{FF2B5EF4-FFF2-40B4-BE49-F238E27FC236}">
                <a16:creationId xmlns:a16="http://schemas.microsoft.com/office/drawing/2014/main" id="{315C0561-825B-AB44-A1F4-6AA499450342}"/>
              </a:ext>
            </a:extLst>
          </p:cNvPr>
          <p:cNvSpPr txBox="1"/>
          <p:nvPr/>
        </p:nvSpPr>
        <p:spPr>
          <a:xfrm flipV="1">
            <a:off x="2288324" y="-2369635"/>
            <a:ext cx="4565030" cy="92398"/>
          </a:xfrm>
          <a:prstGeom prst="rect">
            <a:avLst/>
          </a:prstGeom>
          <a:noFill/>
        </p:spPr>
        <p:txBody>
          <a:bodyPr wrap="square">
            <a:spAutoFit/>
          </a:bodyPr>
          <a:lstStyle/>
          <a:p>
            <a:r>
              <a:rPr lang="en-US" sz="1350" b="1" dirty="0">
                <a:solidFill>
                  <a:srgbClr val="000000"/>
                </a:solidFill>
                <a:latin typeface="Arial-BoldMT"/>
              </a:rPr>
              <a:t>What is Human Resource management?Answer:î¿¿î¿¾HRM is the process the way of recruitment, selection, induction, imparting training and development, praising good performance of employees , maintaining good relations with employees and their trade unions, ensuring employees health and safety.   </a:t>
            </a:r>
            <a:endParaRPr lang="en-US" sz="1350" dirty="0"/>
          </a:p>
        </p:txBody>
      </p:sp>
      <p:cxnSp>
        <p:nvCxnSpPr>
          <p:cNvPr id="4" name="Connector: Elbow 3">
            <a:extLst>
              <a:ext uri="{FF2B5EF4-FFF2-40B4-BE49-F238E27FC236}">
                <a16:creationId xmlns:a16="http://schemas.microsoft.com/office/drawing/2014/main" id="{B526F828-DB2C-E34C-A732-638FFCF76122}"/>
              </a:ext>
            </a:extLst>
          </p:cNvPr>
          <p:cNvCxnSpPr>
            <a:cxnSpLocks/>
          </p:cNvCxnSpPr>
          <p:nvPr/>
        </p:nvCxnSpPr>
        <p:spPr>
          <a:xfrm rot="16200000" flipH="1">
            <a:off x="5503976" y="2409231"/>
            <a:ext cx="3607740" cy="2999535"/>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6665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C6041067-3062-8B4A-AEA6-26E812FE70FA}"/>
              </a:ext>
            </a:extLst>
          </p:cNvPr>
          <p:cNvSpPr txBox="1">
            <a:spLocks noGrp="1"/>
          </p:cNvSpPr>
          <p:nvPr>
            <p:ph idx="1"/>
          </p:nvPr>
        </p:nvSpPr>
        <p:spPr>
          <a:xfrm>
            <a:off x="719557" y="1189730"/>
            <a:ext cx="6591985" cy="496933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1350" b="1" dirty="0">
                <a:solidFill>
                  <a:srgbClr val="454545"/>
                </a:solidFill>
                <a:latin typeface=".SFUIText-Bold"/>
              </a:rPr>
              <a:t>HUMAN RESOURCE MANAGEMENT </a:t>
            </a:r>
          </a:p>
          <a:p>
            <a:r>
              <a:rPr lang="en-US" sz="1350" b="1" dirty="0">
                <a:solidFill>
                  <a:srgbClr val="454545"/>
                </a:solidFill>
                <a:latin typeface=".SFUIText-Bold"/>
              </a:rPr>
              <a:t>HRM P</a:t>
            </a:r>
            <a:r>
              <a:rPr lang="en-GB" sz="1350" b="1" dirty="0">
                <a:solidFill>
                  <a:srgbClr val="454545"/>
                </a:solidFill>
                <a:latin typeface=".SFUIText-Bold"/>
              </a:rPr>
              <a:t>OLICY </a:t>
            </a:r>
          </a:p>
          <a:p>
            <a:r>
              <a:rPr lang="en-US" sz="1350" b="1" dirty="0">
                <a:solidFill>
                  <a:srgbClr val="454545"/>
                </a:solidFill>
                <a:latin typeface=".SFUIText-Bold"/>
              </a:rPr>
              <a:t>HRM </a:t>
            </a:r>
            <a:r>
              <a:rPr lang="en-GB" sz="1350" b="1" dirty="0">
                <a:solidFill>
                  <a:srgbClr val="454545"/>
                </a:solidFill>
                <a:latin typeface=".SFUIText-Bold"/>
              </a:rPr>
              <a:t>PROCESS </a:t>
            </a:r>
          </a:p>
          <a:p>
            <a:r>
              <a:rPr lang="en-US" sz="1350" b="1" dirty="0">
                <a:solidFill>
                  <a:srgbClr val="454545"/>
                </a:solidFill>
                <a:latin typeface=".SFUIText-Bold"/>
              </a:rPr>
              <a:t>HR </a:t>
            </a:r>
            <a:r>
              <a:rPr lang="en-GB" sz="1350" b="1" dirty="0">
                <a:solidFill>
                  <a:srgbClr val="454545"/>
                </a:solidFill>
                <a:latin typeface=".SFUIText-Bold"/>
              </a:rPr>
              <a:t>PLANNINGS </a:t>
            </a:r>
          </a:p>
          <a:p>
            <a:r>
              <a:rPr lang="en-GB" sz="1350" b="1" dirty="0">
                <a:solidFill>
                  <a:srgbClr val="454545"/>
                </a:solidFill>
                <a:latin typeface=".SFUIText-Bold"/>
              </a:rPr>
              <a:t>RECRUITMENT AND SELECTION METHODS </a:t>
            </a:r>
          </a:p>
          <a:p>
            <a:r>
              <a:rPr lang="en-GB" sz="1350" b="1" dirty="0">
                <a:solidFill>
                  <a:srgbClr val="454545"/>
                </a:solidFill>
                <a:latin typeface=".SFUIText-Bold"/>
              </a:rPr>
              <a:t>RECRUITMENT PROCESS </a:t>
            </a:r>
          </a:p>
          <a:p>
            <a:r>
              <a:rPr lang="en-GB" b="1" dirty="0">
                <a:solidFill>
                  <a:srgbClr val="454545"/>
                </a:solidFill>
                <a:latin typeface=".SFUIText-Bold"/>
              </a:rPr>
              <a:t>HR</a:t>
            </a:r>
            <a:r>
              <a:rPr lang="en-US" sz="1350" b="1" dirty="0">
                <a:solidFill>
                  <a:srgbClr val="454545"/>
                </a:solidFill>
                <a:latin typeface=".SFUIText-Bold"/>
              </a:rPr>
              <a:t> </a:t>
            </a:r>
            <a:r>
              <a:rPr lang="en-GB" sz="1350" b="1" dirty="0">
                <a:solidFill>
                  <a:srgbClr val="454545"/>
                </a:solidFill>
                <a:latin typeface=".SFUIText-Bold"/>
              </a:rPr>
              <a:t>OBJECTS </a:t>
            </a:r>
          </a:p>
          <a:p>
            <a:r>
              <a:rPr lang="en-GB" sz="1350" b="1" dirty="0">
                <a:solidFill>
                  <a:srgbClr val="454545"/>
                </a:solidFill>
                <a:latin typeface=".SFUIText-Bold"/>
              </a:rPr>
              <a:t>ELEMENTALS OF HR PLANNING </a:t>
            </a:r>
          </a:p>
          <a:p>
            <a:r>
              <a:rPr lang="en-GB" sz="1350" b="1" dirty="0">
                <a:solidFill>
                  <a:srgbClr val="454545"/>
                </a:solidFill>
                <a:latin typeface=".SFUIText-Bold"/>
              </a:rPr>
              <a:t>MCDONALDS </a:t>
            </a:r>
          </a:p>
          <a:p>
            <a:r>
              <a:rPr lang="en-US" sz="1350" b="1" dirty="0">
                <a:solidFill>
                  <a:srgbClr val="454545"/>
                </a:solidFill>
                <a:latin typeface=".SFUIText-Bold"/>
              </a:rPr>
              <a:t>M</a:t>
            </a:r>
            <a:r>
              <a:rPr lang="en-GB" sz="1350" b="1" dirty="0">
                <a:solidFill>
                  <a:srgbClr val="454545"/>
                </a:solidFill>
                <a:latin typeface=".SFUIText-Bold"/>
              </a:rPr>
              <a:t>cDonald’s</a:t>
            </a:r>
            <a:r>
              <a:rPr lang="en-US" sz="1350" b="1" dirty="0">
                <a:solidFill>
                  <a:srgbClr val="454545"/>
                </a:solidFill>
                <a:latin typeface=".SFUIText-Bold"/>
              </a:rPr>
              <a:t> HR </a:t>
            </a:r>
            <a:r>
              <a:rPr lang="en-GB" sz="1350" b="1" dirty="0">
                <a:solidFill>
                  <a:srgbClr val="454545"/>
                </a:solidFill>
                <a:latin typeface=".SFUIText-Bold"/>
              </a:rPr>
              <a:t>PROCESS </a:t>
            </a:r>
          </a:p>
          <a:p>
            <a:r>
              <a:rPr lang="en-GB" sz="1350" b="1" dirty="0">
                <a:solidFill>
                  <a:srgbClr val="454545"/>
                </a:solidFill>
                <a:latin typeface=".SFUIText-Bold"/>
              </a:rPr>
              <a:t>McDonald’s HR POLICY</a:t>
            </a:r>
          </a:p>
          <a:p>
            <a:r>
              <a:rPr lang="en-US" sz="1350" b="1" dirty="0">
                <a:solidFill>
                  <a:srgbClr val="454545"/>
                </a:solidFill>
                <a:latin typeface=".SFUIText-Bold"/>
              </a:rPr>
              <a:t>McDonald’s </a:t>
            </a:r>
            <a:r>
              <a:rPr lang="en-GB" sz="1350" b="1" dirty="0">
                <a:solidFill>
                  <a:srgbClr val="454545"/>
                </a:solidFill>
                <a:latin typeface=".SFUIText-Bold"/>
              </a:rPr>
              <a:t>RECRUITMENT PROCESS </a:t>
            </a:r>
          </a:p>
          <a:p>
            <a:r>
              <a:rPr lang="en-GB" sz="1350" b="1" dirty="0">
                <a:solidFill>
                  <a:srgbClr val="454545"/>
                </a:solidFill>
                <a:latin typeface=".SFUIText-Bold"/>
              </a:rPr>
              <a:t>CONCLUSION </a:t>
            </a:r>
          </a:p>
          <a:p>
            <a:r>
              <a:rPr lang="en-GB" sz="1350" b="1" dirty="0">
                <a:solidFill>
                  <a:srgbClr val="454545"/>
                </a:solidFill>
                <a:latin typeface=".SFUIText-Bold"/>
              </a:rPr>
              <a:t>REFERENCES</a:t>
            </a:r>
          </a:p>
          <a:p>
            <a:endParaRPr lang="en-US" dirty="0"/>
          </a:p>
        </p:txBody>
      </p:sp>
      <p:sp>
        <p:nvSpPr>
          <p:cNvPr id="3" name="Plaque 2">
            <a:extLst>
              <a:ext uri="{FF2B5EF4-FFF2-40B4-BE49-F238E27FC236}">
                <a16:creationId xmlns:a16="http://schemas.microsoft.com/office/drawing/2014/main" id="{B20F2EE0-5A64-5D4B-8C6C-A37E271CC091}"/>
              </a:ext>
            </a:extLst>
          </p:cNvPr>
          <p:cNvSpPr/>
          <p:nvPr/>
        </p:nvSpPr>
        <p:spPr>
          <a:xfrm>
            <a:off x="6634742" y="98184"/>
            <a:ext cx="2183091" cy="2183091"/>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CONTENTS </a:t>
            </a:r>
            <a:endParaRPr lang="en-US" dirty="0"/>
          </a:p>
        </p:txBody>
      </p:sp>
      <p:sp>
        <p:nvSpPr>
          <p:cNvPr id="5" name="Title 4">
            <a:extLst>
              <a:ext uri="{FF2B5EF4-FFF2-40B4-BE49-F238E27FC236}">
                <a16:creationId xmlns:a16="http://schemas.microsoft.com/office/drawing/2014/main" id="{C033652E-23B7-984C-B01F-71E54F13E8B6}"/>
              </a:ext>
            </a:extLst>
          </p:cNvPr>
          <p:cNvSpPr>
            <a:spLocks noGrp="1"/>
          </p:cNvSpPr>
          <p:nvPr>
            <p:ph type="title"/>
          </p:nvPr>
        </p:nvSpPr>
        <p:spPr>
          <a:xfrm>
            <a:off x="1766967" y="-191527"/>
            <a:ext cx="4497163" cy="1381257"/>
          </a:xfrm>
        </p:spPr>
        <p:txBody>
          <a:bodyPr/>
          <a:lstStyle/>
          <a:p>
            <a:r>
              <a:rPr lang="en-GB" dirty="0"/>
              <a:t>CONTENTS </a:t>
            </a:r>
            <a:endParaRPr lang="en-US" dirty="0"/>
          </a:p>
        </p:txBody>
      </p:sp>
    </p:spTree>
    <p:extLst>
      <p:ext uri="{BB962C8B-B14F-4D97-AF65-F5344CB8AC3E}">
        <p14:creationId xmlns:p14="http://schemas.microsoft.com/office/powerpoint/2010/main" val="863170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726FE-B608-C240-B5EB-971C682628CF}"/>
              </a:ext>
            </a:extLst>
          </p:cNvPr>
          <p:cNvSpPr>
            <a:spLocks noGrp="1"/>
          </p:cNvSpPr>
          <p:nvPr>
            <p:ph type="title"/>
          </p:nvPr>
        </p:nvSpPr>
        <p:spPr/>
        <p:txBody>
          <a:bodyPr/>
          <a:lstStyle/>
          <a:p>
            <a:r>
              <a:rPr lang="en-IN" dirty="0"/>
              <a:t>What is Human Resource Management</a:t>
            </a:r>
            <a:endParaRPr lang="en-US" dirty="0"/>
          </a:p>
        </p:txBody>
      </p:sp>
      <p:sp>
        <p:nvSpPr>
          <p:cNvPr id="3" name="Content Placeholder 2">
            <a:extLst>
              <a:ext uri="{FF2B5EF4-FFF2-40B4-BE49-F238E27FC236}">
                <a16:creationId xmlns:a16="http://schemas.microsoft.com/office/drawing/2014/main" id="{06555FE3-2D7D-9345-9EEB-298218D1BEB4}"/>
              </a:ext>
            </a:extLst>
          </p:cNvPr>
          <p:cNvSpPr>
            <a:spLocks noGrp="1"/>
          </p:cNvSpPr>
          <p:nvPr>
            <p:ph idx="1"/>
          </p:nvPr>
        </p:nvSpPr>
        <p:spPr>
          <a:xfrm>
            <a:off x="622145" y="2042067"/>
            <a:ext cx="7200900" cy="3130008"/>
          </a:xfrm>
        </p:spPr>
        <p:txBody>
          <a:bodyPr/>
          <a:lstStyle/>
          <a:p>
            <a:pPr marL="0" indent="0">
              <a:buNone/>
            </a:pPr>
            <a:r>
              <a:rPr lang="en-IN" i="1" dirty="0"/>
              <a:t>Human resource is a process the way of recruitment, selection, induction of employees presenting an orientation, imparting training and development, praising the performance of employees , maintaining good relation with employees and their trade unions and ensuring their health and safety</a:t>
            </a:r>
            <a:r>
              <a:rPr lang="en-GB" i="1" dirty="0"/>
              <a:t>.</a:t>
            </a:r>
            <a:endParaRPr lang="en-IN" i="1" dirty="0"/>
          </a:p>
        </p:txBody>
      </p:sp>
    </p:spTree>
    <p:extLst>
      <p:ext uri="{BB962C8B-B14F-4D97-AF65-F5344CB8AC3E}">
        <p14:creationId xmlns:p14="http://schemas.microsoft.com/office/powerpoint/2010/main" val="115317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7309-8584-5B49-A698-F42327126D0D}"/>
              </a:ext>
            </a:extLst>
          </p:cNvPr>
          <p:cNvSpPr>
            <a:spLocks noGrp="1"/>
          </p:cNvSpPr>
          <p:nvPr>
            <p:ph type="title"/>
          </p:nvPr>
        </p:nvSpPr>
        <p:spPr>
          <a:xfrm>
            <a:off x="1418814" y="274241"/>
            <a:ext cx="6683765" cy="1134303"/>
          </a:xfrm>
        </p:spPr>
        <p:txBody>
          <a:bodyPr>
            <a:normAutofit fontScale="90000"/>
          </a:bodyPr>
          <a:lstStyle/>
          <a:p>
            <a:r>
              <a:rPr lang="en-GB" dirty="0"/>
              <a:t>HRM Policies</a:t>
            </a:r>
            <a:br>
              <a:rPr lang="en-GB" dirty="0"/>
            </a:br>
            <a:endParaRPr lang="en-US" dirty="0"/>
          </a:p>
        </p:txBody>
      </p:sp>
      <p:sp>
        <p:nvSpPr>
          <p:cNvPr id="3" name="Content Placeholder 2">
            <a:extLst>
              <a:ext uri="{FF2B5EF4-FFF2-40B4-BE49-F238E27FC236}">
                <a16:creationId xmlns:a16="http://schemas.microsoft.com/office/drawing/2014/main" id="{9903A507-BB13-2C44-A04C-2E59B2A830C9}"/>
              </a:ext>
            </a:extLst>
          </p:cNvPr>
          <p:cNvSpPr>
            <a:spLocks noGrp="1"/>
          </p:cNvSpPr>
          <p:nvPr>
            <p:ph idx="1"/>
          </p:nvPr>
        </p:nvSpPr>
        <p:spPr>
          <a:xfrm>
            <a:off x="1041421" y="1408544"/>
            <a:ext cx="6591985" cy="3777622"/>
          </a:xfrm>
        </p:spPr>
        <p:txBody>
          <a:bodyPr/>
          <a:lstStyle/>
          <a:p>
            <a:r>
              <a:rPr lang="en-GB" dirty="0"/>
              <a:t>The policies of HRM are developing ideas , making decisions and taking actions on the day to day problems of the organisation. The main assessments of the HRM are think about the development of company, taking right decisions on right time, involves all assessments of the all following factors. </a:t>
            </a:r>
            <a:endParaRPr lang="en-US" dirty="0"/>
          </a:p>
        </p:txBody>
      </p:sp>
    </p:spTree>
    <p:extLst>
      <p:ext uri="{BB962C8B-B14F-4D97-AF65-F5344CB8AC3E}">
        <p14:creationId xmlns:p14="http://schemas.microsoft.com/office/powerpoint/2010/main" val="4274477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B7DA4-C24B-A646-87F8-05BB8C90F425}"/>
              </a:ext>
            </a:extLst>
          </p:cNvPr>
          <p:cNvSpPr>
            <a:spLocks noGrp="1"/>
          </p:cNvSpPr>
          <p:nvPr>
            <p:ph type="title"/>
          </p:nvPr>
        </p:nvSpPr>
        <p:spPr/>
        <p:txBody>
          <a:bodyPr/>
          <a:lstStyle/>
          <a:p>
            <a:r>
              <a:rPr lang="en-IN"/>
              <a:t>HRM PROCESS </a:t>
            </a:r>
            <a:endParaRPr lang="en-US"/>
          </a:p>
        </p:txBody>
      </p:sp>
      <p:sp>
        <p:nvSpPr>
          <p:cNvPr id="3" name="Content Placeholder 2">
            <a:extLst>
              <a:ext uri="{FF2B5EF4-FFF2-40B4-BE49-F238E27FC236}">
                <a16:creationId xmlns:a16="http://schemas.microsoft.com/office/drawing/2014/main" id="{C5C52960-B4E8-4B48-8772-C74D3605028D}"/>
              </a:ext>
            </a:extLst>
          </p:cNvPr>
          <p:cNvSpPr>
            <a:spLocks noGrp="1"/>
          </p:cNvSpPr>
          <p:nvPr>
            <p:ph idx="1"/>
          </p:nvPr>
        </p:nvSpPr>
        <p:spPr/>
        <p:txBody>
          <a:bodyPr/>
          <a:lstStyle/>
          <a:p>
            <a:r>
              <a:rPr lang="en-IN" dirty="0"/>
              <a:t>There are different process of different company. </a:t>
            </a:r>
          </a:p>
          <a:p>
            <a:endParaRPr lang="en-US" dirty="0"/>
          </a:p>
        </p:txBody>
      </p:sp>
      <p:pic>
        <p:nvPicPr>
          <p:cNvPr id="4" name="Picture 4">
            <a:extLst>
              <a:ext uri="{FF2B5EF4-FFF2-40B4-BE49-F238E27FC236}">
                <a16:creationId xmlns:a16="http://schemas.microsoft.com/office/drawing/2014/main" id="{5F7B56EF-F509-374F-AA0E-DF1C1D9E130B}"/>
              </a:ext>
            </a:extLst>
          </p:cNvPr>
          <p:cNvPicPr>
            <a:picLocks noChangeAspect="1"/>
          </p:cNvPicPr>
          <p:nvPr/>
        </p:nvPicPr>
        <p:blipFill>
          <a:blip r:embed="rId2"/>
          <a:stretch>
            <a:fillRect/>
          </a:stretch>
        </p:blipFill>
        <p:spPr>
          <a:xfrm>
            <a:off x="1007230" y="1949655"/>
            <a:ext cx="6431171" cy="3341012"/>
          </a:xfrm>
          <a:prstGeom prst="rect">
            <a:avLst/>
          </a:prstGeom>
        </p:spPr>
      </p:pic>
    </p:spTree>
    <p:extLst>
      <p:ext uri="{BB962C8B-B14F-4D97-AF65-F5344CB8AC3E}">
        <p14:creationId xmlns:p14="http://schemas.microsoft.com/office/powerpoint/2010/main" val="3438745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557AF-EDE9-BD4F-9470-946511B22B5B}"/>
              </a:ext>
            </a:extLst>
          </p:cNvPr>
          <p:cNvSpPr>
            <a:spLocks noGrp="1"/>
          </p:cNvSpPr>
          <p:nvPr>
            <p:ph type="title"/>
          </p:nvPr>
        </p:nvSpPr>
        <p:spPr>
          <a:xfrm>
            <a:off x="1163900" y="1056852"/>
            <a:ext cx="7200900" cy="1114425"/>
          </a:xfrm>
        </p:spPr>
        <p:txBody>
          <a:bodyPr/>
          <a:lstStyle/>
          <a:p>
            <a:r>
              <a:rPr lang="en-IN" dirty="0"/>
              <a:t>HUMAN RESOURCE PLANNING </a:t>
            </a:r>
            <a:endParaRPr lang="en-US" dirty="0"/>
          </a:p>
        </p:txBody>
      </p:sp>
      <p:sp>
        <p:nvSpPr>
          <p:cNvPr id="12" name="TextBox 11">
            <a:extLst>
              <a:ext uri="{FF2B5EF4-FFF2-40B4-BE49-F238E27FC236}">
                <a16:creationId xmlns:a16="http://schemas.microsoft.com/office/drawing/2014/main" id="{A3186235-0D15-4D42-A5B5-3D0B8D4F751E}"/>
              </a:ext>
            </a:extLst>
          </p:cNvPr>
          <p:cNvSpPr txBox="1"/>
          <p:nvPr/>
        </p:nvSpPr>
        <p:spPr>
          <a:xfrm>
            <a:off x="1528398" y="2295525"/>
            <a:ext cx="5330536" cy="1338828"/>
          </a:xfrm>
          <a:prstGeom prst="rect">
            <a:avLst/>
          </a:prstGeom>
          <a:noFill/>
        </p:spPr>
        <p:txBody>
          <a:bodyPr wrap="square">
            <a:spAutoFit/>
          </a:bodyPr>
          <a:lstStyle/>
          <a:p>
            <a:r>
              <a:rPr lang="en-US" sz="1350" dirty="0"/>
              <a:t> </a:t>
            </a:r>
            <a:r>
              <a:rPr lang="en-IN" sz="1350" dirty="0"/>
              <a:t>HR </a:t>
            </a:r>
            <a:r>
              <a:rPr lang="en-US" sz="1350" dirty="0"/>
              <a:t>planning According to </a:t>
            </a:r>
            <a:r>
              <a:rPr lang="en-US" sz="1350" dirty="0" err="1"/>
              <a:t>Mondy</a:t>
            </a:r>
            <a:r>
              <a:rPr lang="en-US" sz="1350" dirty="0"/>
              <a:t> et (1996)Planning is a goal of achieving something. In businesses planning is correct number of employees with the necessary skill and availability whenever the are required. Planning is the methods for achieving a desired result. It is a pre plan or preparation for a certain goal.</a:t>
            </a:r>
          </a:p>
        </p:txBody>
      </p:sp>
      <p:sp>
        <p:nvSpPr>
          <p:cNvPr id="3" name="Content Placeholder 13">
            <a:extLst>
              <a:ext uri="{FF2B5EF4-FFF2-40B4-BE49-F238E27FC236}">
                <a16:creationId xmlns:a16="http://schemas.microsoft.com/office/drawing/2014/main" id="{FFB2E2E0-2CFE-7643-874D-1953135ECB8F}"/>
              </a:ext>
            </a:extLst>
          </p:cNvPr>
          <p:cNvSpPr>
            <a:spLocks noGrp="1"/>
          </p:cNvSpPr>
          <p:nvPr>
            <p:ph idx="1"/>
          </p:nvPr>
        </p:nvSpPr>
        <p:spPr>
          <a:xfrm>
            <a:off x="1007119" y="1850514"/>
            <a:ext cx="6608483" cy="3703742"/>
          </a:xfrm>
        </p:spPr>
        <p:txBody>
          <a:bodyPr/>
          <a:lstStyle/>
          <a:p>
            <a:r>
              <a:rPr lang="en-GB" dirty="0"/>
              <a:t>#</a:t>
            </a:r>
            <a:endParaRPr lang="en-US" dirty="0"/>
          </a:p>
        </p:txBody>
      </p:sp>
    </p:spTree>
    <p:extLst>
      <p:ext uri="{BB962C8B-B14F-4D97-AF65-F5344CB8AC3E}">
        <p14:creationId xmlns:p14="http://schemas.microsoft.com/office/powerpoint/2010/main" val="1011177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244F7-EC2C-7E47-8D0D-B455AA110510}"/>
              </a:ext>
            </a:extLst>
          </p:cNvPr>
          <p:cNvSpPr>
            <a:spLocks noGrp="1"/>
          </p:cNvSpPr>
          <p:nvPr>
            <p:ph type="title"/>
          </p:nvPr>
        </p:nvSpPr>
        <p:spPr/>
        <p:txBody>
          <a:bodyPr/>
          <a:lstStyle/>
          <a:p>
            <a:r>
              <a:rPr lang="en-IN" dirty="0"/>
              <a:t>RECRUITMENT </a:t>
            </a:r>
            <a:r>
              <a:rPr lang="en-IN"/>
              <a:t>AND SELECTION METHODS </a:t>
            </a:r>
            <a:endParaRPr lang="en-US" dirty="0"/>
          </a:p>
        </p:txBody>
      </p:sp>
      <p:sp>
        <p:nvSpPr>
          <p:cNvPr id="3" name="Content Placeholder 2">
            <a:extLst>
              <a:ext uri="{FF2B5EF4-FFF2-40B4-BE49-F238E27FC236}">
                <a16:creationId xmlns:a16="http://schemas.microsoft.com/office/drawing/2014/main" id="{5B62451D-4DBA-E246-B74A-0DA5FC6557AE}"/>
              </a:ext>
            </a:extLst>
          </p:cNvPr>
          <p:cNvSpPr>
            <a:spLocks noGrp="1"/>
          </p:cNvSpPr>
          <p:nvPr>
            <p:ph idx="1"/>
          </p:nvPr>
        </p:nvSpPr>
        <p:spPr>
          <a:xfrm>
            <a:off x="785696" y="2596598"/>
            <a:ext cx="7200900" cy="2686050"/>
          </a:xfrm>
        </p:spPr>
        <p:txBody>
          <a:bodyPr/>
          <a:lstStyle/>
          <a:p>
            <a:pPr marL="0" indent="0">
              <a:buNone/>
            </a:pPr>
            <a:r>
              <a:rPr lang="en-US" dirty="0"/>
              <a:t> Recruitment and selection method</a:t>
            </a:r>
            <a:r>
              <a:rPr lang="en-GB" dirty="0"/>
              <a:t>s</a:t>
            </a:r>
            <a:endParaRPr lang="en-IN" dirty="0"/>
          </a:p>
          <a:p>
            <a:pPr marL="0" indent="0">
              <a:buNone/>
            </a:pPr>
            <a:r>
              <a:rPr lang="en-US" dirty="0"/>
              <a:t>All </a:t>
            </a:r>
            <a:r>
              <a:rPr lang="en-GB" dirty="0"/>
              <a:t>organisations </a:t>
            </a:r>
            <a:r>
              <a:rPr lang="en-US" dirty="0"/>
              <a:t>has their own recruitment and selection methods. * interview *test - literacy, numeracy, personality, ability </a:t>
            </a:r>
            <a:r>
              <a:rPr lang="en-GB" dirty="0"/>
              <a:t>, experience , job criteria ,</a:t>
            </a:r>
            <a:r>
              <a:rPr lang="en-US" dirty="0"/>
              <a:t>job simulation and work sampling.</a:t>
            </a:r>
          </a:p>
        </p:txBody>
      </p:sp>
    </p:spTree>
    <p:extLst>
      <p:ext uri="{BB962C8B-B14F-4D97-AF65-F5344CB8AC3E}">
        <p14:creationId xmlns:p14="http://schemas.microsoft.com/office/powerpoint/2010/main" val="1908320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A4F3E9C-A3FA-1A42-ABD7-6A5B6F785C78}"/>
              </a:ext>
            </a:extLst>
          </p:cNvPr>
          <p:cNvSpPr>
            <a:spLocks noGrp="1"/>
          </p:cNvSpPr>
          <p:nvPr>
            <p:ph type="title"/>
          </p:nvPr>
        </p:nvSpPr>
        <p:spPr>
          <a:xfrm>
            <a:off x="1296549" y="794671"/>
            <a:ext cx="6683765" cy="1080995"/>
          </a:xfrm>
        </p:spPr>
        <p:txBody>
          <a:bodyPr/>
          <a:lstStyle/>
          <a:p>
            <a:r>
              <a:rPr lang="en-GB" dirty="0"/>
              <a:t>RECRUITMENT PROCESS </a:t>
            </a:r>
            <a:endParaRPr lang="en-US" dirty="0"/>
          </a:p>
        </p:txBody>
      </p:sp>
      <p:sp>
        <p:nvSpPr>
          <p:cNvPr id="3" name="Content Placeholder 2">
            <a:extLst>
              <a:ext uri="{FF2B5EF4-FFF2-40B4-BE49-F238E27FC236}">
                <a16:creationId xmlns:a16="http://schemas.microsoft.com/office/drawing/2014/main" id="{67851D34-10CC-E84C-8F7B-1A0FB868645E}"/>
              </a:ext>
            </a:extLst>
          </p:cNvPr>
          <p:cNvSpPr>
            <a:spLocks noGrp="1"/>
          </p:cNvSpPr>
          <p:nvPr>
            <p:ph idx="1"/>
          </p:nvPr>
        </p:nvSpPr>
        <p:spPr>
          <a:xfrm>
            <a:off x="1" y="1875666"/>
            <a:ext cx="9262781" cy="2278700"/>
          </a:xfrm>
        </p:spPr>
        <p:txBody>
          <a:bodyPr/>
          <a:lstStyle/>
          <a:p>
            <a:r>
              <a:rPr lang="en-GB" dirty="0"/>
              <a:t>Recruitment is a process of recruiting people to filling up vacancies in an organisation. Recruitment process identity the identify the vacancy, analysing the company’s requirements , checking the application, make shortlist  and select the right candidates for right positions. </a:t>
            </a:r>
          </a:p>
        </p:txBody>
      </p:sp>
      <p:pic>
        <p:nvPicPr>
          <p:cNvPr id="4" name="Picture 4">
            <a:extLst>
              <a:ext uri="{FF2B5EF4-FFF2-40B4-BE49-F238E27FC236}">
                <a16:creationId xmlns:a16="http://schemas.microsoft.com/office/drawing/2014/main" id="{F06E9743-CE58-F146-BB61-9705A41F7646}"/>
              </a:ext>
            </a:extLst>
          </p:cNvPr>
          <p:cNvPicPr>
            <a:picLocks noChangeAspect="1"/>
          </p:cNvPicPr>
          <p:nvPr/>
        </p:nvPicPr>
        <p:blipFill>
          <a:blip r:embed="rId2"/>
          <a:stretch>
            <a:fillRect/>
          </a:stretch>
        </p:blipFill>
        <p:spPr>
          <a:xfrm>
            <a:off x="4058223" y="3177537"/>
            <a:ext cx="5085776" cy="3400485"/>
          </a:xfrm>
          <a:prstGeom prst="rect">
            <a:avLst/>
          </a:prstGeom>
        </p:spPr>
      </p:pic>
    </p:spTree>
    <p:extLst>
      <p:ext uri="{BB962C8B-B14F-4D97-AF65-F5344CB8AC3E}">
        <p14:creationId xmlns:p14="http://schemas.microsoft.com/office/powerpoint/2010/main" val="1015862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6DD08-4F33-3546-932B-BA84A544336A}"/>
              </a:ext>
            </a:extLst>
          </p:cNvPr>
          <p:cNvSpPr>
            <a:spLocks noGrp="1"/>
          </p:cNvSpPr>
          <p:nvPr>
            <p:ph type="title"/>
          </p:nvPr>
        </p:nvSpPr>
        <p:spPr/>
        <p:txBody>
          <a:bodyPr/>
          <a:lstStyle/>
          <a:p>
            <a:r>
              <a:rPr lang="en-GB"/>
              <a:t>HR OBJECTS  </a:t>
            </a:r>
            <a:endParaRPr lang="en-US" dirty="0"/>
          </a:p>
        </p:txBody>
      </p:sp>
      <p:sp>
        <p:nvSpPr>
          <p:cNvPr id="3" name="Content Placeholder 2">
            <a:extLst>
              <a:ext uri="{FF2B5EF4-FFF2-40B4-BE49-F238E27FC236}">
                <a16:creationId xmlns:a16="http://schemas.microsoft.com/office/drawing/2014/main" id="{9C57B4FD-77DB-094E-83B8-1A5C13D4B3FF}"/>
              </a:ext>
            </a:extLst>
          </p:cNvPr>
          <p:cNvSpPr>
            <a:spLocks noGrp="1"/>
          </p:cNvSpPr>
          <p:nvPr>
            <p:ph idx="1"/>
          </p:nvPr>
        </p:nvSpPr>
        <p:spPr>
          <a:xfrm>
            <a:off x="1228725" y="2012392"/>
            <a:ext cx="6686550" cy="3714153"/>
          </a:xfrm>
        </p:spPr>
        <p:txBody>
          <a:bodyPr/>
          <a:lstStyle/>
          <a:p>
            <a:r>
              <a:rPr lang="en-GB" dirty="0"/>
              <a:t>There are three main objects of HRM</a:t>
            </a:r>
          </a:p>
          <a:p>
            <a:pPr marL="600075" lvl="1" indent="-257175">
              <a:buFont typeface="+mj-lt"/>
              <a:buAutoNum type="arabicPeriod"/>
            </a:pPr>
            <a:r>
              <a:rPr lang="en-GB" dirty="0"/>
              <a:t>Where you are ?</a:t>
            </a:r>
            <a:r>
              <a:rPr lang="en-IN" dirty="0"/>
              <a:t>🌐</a:t>
            </a:r>
            <a:endParaRPr lang="en-GB" dirty="0"/>
          </a:p>
          <a:p>
            <a:pPr marL="600075" lvl="1" indent="-257175">
              <a:buFont typeface="+mj-lt"/>
              <a:buAutoNum type="arabicPeriod"/>
            </a:pPr>
            <a:r>
              <a:rPr lang="en-GB" dirty="0"/>
              <a:t>Where you want to go? </a:t>
            </a:r>
          </a:p>
          <a:p>
            <a:pPr marL="685800" lvl="1" indent="-342900">
              <a:buFont typeface="+mj-lt"/>
              <a:buAutoNum type="arabicPeriod"/>
            </a:pPr>
            <a:r>
              <a:rPr lang="en-GB" dirty="0"/>
              <a:t>How to get there?</a:t>
            </a:r>
          </a:p>
          <a:p>
            <a:pPr marL="685800" lvl="1" indent="-342900"/>
            <a:endParaRPr lang="en-GB" dirty="0"/>
          </a:p>
        </p:txBody>
      </p:sp>
      <p:sp>
        <p:nvSpPr>
          <p:cNvPr id="5" name="Arrow: Left-up 4">
            <a:extLst>
              <a:ext uri="{FF2B5EF4-FFF2-40B4-BE49-F238E27FC236}">
                <a16:creationId xmlns:a16="http://schemas.microsoft.com/office/drawing/2014/main" id="{658EF062-7916-3D4B-997E-43FED5024003}"/>
              </a:ext>
            </a:extLst>
          </p:cNvPr>
          <p:cNvSpPr/>
          <p:nvPr/>
        </p:nvSpPr>
        <p:spPr>
          <a:xfrm>
            <a:off x="582179" y="4022069"/>
            <a:ext cx="3237450" cy="2211821"/>
          </a:xfrm>
          <a:prstGeom prst="leftUpArrow">
            <a:avLst>
              <a:gd name="adj1" fmla="val 0"/>
              <a:gd name="adj2" fmla="val 25000"/>
              <a:gd name="adj3"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9B73459-CBD0-424C-811E-D67B3152CDD0}"/>
              </a:ext>
            </a:extLst>
          </p:cNvPr>
          <p:cNvPicPr>
            <a:picLocks noChangeAspect="1"/>
          </p:cNvPicPr>
          <p:nvPr/>
        </p:nvPicPr>
        <p:blipFill>
          <a:blip r:embed="rId2"/>
          <a:stretch>
            <a:fillRect/>
          </a:stretch>
        </p:blipFill>
        <p:spPr>
          <a:xfrm>
            <a:off x="4941456" y="3296557"/>
            <a:ext cx="3237450" cy="323549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08028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83EF0-FE75-3A4E-956D-AAA1A9495B8B}"/>
              </a:ext>
            </a:extLst>
          </p:cNvPr>
          <p:cNvSpPr>
            <a:spLocks noGrp="1"/>
          </p:cNvSpPr>
          <p:nvPr>
            <p:ph type="title"/>
          </p:nvPr>
        </p:nvSpPr>
        <p:spPr/>
        <p:txBody>
          <a:bodyPr/>
          <a:lstStyle/>
          <a:p>
            <a:r>
              <a:rPr lang="en-GB" dirty="0"/>
              <a:t>ELEMENTS OF HR PLANNING</a:t>
            </a:r>
            <a:endParaRPr lang="en-US" dirty="0"/>
          </a:p>
        </p:txBody>
      </p:sp>
      <p:sp>
        <p:nvSpPr>
          <p:cNvPr id="3" name="Content Placeholder 2">
            <a:extLst>
              <a:ext uri="{FF2B5EF4-FFF2-40B4-BE49-F238E27FC236}">
                <a16:creationId xmlns:a16="http://schemas.microsoft.com/office/drawing/2014/main" id="{49FB4487-EB6D-3545-8EFC-620FCC1E4EC6}"/>
              </a:ext>
            </a:extLst>
          </p:cNvPr>
          <p:cNvSpPr>
            <a:spLocks noGrp="1"/>
          </p:cNvSpPr>
          <p:nvPr>
            <p:ph idx="1"/>
          </p:nvPr>
        </p:nvSpPr>
        <p:spPr/>
        <p:txBody>
          <a:bodyPr/>
          <a:lstStyle/>
          <a:p>
            <a:r>
              <a:rPr lang="en-GB" dirty="0"/>
              <a:t>In an organisation planning is  a very important role. Without making plan it is impossible to run a successful business. </a:t>
            </a:r>
          </a:p>
          <a:p>
            <a:r>
              <a:rPr lang="en-GB" dirty="0"/>
              <a:t>There are THREE main elements of HR Planning</a:t>
            </a:r>
          </a:p>
          <a:p>
            <a:pPr lvl="2"/>
            <a:endParaRPr lang="en-GB" dirty="0"/>
          </a:p>
          <a:p>
            <a:pPr lvl="2"/>
            <a:r>
              <a:rPr lang="en-GB" b="1" dirty="0"/>
              <a:t>ACTION : Action is very important thing that should be done to reach desired goal. </a:t>
            </a:r>
          </a:p>
          <a:p>
            <a:pPr lvl="2"/>
            <a:r>
              <a:rPr lang="en-GB" b="1" dirty="0"/>
              <a:t>GOAL : Goals are the commitments of the desires of your destination and it’s toward which effort is directed. </a:t>
            </a:r>
          </a:p>
          <a:p>
            <a:pPr lvl="2"/>
            <a:r>
              <a:rPr lang="en-GB" b="1" dirty="0"/>
              <a:t>STRATEGY : It is an extent of mission, it is link between the organisation and environment. </a:t>
            </a:r>
          </a:p>
        </p:txBody>
      </p:sp>
      <p:cxnSp>
        <p:nvCxnSpPr>
          <p:cNvPr id="4" name="Straight Arrow Connector 3">
            <a:extLst>
              <a:ext uri="{FF2B5EF4-FFF2-40B4-BE49-F238E27FC236}">
                <a16:creationId xmlns:a16="http://schemas.microsoft.com/office/drawing/2014/main" id="{E519B586-0F51-0848-ADD2-4DD8EC2046F8}"/>
              </a:ext>
            </a:extLst>
          </p:cNvPr>
          <p:cNvCxnSpPr>
            <a:cxnSpLocks/>
          </p:cNvCxnSpPr>
          <p:nvPr/>
        </p:nvCxnSpPr>
        <p:spPr>
          <a:xfrm flipV="1">
            <a:off x="1454727" y="4294909"/>
            <a:ext cx="1270000" cy="184491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Lightning Bolt 17">
            <a:extLst>
              <a:ext uri="{FF2B5EF4-FFF2-40B4-BE49-F238E27FC236}">
                <a16:creationId xmlns:a16="http://schemas.microsoft.com/office/drawing/2014/main" id="{09035D22-9A38-BB42-AD10-C4DBF6B93A62}"/>
              </a:ext>
            </a:extLst>
          </p:cNvPr>
          <p:cNvSpPr/>
          <p:nvPr/>
        </p:nvSpPr>
        <p:spPr>
          <a:xfrm flipH="1">
            <a:off x="1064539" y="4410363"/>
            <a:ext cx="1270000" cy="1270000"/>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8161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4E6D-338B-EC46-A1FB-5363907EF1C3}"/>
              </a:ext>
            </a:extLst>
          </p:cNvPr>
          <p:cNvSpPr>
            <a:spLocks noGrp="1"/>
          </p:cNvSpPr>
          <p:nvPr>
            <p:ph type="title"/>
          </p:nvPr>
        </p:nvSpPr>
        <p:spPr>
          <a:xfrm>
            <a:off x="1615571" y="1473462"/>
            <a:ext cx="6683765" cy="497628"/>
          </a:xfrm>
        </p:spPr>
        <p:txBody>
          <a:bodyPr>
            <a:normAutofit fontScale="90000"/>
          </a:bodyPr>
          <a:lstStyle/>
          <a:p>
            <a:pPr marL="428625" indent="-428625">
              <a:buFont typeface="Arial" panose="020B0604020202020204" pitchFamily="34" charset="0"/>
              <a:buChar char="•"/>
            </a:pPr>
            <a:r>
              <a:rPr lang="en-GB" dirty="0"/>
              <a:t>McDonald’s </a:t>
            </a:r>
            <a:endParaRPr lang="en-US" dirty="0"/>
          </a:p>
        </p:txBody>
      </p:sp>
      <p:sp>
        <p:nvSpPr>
          <p:cNvPr id="5" name="Content Placeholder 4">
            <a:extLst>
              <a:ext uri="{FF2B5EF4-FFF2-40B4-BE49-F238E27FC236}">
                <a16:creationId xmlns:a16="http://schemas.microsoft.com/office/drawing/2014/main" id="{D09A35EF-D09C-2C4D-ADF4-448463FF6EFE}"/>
              </a:ext>
            </a:extLst>
          </p:cNvPr>
          <p:cNvSpPr>
            <a:spLocks noGrp="1"/>
          </p:cNvSpPr>
          <p:nvPr>
            <p:ph idx="1"/>
          </p:nvPr>
        </p:nvSpPr>
        <p:spPr>
          <a:xfrm>
            <a:off x="328435" y="1971090"/>
            <a:ext cx="8498789" cy="4187566"/>
          </a:xfrm>
        </p:spPr>
        <p:txBody>
          <a:bodyPr>
            <a:normAutofit fontScale="47500" lnSpcReduction="20000"/>
          </a:bodyPr>
          <a:lstStyle/>
          <a:p>
            <a:r>
              <a:rPr lang="en-GB" dirty="0"/>
              <a:t>McDonald’s is one of the largest fast company all around the world. They run their business over 120 countries in 37,241locations. They serve every day 70 million people every day. </a:t>
            </a:r>
          </a:p>
          <a:p>
            <a:endParaRPr lang="en-GB" dirty="0"/>
          </a:p>
          <a:p>
            <a:r>
              <a:rPr lang="en-GB" dirty="0"/>
              <a:t>FOUNDER:  RICHARD AND MAURICE MCDONALD </a:t>
            </a:r>
          </a:p>
          <a:p>
            <a:r>
              <a:rPr lang="en-GB" dirty="0"/>
              <a:t>FOUNDED : 15</a:t>
            </a:r>
            <a:r>
              <a:rPr lang="en-GB" baseline="30000" dirty="0"/>
              <a:t>th</a:t>
            </a:r>
            <a:r>
              <a:rPr lang="en-GB" dirty="0"/>
              <a:t> May 1940</a:t>
            </a:r>
          </a:p>
          <a:p>
            <a:r>
              <a:rPr lang="en-GB" dirty="0"/>
              <a:t>HEADQUARTER: CHICAGO US</a:t>
            </a:r>
          </a:p>
          <a:p>
            <a:r>
              <a:rPr lang="en-GB" dirty="0"/>
              <a:t>NUMBERS OF LOCATION: 37241</a:t>
            </a:r>
          </a:p>
          <a:p>
            <a:r>
              <a:rPr lang="en-GB" dirty="0"/>
              <a:t>REVENUE: $22.820 Billion (2017)</a:t>
            </a:r>
          </a:p>
          <a:p>
            <a:r>
              <a:rPr lang="en-GB" dirty="0"/>
              <a:t>OPERATIONAL INCIME: $9.353 billion </a:t>
            </a:r>
          </a:p>
          <a:p>
            <a:r>
              <a:rPr lang="en-GB" dirty="0"/>
              <a:t>NET INCOME: $5.192 billion </a:t>
            </a:r>
          </a:p>
          <a:p>
            <a:r>
              <a:rPr lang="en-GB" dirty="0"/>
              <a:t>TOTAL ASSET : $ 33.804 billion </a:t>
            </a:r>
          </a:p>
          <a:p>
            <a:pPr lvl="1"/>
            <a:r>
              <a:rPr lang="en-GB" dirty="0"/>
              <a:t>NUMBER OF EMPLOYEES: 235,000</a:t>
            </a:r>
          </a:p>
          <a:p>
            <a:endParaRPr lang="en-GB" dirty="0"/>
          </a:p>
          <a:p>
            <a:r>
              <a:rPr lang="en-GB" dirty="0"/>
              <a:t>Source ( </a:t>
            </a:r>
            <a:r>
              <a:rPr lang="en-GB" dirty="0" err="1"/>
              <a:t>corporate.mcdonalds.com</a:t>
            </a:r>
            <a:r>
              <a:rPr lang="en-GB" dirty="0"/>
              <a:t>/mcd.html)</a:t>
            </a:r>
          </a:p>
          <a:p>
            <a:endParaRPr lang="en-GB" dirty="0"/>
          </a:p>
        </p:txBody>
      </p:sp>
      <p:pic>
        <p:nvPicPr>
          <p:cNvPr id="3" name="Picture 3">
            <a:extLst>
              <a:ext uri="{FF2B5EF4-FFF2-40B4-BE49-F238E27FC236}">
                <a16:creationId xmlns:a16="http://schemas.microsoft.com/office/drawing/2014/main" id="{0C44011C-E532-394F-8579-9D4C273592BA}"/>
              </a:ext>
            </a:extLst>
          </p:cNvPr>
          <p:cNvPicPr>
            <a:picLocks noChangeAspect="1"/>
          </p:cNvPicPr>
          <p:nvPr/>
        </p:nvPicPr>
        <p:blipFill>
          <a:blip r:embed="rId2"/>
          <a:stretch>
            <a:fillRect/>
          </a:stretch>
        </p:blipFill>
        <p:spPr>
          <a:xfrm>
            <a:off x="5669577" y="2820907"/>
            <a:ext cx="3157647" cy="2583701"/>
          </a:xfrm>
          <a:prstGeom prst="rect">
            <a:avLst/>
          </a:prstGeom>
        </p:spPr>
      </p:pic>
      <p:sp>
        <p:nvSpPr>
          <p:cNvPr id="4" name="TextBox 3">
            <a:extLst>
              <a:ext uri="{FF2B5EF4-FFF2-40B4-BE49-F238E27FC236}">
                <a16:creationId xmlns:a16="http://schemas.microsoft.com/office/drawing/2014/main" id="{FD2753FE-5739-3941-A471-F77FCDC6A7F8}"/>
              </a:ext>
            </a:extLst>
          </p:cNvPr>
          <p:cNvSpPr txBox="1"/>
          <p:nvPr/>
        </p:nvSpPr>
        <p:spPr>
          <a:xfrm>
            <a:off x="3654860" y="2519883"/>
            <a:ext cx="1828800" cy="1828800"/>
          </a:xfrm>
          <a:prstGeom prst="rect">
            <a:avLst/>
          </a:prstGeom>
          <a:noFill/>
        </p:spPr>
        <p:txBody>
          <a:bodyPr wrap="square" rtlCol="0">
            <a:spAutoFit/>
          </a:bodyPr>
          <a:lstStyle/>
          <a:p>
            <a:pPr algn="l"/>
            <a:endParaRPr lang="en-US" dirty="0"/>
          </a:p>
        </p:txBody>
      </p:sp>
      <p:cxnSp>
        <p:nvCxnSpPr>
          <p:cNvPr id="6" name="Connector: Elbow 5">
            <a:extLst>
              <a:ext uri="{FF2B5EF4-FFF2-40B4-BE49-F238E27FC236}">
                <a16:creationId xmlns:a16="http://schemas.microsoft.com/office/drawing/2014/main" id="{3CDE8FB9-69C8-5240-B9F9-611BB112D6E8}"/>
              </a:ext>
            </a:extLst>
          </p:cNvPr>
          <p:cNvCxnSpPr>
            <a:cxnSpLocks/>
          </p:cNvCxnSpPr>
          <p:nvPr/>
        </p:nvCxnSpPr>
        <p:spPr>
          <a:xfrm rot="16200000" flipH="1">
            <a:off x="5233615" y="3519973"/>
            <a:ext cx="2954775" cy="2418359"/>
          </a:xfrm>
          <a:prstGeom prst="bentConnector3">
            <a:avLst>
              <a:gd name="adj1" fmla="val 76570"/>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7801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2DBF6-5C81-3D40-A41F-6BDC3E65BEE5}"/>
              </a:ext>
            </a:extLst>
          </p:cNvPr>
          <p:cNvSpPr>
            <a:spLocks noGrp="1"/>
          </p:cNvSpPr>
          <p:nvPr>
            <p:ph type="title"/>
          </p:nvPr>
        </p:nvSpPr>
        <p:spPr>
          <a:xfrm>
            <a:off x="1941910" y="1087000"/>
            <a:ext cx="6683765" cy="960668"/>
          </a:xfrm>
        </p:spPr>
        <p:txBody>
          <a:bodyPr/>
          <a:lstStyle/>
          <a:p>
            <a:r>
              <a:rPr lang="en-GB" dirty="0"/>
              <a:t>McDonald’s HR PROCESS </a:t>
            </a:r>
            <a:endParaRPr lang="en-US" dirty="0"/>
          </a:p>
        </p:txBody>
      </p:sp>
      <p:sp>
        <p:nvSpPr>
          <p:cNvPr id="3" name="Content Placeholder 2">
            <a:extLst>
              <a:ext uri="{FF2B5EF4-FFF2-40B4-BE49-F238E27FC236}">
                <a16:creationId xmlns:a16="http://schemas.microsoft.com/office/drawing/2014/main" id="{9A591357-7C7A-6943-A9E5-5C74C6740302}"/>
              </a:ext>
            </a:extLst>
          </p:cNvPr>
          <p:cNvSpPr>
            <a:spLocks noGrp="1"/>
          </p:cNvSpPr>
          <p:nvPr>
            <p:ph idx="1"/>
          </p:nvPr>
        </p:nvSpPr>
        <p:spPr>
          <a:xfrm>
            <a:off x="715818" y="2012391"/>
            <a:ext cx="8901660" cy="4845609"/>
          </a:xfrm>
        </p:spPr>
        <p:txBody>
          <a:bodyPr>
            <a:normAutofit fontScale="70000" lnSpcReduction="20000"/>
          </a:bodyPr>
          <a:lstStyle/>
          <a:p>
            <a:r>
              <a:rPr lang="en-GB" dirty="0"/>
              <a:t>Employees personal details </a:t>
            </a:r>
          </a:p>
          <a:p>
            <a:r>
              <a:rPr lang="en-GB" dirty="0"/>
              <a:t>Provide national insurance number </a:t>
            </a:r>
          </a:p>
          <a:p>
            <a:r>
              <a:rPr lang="en-GB" dirty="0"/>
              <a:t>Wellbeing </a:t>
            </a:r>
          </a:p>
          <a:p>
            <a:r>
              <a:rPr lang="en-GB" dirty="0"/>
              <a:t>Sickness absence and notification procedure </a:t>
            </a:r>
          </a:p>
          <a:p>
            <a:r>
              <a:rPr lang="en-GB" dirty="0"/>
              <a:t>Maternity/ paternity/Adoption leave </a:t>
            </a:r>
          </a:p>
          <a:p>
            <a:r>
              <a:rPr lang="en-GB" dirty="0"/>
              <a:t>Open door policy </a:t>
            </a:r>
          </a:p>
          <a:p>
            <a:r>
              <a:rPr lang="en-GB" dirty="0"/>
              <a:t>Smoking and vaping policy </a:t>
            </a:r>
          </a:p>
          <a:p>
            <a:r>
              <a:rPr lang="en-GB" dirty="0"/>
              <a:t>Free meal allowance for staff </a:t>
            </a:r>
          </a:p>
        </p:txBody>
      </p:sp>
      <p:pic>
        <p:nvPicPr>
          <p:cNvPr id="6" name="Picture 6">
            <a:extLst>
              <a:ext uri="{FF2B5EF4-FFF2-40B4-BE49-F238E27FC236}">
                <a16:creationId xmlns:a16="http://schemas.microsoft.com/office/drawing/2014/main" id="{FBC7AA37-E9D2-4F43-9F5B-A21025613354}"/>
              </a:ext>
            </a:extLst>
          </p:cNvPr>
          <p:cNvPicPr>
            <a:picLocks noChangeAspect="1"/>
          </p:cNvPicPr>
          <p:nvPr/>
        </p:nvPicPr>
        <p:blipFill>
          <a:blip r:embed="rId2"/>
          <a:stretch>
            <a:fillRect/>
          </a:stretch>
        </p:blipFill>
        <p:spPr>
          <a:xfrm>
            <a:off x="5166648" y="3925455"/>
            <a:ext cx="4200012" cy="2651218"/>
          </a:xfrm>
          <a:prstGeom prst="rect">
            <a:avLst/>
          </a:prstGeom>
        </p:spPr>
      </p:pic>
      <p:sp>
        <p:nvSpPr>
          <p:cNvPr id="4" name="Arrow: Curved Up 3">
            <a:extLst>
              <a:ext uri="{FF2B5EF4-FFF2-40B4-BE49-F238E27FC236}">
                <a16:creationId xmlns:a16="http://schemas.microsoft.com/office/drawing/2014/main" id="{E0FAB363-AA94-3E4F-9D02-EB431A841553}"/>
              </a:ext>
            </a:extLst>
          </p:cNvPr>
          <p:cNvSpPr/>
          <p:nvPr/>
        </p:nvSpPr>
        <p:spPr>
          <a:xfrm>
            <a:off x="1308424" y="4679062"/>
            <a:ext cx="2432304" cy="1897611"/>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14243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E93B3-803B-BD44-B771-9B734FA6822C}"/>
              </a:ext>
            </a:extLst>
          </p:cNvPr>
          <p:cNvSpPr>
            <a:spLocks noGrp="1"/>
          </p:cNvSpPr>
          <p:nvPr>
            <p:ph type="title"/>
          </p:nvPr>
        </p:nvSpPr>
        <p:spPr/>
        <p:txBody>
          <a:bodyPr/>
          <a:lstStyle/>
          <a:p>
            <a:r>
              <a:rPr lang="en-GB" dirty="0"/>
              <a:t>McDonald’s HR POLICY  </a:t>
            </a:r>
            <a:endParaRPr lang="en-US" dirty="0"/>
          </a:p>
        </p:txBody>
      </p:sp>
      <p:sp>
        <p:nvSpPr>
          <p:cNvPr id="3" name="Content Placeholder 2">
            <a:extLst>
              <a:ext uri="{FF2B5EF4-FFF2-40B4-BE49-F238E27FC236}">
                <a16:creationId xmlns:a16="http://schemas.microsoft.com/office/drawing/2014/main" id="{04FE5F24-4B8D-334B-AD75-9BB3597F9066}"/>
              </a:ext>
            </a:extLst>
          </p:cNvPr>
          <p:cNvSpPr>
            <a:spLocks noGrp="1"/>
          </p:cNvSpPr>
          <p:nvPr>
            <p:ph idx="1"/>
          </p:nvPr>
        </p:nvSpPr>
        <p:spPr>
          <a:xfrm>
            <a:off x="609600" y="1540188"/>
            <a:ext cx="7924800" cy="4541409"/>
          </a:xfrm>
        </p:spPr>
        <p:txBody>
          <a:bodyPr/>
          <a:lstStyle/>
          <a:p>
            <a:r>
              <a:rPr lang="en-GB" dirty="0"/>
              <a:t>Company property </a:t>
            </a:r>
          </a:p>
          <a:p>
            <a:r>
              <a:rPr lang="en-GB" dirty="0"/>
              <a:t>Car insurance </a:t>
            </a:r>
          </a:p>
          <a:p>
            <a:r>
              <a:rPr lang="en-GB" dirty="0"/>
              <a:t>Certificate of company liability insurance </a:t>
            </a:r>
          </a:p>
          <a:p>
            <a:r>
              <a:rPr lang="en-GB" dirty="0"/>
              <a:t>Diversity and and inclusivity policy </a:t>
            </a:r>
          </a:p>
          <a:p>
            <a:r>
              <a:rPr lang="en-GB" dirty="0"/>
              <a:t>Training policy </a:t>
            </a:r>
          </a:p>
          <a:p>
            <a:r>
              <a:rPr lang="en-GB" dirty="0"/>
              <a:t>Crew room PC Internet and email usage </a:t>
            </a:r>
          </a:p>
          <a:p>
            <a:r>
              <a:rPr lang="en-GB" dirty="0"/>
              <a:t>Social media </a:t>
            </a:r>
          </a:p>
          <a:p>
            <a:r>
              <a:rPr lang="en-GB" dirty="0"/>
              <a:t>Advice and information </a:t>
            </a:r>
            <a:endParaRPr lang="en-US" dirty="0"/>
          </a:p>
        </p:txBody>
      </p:sp>
      <p:sp>
        <p:nvSpPr>
          <p:cNvPr id="4" name="Octagon 3">
            <a:extLst>
              <a:ext uri="{FF2B5EF4-FFF2-40B4-BE49-F238E27FC236}">
                <a16:creationId xmlns:a16="http://schemas.microsoft.com/office/drawing/2014/main" id="{200B201F-F688-DB4A-B37F-9D58C1097E23}"/>
              </a:ext>
            </a:extLst>
          </p:cNvPr>
          <p:cNvSpPr/>
          <p:nvPr/>
        </p:nvSpPr>
        <p:spPr>
          <a:xfrm>
            <a:off x="6373983" y="1983324"/>
            <a:ext cx="1675508" cy="1675508"/>
          </a:xfrm>
          <a:prstGeom prst="oc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POLICY</a:t>
            </a:r>
            <a:endParaRPr lang="en-US" dirty="0"/>
          </a:p>
        </p:txBody>
      </p:sp>
    </p:spTree>
    <p:extLst>
      <p:ext uri="{BB962C8B-B14F-4D97-AF65-F5344CB8AC3E}">
        <p14:creationId xmlns:p14="http://schemas.microsoft.com/office/powerpoint/2010/main" val="2683912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FA5A1-D146-6F4F-90E7-A8C640862971}"/>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384EC148-CD0A-D04C-B9D4-21E171A4A98E}"/>
              </a:ext>
            </a:extLst>
          </p:cNvPr>
          <p:cNvSpPr>
            <a:spLocks noGrp="1"/>
          </p:cNvSpPr>
          <p:nvPr>
            <p:ph idx="1"/>
          </p:nvPr>
        </p:nvSpPr>
        <p:spPr>
          <a:xfrm>
            <a:off x="1064961" y="1540189"/>
            <a:ext cx="7247766" cy="4153426"/>
          </a:xfrm>
        </p:spPr>
        <p:txBody>
          <a:bodyPr/>
          <a:lstStyle/>
          <a:p>
            <a:r>
              <a:rPr lang="en-GB" dirty="0"/>
              <a:t>I gathered knowledge and experiences about HRM</a:t>
            </a:r>
          </a:p>
          <a:p>
            <a:r>
              <a:rPr lang="en-GB" dirty="0"/>
              <a:t>I have learn about HRM </a:t>
            </a:r>
          </a:p>
          <a:p>
            <a:r>
              <a:rPr lang="en-GB" dirty="0"/>
              <a:t>Now I know how important is HRM is in an organisation </a:t>
            </a:r>
          </a:p>
          <a:p>
            <a:r>
              <a:rPr lang="en-GB" dirty="0"/>
              <a:t>An organisation’s success depends on HR planning and in HR policy </a:t>
            </a:r>
          </a:p>
          <a:p>
            <a:r>
              <a:rPr lang="en-GB" dirty="0"/>
              <a:t>HRM is the main key of success in the organisation </a:t>
            </a:r>
          </a:p>
          <a:p>
            <a:r>
              <a:rPr lang="en-GB" dirty="0"/>
              <a:t>HR policy and HR strategy is a bridge between organisation </a:t>
            </a:r>
            <a:r>
              <a:rPr lang="en-GB"/>
              <a:t>and environment. </a:t>
            </a:r>
            <a:endParaRPr lang="en-GB" dirty="0"/>
          </a:p>
        </p:txBody>
      </p:sp>
    </p:spTree>
    <p:extLst>
      <p:ext uri="{BB962C8B-B14F-4D97-AF65-F5344CB8AC3E}">
        <p14:creationId xmlns:p14="http://schemas.microsoft.com/office/powerpoint/2010/main" val="3568515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D03A5-B641-1742-B861-F7855092B3C8}"/>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DFF68A9B-5EB3-8241-BF89-DAB56CA165B6}"/>
              </a:ext>
            </a:extLst>
          </p:cNvPr>
          <p:cNvSpPr>
            <a:spLocks noGrp="1"/>
          </p:cNvSpPr>
          <p:nvPr>
            <p:ph idx="1"/>
          </p:nvPr>
        </p:nvSpPr>
        <p:spPr>
          <a:xfrm>
            <a:off x="1091280" y="1743363"/>
            <a:ext cx="6591985" cy="3777622"/>
          </a:xfrm>
        </p:spPr>
        <p:txBody>
          <a:bodyPr/>
          <a:lstStyle/>
          <a:p>
            <a:r>
              <a:rPr lang="en-US" sz="1800" dirty="0">
                <a:solidFill>
                  <a:srgbClr val="555555"/>
                </a:solidFill>
                <a:latin typeface="HelveticaNeue"/>
              </a:rPr>
              <a:t>Armstrong, M. (2006), A Handbook of Human Resource Management Practice, 10th Edition, Kogan</a:t>
            </a:r>
            <a:endParaRPr lang="en-GB" sz="1800" dirty="0">
              <a:solidFill>
                <a:srgbClr val="555555"/>
              </a:solidFill>
              <a:latin typeface="HelveticaNeue"/>
            </a:endParaRPr>
          </a:p>
          <a:p>
            <a:r>
              <a:rPr lang="en-GB" dirty="0" err="1"/>
              <a:t>Mondy</a:t>
            </a:r>
            <a:r>
              <a:rPr lang="en-GB" dirty="0"/>
              <a:t> at 1996 </a:t>
            </a:r>
          </a:p>
          <a:p>
            <a:r>
              <a:rPr lang="en-US" sz="1800" dirty="0" err="1">
                <a:solidFill>
                  <a:srgbClr val="555555"/>
                </a:solidFill>
                <a:latin typeface="HelveticaNeue"/>
              </a:rPr>
              <a:t>Beardwell</a:t>
            </a:r>
            <a:r>
              <a:rPr lang="en-US" sz="1800" dirty="0">
                <a:solidFill>
                  <a:srgbClr val="555555"/>
                </a:solidFill>
                <a:latin typeface="HelveticaNeue"/>
              </a:rPr>
              <a:t>, I. Holden, L. </a:t>
            </a:r>
            <a:r>
              <a:rPr lang="en-US" sz="1800" dirty="0" err="1">
                <a:solidFill>
                  <a:srgbClr val="555555"/>
                </a:solidFill>
                <a:latin typeface="HelveticaNeue"/>
              </a:rPr>
              <a:t>Claydon</a:t>
            </a:r>
            <a:r>
              <a:rPr lang="en-US" sz="1800" dirty="0">
                <a:solidFill>
                  <a:srgbClr val="555555"/>
                </a:solidFill>
                <a:latin typeface="HelveticaNeue"/>
              </a:rPr>
              <a:t>, T. (2004), Human Resource Management: A Contemporary Approach, Fourth Edition, FT Prentice Hall, London</a:t>
            </a:r>
            <a:endParaRPr lang="en-GB" sz="1800" dirty="0">
              <a:solidFill>
                <a:srgbClr val="555555"/>
              </a:solidFill>
              <a:latin typeface="HelveticaNeue"/>
            </a:endParaRPr>
          </a:p>
          <a:p>
            <a:r>
              <a:rPr lang="en-US" sz="1800" dirty="0">
                <a:solidFill>
                  <a:srgbClr val="555555"/>
                </a:solidFill>
                <a:latin typeface="HelveticaNeue"/>
              </a:rPr>
              <a:t>Torrington, D. Hall, L. Taylor, S. (2008), Human Resource Management, Seventh Edition, FT Prentice Hall, London, p 259.</a:t>
            </a:r>
            <a:endParaRPr lang="en-GB" sz="1800" dirty="0">
              <a:solidFill>
                <a:srgbClr val="555555"/>
              </a:solidFill>
              <a:latin typeface="HelveticaNeue"/>
            </a:endParaRPr>
          </a:p>
          <a:p>
            <a:r>
              <a:rPr lang="en-GB" sz="1800" dirty="0" err="1">
                <a:solidFill>
                  <a:srgbClr val="555555"/>
                </a:solidFill>
                <a:latin typeface="HelveticaNeue"/>
              </a:rPr>
              <a:t>Corporate.mcdonalds.com</a:t>
            </a:r>
            <a:r>
              <a:rPr lang="en-GB" sz="1800" dirty="0">
                <a:solidFill>
                  <a:srgbClr val="555555"/>
                </a:solidFill>
                <a:latin typeface="HelveticaNeue"/>
              </a:rPr>
              <a:t>/mcd.html</a:t>
            </a:r>
          </a:p>
          <a:p>
            <a:r>
              <a:rPr lang="en-GB" sz="1800" dirty="0" err="1">
                <a:solidFill>
                  <a:srgbClr val="555555"/>
                </a:solidFill>
                <a:latin typeface="HelveticaNeue"/>
              </a:rPr>
              <a:t>Wwwmcdonalds</a:t>
            </a:r>
            <a:r>
              <a:rPr lang="en-GB" dirty="0" err="1">
                <a:solidFill>
                  <a:srgbClr val="555555"/>
                </a:solidFill>
                <a:latin typeface="HelveticaNeue"/>
              </a:rPr>
              <a:t>.com</a:t>
            </a:r>
            <a:r>
              <a:rPr lang="en-GB" dirty="0">
                <a:solidFill>
                  <a:srgbClr val="555555"/>
                </a:solidFill>
                <a:latin typeface="HelveticaNeue"/>
              </a:rPr>
              <a:t>/us/</a:t>
            </a:r>
            <a:r>
              <a:rPr lang="en-GB">
                <a:solidFill>
                  <a:srgbClr val="555555"/>
                </a:solidFill>
                <a:latin typeface="HelveticaNeue"/>
              </a:rPr>
              <a:t>en-us.html</a:t>
            </a:r>
            <a:endParaRPr lang="en-GB" sz="1800" dirty="0">
              <a:solidFill>
                <a:srgbClr val="555555"/>
              </a:solidFill>
              <a:latin typeface="HelveticaNeue"/>
            </a:endParaRPr>
          </a:p>
        </p:txBody>
      </p:sp>
    </p:spTree>
    <p:extLst>
      <p:ext uri="{BB962C8B-B14F-4D97-AF65-F5344CB8AC3E}">
        <p14:creationId xmlns:p14="http://schemas.microsoft.com/office/powerpoint/2010/main" val="419840777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Wisp</vt:lpstr>
      <vt:lpstr>University of Wales Trinity Saint David </vt:lpstr>
      <vt:lpstr>CONTENTS </vt:lpstr>
      <vt:lpstr>What is Human Resource Management</vt:lpstr>
      <vt:lpstr>HRM Policies </vt:lpstr>
      <vt:lpstr>HRM PROCESS </vt:lpstr>
      <vt:lpstr>HUMAN RESOURCE PLANNING </vt:lpstr>
      <vt:lpstr>RECRUITMENT AND SELECTION METHODS </vt:lpstr>
      <vt:lpstr>RECRUITMENT PROCESS </vt:lpstr>
      <vt:lpstr>HR OBJECTS  </vt:lpstr>
      <vt:lpstr>ELEMENTS OF HR PLANNING</vt:lpstr>
      <vt:lpstr>McDonald’s </vt:lpstr>
      <vt:lpstr>McDonald’s HR PROCESS </vt:lpstr>
      <vt:lpstr>McDonald’s HR POLICY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dc:title>
  <dc:creator>mumin ahmed</dc:creator>
  <cp:lastModifiedBy>mumin ahmed</cp:lastModifiedBy>
  <cp:revision>42</cp:revision>
  <dcterms:created xsi:type="dcterms:W3CDTF">2018-12-10T21:27:43Z</dcterms:created>
  <dcterms:modified xsi:type="dcterms:W3CDTF">2018-12-18T09:37:59Z</dcterms:modified>
</cp:coreProperties>
</file>