
<file path=[Content_Types].xml><?xml version="1.0" encoding="utf-8"?>
<Types xmlns="http://schemas.openxmlformats.org/package/2006/content-types">
  <Default Extension="fntdata" ContentType="application/x-fontdata"/>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8" r:id="rId2"/>
    <p:sldId id="259" r:id="rId3"/>
    <p:sldId id="261" r:id="rId4"/>
    <p:sldId id="264" r:id="rId5"/>
    <p:sldId id="260" r:id="rId6"/>
    <p:sldId id="263" r:id="rId7"/>
    <p:sldId id="262" r:id="rId8"/>
    <p:sldId id="265" r:id="rId9"/>
    <p:sldId id="266" r:id="rId10"/>
    <p:sldId id="268" r:id="rId11"/>
    <p:sldId id="267" r:id="rId12"/>
    <p:sldId id="269" r:id="rId13"/>
    <p:sldId id="270" r:id="rId14"/>
  </p:sldIdLst>
  <p:sldSz cx="12192000" cy="6858000"/>
  <p:notesSz cx="6858000" cy="9144000"/>
  <p:embeddedFontLst>
    <p:embeddedFont>
      <p:font typeface="Calibri" panose="020F0502020204030204" pitchFamily="34" charset="0"/>
      <p:regular r:id="rId15"/>
      <p:bold r:id="rId16"/>
      <p:italic r:id="rId17"/>
      <p:boldItalic r:id="rId18"/>
    </p:embeddedFont>
    <p:embeddedFont>
      <p:font typeface="Calibri Light" panose="020F0302020204030204" pitchFamily="34" charset="0"/>
      <p:regular r:id="rId19"/>
      <p:italic r:id="rId2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75F3C17-2C56-4EA7-88A5-FE6BB4006E7B}" v="20" dt="2020-12-07T11:56:46.8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94660"/>
  </p:normalViewPr>
  <p:slideViewPr>
    <p:cSldViewPr snapToGrid="0">
      <p:cViewPr varScale="1">
        <p:scale>
          <a:sx n="74" d="100"/>
          <a:sy n="74" d="100"/>
        </p:scale>
        <p:origin x="84" y="7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holas Shilton" userId="ef824442968f3bef" providerId="LiveId" clId="{E75F3C17-2C56-4EA7-88A5-FE6BB4006E7B}"/>
    <pc:docChg chg="custSel modSld">
      <pc:chgData name="Nicholas Shilton" userId="ef824442968f3bef" providerId="LiveId" clId="{E75F3C17-2C56-4EA7-88A5-FE6BB4006E7B}" dt="2020-12-08T10:21:12.694" v="11" actId="5793"/>
      <pc:docMkLst>
        <pc:docMk/>
      </pc:docMkLst>
      <pc:sldChg chg="modSp mod">
        <pc:chgData name="Nicholas Shilton" userId="ef824442968f3bef" providerId="LiveId" clId="{E75F3C17-2C56-4EA7-88A5-FE6BB4006E7B}" dt="2020-12-08T10:20:46.556" v="10" actId="20577"/>
        <pc:sldMkLst>
          <pc:docMk/>
          <pc:sldMk cId="3469644220" sldId="267"/>
        </pc:sldMkLst>
        <pc:spChg chg="mod">
          <ac:chgData name="Nicholas Shilton" userId="ef824442968f3bef" providerId="LiveId" clId="{E75F3C17-2C56-4EA7-88A5-FE6BB4006E7B}" dt="2020-12-08T10:20:46.556" v="10" actId="20577"/>
          <ac:spMkLst>
            <pc:docMk/>
            <pc:sldMk cId="3469644220" sldId="267"/>
            <ac:spMk id="3" creationId="{E5C6A981-E1DA-4CF7-B0B4-C7E2CF1AF8E6}"/>
          </ac:spMkLst>
        </pc:spChg>
      </pc:sldChg>
      <pc:sldChg chg="modSp mod">
        <pc:chgData name="Nicholas Shilton" userId="ef824442968f3bef" providerId="LiveId" clId="{E75F3C17-2C56-4EA7-88A5-FE6BB4006E7B}" dt="2020-12-08T10:21:12.694" v="11" actId="5793"/>
        <pc:sldMkLst>
          <pc:docMk/>
          <pc:sldMk cId="2919952476" sldId="270"/>
        </pc:sldMkLst>
        <pc:spChg chg="mod">
          <ac:chgData name="Nicholas Shilton" userId="ef824442968f3bef" providerId="LiveId" clId="{E75F3C17-2C56-4EA7-88A5-FE6BB4006E7B}" dt="2020-12-08T10:21:12.694" v="11" actId="5793"/>
          <ac:spMkLst>
            <pc:docMk/>
            <pc:sldMk cId="2919952476" sldId="270"/>
            <ac:spMk id="6" creationId="{D9949ED8-267B-4E2E-A6B2-B925E19B751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93FBB-3F94-4BEE-8C74-061C626A16F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8D191D5-5C96-46FF-9F86-43DB130AB7C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D323921-89BA-47D7-9263-6AB3E68FA101}"/>
              </a:ext>
            </a:extLst>
          </p:cNvPr>
          <p:cNvSpPr>
            <a:spLocks noGrp="1"/>
          </p:cNvSpPr>
          <p:nvPr>
            <p:ph type="dt" sz="half" idx="10"/>
          </p:nvPr>
        </p:nvSpPr>
        <p:spPr/>
        <p:txBody>
          <a:bodyPr/>
          <a:lstStyle/>
          <a:p>
            <a:fld id="{84449AF3-B4B8-4812-9C3A-2CCCCEFF7745}" type="datetimeFigureOut">
              <a:rPr lang="en-GB" smtClean="0"/>
              <a:t>08/12/2020</a:t>
            </a:fld>
            <a:endParaRPr lang="en-GB"/>
          </a:p>
        </p:txBody>
      </p:sp>
      <p:sp>
        <p:nvSpPr>
          <p:cNvPr id="5" name="Footer Placeholder 4">
            <a:extLst>
              <a:ext uri="{FF2B5EF4-FFF2-40B4-BE49-F238E27FC236}">
                <a16:creationId xmlns:a16="http://schemas.microsoft.com/office/drawing/2014/main" id="{4BE4700C-E727-455F-8283-F66BFE0B1A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AB16B2-1D30-4812-997F-79D138C6F88E}"/>
              </a:ext>
            </a:extLst>
          </p:cNvPr>
          <p:cNvSpPr>
            <a:spLocks noGrp="1"/>
          </p:cNvSpPr>
          <p:nvPr>
            <p:ph type="sldNum" sz="quarter" idx="12"/>
          </p:nvPr>
        </p:nvSpPr>
        <p:spPr/>
        <p:txBody>
          <a:bodyPr/>
          <a:lstStyle/>
          <a:p>
            <a:fld id="{997182CE-C6DF-4367-8A19-EEA1D8C133BE}" type="slidenum">
              <a:rPr lang="en-GB" smtClean="0"/>
              <a:t>‹#›</a:t>
            </a:fld>
            <a:endParaRPr lang="en-GB"/>
          </a:p>
        </p:txBody>
      </p:sp>
    </p:spTree>
    <p:extLst>
      <p:ext uri="{BB962C8B-B14F-4D97-AF65-F5344CB8AC3E}">
        <p14:creationId xmlns:p14="http://schemas.microsoft.com/office/powerpoint/2010/main" val="40796410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10F17-7ED1-46E4-A1EE-CECF48FD528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4107EEB-9E1A-4340-9A01-7584DA5F081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8C4EFC-6EF2-4893-963D-FA3B39170FB8}"/>
              </a:ext>
            </a:extLst>
          </p:cNvPr>
          <p:cNvSpPr>
            <a:spLocks noGrp="1"/>
          </p:cNvSpPr>
          <p:nvPr>
            <p:ph type="dt" sz="half" idx="10"/>
          </p:nvPr>
        </p:nvSpPr>
        <p:spPr/>
        <p:txBody>
          <a:bodyPr/>
          <a:lstStyle/>
          <a:p>
            <a:fld id="{84449AF3-B4B8-4812-9C3A-2CCCCEFF7745}" type="datetimeFigureOut">
              <a:rPr lang="en-GB" smtClean="0"/>
              <a:t>08/12/2020</a:t>
            </a:fld>
            <a:endParaRPr lang="en-GB"/>
          </a:p>
        </p:txBody>
      </p:sp>
      <p:sp>
        <p:nvSpPr>
          <p:cNvPr id="5" name="Footer Placeholder 4">
            <a:extLst>
              <a:ext uri="{FF2B5EF4-FFF2-40B4-BE49-F238E27FC236}">
                <a16:creationId xmlns:a16="http://schemas.microsoft.com/office/drawing/2014/main" id="{28891749-8AC8-4218-BC41-D7D34CF58E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86B77A-49F6-4B50-8047-DC46B5CD6BEF}"/>
              </a:ext>
            </a:extLst>
          </p:cNvPr>
          <p:cNvSpPr>
            <a:spLocks noGrp="1"/>
          </p:cNvSpPr>
          <p:nvPr>
            <p:ph type="sldNum" sz="quarter" idx="12"/>
          </p:nvPr>
        </p:nvSpPr>
        <p:spPr/>
        <p:txBody>
          <a:bodyPr/>
          <a:lstStyle/>
          <a:p>
            <a:fld id="{997182CE-C6DF-4367-8A19-EEA1D8C133BE}" type="slidenum">
              <a:rPr lang="en-GB" smtClean="0"/>
              <a:t>‹#›</a:t>
            </a:fld>
            <a:endParaRPr lang="en-GB"/>
          </a:p>
        </p:txBody>
      </p:sp>
    </p:spTree>
    <p:extLst>
      <p:ext uri="{BB962C8B-B14F-4D97-AF65-F5344CB8AC3E}">
        <p14:creationId xmlns:p14="http://schemas.microsoft.com/office/powerpoint/2010/main" val="24235525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70974-E4EE-4446-8519-39B756D22FE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6FFA84E-A79C-4EA9-AA82-9B9F2A89E86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9C9D3C4-F9CB-4A59-80F6-A8270909F803}"/>
              </a:ext>
            </a:extLst>
          </p:cNvPr>
          <p:cNvSpPr>
            <a:spLocks noGrp="1"/>
          </p:cNvSpPr>
          <p:nvPr>
            <p:ph type="dt" sz="half" idx="10"/>
          </p:nvPr>
        </p:nvSpPr>
        <p:spPr/>
        <p:txBody>
          <a:bodyPr/>
          <a:lstStyle/>
          <a:p>
            <a:fld id="{84449AF3-B4B8-4812-9C3A-2CCCCEFF7745}" type="datetimeFigureOut">
              <a:rPr lang="en-GB" smtClean="0"/>
              <a:t>08/12/2020</a:t>
            </a:fld>
            <a:endParaRPr lang="en-GB"/>
          </a:p>
        </p:txBody>
      </p:sp>
      <p:sp>
        <p:nvSpPr>
          <p:cNvPr id="5" name="Footer Placeholder 4">
            <a:extLst>
              <a:ext uri="{FF2B5EF4-FFF2-40B4-BE49-F238E27FC236}">
                <a16:creationId xmlns:a16="http://schemas.microsoft.com/office/drawing/2014/main" id="{CC0ACACC-0407-4241-BFF9-FDF52B3C8C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67E049-F7A3-442E-9652-906A0706CCC6}"/>
              </a:ext>
            </a:extLst>
          </p:cNvPr>
          <p:cNvSpPr>
            <a:spLocks noGrp="1"/>
          </p:cNvSpPr>
          <p:nvPr>
            <p:ph type="sldNum" sz="quarter" idx="12"/>
          </p:nvPr>
        </p:nvSpPr>
        <p:spPr/>
        <p:txBody>
          <a:bodyPr/>
          <a:lstStyle/>
          <a:p>
            <a:fld id="{997182CE-C6DF-4367-8A19-EEA1D8C133BE}" type="slidenum">
              <a:rPr lang="en-GB" smtClean="0"/>
              <a:t>‹#›</a:t>
            </a:fld>
            <a:endParaRPr lang="en-GB"/>
          </a:p>
        </p:txBody>
      </p:sp>
    </p:spTree>
    <p:extLst>
      <p:ext uri="{BB962C8B-B14F-4D97-AF65-F5344CB8AC3E}">
        <p14:creationId xmlns:p14="http://schemas.microsoft.com/office/powerpoint/2010/main" val="19685221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BC5E4A-4C54-402F-9867-8AEDB7A102F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D0C24EF-020B-4FC5-B1C4-60C33B37312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17204EF-A9B6-4CFB-9046-7808548CCFD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FED675D-C2F0-4C4E-82FD-9D378AA83972}"/>
              </a:ext>
            </a:extLst>
          </p:cNvPr>
          <p:cNvSpPr>
            <a:spLocks noGrp="1"/>
          </p:cNvSpPr>
          <p:nvPr>
            <p:ph type="dt" sz="half" idx="10"/>
          </p:nvPr>
        </p:nvSpPr>
        <p:spPr/>
        <p:txBody>
          <a:bodyPr/>
          <a:lstStyle/>
          <a:p>
            <a:fld id="{84449AF3-B4B8-4812-9C3A-2CCCCEFF7745}" type="datetimeFigureOut">
              <a:rPr lang="en-GB" smtClean="0"/>
              <a:t>08/12/2020</a:t>
            </a:fld>
            <a:endParaRPr lang="en-GB"/>
          </a:p>
        </p:txBody>
      </p:sp>
      <p:sp>
        <p:nvSpPr>
          <p:cNvPr id="6" name="Footer Placeholder 5">
            <a:extLst>
              <a:ext uri="{FF2B5EF4-FFF2-40B4-BE49-F238E27FC236}">
                <a16:creationId xmlns:a16="http://schemas.microsoft.com/office/drawing/2014/main" id="{ABC8C673-0D54-444E-B5B3-C51E26FC65F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585BDD2-DA17-4136-8556-D17A37078442}"/>
              </a:ext>
            </a:extLst>
          </p:cNvPr>
          <p:cNvSpPr>
            <a:spLocks noGrp="1"/>
          </p:cNvSpPr>
          <p:nvPr>
            <p:ph type="sldNum" sz="quarter" idx="12"/>
          </p:nvPr>
        </p:nvSpPr>
        <p:spPr/>
        <p:txBody>
          <a:bodyPr/>
          <a:lstStyle/>
          <a:p>
            <a:fld id="{997182CE-C6DF-4367-8A19-EEA1D8C133BE}" type="slidenum">
              <a:rPr lang="en-GB" smtClean="0"/>
              <a:t>‹#›</a:t>
            </a:fld>
            <a:endParaRPr lang="en-GB"/>
          </a:p>
        </p:txBody>
      </p:sp>
    </p:spTree>
    <p:extLst>
      <p:ext uri="{BB962C8B-B14F-4D97-AF65-F5344CB8AC3E}">
        <p14:creationId xmlns:p14="http://schemas.microsoft.com/office/powerpoint/2010/main" val="6279153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ECBBC-CB42-4705-9ED1-CBF50D81D02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132B7AE-060C-4DD0-AB3D-B372A99BC22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0014000-6A4B-4141-AF18-82FCB606B0F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69AB576-C3C3-4E8F-AC14-89057464FF6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ADFDABC-45E4-408B-A63F-B059E18CE6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253E0F1-D54E-4206-951F-91D86511D743}"/>
              </a:ext>
            </a:extLst>
          </p:cNvPr>
          <p:cNvSpPr>
            <a:spLocks noGrp="1"/>
          </p:cNvSpPr>
          <p:nvPr>
            <p:ph type="dt" sz="half" idx="10"/>
          </p:nvPr>
        </p:nvSpPr>
        <p:spPr/>
        <p:txBody>
          <a:bodyPr/>
          <a:lstStyle/>
          <a:p>
            <a:fld id="{84449AF3-B4B8-4812-9C3A-2CCCCEFF7745}" type="datetimeFigureOut">
              <a:rPr lang="en-GB" smtClean="0"/>
              <a:t>08/12/2020</a:t>
            </a:fld>
            <a:endParaRPr lang="en-GB"/>
          </a:p>
        </p:txBody>
      </p:sp>
      <p:sp>
        <p:nvSpPr>
          <p:cNvPr id="8" name="Footer Placeholder 7">
            <a:extLst>
              <a:ext uri="{FF2B5EF4-FFF2-40B4-BE49-F238E27FC236}">
                <a16:creationId xmlns:a16="http://schemas.microsoft.com/office/drawing/2014/main" id="{61ABF4BA-1DE2-455C-AF1F-88FA5237360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21C606B-4885-4BFF-B937-A0A5ABFBC5DE}"/>
              </a:ext>
            </a:extLst>
          </p:cNvPr>
          <p:cNvSpPr>
            <a:spLocks noGrp="1"/>
          </p:cNvSpPr>
          <p:nvPr>
            <p:ph type="sldNum" sz="quarter" idx="12"/>
          </p:nvPr>
        </p:nvSpPr>
        <p:spPr/>
        <p:txBody>
          <a:bodyPr/>
          <a:lstStyle/>
          <a:p>
            <a:fld id="{997182CE-C6DF-4367-8A19-EEA1D8C133BE}" type="slidenum">
              <a:rPr lang="en-GB" smtClean="0"/>
              <a:t>‹#›</a:t>
            </a:fld>
            <a:endParaRPr lang="en-GB"/>
          </a:p>
        </p:txBody>
      </p:sp>
    </p:spTree>
    <p:extLst>
      <p:ext uri="{BB962C8B-B14F-4D97-AF65-F5344CB8AC3E}">
        <p14:creationId xmlns:p14="http://schemas.microsoft.com/office/powerpoint/2010/main" val="17729212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F0529-6D19-45FB-88F1-AE433E6B697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01F3427-31C3-4433-86EA-4C727E8D9067}"/>
              </a:ext>
            </a:extLst>
          </p:cNvPr>
          <p:cNvSpPr>
            <a:spLocks noGrp="1"/>
          </p:cNvSpPr>
          <p:nvPr>
            <p:ph type="dt" sz="half" idx="10"/>
          </p:nvPr>
        </p:nvSpPr>
        <p:spPr/>
        <p:txBody>
          <a:bodyPr/>
          <a:lstStyle/>
          <a:p>
            <a:fld id="{84449AF3-B4B8-4812-9C3A-2CCCCEFF7745}" type="datetimeFigureOut">
              <a:rPr lang="en-GB" smtClean="0"/>
              <a:t>08/12/2020</a:t>
            </a:fld>
            <a:endParaRPr lang="en-GB"/>
          </a:p>
        </p:txBody>
      </p:sp>
      <p:sp>
        <p:nvSpPr>
          <p:cNvPr id="4" name="Footer Placeholder 3">
            <a:extLst>
              <a:ext uri="{FF2B5EF4-FFF2-40B4-BE49-F238E27FC236}">
                <a16:creationId xmlns:a16="http://schemas.microsoft.com/office/drawing/2014/main" id="{29EDAC9F-7329-4C0E-A5AF-70561311807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85FF383-8A35-4882-9234-D4D2797304D8}"/>
              </a:ext>
            </a:extLst>
          </p:cNvPr>
          <p:cNvSpPr>
            <a:spLocks noGrp="1"/>
          </p:cNvSpPr>
          <p:nvPr>
            <p:ph type="sldNum" sz="quarter" idx="12"/>
          </p:nvPr>
        </p:nvSpPr>
        <p:spPr/>
        <p:txBody>
          <a:bodyPr/>
          <a:lstStyle/>
          <a:p>
            <a:fld id="{997182CE-C6DF-4367-8A19-EEA1D8C133BE}" type="slidenum">
              <a:rPr lang="en-GB" smtClean="0"/>
              <a:t>‹#›</a:t>
            </a:fld>
            <a:endParaRPr lang="en-GB"/>
          </a:p>
        </p:txBody>
      </p:sp>
    </p:spTree>
    <p:extLst>
      <p:ext uri="{BB962C8B-B14F-4D97-AF65-F5344CB8AC3E}">
        <p14:creationId xmlns:p14="http://schemas.microsoft.com/office/powerpoint/2010/main" val="1496769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045AFA3-9077-4CD3-97A5-C122C4F6B107}"/>
              </a:ext>
            </a:extLst>
          </p:cNvPr>
          <p:cNvSpPr>
            <a:spLocks noGrp="1"/>
          </p:cNvSpPr>
          <p:nvPr>
            <p:ph type="dt" sz="half" idx="10"/>
          </p:nvPr>
        </p:nvSpPr>
        <p:spPr/>
        <p:txBody>
          <a:bodyPr/>
          <a:lstStyle/>
          <a:p>
            <a:fld id="{84449AF3-B4B8-4812-9C3A-2CCCCEFF7745}" type="datetimeFigureOut">
              <a:rPr lang="en-GB" smtClean="0"/>
              <a:t>08/12/2020</a:t>
            </a:fld>
            <a:endParaRPr lang="en-GB"/>
          </a:p>
        </p:txBody>
      </p:sp>
      <p:sp>
        <p:nvSpPr>
          <p:cNvPr id="3" name="Footer Placeholder 2">
            <a:extLst>
              <a:ext uri="{FF2B5EF4-FFF2-40B4-BE49-F238E27FC236}">
                <a16:creationId xmlns:a16="http://schemas.microsoft.com/office/drawing/2014/main" id="{22736E5A-26CB-4B4C-AEF6-6C5B3F450D9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85E30EF-9A82-4A9C-8C1D-47083F59EDED}"/>
              </a:ext>
            </a:extLst>
          </p:cNvPr>
          <p:cNvSpPr>
            <a:spLocks noGrp="1"/>
          </p:cNvSpPr>
          <p:nvPr>
            <p:ph type="sldNum" sz="quarter" idx="12"/>
          </p:nvPr>
        </p:nvSpPr>
        <p:spPr/>
        <p:txBody>
          <a:bodyPr/>
          <a:lstStyle/>
          <a:p>
            <a:fld id="{997182CE-C6DF-4367-8A19-EEA1D8C133BE}" type="slidenum">
              <a:rPr lang="en-GB" smtClean="0"/>
              <a:t>‹#›</a:t>
            </a:fld>
            <a:endParaRPr lang="en-GB"/>
          </a:p>
        </p:txBody>
      </p:sp>
    </p:spTree>
    <p:extLst>
      <p:ext uri="{BB962C8B-B14F-4D97-AF65-F5344CB8AC3E}">
        <p14:creationId xmlns:p14="http://schemas.microsoft.com/office/powerpoint/2010/main" val="742471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0290E-0D49-4B5A-B8B4-EC9F59532B0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AB0DB21-A3BB-445B-9075-79BAB0A4FCF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4600291-0F61-4426-8574-BE2E61E2AA8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7563691-304F-49B3-90CE-48C1092B321F}"/>
              </a:ext>
            </a:extLst>
          </p:cNvPr>
          <p:cNvSpPr>
            <a:spLocks noGrp="1"/>
          </p:cNvSpPr>
          <p:nvPr>
            <p:ph type="dt" sz="half" idx="10"/>
          </p:nvPr>
        </p:nvSpPr>
        <p:spPr/>
        <p:txBody>
          <a:bodyPr/>
          <a:lstStyle/>
          <a:p>
            <a:fld id="{84449AF3-B4B8-4812-9C3A-2CCCCEFF7745}" type="datetimeFigureOut">
              <a:rPr lang="en-GB" smtClean="0"/>
              <a:t>08/12/2020</a:t>
            </a:fld>
            <a:endParaRPr lang="en-GB"/>
          </a:p>
        </p:txBody>
      </p:sp>
      <p:sp>
        <p:nvSpPr>
          <p:cNvPr id="6" name="Footer Placeholder 5">
            <a:extLst>
              <a:ext uri="{FF2B5EF4-FFF2-40B4-BE49-F238E27FC236}">
                <a16:creationId xmlns:a16="http://schemas.microsoft.com/office/drawing/2014/main" id="{A3C592E9-AE45-430A-A0BF-325A0777F95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589C56E-37A0-427F-9163-D5D4D2AA51DB}"/>
              </a:ext>
            </a:extLst>
          </p:cNvPr>
          <p:cNvSpPr>
            <a:spLocks noGrp="1"/>
          </p:cNvSpPr>
          <p:nvPr>
            <p:ph type="sldNum" sz="quarter" idx="12"/>
          </p:nvPr>
        </p:nvSpPr>
        <p:spPr/>
        <p:txBody>
          <a:bodyPr/>
          <a:lstStyle/>
          <a:p>
            <a:fld id="{997182CE-C6DF-4367-8A19-EEA1D8C133BE}" type="slidenum">
              <a:rPr lang="en-GB" smtClean="0"/>
              <a:t>‹#›</a:t>
            </a:fld>
            <a:endParaRPr lang="en-GB"/>
          </a:p>
        </p:txBody>
      </p:sp>
    </p:spTree>
    <p:extLst>
      <p:ext uri="{BB962C8B-B14F-4D97-AF65-F5344CB8AC3E}">
        <p14:creationId xmlns:p14="http://schemas.microsoft.com/office/powerpoint/2010/main" val="23523941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7AB42-54BD-4F37-8634-B48D36EAB3B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9B3E969-7AEA-4A29-A83E-B29C50D71E1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5C9871B-D986-4DFB-92D2-A1C71D966E2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BF38CFE-71E9-403F-B615-E9F406A144A6}"/>
              </a:ext>
            </a:extLst>
          </p:cNvPr>
          <p:cNvSpPr>
            <a:spLocks noGrp="1"/>
          </p:cNvSpPr>
          <p:nvPr>
            <p:ph type="dt" sz="half" idx="10"/>
          </p:nvPr>
        </p:nvSpPr>
        <p:spPr/>
        <p:txBody>
          <a:bodyPr/>
          <a:lstStyle/>
          <a:p>
            <a:fld id="{84449AF3-B4B8-4812-9C3A-2CCCCEFF7745}" type="datetimeFigureOut">
              <a:rPr lang="en-GB" smtClean="0"/>
              <a:t>08/12/2020</a:t>
            </a:fld>
            <a:endParaRPr lang="en-GB"/>
          </a:p>
        </p:txBody>
      </p:sp>
      <p:sp>
        <p:nvSpPr>
          <p:cNvPr id="6" name="Footer Placeholder 5">
            <a:extLst>
              <a:ext uri="{FF2B5EF4-FFF2-40B4-BE49-F238E27FC236}">
                <a16:creationId xmlns:a16="http://schemas.microsoft.com/office/drawing/2014/main" id="{ABD60CCF-7DB6-4777-931D-10AF01DDC4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01939D1-6B42-4337-9BFA-F3C53CC1003D}"/>
              </a:ext>
            </a:extLst>
          </p:cNvPr>
          <p:cNvSpPr>
            <a:spLocks noGrp="1"/>
          </p:cNvSpPr>
          <p:nvPr>
            <p:ph type="sldNum" sz="quarter" idx="12"/>
          </p:nvPr>
        </p:nvSpPr>
        <p:spPr/>
        <p:txBody>
          <a:bodyPr/>
          <a:lstStyle/>
          <a:p>
            <a:fld id="{997182CE-C6DF-4367-8A19-EEA1D8C133BE}" type="slidenum">
              <a:rPr lang="en-GB" smtClean="0"/>
              <a:t>‹#›</a:t>
            </a:fld>
            <a:endParaRPr lang="en-GB"/>
          </a:p>
        </p:txBody>
      </p:sp>
    </p:spTree>
    <p:extLst>
      <p:ext uri="{BB962C8B-B14F-4D97-AF65-F5344CB8AC3E}">
        <p14:creationId xmlns:p14="http://schemas.microsoft.com/office/powerpoint/2010/main" val="22966566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878EB-6D97-40CB-B128-FA25E83478B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80A5EC9-81EB-4C45-B087-52444A724EF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9FDEF2-E893-42DE-997D-5C0F882E3E4E}"/>
              </a:ext>
            </a:extLst>
          </p:cNvPr>
          <p:cNvSpPr>
            <a:spLocks noGrp="1"/>
          </p:cNvSpPr>
          <p:nvPr>
            <p:ph type="dt" sz="half" idx="10"/>
          </p:nvPr>
        </p:nvSpPr>
        <p:spPr/>
        <p:txBody>
          <a:bodyPr/>
          <a:lstStyle/>
          <a:p>
            <a:fld id="{84449AF3-B4B8-4812-9C3A-2CCCCEFF7745}" type="datetimeFigureOut">
              <a:rPr lang="en-GB" smtClean="0"/>
              <a:t>08/12/2020</a:t>
            </a:fld>
            <a:endParaRPr lang="en-GB"/>
          </a:p>
        </p:txBody>
      </p:sp>
      <p:sp>
        <p:nvSpPr>
          <p:cNvPr id="5" name="Footer Placeholder 4">
            <a:extLst>
              <a:ext uri="{FF2B5EF4-FFF2-40B4-BE49-F238E27FC236}">
                <a16:creationId xmlns:a16="http://schemas.microsoft.com/office/drawing/2014/main" id="{5C4FEEFD-5E95-45B9-BB36-06A9773DF7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406320-3B70-4127-8BF9-61D9D183B252}"/>
              </a:ext>
            </a:extLst>
          </p:cNvPr>
          <p:cNvSpPr>
            <a:spLocks noGrp="1"/>
          </p:cNvSpPr>
          <p:nvPr>
            <p:ph type="sldNum" sz="quarter" idx="12"/>
          </p:nvPr>
        </p:nvSpPr>
        <p:spPr/>
        <p:txBody>
          <a:bodyPr/>
          <a:lstStyle/>
          <a:p>
            <a:fld id="{997182CE-C6DF-4367-8A19-EEA1D8C133BE}" type="slidenum">
              <a:rPr lang="en-GB" smtClean="0"/>
              <a:t>‹#›</a:t>
            </a:fld>
            <a:endParaRPr lang="en-GB"/>
          </a:p>
        </p:txBody>
      </p:sp>
    </p:spTree>
    <p:extLst>
      <p:ext uri="{BB962C8B-B14F-4D97-AF65-F5344CB8AC3E}">
        <p14:creationId xmlns:p14="http://schemas.microsoft.com/office/powerpoint/2010/main" val="7478532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472E91D-90F1-4CA6-9E7A-2FB4D179435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1E6DF99-37B4-4FF8-920E-C4BAA29F934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51AECB-E25B-4D71-A6FC-E5D2575A527B}"/>
              </a:ext>
            </a:extLst>
          </p:cNvPr>
          <p:cNvSpPr>
            <a:spLocks noGrp="1"/>
          </p:cNvSpPr>
          <p:nvPr>
            <p:ph type="dt" sz="half" idx="10"/>
          </p:nvPr>
        </p:nvSpPr>
        <p:spPr/>
        <p:txBody>
          <a:bodyPr/>
          <a:lstStyle/>
          <a:p>
            <a:fld id="{84449AF3-B4B8-4812-9C3A-2CCCCEFF7745}" type="datetimeFigureOut">
              <a:rPr lang="en-GB" smtClean="0"/>
              <a:t>08/12/2020</a:t>
            </a:fld>
            <a:endParaRPr lang="en-GB"/>
          </a:p>
        </p:txBody>
      </p:sp>
      <p:sp>
        <p:nvSpPr>
          <p:cNvPr id="5" name="Footer Placeholder 4">
            <a:extLst>
              <a:ext uri="{FF2B5EF4-FFF2-40B4-BE49-F238E27FC236}">
                <a16:creationId xmlns:a16="http://schemas.microsoft.com/office/drawing/2014/main" id="{01AA267C-B2F3-43E8-97DA-7BED47275F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B30F76-ED56-4EC2-8114-C9BD8B3D14E6}"/>
              </a:ext>
            </a:extLst>
          </p:cNvPr>
          <p:cNvSpPr>
            <a:spLocks noGrp="1"/>
          </p:cNvSpPr>
          <p:nvPr>
            <p:ph type="sldNum" sz="quarter" idx="12"/>
          </p:nvPr>
        </p:nvSpPr>
        <p:spPr/>
        <p:txBody>
          <a:bodyPr/>
          <a:lstStyle/>
          <a:p>
            <a:fld id="{997182CE-C6DF-4367-8A19-EEA1D8C133BE}" type="slidenum">
              <a:rPr lang="en-GB" smtClean="0"/>
              <a:t>‹#›</a:t>
            </a:fld>
            <a:endParaRPr lang="en-GB"/>
          </a:p>
        </p:txBody>
      </p:sp>
    </p:spTree>
    <p:extLst>
      <p:ext uri="{BB962C8B-B14F-4D97-AF65-F5344CB8AC3E}">
        <p14:creationId xmlns:p14="http://schemas.microsoft.com/office/powerpoint/2010/main" val="13611148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DB8F70-753F-4440-84FC-6980AEEEC54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B991A0B-2391-45D3-8115-0AC73FB8B4D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C0F5B2-15E1-4CC0-98BD-DB30B23CC5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449AF3-B4B8-4812-9C3A-2CCCCEFF7745}" type="datetimeFigureOut">
              <a:rPr lang="en-GB" smtClean="0"/>
              <a:t>08/12/2020</a:t>
            </a:fld>
            <a:endParaRPr lang="en-GB"/>
          </a:p>
        </p:txBody>
      </p:sp>
      <p:sp>
        <p:nvSpPr>
          <p:cNvPr id="5" name="Footer Placeholder 4">
            <a:extLst>
              <a:ext uri="{FF2B5EF4-FFF2-40B4-BE49-F238E27FC236}">
                <a16:creationId xmlns:a16="http://schemas.microsoft.com/office/drawing/2014/main" id="{02A03A14-805E-4652-AA25-B68AE022120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12AA641-EE81-4A7C-9468-4A744B371C3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97182CE-C6DF-4367-8A19-EEA1D8C133BE}" type="slidenum">
              <a:rPr lang="en-GB" smtClean="0"/>
              <a:t>‹#›</a:t>
            </a:fld>
            <a:endParaRPr lang="en-GB"/>
          </a:p>
        </p:txBody>
      </p:sp>
    </p:spTree>
    <p:extLst>
      <p:ext uri="{BB962C8B-B14F-4D97-AF65-F5344CB8AC3E}">
        <p14:creationId xmlns:p14="http://schemas.microsoft.com/office/powerpoint/2010/main" val="15938032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FD89E4-776C-4D8A-8A4E-4122261B3AB7}"/>
              </a:ext>
            </a:extLst>
          </p:cNvPr>
          <p:cNvSpPr>
            <a:spLocks noGrp="1"/>
          </p:cNvSpPr>
          <p:nvPr>
            <p:ph idx="1"/>
          </p:nvPr>
        </p:nvSpPr>
        <p:spPr/>
        <p:txBody>
          <a:bodyPr/>
          <a:lstStyle/>
          <a:p>
            <a:pPr marL="0" indent="0" algn="ctr">
              <a:buNone/>
            </a:pPr>
            <a:endParaRPr lang="en-GB" sz="1800" b="1"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lgn="ctr">
              <a:buNone/>
            </a:pPr>
            <a:r>
              <a:rPr lang="en-GB" sz="4800" b="1" dirty="0">
                <a:latin typeface="Arial" panose="020B0604020202020204" pitchFamily="34" charset="0"/>
                <a:ea typeface="Times New Roman" panose="02020603050405020304" pitchFamily="18" charset="0"/>
                <a:cs typeface="Times New Roman" panose="02020603050405020304" pitchFamily="18" charset="0"/>
              </a:rPr>
              <a:t>Nostalgia and its backlash</a:t>
            </a:r>
            <a:endParaRPr lang="en-GB" sz="1800" b="1" dirty="0">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Subtitle 2">
            <a:extLst>
              <a:ext uri="{FF2B5EF4-FFF2-40B4-BE49-F238E27FC236}">
                <a16:creationId xmlns:a16="http://schemas.microsoft.com/office/drawing/2014/main" id="{DBCBD6B4-6F50-48F7-8557-4F9786393DBC}"/>
              </a:ext>
            </a:extLst>
          </p:cNvPr>
          <p:cNvSpPr>
            <a:spLocks noGrp="1"/>
          </p:cNvSpPr>
          <p:nvPr>
            <p:ph type="title"/>
          </p:nvPr>
        </p:nvSpPr>
        <p:spPr>
          <a:xfrm>
            <a:off x="838200" y="365125"/>
            <a:ext cx="10515600" cy="1325563"/>
          </a:xfrm>
        </p:spPr>
        <p:txBody>
          <a:bodyPr/>
          <a:lstStyle/>
          <a:p>
            <a:pPr algn="ctr"/>
            <a:br>
              <a:rPr lang="en-GB" b="1" dirty="0">
                <a:effectLst/>
                <a:latin typeface="Arial" panose="020B0604020202020204" pitchFamily="34" charset="0"/>
                <a:ea typeface="Times New Roman" panose="02020603050405020304" pitchFamily="18" charset="0"/>
              </a:rPr>
            </a:br>
            <a:r>
              <a:rPr lang="en-GB" b="1" dirty="0">
                <a:effectLst/>
                <a:latin typeface="Arial" panose="020B0604020202020204" pitchFamily="34" charset="0"/>
                <a:ea typeface="Times New Roman" panose="02020603050405020304" pitchFamily="18" charset="0"/>
                <a:cs typeface="Arial" panose="020B0604020202020204" pitchFamily="34" charset="0"/>
              </a:rPr>
              <a:t>MODULE CODE: HPCS6007</a:t>
            </a:r>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5711525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6841F-5C37-4E64-A0E6-3192E37DEFE3}"/>
              </a:ext>
            </a:extLst>
          </p:cNvPr>
          <p:cNvSpPr>
            <a:spLocks noGrp="1"/>
          </p:cNvSpPr>
          <p:nvPr>
            <p:ph type="title"/>
          </p:nvPr>
        </p:nvSpPr>
        <p:spPr/>
        <p:txBody>
          <a:bodyPr/>
          <a:lstStyle/>
          <a:p>
            <a:pPr algn="ctr"/>
            <a:r>
              <a:rPr lang="en-US" dirty="0">
                <a:latin typeface="Arial" panose="020B0604020202020204" pitchFamily="34" charset="0"/>
                <a:cs typeface="Arial" panose="020B0604020202020204" pitchFamily="34" charset="0"/>
              </a:rPr>
              <a:t>Nostalgia</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2010921-6763-4062-8EF7-9A4FA3294A7C}"/>
              </a:ext>
            </a:extLst>
          </p:cNvPr>
          <p:cNvSpPr>
            <a:spLocks noGrp="1"/>
          </p:cNvSpPr>
          <p:nvPr>
            <p:ph idx="1"/>
          </p:nvPr>
        </p:nvSpPr>
        <p:spPr/>
        <p:txBody>
          <a:bodyPr/>
          <a:lstStyle/>
          <a:p>
            <a:pPr marL="0" indent="0">
              <a:buNone/>
            </a:pPr>
            <a:r>
              <a:rPr lang="en-GB" sz="3200" dirty="0">
                <a:effectLst/>
                <a:latin typeface="Arial" panose="020B0604020202020204" pitchFamily="34" charset="0"/>
                <a:ea typeface="Times New Roman" panose="02020603050405020304" pitchFamily="18" charset="0"/>
                <a:cs typeface="Times New Roman" panose="02020603050405020304" pitchFamily="18" charset="0"/>
              </a:rPr>
              <a:t>‘Far from their fatherland…. The Bretons only lead a half existence. Often they die from  the regret of no longer seeing it’ – La </a:t>
            </a:r>
            <a:r>
              <a:rPr lang="en-GB" sz="3200" dirty="0" err="1">
                <a:effectLst/>
                <a:latin typeface="Arial" panose="020B0604020202020204" pitchFamily="34" charset="0"/>
                <a:ea typeface="Times New Roman" panose="02020603050405020304" pitchFamily="18" charset="0"/>
                <a:cs typeface="Times New Roman" panose="02020603050405020304" pitchFamily="18" charset="0"/>
              </a:rPr>
              <a:t>Villemarqué</a:t>
            </a:r>
            <a:endParaRPr lang="en-GB" sz="32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buNone/>
            </a:pPr>
            <a:endParaRPr lang="en-GB" sz="3200" dirty="0">
              <a:latin typeface="Times New Roman" panose="02020603050405020304" pitchFamily="18" charset="0"/>
              <a:ea typeface="Times New Roman" panose="02020603050405020304" pitchFamily="18" charset="0"/>
            </a:endParaRPr>
          </a:p>
          <a:p>
            <a:pPr marL="0" indent="0">
              <a:buNone/>
            </a:pPr>
            <a:endParaRPr lang="en-GB" sz="3200" dirty="0">
              <a:latin typeface="Times New Roman" panose="02020603050405020304" pitchFamily="18" charset="0"/>
              <a:ea typeface="Times New Roman" panose="02020603050405020304" pitchFamily="18" charset="0"/>
            </a:endParaRPr>
          </a:p>
          <a:p>
            <a:pPr marL="0" indent="0">
              <a:buNone/>
            </a:pPr>
            <a:r>
              <a:rPr lang="en-GB" sz="3200" dirty="0">
                <a:effectLst/>
                <a:latin typeface="Arial" panose="020B0604020202020204" pitchFamily="34" charset="0"/>
                <a:ea typeface="Times New Roman" panose="02020603050405020304" pitchFamily="18" charset="0"/>
                <a:cs typeface="Times New Roman" panose="02020603050405020304" pitchFamily="18" charset="0"/>
              </a:rPr>
              <a:t>‘Everywhere a departure is a sad thing to see;</a:t>
            </a:r>
            <a:endParaRPr lang="en-GB" sz="3200" dirty="0">
              <a:latin typeface="Times New Roman" panose="02020603050405020304" pitchFamily="18" charset="0"/>
              <a:ea typeface="Times New Roman" panose="02020603050405020304" pitchFamily="18" charset="0"/>
            </a:endParaRPr>
          </a:p>
          <a:p>
            <a:pPr marL="0" indent="0">
              <a:buNone/>
            </a:pPr>
            <a:r>
              <a:rPr lang="en-GB" sz="3200" dirty="0">
                <a:effectLst/>
                <a:latin typeface="Arial" panose="020B0604020202020204" pitchFamily="34" charset="0"/>
                <a:ea typeface="Times New Roman" panose="02020603050405020304" pitchFamily="18" charset="0"/>
                <a:cs typeface="Times New Roman" panose="02020603050405020304" pitchFamily="18" charset="0"/>
              </a:rPr>
              <a:t>But in our Brittany, oh it is despair!’ - </a:t>
            </a:r>
            <a:r>
              <a:rPr lang="en-GB" sz="3200" dirty="0" err="1">
                <a:effectLst/>
                <a:latin typeface="Arial" panose="020B0604020202020204" pitchFamily="34" charset="0"/>
                <a:ea typeface="Times New Roman" panose="02020603050405020304" pitchFamily="18" charset="0"/>
                <a:cs typeface="Times New Roman" panose="02020603050405020304" pitchFamily="18" charset="0"/>
              </a:rPr>
              <a:t>Brizeux</a:t>
            </a:r>
            <a:endParaRPr lang="en-GB" sz="32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3396656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9E1617-F4C3-4EB1-828B-68D4A20A29A3}"/>
              </a:ext>
            </a:extLst>
          </p:cNvPr>
          <p:cNvSpPr>
            <a:spLocks noGrp="1"/>
          </p:cNvSpPr>
          <p:nvPr>
            <p:ph type="title"/>
          </p:nvPr>
        </p:nvSpPr>
        <p:spPr/>
        <p:txBody>
          <a:bodyPr/>
          <a:lstStyle/>
          <a:p>
            <a:pPr algn="ctr"/>
            <a:r>
              <a:rPr lang="en-US" dirty="0">
                <a:latin typeface="Arial" panose="020B0604020202020204" pitchFamily="34" charset="0"/>
                <a:cs typeface="Arial" panose="020B0604020202020204" pitchFamily="34" charset="0"/>
              </a:rPr>
              <a:t>The backlash</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68C7360-8F04-494E-B710-FFB5ADD22EE0}"/>
              </a:ext>
            </a:extLst>
          </p:cNvPr>
          <p:cNvSpPr>
            <a:spLocks noGrp="1"/>
          </p:cNvSpPr>
          <p:nvPr>
            <p:ph idx="1"/>
          </p:nvPr>
        </p:nvSpPr>
        <p:spPr/>
        <p:txBody>
          <a:bodyPr/>
          <a:lstStyle/>
          <a:p>
            <a:r>
              <a:rPr lang="en-GB" dirty="0">
                <a:effectLst/>
                <a:latin typeface="Arial" panose="020B0604020202020204" pitchFamily="34" charset="0"/>
                <a:ea typeface="Times New Roman" panose="02020603050405020304" pitchFamily="18" charset="0"/>
                <a:cs typeface="Arial" panose="020B0604020202020204" pitchFamily="34" charset="0"/>
              </a:rPr>
              <a:t>‘After La </a:t>
            </a:r>
            <a:r>
              <a:rPr lang="en-GB" dirty="0" err="1">
                <a:effectLst/>
                <a:latin typeface="Arial" panose="020B0604020202020204" pitchFamily="34" charset="0"/>
                <a:ea typeface="Times New Roman" panose="02020603050405020304" pitchFamily="18" charset="0"/>
                <a:cs typeface="Arial" panose="020B0604020202020204" pitchFamily="34" charset="0"/>
              </a:rPr>
              <a:t>Villemarqué</a:t>
            </a:r>
            <a:r>
              <a:rPr lang="en-GB" dirty="0">
                <a:effectLst/>
                <a:latin typeface="Arial" panose="020B0604020202020204" pitchFamily="34" charset="0"/>
                <a:ea typeface="Times New Roman" panose="02020603050405020304" pitchFamily="18" charset="0"/>
                <a:cs typeface="Arial" panose="020B0604020202020204" pitchFamily="34" charset="0"/>
              </a:rPr>
              <a:t> we had to put up with the ‘bards’! Overnight our literature was threatened with </a:t>
            </a:r>
            <a:r>
              <a:rPr lang="en-GB" dirty="0" err="1">
                <a:effectLst/>
                <a:latin typeface="Arial" panose="020B0604020202020204" pitchFamily="34" charset="0"/>
                <a:ea typeface="Times New Roman" panose="02020603050405020304" pitchFamily="18" charset="0"/>
                <a:cs typeface="Arial" panose="020B0604020202020204" pitchFamily="34" charset="0"/>
              </a:rPr>
              <a:t>recelticization</a:t>
            </a:r>
            <a:r>
              <a:rPr lang="en-GB" dirty="0">
                <a:effectLst/>
                <a:latin typeface="Arial" panose="020B0604020202020204" pitchFamily="34" charset="0"/>
                <a:ea typeface="Times New Roman" panose="02020603050405020304" pitchFamily="18" charset="0"/>
                <a:cs typeface="Arial" panose="020B0604020202020204" pitchFamily="34" charset="0"/>
              </a:rPr>
              <a:t> by an army of ‘moustached and bearded (goatees) men, dressed in pince-nez and white, green and blue robes.’ Previously a pretty innocuous development, regionalism was taking shape and loudly invading the scene, flanked by hypocrisy and cowardice, its Freudian ‘idealism’, its primness, its Celtic twilights and red-white-and-blue dawns! The touchstones became ‘our forefathers costumes’, Duchess Anne, wooden clogs, and the cellars of M. De La </a:t>
            </a:r>
            <a:r>
              <a:rPr lang="en-GB" dirty="0" err="1">
                <a:effectLst/>
                <a:latin typeface="Arial" panose="020B0604020202020204" pitchFamily="34" charset="0"/>
                <a:ea typeface="Times New Roman" panose="02020603050405020304" pitchFamily="18" charset="0"/>
                <a:cs typeface="Arial" panose="020B0604020202020204" pitchFamily="34" charset="0"/>
              </a:rPr>
              <a:t>Guichardière</a:t>
            </a:r>
            <a:r>
              <a:rPr lang="en-GB" dirty="0">
                <a:effectLst/>
                <a:latin typeface="Arial" panose="020B0604020202020204" pitchFamily="34" charset="0"/>
                <a:ea typeface="Times New Roman" panose="02020603050405020304" pitchFamily="18" charset="0"/>
                <a:cs typeface="Arial" panose="020B0604020202020204" pitchFamily="34" charset="0"/>
              </a:rPr>
              <a:t> </a:t>
            </a:r>
            <a:r>
              <a:rPr lang="en-GB" dirty="0" err="1">
                <a:effectLst/>
                <a:latin typeface="Arial" panose="020B0604020202020204" pitchFamily="34" charset="0"/>
                <a:ea typeface="Times New Roman" panose="02020603050405020304" pitchFamily="18" charset="0"/>
                <a:cs typeface="Arial" panose="020B0604020202020204" pitchFamily="34" charset="0"/>
              </a:rPr>
              <a:t>ou</a:t>
            </a:r>
            <a:r>
              <a:rPr lang="en-GB" dirty="0">
                <a:effectLst/>
                <a:latin typeface="Arial" panose="020B0604020202020204" pitchFamily="34" charset="0"/>
                <a:ea typeface="Times New Roman" panose="02020603050405020304" pitchFamily="18" charset="0"/>
                <a:cs typeface="Arial" panose="020B0604020202020204" pitchFamily="34" charset="0"/>
              </a:rPr>
              <a:t> de </a:t>
            </a:r>
            <a:r>
              <a:rPr lang="en-GB" dirty="0" err="1">
                <a:effectLst/>
                <a:latin typeface="Arial" panose="020B0604020202020204" pitchFamily="34" charset="0"/>
                <a:ea typeface="Times New Roman" panose="02020603050405020304" pitchFamily="18" charset="0"/>
                <a:cs typeface="Arial" panose="020B0604020202020204" pitchFamily="34" charset="0"/>
              </a:rPr>
              <a:t>L’Estourbeillon</a:t>
            </a:r>
            <a:r>
              <a:rPr lang="en-GB" dirty="0">
                <a:effectLst/>
                <a:latin typeface="Arial" panose="020B0604020202020204" pitchFamily="34" charset="0"/>
                <a:ea typeface="Times New Roman" panose="02020603050405020304" pitchFamily="18" charset="0"/>
                <a:cs typeface="Arial" panose="020B0604020202020204" pitchFamily="34" charset="0"/>
              </a:rPr>
              <a:t>’ – Yann-</a:t>
            </a:r>
            <a:r>
              <a:rPr lang="en-GB" dirty="0" err="1">
                <a:effectLst/>
                <a:latin typeface="Arial" panose="020B0604020202020204" pitchFamily="34" charset="0"/>
                <a:ea typeface="Times New Roman" panose="02020603050405020304" pitchFamily="18" charset="0"/>
                <a:cs typeface="Arial" panose="020B0604020202020204" pitchFamily="34" charset="0"/>
              </a:rPr>
              <a:t>Berr</a:t>
            </a:r>
            <a:r>
              <a:rPr lang="en-GB" dirty="0">
                <a:effectLst/>
                <a:latin typeface="Arial" panose="020B0604020202020204" pitchFamily="34" charset="0"/>
                <a:ea typeface="Times New Roman" panose="02020603050405020304" pitchFamily="18" charset="0"/>
                <a:cs typeface="Arial" panose="020B0604020202020204" pitchFamily="34" charset="0"/>
              </a:rPr>
              <a:t> </a:t>
            </a:r>
            <a:r>
              <a:rPr lang="en-GB" dirty="0" err="1">
                <a:effectLst/>
                <a:latin typeface="Arial" panose="020B0604020202020204" pitchFamily="34" charset="0"/>
                <a:ea typeface="Times New Roman" panose="02020603050405020304" pitchFamily="18" charset="0"/>
                <a:cs typeface="Arial" panose="020B0604020202020204" pitchFamily="34" charset="0"/>
              </a:rPr>
              <a:t>Piriou</a:t>
            </a:r>
            <a:endParaRPr lang="en-GB" dirty="0">
              <a:effectLst/>
              <a:latin typeface="Arial" panose="020B0604020202020204" pitchFamily="34" charset="0"/>
              <a:ea typeface="Times New Roman" panose="02020603050405020304" pitchFamily="18" charset="0"/>
              <a:cs typeface="Arial" panose="020B0604020202020204" pitchFamily="34" charset="0"/>
            </a:endParaRPr>
          </a:p>
          <a:p>
            <a:endParaRPr lang="en-GB" dirty="0"/>
          </a:p>
        </p:txBody>
      </p:sp>
    </p:spTree>
    <p:extLst>
      <p:ext uri="{BB962C8B-B14F-4D97-AF65-F5344CB8AC3E}">
        <p14:creationId xmlns:p14="http://schemas.microsoft.com/office/powerpoint/2010/main" val="41644420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Down Arrow 7">
            <a:extLst>
              <a:ext uri="{FF2B5EF4-FFF2-40B4-BE49-F238E27FC236}">
                <a16:creationId xmlns:a16="http://schemas.microsoft.com/office/drawing/2014/main" id="{73DE2CFE-42F2-48F0-8706-5264E012B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288521" y="381403"/>
            <a:ext cx="2200313" cy="3342508"/>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52" name="Picture 4" descr="Chantal Goya - Bécassine - 1980 - YouTube">
            <a:extLst>
              <a:ext uri="{FF2B5EF4-FFF2-40B4-BE49-F238E27FC236}">
                <a16:creationId xmlns:a16="http://schemas.microsoft.com/office/drawing/2014/main" id="{5B9A3624-744A-429F-BA6E-4C351356CF1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60900" y="1473200"/>
            <a:ext cx="5041900" cy="3771900"/>
          </a:xfrm>
          <a:prstGeom prst="rect">
            <a:avLst/>
          </a:prstGeom>
          <a:extLst>
            <a:ext uri="{909E8E84-426E-40DD-AFC4-6F175D3DCCD1}">
              <a14:hiddenFill xmlns:a14="http://schemas.microsoft.com/office/drawing/2010/main">
                <a:solidFill>
                  <a:srgbClr val="FFFFFF"/>
                </a:solidFill>
              </a14:hiddenFill>
            </a:ext>
          </a:extLst>
        </p:spPr>
      </p:pic>
      <p:pic>
        <p:nvPicPr>
          <p:cNvPr id="2050" name="Picture 2" descr="Poupée Becassine 29 cm: Amazon.fr: Jeux et Jouets">
            <a:extLst>
              <a:ext uri="{FF2B5EF4-FFF2-40B4-BE49-F238E27FC236}">
                <a16:creationId xmlns:a16="http://schemas.microsoft.com/office/drawing/2014/main" id="{5349D3C1-29A1-4339-902E-2526C491A41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9753600" y="1473200"/>
            <a:ext cx="1790700" cy="3771900"/>
          </a:xfrm>
          <a:prstGeom prst="rect">
            <a:avLst/>
          </a:prstGeom>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AE26D14-BCF8-47A1-A35B-5D67280A25A1}"/>
              </a:ext>
            </a:extLst>
          </p:cNvPr>
          <p:cNvSpPr>
            <a:spLocks noGrp="1"/>
          </p:cNvSpPr>
          <p:nvPr>
            <p:ph type="title"/>
          </p:nvPr>
        </p:nvSpPr>
        <p:spPr>
          <a:xfrm>
            <a:off x="1154497" y="267111"/>
            <a:ext cx="2669406" cy="3571092"/>
          </a:xfrm>
        </p:spPr>
        <p:txBody>
          <a:bodyPr>
            <a:normAutofit/>
          </a:bodyPr>
          <a:lstStyle/>
          <a:p>
            <a:r>
              <a:rPr lang="en-GB" sz="3200" dirty="0" err="1">
                <a:solidFill>
                  <a:srgbClr val="FFFFFF"/>
                </a:solidFill>
                <a:effectLst/>
                <a:latin typeface="Arial" panose="020B0604020202020204" pitchFamily="34" charset="0"/>
                <a:ea typeface="Times New Roman" panose="02020603050405020304" pitchFamily="18" charset="0"/>
                <a:cs typeface="Arial" panose="020B0604020202020204" pitchFamily="34" charset="0"/>
              </a:rPr>
              <a:t>Bécassine</a:t>
            </a:r>
            <a:r>
              <a:rPr lang="en-GB" sz="3200" dirty="0">
                <a:solidFill>
                  <a:srgbClr val="FFFFFF"/>
                </a:solidFill>
                <a:effectLst/>
                <a:latin typeface="Arial" panose="020B0604020202020204" pitchFamily="34" charset="0"/>
                <a:ea typeface="Times New Roman" panose="02020603050405020304" pitchFamily="18" charset="0"/>
                <a:cs typeface="Arial" panose="020B0604020202020204" pitchFamily="34" charset="0"/>
              </a:rPr>
              <a:t> toys and songs</a:t>
            </a:r>
            <a:br>
              <a:rPr lang="en-GB" sz="3200" dirty="0">
                <a:solidFill>
                  <a:srgbClr val="FFFFFF"/>
                </a:solidFill>
                <a:effectLst/>
                <a:latin typeface="Arial" panose="020B0604020202020204" pitchFamily="34" charset="0"/>
                <a:ea typeface="Times New Roman" panose="02020603050405020304" pitchFamily="18" charset="0"/>
                <a:cs typeface="Arial" panose="020B0604020202020204" pitchFamily="34" charset="0"/>
              </a:rPr>
            </a:br>
            <a:endParaRPr lang="en-GB" sz="3200" dirty="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409028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71EC1228-8B00-4D31-8616-AAB846D68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C4F472-C878-4513-81A0-F6D87982CDAA}"/>
              </a:ext>
            </a:extLst>
          </p:cNvPr>
          <p:cNvSpPr>
            <a:spLocks noGrp="1"/>
          </p:cNvSpPr>
          <p:nvPr>
            <p:ph type="title"/>
          </p:nvPr>
        </p:nvSpPr>
        <p:spPr>
          <a:xfrm>
            <a:off x="9267909" y="2023110"/>
            <a:ext cx="2469624" cy="2846070"/>
          </a:xfrm>
        </p:spPr>
        <p:txBody>
          <a:bodyPr vert="horz" lIns="91440" tIns="45720" rIns="91440" bIns="45720" rtlCol="0" anchor="ctr">
            <a:normAutofit/>
          </a:bodyPr>
          <a:lstStyle/>
          <a:p>
            <a:br>
              <a:rPr lang="en-US" sz="2600" b="1" kern="1200">
                <a:solidFill>
                  <a:schemeClr val="tx1"/>
                </a:solidFill>
                <a:effectLst/>
                <a:latin typeface="+mj-lt"/>
                <a:ea typeface="+mj-ea"/>
                <a:cs typeface="+mj-cs"/>
              </a:rPr>
            </a:br>
            <a:br>
              <a:rPr lang="en-US" sz="2600" b="1" kern="1200">
                <a:solidFill>
                  <a:schemeClr val="tx1"/>
                </a:solidFill>
                <a:effectLst/>
                <a:latin typeface="+mj-lt"/>
                <a:ea typeface="+mj-ea"/>
                <a:cs typeface="+mj-cs"/>
              </a:rPr>
            </a:br>
            <a:br>
              <a:rPr lang="en-US" sz="2600" b="1" kern="1200">
                <a:solidFill>
                  <a:schemeClr val="tx1"/>
                </a:solidFill>
                <a:effectLst/>
                <a:latin typeface="+mj-lt"/>
                <a:ea typeface="+mj-ea"/>
                <a:cs typeface="+mj-cs"/>
              </a:rPr>
            </a:br>
            <a:br>
              <a:rPr lang="en-US" sz="2600" b="1" kern="1200">
                <a:solidFill>
                  <a:schemeClr val="tx1"/>
                </a:solidFill>
                <a:effectLst/>
                <a:latin typeface="+mj-lt"/>
                <a:ea typeface="+mj-ea"/>
                <a:cs typeface="+mj-cs"/>
              </a:rPr>
            </a:br>
            <a:r>
              <a:rPr lang="en-US" sz="2600" b="1" kern="1200">
                <a:solidFill>
                  <a:schemeClr val="tx1"/>
                </a:solidFill>
                <a:effectLst/>
                <a:latin typeface="+mj-lt"/>
                <a:ea typeface="+mj-ea"/>
                <a:cs typeface="+mj-cs"/>
              </a:rPr>
              <a:t>Bécassine books and play</a:t>
            </a:r>
            <a:br>
              <a:rPr lang="en-US" sz="2600" kern="1200">
                <a:solidFill>
                  <a:schemeClr val="tx1"/>
                </a:solidFill>
                <a:effectLst/>
                <a:latin typeface="+mj-lt"/>
                <a:ea typeface="+mj-ea"/>
                <a:cs typeface="+mj-cs"/>
              </a:rPr>
            </a:br>
            <a:endParaRPr lang="en-US" sz="2600" kern="1200">
              <a:solidFill>
                <a:schemeClr val="tx1"/>
              </a:solidFill>
              <a:latin typeface="+mj-lt"/>
              <a:ea typeface="+mj-ea"/>
              <a:cs typeface="+mj-cs"/>
            </a:endParaRPr>
          </a:p>
        </p:txBody>
      </p:sp>
      <p:sp>
        <p:nvSpPr>
          <p:cNvPr id="193" name="Rectangle 192">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4" name="Rectangle 193">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L'enfance de Bécassine (French Edition): Caumery, Pinchon, Joseph-Porphyre:  9782217100018: Amazon.com: Books">
            <a:extLst>
              <a:ext uri="{FF2B5EF4-FFF2-40B4-BE49-F238E27FC236}">
                <a16:creationId xmlns:a16="http://schemas.microsoft.com/office/drawing/2014/main" id="{E0CCCB1D-C221-461D-8EFF-DB77E1F36574}"/>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3476" r="2" b="2"/>
          <a:stretch/>
        </p:blipFill>
        <p:spPr bwMode="auto">
          <a:xfrm>
            <a:off x="545237" y="858525"/>
            <a:ext cx="3685032" cy="521190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Voilà pourquoi les Bretons n'aiment pas Bécassine! - Délit d'im@ges">
            <a:extLst>
              <a:ext uri="{FF2B5EF4-FFF2-40B4-BE49-F238E27FC236}">
                <a16:creationId xmlns:a16="http://schemas.microsoft.com/office/drawing/2014/main" id="{504E1D8F-17C1-4085-8C08-D8DF570275E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 b="9076"/>
          <a:stretch/>
        </p:blipFill>
        <p:spPr bwMode="auto">
          <a:xfrm>
            <a:off x="4457706" y="858524"/>
            <a:ext cx="3685032" cy="5211906"/>
          </a:xfrm>
          <a:prstGeom prst="rect">
            <a:avLst/>
          </a:prstGeom>
          <a:noFill/>
          <a:extLst>
            <a:ext uri="{909E8E84-426E-40DD-AFC4-6F175D3DCCD1}">
              <a14:hiddenFill xmlns:a14="http://schemas.microsoft.com/office/drawing/2010/main">
                <a:solidFill>
                  <a:srgbClr val="FFFFFF"/>
                </a:solidFill>
              </a14:hiddenFill>
            </a:ext>
          </a:extLst>
        </p:spPr>
      </p:pic>
      <p:sp>
        <p:nvSpPr>
          <p:cNvPr id="195" name="Rectangle 194">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456657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Down Arrow 7">
            <a:extLst>
              <a:ext uri="{FF2B5EF4-FFF2-40B4-BE49-F238E27FC236}">
                <a16:creationId xmlns:a16="http://schemas.microsoft.com/office/drawing/2014/main" id="{73DE2CFE-42F2-48F0-8706-5264E012B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288521" y="381403"/>
            <a:ext cx="2200313" cy="3342508"/>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Bécassine de Pierre Caron (1939) - UniFrance">
            <a:extLst>
              <a:ext uri="{FF2B5EF4-FFF2-40B4-BE49-F238E27FC236}">
                <a16:creationId xmlns:a16="http://schemas.microsoft.com/office/drawing/2014/main" id="{BAEA72D8-49CB-485F-A9AC-09FCE4C8F7F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60900" y="952500"/>
            <a:ext cx="3556000" cy="4826000"/>
          </a:xfrm>
          <a:prstGeom prst="rect">
            <a:avLst/>
          </a:prstGeom>
          <a:extLst>
            <a:ext uri="{909E8E84-426E-40DD-AFC4-6F175D3DCCD1}">
              <a14:hiddenFill xmlns:a14="http://schemas.microsoft.com/office/drawing/2010/main">
                <a:solidFill>
                  <a:srgbClr val="FFFFFF"/>
                </a:solidFill>
              </a14:hiddenFill>
            </a:ext>
          </a:extLst>
        </p:spPr>
      </p:pic>
      <p:pic>
        <p:nvPicPr>
          <p:cNvPr id="4098" name="Picture 2" descr="10 choses à savoir sur cette bécasse de Bécassine">
            <a:extLst>
              <a:ext uri="{FF2B5EF4-FFF2-40B4-BE49-F238E27FC236}">
                <a16:creationId xmlns:a16="http://schemas.microsoft.com/office/drawing/2014/main" id="{733141AA-5205-4F1C-A762-CB93B6E9E19C}"/>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8267700" y="952500"/>
            <a:ext cx="3263900" cy="4826000"/>
          </a:xfrm>
          <a:prstGeom prst="rect">
            <a:avLst/>
          </a:prstGeom>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F988232-9436-4760-9CC9-29417C546AE2}"/>
              </a:ext>
            </a:extLst>
          </p:cNvPr>
          <p:cNvSpPr>
            <a:spLocks noGrp="1"/>
          </p:cNvSpPr>
          <p:nvPr>
            <p:ph type="title"/>
          </p:nvPr>
        </p:nvSpPr>
        <p:spPr>
          <a:xfrm>
            <a:off x="966952" y="1204108"/>
            <a:ext cx="2669406" cy="1781175"/>
          </a:xfrm>
        </p:spPr>
        <p:txBody>
          <a:bodyPr>
            <a:normAutofit/>
          </a:bodyPr>
          <a:lstStyle/>
          <a:p>
            <a:r>
              <a:rPr lang="en-GB" sz="3200">
                <a:solidFill>
                  <a:srgbClr val="FFFFFF"/>
                </a:solidFill>
                <a:effectLst/>
                <a:latin typeface="Arial" panose="020B0604020202020204" pitchFamily="34" charset="0"/>
                <a:ea typeface="Times New Roman" panose="02020603050405020304" pitchFamily="18" charset="0"/>
                <a:cs typeface="Times New Roman" panose="02020603050405020304" pitchFamily="18" charset="0"/>
              </a:rPr>
              <a:t>Bécassine film</a:t>
            </a:r>
            <a:br>
              <a:rPr lang="en-GB" sz="3200">
                <a:solidFill>
                  <a:srgbClr val="FFFFFF"/>
                </a:solidFill>
                <a:effectLst/>
                <a:latin typeface="Times New Roman" panose="02020603050405020304" pitchFamily="18" charset="0"/>
                <a:ea typeface="Times New Roman" panose="02020603050405020304" pitchFamily="18" charset="0"/>
              </a:rPr>
            </a:br>
            <a:endParaRPr lang="en-GB" sz="3200">
              <a:solidFill>
                <a:srgbClr val="FFFFFF"/>
              </a:solidFill>
            </a:endParaRPr>
          </a:p>
        </p:txBody>
      </p:sp>
    </p:spTree>
    <p:extLst>
      <p:ext uri="{BB962C8B-B14F-4D97-AF65-F5344CB8AC3E}">
        <p14:creationId xmlns:p14="http://schemas.microsoft.com/office/powerpoint/2010/main" val="32444060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765F4110-C0FC-4D61-ACD2-A7C950EAE9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708357" y="3509963"/>
            <a:ext cx="7092215" cy="2967839"/>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BFD5C6-E9A6-41C0-8CB2-7EAB088C4B27}"/>
              </a:ext>
            </a:extLst>
          </p:cNvPr>
          <p:cNvSpPr>
            <a:spLocks noGrp="1"/>
          </p:cNvSpPr>
          <p:nvPr>
            <p:ph type="title"/>
          </p:nvPr>
        </p:nvSpPr>
        <p:spPr>
          <a:xfrm>
            <a:off x="5021821" y="3812954"/>
            <a:ext cx="6465287" cy="1516014"/>
          </a:xfrm>
        </p:spPr>
        <p:txBody>
          <a:bodyPr vert="horz" lIns="91440" tIns="45720" rIns="91440" bIns="45720" rtlCol="0" anchor="b">
            <a:normAutofit/>
          </a:bodyPr>
          <a:lstStyle/>
          <a:p>
            <a:r>
              <a:rPr lang="en-US" sz="4800" kern="1200">
                <a:solidFill>
                  <a:srgbClr val="FFFFFF"/>
                </a:solidFill>
                <a:effectLst/>
                <a:latin typeface="+mj-lt"/>
                <a:ea typeface="+mj-ea"/>
                <a:cs typeface="+mj-cs"/>
              </a:rPr>
              <a:t>Bécassine and politics</a:t>
            </a:r>
            <a:endParaRPr lang="en-US" sz="4800" kern="1200">
              <a:solidFill>
                <a:srgbClr val="FFFFFF"/>
              </a:solidFill>
              <a:latin typeface="+mj-lt"/>
              <a:ea typeface="+mj-ea"/>
              <a:cs typeface="+mj-cs"/>
            </a:endParaRPr>
          </a:p>
        </p:txBody>
      </p:sp>
      <p:cxnSp>
        <p:nvCxnSpPr>
          <p:cNvPr id="75" name="Straight Connector 74">
            <a:extLst>
              <a:ext uri="{FF2B5EF4-FFF2-40B4-BE49-F238E27FC236}">
                <a16:creationId xmlns:a16="http://schemas.microsoft.com/office/drawing/2014/main" id="{CC94CBDB-A76C-499E-95AB-C0A049E315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38287" y="5443086"/>
            <a:ext cx="64008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3074" name="Picture 2" descr="Affiches politiques et BD: Pixelcreation.fr Graphisme : expositions  artistes et techniques">
            <a:extLst>
              <a:ext uri="{FF2B5EF4-FFF2-40B4-BE49-F238E27FC236}">
                <a16:creationId xmlns:a16="http://schemas.microsoft.com/office/drawing/2014/main" id="{4BA4C02B-52C7-41F9-A782-F23A8E92D3B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197" r="1176" b="-2"/>
          <a:stretch/>
        </p:blipFill>
        <p:spPr bwMode="auto">
          <a:xfrm>
            <a:off x="317635" y="321733"/>
            <a:ext cx="4160452" cy="6214534"/>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Il y a 75 ans, Bécassine était décapitée par trois Bretons">
            <a:extLst>
              <a:ext uri="{FF2B5EF4-FFF2-40B4-BE49-F238E27FC236}">
                <a16:creationId xmlns:a16="http://schemas.microsoft.com/office/drawing/2014/main" id="{967813FF-81EF-42E2-B7D8-D6206DC6B83B}"/>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t="9506" r="2" b="28051"/>
          <a:stretch/>
        </p:blipFill>
        <p:spPr bwMode="auto">
          <a:xfrm>
            <a:off x="4654296" y="299363"/>
            <a:ext cx="7217085" cy="30081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70189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Down Arrow 7">
            <a:extLst>
              <a:ext uri="{FF2B5EF4-FFF2-40B4-BE49-F238E27FC236}">
                <a16:creationId xmlns:a16="http://schemas.microsoft.com/office/drawing/2014/main" id="{73DE2CFE-42F2-48F0-8706-5264E012B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288521" y="381403"/>
            <a:ext cx="2200313" cy="3342508"/>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124" name="Picture 4" descr="Per Jakez Helias (1914 – 1995) : L'habitant-habité / An annezer annezet -  Le bar à poèmes">
            <a:extLst>
              <a:ext uri="{FF2B5EF4-FFF2-40B4-BE49-F238E27FC236}">
                <a16:creationId xmlns:a16="http://schemas.microsoft.com/office/drawing/2014/main" id="{2EEFA3EB-752D-4F5D-85B7-8056C809B45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60900" y="1333500"/>
            <a:ext cx="4406900" cy="4051300"/>
          </a:xfrm>
          <a:prstGeom prst="rect">
            <a:avLst/>
          </a:prstGeom>
          <a:extLst>
            <a:ext uri="{909E8E84-426E-40DD-AFC4-6F175D3DCCD1}">
              <a14:hiddenFill xmlns:a14="http://schemas.microsoft.com/office/drawing/2010/main">
                <a:solidFill>
                  <a:srgbClr val="FFFFFF"/>
                </a:solidFill>
              </a14:hiddenFill>
            </a:ext>
          </a:extLst>
        </p:spPr>
      </p:pic>
      <p:pic>
        <p:nvPicPr>
          <p:cNvPr id="5122" name="Picture 2" descr="Acheter &quot;Le Cheval d'Orgueil&quot; de Pierre Jakez Hélias, occasion - Quai des  livres - le livre d'occasion pas cher">
            <a:extLst>
              <a:ext uri="{FF2B5EF4-FFF2-40B4-BE49-F238E27FC236}">
                <a16:creationId xmlns:a16="http://schemas.microsoft.com/office/drawing/2014/main" id="{1BFEE9BB-CF57-4355-939D-9CC0F166E226}"/>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9105900" y="1333500"/>
            <a:ext cx="2438400" cy="4051300"/>
          </a:xfrm>
          <a:prstGeom prst="rect">
            <a:avLst/>
          </a:prstGeom>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6808439-5C1E-4CC4-BC07-C18DC3F11067}"/>
              </a:ext>
            </a:extLst>
          </p:cNvPr>
          <p:cNvSpPr>
            <a:spLocks noGrp="1"/>
          </p:cNvSpPr>
          <p:nvPr>
            <p:ph type="title"/>
          </p:nvPr>
        </p:nvSpPr>
        <p:spPr>
          <a:xfrm>
            <a:off x="966952" y="1204108"/>
            <a:ext cx="2669406" cy="1781175"/>
          </a:xfrm>
        </p:spPr>
        <p:txBody>
          <a:bodyPr>
            <a:normAutofit/>
          </a:bodyPr>
          <a:lstStyle/>
          <a:p>
            <a:r>
              <a:rPr lang="en-US" sz="3200">
                <a:solidFill>
                  <a:srgbClr val="FFFFFF"/>
                </a:solidFill>
                <a:latin typeface="Arial" panose="020B0604020202020204" pitchFamily="34" charset="0"/>
                <a:cs typeface="Arial" panose="020B0604020202020204" pitchFamily="34" charset="0"/>
              </a:rPr>
              <a:t>Per-Jakez </a:t>
            </a:r>
            <a:r>
              <a:rPr lang="en-GB" sz="3200">
                <a:solidFill>
                  <a:srgbClr val="FFFFFF"/>
                </a:solidFill>
                <a:effectLst/>
                <a:latin typeface="Arial" panose="020B0604020202020204" pitchFamily="34" charset="0"/>
                <a:ea typeface="Times New Roman" panose="02020603050405020304" pitchFamily="18" charset="0"/>
                <a:cs typeface="Arial" panose="020B0604020202020204" pitchFamily="34" charset="0"/>
              </a:rPr>
              <a:t>Hélias </a:t>
            </a:r>
            <a:endParaRPr lang="en-GB" sz="320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648290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2EAA8ABB-E28C-4BD6-B2CD-376882E92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253299-2579-4F69-930E-76AE3113F601}"/>
              </a:ext>
            </a:extLst>
          </p:cNvPr>
          <p:cNvSpPr>
            <a:spLocks noGrp="1"/>
          </p:cNvSpPr>
          <p:nvPr>
            <p:ph type="title"/>
          </p:nvPr>
        </p:nvSpPr>
        <p:spPr>
          <a:xfrm>
            <a:off x="8763604" y="679731"/>
            <a:ext cx="3090345" cy="3736540"/>
          </a:xfrm>
        </p:spPr>
        <p:txBody>
          <a:bodyPr vert="horz" lIns="91440" tIns="45720" rIns="91440" bIns="45720" rtlCol="0" anchor="b">
            <a:normAutofit/>
          </a:bodyPr>
          <a:lstStyle/>
          <a:p>
            <a:r>
              <a:rPr lang="en-US" sz="4600" kern="1200">
                <a:solidFill>
                  <a:schemeClr val="tx1"/>
                </a:solidFill>
                <a:latin typeface="+mj-lt"/>
                <a:ea typeface="+mj-ea"/>
                <a:cs typeface="+mj-cs"/>
              </a:rPr>
              <a:t>Xavier Grall</a:t>
            </a:r>
          </a:p>
        </p:txBody>
      </p:sp>
      <p:grpSp>
        <p:nvGrpSpPr>
          <p:cNvPr id="75" name="Group 74">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184" y="1"/>
            <a:ext cx="2446384" cy="5777808"/>
            <a:chOff x="329184" y="1"/>
            <a:chExt cx="524256" cy="5777808"/>
          </a:xfrm>
        </p:grpSpPr>
        <p:cxnSp>
          <p:nvCxnSpPr>
            <p:cNvPr id="76" name="Straight Connector 75">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77" name="Rectangle 76">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9" name="Rectangle 78">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23" y="679731"/>
            <a:ext cx="7682293" cy="56628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Xavier Grall - Alchetron, The Free Social Encyclopedia">
            <a:extLst>
              <a:ext uri="{FF2B5EF4-FFF2-40B4-BE49-F238E27FC236}">
                <a16:creationId xmlns:a16="http://schemas.microsoft.com/office/drawing/2014/main" id="{B2231D49-DDF3-473A-925E-246354677D33}"/>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b="4088"/>
          <a:stretch/>
        </p:blipFill>
        <p:spPr bwMode="auto">
          <a:xfrm>
            <a:off x="996363" y="972235"/>
            <a:ext cx="3383280" cy="5047735"/>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Le cheval couché. by Grall Xavier: Bon Broché. Couverture illustrée (1977)  | Eratoclio">
            <a:extLst>
              <a:ext uri="{FF2B5EF4-FFF2-40B4-BE49-F238E27FC236}">
                <a16:creationId xmlns:a16="http://schemas.microsoft.com/office/drawing/2014/main" id="{FA6A90E3-19EF-49C5-8A12-0F6A3D3DB32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 b="4889"/>
          <a:stretch/>
        </p:blipFill>
        <p:spPr bwMode="auto">
          <a:xfrm>
            <a:off x="4683639" y="972235"/>
            <a:ext cx="3383280" cy="50477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4645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65B81-B158-4860-8405-500187E33A3C}"/>
              </a:ext>
            </a:extLst>
          </p:cNvPr>
          <p:cNvSpPr>
            <a:spLocks noGrp="1"/>
          </p:cNvSpPr>
          <p:nvPr>
            <p:ph type="title"/>
          </p:nvPr>
        </p:nvSpPr>
        <p:spPr/>
        <p:txBody>
          <a:bodyPr>
            <a:normAutofit/>
          </a:bodyPr>
          <a:lstStyle/>
          <a:p>
            <a:pPr algn="ctr"/>
            <a:r>
              <a:rPr lang="en-US" sz="4000" dirty="0">
                <a:latin typeface="Arial" panose="020B0604020202020204" pitchFamily="34" charset="0"/>
                <a:cs typeface="Arial" panose="020B0604020202020204" pitchFamily="34" charset="0"/>
              </a:rPr>
              <a:t>Xavier </a:t>
            </a:r>
            <a:r>
              <a:rPr lang="en-US" sz="4000" dirty="0" err="1">
                <a:latin typeface="Arial" panose="020B0604020202020204" pitchFamily="34" charset="0"/>
                <a:cs typeface="Arial" panose="020B0604020202020204" pitchFamily="34" charset="0"/>
              </a:rPr>
              <a:t>Grall</a:t>
            </a:r>
            <a:endParaRPr lang="en-GB"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A9410AF-060E-424C-9788-B13B2647A15C}"/>
              </a:ext>
            </a:extLst>
          </p:cNvPr>
          <p:cNvSpPr>
            <a:spLocks noGrp="1"/>
          </p:cNvSpPr>
          <p:nvPr>
            <p:ph idx="1"/>
          </p:nvPr>
        </p:nvSpPr>
        <p:spPr/>
        <p:txBody>
          <a:bodyPr/>
          <a:lstStyle/>
          <a:p>
            <a:pPr marL="0" indent="0">
              <a:buNone/>
            </a:pPr>
            <a:endParaRPr lang="en-GB"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buNone/>
            </a:pPr>
            <a:endParaRPr lang="en-GB" dirty="0">
              <a:latin typeface="Arial" panose="020B0604020202020204" pitchFamily="34" charset="0"/>
              <a:ea typeface="Times New Roman" panose="02020603050405020304" pitchFamily="18" charset="0"/>
              <a:cs typeface="Times New Roman" panose="02020603050405020304" pitchFamily="18" charset="0"/>
            </a:endParaRPr>
          </a:p>
          <a:p>
            <a:pPr marL="0" indent="0">
              <a:buNone/>
            </a:pPr>
            <a:r>
              <a:rPr lang="en-GB" dirty="0">
                <a:effectLst/>
                <a:latin typeface="Arial" panose="020B0604020202020204" pitchFamily="34" charset="0"/>
                <a:ea typeface="Times New Roman" panose="02020603050405020304" pitchFamily="18" charset="0"/>
                <a:cs typeface="Times New Roman" panose="02020603050405020304" pitchFamily="18" charset="0"/>
              </a:rPr>
              <a:t>‘I am furious to state that all these investigations by scholars, sociologists and ethnographers tend to inventory the death throes and make of this living country a tomb.’</a:t>
            </a:r>
            <a:endParaRPr lang="en-GB"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7114256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253C9-FD99-4EC5-97F5-F81C5D89ACEA}"/>
              </a:ext>
            </a:extLst>
          </p:cNvPr>
          <p:cNvSpPr>
            <a:spLocks noGrp="1"/>
          </p:cNvSpPr>
          <p:nvPr>
            <p:ph type="title"/>
          </p:nvPr>
        </p:nvSpPr>
        <p:spPr/>
        <p:txBody>
          <a:bodyPr>
            <a:normAutofit/>
          </a:bodyPr>
          <a:lstStyle/>
          <a:p>
            <a:pPr algn="ctr"/>
            <a:r>
              <a:rPr lang="en-GB" dirty="0" err="1">
                <a:effectLst/>
                <a:latin typeface="Arial" panose="020B0604020202020204" pitchFamily="34" charset="0"/>
                <a:ea typeface="Times New Roman" panose="02020603050405020304" pitchFamily="18" charset="0"/>
                <a:cs typeface="Times New Roman" panose="02020603050405020304" pitchFamily="18" charset="0"/>
              </a:rPr>
              <a:t>Hélias</a:t>
            </a:r>
            <a:endParaRPr lang="en-GB" dirty="0"/>
          </a:p>
        </p:txBody>
      </p:sp>
      <p:sp>
        <p:nvSpPr>
          <p:cNvPr id="3" name="Content Placeholder 2">
            <a:extLst>
              <a:ext uri="{FF2B5EF4-FFF2-40B4-BE49-F238E27FC236}">
                <a16:creationId xmlns:a16="http://schemas.microsoft.com/office/drawing/2014/main" id="{E5C6A981-E1DA-4CF7-B0B4-C7E2CF1AF8E6}"/>
              </a:ext>
            </a:extLst>
          </p:cNvPr>
          <p:cNvSpPr>
            <a:spLocks noGrp="1"/>
          </p:cNvSpPr>
          <p:nvPr>
            <p:ph idx="1"/>
          </p:nvPr>
        </p:nvSpPr>
        <p:spPr/>
        <p:txBody>
          <a:bodyPr>
            <a:normAutofit/>
          </a:bodyPr>
          <a:lstStyle/>
          <a:p>
            <a:pPr marL="0" indent="0">
              <a:buNone/>
            </a:pPr>
            <a:r>
              <a:rPr lang="en-GB" sz="2400" dirty="0">
                <a:effectLst/>
                <a:latin typeface="Arial" panose="020B0604020202020204" pitchFamily="34" charset="0"/>
                <a:ea typeface="Times New Roman" panose="02020603050405020304" pitchFamily="18" charset="0"/>
                <a:cs typeface="Arial" panose="020B0604020202020204" pitchFamily="34" charset="0"/>
              </a:rPr>
              <a:t>‘The departure of someone to another world on the same level as this one’</a:t>
            </a:r>
          </a:p>
          <a:p>
            <a:pPr marL="0" indent="0">
              <a:buNone/>
            </a:pPr>
            <a:endParaRPr lang="en-GB" sz="2400" dirty="0">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2400" dirty="0">
                <a:effectLst/>
                <a:latin typeface="Arial" panose="020B0604020202020204" pitchFamily="34" charset="0"/>
                <a:ea typeface="Times New Roman" panose="02020603050405020304" pitchFamily="18" charset="0"/>
                <a:cs typeface="Arial" panose="020B0604020202020204" pitchFamily="34" charset="0"/>
              </a:rPr>
              <a:t>‘ancient magic of the communal dance … all generations mixed’ </a:t>
            </a:r>
          </a:p>
          <a:p>
            <a:pPr marL="0" indent="0">
              <a:buNone/>
            </a:pPr>
            <a:endParaRPr lang="en-GB" sz="24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2400" dirty="0">
                <a:effectLst/>
                <a:latin typeface="Arial" panose="020B0604020202020204" pitchFamily="34" charset="0"/>
                <a:ea typeface="Times New Roman" panose="02020603050405020304" pitchFamily="18" charset="0"/>
                <a:cs typeface="Arial" panose="020B0604020202020204" pitchFamily="34" charset="0"/>
              </a:rPr>
              <a:t>‘Alain Le Goff says that the cure for any bodily ailment can be found around us, within reach, among the herbs that in Breton bear precisely the name of the ailment that they cure, or that of the Saint that protects against it.’ </a:t>
            </a:r>
          </a:p>
          <a:p>
            <a:pPr marL="0" indent="0">
              <a:buNone/>
            </a:pPr>
            <a:endParaRPr lang="en-GB" sz="24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2400" dirty="0">
                <a:effectLst/>
                <a:latin typeface="Arial" panose="020B0604020202020204" pitchFamily="34" charset="0"/>
                <a:ea typeface="Times New Roman" panose="02020603050405020304" pitchFamily="18" charset="0"/>
                <a:cs typeface="Arial" panose="020B0604020202020204" pitchFamily="34" charset="0"/>
              </a:rPr>
              <a:t>‘the </a:t>
            </a:r>
            <a:r>
              <a:rPr lang="en-GB" sz="2400" i="1" dirty="0">
                <a:effectLst/>
                <a:latin typeface="Arial" panose="020B0604020202020204" pitchFamily="34" charset="0"/>
                <a:ea typeface="Times New Roman" panose="02020603050405020304" pitchFamily="18" charset="0"/>
                <a:cs typeface="Arial" panose="020B0604020202020204" pitchFamily="34" charset="0"/>
              </a:rPr>
              <a:t>front</a:t>
            </a:r>
            <a:r>
              <a:rPr lang="en-GB" sz="2400" dirty="0">
                <a:effectLst/>
                <a:latin typeface="Arial" panose="020B0604020202020204" pitchFamily="34" charset="0"/>
                <a:ea typeface="Times New Roman" panose="02020603050405020304" pitchFamily="18" charset="0"/>
                <a:cs typeface="Arial" panose="020B0604020202020204" pitchFamily="34" charset="0"/>
              </a:rPr>
              <a:t>! What a funny word! It is a </a:t>
            </a:r>
            <a:r>
              <a:rPr lang="en-GB" sz="2400" i="1" dirty="0">
                <a:effectLst/>
                <a:latin typeface="Arial" panose="020B0604020202020204" pitchFamily="34" charset="0"/>
                <a:ea typeface="Times New Roman" panose="02020603050405020304" pitchFamily="18" charset="0"/>
                <a:cs typeface="Arial" panose="020B0604020202020204" pitchFamily="34" charset="0"/>
              </a:rPr>
              <a:t>French</a:t>
            </a:r>
            <a:r>
              <a:rPr lang="en-GB" sz="2400" dirty="0">
                <a:effectLst/>
                <a:latin typeface="Arial" panose="020B0604020202020204" pitchFamily="34" charset="0"/>
                <a:ea typeface="Times New Roman" panose="02020603050405020304" pitchFamily="18" charset="0"/>
                <a:cs typeface="Arial" panose="020B0604020202020204" pitchFamily="34" charset="0"/>
              </a:rPr>
              <a:t> word, one of those words that you learn in school’</a:t>
            </a:r>
          </a:p>
          <a:p>
            <a:endParaRPr lang="en-GB" dirty="0"/>
          </a:p>
        </p:txBody>
      </p:sp>
    </p:spTree>
    <p:extLst>
      <p:ext uri="{BB962C8B-B14F-4D97-AF65-F5344CB8AC3E}">
        <p14:creationId xmlns:p14="http://schemas.microsoft.com/office/powerpoint/2010/main" val="34696442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4DC3F-F37E-4364-8770-7FEA4A748073}"/>
              </a:ext>
            </a:extLst>
          </p:cNvPr>
          <p:cNvSpPr>
            <a:spLocks noGrp="1"/>
          </p:cNvSpPr>
          <p:nvPr>
            <p:ph type="title"/>
          </p:nvPr>
        </p:nvSpPr>
        <p:spPr/>
        <p:txBody>
          <a:bodyPr/>
          <a:lstStyle/>
          <a:p>
            <a:pPr algn="ctr"/>
            <a:r>
              <a:rPr lang="en-GB" dirty="0" err="1">
                <a:effectLst/>
                <a:latin typeface="Arial" panose="020B0604020202020204" pitchFamily="34" charset="0"/>
                <a:ea typeface="Times New Roman" panose="02020603050405020304" pitchFamily="18" charset="0"/>
                <a:cs typeface="Times New Roman" panose="02020603050405020304" pitchFamily="18" charset="0"/>
              </a:rPr>
              <a:t>Hélias</a:t>
            </a:r>
            <a:endParaRPr lang="en-GB" dirty="0"/>
          </a:p>
        </p:txBody>
      </p:sp>
      <p:sp>
        <p:nvSpPr>
          <p:cNvPr id="3" name="Content Placeholder 2">
            <a:extLst>
              <a:ext uri="{FF2B5EF4-FFF2-40B4-BE49-F238E27FC236}">
                <a16:creationId xmlns:a16="http://schemas.microsoft.com/office/drawing/2014/main" id="{63EEF744-B57D-43C2-B623-678725812F4E}"/>
              </a:ext>
            </a:extLst>
          </p:cNvPr>
          <p:cNvSpPr>
            <a:spLocks noGrp="1"/>
          </p:cNvSpPr>
          <p:nvPr>
            <p:ph idx="1"/>
          </p:nvPr>
        </p:nvSpPr>
        <p:spPr/>
        <p:txBody>
          <a:bodyPr>
            <a:normAutofit/>
          </a:bodyPr>
          <a:lstStyle/>
          <a:p>
            <a:pPr marL="0" indent="0">
              <a:buNone/>
            </a:pPr>
            <a:r>
              <a:rPr lang="en-GB" sz="2400" dirty="0">
                <a:effectLst/>
                <a:latin typeface="Arial" panose="020B0604020202020204" pitchFamily="34" charset="0"/>
                <a:ea typeface="Times New Roman" panose="02020603050405020304" pitchFamily="18" charset="0"/>
                <a:cs typeface="Arial" panose="020B0604020202020204" pitchFamily="34" charset="0"/>
              </a:rPr>
              <a:t>‘No philosopher ever impressed me as much as he did. When I am too tempted to admire somebody, I see the face of Alain Le Goff and am sobered. </a:t>
            </a:r>
            <a:r>
              <a:rPr lang="fr-FR" sz="2400" dirty="0">
                <a:effectLst/>
                <a:latin typeface="Arial" panose="020B0604020202020204" pitchFamily="34" charset="0"/>
                <a:ea typeface="Times New Roman" panose="02020603050405020304" pitchFamily="18" charset="0"/>
                <a:cs typeface="Arial" panose="020B0604020202020204" pitchFamily="34" charset="0"/>
              </a:rPr>
              <a:t>Do not </a:t>
            </a:r>
            <a:r>
              <a:rPr lang="fr-FR" sz="2400" dirty="0" err="1">
                <a:effectLst/>
                <a:latin typeface="Arial" panose="020B0604020202020204" pitchFamily="34" charset="0"/>
                <a:ea typeface="Times New Roman" panose="02020603050405020304" pitchFamily="18" charset="0"/>
                <a:cs typeface="Arial" panose="020B0604020202020204" pitchFamily="34" charset="0"/>
              </a:rPr>
              <a:t>speak</a:t>
            </a:r>
            <a:r>
              <a:rPr lang="fr-FR" sz="2400" dirty="0">
                <a:effectLst/>
                <a:latin typeface="Arial" panose="020B0604020202020204" pitchFamily="34" charset="0"/>
                <a:ea typeface="Times New Roman" panose="02020603050405020304" pitchFamily="18" charset="0"/>
                <a:cs typeface="Arial" panose="020B0604020202020204" pitchFamily="34" charset="0"/>
              </a:rPr>
              <a:t> to me of </a:t>
            </a:r>
            <a:r>
              <a:rPr lang="fr-FR" sz="2400" dirty="0" err="1">
                <a:effectLst/>
                <a:latin typeface="Arial" panose="020B0604020202020204" pitchFamily="34" charset="0"/>
                <a:ea typeface="Times New Roman" panose="02020603050405020304" pitchFamily="18" charset="0"/>
                <a:cs typeface="Arial" panose="020B0604020202020204" pitchFamily="34" charset="0"/>
              </a:rPr>
              <a:t>heroes</a:t>
            </a:r>
            <a:r>
              <a:rPr lang="fr-FR" sz="2400" dirty="0">
                <a:effectLst/>
                <a:latin typeface="Arial" panose="020B0604020202020204" pitchFamily="34" charset="0"/>
                <a:ea typeface="Times New Roman" panose="02020603050405020304" pitchFamily="18" charset="0"/>
                <a:cs typeface="Arial" panose="020B0604020202020204" pitchFamily="34" charset="0"/>
              </a:rPr>
              <a:t>, </a:t>
            </a:r>
            <a:r>
              <a:rPr lang="fr-FR" sz="2400" dirty="0" err="1">
                <a:effectLst/>
                <a:latin typeface="Arial" panose="020B0604020202020204" pitchFamily="34" charset="0"/>
                <a:ea typeface="Times New Roman" panose="02020603050405020304" pitchFamily="18" charset="0"/>
                <a:cs typeface="Arial" panose="020B0604020202020204" pitchFamily="34" charset="0"/>
              </a:rPr>
              <a:t>please</a:t>
            </a:r>
            <a:r>
              <a:rPr lang="fr-FR" sz="2400" dirty="0">
                <a:effectLst/>
                <a:latin typeface="Arial" panose="020B0604020202020204" pitchFamily="34" charset="0"/>
                <a:ea typeface="Times New Roman" panose="02020603050405020304" pitchFamily="18" charset="0"/>
                <a:cs typeface="Arial" panose="020B0604020202020204" pitchFamily="34" charset="0"/>
              </a:rPr>
              <a:t>.’</a:t>
            </a:r>
          </a:p>
          <a:p>
            <a:pPr marL="0" indent="0">
              <a:buNone/>
            </a:pPr>
            <a:endParaRPr lang="en-GB" sz="24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2400" dirty="0">
                <a:effectLst/>
                <a:latin typeface="Arial" panose="020B0604020202020204" pitchFamily="34" charset="0"/>
                <a:ea typeface="Times New Roman" panose="02020603050405020304" pitchFamily="18" charset="0"/>
                <a:cs typeface="Arial" panose="020B0604020202020204" pitchFamily="34" charset="0"/>
              </a:rPr>
              <a:t>‘creating a literature without much of a connection to the ancient oral tradition […] trying to create a unified language’</a:t>
            </a:r>
          </a:p>
          <a:p>
            <a:pPr marL="0" indent="0">
              <a:buNone/>
            </a:pPr>
            <a:endParaRPr lang="en-GB" sz="24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2400" dirty="0">
                <a:effectLst/>
                <a:latin typeface="Arial" panose="020B0604020202020204" pitchFamily="34" charset="0"/>
                <a:ea typeface="Times New Roman" panose="02020603050405020304" pitchFamily="18" charset="0"/>
                <a:cs typeface="Arial" panose="020B0604020202020204" pitchFamily="34" charset="0"/>
              </a:rPr>
              <a:t>‘I add this, and it is not negligeable: our Breton civilization is our private life within the general French civilization, that rules our public life.’</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055875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97D62-31AD-416E-AB96-908700C0BA25}"/>
              </a:ext>
            </a:extLst>
          </p:cNvPr>
          <p:cNvSpPr>
            <a:spLocks noGrp="1"/>
          </p:cNvSpPr>
          <p:nvPr>
            <p:ph type="title"/>
          </p:nvPr>
        </p:nvSpPr>
        <p:spPr>
          <a:xfrm>
            <a:off x="762001" y="803325"/>
            <a:ext cx="5314536" cy="1325563"/>
          </a:xfrm>
        </p:spPr>
        <p:txBody>
          <a:bodyPr vert="horz" lIns="91440" tIns="45720" rIns="91440" bIns="45720" rtlCol="0" anchor="ctr">
            <a:normAutofit/>
          </a:bodyPr>
          <a:lstStyle/>
          <a:p>
            <a:r>
              <a:rPr lang="en-US">
                <a:effectLst/>
              </a:rPr>
              <a:t>Hélias and Grall on </a:t>
            </a:r>
            <a:r>
              <a:rPr lang="en-US" i="1">
                <a:effectLst/>
              </a:rPr>
              <a:t>Apostrophes</a:t>
            </a:r>
            <a:endParaRPr lang="en-US" i="1"/>
          </a:p>
        </p:txBody>
      </p:sp>
      <p:sp>
        <p:nvSpPr>
          <p:cNvPr id="6" name="TextBox 5">
            <a:extLst>
              <a:ext uri="{FF2B5EF4-FFF2-40B4-BE49-F238E27FC236}">
                <a16:creationId xmlns:a16="http://schemas.microsoft.com/office/drawing/2014/main" id="{D9949ED8-267B-4E2E-A6B2-B925E19B7512}"/>
              </a:ext>
            </a:extLst>
          </p:cNvPr>
          <p:cNvSpPr txBox="1"/>
          <p:nvPr/>
        </p:nvSpPr>
        <p:spPr>
          <a:xfrm>
            <a:off x="762000" y="2279018"/>
            <a:ext cx="5314543" cy="3375920"/>
          </a:xfrm>
          <a:prstGeom prst="rect">
            <a:avLst/>
          </a:prstGeom>
        </p:spPr>
        <p:txBody>
          <a:bodyPr vert="horz" lIns="91440" tIns="45720" rIns="91440" bIns="45720" rtlCol="0" anchor="t">
            <a:normAutofit/>
          </a:bodyPr>
          <a:lstStyle/>
          <a:p>
            <a:pPr>
              <a:lnSpc>
                <a:spcPct val="90000"/>
              </a:lnSpc>
              <a:spcAft>
                <a:spcPts val="600"/>
              </a:spcAft>
            </a:pPr>
            <a:r>
              <a:rPr lang="en-US" dirty="0">
                <a:effectLst/>
              </a:rPr>
              <a:t>‘And it was hardly about Brittany. The discussion, a good one in fact, was about the rural civilizations of France. </a:t>
            </a:r>
            <a:r>
              <a:rPr lang="en-US" dirty="0" err="1">
                <a:effectLst/>
              </a:rPr>
              <a:t>Pouldreuizic</a:t>
            </a:r>
            <a:r>
              <a:rPr lang="en-US" dirty="0">
                <a:effectLst/>
              </a:rPr>
              <a:t> and </a:t>
            </a:r>
            <a:r>
              <a:rPr lang="en-US" dirty="0" err="1">
                <a:effectLst/>
              </a:rPr>
              <a:t>Montaillou</a:t>
            </a:r>
            <a:r>
              <a:rPr lang="en-US" dirty="0">
                <a:effectLst/>
              </a:rPr>
              <a:t> were no different, just the same.’ – </a:t>
            </a:r>
            <a:r>
              <a:rPr lang="en-US" dirty="0" err="1">
                <a:effectLst/>
              </a:rPr>
              <a:t>Grall</a:t>
            </a:r>
            <a:r>
              <a:rPr lang="en-US" dirty="0">
                <a:effectLst/>
              </a:rPr>
              <a:t>.</a:t>
            </a:r>
          </a:p>
        </p:txBody>
      </p:sp>
      <p:sp>
        <p:nvSpPr>
          <p:cNvPr id="71" name="Freeform: Shape 70">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170" name="Picture 2" descr="l'Ouest en mémoire - Pierre-Jakez Hélias et Xavier Grall">
            <a:extLst>
              <a:ext uri="{FF2B5EF4-FFF2-40B4-BE49-F238E27FC236}">
                <a16:creationId xmlns:a16="http://schemas.microsoft.com/office/drawing/2014/main" id="{32A55BC0-7BE9-4384-8C68-A859464AA318}"/>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15504" r="12415" b="-1"/>
          <a:stretch/>
        </p:blipFill>
        <p:spPr bwMode="auto">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19952476"/>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TotalTime>
  <Words>475</Words>
  <Application>Microsoft Office PowerPoint</Application>
  <PresentationFormat>Widescreen</PresentationFormat>
  <Paragraphs>37</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Times New Roman</vt:lpstr>
      <vt:lpstr>Calibri Light</vt:lpstr>
      <vt:lpstr>Calibri</vt:lpstr>
      <vt:lpstr>Arial</vt:lpstr>
      <vt:lpstr>Office Theme</vt:lpstr>
      <vt:lpstr> MODULE CODE: HPCS6007 </vt:lpstr>
      <vt:lpstr>Nostalgia</vt:lpstr>
      <vt:lpstr>The backlash</vt:lpstr>
      <vt:lpstr>Bécassine toys and songs </vt:lpstr>
      <vt:lpstr>    Bécassine books and play </vt:lpstr>
      <vt:lpstr>Bécassine film </vt:lpstr>
      <vt:lpstr>Bécassine and politics</vt:lpstr>
      <vt:lpstr>Per-Jakez Hélias </vt:lpstr>
      <vt:lpstr>Xavier Grall</vt:lpstr>
      <vt:lpstr>Xavier Grall</vt:lpstr>
      <vt:lpstr>Hélias</vt:lpstr>
      <vt:lpstr>Hélias</vt:lpstr>
      <vt:lpstr>Hélias and Grall on Apostrophes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MODULE CODE: HPCS6007 </dc:title>
  <dc:creator>Nicholas Shilton</dc:creator>
  <cp:lastModifiedBy>Nicholas Shilton</cp:lastModifiedBy>
  <cp:revision>2</cp:revision>
  <dcterms:created xsi:type="dcterms:W3CDTF">2020-12-07T12:04:19Z</dcterms:created>
  <dcterms:modified xsi:type="dcterms:W3CDTF">2020-12-08T10:21:19Z</dcterms:modified>
</cp:coreProperties>
</file>