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4" r:id="rId9"/>
    <p:sldId id="265" r:id="rId10"/>
    <p:sldId id="266" r:id="rId11"/>
    <p:sldId id="267" r:id="rId12"/>
    <p:sldId id="263"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4" autoAdjust="0"/>
    <p:restoredTop sz="77347" autoAdjust="0"/>
  </p:normalViewPr>
  <p:slideViewPr>
    <p:cSldViewPr snapToGrid="0">
      <p:cViewPr varScale="1">
        <p:scale>
          <a:sx n="51" d="100"/>
          <a:sy n="51" d="100"/>
        </p:scale>
        <p:origin x="1256"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6.xml.rels><?xml version="1.0" encoding="UTF-8" standalone="yes"?>
<Relationships xmlns="http://schemas.openxmlformats.org/package/2006/relationships"><Relationship Id="rId8" Type="http://schemas.openxmlformats.org/officeDocument/2006/relationships/image" Target="../media/image14.svg"/><Relationship Id="rId13" Type="http://schemas.openxmlformats.org/officeDocument/2006/relationships/image" Target="../media/image19.pn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 Id="rId14" Type="http://schemas.openxmlformats.org/officeDocument/2006/relationships/image" Target="../media/image20.svg"/></Relationships>
</file>

<file path=ppt/diagrams/_rels/drawing6.xml.rels><?xml version="1.0" encoding="UTF-8" standalone="yes"?>
<Relationships xmlns="http://schemas.openxmlformats.org/package/2006/relationships"><Relationship Id="rId8" Type="http://schemas.openxmlformats.org/officeDocument/2006/relationships/image" Target="../media/image14.svg"/><Relationship Id="rId13" Type="http://schemas.openxmlformats.org/officeDocument/2006/relationships/image" Target="../media/image19.pn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 Id="rId1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93196AC-CA82-4F0D-A312-09CEBECAEE6C}" type="doc">
      <dgm:prSet loTypeId="urn:microsoft.com/office/officeart/2005/8/layout/cycle8" loCatId="cycle" qsTypeId="urn:microsoft.com/office/officeart/2005/8/quickstyle/simple1" qsCatId="simple" csTypeId="urn:microsoft.com/office/officeart/2005/8/colors/colorful1" csCatId="colorful"/>
      <dgm:spPr/>
      <dgm:t>
        <a:bodyPr/>
        <a:lstStyle/>
        <a:p>
          <a:endParaRPr lang="en-US"/>
        </a:p>
      </dgm:t>
    </dgm:pt>
    <dgm:pt modelId="{D192F534-534B-44DA-9F4F-99C131BC67A9}">
      <dgm:prSet/>
      <dgm:spPr/>
      <dgm:t>
        <a:bodyPr/>
        <a:lstStyle/>
        <a:p>
          <a:r>
            <a:rPr lang="en-IN"/>
            <a:t>Multifunctional alkaline water ionizer</a:t>
          </a:r>
          <a:endParaRPr lang="en-US"/>
        </a:p>
      </dgm:t>
    </dgm:pt>
    <dgm:pt modelId="{A6E6E234-8DEA-4AE4-85E0-9053DD7FF8B2}" type="parTrans" cxnId="{9DF7E787-C2CB-45C3-99AC-F617392806DE}">
      <dgm:prSet/>
      <dgm:spPr/>
      <dgm:t>
        <a:bodyPr/>
        <a:lstStyle/>
        <a:p>
          <a:endParaRPr lang="en-US"/>
        </a:p>
      </dgm:t>
    </dgm:pt>
    <dgm:pt modelId="{FFEE4DA9-D93A-466E-B5AD-3ACD2EB8A867}" type="sibTrans" cxnId="{9DF7E787-C2CB-45C3-99AC-F617392806DE}">
      <dgm:prSet/>
      <dgm:spPr/>
      <dgm:t>
        <a:bodyPr/>
        <a:lstStyle/>
        <a:p>
          <a:endParaRPr lang="en-US"/>
        </a:p>
      </dgm:t>
    </dgm:pt>
    <dgm:pt modelId="{2032720D-E925-4DD3-9ED2-46FD7136FEB9}">
      <dgm:prSet/>
      <dgm:spPr/>
      <dgm:t>
        <a:bodyPr/>
        <a:lstStyle/>
        <a:p>
          <a:r>
            <a:rPr lang="en-IN"/>
            <a:t>Five water types: drinking, cooking, beauty, cleaning, acidic</a:t>
          </a:r>
          <a:endParaRPr lang="en-US"/>
        </a:p>
      </dgm:t>
    </dgm:pt>
    <dgm:pt modelId="{D8F3DBE7-29E4-4293-B6CB-1B1071E93BFC}" type="parTrans" cxnId="{4135BDAF-A46E-439E-BA93-E759C7CDCA98}">
      <dgm:prSet/>
      <dgm:spPr/>
      <dgm:t>
        <a:bodyPr/>
        <a:lstStyle/>
        <a:p>
          <a:endParaRPr lang="en-US"/>
        </a:p>
      </dgm:t>
    </dgm:pt>
    <dgm:pt modelId="{D1286F64-4898-4A61-8C9B-FC6AB53887D1}" type="sibTrans" cxnId="{4135BDAF-A46E-439E-BA93-E759C7CDCA98}">
      <dgm:prSet/>
      <dgm:spPr/>
      <dgm:t>
        <a:bodyPr/>
        <a:lstStyle/>
        <a:p>
          <a:endParaRPr lang="en-US"/>
        </a:p>
      </dgm:t>
    </dgm:pt>
    <dgm:pt modelId="{40F790C5-1DBF-4DB5-91C0-0E8A862167C7}">
      <dgm:prSet/>
      <dgm:spPr/>
      <dgm:t>
        <a:bodyPr/>
        <a:lstStyle/>
        <a:p>
          <a:r>
            <a:rPr lang="en-IN"/>
            <a:t>pH-adjustable hydration tailored to lifestyle needs</a:t>
          </a:r>
          <a:endParaRPr lang="en-US"/>
        </a:p>
      </dgm:t>
    </dgm:pt>
    <dgm:pt modelId="{C305AA9D-974C-401A-8BB1-8405596F725B}" type="parTrans" cxnId="{041C3600-FD2C-4DEB-BFEB-37DC0257283B}">
      <dgm:prSet/>
      <dgm:spPr/>
      <dgm:t>
        <a:bodyPr/>
        <a:lstStyle/>
        <a:p>
          <a:endParaRPr lang="en-US"/>
        </a:p>
      </dgm:t>
    </dgm:pt>
    <dgm:pt modelId="{AC3492E7-14A1-468D-AE25-051B0DF24282}" type="sibTrans" cxnId="{041C3600-FD2C-4DEB-BFEB-37DC0257283B}">
      <dgm:prSet/>
      <dgm:spPr/>
      <dgm:t>
        <a:bodyPr/>
        <a:lstStyle/>
        <a:p>
          <a:endParaRPr lang="en-US"/>
        </a:p>
      </dgm:t>
    </dgm:pt>
    <dgm:pt modelId="{DAC4227B-F730-49F5-B489-8487553813A9}">
      <dgm:prSet/>
      <dgm:spPr/>
      <dgm:t>
        <a:bodyPr/>
        <a:lstStyle/>
        <a:p>
          <a:r>
            <a:rPr lang="en-IN"/>
            <a:t>Scientific validation of health benefits</a:t>
          </a:r>
          <a:endParaRPr lang="en-US"/>
        </a:p>
      </dgm:t>
    </dgm:pt>
    <dgm:pt modelId="{660AB24B-EBAE-4435-9886-03D838E731AE}" type="parTrans" cxnId="{1E42736B-EC53-447D-9AC4-EB074BE51936}">
      <dgm:prSet/>
      <dgm:spPr/>
      <dgm:t>
        <a:bodyPr/>
        <a:lstStyle/>
        <a:p>
          <a:endParaRPr lang="en-US"/>
        </a:p>
      </dgm:t>
    </dgm:pt>
    <dgm:pt modelId="{2A6F65F7-48CF-4677-A36B-B1B57C8F6FEB}" type="sibTrans" cxnId="{1E42736B-EC53-447D-9AC4-EB074BE51936}">
      <dgm:prSet/>
      <dgm:spPr/>
      <dgm:t>
        <a:bodyPr/>
        <a:lstStyle/>
        <a:p>
          <a:endParaRPr lang="en-US"/>
        </a:p>
      </dgm:t>
    </dgm:pt>
    <dgm:pt modelId="{8EA31EBE-39BE-4D10-9E6A-B84C11A22A4D}">
      <dgm:prSet/>
      <dgm:spPr/>
      <dgm:t>
        <a:bodyPr/>
        <a:lstStyle/>
        <a:p>
          <a:r>
            <a:rPr lang="en-IN"/>
            <a:t>Eco-friendly alternative to bottled water</a:t>
          </a:r>
          <a:endParaRPr lang="en-US"/>
        </a:p>
      </dgm:t>
    </dgm:pt>
    <dgm:pt modelId="{2D72764B-7698-401B-80A9-2BE1FE216BAC}" type="parTrans" cxnId="{92B4F8EC-77F0-4679-937D-BA71435A07EC}">
      <dgm:prSet/>
      <dgm:spPr/>
      <dgm:t>
        <a:bodyPr/>
        <a:lstStyle/>
        <a:p>
          <a:endParaRPr lang="en-US"/>
        </a:p>
      </dgm:t>
    </dgm:pt>
    <dgm:pt modelId="{BF7B3DF8-A4DF-4420-82C9-4360FE360F3D}" type="sibTrans" cxnId="{92B4F8EC-77F0-4679-937D-BA71435A07EC}">
      <dgm:prSet/>
      <dgm:spPr/>
      <dgm:t>
        <a:bodyPr/>
        <a:lstStyle/>
        <a:p>
          <a:endParaRPr lang="en-US"/>
        </a:p>
      </dgm:t>
    </dgm:pt>
    <dgm:pt modelId="{F5F409E7-00C1-4695-9043-1C43D242EBF9}">
      <dgm:prSet/>
      <dgm:spPr/>
      <dgm:t>
        <a:bodyPr/>
        <a:lstStyle/>
        <a:p>
          <a:r>
            <a:rPr lang="en-IN"/>
            <a:t>Long-term cost savings for households</a:t>
          </a:r>
          <a:endParaRPr lang="en-US"/>
        </a:p>
      </dgm:t>
    </dgm:pt>
    <dgm:pt modelId="{C640328B-E404-4BB6-A6AF-655F40BCF6BB}" type="parTrans" cxnId="{D6AE50B0-5BC0-47D3-94CC-BC2E34D8B6E3}">
      <dgm:prSet/>
      <dgm:spPr/>
      <dgm:t>
        <a:bodyPr/>
        <a:lstStyle/>
        <a:p>
          <a:endParaRPr lang="en-US"/>
        </a:p>
      </dgm:t>
    </dgm:pt>
    <dgm:pt modelId="{B91DF5F1-3A51-4366-B0F3-F92C6843384A}" type="sibTrans" cxnId="{D6AE50B0-5BC0-47D3-94CC-BC2E34D8B6E3}">
      <dgm:prSet/>
      <dgm:spPr/>
      <dgm:t>
        <a:bodyPr/>
        <a:lstStyle/>
        <a:p>
          <a:endParaRPr lang="en-US"/>
        </a:p>
      </dgm:t>
    </dgm:pt>
    <dgm:pt modelId="{A8221CF6-D7F1-454E-A536-25B93B52FBA8}">
      <dgm:prSet/>
      <dgm:spPr/>
      <dgm:t>
        <a:bodyPr/>
        <a:lstStyle/>
        <a:p>
          <a:r>
            <a:rPr lang="en-IN"/>
            <a:t>Compact, user-friendly digital interface</a:t>
          </a:r>
          <a:endParaRPr lang="en-US"/>
        </a:p>
      </dgm:t>
    </dgm:pt>
    <dgm:pt modelId="{CBDC91B1-2E93-4062-9444-A62035459F4F}" type="parTrans" cxnId="{53822838-A277-45E5-B5E7-65203F6CCB3F}">
      <dgm:prSet/>
      <dgm:spPr/>
      <dgm:t>
        <a:bodyPr/>
        <a:lstStyle/>
        <a:p>
          <a:endParaRPr lang="en-US"/>
        </a:p>
      </dgm:t>
    </dgm:pt>
    <dgm:pt modelId="{8F0CBB3B-3A04-4868-AA9D-ACECAD67FE48}" type="sibTrans" cxnId="{53822838-A277-45E5-B5E7-65203F6CCB3F}">
      <dgm:prSet/>
      <dgm:spPr/>
      <dgm:t>
        <a:bodyPr/>
        <a:lstStyle/>
        <a:p>
          <a:endParaRPr lang="en-US"/>
        </a:p>
      </dgm:t>
    </dgm:pt>
    <dgm:pt modelId="{9FCAB02A-AAB8-8748-BD79-38DD5853DF3D}" type="pres">
      <dgm:prSet presAssocID="{293196AC-CA82-4F0D-A312-09CEBECAEE6C}" presName="compositeShape" presStyleCnt="0">
        <dgm:presLayoutVars>
          <dgm:chMax val="7"/>
          <dgm:dir/>
          <dgm:resizeHandles val="exact"/>
        </dgm:presLayoutVars>
      </dgm:prSet>
      <dgm:spPr/>
    </dgm:pt>
    <dgm:pt modelId="{3704E594-37DF-E14D-A26A-4496ABBD5EEA}" type="pres">
      <dgm:prSet presAssocID="{293196AC-CA82-4F0D-A312-09CEBECAEE6C}" presName="wedge1" presStyleLbl="node1" presStyleIdx="0" presStyleCnt="7"/>
      <dgm:spPr/>
    </dgm:pt>
    <dgm:pt modelId="{8D0D2FAB-FFAA-9A48-99E4-56281569D207}" type="pres">
      <dgm:prSet presAssocID="{293196AC-CA82-4F0D-A312-09CEBECAEE6C}" presName="dummy1a" presStyleCnt="0"/>
      <dgm:spPr/>
    </dgm:pt>
    <dgm:pt modelId="{BDF344BC-45B1-974B-B0F7-F4AC3CC00AC6}" type="pres">
      <dgm:prSet presAssocID="{293196AC-CA82-4F0D-A312-09CEBECAEE6C}" presName="dummy1b" presStyleCnt="0"/>
      <dgm:spPr/>
    </dgm:pt>
    <dgm:pt modelId="{ADEC3304-D486-5442-8419-8A7F9BA68BDD}" type="pres">
      <dgm:prSet presAssocID="{293196AC-CA82-4F0D-A312-09CEBECAEE6C}" presName="wedge1Tx" presStyleLbl="node1" presStyleIdx="0" presStyleCnt="7">
        <dgm:presLayoutVars>
          <dgm:chMax val="0"/>
          <dgm:chPref val="0"/>
          <dgm:bulletEnabled val="1"/>
        </dgm:presLayoutVars>
      </dgm:prSet>
      <dgm:spPr/>
    </dgm:pt>
    <dgm:pt modelId="{CB607628-5833-4341-AACD-BF8A84AF2CBF}" type="pres">
      <dgm:prSet presAssocID="{293196AC-CA82-4F0D-A312-09CEBECAEE6C}" presName="wedge2" presStyleLbl="node1" presStyleIdx="1" presStyleCnt="7"/>
      <dgm:spPr/>
    </dgm:pt>
    <dgm:pt modelId="{89DDFB07-6896-754A-994F-9183E2188E5B}" type="pres">
      <dgm:prSet presAssocID="{293196AC-CA82-4F0D-A312-09CEBECAEE6C}" presName="dummy2a" presStyleCnt="0"/>
      <dgm:spPr/>
    </dgm:pt>
    <dgm:pt modelId="{186641E5-1073-754D-8D6F-9B7B514BFE0F}" type="pres">
      <dgm:prSet presAssocID="{293196AC-CA82-4F0D-A312-09CEBECAEE6C}" presName="dummy2b" presStyleCnt="0"/>
      <dgm:spPr/>
    </dgm:pt>
    <dgm:pt modelId="{A1D98A0E-EAFD-6E49-BA61-1F46B8C7C364}" type="pres">
      <dgm:prSet presAssocID="{293196AC-CA82-4F0D-A312-09CEBECAEE6C}" presName="wedge2Tx" presStyleLbl="node1" presStyleIdx="1" presStyleCnt="7">
        <dgm:presLayoutVars>
          <dgm:chMax val="0"/>
          <dgm:chPref val="0"/>
          <dgm:bulletEnabled val="1"/>
        </dgm:presLayoutVars>
      </dgm:prSet>
      <dgm:spPr/>
    </dgm:pt>
    <dgm:pt modelId="{09942521-82BF-DE46-B76D-6D5B23EF6169}" type="pres">
      <dgm:prSet presAssocID="{293196AC-CA82-4F0D-A312-09CEBECAEE6C}" presName="wedge3" presStyleLbl="node1" presStyleIdx="2" presStyleCnt="7"/>
      <dgm:spPr/>
    </dgm:pt>
    <dgm:pt modelId="{8A114078-F36B-2548-880E-BC2C69754089}" type="pres">
      <dgm:prSet presAssocID="{293196AC-CA82-4F0D-A312-09CEBECAEE6C}" presName="dummy3a" presStyleCnt="0"/>
      <dgm:spPr/>
    </dgm:pt>
    <dgm:pt modelId="{07E9C49D-347B-B34E-B1DC-F9C94C32E1BD}" type="pres">
      <dgm:prSet presAssocID="{293196AC-CA82-4F0D-A312-09CEBECAEE6C}" presName="dummy3b" presStyleCnt="0"/>
      <dgm:spPr/>
    </dgm:pt>
    <dgm:pt modelId="{53937302-5D30-0D4D-832F-DDDF7C2BE1BD}" type="pres">
      <dgm:prSet presAssocID="{293196AC-CA82-4F0D-A312-09CEBECAEE6C}" presName="wedge3Tx" presStyleLbl="node1" presStyleIdx="2" presStyleCnt="7">
        <dgm:presLayoutVars>
          <dgm:chMax val="0"/>
          <dgm:chPref val="0"/>
          <dgm:bulletEnabled val="1"/>
        </dgm:presLayoutVars>
      </dgm:prSet>
      <dgm:spPr/>
    </dgm:pt>
    <dgm:pt modelId="{11330FF5-2375-B146-BB49-EA92386D0198}" type="pres">
      <dgm:prSet presAssocID="{293196AC-CA82-4F0D-A312-09CEBECAEE6C}" presName="wedge4" presStyleLbl="node1" presStyleIdx="3" presStyleCnt="7"/>
      <dgm:spPr/>
    </dgm:pt>
    <dgm:pt modelId="{E343C27E-8F33-0B41-B11F-C5E433A04B4B}" type="pres">
      <dgm:prSet presAssocID="{293196AC-CA82-4F0D-A312-09CEBECAEE6C}" presName="dummy4a" presStyleCnt="0"/>
      <dgm:spPr/>
    </dgm:pt>
    <dgm:pt modelId="{039AD8A5-51BB-9444-90D2-FE291960457D}" type="pres">
      <dgm:prSet presAssocID="{293196AC-CA82-4F0D-A312-09CEBECAEE6C}" presName="dummy4b" presStyleCnt="0"/>
      <dgm:spPr/>
    </dgm:pt>
    <dgm:pt modelId="{93E8198B-0716-004F-AE86-4ECF2FBE71C5}" type="pres">
      <dgm:prSet presAssocID="{293196AC-CA82-4F0D-A312-09CEBECAEE6C}" presName="wedge4Tx" presStyleLbl="node1" presStyleIdx="3" presStyleCnt="7">
        <dgm:presLayoutVars>
          <dgm:chMax val="0"/>
          <dgm:chPref val="0"/>
          <dgm:bulletEnabled val="1"/>
        </dgm:presLayoutVars>
      </dgm:prSet>
      <dgm:spPr/>
    </dgm:pt>
    <dgm:pt modelId="{DC1D74B8-311C-9442-A348-6ACA88AF8B3B}" type="pres">
      <dgm:prSet presAssocID="{293196AC-CA82-4F0D-A312-09CEBECAEE6C}" presName="wedge5" presStyleLbl="node1" presStyleIdx="4" presStyleCnt="7"/>
      <dgm:spPr/>
    </dgm:pt>
    <dgm:pt modelId="{F8F99288-43B7-FD40-9B90-7A37F9B87F19}" type="pres">
      <dgm:prSet presAssocID="{293196AC-CA82-4F0D-A312-09CEBECAEE6C}" presName="dummy5a" presStyleCnt="0"/>
      <dgm:spPr/>
    </dgm:pt>
    <dgm:pt modelId="{9996467F-EA4A-6449-9D7F-38AC4EB1432A}" type="pres">
      <dgm:prSet presAssocID="{293196AC-CA82-4F0D-A312-09CEBECAEE6C}" presName="dummy5b" presStyleCnt="0"/>
      <dgm:spPr/>
    </dgm:pt>
    <dgm:pt modelId="{4CC2B4E8-6CC8-9743-B184-9180BE1022BE}" type="pres">
      <dgm:prSet presAssocID="{293196AC-CA82-4F0D-A312-09CEBECAEE6C}" presName="wedge5Tx" presStyleLbl="node1" presStyleIdx="4" presStyleCnt="7">
        <dgm:presLayoutVars>
          <dgm:chMax val="0"/>
          <dgm:chPref val="0"/>
          <dgm:bulletEnabled val="1"/>
        </dgm:presLayoutVars>
      </dgm:prSet>
      <dgm:spPr/>
    </dgm:pt>
    <dgm:pt modelId="{52E3B3D7-F4F2-3D47-868E-E70B587103B9}" type="pres">
      <dgm:prSet presAssocID="{293196AC-CA82-4F0D-A312-09CEBECAEE6C}" presName="wedge6" presStyleLbl="node1" presStyleIdx="5" presStyleCnt="7"/>
      <dgm:spPr/>
    </dgm:pt>
    <dgm:pt modelId="{0DF9BE1C-8F0C-2549-B59F-F5B2F3516CC0}" type="pres">
      <dgm:prSet presAssocID="{293196AC-CA82-4F0D-A312-09CEBECAEE6C}" presName="dummy6a" presStyleCnt="0"/>
      <dgm:spPr/>
    </dgm:pt>
    <dgm:pt modelId="{1E40F1AD-84D9-B548-94B0-E8ABA8D131BF}" type="pres">
      <dgm:prSet presAssocID="{293196AC-CA82-4F0D-A312-09CEBECAEE6C}" presName="dummy6b" presStyleCnt="0"/>
      <dgm:spPr/>
    </dgm:pt>
    <dgm:pt modelId="{7B9A8687-DE5B-5545-B4F3-9182DD3932D0}" type="pres">
      <dgm:prSet presAssocID="{293196AC-CA82-4F0D-A312-09CEBECAEE6C}" presName="wedge6Tx" presStyleLbl="node1" presStyleIdx="5" presStyleCnt="7">
        <dgm:presLayoutVars>
          <dgm:chMax val="0"/>
          <dgm:chPref val="0"/>
          <dgm:bulletEnabled val="1"/>
        </dgm:presLayoutVars>
      </dgm:prSet>
      <dgm:spPr/>
    </dgm:pt>
    <dgm:pt modelId="{F9DACA64-B0A6-AA4B-A95B-4806931BF025}" type="pres">
      <dgm:prSet presAssocID="{293196AC-CA82-4F0D-A312-09CEBECAEE6C}" presName="wedge7" presStyleLbl="node1" presStyleIdx="6" presStyleCnt="7"/>
      <dgm:spPr/>
    </dgm:pt>
    <dgm:pt modelId="{767A0458-0C51-CA4A-8193-BBE7D6A14E5D}" type="pres">
      <dgm:prSet presAssocID="{293196AC-CA82-4F0D-A312-09CEBECAEE6C}" presName="dummy7a" presStyleCnt="0"/>
      <dgm:spPr/>
    </dgm:pt>
    <dgm:pt modelId="{FFEDD126-83E5-5841-A17B-F30038199CBC}" type="pres">
      <dgm:prSet presAssocID="{293196AC-CA82-4F0D-A312-09CEBECAEE6C}" presName="dummy7b" presStyleCnt="0"/>
      <dgm:spPr/>
    </dgm:pt>
    <dgm:pt modelId="{0C8C8757-5AA7-3D40-A3F2-2F4B01199750}" type="pres">
      <dgm:prSet presAssocID="{293196AC-CA82-4F0D-A312-09CEBECAEE6C}" presName="wedge7Tx" presStyleLbl="node1" presStyleIdx="6" presStyleCnt="7">
        <dgm:presLayoutVars>
          <dgm:chMax val="0"/>
          <dgm:chPref val="0"/>
          <dgm:bulletEnabled val="1"/>
        </dgm:presLayoutVars>
      </dgm:prSet>
      <dgm:spPr/>
    </dgm:pt>
    <dgm:pt modelId="{0962580A-3F39-2D45-B3BD-DA1553C0DA35}" type="pres">
      <dgm:prSet presAssocID="{FFEE4DA9-D93A-466E-B5AD-3ACD2EB8A867}" presName="arrowWedge1" presStyleLbl="fgSibTrans2D1" presStyleIdx="0" presStyleCnt="7"/>
      <dgm:spPr/>
    </dgm:pt>
    <dgm:pt modelId="{FE32E203-8CD0-1243-8DD3-21C6950AB2C8}" type="pres">
      <dgm:prSet presAssocID="{D1286F64-4898-4A61-8C9B-FC6AB53887D1}" presName="arrowWedge2" presStyleLbl="fgSibTrans2D1" presStyleIdx="1" presStyleCnt="7"/>
      <dgm:spPr/>
    </dgm:pt>
    <dgm:pt modelId="{567B7164-6ADD-8847-BB55-5584DF709CF7}" type="pres">
      <dgm:prSet presAssocID="{AC3492E7-14A1-468D-AE25-051B0DF24282}" presName="arrowWedge3" presStyleLbl="fgSibTrans2D1" presStyleIdx="2" presStyleCnt="7"/>
      <dgm:spPr/>
    </dgm:pt>
    <dgm:pt modelId="{AB01C8E6-2864-0248-A10C-6702583A5B5E}" type="pres">
      <dgm:prSet presAssocID="{2A6F65F7-48CF-4677-A36B-B1B57C8F6FEB}" presName="arrowWedge4" presStyleLbl="fgSibTrans2D1" presStyleIdx="3" presStyleCnt="7"/>
      <dgm:spPr/>
    </dgm:pt>
    <dgm:pt modelId="{3349F695-2FD7-BC44-8004-62E8B9EAAF79}" type="pres">
      <dgm:prSet presAssocID="{BF7B3DF8-A4DF-4420-82C9-4360FE360F3D}" presName="arrowWedge5" presStyleLbl="fgSibTrans2D1" presStyleIdx="4" presStyleCnt="7"/>
      <dgm:spPr/>
    </dgm:pt>
    <dgm:pt modelId="{5A4E7D36-04C9-1646-BE7E-D3197D4C3479}" type="pres">
      <dgm:prSet presAssocID="{B91DF5F1-3A51-4366-B0F3-F92C6843384A}" presName="arrowWedge6" presStyleLbl="fgSibTrans2D1" presStyleIdx="5" presStyleCnt="7"/>
      <dgm:spPr/>
    </dgm:pt>
    <dgm:pt modelId="{CFA811E8-57CB-504F-B0A2-2A0A1C40321A}" type="pres">
      <dgm:prSet presAssocID="{8F0CBB3B-3A04-4868-AA9D-ACECAD67FE48}" presName="arrowWedge7" presStyleLbl="fgSibTrans2D1" presStyleIdx="6" presStyleCnt="7"/>
      <dgm:spPr/>
    </dgm:pt>
  </dgm:ptLst>
  <dgm:cxnLst>
    <dgm:cxn modelId="{041C3600-FD2C-4DEB-BFEB-37DC0257283B}" srcId="{293196AC-CA82-4F0D-A312-09CEBECAEE6C}" destId="{40F790C5-1DBF-4DB5-91C0-0E8A862167C7}" srcOrd="2" destOrd="0" parTransId="{C305AA9D-974C-401A-8BB1-8405596F725B}" sibTransId="{AC3492E7-14A1-468D-AE25-051B0DF24282}"/>
    <dgm:cxn modelId="{7E22CD06-3E79-1745-9725-68212FD5ED32}" type="presOf" srcId="{D192F534-534B-44DA-9F4F-99C131BC67A9}" destId="{ADEC3304-D486-5442-8419-8A7F9BA68BDD}" srcOrd="1" destOrd="0" presId="urn:microsoft.com/office/officeart/2005/8/layout/cycle8"/>
    <dgm:cxn modelId="{FEFC9F0B-D1AB-0A4C-88EE-8ED0A322E1E6}" type="presOf" srcId="{40F790C5-1DBF-4DB5-91C0-0E8A862167C7}" destId="{53937302-5D30-0D4D-832F-DDDF7C2BE1BD}" srcOrd="1" destOrd="0" presId="urn:microsoft.com/office/officeart/2005/8/layout/cycle8"/>
    <dgm:cxn modelId="{53822838-A277-45E5-B5E7-65203F6CCB3F}" srcId="{293196AC-CA82-4F0D-A312-09CEBECAEE6C}" destId="{A8221CF6-D7F1-454E-A536-25B93B52FBA8}" srcOrd="6" destOrd="0" parTransId="{CBDC91B1-2E93-4062-9444-A62035459F4F}" sibTransId="{8F0CBB3B-3A04-4868-AA9D-ACECAD67FE48}"/>
    <dgm:cxn modelId="{E4C4C35F-87F3-6F44-883B-88CFC603798B}" type="presOf" srcId="{F5F409E7-00C1-4695-9043-1C43D242EBF9}" destId="{7B9A8687-DE5B-5545-B4F3-9182DD3932D0}" srcOrd="1" destOrd="0" presId="urn:microsoft.com/office/officeart/2005/8/layout/cycle8"/>
    <dgm:cxn modelId="{6EED1465-220E-D948-AAB1-723F3836631A}" type="presOf" srcId="{2032720D-E925-4DD3-9ED2-46FD7136FEB9}" destId="{CB607628-5833-4341-AACD-BF8A84AF2CBF}" srcOrd="0" destOrd="0" presId="urn:microsoft.com/office/officeart/2005/8/layout/cycle8"/>
    <dgm:cxn modelId="{A78A8D69-E59F-AD43-93D1-AC2B1828F8C7}" type="presOf" srcId="{2032720D-E925-4DD3-9ED2-46FD7136FEB9}" destId="{A1D98A0E-EAFD-6E49-BA61-1F46B8C7C364}" srcOrd="1" destOrd="0" presId="urn:microsoft.com/office/officeart/2005/8/layout/cycle8"/>
    <dgm:cxn modelId="{1E42736B-EC53-447D-9AC4-EB074BE51936}" srcId="{293196AC-CA82-4F0D-A312-09CEBECAEE6C}" destId="{DAC4227B-F730-49F5-B489-8487553813A9}" srcOrd="3" destOrd="0" parTransId="{660AB24B-EBAE-4435-9886-03D838E731AE}" sibTransId="{2A6F65F7-48CF-4677-A36B-B1B57C8F6FEB}"/>
    <dgm:cxn modelId="{7909926E-2CC5-3E4C-B71E-B531FD35BF26}" type="presOf" srcId="{D192F534-534B-44DA-9F4F-99C131BC67A9}" destId="{3704E594-37DF-E14D-A26A-4496ABBD5EEA}" srcOrd="0" destOrd="0" presId="urn:microsoft.com/office/officeart/2005/8/layout/cycle8"/>
    <dgm:cxn modelId="{1D36E370-3902-644E-92D0-7474C3F1C69E}" type="presOf" srcId="{DAC4227B-F730-49F5-B489-8487553813A9}" destId="{11330FF5-2375-B146-BB49-EA92386D0198}" srcOrd="0" destOrd="0" presId="urn:microsoft.com/office/officeart/2005/8/layout/cycle8"/>
    <dgm:cxn modelId="{58A13555-9BEB-3948-A200-B1F1391B4072}" type="presOf" srcId="{F5F409E7-00C1-4695-9043-1C43D242EBF9}" destId="{52E3B3D7-F4F2-3D47-868E-E70B587103B9}" srcOrd="0" destOrd="0" presId="urn:microsoft.com/office/officeart/2005/8/layout/cycle8"/>
    <dgm:cxn modelId="{C42E1D5A-3654-2544-B076-221647A2C07E}" type="presOf" srcId="{DAC4227B-F730-49F5-B489-8487553813A9}" destId="{93E8198B-0716-004F-AE86-4ECF2FBE71C5}" srcOrd="1" destOrd="0" presId="urn:microsoft.com/office/officeart/2005/8/layout/cycle8"/>
    <dgm:cxn modelId="{569FAA87-5669-F146-B44E-03AA763913A1}" type="presOf" srcId="{293196AC-CA82-4F0D-A312-09CEBECAEE6C}" destId="{9FCAB02A-AAB8-8748-BD79-38DD5853DF3D}" srcOrd="0" destOrd="0" presId="urn:microsoft.com/office/officeart/2005/8/layout/cycle8"/>
    <dgm:cxn modelId="{9DF7E787-C2CB-45C3-99AC-F617392806DE}" srcId="{293196AC-CA82-4F0D-A312-09CEBECAEE6C}" destId="{D192F534-534B-44DA-9F4F-99C131BC67A9}" srcOrd="0" destOrd="0" parTransId="{A6E6E234-8DEA-4AE4-85E0-9053DD7FF8B2}" sibTransId="{FFEE4DA9-D93A-466E-B5AD-3ACD2EB8A867}"/>
    <dgm:cxn modelId="{189EAA93-CAA4-4F49-8930-90A2BF29BE0C}" type="presOf" srcId="{8EA31EBE-39BE-4D10-9E6A-B84C11A22A4D}" destId="{4CC2B4E8-6CC8-9743-B184-9180BE1022BE}" srcOrd="1" destOrd="0" presId="urn:microsoft.com/office/officeart/2005/8/layout/cycle8"/>
    <dgm:cxn modelId="{4135BDAF-A46E-439E-BA93-E759C7CDCA98}" srcId="{293196AC-CA82-4F0D-A312-09CEBECAEE6C}" destId="{2032720D-E925-4DD3-9ED2-46FD7136FEB9}" srcOrd="1" destOrd="0" parTransId="{D8F3DBE7-29E4-4293-B6CB-1B1071E93BFC}" sibTransId="{D1286F64-4898-4A61-8C9B-FC6AB53887D1}"/>
    <dgm:cxn modelId="{D6AE50B0-5BC0-47D3-94CC-BC2E34D8B6E3}" srcId="{293196AC-CA82-4F0D-A312-09CEBECAEE6C}" destId="{F5F409E7-00C1-4695-9043-1C43D242EBF9}" srcOrd="5" destOrd="0" parTransId="{C640328B-E404-4BB6-A6AF-655F40BCF6BB}" sibTransId="{B91DF5F1-3A51-4366-B0F3-F92C6843384A}"/>
    <dgm:cxn modelId="{333EBAB5-6FC6-1443-91F4-7531F9A94F25}" type="presOf" srcId="{A8221CF6-D7F1-454E-A536-25B93B52FBA8}" destId="{0C8C8757-5AA7-3D40-A3F2-2F4B01199750}" srcOrd="1" destOrd="0" presId="urn:microsoft.com/office/officeart/2005/8/layout/cycle8"/>
    <dgm:cxn modelId="{A2DB81D8-CA61-3F4F-8D8A-277684A7E7AD}" type="presOf" srcId="{A8221CF6-D7F1-454E-A536-25B93B52FBA8}" destId="{F9DACA64-B0A6-AA4B-A95B-4806931BF025}" srcOrd="0" destOrd="0" presId="urn:microsoft.com/office/officeart/2005/8/layout/cycle8"/>
    <dgm:cxn modelId="{D8A701EB-1F9F-BE43-885C-FB8E93DEB846}" type="presOf" srcId="{40F790C5-1DBF-4DB5-91C0-0E8A862167C7}" destId="{09942521-82BF-DE46-B76D-6D5B23EF6169}" srcOrd="0" destOrd="0" presId="urn:microsoft.com/office/officeart/2005/8/layout/cycle8"/>
    <dgm:cxn modelId="{92B4F8EC-77F0-4679-937D-BA71435A07EC}" srcId="{293196AC-CA82-4F0D-A312-09CEBECAEE6C}" destId="{8EA31EBE-39BE-4D10-9E6A-B84C11A22A4D}" srcOrd="4" destOrd="0" parTransId="{2D72764B-7698-401B-80A9-2BE1FE216BAC}" sibTransId="{BF7B3DF8-A4DF-4420-82C9-4360FE360F3D}"/>
    <dgm:cxn modelId="{781396FE-D66D-174D-A1D1-6FFC9C27BA32}" type="presOf" srcId="{8EA31EBE-39BE-4D10-9E6A-B84C11A22A4D}" destId="{DC1D74B8-311C-9442-A348-6ACA88AF8B3B}" srcOrd="0" destOrd="0" presId="urn:microsoft.com/office/officeart/2005/8/layout/cycle8"/>
    <dgm:cxn modelId="{A93CD076-8D16-0341-8BBF-86ACCDC05344}" type="presParOf" srcId="{9FCAB02A-AAB8-8748-BD79-38DD5853DF3D}" destId="{3704E594-37DF-E14D-A26A-4496ABBD5EEA}" srcOrd="0" destOrd="0" presId="urn:microsoft.com/office/officeart/2005/8/layout/cycle8"/>
    <dgm:cxn modelId="{949B5E35-7673-F447-85DD-A12B7BC04BE2}" type="presParOf" srcId="{9FCAB02A-AAB8-8748-BD79-38DD5853DF3D}" destId="{8D0D2FAB-FFAA-9A48-99E4-56281569D207}" srcOrd="1" destOrd="0" presId="urn:microsoft.com/office/officeart/2005/8/layout/cycle8"/>
    <dgm:cxn modelId="{0F95AFBD-4D4D-C440-93A7-4BEEB90F9ED3}" type="presParOf" srcId="{9FCAB02A-AAB8-8748-BD79-38DD5853DF3D}" destId="{BDF344BC-45B1-974B-B0F7-F4AC3CC00AC6}" srcOrd="2" destOrd="0" presId="urn:microsoft.com/office/officeart/2005/8/layout/cycle8"/>
    <dgm:cxn modelId="{038C942E-A92E-CF4F-BFB2-BDE90246F69D}" type="presParOf" srcId="{9FCAB02A-AAB8-8748-BD79-38DD5853DF3D}" destId="{ADEC3304-D486-5442-8419-8A7F9BA68BDD}" srcOrd="3" destOrd="0" presId="urn:microsoft.com/office/officeart/2005/8/layout/cycle8"/>
    <dgm:cxn modelId="{726D6A7A-EB72-E84D-9B46-84E6C90C443F}" type="presParOf" srcId="{9FCAB02A-AAB8-8748-BD79-38DD5853DF3D}" destId="{CB607628-5833-4341-AACD-BF8A84AF2CBF}" srcOrd="4" destOrd="0" presId="urn:microsoft.com/office/officeart/2005/8/layout/cycle8"/>
    <dgm:cxn modelId="{B5173734-6BC0-4B44-A2A1-6A690DBB239B}" type="presParOf" srcId="{9FCAB02A-AAB8-8748-BD79-38DD5853DF3D}" destId="{89DDFB07-6896-754A-994F-9183E2188E5B}" srcOrd="5" destOrd="0" presId="urn:microsoft.com/office/officeart/2005/8/layout/cycle8"/>
    <dgm:cxn modelId="{4F4F85C8-8B05-094D-867F-9D1308685E08}" type="presParOf" srcId="{9FCAB02A-AAB8-8748-BD79-38DD5853DF3D}" destId="{186641E5-1073-754D-8D6F-9B7B514BFE0F}" srcOrd="6" destOrd="0" presId="urn:microsoft.com/office/officeart/2005/8/layout/cycle8"/>
    <dgm:cxn modelId="{A64948CA-3400-DE45-86CA-BD1A6C0CE852}" type="presParOf" srcId="{9FCAB02A-AAB8-8748-BD79-38DD5853DF3D}" destId="{A1D98A0E-EAFD-6E49-BA61-1F46B8C7C364}" srcOrd="7" destOrd="0" presId="urn:microsoft.com/office/officeart/2005/8/layout/cycle8"/>
    <dgm:cxn modelId="{CB04050F-652F-4344-8574-116EE1BA3975}" type="presParOf" srcId="{9FCAB02A-AAB8-8748-BD79-38DD5853DF3D}" destId="{09942521-82BF-DE46-B76D-6D5B23EF6169}" srcOrd="8" destOrd="0" presId="urn:microsoft.com/office/officeart/2005/8/layout/cycle8"/>
    <dgm:cxn modelId="{801E960A-634B-994F-83B5-D37E7499C9A6}" type="presParOf" srcId="{9FCAB02A-AAB8-8748-BD79-38DD5853DF3D}" destId="{8A114078-F36B-2548-880E-BC2C69754089}" srcOrd="9" destOrd="0" presId="urn:microsoft.com/office/officeart/2005/8/layout/cycle8"/>
    <dgm:cxn modelId="{DF66669F-FFBA-3540-B53F-3E8D1F3BA6CA}" type="presParOf" srcId="{9FCAB02A-AAB8-8748-BD79-38DD5853DF3D}" destId="{07E9C49D-347B-B34E-B1DC-F9C94C32E1BD}" srcOrd="10" destOrd="0" presId="urn:microsoft.com/office/officeart/2005/8/layout/cycle8"/>
    <dgm:cxn modelId="{8E0D8637-0B2F-FD4F-90E7-137EC5AF9FC9}" type="presParOf" srcId="{9FCAB02A-AAB8-8748-BD79-38DD5853DF3D}" destId="{53937302-5D30-0D4D-832F-DDDF7C2BE1BD}" srcOrd="11" destOrd="0" presId="urn:microsoft.com/office/officeart/2005/8/layout/cycle8"/>
    <dgm:cxn modelId="{233AAE4F-F7AF-6940-BCEF-09F10768229C}" type="presParOf" srcId="{9FCAB02A-AAB8-8748-BD79-38DD5853DF3D}" destId="{11330FF5-2375-B146-BB49-EA92386D0198}" srcOrd="12" destOrd="0" presId="urn:microsoft.com/office/officeart/2005/8/layout/cycle8"/>
    <dgm:cxn modelId="{F47D0D59-3158-EA41-A2AE-15B2FC7B9218}" type="presParOf" srcId="{9FCAB02A-AAB8-8748-BD79-38DD5853DF3D}" destId="{E343C27E-8F33-0B41-B11F-C5E433A04B4B}" srcOrd="13" destOrd="0" presId="urn:microsoft.com/office/officeart/2005/8/layout/cycle8"/>
    <dgm:cxn modelId="{C62B5E11-B8B8-A74E-9B8E-B9472B17A6D3}" type="presParOf" srcId="{9FCAB02A-AAB8-8748-BD79-38DD5853DF3D}" destId="{039AD8A5-51BB-9444-90D2-FE291960457D}" srcOrd="14" destOrd="0" presId="urn:microsoft.com/office/officeart/2005/8/layout/cycle8"/>
    <dgm:cxn modelId="{4B4E7FDF-6F0E-3A46-AA99-E49BC49F36FB}" type="presParOf" srcId="{9FCAB02A-AAB8-8748-BD79-38DD5853DF3D}" destId="{93E8198B-0716-004F-AE86-4ECF2FBE71C5}" srcOrd="15" destOrd="0" presId="urn:microsoft.com/office/officeart/2005/8/layout/cycle8"/>
    <dgm:cxn modelId="{D97F43A8-C065-2843-879B-88B8FE95FFBB}" type="presParOf" srcId="{9FCAB02A-AAB8-8748-BD79-38DD5853DF3D}" destId="{DC1D74B8-311C-9442-A348-6ACA88AF8B3B}" srcOrd="16" destOrd="0" presId="urn:microsoft.com/office/officeart/2005/8/layout/cycle8"/>
    <dgm:cxn modelId="{8A299A6D-FE56-6445-9DF5-965C142B32BD}" type="presParOf" srcId="{9FCAB02A-AAB8-8748-BD79-38DD5853DF3D}" destId="{F8F99288-43B7-FD40-9B90-7A37F9B87F19}" srcOrd="17" destOrd="0" presId="urn:microsoft.com/office/officeart/2005/8/layout/cycle8"/>
    <dgm:cxn modelId="{D80AC5E6-5335-7543-B792-AE2505660874}" type="presParOf" srcId="{9FCAB02A-AAB8-8748-BD79-38DD5853DF3D}" destId="{9996467F-EA4A-6449-9D7F-38AC4EB1432A}" srcOrd="18" destOrd="0" presId="urn:microsoft.com/office/officeart/2005/8/layout/cycle8"/>
    <dgm:cxn modelId="{939A21C2-D4CA-2F4E-B91D-79E487663FB3}" type="presParOf" srcId="{9FCAB02A-AAB8-8748-BD79-38DD5853DF3D}" destId="{4CC2B4E8-6CC8-9743-B184-9180BE1022BE}" srcOrd="19" destOrd="0" presId="urn:microsoft.com/office/officeart/2005/8/layout/cycle8"/>
    <dgm:cxn modelId="{0CCDB7FC-0E54-4C41-90F2-D0BE9B51633D}" type="presParOf" srcId="{9FCAB02A-AAB8-8748-BD79-38DD5853DF3D}" destId="{52E3B3D7-F4F2-3D47-868E-E70B587103B9}" srcOrd="20" destOrd="0" presId="urn:microsoft.com/office/officeart/2005/8/layout/cycle8"/>
    <dgm:cxn modelId="{42DC4466-2C9C-1846-ADDF-7C50D78DBE86}" type="presParOf" srcId="{9FCAB02A-AAB8-8748-BD79-38DD5853DF3D}" destId="{0DF9BE1C-8F0C-2549-B59F-F5B2F3516CC0}" srcOrd="21" destOrd="0" presId="urn:microsoft.com/office/officeart/2005/8/layout/cycle8"/>
    <dgm:cxn modelId="{5FDD2132-95DC-8643-8542-88E4AB80EEED}" type="presParOf" srcId="{9FCAB02A-AAB8-8748-BD79-38DD5853DF3D}" destId="{1E40F1AD-84D9-B548-94B0-E8ABA8D131BF}" srcOrd="22" destOrd="0" presId="urn:microsoft.com/office/officeart/2005/8/layout/cycle8"/>
    <dgm:cxn modelId="{EA0A9567-29EC-984B-9156-FB95DD2D9C7C}" type="presParOf" srcId="{9FCAB02A-AAB8-8748-BD79-38DD5853DF3D}" destId="{7B9A8687-DE5B-5545-B4F3-9182DD3932D0}" srcOrd="23" destOrd="0" presId="urn:microsoft.com/office/officeart/2005/8/layout/cycle8"/>
    <dgm:cxn modelId="{B35A6DFC-1C59-314C-8096-C592A9BE374D}" type="presParOf" srcId="{9FCAB02A-AAB8-8748-BD79-38DD5853DF3D}" destId="{F9DACA64-B0A6-AA4B-A95B-4806931BF025}" srcOrd="24" destOrd="0" presId="urn:microsoft.com/office/officeart/2005/8/layout/cycle8"/>
    <dgm:cxn modelId="{5A793C5B-130A-584B-BB86-A175D7EC9388}" type="presParOf" srcId="{9FCAB02A-AAB8-8748-BD79-38DD5853DF3D}" destId="{767A0458-0C51-CA4A-8193-BBE7D6A14E5D}" srcOrd="25" destOrd="0" presId="urn:microsoft.com/office/officeart/2005/8/layout/cycle8"/>
    <dgm:cxn modelId="{036B8A5E-9432-9D4C-BF75-A033B85E8B52}" type="presParOf" srcId="{9FCAB02A-AAB8-8748-BD79-38DD5853DF3D}" destId="{FFEDD126-83E5-5841-A17B-F30038199CBC}" srcOrd="26" destOrd="0" presId="urn:microsoft.com/office/officeart/2005/8/layout/cycle8"/>
    <dgm:cxn modelId="{1852FDC3-341E-1F45-85DC-1AFE5864FC97}" type="presParOf" srcId="{9FCAB02A-AAB8-8748-BD79-38DD5853DF3D}" destId="{0C8C8757-5AA7-3D40-A3F2-2F4B01199750}" srcOrd="27" destOrd="0" presId="urn:microsoft.com/office/officeart/2005/8/layout/cycle8"/>
    <dgm:cxn modelId="{3D3B2552-9477-6949-9ED8-FA8F02D4BED8}" type="presParOf" srcId="{9FCAB02A-AAB8-8748-BD79-38DD5853DF3D}" destId="{0962580A-3F39-2D45-B3BD-DA1553C0DA35}" srcOrd="28" destOrd="0" presId="urn:microsoft.com/office/officeart/2005/8/layout/cycle8"/>
    <dgm:cxn modelId="{4F9CDB1A-8F3D-7A41-A293-856B50E3F2C9}" type="presParOf" srcId="{9FCAB02A-AAB8-8748-BD79-38DD5853DF3D}" destId="{FE32E203-8CD0-1243-8DD3-21C6950AB2C8}" srcOrd="29" destOrd="0" presId="urn:microsoft.com/office/officeart/2005/8/layout/cycle8"/>
    <dgm:cxn modelId="{56DC56EA-24B7-4042-8367-04444BD7F5DA}" type="presParOf" srcId="{9FCAB02A-AAB8-8748-BD79-38DD5853DF3D}" destId="{567B7164-6ADD-8847-BB55-5584DF709CF7}" srcOrd="30" destOrd="0" presId="urn:microsoft.com/office/officeart/2005/8/layout/cycle8"/>
    <dgm:cxn modelId="{DFDFDA28-B999-CB48-A5A7-C93E968FE250}" type="presParOf" srcId="{9FCAB02A-AAB8-8748-BD79-38DD5853DF3D}" destId="{AB01C8E6-2864-0248-A10C-6702583A5B5E}" srcOrd="31" destOrd="0" presId="urn:microsoft.com/office/officeart/2005/8/layout/cycle8"/>
    <dgm:cxn modelId="{889698FC-39CE-464D-8838-684FF991A45E}" type="presParOf" srcId="{9FCAB02A-AAB8-8748-BD79-38DD5853DF3D}" destId="{3349F695-2FD7-BC44-8004-62E8B9EAAF79}" srcOrd="32" destOrd="0" presId="urn:microsoft.com/office/officeart/2005/8/layout/cycle8"/>
    <dgm:cxn modelId="{E16E355A-3FBE-5747-BC05-C873DEA7C978}" type="presParOf" srcId="{9FCAB02A-AAB8-8748-BD79-38DD5853DF3D}" destId="{5A4E7D36-04C9-1646-BE7E-D3197D4C3479}" srcOrd="33" destOrd="0" presId="urn:microsoft.com/office/officeart/2005/8/layout/cycle8"/>
    <dgm:cxn modelId="{299EB448-F856-4F4D-8C24-97EA88933576}" type="presParOf" srcId="{9FCAB02A-AAB8-8748-BD79-38DD5853DF3D}" destId="{CFA811E8-57CB-504F-B0A2-2A0A1C40321A}" srcOrd="3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9B36F88-4756-4DF9-8A0B-8A3B05B4B0B8}" type="doc">
      <dgm:prSet loTypeId="urn:microsoft.com/office/officeart/2005/8/layout/matrix1" loCatId="matrix" qsTypeId="urn:microsoft.com/office/officeart/2005/8/quickstyle/simple2" qsCatId="simple" csTypeId="urn:microsoft.com/office/officeart/2005/8/colors/colorful1" csCatId="colorful" phldr="1"/>
      <dgm:spPr/>
      <dgm:t>
        <a:bodyPr/>
        <a:lstStyle/>
        <a:p>
          <a:endParaRPr lang="en-IN"/>
        </a:p>
      </dgm:t>
    </dgm:pt>
    <dgm:pt modelId="{F1E3A73F-7B76-4B18-970F-24DB0ED57FA4}">
      <dgm:prSet phldrT="[Text]"/>
      <dgm:spPr/>
      <dgm:t>
        <a:bodyPr/>
        <a:lstStyle/>
        <a:p>
          <a:r>
            <a:rPr lang="en-IN" dirty="0">
              <a:latin typeface="Times New Roman" panose="02020603050405020304" pitchFamily="18" charset="0"/>
              <a:cs typeface="Times New Roman" panose="02020603050405020304" pitchFamily="18" charset="0"/>
            </a:rPr>
            <a:t>SWOT Analysis</a:t>
          </a:r>
        </a:p>
      </dgm:t>
    </dgm:pt>
    <dgm:pt modelId="{3278A926-0316-43B4-AC11-D9D9B7F0A86D}" type="parTrans" cxnId="{02E9C6AA-816B-4FF7-885C-9113D92A4913}">
      <dgm:prSet/>
      <dgm:spPr/>
      <dgm:t>
        <a:bodyPr/>
        <a:lstStyle/>
        <a:p>
          <a:endParaRPr lang="en-IN"/>
        </a:p>
      </dgm:t>
    </dgm:pt>
    <dgm:pt modelId="{720E0117-C7E1-48C5-803D-B0F3188B399C}" type="sibTrans" cxnId="{02E9C6AA-816B-4FF7-885C-9113D92A4913}">
      <dgm:prSet/>
      <dgm:spPr/>
      <dgm:t>
        <a:bodyPr/>
        <a:lstStyle/>
        <a:p>
          <a:endParaRPr lang="en-IN"/>
        </a:p>
      </dgm:t>
    </dgm:pt>
    <dgm:pt modelId="{7A832C3E-65ED-4F89-8B81-01A4CF2B4C0A}">
      <dgm:prSet phldrT="[Text]"/>
      <dgm:spPr/>
      <dgm:t>
        <a:bodyPr/>
        <a:lstStyle/>
        <a:p>
          <a:r>
            <a:rPr lang="en-IN" dirty="0">
              <a:latin typeface="Times New Roman" panose="02020603050405020304" pitchFamily="18" charset="0"/>
              <a:cs typeface="Times New Roman" panose="02020603050405020304" pitchFamily="18" charset="0"/>
            </a:rPr>
            <a:t>Strength</a:t>
          </a:r>
        </a:p>
      </dgm:t>
    </dgm:pt>
    <dgm:pt modelId="{88F6AFF7-C73D-453B-8650-BA48D2D14DDB}" type="parTrans" cxnId="{2D3ABFD9-A3B6-45F8-A0E2-9C5F2C479257}">
      <dgm:prSet/>
      <dgm:spPr/>
      <dgm:t>
        <a:bodyPr/>
        <a:lstStyle/>
        <a:p>
          <a:endParaRPr lang="en-IN"/>
        </a:p>
      </dgm:t>
    </dgm:pt>
    <dgm:pt modelId="{46E2E712-BBB6-43B3-AFE4-E31A5EA4FB97}" type="sibTrans" cxnId="{2D3ABFD9-A3B6-45F8-A0E2-9C5F2C479257}">
      <dgm:prSet/>
      <dgm:spPr/>
      <dgm:t>
        <a:bodyPr/>
        <a:lstStyle/>
        <a:p>
          <a:endParaRPr lang="en-IN"/>
        </a:p>
      </dgm:t>
    </dgm:pt>
    <dgm:pt modelId="{75AE0FC6-A72E-4734-A6DF-4E95B5C88A41}">
      <dgm:prSet phldrT="[Text]"/>
      <dgm:spPr/>
      <dgm:t>
        <a:bodyPr/>
        <a:lstStyle/>
        <a:p>
          <a:r>
            <a:rPr lang="en-IN" dirty="0">
              <a:latin typeface="Times New Roman" panose="02020603050405020304" pitchFamily="18" charset="0"/>
              <a:cs typeface="Times New Roman" panose="02020603050405020304" pitchFamily="18" charset="0"/>
            </a:rPr>
            <a:t>Weaknesses</a:t>
          </a:r>
        </a:p>
      </dgm:t>
    </dgm:pt>
    <dgm:pt modelId="{E68B144A-53BF-46A8-A386-D3AE7DF5D999}" type="parTrans" cxnId="{9E087A11-3C29-4204-9A47-67B98CA6BBB6}">
      <dgm:prSet/>
      <dgm:spPr/>
      <dgm:t>
        <a:bodyPr/>
        <a:lstStyle/>
        <a:p>
          <a:endParaRPr lang="en-IN"/>
        </a:p>
      </dgm:t>
    </dgm:pt>
    <dgm:pt modelId="{2BEAB67F-F0B8-4A7A-BB6A-E700151E31DA}" type="sibTrans" cxnId="{9E087A11-3C29-4204-9A47-67B98CA6BBB6}">
      <dgm:prSet/>
      <dgm:spPr/>
      <dgm:t>
        <a:bodyPr/>
        <a:lstStyle/>
        <a:p>
          <a:endParaRPr lang="en-IN"/>
        </a:p>
      </dgm:t>
    </dgm:pt>
    <dgm:pt modelId="{92452C8C-B8C4-4E56-8C94-5FDEA0AFCA57}">
      <dgm:prSet phldrT="[Text]"/>
      <dgm:spPr/>
      <dgm:t>
        <a:bodyPr/>
        <a:lstStyle/>
        <a:p>
          <a:r>
            <a:rPr lang="en-IN" dirty="0" err="1">
              <a:latin typeface="Times New Roman" panose="02020603050405020304" pitchFamily="18" charset="0"/>
              <a:cs typeface="Times New Roman" panose="02020603050405020304" pitchFamily="18" charset="0"/>
            </a:rPr>
            <a:t>Opprtunities</a:t>
          </a:r>
          <a:endParaRPr lang="en-IN" dirty="0">
            <a:latin typeface="Times New Roman" panose="02020603050405020304" pitchFamily="18" charset="0"/>
            <a:cs typeface="Times New Roman" panose="02020603050405020304" pitchFamily="18" charset="0"/>
          </a:endParaRPr>
        </a:p>
      </dgm:t>
    </dgm:pt>
    <dgm:pt modelId="{AB47DE68-6AD1-43C8-8C54-5AEA5B7882CA}" type="parTrans" cxnId="{BA4F5CFD-72C7-4C4F-AADA-E96AD6A4A6B7}">
      <dgm:prSet/>
      <dgm:spPr/>
      <dgm:t>
        <a:bodyPr/>
        <a:lstStyle/>
        <a:p>
          <a:endParaRPr lang="en-IN"/>
        </a:p>
      </dgm:t>
    </dgm:pt>
    <dgm:pt modelId="{C351532D-E4BB-4378-9C71-30E7C6834F9E}" type="sibTrans" cxnId="{BA4F5CFD-72C7-4C4F-AADA-E96AD6A4A6B7}">
      <dgm:prSet/>
      <dgm:spPr/>
      <dgm:t>
        <a:bodyPr/>
        <a:lstStyle/>
        <a:p>
          <a:endParaRPr lang="en-IN"/>
        </a:p>
      </dgm:t>
    </dgm:pt>
    <dgm:pt modelId="{7686DF9A-1ADA-4727-9185-A520BF3E61D9}">
      <dgm:prSet phldrT="[Text]"/>
      <dgm:spPr/>
      <dgm:t>
        <a:bodyPr/>
        <a:lstStyle/>
        <a:p>
          <a:r>
            <a:rPr lang="en-IN" dirty="0">
              <a:latin typeface="Times New Roman" panose="02020603050405020304" pitchFamily="18" charset="0"/>
              <a:cs typeface="Times New Roman" panose="02020603050405020304" pitchFamily="18" charset="0"/>
            </a:rPr>
            <a:t>Threats</a:t>
          </a:r>
        </a:p>
      </dgm:t>
    </dgm:pt>
    <dgm:pt modelId="{B5379E9B-58A2-441B-BABD-2562CD485A49}" type="parTrans" cxnId="{7CF8A93A-C020-4BD8-8428-986949AA11CC}">
      <dgm:prSet/>
      <dgm:spPr/>
      <dgm:t>
        <a:bodyPr/>
        <a:lstStyle/>
        <a:p>
          <a:endParaRPr lang="en-IN"/>
        </a:p>
      </dgm:t>
    </dgm:pt>
    <dgm:pt modelId="{CAE33D54-2216-476E-8AA3-A723E5159086}" type="sibTrans" cxnId="{7CF8A93A-C020-4BD8-8428-986949AA11CC}">
      <dgm:prSet/>
      <dgm:spPr/>
      <dgm:t>
        <a:bodyPr/>
        <a:lstStyle/>
        <a:p>
          <a:endParaRPr lang="en-IN"/>
        </a:p>
      </dgm:t>
    </dgm:pt>
    <dgm:pt modelId="{3C98530F-723B-4EC6-97E9-D711B98E333B}">
      <dgm:prSet phldrT="[Text]"/>
      <dgm:spPr/>
      <dgm:t>
        <a:bodyPr/>
        <a:lstStyle/>
        <a:p>
          <a:pPr>
            <a:buNone/>
          </a:pPr>
          <a:r>
            <a:rPr lang="en-IN" dirty="0">
              <a:latin typeface="Times New Roman" panose="02020603050405020304" pitchFamily="18" charset="0"/>
              <a:cs typeface="Times New Roman" panose="02020603050405020304" pitchFamily="18" charset="0"/>
            </a:rPr>
            <a:t>Science-backed USP</a:t>
          </a:r>
        </a:p>
      </dgm:t>
    </dgm:pt>
    <dgm:pt modelId="{E458E9C5-6BFE-4C5F-9CD1-FCB9A19F09BC}" type="parTrans" cxnId="{6FB2CE10-CEC3-459F-AD84-4D953492B305}">
      <dgm:prSet/>
      <dgm:spPr/>
      <dgm:t>
        <a:bodyPr/>
        <a:lstStyle/>
        <a:p>
          <a:endParaRPr lang="en-IN"/>
        </a:p>
      </dgm:t>
    </dgm:pt>
    <dgm:pt modelId="{9209E8D5-C950-4633-9868-24E7B0FCF08A}" type="sibTrans" cxnId="{6FB2CE10-CEC3-459F-AD84-4D953492B305}">
      <dgm:prSet/>
      <dgm:spPr/>
      <dgm:t>
        <a:bodyPr/>
        <a:lstStyle/>
        <a:p>
          <a:endParaRPr lang="en-IN"/>
        </a:p>
      </dgm:t>
    </dgm:pt>
    <dgm:pt modelId="{75ED7DB9-EED5-4F13-942B-48A044485DCA}">
      <dgm:prSet phldrT="[Text]"/>
      <dgm:spPr/>
      <dgm:t>
        <a:bodyPr/>
        <a:lstStyle/>
        <a:p>
          <a:pPr>
            <a:buNone/>
          </a:pPr>
          <a:r>
            <a:rPr lang="en-IN" dirty="0">
              <a:latin typeface="Times New Roman" panose="02020603050405020304" pitchFamily="18" charset="0"/>
              <a:cs typeface="Times New Roman" panose="02020603050405020304" pitchFamily="18" charset="0"/>
            </a:rPr>
            <a:t>Eco-sustainable</a:t>
          </a:r>
        </a:p>
      </dgm:t>
    </dgm:pt>
    <dgm:pt modelId="{8ECDFEAB-E735-42D8-A766-9C79605BB8C3}" type="parTrans" cxnId="{A32C8622-4CBA-4DD6-88C3-9BAF5FAAEA4D}">
      <dgm:prSet/>
      <dgm:spPr/>
      <dgm:t>
        <a:bodyPr/>
        <a:lstStyle/>
        <a:p>
          <a:endParaRPr lang="en-IN"/>
        </a:p>
      </dgm:t>
    </dgm:pt>
    <dgm:pt modelId="{F9D83E21-9C53-41DF-9AB5-43E9574DD05A}" type="sibTrans" cxnId="{A32C8622-4CBA-4DD6-88C3-9BAF5FAAEA4D}">
      <dgm:prSet/>
      <dgm:spPr/>
      <dgm:t>
        <a:bodyPr/>
        <a:lstStyle/>
        <a:p>
          <a:endParaRPr lang="en-IN"/>
        </a:p>
      </dgm:t>
    </dgm:pt>
    <dgm:pt modelId="{641603B4-024E-4AEB-8FE9-ABCA25A43B82}">
      <dgm:prSet phldrT="[Text]"/>
      <dgm:spPr/>
      <dgm:t>
        <a:bodyPr/>
        <a:lstStyle/>
        <a:p>
          <a:pPr>
            <a:buNone/>
          </a:pPr>
          <a:r>
            <a:rPr lang="en-IN" dirty="0">
              <a:latin typeface="Times New Roman" panose="02020603050405020304" pitchFamily="18" charset="0"/>
              <a:cs typeface="Times New Roman" panose="02020603050405020304" pitchFamily="18" charset="0"/>
            </a:rPr>
            <a:t>Low brand awareness</a:t>
          </a:r>
        </a:p>
      </dgm:t>
    </dgm:pt>
    <dgm:pt modelId="{329D248F-2806-487C-8505-7E1ABC88C21B}" type="parTrans" cxnId="{B7E56360-565D-4054-9DE6-77B214D69534}">
      <dgm:prSet/>
      <dgm:spPr/>
      <dgm:t>
        <a:bodyPr/>
        <a:lstStyle/>
        <a:p>
          <a:endParaRPr lang="en-IN"/>
        </a:p>
      </dgm:t>
    </dgm:pt>
    <dgm:pt modelId="{BFBB8DD3-CC25-4BD6-9601-1E9F92D44677}" type="sibTrans" cxnId="{B7E56360-565D-4054-9DE6-77B214D69534}">
      <dgm:prSet/>
      <dgm:spPr/>
      <dgm:t>
        <a:bodyPr/>
        <a:lstStyle/>
        <a:p>
          <a:endParaRPr lang="en-IN"/>
        </a:p>
      </dgm:t>
    </dgm:pt>
    <dgm:pt modelId="{A5B61619-4DFA-4F7F-AA4B-45E74933701E}">
      <dgm:prSet phldrT="[Text]"/>
      <dgm:spPr/>
      <dgm:t>
        <a:bodyPr/>
        <a:lstStyle/>
        <a:p>
          <a:pPr>
            <a:buNone/>
          </a:pPr>
          <a:r>
            <a:rPr lang="en-IN" dirty="0">
              <a:latin typeface="Times New Roman" panose="02020603050405020304" pitchFamily="18" charset="0"/>
              <a:cs typeface="Times New Roman" panose="02020603050405020304" pitchFamily="18" charset="0"/>
            </a:rPr>
            <a:t>Limited retail presence</a:t>
          </a:r>
        </a:p>
      </dgm:t>
    </dgm:pt>
    <dgm:pt modelId="{0D43ABDE-5320-4411-8221-BBFBC463806E}" type="parTrans" cxnId="{97FBA67F-78F6-4BDD-BDFF-DD66EFE3B2E1}">
      <dgm:prSet/>
      <dgm:spPr/>
      <dgm:t>
        <a:bodyPr/>
        <a:lstStyle/>
        <a:p>
          <a:endParaRPr lang="en-IN"/>
        </a:p>
      </dgm:t>
    </dgm:pt>
    <dgm:pt modelId="{E1F6C25D-4908-45CB-A8DC-73EDB0F821AD}" type="sibTrans" cxnId="{97FBA67F-78F6-4BDD-BDFF-DD66EFE3B2E1}">
      <dgm:prSet/>
      <dgm:spPr/>
      <dgm:t>
        <a:bodyPr/>
        <a:lstStyle/>
        <a:p>
          <a:endParaRPr lang="en-IN"/>
        </a:p>
      </dgm:t>
    </dgm:pt>
    <dgm:pt modelId="{DD5B3609-7391-4593-9206-C376F306B4FD}">
      <dgm:prSet phldrT="[Text]"/>
      <dgm:spPr/>
      <dgm:t>
        <a:bodyPr/>
        <a:lstStyle/>
        <a:p>
          <a:pPr>
            <a:buNone/>
          </a:pPr>
          <a:r>
            <a:rPr lang="en-IN" dirty="0">
              <a:latin typeface="Times New Roman" panose="02020603050405020304" pitchFamily="18" charset="0"/>
              <a:cs typeface="Times New Roman" panose="02020603050405020304" pitchFamily="18" charset="0"/>
            </a:rPr>
            <a:t>Health trend boom</a:t>
          </a:r>
        </a:p>
      </dgm:t>
    </dgm:pt>
    <dgm:pt modelId="{95F1D57B-4DA8-4868-8726-BFCDCDFDB877}" type="parTrans" cxnId="{F6AE0D7C-FBDA-4906-A279-39988DE06ECC}">
      <dgm:prSet/>
      <dgm:spPr/>
      <dgm:t>
        <a:bodyPr/>
        <a:lstStyle/>
        <a:p>
          <a:endParaRPr lang="en-IN"/>
        </a:p>
      </dgm:t>
    </dgm:pt>
    <dgm:pt modelId="{E766F47D-CE3B-4015-8F06-5B65F12A38FC}" type="sibTrans" cxnId="{F6AE0D7C-FBDA-4906-A279-39988DE06ECC}">
      <dgm:prSet/>
      <dgm:spPr/>
      <dgm:t>
        <a:bodyPr/>
        <a:lstStyle/>
        <a:p>
          <a:endParaRPr lang="en-IN"/>
        </a:p>
      </dgm:t>
    </dgm:pt>
    <dgm:pt modelId="{E2E91C1A-3802-4914-9B05-55EE42D367A2}">
      <dgm:prSet phldrT="[Text]"/>
      <dgm:spPr/>
      <dgm:t>
        <a:bodyPr/>
        <a:lstStyle/>
        <a:p>
          <a:pPr>
            <a:buNone/>
          </a:pPr>
          <a:r>
            <a:rPr lang="en-IN" dirty="0">
              <a:latin typeface="Times New Roman" panose="02020603050405020304" pitchFamily="18" charset="0"/>
              <a:cs typeface="Times New Roman" panose="02020603050405020304" pitchFamily="18" charset="0"/>
            </a:rPr>
            <a:t>Tech-savvy buyers (</a:t>
          </a:r>
          <a:r>
            <a:rPr lang="en-IN" dirty="0" err="1">
              <a:latin typeface="Times New Roman" panose="02020603050405020304" pitchFamily="18" charset="0"/>
              <a:cs typeface="Times New Roman" panose="02020603050405020304" pitchFamily="18" charset="0"/>
            </a:rPr>
            <a:t>Benzaghta</a:t>
          </a:r>
          <a:r>
            <a:rPr lang="en-IN" dirty="0">
              <a:latin typeface="Times New Roman" panose="02020603050405020304" pitchFamily="18" charset="0"/>
              <a:cs typeface="Times New Roman" panose="02020603050405020304" pitchFamily="18" charset="0"/>
            </a:rPr>
            <a:t> et al., 2021)</a:t>
          </a:r>
        </a:p>
      </dgm:t>
    </dgm:pt>
    <dgm:pt modelId="{98BA3D21-19F9-47DD-85C7-4F9B199725D3}" type="parTrans" cxnId="{B56DA461-33C3-4491-A625-4DAA6BABF7DC}">
      <dgm:prSet/>
      <dgm:spPr/>
      <dgm:t>
        <a:bodyPr/>
        <a:lstStyle/>
        <a:p>
          <a:endParaRPr lang="en-IN"/>
        </a:p>
      </dgm:t>
    </dgm:pt>
    <dgm:pt modelId="{EA7A51B8-C635-4E73-BD88-972949F0D49B}" type="sibTrans" cxnId="{B56DA461-33C3-4491-A625-4DAA6BABF7DC}">
      <dgm:prSet/>
      <dgm:spPr/>
      <dgm:t>
        <a:bodyPr/>
        <a:lstStyle/>
        <a:p>
          <a:endParaRPr lang="en-IN"/>
        </a:p>
      </dgm:t>
    </dgm:pt>
    <dgm:pt modelId="{69A7B324-61E9-42AA-A967-826713C820A1}">
      <dgm:prSet phldrT="[Text]"/>
      <dgm:spPr/>
      <dgm:t>
        <a:bodyPr/>
        <a:lstStyle/>
        <a:p>
          <a:pPr>
            <a:buNone/>
          </a:pPr>
          <a:r>
            <a:rPr lang="en-IN" dirty="0">
              <a:latin typeface="Times New Roman" panose="02020603050405020304" pitchFamily="18" charset="0"/>
              <a:cs typeface="Times New Roman" panose="02020603050405020304" pitchFamily="18" charset="0"/>
            </a:rPr>
            <a:t>New competitors</a:t>
          </a:r>
        </a:p>
      </dgm:t>
    </dgm:pt>
    <dgm:pt modelId="{4907CEE6-45C3-449B-AE64-BB771D45A87A}" type="parTrans" cxnId="{0D29453A-DA2A-4C3C-B1C8-4190E8908732}">
      <dgm:prSet/>
      <dgm:spPr/>
      <dgm:t>
        <a:bodyPr/>
        <a:lstStyle/>
        <a:p>
          <a:endParaRPr lang="en-IN"/>
        </a:p>
      </dgm:t>
    </dgm:pt>
    <dgm:pt modelId="{3BB203C7-69BC-461D-BB15-A9C530736FEF}" type="sibTrans" cxnId="{0D29453A-DA2A-4C3C-B1C8-4190E8908732}">
      <dgm:prSet/>
      <dgm:spPr/>
      <dgm:t>
        <a:bodyPr/>
        <a:lstStyle/>
        <a:p>
          <a:endParaRPr lang="en-IN"/>
        </a:p>
      </dgm:t>
    </dgm:pt>
    <dgm:pt modelId="{DF4B3405-E759-459F-8C9E-04284F041AEF}">
      <dgm:prSet phldrT="[Text]"/>
      <dgm:spPr/>
      <dgm:t>
        <a:bodyPr/>
        <a:lstStyle/>
        <a:p>
          <a:pPr>
            <a:buNone/>
          </a:pPr>
          <a:r>
            <a:rPr lang="en-IN" dirty="0">
              <a:latin typeface="Times New Roman" panose="02020603050405020304" pitchFamily="18" charset="0"/>
              <a:cs typeface="Times New Roman" panose="02020603050405020304" pitchFamily="18" charset="0"/>
            </a:rPr>
            <a:t>Regulatory changes</a:t>
          </a:r>
        </a:p>
      </dgm:t>
    </dgm:pt>
    <dgm:pt modelId="{0D3BB83B-486F-4D12-A565-61DFBE36C272}" type="parTrans" cxnId="{D10AE60F-0586-4107-A5A1-B95FBA05FFCF}">
      <dgm:prSet/>
      <dgm:spPr/>
      <dgm:t>
        <a:bodyPr/>
        <a:lstStyle/>
        <a:p>
          <a:endParaRPr lang="en-IN"/>
        </a:p>
      </dgm:t>
    </dgm:pt>
    <dgm:pt modelId="{7E179FEA-2F19-45C2-8E56-19620AE3D509}" type="sibTrans" cxnId="{D10AE60F-0586-4107-A5A1-B95FBA05FFCF}">
      <dgm:prSet/>
      <dgm:spPr/>
      <dgm:t>
        <a:bodyPr/>
        <a:lstStyle/>
        <a:p>
          <a:endParaRPr lang="en-IN"/>
        </a:p>
      </dgm:t>
    </dgm:pt>
    <dgm:pt modelId="{B94FD131-7C46-EC48-A2F8-08B31DF5FA0F}" type="pres">
      <dgm:prSet presAssocID="{49B36F88-4756-4DF9-8A0B-8A3B05B4B0B8}" presName="diagram" presStyleCnt="0">
        <dgm:presLayoutVars>
          <dgm:chMax val="1"/>
          <dgm:dir/>
          <dgm:animLvl val="ctr"/>
          <dgm:resizeHandles val="exact"/>
        </dgm:presLayoutVars>
      </dgm:prSet>
      <dgm:spPr/>
    </dgm:pt>
    <dgm:pt modelId="{2F35EAF3-3729-F14F-A7F2-34F6EBB46210}" type="pres">
      <dgm:prSet presAssocID="{49B36F88-4756-4DF9-8A0B-8A3B05B4B0B8}" presName="matrix" presStyleCnt="0"/>
      <dgm:spPr/>
    </dgm:pt>
    <dgm:pt modelId="{D1AA4526-37F6-7043-849F-95B2E9663324}" type="pres">
      <dgm:prSet presAssocID="{49B36F88-4756-4DF9-8A0B-8A3B05B4B0B8}" presName="tile1" presStyleLbl="node1" presStyleIdx="0" presStyleCnt="4"/>
      <dgm:spPr/>
    </dgm:pt>
    <dgm:pt modelId="{2A7ED205-0E92-F940-81FF-EAA9F06660A7}" type="pres">
      <dgm:prSet presAssocID="{49B36F88-4756-4DF9-8A0B-8A3B05B4B0B8}" presName="tile1text" presStyleLbl="node1" presStyleIdx="0" presStyleCnt="4">
        <dgm:presLayoutVars>
          <dgm:chMax val="0"/>
          <dgm:chPref val="0"/>
          <dgm:bulletEnabled val="1"/>
        </dgm:presLayoutVars>
      </dgm:prSet>
      <dgm:spPr/>
    </dgm:pt>
    <dgm:pt modelId="{AD26A382-9AC3-3C4C-A80D-46A68DAABB7C}" type="pres">
      <dgm:prSet presAssocID="{49B36F88-4756-4DF9-8A0B-8A3B05B4B0B8}" presName="tile2" presStyleLbl="node1" presStyleIdx="1" presStyleCnt="4"/>
      <dgm:spPr/>
    </dgm:pt>
    <dgm:pt modelId="{BB25C717-CAE4-A840-A992-D61A4ADF33FB}" type="pres">
      <dgm:prSet presAssocID="{49B36F88-4756-4DF9-8A0B-8A3B05B4B0B8}" presName="tile2text" presStyleLbl="node1" presStyleIdx="1" presStyleCnt="4">
        <dgm:presLayoutVars>
          <dgm:chMax val="0"/>
          <dgm:chPref val="0"/>
          <dgm:bulletEnabled val="1"/>
        </dgm:presLayoutVars>
      </dgm:prSet>
      <dgm:spPr/>
    </dgm:pt>
    <dgm:pt modelId="{0D052D46-1962-6B46-AC12-08D6D45AA660}" type="pres">
      <dgm:prSet presAssocID="{49B36F88-4756-4DF9-8A0B-8A3B05B4B0B8}" presName="tile3" presStyleLbl="node1" presStyleIdx="2" presStyleCnt="4"/>
      <dgm:spPr/>
    </dgm:pt>
    <dgm:pt modelId="{EE0F08D0-EE7E-7B49-ABE4-B9536A99C329}" type="pres">
      <dgm:prSet presAssocID="{49B36F88-4756-4DF9-8A0B-8A3B05B4B0B8}" presName="tile3text" presStyleLbl="node1" presStyleIdx="2" presStyleCnt="4">
        <dgm:presLayoutVars>
          <dgm:chMax val="0"/>
          <dgm:chPref val="0"/>
          <dgm:bulletEnabled val="1"/>
        </dgm:presLayoutVars>
      </dgm:prSet>
      <dgm:spPr/>
    </dgm:pt>
    <dgm:pt modelId="{A38C8C92-3C4C-A945-A444-0C5B08713009}" type="pres">
      <dgm:prSet presAssocID="{49B36F88-4756-4DF9-8A0B-8A3B05B4B0B8}" presName="tile4" presStyleLbl="node1" presStyleIdx="3" presStyleCnt="4"/>
      <dgm:spPr/>
    </dgm:pt>
    <dgm:pt modelId="{8ED76312-E49E-E547-870A-C231FA1766B0}" type="pres">
      <dgm:prSet presAssocID="{49B36F88-4756-4DF9-8A0B-8A3B05B4B0B8}" presName="tile4text" presStyleLbl="node1" presStyleIdx="3" presStyleCnt="4">
        <dgm:presLayoutVars>
          <dgm:chMax val="0"/>
          <dgm:chPref val="0"/>
          <dgm:bulletEnabled val="1"/>
        </dgm:presLayoutVars>
      </dgm:prSet>
      <dgm:spPr/>
    </dgm:pt>
    <dgm:pt modelId="{213B747C-C431-DB4F-877F-C539A095605D}" type="pres">
      <dgm:prSet presAssocID="{49B36F88-4756-4DF9-8A0B-8A3B05B4B0B8}" presName="centerTile" presStyleLbl="fgShp" presStyleIdx="0" presStyleCnt="1">
        <dgm:presLayoutVars>
          <dgm:chMax val="0"/>
          <dgm:chPref val="0"/>
        </dgm:presLayoutVars>
      </dgm:prSet>
      <dgm:spPr/>
    </dgm:pt>
  </dgm:ptLst>
  <dgm:cxnLst>
    <dgm:cxn modelId="{B7B0D508-CB38-5F48-BC65-72300DEEA31B}" type="presOf" srcId="{641603B4-024E-4AEB-8FE9-ABCA25A43B82}" destId="{BB25C717-CAE4-A840-A992-D61A4ADF33FB}" srcOrd="1" destOrd="1" presId="urn:microsoft.com/office/officeart/2005/8/layout/matrix1"/>
    <dgm:cxn modelId="{D10AE60F-0586-4107-A5A1-B95FBA05FFCF}" srcId="{7686DF9A-1ADA-4727-9185-A520BF3E61D9}" destId="{DF4B3405-E759-459F-8C9E-04284F041AEF}" srcOrd="1" destOrd="0" parTransId="{0D3BB83B-486F-4D12-A565-61DFBE36C272}" sibTransId="{7E179FEA-2F19-45C2-8E56-19620AE3D509}"/>
    <dgm:cxn modelId="{6FB2CE10-CEC3-459F-AD84-4D953492B305}" srcId="{7A832C3E-65ED-4F89-8B81-01A4CF2B4C0A}" destId="{3C98530F-723B-4EC6-97E9-D711B98E333B}" srcOrd="0" destOrd="0" parTransId="{E458E9C5-6BFE-4C5F-9CD1-FCB9A19F09BC}" sibTransId="{9209E8D5-C950-4633-9868-24E7B0FCF08A}"/>
    <dgm:cxn modelId="{9E087A11-3C29-4204-9A47-67B98CA6BBB6}" srcId="{F1E3A73F-7B76-4B18-970F-24DB0ED57FA4}" destId="{75AE0FC6-A72E-4734-A6DF-4E95B5C88A41}" srcOrd="1" destOrd="0" parTransId="{E68B144A-53BF-46A8-A386-D3AE7DF5D999}" sibTransId="{2BEAB67F-F0B8-4A7A-BB6A-E700151E31DA}"/>
    <dgm:cxn modelId="{0CEC471C-C32D-9241-AB37-95F39D6B3D03}" type="presOf" srcId="{E2E91C1A-3802-4914-9B05-55EE42D367A2}" destId="{EE0F08D0-EE7E-7B49-ABE4-B9536A99C329}" srcOrd="1" destOrd="2" presId="urn:microsoft.com/office/officeart/2005/8/layout/matrix1"/>
    <dgm:cxn modelId="{A32C8622-4CBA-4DD6-88C3-9BAF5FAAEA4D}" srcId="{7A832C3E-65ED-4F89-8B81-01A4CF2B4C0A}" destId="{75ED7DB9-EED5-4F13-942B-48A044485DCA}" srcOrd="1" destOrd="0" parTransId="{8ECDFEAB-E735-42D8-A766-9C79605BB8C3}" sibTransId="{F9D83E21-9C53-41DF-9AB5-43E9574DD05A}"/>
    <dgm:cxn modelId="{3838CB24-0B78-7A4D-BE25-9572C660A9D4}" type="presOf" srcId="{75AE0FC6-A72E-4734-A6DF-4E95B5C88A41}" destId="{AD26A382-9AC3-3C4C-A80D-46A68DAABB7C}" srcOrd="0" destOrd="0" presId="urn:microsoft.com/office/officeart/2005/8/layout/matrix1"/>
    <dgm:cxn modelId="{25CCF827-825B-E14A-A6F8-D374B7EA6A1D}" type="presOf" srcId="{3C98530F-723B-4EC6-97E9-D711B98E333B}" destId="{D1AA4526-37F6-7043-849F-95B2E9663324}" srcOrd="0" destOrd="1" presId="urn:microsoft.com/office/officeart/2005/8/layout/matrix1"/>
    <dgm:cxn modelId="{DBD6082C-5AEB-4B48-96F2-12F78550CEA9}" type="presOf" srcId="{F1E3A73F-7B76-4B18-970F-24DB0ED57FA4}" destId="{213B747C-C431-DB4F-877F-C539A095605D}" srcOrd="0" destOrd="0" presId="urn:microsoft.com/office/officeart/2005/8/layout/matrix1"/>
    <dgm:cxn modelId="{4BB96934-D8DC-C149-A034-8CDD33B42524}" type="presOf" srcId="{DD5B3609-7391-4593-9206-C376F306B4FD}" destId="{0D052D46-1962-6B46-AC12-08D6D45AA660}" srcOrd="0" destOrd="1" presId="urn:microsoft.com/office/officeart/2005/8/layout/matrix1"/>
    <dgm:cxn modelId="{0D29453A-DA2A-4C3C-B1C8-4190E8908732}" srcId="{7686DF9A-1ADA-4727-9185-A520BF3E61D9}" destId="{69A7B324-61E9-42AA-A967-826713C820A1}" srcOrd="0" destOrd="0" parTransId="{4907CEE6-45C3-449B-AE64-BB771D45A87A}" sibTransId="{3BB203C7-69BC-461D-BB15-A9C530736FEF}"/>
    <dgm:cxn modelId="{7CF8A93A-C020-4BD8-8428-986949AA11CC}" srcId="{F1E3A73F-7B76-4B18-970F-24DB0ED57FA4}" destId="{7686DF9A-1ADA-4727-9185-A520BF3E61D9}" srcOrd="3" destOrd="0" parTransId="{B5379E9B-58A2-441B-BABD-2562CD485A49}" sibTransId="{CAE33D54-2216-476E-8AA3-A723E5159086}"/>
    <dgm:cxn modelId="{4525C33C-1E7E-004D-8CF8-F5876CA8826B}" type="presOf" srcId="{7A832C3E-65ED-4F89-8B81-01A4CF2B4C0A}" destId="{D1AA4526-37F6-7043-849F-95B2E9663324}" srcOrd="0" destOrd="0" presId="urn:microsoft.com/office/officeart/2005/8/layout/matrix1"/>
    <dgm:cxn modelId="{B7E56360-565D-4054-9DE6-77B214D69534}" srcId="{75AE0FC6-A72E-4734-A6DF-4E95B5C88A41}" destId="{641603B4-024E-4AEB-8FE9-ABCA25A43B82}" srcOrd="0" destOrd="0" parTransId="{329D248F-2806-487C-8505-7E1ABC88C21B}" sibTransId="{BFBB8DD3-CC25-4BD6-9601-1E9F92D44677}"/>
    <dgm:cxn modelId="{B56DA461-33C3-4491-A625-4DAA6BABF7DC}" srcId="{92452C8C-B8C4-4E56-8C94-5FDEA0AFCA57}" destId="{E2E91C1A-3802-4914-9B05-55EE42D367A2}" srcOrd="1" destOrd="0" parTransId="{98BA3D21-19F9-47DD-85C7-4F9B199725D3}" sibTransId="{EA7A51B8-C635-4E73-BD88-972949F0D49B}"/>
    <dgm:cxn modelId="{C7D8864C-DC74-CC4D-9607-C3D42CD85F53}" type="presOf" srcId="{92452C8C-B8C4-4E56-8C94-5FDEA0AFCA57}" destId="{EE0F08D0-EE7E-7B49-ABE4-B9536A99C329}" srcOrd="1" destOrd="0" presId="urn:microsoft.com/office/officeart/2005/8/layout/matrix1"/>
    <dgm:cxn modelId="{01DC614D-29CC-2645-AACF-164B391F71B3}" type="presOf" srcId="{75AE0FC6-A72E-4734-A6DF-4E95B5C88A41}" destId="{BB25C717-CAE4-A840-A992-D61A4ADF33FB}" srcOrd="1" destOrd="0" presId="urn:microsoft.com/office/officeart/2005/8/layout/matrix1"/>
    <dgm:cxn modelId="{1382224E-1B53-1545-AE6B-5E71C72DCE90}" type="presOf" srcId="{92452C8C-B8C4-4E56-8C94-5FDEA0AFCA57}" destId="{0D052D46-1962-6B46-AC12-08D6D45AA660}" srcOrd="0" destOrd="0" presId="urn:microsoft.com/office/officeart/2005/8/layout/matrix1"/>
    <dgm:cxn modelId="{EF397573-9796-F64F-88CC-4626887894EA}" type="presOf" srcId="{69A7B324-61E9-42AA-A967-826713C820A1}" destId="{A38C8C92-3C4C-A945-A444-0C5B08713009}" srcOrd="0" destOrd="1" presId="urn:microsoft.com/office/officeart/2005/8/layout/matrix1"/>
    <dgm:cxn modelId="{63613E74-CC07-6140-BB4A-5E8F1DFA9111}" type="presOf" srcId="{A5B61619-4DFA-4F7F-AA4B-45E74933701E}" destId="{BB25C717-CAE4-A840-A992-D61A4ADF33FB}" srcOrd="1" destOrd="2" presId="urn:microsoft.com/office/officeart/2005/8/layout/matrix1"/>
    <dgm:cxn modelId="{31CCB954-84E1-4F4A-B4A4-E1FCA6EDADC2}" type="presOf" srcId="{641603B4-024E-4AEB-8FE9-ABCA25A43B82}" destId="{AD26A382-9AC3-3C4C-A80D-46A68DAABB7C}" srcOrd="0" destOrd="1" presId="urn:microsoft.com/office/officeart/2005/8/layout/matrix1"/>
    <dgm:cxn modelId="{B0D08B7B-1257-094B-92E8-85413458EEB1}" type="presOf" srcId="{DF4B3405-E759-459F-8C9E-04284F041AEF}" destId="{A38C8C92-3C4C-A945-A444-0C5B08713009}" srcOrd="0" destOrd="2" presId="urn:microsoft.com/office/officeart/2005/8/layout/matrix1"/>
    <dgm:cxn modelId="{F6AE0D7C-FBDA-4906-A279-39988DE06ECC}" srcId="{92452C8C-B8C4-4E56-8C94-5FDEA0AFCA57}" destId="{DD5B3609-7391-4593-9206-C376F306B4FD}" srcOrd="0" destOrd="0" parTransId="{95F1D57B-4DA8-4868-8726-BFCDCDFDB877}" sibTransId="{E766F47D-CE3B-4015-8F06-5B65F12A38FC}"/>
    <dgm:cxn modelId="{97FBA67F-78F6-4BDD-BDFF-DD66EFE3B2E1}" srcId="{75AE0FC6-A72E-4734-A6DF-4E95B5C88A41}" destId="{A5B61619-4DFA-4F7F-AA4B-45E74933701E}" srcOrd="1" destOrd="0" parTransId="{0D43ABDE-5320-4411-8221-BBFBC463806E}" sibTransId="{E1F6C25D-4908-45CB-A8DC-73EDB0F821AD}"/>
    <dgm:cxn modelId="{99B37987-CB27-2845-9D7C-06776312C385}" type="presOf" srcId="{E2E91C1A-3802-4914-9B05-55EE42D367A2}" destId="{0D052D46-1962-6B46-AC12-08D6D45AA660}" srcOrd="0" destOrd="2" presId="urn:microsoft.com/office/officeart/2005/8/layout/matrix1"/>
    <dgm:cxn modelId="{7AE9CD87-47E8-A84F-9988-2CA0C4342DCA}" type="presOf" srcId="{7A832C3E-65ED-4F89-8B81-01A4CF2B4C0A}" destId="{2A7ED205-0E92-F940-81FF-EAA9F06660A7}" srcOrd="1" destOrd="0" presId="urn:microsoft.com/office/officeart/2005/8/layout/matrix1"/>
    <dgm:cxn modelId="{02E9C6AA-816B-4FF7-885C-9113D92A4913}" srcId="{49B36F88-4756-4DF9-8A0B-8A3B05B4B0B8}" destId="{F1E3A73F-7B76-4B18-970F-24DB0ED57FA4}" srcOrd="0" destOrd="0" parTransId="{3278A926-0316-43B4-AC11-D9D9B7F0A86D}" sibTransId="{720E0117-C7E1-48C5-803D-B0F3188B399C}"/>
    <dgm:cxn modelId="{202025BF-4D0A-8546-926D-A734CC56A2EE}" type="presOf" srcId="{7686DF9A-1ADA-4727-9185-A520BF3E61D9}" destId="{A38C8C92-3C4C-A945-A444-0C5B08713009}" srcOrd="0" destOrd="0" presId="urn:microsoft.com/office/officeart/2005/8/layout/matrix1"/>
    <dgm:cxn modelId="{77BFEDD3-6B32-6343-BB1A-0633248B8B6F}" type="presOf" srcId="{7686DF9A-1ADA-4727-9185-A520BF3E61D9}" destId="{8ED76312-E49E-E547-870A-C231FA1766B0}" srcOrd="1" destOrd="0" presId="urn:microsoft.com/office/officeart/2005/8/layout/matrix1"/>
    <dgm:cxn modelId="{2D3ABFD9-A3B6-45F8-A0E2-9C5F2C479257}" srcId="{F1E3A73F-7B76-4B18-970F-24DB0ED57FA4}" destId="{7A832C3E-65ED-4F89-8B81-01A4CF2B4C0A}" srcOrd="0" destOrd="0" parTransId="{88F6AFF7-C73D-453B-8650-BA48D2D14DDB}" sibTransId="{46E2E712-BBB6-43B3-AFE4-E31A5EA4FB97}"/>
    <dgm:cxn modelId="{24962BDD-EC29-A14F-85D6-C39321984982}" type="presOf" srcId="{DF4B3405-E759-459F-8C9E-04284F041AEF}" destId="{8ED76312-E49E-E547-870A-C231FA1766B0}" srcOrd="1" destOrd="2" presId="urn:microsoft.com/office/officeart/2005/8/layout/matrix1"/>
    <dgm:cxn modelId="{4E42A7DF-F234-5E40-83B5-BF0E090325CC}" type="presOf" srcId="{49B36F88-4756-4DF9-8A0B-8A3B05B4B0B8}" destId="{B94FD131-7C46-EC48-A2F8-08B31DF5FA0F}" srcOrd="0" destOrd="0" presId="urn:microsoft.com/office/officeart/2005/8/layout/matrix1"/>
    <dgm:cxn modelId="{5585B8E4-8349-5F41-829D-3F75310FC4E2}" type="presOf" srcId="{A5B61619-4DFA-4F7F-AA4B-45E74933701E}" destId="{AD26A382-9AC3-3C4C-A80D-46A68DAABB7C}" srcOrd="0" destOrd="2" presId="urn:microsoft.com/office/officeart/2005/8/layout/matrix1"/>
    <dgm:cxn modelId="{F727C8E9-C9ED-D04D-BAFA-8B95749DDE94}" type="presOf" srcId="{75ED7DB9-EED5-4F13-942B-48A044485DCA}" destId="{2A7ED205-0E92-F940-81FF-EAA9F06660A7}" srcOrd="1" destOrd="2" presId="urn:microsoft.com/office/officeart/2005/8/layout/matrix1"/>
    <dgm:cxn modelId="{ACD665F2-6B40-664A-B529-2E7E737A1AE3}" type="presOf" srcId="{69A7B324-61E9-42AA-A967-826713C820A1}" destId="{8ED76312-E49E-E547-870A-C231FA1766B0}" srcOrd="1" destOrd="1" presId="urn:microsoft.com/office/officeart/2005/8/layout/matrix1"/>
    <dgm:cxn modelId="{64D009F5-219C-F34A-B13A-243FFDBAF37D}" type="presOf" srcId="{DD5B3609-7391-4593-9206-C376F306B4FD}" destId="{EE0F08D0-EE7E-7B49-ABE4-B9536A99C329}" srcOrd="1" destOrd="1" presId="urn:microsoft.com/office/officeart/2005/8/layout/matrix1"/>
    <dgm:cxn modelId="{6FF9CDFB-6E9A-4245-812D-6B15E405CC4D}" type="presOf" srcId="{75ED7DB9-EED5-4F13-942B-48A044485DCA}" destId="{D1AA4526-37F6-7043-849F-95B2E9663324}" srcOrd="0" destOrd="2" presId="urn:microsoft.com/office/officeart/2005/8/layout/matrix1"/>
    <dgm:cxn modelId="{BA4F5CFD-72C7-4C4F-AADA-E96AD6A4A6B7}" srcId="{F1E3A73F-7B76-4B18-970F-24DB0ED57FA4}" destId="{92452C8C-B8C4-4E56-8C94-5FDEA0AFCA57}" srcOrd="2" destOrd="0" parTransId="{AB47DE68-6AD1-43C8-8C54-5AEA5B7882CA}" sibTransId="{C351532D-E4BB-4378-9C71-30E7C6834F9E}"/>
    <dgm:cxn modelId="{D80278FD-0284-EB46-96D0-74A2641EB4D2}" type="presOf" srcId="{3C98530F-723B-4EC6-97E9-D711B98E333B}" destId="{2A7ED205-0E92-F940-81FF-EAA9F06660A7}" srcOrd="1" destOrd="1" presId="urn:microsoft.com/office/officeart/2005/8/layout/matrix1"/>
    <dgm:cxn modelId="{69924BD6-03A5-6941-AD8C-02DA5A23A0E4}" type="presParOf" srcId="{B94FD131-7C46-EC48-A2F8-08B31DF5FA0F}" destId="{2F35EAF3-3729-F14F-A7F2-34F6EBB46210}" srcOrd="0" destOrd="0" presId="urn:microsoft.com/office/officeart/2005/8/layout/matrix1"/>
    <dgm:cxn modelId="{F54E8FF6-85A9-5942-AB19-D6AB6A0BD649}" type="presParOf" srcId="{2F35EAF3-3729-F14F-A7F2-34F6EBB46210}" destId="{D1AA4526-37F6-7043-849F-95B2E9663324}" srcOrd="0" destOrd="0" presId="urn:microsoft.com/office/officeart/2005/8/layout/matrix1"/>
    <dgm:cxn modelId="{93807351-1CE9-6849-A87E-FFC00B0A0B59}" type="presParOf" srcId="{2F35EAF3-3729-F14F-A7F2-34F6EBB46210}" destId="{2A7ED205-0E92-F940-81FF-EAA9F06660A7}" srcOrd="1" destOrd="0" presId="urn:microsoft.com/office/officeart/2005/8/layout/matrix1"/>
    <dgm:cxn modelId="{271D9049-CD91-F041-BABB-2F783B430432}" type="presParOf" srcId="{2F35EAF3-3729-F14F-A7F2-34F6EBB46210}" destId="{AD26A382-9AC3-3C4C-A80D-46A68DAABB7C}" srcOrd="2" destOrd="0" presId="urn:microsoft.com/office/officeart/2005/8/layout/matrix1"/>
    <dgm:cxn modelId="{AB754275-9D58-3646-A570-E900B872BAB7}" type="presParOf" srcId="{2F35EAF3-3729-F14F-A7F2-34F6EBB46210}" destId="{BB25C717-CAE4-A840-A992-D61A4ADF33FB}" srcOrd="3" destOrd="0" presId="urn:microsoft.com/office/officeart/2005/8/layout/matrix1"/>
    <dgm:cxn modelId="{DFF20343-C560-C64F-A4E2-07CD0077DC9C}" type="presParOf" srcId="{2F35EAF3-3729-F14F-A7F2-34F6EBB46210}" destId="{0D052D46-1962-6B46-AC12-08D6D45AA660}" srcOrd="4" destOrd="0" presId="urn:microsoft.com/office/officeart/2005/8/layout/matrix1"/>
    <dgm:cxn modelId="{559ABA5F-68B0-F842-B29C-C2BC12872187}" type="presParOf" srcId="{2F35EAF3-3729-F14F-A7F2-34F6EBB46210}" destId="{EE0F08D0-EE7E-7B49-ABE4-B9536A99C329}" srcOrd="5" destOrd="0" presId="urn:microsoft.com/office/officeart/2005/8/layout/matrix1"/>
    <dgm:cxn modelId="{70B25FBD-3216-0C42-B2CF-36FB1965E693}" type="presParOf" srcId="{2F35EAF3-3729-F14F-A7F2-34F6EBB46210}" destId="{A38C8C92-3C4C-A945-A444-0C5B08713009}" srcOrd="6" destOrd="0" presId="urn:microsoft.com/office/officeart/2005/8/layout/matrix1"/>
    <dgm:cxn modelId="{0EB05FE8-835E-9644-89C2-69BA547FB1F8}" type="presParOf" srcId="{2F35EAF3-3729-F14F-A7F2-34F6EBB46210}" destId="{8ED76312-E49E-E547-870A-C231FA1766B0}" srcOrd="7" destOrd="0" presId="urn:microsoft.com/office/officeart/2005/8/layout/matrix1"/>
    <dgm:cxn modelId="{200827C2-2001-414A-AF26-A228605CF81E}" type="presParOf" srcId="{B94FD131-7C46-EC48-A2F8-08B31DF5FA0F}" destId="{213B747C-C431-DB4F-877F-C539A095605D}"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C9DC1F1-547E-4E80-990E-92A42546D86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66F028F-CC3C-418D-95DD-BE888BC62FBD}">
      <dgm:prSet/>
      <dgm:spPr/>
      <dgm:t>
        <a:bodyPr/>
        <a:lstStyle/>
        <a:p>
          <a:r>
            <a:rPr lang="en-IN" b="1"/>
            <a:t>Year 1 Budget: ~£110,000</a:t>
          </a:r>
          <a:endParaRPr lang="en-US"/>
        </a:p>
      </dgm:t>
    </dgm:pt>
    <dgm:pt modelId="{67828E9C-255C-42C4-8FA7-10066C52801C}" type="parTrans" cxnId="{59FA1142-CD7A-4F83-99DD-4B00F40F1D42}">
      <dgm:prSet/>
      <dgm:spPr/>
      <dgm:t>
        <a:bodyPr/>
        <a:lstStyle/>
        <a:p>
          <a:endParaRPr lang="en-US"/>
        </a:p>
      </dgm:t>
    </dgm:pt>
    <dgm:pt modelId="{50BDE810-6B6B-4394-A166-8CD656A6A59C}" type="sibTrans" cxnId="{59FA1142-CD7A-4F83-99DD-4B00F40F1D42}">
      <dgm:prSet/>
      <dgm:spPr/>
      <dgm:t>
        <a:bodyPr/>
        <a:lstStyle/>
        <a:p>
          <a:endParaRPr lang="en-US"/>
        </a:p>
      </dgm:t>
    </dgm:pt>
    <dgm:pt modelId="{31113EC8-B188-4215-92E8-F771C655FCDC}">
      <dgm:prSet/>
      <dgm:spPr/>
      <dgm:t>
        <a:bodyPr/>
        <a:lstStyle/>
        <a:p>
          <a:r>
            <a:rPr lang="en-IN"/>
            <a:t>Stock: £50,000</a:t>
          </a:r>
          <a:endParaRPr lang="en-US"/>
        </a:p>
      </dgm:t>
    </dgm:pt>
    <dgm:pt modelId="{D0421A19-B139-45A3-9EAD-A6955E3DB8EF}" type="parTrans" cxnId="{F363C317-31A5-4E30-9C96-46D0438DEC35}">
      <dgm:prSet/>
      <dgm:spPr/>
      <dgm:t>
        <a:bodyPr/>
        <a:lstStyle/>
        <a:p>
          <a:endParaRPr lang="en-US"/>
        </a:p>
      </dgm:t>
    </dgm:pt>
    <dgm:pt modelId="{B7AADA08-109F-4F93-8B08-1B631B5C207F}" type="sibTrans" cxnId="{F363C317-31A5-4E30-9C96-46D0438DEC35}">
      <dgm:prSet/>
      <dgm:spPr/>
      <dgm:t>
        <a:bodyPr/>
        <a:lstStyle/>
        <a:p>
          <a:endParaRPr lang="en-US"/>
        </a:p>
      </dgm:t>
    </dgm:pt>
    <dgm:pt modelId="{9E9FB6F9-7CED-49AD-BE1B-98EFBAFBA422}">
      <dgm:prSet/>
      <dgm:spPr/>
      <dgm:t>
        <a:bodyPr/>
        <a:lstStyle/>
        <a:p>
          <a:r>
            <a:rPr lang="en-IN"/>
            <a:t>Marketing: £8,000</a:t>
          </a:r>
          <a:endParaRPr lang="en-US"/>
        </a:p>
      </dgm:t>
    </dgm:pt>
    <dgm:pt modelId="{7E42E4FE-7AD3-4912-9967-7AD602EDD83E}" type="parTrans" cxnId="{758346CF-EFF8-4911-99A7-50AE2386C44C}">
      <dgm:prSet/>
      <dgm:spPr/>
      <dgm:t>
        <a:bodyPr/>
        <a:lstStyle/>
        <a:p>
          <a:endParaRPr lang="en-US"/>
        </a:p>
      </dgm:t>
    </dgm:pt>
    <dgm:pt modelId="{1D819B91-2232-4273-8B7D-BE2D7A51D061}" type="sibTrans" cxnId="{758346CF-EFF8-4911-99A7-50AE2386C44C}">
      <dgm:prSet/>
      <dgm:spPr/>
      <dgm:t>
        <a:bodyPr/>
        <a:lstStyle/>
        <a:p>
          <a:endParaRPr lang="en-US"/>
        </a:p>
      </dgm:t>
    </dgm:pt>
    <dgm:pt modelId="{17483571-B9E7-41FB-BC39-5FA2E65684DD}">
      <dgm:prSet/>
      <dgm:spPr/>
      <dgm:t>
        <a:bodyPr/>
        <a:lstStyle/>
        <a:p>
          <a:r>
            <a:rPr lang="en-IN"/>
            <a:t>Wages: £45,000</a:t>
          </a:r>
          <a:endParaRPr lang="en-US"/>
        </a:p>
      </dgm:t>
    </dgm:pt>
    <dgm:pt modelId="{4AC572B8-4515-4AAD-BC2D-9B7DD846A6F8}" type="parTrans" cxnId="{11A70147-0DB4-4AF0-B872-36CC2F7DC2CA}">
      <dgm:prSet/>
      <dgm:spPr/>
      <dgm:t>
        <a:bodyPr/>
        <a:lstStyle/>
        <a:p>
          <a:endParaRPr lang="en-US"/>
        </a:p>
      </dgm:t>
    </dgm:pt>
    <dgm:pt modelId="{79327E66-622C-4ACE-B24A-451C5D321B16}" type="sibTrans" cxnId="{11A70147-0DB4-4AF0-B872-36CC2F7DC2CA}">
      <dgm:prSet/>
      <dgm:spPr/>
      <dgm:t>
        <a:bodyPr/>
        <a:lstStyle/>
        <a:p>
          <a:endParaRPr lang="en-US"/>
        </a:p>
      </dgm:t>
    </dgm:pt>
    <dgm:pt modelId="{1B6551AF-CE10-41AE-BFDA-4D9371859D2D}">
      <dgm:prSet/>
      <dgm:spPr/>
      <dgm:t>
        <a:bodyPr/>
        <a:lstStyle/>
        <a:p>
          <a:r>
            <a:rPr lang="en-IN"/>
            <a:t>Web/dev: £2,000</a:t>
          </a:r>
          <a:endParaRPr lang="en-US"/>
        </a:p>
      </dgm:t>
    </dgm:pt>
    <dgm:pt modelId="{1ABA73C6-FD2D-41F9-9839-B38791C30C5D}" type="parTrans" cxnId="{02EF7160-521C-486E-B4D4-13899463B355}">
      <dgm:prSet/>
      <dgm:spPr/>
      <dgm:t>
        <a:bodyPr/>
        <a:lstStyle/>
        <a:p>
          <a:endParaRPr lang="en-US"/>
        </a:p>
      </dgm:t>
    </dgm:pt>
    <dgm:pt modelId="{B6380745-40F4-406C-9D28-0CE593CF16FC}" type="sibTrans" cxnId="{02EF7160-521C-486E-B4D4-13899463B355}">
      <dgm:prSet/>
      <dgm:spPr/>
      <dgm:t>
        <a:bodyPr/>
        <a:lstStyle/>
        <a:p>
          <a:endParaRPr lang="en-US"/>
        </a:p>
      </dgm:t>
    </dgm:pt>
    <dgm:pt modelId="{D1FD5B54-EBAA-4FD2-AABA-D1C7B766F82E}">
      <dgm:prSet/>
      <dgm:spPr/>
      <dgm:t>
        <a:bodyPr/>
        <a:lstStyle/>
        <a:p>
          <a:r>
            <a:rPr lang="en-IN" b="1"/>
            <a:t>Funding Plan:</a:t>
          </a:r>
          <a:endParaRPr lang="en-US"/>
        </a:p>
      </dgm:t>
    </dgm:pt>
    <dgm:pt modelId="{BAB56096-ED75-4950-9ACB-3F1ACD40CC59}" type="parTrans" cxnId="{95504181-3C6A-4443-A096-C3F6A3EC2D6E}">
      <dgm:prSet/>
      <dgm:spPr/>
      <dgm:t>
        <a:bodyPr/>
        <a:lstStyle/>
        <a:p>
          <a:endParaRPr lang="en-US"/>
        </a:p>
      </dgm:t>
    </dgm:pt>
    <dgm:pt modelId="{37675DB2-00C8-4FCD-A2EA-725567964496}" type="sibTrans" cxnId="{95504181-3C6A-4443-A096-C3F6A3EC2D6E}">
      <dgm:prSet/>
      <dgm:spPr/>
      <dgm:t>
        <a:bodyPr/>
        <a:lstStyle/>
        <a:p>
          <a:endParaRPr lang="en-US"/>
        </a:p>
      </dgm:t>
    </dgm:pt>
    <dgm:pt modelId="{A557453F-EB39-4606-8AEC-22C7B0A85A59}">
      <dgm:prSet/>
      <dgm:spPr/>
      <dgm:t>
        <a:bodyPr/>
        <a:lstStyle/>
        <a:p>
          <a:r>
            <a:rPr lang="en-IN"/>
            <a:t>£50k Angel Investment</a:t>
          </a:r>
          <a:endParaRPr lang="en-US"/>
        </a:p>
      </dgm:t>
    </dgm:pt>
    <dgm:pt modelId="{2DF25736-366E-442B-8D0C-CD9425B2D5C6}" type="parTrans" cxnId="{AB286892-27BE-4359-A65A-21A17718ACF5}">
      <dgm:prSet/>
      <dgm:spPr/>
      <dgm:t>
        <a:bodyPr/>
        <a:lstStyle/>
        <a:p>
          <a:endParaRPr lang="en-US"/>
        </a:p>
      </dgm:t>
    </dgm:pt>
    <dgm:pt modelId="{6096E387-F2D6-4937-BAFD-A88152C19EDB}" type="sibTrans" cxnId="{AB286892-27BE-4359-A65A-21A17718ACF5}">
      <dgm:prSet/>
      <dgm:spPr/>
      <dgm:t>
        <a:bodyPr/>
        <a:lstStyle/>
        <a:p>
          <a:endParaRPr lang="en-US"/>
        </a:p>
      </dgm:t>
    </dgm:pt>
    <dgm:pt modelId="{46B17CAD-0DAB-453B-8473-D0676D8EEBD0}">
      <dgm:prSet/>
      <dgm:spPr/>
      <dgm:t>
        <a:bodyPr/>
        <a:lstStyle/>
        <a:p>
          <a:r>
            <a:rPr lang="en-IN"/>
            <a:t>£30k Personal Savings</a:t>
          </a:r>
          <a:endParaRPr lang="en-US"/>
        </a:p>
      </dgm:t>
    </dgm:pt>
    <dgm:pt modelId="{910B4397-2830-4106-8542-C6A18A6ECCF9}" type="parTrans" cxnId="{402205E7-1E84-42B0-8300-58F61FFCDCEB}">
      <dgm:prSet/>
      <dgm:spPr/>
      <dgm:t>
        <a:bodyPr/>
        <a:lstStyle/>
        <a:p>
          <a:endParaRPr lang="en-US"/>
        </a:p>
      </dgm:t>
    </dgm:pt>
    <dgm:pt modelId="{A86A2A05-C845-4373-A988-2E3D5A1865EF}" type="sibTrans" cxnId="{402205E7-1E84-42B0-8300-58F61FFCDCEB}">
      <dgm:prSet/>
      <dgm:spPr/>
      <dgm:t>
        <a:bodyPr/>
        <a:lstStyle/>
        <a:p>
          <a:endParaRPr lang="en-US"/>
        </a:p>
      </dgm:t>
    </dgm:pt>
    <dgm:pt modelId="{C1CEB192-5E7E-472D-8ADB-EDB749971326}">
      <dgm:prSet/>
      <dgm:spPr/>
      <dgm:t>
        <a:bodyPr/>
        <a:lstStyle/>
        <a:p>
          <a:r>
            <a:rPr lang="en-IN"/>
            <a:t>£30k Business Loan</a:t>
          </a:r>
          <a:endParaRPr lang="en-US"/>
        </a:p>
      </dgm:t>
    </dgm:pt>
    <dgm:pt modelId="{1078EDB2-8AD3-44DC-8D31-2D4A970EFA3A}" type="parTrans" cxnId="{27148B41-632D-4066-8888-BF3AAD67E4F5}">
      <dgm:prSet/>
      <dgm:spPr/>
      <dgm:t>
        <a:bodyPr/>
        <a:lstStyle/>
        <a:p>
          <a:endParaRPr lang="en-US"/>
        </a:p>
      </dgm:t>
    </dgm:pt>
    <dgm:pt modelId="{2C54FD7A-1CE4-41F1-A016-235351A68172}" type="sibTrans" cxnId="{27148B41-632D-4066-8888-BF3AAD67E4F5}">
      <dgm:prSet/>
      <dgm:spPr/>
      <dgm:t>
        <a:bodyPr/>
        <a:lstStyle/>
        <a:p>
          <a:endParaRPr lang="en-US"/>
        </a:p>
      </dgm:t>
    </dgm:pt>
    <dgm:pt modelId="{AAAE00F0-61EC-4DFE-8A38-E547D833D5FA}">
      <dgm:prSet/>
      <dgm:spPr/>
      <dgm:t>
        <a:bodyPr/>
        <a:lstStyle/>
        <a:p>
          <a:r>
            <a:rPr lang="en-IN" b="1"/>
            <a:t>Revenue Target:</a:t>
          </a:r>
          <a:endParaRPr lang="en-US"/>
        </a:p>
      </dgm:t>
    </dgm:pt>
    <dgm:pt modelId="{57769118-92C6-4F48-8EBB-D40324142C19}" type="parTrans" cxnId="{2E44D464-51A0-49F8-B56C-683943FF5BD7}">
      <dgm:prSet/>
      <dgm:spPr/>
      <dgm:t>
        <a:bodyPr/>
        <a:lstStyle/>
        <a:p>
          <a:endParaRPr lang="en-US"/>
        </a:p>
      </dgm:t>
    </dgm:pt>
    <dgm:pt modelId="{E1AADC5E-F560-47F0-9190-81674079A6D4}" type="sibTrans" cxnId="{2E44D464-51A0-49F8-B56C-683943FF5BD7}">
      <dgm:prSet/>
      <dgm:spPr/>
      <dgm:t>
        <a:bodyPr/>
        <a:lstStyle/>
        <a:p>
          <a:endParaRPr lang="en-US"/>
        </a:p>
      </dgm:t>
    </dgm:pt>
    <dgm:pt modelId="{2F50C238-F4C0-4EC5-8102-2AD591189170}">
      <dgm:prSet/>
      <dgm:spPr/>
      <dgm:t>
        <a:bodyPr/>
        <a:lstStyle/>
        <a:p>
          <a:r>
            <a:rPr lang="en-IN"/>
            <a:t>£100k in Year 1</a:t>
          </a:r>
          <a:endParaRPr lang="en-US"/>
        </a:p>
      </dgm:t>
    </dgm:pt>
    <dgm:pt modelId="{8863CA1D-F108-4D40-AC52-94FB4CEB1E9B}" type="parTrans" cxnId="{49BBE434-1A13-4388-93AA-632921FEE547}">
      <dgm:prSet/>
      <dgm:spPr/>
      <dgm:t>
        <a:bodyPr/>
        <a:lstStyle/>
        <a:p>
          <a:endParaRPr lang="en-US"/>
        </a:p>
      </dgm:t>
    </dgm:pt>
    <dgm:pt modelId="{1E86DE53-6EEF-40AF-9B98-CC582912B4FC}" type="sibTrans" cxnId="{49BBE434-1A13-4388-93AA-632921FEE547}">
      <dgm:prSet/>
      <dgm:spPr/>
      <dgm:t>
        <a:bodyPr/>
        <a:lstStyle/>
        <a:p>
          <a:endParaRPr lang="en-US"/>
        </a:p>
      </dgm:t>
    </dgm:pt>
    <dgm:pt modelId="{CD7C4866-1137-4A38-B322-A4627E047091}">
      <dgm:prSet/>
      <dgm:spPr/>
      <dgm:t>
        <a:bodyPr/>
        <a:lstStyle/>
        <a:p>
          <a:r>
            <a:rPr lang="en-IN"/>
            <a:t>Break-even by Month 9 (Rachmad, 2022)</a:t>
          </a:r>
          <a:endParaRPr lang="en-US"/>
        </a:p>
      </dgm:t>
    </dgm:pt>
    <dgm:pt modelId="{5939A1D8-A8E3-4CC4-9E1B-CFD5A400C337}" type="parTrans" cxnId="{0D9F8C4A-5A55-4AF6-8830-D5D4E0CDA0BF}">
      <dgm:prSet/>
      <dgm:spPr/>
      <dgm:t>
        <a:bodyPr/>
        <a:lstStyle/>
        <a:p>
          <a:endParaRPr lang="en-US"/>
        </a:p>
      </dgm:t>
    </dgm:pt>
    <dgm:pt modelId="{FED4B575-D727-4DCC-80AB-7223EFB9AC94}" type="sibTrans" cxnId="{0D9F8C4A-5A55-4AF6-8830-D5D4E0CDA0BF}">
      <dgm:prSet/>
      <dgm:spPr/>
      <dgm:t>
        <a:bodyPr/>
        <a:lstStyle/>
        <a:p>
          <a:endParaRPr lang="en-US"/>
        </a:p>
      </dgm:t>
    </dgm:pt>
    <dgm:pt modelId="{BA62DAC5-2746-1845-BA20-3537E57D6C21}" type="pres">
      <dgm:prSet presAssocID="{EC9DC1F1-547E-4E80-990E-92A42546D867}" presName="linear" presStyleCnt="0">
        <dgm:presLayoutVars>
          <dgm:animLvl val="lvl"/>
          <dgm:resizeHandles val="exact"/>
        </dgm:presLayoutVars>
      </dgm:prSet>
      <dgm:spPr/>
    </dgm:pt>
    <dgm:pt modelId="{BFE57424-EAE9-544B-9E50-70F2EF96E9CE}" type="pres">
      <dgm:prSet presAssocID="{B66F028F-CC3C-418D-95DD-BE888BC62FBD}" presName="parentText" presStyleLbl="node1" presStyleIdx="0" presStyleCnt="3">
        <dgm:presLayoutVars>
          <dgm:chMax val="0"/>
          <dgm:bulletEnabled val="1"/>
        </dgm:presLayoutVars>
      </dgm:prSet>
      <dgm:spPr/>
    </dgm:pt>
    <dgm:pt modelId="{4502217E-F884-0740-938C-37B1B4AA1286}" type="pres">
      <dgm:prSet presAssocID="{B66F028F-CC3C-418D-95DD-BE888BC62FBD}" presName="childText" presStyleLbl="revTx" presStyleIdx="0" presStyleCnt="3">
        <dgm:presLayoutVars>
          <dgm:bulletEnabled val="1"/>
        </dgm:presLayoutVars>
      </dgm:prSet>
      <dgm:spPr/>
    </dgm:pt>
    <dgm:pt modelId="{433BD57F-2CDF-C04C-A38C-685CD1296FDD}" type="pres">
      <dgm:prSet presAssocID="{D1FD5B54-EBAA-4FD2-AABA-D1C7B766F82E}" presName="parentText" presStyleLbl="node1" presStyleIdx="1" presStyleCnt="3">
        <dgm:presLayoutVars>
          <dgm:chMax val="0"/>
          <dgm:bulletEnabled val="1"/>
        </dgm:presLayoutVars>
      </dgm:prSet>
      <dgm:spPr/>
    </dgm:pt>
    <dgm:pt modelId="{F196C5DB-7A4F-0D44-88B3-25AE70A3E80C}" type="pres">
      <dgm:prSet presAssocID="{D1FD5B54-EBAA-4FD2-AABA-D1C7B766F82E}" presName="childText" presStyleLbl="revTx" presStyleIdx="1" presStyleCnt="3">
        <dgm:presLayoutVars>
          <dgm:bulletEnabled val="1"/>
        </dgm:presLayoutVars>
      </dgm:prSet>
      <dgm:spPr/>
    </dgm:pt>
    <dgm:pt modelId="{687173F8-202C-4649-8B2B-33795E330437}" type="pres">
      <dgm:prSet presAssocID="{AAAE00F0-61EC-4DFE-8A38-E547D833D5FA}" presName="parentText" presStyleLbl="node1" presStyleIdx="2" presStyleCnt="3">
        <dgm:presLayoutVars>
          <dgm:chMax val="0"/>
          <dgm:bulletEnabled val="1"/>
        </dgm:presLayoutVars>
      </dgm:prSet>
      <dgm:spPr/>
    </dgm:pt>
    <dgm:pt modelId="{361911ED-D4BB-4140-8978-1B707B1B9139}" type="pres">
      <dgm:prSet presAssocID="{AAAE00F0-61EC-4DFE-8A38-E547D833D5FA}" presName="childText" presStyleLbl="revTx" presStyleIdx="2" presStyleCnt="3">
        <dgm:presLayoutVars>
          <dgm:bulletEnabled val="1"/>
        </dgm:presLayoutVars>
      </dgm:prSet>
      <dgm:spPr/>
    </dgm:pt>
  </dgm:ptLst>
  <dgm:cxnLst>
    <dgm:cxn modelId="{DFC3D00F-6300-9248-8CB1-D238E271353D}" type="presOf" srcId="{2F50C238-F4C0-4EC5-8102-2AD591189170}" destId="{361911ED-D4BB-4140-8978-1B707B1B9139}" srcOrd="0" destOrd="0" presId="urn:microsoft.com/office/officeart/2005/8/layout/vList2"/>
    <dgm:cxn modelId="{F363C317-31A5-4E30-9C96-46D0438DEC35}" srcId="{B66F028F-CC3C-418D-95DD-BE888BC62FBD}" destId="{31113EC8-B188-4215-92E8-F771C655FCDC}" srcOrd="0" destOrd="0" parTransId="{D0421A19-B139-45A3-9EAD-A6955E3DB8EF}" sibTransId="{B7AADA08-109F-4F93-8B08-1B631B5C207F}"/>
    <dgm:cxn modelId="{F3695E1D-C840-5544-B3D0-632E284991B1}" type="presOf" srcId="{EC9DC1F1-547E-4E80-990E-92A42546D867}" destId="{BA62DAC5-2746-1845-BA20-3537E57D6C21}" srcOrd="0" destOrd="0" presId="urn:microsoft.com/office/officeart/2005/8/layout/vList2"/>
    <dgm:cxn modelId="{6CAB6A34-F9CE-7549-A3F7-938C5CDF5408}" type="presOf" srcId="{AAAE00F0-61EC-4DFE-8A38-E547D833D5FA}" destId="{687173F8-202C-4649-8B2B-33795E330437}" srcOrd="0" destOrd="0" presId="urn:microsoft.com/office/officeart/2005/8/layout/vList2"/>
    <dgm:cxn modelId="{49BBE434-1A13-4388-93AA-632921FEE547}" srcId="{AAAE00F0-61EC-4DFE-8A38-E547D833D5FA}" destId="{2F50C238-F4C0-4EC5-8102-2AD591189170}" srcOrd="0" destOrd="0" parTransId="{8863CA1D-F108-4D40-AC52-94FB4CEB1E9B}" sibTransId="{1E86DE53-6EEF-40AF-9B98-CC582912B4FC}"/>
    <dgm:cxn modelId="{41D63536-C12B-5544-A329-07C0771E1E42}" type="presOf" srcId="{A557453F-EB39-4606-8AEC-22C7B0A85A59}" destId="{F196C5DB-7A4F-0D44-88B3-25AE70A3E80C}" srcOrd="0" destOrd="0" presId="urn:microsoft.com/office/officeart/2005/8/layout/vList2"/>
    <dgm:cxn modelId="{E1F26560-8D22-B34F-9D76-16FBEE1D8FD5}" type="presOf" srcId="{17483571-B9E7-41FB-BC39-5FA2E65684DD}" destId="{4502217E-F884-0740-938C-37B1B4AA1286}" srcOrd="0" destOrd="2" presId="urn:microsoft.com/office/officeart/2005/8/layout/vList2"/>
    <dgm:cxn modelId="{02EF7160-521C-486E-B4D4-13899463B355}" srcId="{B66F028F-CC3C-418D-95DD-BE888BC62FBD}" destId="{1B6551AF-CE10-41AE-BFDA-4D9371859D2D}" srcOrd="3" destOrd="0" parTransId="{1ABA73C6-FD2D-41F9-9839-B38791C30C5D}" sibTransId="{B6380745-40F4-406C-9D28-0CE593CF16FC}"/>
    <dgm:cxn modelId="{27148B41-632D-4066-8888-BF3AAD67E4F5}" srcId="{D1FD5B54-EBAA-4FD2-AABA-D1C7B766F82E}" destId="{C1CEB192-5E7E-472D-8ADB-EDB749971326}" srcOrd="2" destOrd="0" parTransId="{1078EDB2-8AD3-44DC-8D31-2D4A970EFA3A}" sibTransId="{2C54FD7A-1CE4-41F1-A016-235351A68172}"/>
    <dgm:cxn modelId="{93B8C941-9445-4F45-8B00-FFC8F47B00D0}" type="presOf" srcId="{C1CEB192-5E7E-472D-8ADB-EDB749971326}" destId="{F196C5DB-7A4F-0D44-88B3-25AE70A3E80C}" srcOrd="0" destOrd="2" presId="urn:microsoft.com/office/officeart/2005/8/layout/vList2"/>
    <dgm:cxn modelId="{59FA1142-CD7A-4F83-99DD-4B00F40F1D42}" srcId="{EC9DC1F1-547E-4E80-990E-92A42546D867}" destId="{B66F028F-CC3C-418D-95DD-BE888BC62FBD}" srcOrd="0" destOrd="0" parTransId="{67828E9C-255C-42C4-8FA7-10066C52801C}" sibTransId="{50BDE810-6B6B-4394-A166-8CD656A6A59C}"/>
    <dgm:cxn modelId="{2E44D464-51A0-49F8-B56C-683943FF5BD7}" srcId="{EC9DC1F1-547E-4E80-990E-92A42546D867}" destId="{AAAE00F0-61EC-4DFE-8A38-E547D833D5FA}" srcOrd="2" destOrd="0" parTransId="{57769118-92C6-4F48-8EBB-D40324142C19}" sibTransId="{E1AADC5E-F560-47F0-9190-81674079A6D4}"/>
    <dgm:cxn modelId="{11A70147-0DB4-4AF0-B872-36CC2F7DC2CA}" srcId="{B66F028F-CC3C-418D-95DD-BE888BC62FBD}" destId="{17483571-B9E7-41FB-BC39-5FA2E65684DD}" srcOrd="2" destOrd="0" parTransId="{4AC572B8-4515-4AAD-BC2D-9B7DD846A6F8}" sibTransId="{79327E66-622C-4ACE-B24A-451C5D321B16}"/>
    <dgm:cxn modelId="{0D9F8C4A-5A55-4AF6-8830-D5D4E0CDA0BF}" srcId="{AAAE00F0-61EC-4DFE-8A38-E547D833D5FA}" destId="{CD7C4866-1137-4A38-B322-A4627E047091}" srcOrd="1" destOrd="0" parTransId="{5939A1D8-A8E3-4CC4-9E1B-CFD5A400C337}" sibTransId="{FED4B575-D727-4DCC-80AB-7223EFB9AC94}"/>
    <dgm:cxn modelId="{95504181-3C6A-4443-A096-C3F6A3EC2D6E}" srcId="{EC9DC1F1-547E-4E80-990E-92A42546D867}" destId="{D1FD5B54-EBAA-4FD2-AABA-D1C7B766F82E}" srcOrd="1" destOrd="0" parTransId="{BAB56096-ED75-4950-9ACB-3F1ACD40CC59}" sibTransId="{37675DB2-00C8-4FCD-A2EA-725567964496}"/>
    <dgm:cxn modelId="{56136384-7CAD-4C4A-8B3F-3153B62E77A9}" type="presOf" srcId="{D1FD5B54-EBAA-4FD2-AABA-D1C7B766F82E}" destId="{433BD57F-2CDF-C04C-A38C-685CD1296FDD}" srcOrd="0" destOrd="0" presId="urn:microsoft.com/office/officeart/2005/8/layout/vList2"/>
    <dgm:cxn modelId="{AB286892-27BE-4359-A65A-21A17718ACF5}" srcId="{D1FD5B54-EBAA-4FD2-AABA-D1C7B766F82E}" destId="{A557453F-EB39-4606-8AEC-22C7B0A85A59}" srcOrd="0" destOrd="0" parTransId="{2DF25736-366E-442B-8D0C-CD9425B2D5C6}" sibTransId="{6096E387-F2D6-4937-BAFD-A88152C19EDB}"/>
    <dgm:cxn modelId="{5F0F74A2-572B-DA42-AD6A-C9BD6D2731CE}" type="presOf" srcId="{31113EC8-B188-4215-92E8-F771C655FCDC}" destId="{4502217E-F884-0740-938C-37B1B4AA1286}" srcOrd="0" destOrd="0" presId="urn:microsoft.com/office/officeart/2005/8/layout/vList2"/>
    <dgm:cxn modelId="{89D57BBB-D5AF-3743-A715-C913F7819A24}" type="presOf" srcId="{46B17CAD-0DAB-453B-8473-D0676D8EEBD0}" destId="{F196C5DB-7A4F-0D44-88B3-25AE70A3E80C}" srcOrd="0" destOrd="1" presId="urn:microsoft.com/office/officeart/2005/8/layout/vList2"/>
    <dgm:cxn modelId="{63BDDEBE-1457-C540-B6A3-158853EA3B40}" type="presOf" srcId="{B66F028F-CC3C-418D-95DD-BE888BC62FBD}" destId="{BFE57424-EAE9-544B-9E50-70F2EF96E9CE}" srcOrd="0" destOrd="0" presId="urn:microsoft.com/office/officeart/2005/8/layout/vList2"/>
    <dgm:cxn modelId="{B7F81DCB-46C2-624F-AE98-8396EAFAD8F3}" type="presOf" srcId="{1B6551AF-CE10-41AE-BFDA-4D9371859D2D}" destId="{4502217E-F884-0740-938C-37B1B4AA1286}" srcOrd="0" destOrd="3" presId="urn:microsoft.com/office/officeart/2005/8/layout/vList2"/>
    <dgm:cxn modelId="{758346CF-EFF8-4911-99A7-50AE2386C44C}" srcId="{B66F028F-CC3C-418D-95DD-BE888BC62FBD}" destId="{9E9FB6F9-7CED-49AD-BE1B-98EFBAFBA422}" srcOrd="1" destOrd="0" parTransId="{7E42E4FE-7AD3-4912-9967-7AD602EDD83E}" sibTransId="{1D819B91-2232-4273-8B7D-BE2D7A51D061}"/>
    <dgm:cxn modelId="{E32A1ADC-2E7C-E749-A23F-FFA548D4C996}" type="presOf" srcId="{CD7C4866-1137-4A38-B322-A4627E047091}" destId="{361911ED-D4BB-4140-8978-1B707B1B9139}" srcOrd="0" destOrd="1" presId="urn:microsoft.com/office/officeart/2005/8/layout/vList2"/>
    <dgm:cxn modelId="{402205E7-1E84-42B0-8300-58F61FFCDCEB}" srcId="{D1FD5B54-EBAA-4FD2-AABA-D1C7B766F82E}" destId="{46B17CAD-0DAB-453B-8473-D0676D8EEBD0}" srcOrd="1" destOrd="0" parTransId="{910B4397-2830-4106-8542-C6A18A6ECCF9}" sibTransId="{A86A2A05-C845-4373-A988-2E3D5A1865EF}"/>
    <dgm:cxn modelId="{DB1685FB-95E9-D84F-BF3E-DFF242837F72}" type="presOf" srcId="{9E9FB6F9-7CED-49AD-BE1B-98EFBAFBA422}" destId="{4502217E-F884-0740-938C-37B1B4AA1286}" srcOrd="0" destOrd="1" presId="urn:microsoft.com/office/officeart/2005/8/layout/vList2"/>
    <dgm:cxn modelId="{8BC593C4-78BC-C74E-82AE-A7A905E94E4D}" type="presParOf" srcId="{BA62DAC5-2746-1845-BA20-3537E57D6C21}" destId="{BFE57424-EAE9-544B-9E50-70F2EF96E9CE}" srcOrd="0" destOrd="0" presId="urn:microsoft.com/office/officeart/2005/8/layout/vList2"/>
    <dgm:cxn modelId="{7AF3C3C4-E033-0443-94C6-7DA57979A36D}" type="presParOf" srcId="{BA62DAC5-2746-1845-BA20-3537E57D6C21}" destId="{4502217E-F884-0740-938C-37B1B4AA1286}" srcOrd="1" destOrd="0" presId="urn:microsoft.com/office/officeart/2005/8/layout/vList2"/>
    <dgm:cxn modelId="{29711BC1-D09C-2C49-B508-1A63E68DA825}" type="presParOf" srcId="{BA62DAC5-2746-1845-BA20-3537E57D6C21}" destId="{433BD57F-2CDF-C04C-A38C-685CD1296FDD}" srcOrd="2" destOrd="0" presId="urn:microsoft.com/office/officeart/2005/8/layout/vList2"/>
    <dgm:cxn modelId="{86487B33-8AB2-6844-896E-7AD83A8805DA}" type="presParOf" srcId="{BA62DAC5-2746-1845-BA20-3537E57D6C21}" destId="{F196C5DB-7A4F-0D44-88B3-25AE70A3E80C}" srcOrd="3" destOrd="0" presId="urn:microsoft.com/office/officeart/2005/8/layout/vList2"/>
    <dgm:cxn modelId="{A0872119-58E1-F54B-B2FB-C28DBD4134F8}" type="presParOf" srcId="{BA62DAC5-2746-1845-BA20-3537E57D6C21}" destId="{687173F8-202C-4649-8B2B-33795E330437}" srcOrd="4" destOrd="0" presId="urn:microsoft.com/office/officeart/2005/8/layout/vList2"/>
    <dgm:cxn modelId="{FFABBEEB-8580-8B47-9FBB-D518A4E0C490}" type="presParOf" srcId="{BA62DAC5-2746-1845-BA20-3537E57D6C21}" destId="{361911ED-D4BB-4140-8978-1B707B1B9139}"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97D61D0-2477-4A14-97AC-C9BFFFFB4F8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0FF8970-1DF1-4A7A-961B-6907C7BB4110}">
      <dgm:prSet/>
      <dgm:spPr/>
      <dgm:t>
        <a:bodyPr/>
        <a:lstStyle/>
        <a:p>
          <a:r>
            <a:rPr lang="en-IN" b="1"/>
            <a:t>Q1–Q2:</a:t>
          </a:r>
          <a:r>
            <a:rPr lang="en-IN"/>
            <a:t> Brand launch on Facebook, Instagram, TikTok</a:t>
          </a:r>
          <a:endParaRPr lang="en-US"/>
        </a:p>
      </dgm:t>
    </dgm:pt>
    <dgm:pt modelId="{99EB890E-7214-4236-B4C4-A2099698F00B}" type="parTrans" cxnId="{0DA745E3-5C79-40D5-B83E-10099D2C93E3}">
      <dgm:prSet/>
      <dgm:spPr/>
      <dgm:t>
        <a:bodyPr/>
        <a:lstStyle/>
        <a:p>
          <a:endParaRPr lang="en-US"/>
        </a:p>
      </dgm:t>
    </dgm:pt>
    <dgm:pt modelId="{2FF08C34-F18A-45AE-8D8F-B7F4613EA979}" type="sibTrans" cxnId="{0DA745E3-5C79-40D5-B83E-10099D2C93E3}">
      <dgm:prSet/>
      <dgm:spPr/>
      <dgm:t>
        <a:bodyPr/>
        <a:lstStyle/>
        <a:p>
          <a:endParaRPr lang="en-US"/>
        </a:p>
      </dgm:t>
    </dgm:pt>
    <dgm:pt modelId="{5CB2B4CC-8B27-42AB-956B-0B37D6443348}">
      <dgm:prSet/>
      <dgm:spPr/>
      <dgm:t>
        <a:bodyPr/>
        <a:lstStyle/>
        <a:p>
          <a:r>
            <a:rPr lang="en-IN"/>
            <a:t>Influencer campaigns + product demos</a:t>
          </a:r>
          <a:endParaRPr lang="en-US"/>
        </a:p>
      </dgm:t>
    </dgm:pt>
    <dgm:pt modelId="{E8F31BB3-2E7D-4DC9-925A-95629DFB533D}" type="parTrans" cxnId="{F48BDED8-FB16-4B44-BD39-1D6D53DB0595}">
      <dgm:prSet/>
      <dgm:spPr/>
      <dgm:t>
        <a:bodyPr/>
        <a:lstStyle/>
        <a:p>
          <a:endParaRPr lang="en-US"/>
        </a:p>
      </dgm:t>
    </dgm:pt>
    <dgm:pt modelId="{73187808-1E4A-4268-ABCD-3F06F2FB19CC}" type="sibTrans" cxnId="{F48BDED8-FB16-4B44-BD39-1D6D53DB0595}">
      <dgm:prSet/>
      <dgm:spPr/>
      <dgm:t>
        <a:bodyPr/>
        <a:lstStyle/>
        <a:p>
          <a:endParaRPr lang="en-US"/>
        </a:p>
      </dgm:t>
    </dgm:pt>
    <dgm:pt modelId="{9ECBBADC-364D-4DE1-989A-54A7E036FB30}">
      <dgm:prSet/>
      <dgm:spPr/>
      <dgm:t>
        <a:bodyPr/>
        <a:lstStyle/>
        <a:p>
          <a:r>
            <a:rPr lang="en-IN"/>
            <a:t>Flyer + business card distribution at local wellness events (Ferrell, Hartline, and Hochstein, 2022)</a:t>
          </a:r>
          <a:endParaRPr lang="en-US"/>
        </a:p>
      </dgm:t>
    </dgm:pt>
    <dgm:pt modelId="{6445948B-DB9A-4E14-BFF6-C6E9D08EA525}" type="parTrans" cxnId="{B6F31F5A-A88F-4E77-A763-2425D15B93C5}">
      <dgm:prSet/>
      <dgm:spPr/>
      <dgm:t>
        <a:bodyPr/>
        <a:lstStyle/>
        <a:p>
          <a:endParaRPr lang="en-US"/>
        </a:p>
      </dgm:t>
    </dgm:pt>
    <dgm:pt modelId="{2D505862-A565-4150-AC76-FE9B729E50AE}" type="sibTrans" cxnId="{B6F31F5A-A88F-4E77-A763-2425D15B93C5}">
      <dgm:prSet/>
      <dgm:spPr/>
      <dgm:t>
        <a:bodyPr/>
        <a:lstStyle/>
        <a:p>
          <a:endParaRPr lang="en-US"/>
        </a:p>
      </dgm:t>
    </dgm:pt>
    <dgm:pt modelId="{691ED311-8CEB-4FF2-B799-F2DE691409BF}">
      <dgm:prSet/>
      <dgm:spPr/>
      <dgm:t>
        <a:bodyPr/>
        <a:lstStyle/>
        <a:p>
          <a:r>
            <a:rPr lang="en-IN" b="1"/>
            <a:t>Q3–Q4:</a:t>
          </a:r>
          <a:r>
            <a:rPr lang="en-IN"/>
            <a:t> SEO content, blog articles, Google Ads</a:t>
          </a:r>
          <a:endParaRPr lang="en-US"/>
        </a:p>
      </dgm:t>
    </dgm:pt>
    <dgm:pt modelId="{E082BC54-B481-44BE-9709-3DC7F73D185E}" type="parTrans" cxnId="{07CDC4B3-7858-46AA-BC35-750213C8456E}">
      <dgm:prSet/>
      <dgm:spPr/>
      <dgm:t>
        <a:bodyPr/>
        <a:lstStyle/>
        <a:p>
          <a:endParaRPr lang="en-US"/>
        </a:p>
      </dgm:t>
    </dgm:pt>
    <dgm:pt modelId="{9B9CEE2D-51F6-4CFE-A54C-C0E89EFCEAD1}" type="sibTrans" cxnId="{07CDC4B3-7858-46AA-BC35-750213C8456E}">
      <dgm:prSet/>
      <dgm:spPr/>
      <dgm:t>
        <a:bodyPr/>
        <a:lstStyle/>
        <a:p>
          <a:endParaRPr lang="en-US"/>
        </a:p>
      </dgm:t>
    </dgm:pt>
    <dgm:pt modelId="{8509381D-97FD-4F2A-91B6-1271A7E61BDF}">
      <dgm:prSet/>
      <dgm:spPr/>
      <dgm:t>
        <a:bodyPr/>
        <a:lstStyle/>
        <a:p>
          <a:r>
            <a:rPr lang="en-IN"/>
            <a:t>Email campaigns based on survey insights</a:t>
          </a:r>
          <a:endParaRPr lang="en-US"/>
        </a:p>
      </dgm:t>
    </dgm:pt>
    <dgm:pt modelId="{836B5177-18C3-4548-8D27-C710E3BDB80A}" type="parTrans" cxnId="{391ED251-49F1-411E-9EB9-B918C15D47ED}">
      <dgm:prSet/>
      <dgm:spPr/>
      <dgm:t>
        <a:bodyPr/>
        <a:lstStyle/>
        <a:p>
          <a:endParaRPr lang="en-US"/>
        </a:p>
      </dgm:t>
    </dgm:pt>
    <dgm:pt modelId="{AE11F187-FD8B-46A2-BB5E-000F48B9A6DF}" type="sibTrans" cxnId="{391ED251-49F1-411E-9EB9-B918C15D47ED}">
      <dgm:prSet/>
      <dgm:spPr/>
      <dgm:t>
        <a:bodyPr/>
        <a:lstStyle/>
        <a:p>
          <a:endParaRPr lang="en-US"/>
        </a:p>
      </dgm:t>
    </dgm:pt>
    <dgm:pt modelId="{67AB9DC9-687C-42C4-97AD-E7BDB8C94FC8}">
      <dgm:prSet/>
      <dgm:spPr/>
      <dgm:t>
        <a:bodyPr/>
        <a:lstStyle/>
        <a:p>
          <a:r>
            <a:rPr lang="en-IN"/>
            <a:t>Google Business &amp; Trustpilot reviews push</a:t>
          </a:r>
          <a:endParaRPr lang="en-US"/>
        </a:p>
      </dgm:t>
    </dgm:pt>
    <dgm:pt modelId="{B77FE403-1F82-4DCE-A4B4-479DDBBC6844}" type="parTrans" cxnId="{1CE0D0D0-CBBB-47C1-A27B-98E9CA450BEE}">
      <dgm:prSet/>
      <dgm:spPr/>
      <dgm:t>
        <a:bodyPr/>
        <a:lstStyle/>
        <a:p>
          <a:endParaRPr lang="en-US"/>
        </a:p>
      </dgm:t>
    </dgm:pt>
    <dgm:pt modelId="{5575CDCB-85F9-4D03-AFC6-BDB7926DED02}" type="sibTrans" cxnId="{1CE0D0D0-CBBB-47C1-A27B-98E9CA450BEE}">
      <dgm:prSet/>
      <dgm:spPr/>
      <dgm:t>
        <a:bodyPr/>
        <a:lstStyle/>
        <a:p>
          <a:endParaRPr lang="en-US"/>
        </a:p>
      </dgm:t>
    </dgm:pt>
    <dgm:pt modelId="{08B0C685-668A-4013-8DFA-B92AED342FFB}">
      <dgm:prSet/>
      <dgm:spPr/>
      <dgm:t>
        <a:bodyPr/>
        <a:lstStyle/>
        <a:p>
          <a:r>
            <a:rPr lang="en-IN"/>
            <a:t>QR code marketing tied to offline channels</a:t>
          </a:r>
          <a:endParaRPr lang="en-US"/>
        </a:p>
      </dgm:t>
    </dgm:pt>
    <dgm:pt modelId="{45B2FF8E-ED55-4B28-A56C-305A5FF1975F}" type="parTrans" cxnId="{4AC7022F-2F37-4374-A2F0-531E11CB6495}">
      <dgm:prSet/>
      <dgm:spPr/>
      <dgm:t>
        <a:bodyPr/>
        <a:lstStyle/>
        <a:p>
          <a:endParaRPr lang="en-US"/>
        </a:p>
      </dgm:t>
    </dgm:pt>
    <dgm:pt modelId="{B322F02D-A975-4A63-892D-EC2CB55FBFC3}" type="sibTrans" cxnId="{4AC7022F-2F37-4374-A2F0-531E11CB6495}">
      <dgm:prSet/>
      <dgm:spPr/>
      <dgm:t>
        <a:bodyPr/>
        <a:lstStyle/>
        <a:p>
          <a:endParaRPr lang="en-US"/>
        </a:p>
      </dgm:t>
    </dgm:pt>
    <dgm:pt modelId="{7A3DAA60-3202-A44C-86D5-D7D6605C28BF}" type="pres">
      <dgm:prSet presAssocID="{897D61D0-2477-4A14-97AC-C9BFFFFB4F80}" presName="linear" presStyleCnt="0">
        <dgm:presLayoutVars>
          <dgm:animLvl val="lvl"/>
          <dgm:resizeHandles val="exact"/>
        </dgm:presLayoutVars>
      </dgm:prSet>
      <dgm:spPr/>
    </dgm:pt>
    <dgm:pt modelId="{B87944F9-FD03-A946-B6E0-57212F2CBA3E}" type="pres">
      <dgm:prSet presAssocID="{00FF8970-1DF1-4A7A-961B-6907C7BB4110}" presName="parentText" presStyleLbl="node1" presStyleIdx="0" presStyleCnt="7">
        <dgm:presLayoutVars>
          <dgm:chMax val="0"/>
          <dgm:bulletEnabled val="1"/>
        </dgm:presLayoutVars>
      </dgm:prSet>
      <dgm:spPr/>
    </dgm:pt>
    <dgm:pt modelId="{70380D8F-C398-D846-A9C7-B17C7D3F757F}" type="pres">
      <dgm:prSet presAssocID="{2FF08C34-F18A-45AE-8D8F-B7F4613EA979}" presName="spacer" presStyleCnt="0"/>
      <dgm:spPr/>
    </dgm:pt>
    <dgm:pt modelId="{587EEF72-C411-A74A-969E-D97BBFCE2587}" type="pres">
      <dgm:prSet presAssocID="{5CB2B4CC-8B27-42AB-956B-0B37D6443348}" presName="parentText" presStyleLbl="node1" presStyleIdx="1" presStyleCnt="7">
        <dgm:presLayoutVars>
          <dgm:chMax val="0"/>
          <dgm:bulletEnabled val="1"/>
        </dgm:presLayoutVars>
      </dgm:prSet>
      <dgm:spPr/>
    </dgm:pt>
    <dgm:pt modelId="{8AF388CF-9C1C-294D-973D-747816F1BD58}" type="pres">
      <dgm:prSet presAssocID="{73187808-1E4A-4268-ABCD-3F06F2FB19CC}" presName="spacer" presStyleCnt="0"/>
      <dgm:spPr/>
    </dgm:pt>
    <dgm:pt modelId="{26ED9CB9-C984-B445-85F7-C951E947D0BD}" type="pres">
      <dgm:prSet presAssocID="{9ECBBADC-364D-4DE1-989A-54A7E036FB30}" presName="parentText" presStyleLbl="node1" presStyleIdx="2" presStyleCnt="7">
        <dgm:presLayoutVars>
          <dgm:chMax val="0"/>
          <dgm:bulletEnabled val="1"/>
        </dgm:presLayoutVars>
      </dgm:prSet>
      <dgm:spPr/>
    </dgm:pt>
    <dgm:pt modelId="{E1DF804F-8334-254D-A45B-1E618E48850B}" type="pres">
      <dgm:prSet presAssocID="{2D505862-A565-4150-AC76-FE9B729E50AE}" presName="spacer" presStyleCnt="0"/>
      <dgm:spPr/>
    </dgm:pt>
    <dgm:pt modelId="{4ABA745F-6E72-F747-A146-6AA8A63DF8FD}" type="pres">
      <dgm:prSet presAssocID="{691ED311-8CEB-4FF2-B799-F2DE691409BF}" presName="parentText" presStyleLbl="node1" presStyleIdx="3" presStyleCnt="7">
        <dgm:presLayoutVars>
          <dgm:chMax val="0"/>
          <dgm:bulletEnabled val="1"/>
        </dgm:presLayoutVars>
      </dgm:prSet>
      <dgm:spPr/>
    </dgm:pt>
    <dgm:pt modelId="{16E00094-EF77-A44F-B3ED-E485E9AD6F69}" type="pres">
      <dgm:prSet presAssocID="{9B9CEE2D-51F6-4CFE-A54C-C0E89EFCEAD1}" presName="spacer" presStyleCnt="0"/>
      <dgm:spPr/>
    </dgm:pt>
    <dgm:pt modelId="{AB915E5E-86DD-7A4F-83B5-0E85E8DF78F8}" type="pres">
      <dgm:prSet presAssocID="{8509381D-97FD-4F2A-91B6-1271A7E61BDF}" presName="parentText" presStyleLbl="node1" presStyleIdx="4" presStyleCnt="7">
        <dgm:presLayoutVars>
          <dgm:chMax val="0"/>
          <dgm:bulletEnabled val="1"/>
        </dgm:presLayoutVars>
      </dgm:prSet>
      <dgm:spPr/>
    </dgm:pt>
    <dgm:pt modelId="{88FB2D38-9D2F-3C42-BA6B-474EEAAF8922}" type="pres">
      <dgm:prSet presAssocID="{AE11F187-FD8B-46A2-BB5E-000F48B9A6DF}" presName="spacer" presStyleCnt="0"/>
      <dgm:spPr/>
    </dgm:pt>
    <dgm:pt modelId="{C8B3B983-8CB9-6B41-A20B-B0FAE5B71E40}" type="pres">
      <dgm:prSet presAssocID="{67AB9DC9-687C-42C4-97AD-E7BDB8C94FC8}" presName="parentText" presStyleLbl="node1" presStyleIdx="5" presStyleCnt="7">
        <dgm:presLayoutVars>
          <dgm:chMax val="0"/>
          <dgm:bulletEnabled val="1"/>
        </dgm:presLayoutVars>
      </dgm:prSet>
      <dgm:spPr/>
    </dgm:pt>
    <dgm:pt modelId="{26BED889-0687-FB47-A219-7AE76379C0E4}" type="pres">
      <dgm:prSet presAssocID="{5575CDCB-85F9-4D03-AFC6-BDB7926DED02}" presName="spacer" presStyleCnt="0"/>
      <dgm:spPr/>
    </dgm:pt>
    <dgm:pt modelId="{47A1F053-4A3F-D84D-BB73-D6A50BA01AE7}" type="pres">
      <dgm:prSet presAssocID="{08B0C685-668A-4013-8DFA-B92AED342FFB}" presName="parentText" presStyleLbl="node1" presStyleIdx="6" presStyleCnt="7">
        <dgm:presLayoutVars>
          <dgm:chMax val="0"/>
          <dgm:bulletEnabled val="1"/>
        </dgm:presLayoutVars>
      </dgm:prSet>
      <dgm:spPr/>
    </dgm:pt>
  </dgm:ptLst>
  <dgm:cxnLst>
    <dgm:cxn modelId="{E94EE918-F98A-8A41-8CFF-816FC65C1571}" type="presOf" srcId="{897D61D0-2477-4A14-97AC-C9BFFFFB4F80}" destId="{7A3DAA60-3202-A44C-86D5-D7D6605C28BF}" srcOrd="0" destOrd="0" presId="urn:microsoft.com/office/officeart/2005/8/layout/vList2"/>
    <dgm:cxn modelId="{4AC7022F-2F37-4374-A2F0-531E11CB6495}" srcId="{897D61D0-2477-4A14-97AC-C9BFFFFB4F80}" destId="{08B0C685-668A-4013-8DFA-B92AED342FFB}" srcOrd="6" destOrd="0" parTransId="{45B2FF8E-ED55-4B28-A56C-305A5FF1975F}" sibTransId="{B322F02D-A975-4A63-892D-EC2CB55FBFC3}"/>
    <dgm:cxn modelId="{9490EA42-9B8D-1442-AB49-3E7CBB4E538D}" type="presOf" srcId="{5CB2B4CC-8B27-42AB-956B-0B37D6443348}" destId="{587EEF72-C411-A74A-969E-D97BBFCE2587}" srcOrd="0" destOrd="0" presId="urn:microsoft.com/office/officeart/2005/8/layout/vList2"/>
    <dgm:cxn modelId="{391ED251-49F1-411E-9EB9-B918C15D47ED}" srcId="{897D61D0-2477-4A14-97AC-C9BFFFFB4F80}" destId="{8509381D-97FD-4F2A-91B6-1271A7E61BDF}" srcOrd="4" destOrd="0" parTransId="{836B5177-18C3-4548-8D27-C710E3BDB80A}" sibTransId="{AE11F187-FD8B-46A2-BB5E-000F48B9A6DF}"/>
    <dgm:cxn modelId="{B6F31F5A-A88F-4E77-A763-2425D15B93C5}" srcId="{897D61D0-2477-4A14-97AC-C9BFFFFB4F80}" destId="{9ECBBADC-364D-4DE1-989A-54A7E036FB30}" srcOrd="2" destOrd="0" parTransId="{6445948B-DB9A-4E14-BFF6-C6E9D08EA525}" sibTransId="{2D505862-A565-4150-AC76-FE9B729E50AE}"/>
    <dgm:cxn modelId="{09845991-70AF-854F-BD6D-4130DC67FF8D}" type="presOf" srcId="{9ECBBADC-364D-4DE1-989A-54A7E036FB30}" destId="{26ED9CB9-C984-B445-85F7-C951E947D0BD}" srcOrd="0" destOrd="0" presId="urn:microsoft.com/office/officeart/2005/8/layout/vList2"/>
    <dgm:cxn modelId="{89DE0F9E-726E-EC47-8388-FA3B654DF683}" type="presOf" srcId="{691ED311-8CEB-4FF2-B799-F2DE691409BF}" destId="{4ABA745F-6E72-F747-A146-6AA8A63DF8FD}" srcOrd="0" destOrd="0" presId="urn:microsoft.com/office/officeart/2005/8/layout/vList2"/>
    <dgm:cxn modelId="{7B89C1A2-0DAF-B247-BF51-544CA549614A}" type="presOf" srcId="{00FF8970-1DF1-4A7A-961B-6907C7BB4110}" destId="{B87944F9-FD03-A946-B6E0-57212F2CBA3E}" srcOrd="0" destOrd="0" presId="urn:microsoft.com/office/officeart/2005/8/layout/vList2"/>
    <dgm:cxn modelId="{E1B7EDAD-3CFE-F749-8082-673F4E80134E}" type="presOf" srcId="{08B0C685-668A-4013-8DFA-B92AED342FFB}" destId="{47A1F053-4A3F-D84D-BB73-D6A50BA01AE7}" srcOrd="0" destOrd="0" presId="urn:microsoft.com/office/officeart/2005/8/layout/vList2"/>
    <dgm:cxn modelId="{07CDC4B3-7858-46AA-BC35-750213C8456E}" srcId="{897D61D0-2477-4A14-97AC-C9BFFFFB4F80}" destId="{691ED311-8CEB-4FF2-B799-F2DE691409BF}" srcOrd="3" destOrd="0" parTransId="{E082BC54-B481-44BE-9709-3DC7F73D185E}" sibTransId="{9B9CEE2D-51F6-4CFE-A54C-C0E89EFCEAD1}"/>
    <dgm:cxn modelId="{1CE0D0D0-CBBB-47C1-A27B-98E9CA450BEE}" srcId="{897D61D0-2477-4A14-97AC-C9BFFFFB4F80}" destId="{67AB9DC9-687C-42C4-97AD-E7BDB8C94FC8}" srcOrd="5" destOrd="0" parTransId="{B77FE403-1F82-4DCE-A4B4-479DDBBC6844}" sibTransId="{5575CDCB-85F9-4D03-AFC6-BDB7926DED02}"/>
    <dgm:cxn modelId="{F48BDED8-FB16-4B44-BD39-1D6D53DB0595}" srcId="{897D61D0-2477-4A14-97AC-C9BFFFFB4F80}" destId="{5CB2B4CC-8B27-42AB-956B-0B37D6443348}" srcOrd="1" destOrd="0" parTransId="{E8F31BB3-2E7D-4DC9-925A-95629DFB533D}" sibTransId="{73187808-1E4A-4268-ABCD-3F06F2FB19CC}"/>
    <dgm:cxn modelId="{225717DA-B3F4-874C-8D5E-A6136BDF71D9}" type="presOf" srcId="{67AB9DC9-687C-42C4-97AD-E7BDB8C94FC8}" destId="{C8B3B983-8CB9-6B41-A20B-B0FAE5B71E40}" srcOrd="0" destOrd="0" presId="urn:microsoft.com/office/officeart/2005/8/layout/vList2"/>
    <dgm:cxn modelId="{0DA745E3-5C79-40D5-B83E-10099D2C93E3}" srcId="{897D61D0-2477-4A14-97AC-C9BFFFFB4F80}" destId="{00FF8970-1DF1-4A7A-961B-6907C7BB4110}" srcOrd="0" destOrd="0" parTransId="{99EB890E-7214-4236-B4C4-A2099698F00B}" sibTransId="{2FF08C34-F18A-45AE-8D8F-B7F4613EA979}"/>
    <dgm:cxn modelId="{449B28EC-C441-304C-BC63-3BE77DC71872}" type="presOf" srcId="{8509381D-97FD-4F2A-91B6-1271A7E61BDF}" destId="{AB915E5E-86DD-7A4F-83B5-0E85E8DF78F8}" srcOrd="0" destOrd="0" presId="urn:microsoft.com/office/officeart/2005/8/layout/vList2"/>
    <dgm:cxn modelId="{8C9233BB-D3B7-814A-81C0-ED9E75941A55}" type="presParOf" srcId="{7A3DAA60-3202-A44C-86D5-D7D6605C28BF}" destId="{B87944F9-FD03-A946-B6E0-57212F2CBA3E}" srcOrd="0" destOrd="0" presId="urn:microsoft.com/office/officeart/2005/8/layout/vList2"/>
    <dgm:cxn modelId="{AEEF747A-6E7C-4444-AD56-EEA9399DA0E7}" type="presParOf" srcId="{7A3DAA60-3202-A44C-86D5-D7D6605C28BF}" destId="{70380D8F-C398-D846-A9C7-B17C7D3F757F}" srcOrd="1" destOrd="0" presId="urn:microsoft.com/office/officeart/2005/8/layout/vList2"/>
    <dgm:cxn modelId="{C32364B6-731C-904A-8383-80DB80C1020A}" type="presParOf" srcId="{7A3DAA60-3202-A44C-86D5-D7D6605C28BF}" destId="{587EEF72-C411-A74A-969E-D97BBFCE2587}" srcOrd="2" destOrd="0" presId="urn:microsoft.com/office/officeart/2005/8/layout/vList2"/>
    <dgm:cxn modelId="{F6C3EFD4-1032-8342-9914-A267116C98BD}" type="presParOf" srcId="{7A3DAA60-3202-A44C-86D5-D7D6605C28BF}" destId="{8AF388CF-9C1C-294D-973D-747816F1BD58}" srcOrd="3" destOrd="0" presId="urn:microsoft.com/office/officeart/2005/8/layout/vList2"/>
    <dgm:cxn modelId="{216BFB1F-9ABF-4344-BBA8-4622720CAA9D}" type="presParOf" srcId="{7A3DAA60-3202-A44C-86D5-D7D6605C28BF}" destId="{26ED9CB9-C984-B445-85F7-C951E947D0BD}" srcOrd="4" destOrd="0" presId="urn:microsoft.com/office/officeart/2005/8/layout/vList2"/>
    <dgm:cxn modelId="{31338CDA-9548-7B46-9B67-6E6653FB9F87}" type="presParOf" srcId="{7A3DAA60-3202-A44C-86D5-D7D6605C28BF}" destId="{E1DF804F-8334-254D-A45B-1E618E48850B}" srcOrd="5" destOrd="0" presId="urn:microsoft.com/office/officeart/2005/8/layout/vList2"/>
    <dgm:cxn modelId="{FEC4909D-4842-364C-B86E-C56034D6D581}" type="presParOf" srcId="{7A3DAA60-3202-A44C-86D5-D7D6605C28BF}" destId="{4ABA745F-6E72-F747-A146-6AA8A63DF8FD}" srcOrd="6" destOrd="0" presId="urn:microsoft.com/office/officeart/2005/8/layout/vList2"/>
    <dgm:cxn modelId="{183AE91E-4E22-0948-AF5D-B830A3359F3F}" type="presParOf" srcId="{7A3DAA60-3202-A44C-86D5-D7D6605C28BF}" destId="{16E00094-EF77-A44F-B3ED-E485E9AD6F69}" srcOrd="7" destOrd="0" presId="urn:microsoft.com/office/officeart/2005/8/layout/vList2"/>
    <dgm:cxn modelId="{F6DCDDF2-BB76-B946-80B4-2D2B6835EA19}" type="presParOf" srcId="{7A3DAA60-3202-A44C-86D5-D7D6605C28BF}" destId="{AB915E5E-86DD-7A4F-83B5-0E85E8DF78F8}" srcOrd="8" destOrd="0" presId="urn:microsoft.com/office/officeart/2005/8/layout/vList2"/>
    <dgm:cxn modelId="{3A0324B7-0BB3-A74F-9F5A-CCC5E9381510}" type="presParOf" srcId="{7A3DAA60-3202-A44C-86D5-D7D6605C28BF}" destId="{88FB2D38-9D2F-3C42-BA6B-474EEAAF8922}" srcOrd="9" destOrd="0" presId="urn:microsoft.com/office/officeart/2005/8/layout/vList2"/>
    <dgm:cxn modelId="{631BB0AE-AD76-9248-A8EE-C249FBB84306}" type="presParOf" srcId="{7A3DAA60-3202-A44C-86D5-D7D6605C28BF}" destId="{C8B3B983-8CB9-6B41-A20B-B0FAE5B71E40}" srcOrd="10" destOrd="0" presId="urn:microsoft.com/office/officeart/2005/8/layout/vList2"/>
    <dgm:cxn modelId="{F1400EED-7B2E-6F47-B8A0-1F0115747184}" type="presParOf" srcId="{7A3DAA60-3202-A44C-86D5-D7D6605C28BF}" destId="{26BED889-0687-FB47-A219-7AE76379C0E4}" srcOrd="11" destOrd="0" presId="urn:microsoft.com/office/officeart/2005/8/layout/vList2"/>
    <dgm:cxn modelId="{4EC485D2-2BAA-3044-A51F-DE1A8147BCAC}" type="presParOf" srcId="{7A3DAA60-3202-A44C-86D5-D7D6605C28BF}" destId="{47A1F053-4A3F-D84D-BB73-D6A50BA01AE7}"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C0C336E-369A-4A4A-A82E-93DE18BC13F0}" type="doc">
      <dgm:prSet loTypeId="urn:microsoft.com/office/officeart/2005/8/layout/cycle8" loCatId="cycle" qsTypeId="urn:microsoft.com/office/officeart/2005/8/quickstyle/simple1" qsCatId="simple" csTypeId="urn:microsoft.com/office/officeart/2005/8/colors/colorful1" csCatId="colorful"/>
      <dgm:spPr/>
      <dgm:t>
        <a:bodyPr/>
        <a:lstStyle/>
        <a:p>
          <a:endParaRPr lang="en-US"/>
        </a:p>
      </dgm:t>
    </dgm:pt>
    <dgm:pt modelId="{6BF1A443-4B7D-4AA7-99BA-FCCA9BEECA43}">
      <dgm:prSet/>
      <dgm:spPr/>
      <dgm:t>
        <a:bodyPr/>
        <a:lstStyle/>
        <a:p>
          <a:r>
            <a:rPr lang="en-IN"/>
            <a:t>Branded business card: minimal design, QR code</a:t>
          </a:r>
          <a:endParaRPr lang="en-US"/>
        </a:p>
      </dgm:t>
    </dgm:pt>
    <dgm:pt modelId="{CFE4138F-6DDA-4BC6-876B-47D35F45865C}" type="parTrans" cxnId="{AB15C9A5-CB22-47FE-A81F-AFCD32417EB8}">
      <dgm:prSet/>
      <dgm:spPr/>
      <dgm:t>
        <a:bodyPr/>
        <a:lstStyle/>
        <a:p>
          <a:endParaRPr lang="en-US"/>
        </a:p>
      </dgm:t>
    </dgm:pt>
    <dgm:pt modelId="{99D6D985-6338-4C65-A69D-91194487536B}" type="sibTrans" cxnId="{AB15C9A5-CB22-47FE-A81F-AFCD32417EB8}">
      <dgm:prSet/>
      <dgm:spPr/>
      <dgm:t>
        <a:bodyPr/>
        <a:lstStyle/>
        <a:p>
          <a:endParaRPr lang="en-US"/>
        </a:p>
      </dgm:t>
    </dgm:pt>
    <dgm:pt modelId="{29EB26E8-49EE-49F6-BC47-0075F0878C7B}">
      <dgm:prSet/>
      <dgm:spPr/>
      <dgm:t>
        <a:bodyPr/>
        <a:lstStyle/>
        <a:p>
          <a:r>
            <a:rPr lang="en-IN"/>
            <a:t>Launch flyer: “Transform Your Water, Transform Your Health”</a:t>
          </a:r>
          <a:endParaRPr lang="en-US"/>
        </a:p>
      </dgm:t>
    </dgm:pt>
    <dgm:pt modelId="{354E82DF-43E9-46A0-9081-F4DB0AAC616D}" type="parTrans" cxnId="{F5AFD4FA-DD5D-438C-BC9C-D0D82AB0DFDF}">
      <dgm:prSet/>
      <dgm:spPr/>
      <dgm:t>
        <a:bodyPr/>
        <a:lstStyle/>
        <a:p>
          <a:endParaRPr lang="en-US"/>
        </a:p>
      </dgm:t>
    </dgm:pt>
    <dgm:pt modelId="{057692C4-B84A-4D1C-9661-8F67F0066751}" type="sibTrans" cxnId="{F5AFD4FA-DD5D-438C-BC9C-D0D82AB0DFDF}">
      <dgm:prSet/>
      <dgm:spPr/>
      <dgm:t>
        <a:bodyPr/>
        <a:lstStyle/>
        <a:p>
          <a:endParaRPr lang="en-US"/>
        </a:p>
      </dgm:t>
    </dgm:pt>
    <dgm:pt modelId="{57BE8DCE-24EE-42F6-8217-5A39B80E8592}">
      <dgm:prSet/>
      <dgm:spPr/>
      <dgm:t>
        <a:bodyPr/>
        <a:lstStyle/>
        <a:p>
          <a:r>
            <a:rPr lang="en-IN"/>
            <a:t>Facebook ad: “Experience Health in Every Drop – Now in Cardiff!”</a:t>
          </a:r>
          <a:endParaRPr lang="en-US"/>
        </a:p>
      </dgm:t>
    </dgm:pt>
    <dgm:pt modelId="{BEC95228-3CE3-4AE6-BB81-7B21E6C67A4F}" type="parTrans" cxnId="{A73A7F87-F869-4A06-85C9-2ABF2208B546}">
      <dgm:prSet/>
      <dgm:spPr/>
      <dgm:t>
        <a:bodyPr/>
        <a:lstStyle/>
        <a:p>
          <a:endParaRPr lang="en-US"/>
        </a:p>
      </dgm:t>
    </dgm:pt>
    <dgm:pt modelId="{CE875AFD-1C82-49B4-A792-509B9487F9FF}" type="sibTrans" cxnId="{A73A7F87-F869-4A06-85C9-2ABF2208B546}">
      <dgm:prSet/>
      <dgm:spPr/>
      <dgm:t>
        <a:bodyPr/>
        <a:lstStyle/>
        <a:p>
          <a:endParaRPr lang="en-US"/>
        </a:p>
      </dgm:t>
    </dgm:pt>
    <dgm:pt modelId="{19622C59-E381-43FD-908D-F8BD285522D3}">
      <dgm:prSet/>
      <dgm:spPr/>
      <dgm:t>
        <a:bodyPr/>
        <a:lstStyle/>
        <a:p>
          <a:r>
            <a:rPr lang="en-IN"/>
            <a:t>Flyer distribution in gyms, wellness expos (Katsikeas, Leonidou, and Zeriti, 2020)</a:t>
          </a:r>
          <a:endParaRPr lang="en-US"/>
        </a:p>
      </dgm:t>
    </dgm:pt>
    <dgm:pt modelId="{5A004150-6E02-45EA-A1CC-419CDAF66208}" type="parTrans" cxnId="{3FB5CCC8-0EEE-4B84-8D8E-BDCA7DD0F374}">
      <dgm:prSet/>
      <dgm:spPr/>
      <dgm:t>
        <a:bodyPr/>
        <a:lstStyle/>
        <a:p>
          <a:endParaRPr lang="en-US"/>
        </a:p>
      </dgm:t>
    </dgm:pt>
    <dgm:pt modelId="{1232EC2E-7DD6-4D0D-96EB-B2CD88AD9947}" type="sibTrans" cxnId="{3FB5CCC8-0EEE-4B84-8D8E-BDCA7DD0F374}">
      <dgm:prSet/>
      <dgm:spPr/>
      <dgm:t>
        <a:bodyPr/>
        <a:lstStyle/>
        <a:p>
          <a:endParaRPr lang="en-US"/>
        </a:p>
      </dgm:t>
    </dgm:pt>
    <dgm:pt modelId="{8F082AF5-280D-4B5F-8594-5A5523F2A121}">
      <dgm:prSet/>
      <dgm:spPr/>
      <dgm:t>
        <a:bodyPr/>
        <a:lstStyle/>
        <a:p>
          <a:r>
            <a:rPr lang="en-IN"/>
            <a:t>QR code links directly to product page</a:t>
          </a:r>
          <a:endParaRPr lang="en-US"/>
        </a:p>
      </dgm:t>
    </dgm:pt>
    <dgm:pt modelId="{6F9E3D89-F35F-4FA9-A20E-775AF49ADB4B}" type="parTrans" cxnId="{446954EE-E1DA-4077-9B9C-C9613B843ED0}">
      <dgm:prSet/>
      <dgm:spPr/>
      <dgm:t>
        <a:bodyPr/>
        <a:lstStyle/>
        <a:p>
          <a:endParaRPr lang="en-US"/>
        </a:p>
      </dgm:t>
    </dgm:pt>
    <dgm:pt modelId="{5D109750-D4BB-491F-933E-B996D2583C4B}" type="sibTrans" cxnId="{446954EE-E1DA-4077-9B9C-C9613B843ED0}">
      <dgm:prSet/>
      <dgm:spPr/>
      <dgm:t>
        <a:bodyPr/>
        <a:lstStyle/>
        <a:p>
          <a:endParaRPr lang="en-US"/>
        </a:p>
      </dgm:t>
    </dgm:pt>
    <dgm:pt modelId="{0B709149-DE4F-4D85-A099-7D5F6047C6CE}">
      <dgm:prSet/>
      <dgm:spPr/>
      <dgm:t>
        <a:bodyPr/>
        <a:lstStyle/>
        <a:p>
          <a:r>
            <a:rPr lang="en-IN"/>
            <a:t>Visual mockups shown on-screen</a:t>
          </a:r>
          <a:endParaRPr lang="en-US"/>
        </a:p>
      </dgm:t>
    </dgm:pt>
    <dgm:pt modelId="{D02B9B40-B826-4BC4-8FAF-ECB681E97510}" type="parTrans" cxnId="{CE9A0F9B-8646-4C44-BA4D-3B9B2E95EA68}">
      <dgm:prSet/>
      <dgm:spPr/>
      <dgm:t>
        <a:bodyPr/>
        <a:lstStyle/>
        <a:p>
          <a:endParaRPr lang="en-US"/>
        </a:p>
      </dgm:t>
    </dgm:pt>
    <dgm:pt modelId="{E96F98CB-5797-4FE1-9DF6-2782C695701B}" type="sibTrans" cxnId="{CE9A0F9B-8646-4C44-BA4D-3B9B2E95EA68}">
      <dgm:prSet/>
      <dgm:spPr/>
      <dgm:t>
        <a:bodyPr/>
        <a:lstStyle/>
        <a:p>
          <a:endParaRPr lang="en-US"/>
        </a:p>
      </dgm:t>
    </dgm:pt>
    <dgm:pt modelId="{54FAE8A3-1102-4A56-94AE-12A91379D8E0}">
      <dgm:prSet/>
      <dgm:spPr/>
      <dgm:t>
        <a:bodyPr/>
        <a:lstStyle/>
        <a:p>
          <a:r>
            <a:rPr lang="en-IN"/>
            <a:t>Consistent brand colours: blue, white, silver</a:t>
          </a:r>
          <a:endParaRPr lang="en-US"/>
        </a:p>
      </dgm:t>
    </dgm:pt>
    <dgm:pt modelId="{09961CBD-49B1-4A8B-B613-C14D18A06BC8}" type="parTrans" cxnId="{452E8772-F685-4CD8-93AA-61567E880DF6}">
      <dgm:prSet/>
      <dgm:spPr/>
      <dgm:t>
        <a:bodyPr/>
        <a:lstStyle/>
        <a:p>
          <a:endParaRPr lang="en-US"/>
        </a:p>
      </dgm:t>
    </dgm:pt>
    <dgm:pt modelId="{D35FAF49-1105-4838-A316-D8BBABBF8A4A}" type="sibTrans" cxnId="{452E8772-F685-4CD8-93AA-61567E880DF6}">
      <dgm:prSet/>
      <dgm:spPr/>
      <dgm:t>
        <a:bodyPr/>
        <a:lstStyle/>
        <a:p>
          <a:endParaRPr lang="en-US"/>
        </a:p>
      </dgm:t>
    </dgm:pt>
    <dgm:pt modelId="{5EBA4A1C-8E71-094D-AD14-611A80402CB9}" type="pres">
      <dgm:prSet presAssocID="{1C0C336E-369A-4A4A-A82E-93DE18BC13F0}" presName="compositeShape" presStyleCnt="0">
        <dgm:presLayoutVars>
          <dgm:chMax val="7"/>
          <dgm:dir/>
          <dgm:resizeHandles val="exact"/>
        </dgm:presLayoutVars>
      </dgm:prSet>
      <dgm:spPr/>
    </dgm:pt>
    <dgm:pt modelId="{42E17BF3-16AD-7E4B-BF4F-E76FBEB68E18}" type="pres">
      <dgm:prSet presAssocID="{1C0C336E-369A-4A4A-A82E-93DE18BC13F0}" presName="wedge1" presStyleLbl="node1" presStyleIdx="0" presStyleCnt="7"/>
      <dgm:spPr/>
    </dgm:pt>
    <dgm:pt modelId="{0FC790E2-3352-8A46-9960-9D6D21452E61}" type="pres">
      <dgm:prSet presAssocID="{1C0C336E-369A-4A4A-A82E-93DE18BC13F0}" presName="dummy1a" presStyleCnt="0"/>
      <dgm:spPr/>
    </dgm:pt>
    <dgm:pt modelId="{AF7967EC-4AD2-B049-9BEE-8EDB839CA2C0}" type="pres">
      <dgm:prSet presAssocID="{1C0C336E-369A-4A4A-A82E-93DE18BC13F0}" presName="dummy1b" presStyleCnt="0"/>
      <dgm:spPr/>
    </dgm:pt>
    <dgm:pt modelId="{832ED619-1613-404B-9392-25CDB4CC36C8}" type="pres">
      <dgm:prSet presAssocID="{1C0C336E-369A-4A4A-A82E-93DE18BC13F0}" presName="wedge1Tx" presStyleLbl="node1" presStyleIdx="0" presStyleCnt="7">
        <dgm:presLayoutVars>
          <dgm:chMax val="0"/>
          <dgm:chPref val="0"/>
          <dgm:bulletEnabled val="1"/>
        </dgm:presLayoutVars>
      </dgm:prSet>
      <dgm:spPr/>
    </dgm:pt>
    <dgm:pt modelId="{C6628EEC-2D3F-1A4F-ACBB-C34A22175790}" type="pres">
      <dgm:prSet presAssocID="{1C0C336E-369A-4A4A-A82E-93DE18BC13F0}" presName="wedge2" presStyleLbl="node1" presStyleIdx="1" presStyleCnt="7"/>
      <dgm:spPr/>
    </dgm:pt>
    <dgm:pt modelId="{CFAE66A9-736F-9943-B479-416BD7D7D2F0}" type="pres">
      <dgm:prSet presAssocID="{1C0C336E-369A-4A4A-A82E-93DE18BC13F0}" presName="dummy2a" presStyleCnt="0"/>
      <dgm:spPr/>
    </dgm:pt>
    <dgm:pt modelId="{3DA56E07-8E4C-8F47-A22D-2EECAE5932FE}" type="pres">
      <dgm:prSet presAssocID="{1C0C336E-369A-4A4A-A82E-93DE18BC13F0}" presName="dummy2b" presStyleCnt="0"/>
      <dgm:spPr/>
    </dgm:pt>
    <dgm:pt modelId="{086EB8B0-97BB-6F46-BCEB-794F26C3010A}" type="pres">
      <dgm:prSet presAssocID="{1C0C336E-369A-4A4A-A82E-93DE18BC13F0}" presName="wedge2Tx" presStyleLbl="node1" presStyleIdx="1" presStyleCnt="7">
        <dgm:presLayoutVars>
          <dgm:chMax val="0"/>
          <dgm:chPref val="0"/>
          <dgm:bulletEnabled val="1"/>
        </dgm:presLayoutVars>
      </dgm:prSet>
      <dgm:spPr/>
    </dgm:pt>
    <dgm:pt modelId="{82806CC2-49E0-1747-8F28-2733F14DDF76}" type="pres">
      <dgm:prSet presAssocID="{1C0C336E-369A-4A4A-A82E-93DE18BC13F0}" presName="wedge3" presStyleLbl="node1" presStyleIdx="2" presStyleCnt="7"/>
      <dgm:spPr/>
    </dgm:pt>
    <dgm:pt modelId="{5D264FCB-2B94-E441-B68B-761212747D09}" type="pres">
      <dgm:prSet presAssocID="{1C0C336E-369A-4A4A-A82E-93DE18BC13F0}" presName="dummy3a" presStyleCnt="0"/>
      <dgm:spPr/>
    </dgm:pt>
    <dgm:pt modelId="{1949C331-E748-6444-9292-C0991159727C}" type="pres">
      <dgm:prSet presAssocID="{1C0C336E-369A-4A4A-A82E-93DE18BC13F0}" presName="dummy3b" presStyleCnt="0"/>
      <dgm:spPr/>
    </dgm:pt>
    <dgm:pt modelId="{7E5E93F6-3EDF-1D45-AF45-E6649872BF53}" type="pres">
      <dgm:prSet presAssocID="{1C0C336E-369A-4A4A-A82E-93DE18BC13F0}" presName="wedge3Tx" presStyleLbl="node1" presStyleIdx="2" presStyleCnt="7">
        <dgm:presLayoutVars>
          <dgm:chMax val="0"/>
          <dgm:chPref val="0"/>
          <dgm:bulletEnabled val="1"/>
        </dgm:presLayoutVars>
      </dgm:prSet>
      <dgm:spPr/>
    </dgm:pt>
    <dgm:pt modelId="{FD72856B-AA60-5541-97DE-77081F6BADE0}" type="pres">
      <dgm:prSet presAssocID="{1C0C336E-369A-4A4A-A82E-93DE18BC13F0}" presName="wedge4" presStyleLbl="node1" presStyleIdx="3" presStyleCnt="7"/>
      <dgm:spPr/>
    </dgm:pt>
    <dgm:pt modelId="{556D1FC7-B176-4741-A062-3A0C7AD188B4}" type="pres">
      <dgm:prSet presAssocID="{1C0C336E-369A-4A4A-A82E-93DE18BC13F0}" presName="dummy4a" presStyleCnt="0"/>
      <dgm:spPr/>
    </dgm:pt>
    <dgm:pt modelId="{0BD66413-4857-8944-9DBF-F350B32D73A2}" type="pres">
      <dgm:prSet presAssocID="{1C0C336E-369A-4A4A-A82E-93DE18BC13F0}" presName="dummy4b" presStyleCnt="0"/>
      <dgm:spPr/>
    </dgm:pt>
    <dgm:pt modelId="{6A47FF14-CA9A-8947-B100-94C962EF564A}" type="pres">
      <dgm:prSet presAssocID="{1C0C336E-369A-4A4A-A82E-93DE18BC13F0}" presName="wedge4Tx" presStyleLbl="node1" presStyleIdx="3" presStyleCnt="7">
        <dgm:presLayoutVars>
          <dgm:chMax val="0"/>
          <dgm:chPref val="0"/>
          <dgm:bulletEnabled val="1"/>
        </dgm:presLayoutVars>
      </dgm:prSet>
      <dgm:spPr/>
    </dgm:pt>
    <dgm:pt modelId="{8B150E51-DFCA-AC49-BD39-10BF0BF463AC}" type="pres">
      <dgm:prSet presAssocID="{1C0C336E-369A-4A4A-A82E-93DE18BC13F0}" presName="wedge5" presStyleLbl="node1" presStyleIdx="4" presStyleCnt="7"/>
      <dgm:spPr/>
    </dgm:pt>
    <dgm:pt modelId="{E1737664-8759-9B44-85A9-B399CCD03CD2}" type="pres">
      <dgm:prSet presAssocID="{1C0C336E-369A-4A4A-A82E-93DE18BC13F0}" presName="dummy5a" presStyleCnt="0"/>
      <dgm:spPr/>
    </dgm:pt>
    <dgm:pt modelId="{11AA18A6-DD4C-444D-9B57-FB56B86E34CC}" type="pres">
      <dgm:prSet presAssocID="{1C0C336E-369A-4A4A-A82E-93DE18BC13F0}" presName="dummy5b" presStyleCnt="0"/>
      <dgm:spPr/>
    </dgm:pt>
    <dgm:pt modelId="{40140D52-6BFF-5448-B4E1-111A3D8F5B31}" type="pres">
      <dgm:prSet presAssocID="{1C0C336E-369A-4A4A-A82E-93DE18BC13F0}" presName="wedge5Tx" presStyleLbl="node1" presStyleIdx="4" presStyleCnt="7">
        <dgm:presLayoutVars>
          <dgm:chMax val="0"/>
          <dgm:chPref val="0"/>
          <dgm:bulletEnabled val="1"/>
        </dgm:presLayoutVars>
      </dgm:prSet>
      <dgm:spPr/>
    </dgm:pt>
    <dgm:pt modelId="{6EC8A072-8A37-7C4E-99C3-2BC88FC43A92}" type="pres">
      <dgm:prSet presAssocID="{1C0C336E-369A-4A4A-A82E-93DE18BC13F0}" presName="wedge6" presStyleLbl="node1" presStyleIdx="5" presStyleCnt="7"/>
      <dgm:spPr/>
    </dgm:pt>
    <dgm:pt modelId="{87B27CC6-F9BF-7946-9ED2-10ADB5B22196}" type="pres">
      <dgm:prSet presAssocID="{1C0C336E-369A-4A4A-A82E-93DE18BC13F0}" presName="dummy6a" presStyleCnt="0"/>
      <dgm:spPr/>
    </dgm:pt>
    <dgm:pt modelId="{6686ACAD-632D-E74C-BAAE-F70A07397F41}" type="pres">
      <dgm:prSet presAssocID="{1C0C336E-369A-4A4A-A82E-93DE18BC13F0}" presName="dummy6b" presStyleCnt="0"/>
      <dgm:spPr/>
    </dgm:pt>
    <dgm:pt modelId="{2923F1CE-AD6B-614E-B190-3F3CA58696B1}" type="pres">
      <dgm:prSet presAssocID="{1C0C336E-369A-4A4A-A82E-93DE18BC13F0}" presName="wedge6Tx" presStyleLbl="node1" presStyleIdx="5" presStyleCnt="7">
        <dgm:presLayoutVars>
          <dgm:chMax val="0"/>
          <dgm:chPref val="0"/>
          <dgm:bulletEnabled val="1"/>
        </dgm:presLayoutVars>
      </dgm:prSet>
      <dgm:spPr/>
    </dgm:pt>
    <dgm:pt modelId="{CBCA5887-1807-5A4D-A5FB-B555ECD38108}" type="pres">
      <dgm:prSet presAssocID="{1C0C336E-369A-4A4A-A82E-93DE18BC13F0}" presName="wedge7" presStyleLbl="node1" presStyleIdx="6" presStyleCnt="7"/>
      <dgm:spPr/>
    </dgm:pt>
    <dgm:pt modelId="{16E0341D-8800-E04C-9A72-28D548B54DF5}" type="pres">
      <dgm:prSet presAssocID="{1C0C336E-369A-4A4A-A82E-93DE18BC13F0}" presName="dummy7a" presStyleCnt="0"/>
      <dgm:spPr/>
    </dgm:pt>
    <dgm:pt modelId="{312F5F9F-3AE8-CC4E-80DC-DA2429B93D8D}" type="pres">
      <dgm:prSet presAssocID="{1C0C336E-369A-4A4A-A82E-93DE18BC13F0}" presName="dummy7b" presStyleCnt="0"/>
      <dgm:spPr/>
    </dgm:pt>
    <dgm:pt modelId="{F093963F-0569-3B46-8574-71356E2B71E5}" type="pres">
      <dgm:prSet presAssocID="{1C0C336E-369A-4A4A-A82E-93DE18BC13F0}" presName="wedge7Tx" presStyleLbl="node1" presStyleIdx="6" presStyleCnt="7">
        <dgm:presLayoutVars>
          <dgm:chMax val="0"/>
          <dgm:chPref val="0"/>
          <dgm:bulletEnabled val="1"/>
        </dgm:presLayoutVars>
      </dgm:prSet>
      <dgm:spPr/>
    </dgm:pt>
    <dgm:pt modelId="{6C587910-E47D-214A-AF37-5866858530E6}" type="pres">
      <dgm:prSet presAssocID="{99D6D985-6338-4C65-A69D-91194487536B}" presName="arrowWedge1" presStyleLbl="fgSibTrans2D1" presStyleIdx="0" presStyleCnt="7"/>
      <dgm:spPr/>
    </dgm:pt>
    <dgm:pt modelId="{DE7A67D0-37F7-A948-9F25-E97AD8DC161D}" type="pres">
      <dgm:prSet presAssocID="{057692C4-B84A-4D1C-9661-8F67F0066751}" presName="arrowWedge2" presStyleLbl="fgSibTrans2D1" presStyleIdx="1" presStyleCnt="7"/>
      <dgm:spPr/>
    </dgm:pt>
    <dgm:pt modelId="{40A88E25-16BB-5045-BE15-D98CD5678718}" type="pres">
      <dgm:prSet presAssocID="{CE875AFD-1C82-49B4-A792-509B9487F9FF}" presName="arrowWedge3" presStyleLbl="fgSibTrans2D1" presStyleIdx="2" presStyleCnt="7"/>
      <dgm:spPr/>
    </dgm:pt>
    <dgm:pt modelId="{9FF062DB-EE62-D34A-B834-0E86DB7D2401}" type="pres">
      <dgm:prSet presAssocID="{1232EC2E-7DD6-4D0D-96EB-B2CD88AD9947}" presName="arrowWedge4" presStyleLbl="fgSibTrans2D1" presStyleIdx="3" presStyleCnt="7"/>
      <dgm:spPr/>
    </dgm:pt>
    <dgm:pt modelId="{1E1719CB-6A17-FA4C-BC06-BED28F0B55ED}" type="pres">
      <dgm:prSet presAssocID="{5D109750-D4BB-491F-933E-B996D2583C4B}" presName="arrowWedge5" presStyleLbl="fgSibTrans2D1" presStyleIdx="4" presStyleCnt="7"/>
      <dgm:spPr/>
    </dgm:pt>
    <dgm:pt modelId="{FC09D786-C608-464E-8BCB-4FAC76F53BF6}" type="pres">
      <dgm:prSet presAssocID="{E96F98CB-5797-4FE1-9DF6-2782C695701B}" presName="arrowWedge6" presStyleLbl="fgSibTrans2D1" presStyleIdx="5" presStyleCnt="7"/>
      <dgm:spPr/>
    </dgm:pt>
    <dgm:pt modelId="{AB43C4B0-3496-694F-A825-1EFA49F3A6C0}" type="pres">
      <dgm:prSet presAssocID="{D35FAF49-1105-4838-A316-D8BBABBF8A4A}" presName="arrowWedge7" presStyleLbl="fgSibTrans2D1" presStyleIdx="6" presStyleCnt="7"/>
      <dgm:spPr/>
    </dgm:pt>
  </dgm:ptLst>
  <dgm:cxnLst>
    <dgm:cxn modelId="{D45EFA04-8C6A-4D4A-BF27-85E8E3E2BA48}" type="presOf" srcId="{29EB26E8-49EE-49F6-BC47-0075F0878C7B}" destId="{C6628EEC-2D3F-1A4F-ACBB-C34A22175790}" srcOrd="0" destOrd="0" presId="urn:microsoft.com/office/officeart/2005/8/layout/cycle8"/>
    <dgm:cxn modelId="{57FBA30E-2C3D-2248-9794-A90DB770DB10}" type="presOf" srcId="{6BF1A443-4B7D-4AA7-99BA-FCCA9BEECA43}" destId="{42E17BF3-16AD-7E4B-BF4F-E76FBEB68E18}" srcOrd="0" destOrd="0" presId="urn:microsoft.com/office/officeart/2005/8/layout/cycle8"/>
    <dgm:cxn modelId="{270ABE10-34F0-664D-BC9A-525BA948B941}" type="presOf" srcId="{0B709149-DE4F-4D85-A099-7D5F6047C6CE}" destId="{2923F1CE-AD6B-614E-B190-3F3CA58696B1}" srcOrd="1" destOrd="0" presId="urn:microsoft.com/office/officeart/2005/8/layout/cycle8"/>
    <dgm:cxn modelId="{6B692518-82C4-C14E-9C44-D817E37AD9BB}" type="presOf" srcId="{8F082AF5-280D-4B5F-8594-5A5523F2A121}" destId="{8B150E51-DFCA-AC49-BD39-10BF0BF463AC}" srcOrd="0" destOrd="0" presId="urn:microsoft.com/office/officeart/2005/8/layout/cycle8"/>
    <dgm:cxn modelId="{F228381E-FCAF-1C49-B3D3-DE3FA5C2D5B3}" type="presOf" srcId="{8F082AF5-280D-4B5F-8594-5A5523F2A121}" destId="{40140D52-6BFF-5448-B4E1-111A3D8F5B31}" srcOrd="1" destOrd="0" presId="urn:microsoft.com/office/officeart/2005/8/layout/cycle8"/>
    <dgm:cxn modelId="{56419D22-62E6-8F45-8F1E-04E9A3340CB5}" type="presOf" srcId="{6BF1A443-4B7D-4AA7-99BA-FCCA9BEECA43}" destId="{832ED619-1613-404B-9392-25CDB4CC36C8}" srcOrd="1" destOrd="0" presId="urn:microsoft.com/office/officeart/2005/8/layout/cycle8"/>
    <dgm:cxn modelId="{6ED3D022-30EE-1746-827E-6EEAF39CAA39}" type="presOf" srcId="{54FAE8A3-1102-4A56-94AE-12A91379D8E0}" destId="{CBCA5887-1807-5A4D-A5FB-B555ECD38108}" srcOrd="0" destOrd="0" presId="urn:microsoft.com/office/officeart/2005/8/layout/cycle8"/>
    <dgm:cxn modelId="{73C4C226-68E0-6A4D-8E64-E05871C36481}" type="presOf" srcId="{57BE8DCE-24EE-42F6-8217-5A39B80E8592}" destId="{7E5E93F6-3EDF-1D45-AF45-E6649872BF53}" srcOrd="1" destOrd="0" presId="urn:microsoft.com/office/officeart/2005/8/layout/cycle8"/>
    <dgm:cxn modelId="{9EFC8728-3AE0-7149-A2AB-69044079140D}" type="presOf" srcId="{19622C59-E381-43FD-908D-F8BD285522D3}" destId="{6A47FF14-CA9A-8947-B100-94C962EF564A}" srcOrd="1" destOrd="0" presId="urn:microsoft.com/office/officeart/2005/8/layout/cycle8"/>
    <dgm:cxn modelId="{83717C5C-1308-7B48-85CC-01FD6AB71CD1}" type="presOf" srcId="{57BE8DCE-24EE-42F6-8217-5A39B80E8592}" destId="{82806CC2-49E0-1747-8F28-2733F14DDF76}" srcOrd="0" destOrd="0" presId="urn:microsoft.com/office/officeart/2005/8/layout/cycle8"/>
    <dgm:cxn modelId="{452E8772-F685-4CD8-93AA-61567E880DF6}" srcId="{1C0C336E-369A-4A4A-A82E-93DE18BC13F0}" destId="{54FAE8A3-1102-4A56-94AE-12A91379D8E0}" srcOrd="6" destOrd="0" parTransId="{09961CBD-49B1-4A8B-B613-C14D18A06BC8}" sibTransId="{D35FAF49-1105-4838-A316-D8BBABBF8A4A}"/>
    <dgm:cxn modelId="{6241E653-7DB0-8E42-B9C4-2C1B555A2206}" type="presOf" srcId="{0B709149-DE4F-4D85-A099-7D5F6047C6CE}" destId="{6EC8A072-8A37-7C4E-99C3-2BC88FC43A92}" srcOrd="0" destOrd="0" presId="urn:microsoft.com/office/officeart/2005/8/layout/cycle8"/>
    <dgm:cxn modelId="{095F8274-F56F-CF45-8A4B-9FB8E8E0B714}" type="presOf" srcId="{29EB26E8-49EE-49F6-BC47-0075F0878C7B}" destId="{086EB8B0-97BB-6F46-BCEB-794F26C3010A}" srcOrd="1" destOrd="0" presId="urn:microsoft.com/office/officeart/2005/8/layout/cycle8"/>
    <dgm:cxn modelId="{A73A7F87-F869-4A06-85C9-2ABF2208B546}" srcId="{1C0C336E-369A-4A4A-A82E-93DE18BC13F0}" destId="{57BE8DCE-24EE-42F6-8217-5A39B80E8592}" srcOrd="2" destOrd="0" parTransId="{BEC95228-3CE3-4AE6-BB81-7B21E6C67A4F}" sibTransId="{CE875AFD-1C82-49B4-A792-509B9487F9FF}"/>
    <dgm:cxn modelId="{81D7A38B-05E3-4740-A8C0-3DEFF1D61065}" type="presOf" srcId="{54FAE8A3-1102-4A56-94AE-12A91379D8E0}" destId="{F093963F-0569-3B46-8574-71356E2B71E5}" srcOrd="1" destOrd="0" presId="urn:microsoft.com/office/officeart/2005/8/layout/cycle8"/>
    <dgm:cxn modelId="{CE9A0F9B-8646-4C44-BA4D-3B9B2E95EA68}" srcId="{1C0C336E-369A-4A4A-A82E-93DE18BC13F0}" destId="{0B709149-DE4F-4D85-A099-7D5F6047C6CE}" srcOrd="5" destOrd="0" parTransId="{D02B9B40-B826-4BC4-8FAF-ECB681E97510}" sibTransId="{E96F98CB-5797-4FE1-9DF6-2782C695701B}"/>
    <dgm:cxn modelId="{AB15C9A5-CB22-47FE-A81F-AFCD32417EB8}" srcId="{1C0C336E-369A-4A4A-A82E-93DE18BC13F0}" destId="{6BF1A443-4B7D-4AA7-99BA-FCCA9BEECA43}" srcOrd="0" destOrd="0" parTransId="{CFE4138F-6DDA-4BC6-876B-47D35F45865C}" sibTransId="{99D6D985-6338-4C65-A69D-91194487536B}"/>
    <dgm:cxn modelId="{3FB5CCC8-0EEE-4B84-8D8E-BDCA7DD0F374}" srcId="{1C0C336E-369A-4A4A-A82E-93DE18BC13F0}" destId="{19622C59-E381-43FD-908D-F8BD285522D3}" srcOrd="3" destOrd="0" parTransId="{5A004150-6E02-45EA-A1CC-419CDAF66208}" sibTransId="{1232EC2E-7DD6-4D0D-96EB-B2CD88AD9947}"/>
    <dgm:cxn modelId="{B968BDD3-34A3-EC41-93F7-BBF55094DA72}" type="presOf" srcId="{19622C59-E381-43FD-908D-F8BD285522D3}" destId="{FD72856B-AA60-5541-97DE-77081F6BADE0}" srcOrd="0" destOrd="0" presId="urn:microsoft.com/office/officeart/2005/8/layout/cycle8"/>
    <dgm:cxn modelId="{446954EE-E1DA-4077-9B9C-C9613B843ED0}" srcId="{1C0C336E-369A-4A4A-A82E-93DE18BC13F0}" destId="{8F082AF5-280D-4B5F-8594-5A5523F2A121}" srcOrd="4" destOrd="0" parTransId="{6F9E3D89-F35F-4FA9-A20E-775AF49ADB4B}" sibTransId="{5D109750-D4BB-491F-933E-B996D2583C4B}"/>
    <dgm:cxn modelId="{051C3CEF-AB15-2A43-8FF0-4CF0B986C646}" type="presOf" srcId="{1C0C336E-369A-4A4A-A82E-93DE18BC13F0}" destId="{5EBA4A1C-8E71-094D-AD14-611A80402CB9}" srcOrd="0" destOrd="0" presId="urn:microsoft.com/office/officeart/2005/8/layout/cycle8"/>
    <dgm:cxn modelId="{F5AFD4FA-DD5D-438C-BC9C-D0D82AB0DFDF}" srcId="{1C0C336E-369A-4A4A-A82E-93DE18BC13F0}" destId="{29EB26E8-49EE-49F6-BC47-0075F0878C7B}" srcOrd="1" destOrd="0" parTransId="{354E82DF-43E9-46A0-9081-F4DB0AAC616D}" sibTransId="{057692C4-B84A-4D1C-9661-8F67F0066751}"/>
    <dgm:cxn modelId="{F736F695-D119-2F48-BAC8-4B0CE348AAB2}" type="presParOf" srcId="{5EBA4A1C-8E71-094D-AD14-611A80402CB9}" destId="{42E17BF3-16AD-7E4B-BF4F-E76FBEB68E18}" srcOrd="0" destOrd="0" presId="urn:microsoft.com/office/officeart/2005/8/layout/cycle8"/>
    <dgm:cxn modelId="{B1E1341B-4AF9-A34F-BE51-EF893783D33C}" type="presParOf" srcId="{5EBA4A1C-8E71-094D-AD14-611A80402CB9}" destId="{0FC790E2-3352-8A46-9960-9D6D21452E61}" srcOrd="1" destOrd="0" presId="urn:microsoft.com/office/officeart/2005/8/layout/cycle8"/>
    <dgm:cxn modelId="{8F3BE984-1640-2B46-BC38-35E5D9B5DD6A}" type="presParOf" srcId="{5EBA4A1C-8E71-094D-AD14-611A80402CB9}" destId="{AF7967EC-4AD2-B049-9BEE-8EDB839CA2C0}" srcOrd="2" destOrd="0" presId="urn:microsoft.com/office/officeart/2005/8/layout/cycle8"/>
    <dgm:cxn modelId="{7A098FF7-154B-C747-B05C-7A868CD256EA}" type="presParOf" srcId="{5EBA4A1C-8E71-094D-AD14-611A80402CB9}" destId="{832ED619-1613-404B-9392-25CDB4CC36C8}" srcOrd="3" destOrd="0" presId="urn:microsoft.com/office/officeart/2005/8/layout/cycle8"/>
    <dgm:cxn modelId="{68E7912D-D0EB-B248-B25A-E68191B037F6}" type="presParOf" srcId="{5EBA4A1C-8E71-094D-AD14-611A80402CB9}" destId="{C6628EEC-2D3F-1A4F-ACBB-C34A22175790}" srcOrd="4" destOrd="0" presId="urn:microsoft.com/office/officeart/2005/8/layout/cycle8"/>
    <dgm:cxn modelId="{DEE8B0F6-20A4-5C4E-A252-84D5300DD13C}" type="presParOf" srcId="{5EBA4A1C-8E71-094D-AD14-611A80402CB9}" destId="{CFAE66A9-736F-9943-B479-416BD7D7D2F0}" srcOrd="5" destOrd="0" presId="urn:microsoft.com/office/officeart/2005/8/layout/cycle8"/>
    <dgm:cxn modelId="{FF29D238-2686-694E-A3DB-1B998DD9D088}" type="presParOf" srcId="{5EBA4A1C-8E71-094D-AD14-611A80402CB9}" destId="{3DA56E07-8E4C-8F47-A22D-2EECAE5932FE}" srcOrd="6" destOrd="0" presId="urn:microsoft.com/office/officeart/2005/8/layout/cycle8"/>
    <dgm:cxn modelId="{C70A0528-422C-5242-AE36-4B19F6693A45}" type="presParOf" srcId="{5EBA4A1C-8E71-094D-AD14-611A80402CB9}" destId="{086EB8B0-97BB-6F46-BCEB-794F26C3010A}" srcOrd="7" destOrd="0" presId="urn:microsoft.com/office/officeart/2005/8/layout/cycle8"/>
    <dgm:cxn modelId="{6DDE2986-417E-9E4F-AF60-23F51D5A3A7B}" type="presParOf" srcId="{5EBA4A1C-8E71-094D-AD14-611A80402CB9}" destId="{82806CC2-49E0-1747-8F28-2733F14DDF76}" srcOrd="8" destOrd="0" presId="urn:microsoft.com/office/officeart/2005/8/layout/cycle8"/>
    <dgm:cxn modelId="{7B182532-965D-9544-A8D8-517A21EF5679}" type="presParOf" srcId="{5EBA4A1C-8E71-094D-AD14-611A80402CB9}" destId="{5D264FCB-2B94-E441-B68B-761212747D09}" srcOrd="9" destOrd="0" presId="urn:microsoft.com/office/officeart/2005/8/layout/cycle8"/>
    <dgm:cxn modelId="{780471A4-DA95-2347-8EDD-2D1374A0069C}" type="presParOf" srcId="{5EBA4A1C-8E71-094D-AD14-611A80402CB9}" destId="{1949C331-E748-6444-9292-C0991159727C}" srcOrd="10" destOrd="0" presId="urn:microsoft.com/office/officeart/2005/8/layout/cycle8"/>
    <dgm:cxn modelId="{690B36A3-4D61-8C41-8ED0-4B35805FAEAB}" type="presParOf" srcId="{5EBA4A1C-8E71-094D-AD14-611A80402CB9}" destId="{7E5E93F6-3EDF-1D45-AF45-E6649872BF53}" srcOrd="11" destOrd="0" presId="urn:microsoft.com/office/officeart/2005/8/layout/cycle8"/>
    <dgm:cxn modelId="{5E3CE2AF-3160-1344-925A-1628643B85E5}" type="presParOf" srcId="{5EBA4A1C-8E71-094D-AD14-611A80402CB9}" destId="{FD72856B-AA60-5541-97DE-77081F6BADE0}" srcOrd="12" destOrd="0" presId="urn:microsoft.com/office/officeart/2005/8/layout/cycle8"/>
    <dgm:cxn modelId="{09D0886D-FF51-B14D-A6B4-7E7968EA72C0}" type="presParOf" srcId="{5EBA4A1C-8E71-094D-AD14-611A80402CB9}" destId="{556D1FC7-B176-4741-A062-3A0C7AD188B4}" srcOrd="13" destOrd="0" presId="urn:microsoft.com/office/officeart/2005/8/layout/cycle8"/>
    <dgm:cxn modelId="{BC31EF48-62B1-D241-9391-945B9280BCB7}" type="presParOf" srcId="{5EBA4A1C-8E71-094D-AD14-611A80402CB9}" destId="{0BD66413-4857-8944-9DBF-F350B32D73A2}" srcOrd="14" destOrd="0" presId="urn:microsoft.com/office/officeart/2005/8/layout/cycle8"/>
    <dgm:cxn modelId="{8CAFE8CF-EA08-6D4D-9AB8-5A216060E51E}" type="presParOf" srcId="{5EBA4A1C-8E71-094D-AD14-611A80402CB9}" destId="{6A47FF14-CA9A-8947-B100-94C962EF564A}" srcOrd="15" destOrd="0" presId="urn:microsoft.com/office/officeart/2005/8/layout/cycle8"/>
    <dgm:cxn modelId="{469BFB5F-B1F8-684A-8E47-A33B0D94EADF}" type="presParOf" srcId="{5EBA4A1C-8E71-094D-AD14-611A80402CB9}" destId="{8B150E51-DFCA-AC49-BD39-10BF0BF463AC}" srcOrd="16" destOrd="0" presId="urn:microsoft.com/office/officeart/2005/8/layout/cycle8"/>
    <dgm:cxn modelId="{2DBD3310-75DF-3A4D-B5F5-E5C3598ECA5E}" type="presParOf" srcId="{5EBA4A1C-8E71-094D-AD14-611A80402CB9}" destId="{E1737664-8759-9B44-85A9-B399CCD03CD2}" srcOrd="17" destOrd="0" presId="urn:microsoft.com/office/officeart/2005/8/layout/cycle8"/>
    <dgm:cxn modelId="{771ADD2E-4C73-2F4E-AE65-B0AD4588C5F3}" type="presParOf" srcId="{5EBA4A1C-8E71-094D-AD14-611A80402CB9}" destId="{11AA18A6-DD4C-444D-9B57-FB56B86E34CC}" srcOrd="18" destOrd="0" presId="urn:microsoft.com/office/officeart/2005/8/layout/cycle8"/>
    <dgm:cxn modelId="{F195362C-0D57-5547-883E-400FB4E6D0DE}" type="presParOf" srcId="{5EBA4A1C-8E71-094D-AD14-611A80402CB9}" destId="{40140D52-6BFF-5448-B4E1-111A3D8F5B31}" srcOrd="19" destOrd="0" presId="urn:microsoft.com/office/officeart/2005/8/layout/cycle8"/>
    <dgm:cxn modelId="{A5AEB8D7-1682-6B43-B9DF-BFDF8D98E47D}" type="presParOf" srcId="{5EBA4A1C-8E71-094D-AD14-611A80402CB9}" destId="{6EC8A072-8A37-7C4E-99C3-2BC88FC43A92}" srcOrd="20" destOrd="0" presId="urn:microsoft.com/office/officeart/2005/8/layout/cycle8"/>
    <dgm:cxn modelId="{086FEF92-7C9A-0D44-8CCB-0A0F00B18131}" type="presParOf" srcId="{5EBA4A1C-8E71-094D-AD14-611A80402CB9}" destId="{87B27CC6-F9BF-7946-9ED2-10ADB5B22196}" srcOrd="21" destOrd="0" presId="urn:microsoft.com/office/officeart/2005/8/layout/cycle8"/>
    <dgm:cxn modelId="{85FCAC6E-B97B-5D4C-963E-3D2D6B368FD5}" type="presParOf" srcId="{5EBA4A1C-8E71-094D-AD14-611A80402CB9}" destId="{6686ACAD-632D-E74C-BAAE-F70A07397F41}" srcOrd="22" destOrd="0" presId="urn:microsoft.com/office/officeart/2005/8/layout/cycle8"/>
    <dgm:cxn modelId="{79BB4CBD-75A1-8445-BD03-B0FC51F293AF}" type="presParOf" srcId="{5EBA4A1C-8E71-094D-AD14-611A80402CB9}" destId="{2923F1CE-AD6B-614E-B190-3F3CA58696B1}" srcOrd="23" destOrd="0" presId="urn:microsoft.com/office/officeart/2005/8/layout/cycle8"/>
    <dgm:cxn modelId="{4AABFD12-DF76-0440-9F5B-D12679A192DF}" type="presParOf" srcId="{5EBA4A1C-8E71-094D-AD14-611A80402CB9}" destId="{CBCA5887-1807-5A4D-A5FB-B555ECD38108}" srcOrd="24" destOrd="0" presId="urn:microsoft.com/office/officeart/2005/8/layout/cycle8"/>
    <dgm:cxn modelId="{5242899B-1F08-8843-BEBB-E20DA64F91F2}" type="presParOf" srcId="{5EBA4A1C-8E71-094D-AD14-611A80402CB9}" destId="{16E0341D-8800-E04C-9A72-28D548B54DF5}" srcOrd="25" destOrd="0" presId="urn:microsoft.com/office/officeart/2005/8/layout/cycle8"/>
    <dgm:cxn modelId="{7FDCC92C-1BE5-0C4E-9F20-EAD01C4AD9BC}" type="presParOf" srcId="{5EBA4A1C-8E71-094D-AD14-611A80402CB9}" destId="{312F5F9F-3AE8-CC4E-80DC-DA2429B93D8D}" srcOrd="26" destOrd="0" presId="urn:microsoft.com/office/officeart/2005/8/layout/cycle8"/>
    <dgm:cxn modelId="{8BBBE345-528B-2747-B7D3-F6C25F43F828}" type="presParOf" srcId="{5EBA4A1C-8E71-094D-AD14-611A80402CB9}" destId="{F093963F-0569-3B46-8574-71356E2B71E5}" srcOrd="27" destOrd="0" presId="urn:microsoft.com/office/officeart/2005/8/layout/cycle8"/>
    <dgm:cxn modelId="{7367CD29-686C-1B4A-8CD4-B0A147F094A9}" type="presParOf" srcId="{5EBA4A1C-8E71-094D-AD14-611A80402CB9}" destId="{6C587910-E47D-214A-AF37-5866858530E6}" srcOrd="28" destOrd="0" presId="urn:microsoft.com/office/officeart/2005/8/layout/cycle8"/>
    <dgm:cxn modelId="{4F9254E3-E0AF-1F45-9271-32DC2667C5A2}" type="presParOf" srcId="{5EBA4A1C-8E71-094D-AD14-611A80402CB9}" destId="{DE7A67D0-37F7-A948-9F25-E97AD8DC161D}" srcOrd="29" destOrd="0" presId="urn:microsoft.com/office/officeart/2005/8/layout/cycle8"/>
    <dgm:cxn modelId="{8141A20C-944E-3244-A6CE-FD8E21B2B105}" type="presParOf" srcId="{5EBA4A1C-8E71-094D-AD14-611A80402CB9}" destId="{40A88E25-16BB-5045-BE15-D98CD5678718}" srcOrd="30" destOrd="0" presId="urn:microsoft.com/office/officeart/2005/8/layout/cycle8"/>
    <dgm:cxn modelId="{953A6C41-6FBF-CD40-ACCE-5DF67885E8BB}" type="presParOf" srcId="{5EBA4A1C-8E71-094D-AD14-611A80402CB9}" destId="{9FF062DB-EE62-D34A-B834-0E86DB7D2401}" srcOrd="31" destOrd="0" presId="urn:microsoft.com/office/officeart/2005/8/layout/cycle8"/>
    <dgm:cxn modelId="{CCE803F9-523D-7A45-A7BA-4FA542A96784}" type="presParOf" srcId="{5EBA4A1C-8E71-094D-AD14-611A80402CB9}" destId="{1E1719CB-6A17-FA4C-BC06-BED28F0B55ED}" srcOrd="32" destOrd="0" presId="urn:microsoft.com/office/officeart/2005/8/layout/cycle8"/>
    <dgm:cxn modelId="{C4D48731-1CE9-C94C-A240-03EA59AF7749}" type="presParOf" srcId="{5EBA4A1C-8E71-094D-AD14-611A80402CB9}" destId="{FC09D786-C608-464E-8BCB-4FAC76F53BF6}" srcOrd="33" destOrd="0" presId="urn:microsoft.com/office/officeart/2005/8/layout/cycle8"/>
    <dgm:cxn modelId="{8013C72E-350B-EB4E-BCE4-2CE88AB5D492}" type="presParOf" srcId="{5EBA4A1C-8E71-094D-AD14-611A80402CB9}" destId="{AB43C4B0-3496-694F-A825-1EFA49F3A6C0}" srcOrd="3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B124204-F107-4FFF-A63F-B0842D1111E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ABF888F-0345-4F54-97F1-290B9448199F}">
      <dgm:prSet/>
      <dgm:spPr/>
      <dgm:t>
        <a:bodyPr/>
        <a:lstStyle/>
        <a:p>
          <a:r>
            <a:rPr lang="en-IN"/>
            <a:t>Expand sales to London, Birmingham, Manchester</a:t>
          </a:r>
          <a:endParaRPr lang="en-US"/>
        </a:p>
      </dgm:t>
    </dgm:pt>
    <dgm:pt modelId="{21C2FDC1-F385-4BFF-95AD-28BBE6CDF605}" type="parTrans" cxnId="{73E6052D-50AF-4D7F-A5B3-264C50F5E0C0}">
      <dgm:prSet/>
      <dgm:spPr/>
      <dgm:t>
        <a:bodyPr/>
        <a:lstStyle/>
        <a:p>
          <a:endParaRPr lang="en-US"/>
        </a:p>
      </dgm:t>
    </dgm:pt>
    <dgm:pt modelId="{28BFF1B1-1D2D-4DF2-83A1-218A998DB33A}" type="sibTrans" cxnId="{73E6052D-50AF-4D7F-A5B3-264C50F5E0C0}">
      <dgm:prSet/>
      <dgm:spPr/>
      <dgm:t>
        <a:bodyPr/>
        <a:lstStyle/>
        <a:p>
          <a:endParaRPr lang="en-US"/>
        </a:p>
      </dgm:t>
    </dgm:pt>
    <dgm:pt modelId="{6E6FF56F-A695-49B1-9B75-AD1F0AB788F1}">
      <dgm:prSet/>
      <dgm:spPr/>
      <dgm:t>
        <a:bodyPr/>
        <a:lstStyle/>
        <a:p>
          <a:r>
            <a:rPr lang="en-IN"/>
            <a:t>B2B partnerships: wellness clinics, gyms, spas</a:t>
          </a:r>
          <a:endParaRPr lang="en-US"/>
        </a:p>
      </dgm:t>
    </dgm:pt>
    <dgm:pt modelId="{4CD3CEE1-1C72-4FAC-BC4D-93DDAC7F8EAA}" type="parTrans" cxnId="{495C689F-2743-469E-A5B3-F4AAF86B3F51}">
      <dgm:prSet/>
      <dgm:spPr/>
      <dgm:t>
        <a:bodyPr/>
        <a:lstStyle/>
        <a:p>
          <a:endParaRPr lang="en-US"/>
        </a:p>
      </dgm:t>
    </dgm:pt>
    <dgm:pt modelId="{D83C4000-B4C9-4CE7-8B91-586FE0EDBE35}" type="sibTrans" cxnId="{495C689F-2743-469E-A5B3-F4AAF86B3F51}">
      <dgm:prSet/>
      <dgm:spPr/>
      <dgm:t>
        <a:bodyPr/>
        <a:lstStyle/>
        <a:p>
          <a:endParaRPr lang="en-US"/>
        </a:p>
      </dgm:t>
    </dgm:pt>
    <dgm:pt modelId="{032564F3-2EDD-443D-98BD-900739538B47}">
      <dgm:prSet/>
      <dgm:spPr/>
      <dgm:t>
        <a:bodyPr/>
        <a:lstStyle/>
        <a:p>
          <a:r>
            <a:rPr lang="en-IN"/>
            <a:t>Add subscription filters &amp; maintenance plans</a:t>
          </a:r>
          <a:endParaRPr lang="en-US"/>
        </a:p>
      </dgm:t>
    </dgm:pt>
    <dgm:pt modelId="{420D6018-344A-402A-9B07-1CFA9CC41F9B}" type="parTrans" cxnId="{C132611F-FA33-41AF-9AE2-39C3646BF820}">
      <dgm:prSet/>
      <dgm:spPr/>
      <dgm:t>
        <a:bodyPr/>
        <a:lstStyle/>
        <a:p>
          <a:endParaRPr lang="en-US"/>
        </a:p>
      </dgm:t>
    </dgm:pt>
    <dgm:pt modelId="{BB38FA8F-9614-4D59-AE47-26294E3C32AD}" type="sibTrans" cxnId="{C132611F-FA33-41AF-9AE2-39C3646BF820}">
      <dgm:prSet/>
      <dgm:spPr/>
      <dgm:t>
        <a:bodyPr/>
        <a:lstStyle/>
        <a:p>
          <a:endParaRPr lang="en-US"/>
        </a:p>
      </dgm:t>
    </dgm:pt>
    <dgm:pt modelId="{8786A236-91CD-4826-A95D-A43EBBFEC649}">
      <dgm:prSet/>
      <dgm:spPr/>
      <dgm:t>
        <a:bodyPr/>
        <a:lstStyle/>
        <a:p>
          <a:r>
            <a:rPr lang="en-IN"/>
            <a:t>Long-term: entry into eco-lifestyle retail chains</a:t>
          </a:r>
          <a:endParaRPr lang="en-US"/>
        </a:p>
      </dgm:t>
    </dgm:pt>
    <dgm:pt modelId="{89876F07-6335-47DC-BC9B-4C2BADB80A44}" type="parTrans" cxnId="{7337CB62-7D24-4318-8806-BCA8A0425ACA}">
      <dgm:prSet/>
      <dgm:spPr/>
      <dgm:t>
        <a:bodyPr/>
        <a:lstStyle/>
        <a:p>
          <a:endParaRPr lang="en-US"/>
        </a:p>
      </dgm:t>
    </dgm:pt>
    <dgm:pt modelId="{89C04AB9-40A6-456C-BABE-DB2AA1F95D4D}" type="sibTrans" cxnId="{7337CB62-7D24-4318-8806-BCA8A0425ACA}">
      <dgm:prSet/>
      <dgm:spPr/>
      <dgm:t>
        <a:bodyPr/>
        <a:lstStyle/>
        <a:p>
          <a:endParaRPr lang="en-US"/>
        </a:p>
      </dgm:t>
    </dgm:pt>
    <dgm:pt modelId="{205B4B0C-B1B2-4C22-99D3-AF8C95CF2FB1}">
      <dgm:prSet/>
      <dgm:spPr/>
      <dgm:t>
        <a:bodyPr/>
        <a:lstStyle/>
        <a:p>
          <a:r>
            <a:rPr lang="en-IN"/>
            <a:t>Expand e-commerce beyond Weebly to Shopify</a:t>
          </a:r>
          <a:endParaRPr lang="en-US"/>
        </a:p>
      </dgm:t>
    </dgm:pt>
    <dgm:pt modelId="{6661DA4E-77AD-4CF3-870E-ADBBA3B93DC2}" type="parTrans" cxnId="{5A535E7E-DAC5-4DDE-B1A2-294D169C29ED}">
      <dgm:prSet/>
      <dgm:spPr/>
      <dgm:t>
        <a:bodyPr/>
        <a:lstStyle/>
        <a:p>
          <a:endParaRPr lang="en-US"/>
        </a:p>
      </dgm:t>
    </dgm:pt>
    <dgm:pt modelId="{D2EC038E-130B-488F-A0ED-2EC7CA794F96}" type="sibTrans" cxnId="{5A535E7E-DAC5-4DDE-B1A2-294D169C29ED}">
      <dgm:prSet/>
      <dgm:spPr/>
      <dgm:t>
        <a:bodyPr/>
        <a:lstStyle/>
        <a:p>
          <a:endParaRPr lang="en-US"/>
        </a:p>
      </dgm:t>
    </dgm:pt>
    <dgm:pt modelId="{B1BB26B9-F822-4746-A80D-3BD99750B815}">
      <dgm:prSet/>
      <dgm:spPr/>
      <dgm:t>
        <a:bodyPr/>
        <a:lstStyle/>
        <a:p>
          <a:r>
            <a:rPr lang="en-IN"/>
            <a:t>Explore co-branding with health influencers</a:t>
          </a:r>
          <a:endParaRPr lang="en-US"/>
        </a:p>
      </dgm:t>
    </dgm:pt>
    <dgm:pt modelId="{20C58806-E362-4D40-90FD-A1109364F1FD}" type="parTrans" cxnId="{6149D361-0D88-43A2-B3F7-C4CEEC2C76B5}">
      <dgm:prSet/>
      <dgm:spPr/>
      <dgm:t>
        <a:bodyPr/>
        <a:lstStyle/>
        <a:p>
          <a:endParaRPr lang="en-US"/>
        </a:p>
      </dgm:t>
    </dgm:pt>
    <dgm:pt modelId="{DAC3FFD9-442A-456F-8130-4C05CC99FAD8}" type="sibTrans" cxnId="{6149D361-0D88-43A2-B3F7-C4CEEC2C76B5}">
      <dgm:prSet/>
      <dgm:spPr/>
      <dgm:t>
        <a:bodyPr/>
        <a:lstStyle/>
        <a:p>
          <a:endParaRPr lang="en-US"/>
        </a:p>
      </dgm:t>
    </dgm:pt>
    <dgm:pt modelId="{53C8C34B-FBEF-4B24-AE2C-5526B0A64345}">
      <dgm:prSet/>
      <dgm:spPr/>
      <dgm:t>
        <a:bodyPr/>
        <a:lstStyle/>
        <a:p>
          <a:r>
            <a:rPr lang="en-IN"/>
            <a:t>Target 1,500 units sold by Year 3</a:t>
          </a:r>
          <a:endParaRPr lang="en-US"/>
        </a:p>
      </dgm:t>
    </dgm:pt>
    <dgm:pt modelId="{7E60E143-9644-40F1-B855-5BCF7322E5BF}" type="parTrans" cxnId="{F63D8F65-93DA-4BFB-AC9E-FD0EFB0D4A09}">
      <dgm:prSet/>
      <dgm:spPr/>
      <dgm:t>
        <a:bodyPr/>
        <a:lstStyle/>
        <a:p>
          <a:endParaRPr lang="en-US"/>
        </a:p>
      </dgm:t>
    </dgm:pt>
    <dgm:pt modelId="{E6B75DFC-87AA-48B3-8FFD-9482D01403D1}" type="sibTrans" cxnId="{F63D8F65-93DA-4BFB-AC9E-FD0EFB0D4A09}">
      <dgm:prSet/>
      <dgm:spPr/>
      <dgm:t>
        <a:bodyPr/>
        <a:lstStyle/>
        <a:p>
          <a:endParaRPr lang="en-US"/>
        </a:p>
      </dgm:t>
    </dgm:pt>
    <dgm:pt modelId="{C937D931-C1E3-4006-B070-2F3E728F4D36}" type="pres">
      <dgm:prSet presAssocID="{2B124204-F107-4FFF-A63F-B0842D1111EB}" presName="root" presStyleCnt="0">
        <dgm:presLayoutVars>
          <dgm:dir/>
          <dgm:resizeHandles val="exact"/>
        </dgm:presLayoutVars>
      </dgm:prSet>
      <dgm:spPr/>
    </dgm:pt>
    <dgm:pt modelId="{CB775D11-9798-4D20-88FF-B60008061272}" type="pres">
      <dgm:prSet presAssocID="{2ABF888F-0345-4F54-97F1-290B9448199F}" presName="compNode" presStyleCnt="0"/>
      <dgm:spPr/>
    </dgm:pt>
    <dgm:pt modelId="{6F831815-B85B-419D-B711-D5150EE9E965}" type="pres">
      <dgm:prSet presAssocID="{2ABF888F-0345-4F54-97F1-290B9448199F}" presName="bgRect" presStyleLbl="bgShp" presStyleIdx="0" presStyleCnt="7"/>
      <dgm:spPr/>
    </dgm:pt>
    <dgm:pt modelId="{F13781BE-48D7-490C-8068-7E92C900297C}" type="pres">
      <dgm:prSet presAssocID="{2ABF888F-0345-4F54-97F1-290B9448199F}"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r"/>
        </a:ext>
      </dgm:extLst>
    </dgm:pt>
    <dgm:pt modelId="{05C864AD-25B6-43DF-8F62-DBFD07D41BDC}" type="pres">
      <dgm:prSet presAssocID="{2ABF888F-0345-4F54-97F1-290B9448199F}" presName="spaceRect" presStyleCnt="0"/>
      <dgm:spPr/>
    </dgm:pt>
    <dgm:pt modelId="{3FB23EB9-78B7-4F3C-97A6-995BCFAE637C}" type="pres">
      <dgm:prSet presAssocID="{2ABF888F-0345-4F54-97F1-290B9448199F}" presName="parTx" presStyleLbl="revTx" presStyleIdx="0" presStyleCnt="7">
        <dgm:presLayoutVars>
          <dgm:chMax val="0"/>
          <dgm:chPref val="0"/>
        </dgm:presLayoutVars>
      </dgm:prSet>
      <dgm:spPr/>
    </dgm:pt>
    <dgm:pt modelId="{760116D6-3B34-44EA-852F-BEE0ACCA9F03}" type="pres">
      <dgm:prSet presAssocID="{28BFF1B1-1D2D-4DF2-83A1-218A998DB33A}" presName="sibTrans" presStyleCnt="0"/>
      <dgm:spPr/>
    </dgm:pt>
    <dgm:pt modelId="{17282A55-1142-44D3-9CA9-217C7059142C}" type="pres">
      <dgm:prSet presAssocID="{6E6FF56F-A695-49B1-9B75-AD1F0AB788F1}" presName="compNode" presStyleCnt="0"/>
      <dgm:spPr/>
    </dgm:pt>
    <dgm:pt modelId="{FDE1CAEC-A314-4035-9FE5-01DD2DAB75BE}" type="pres">
      <dgm:prSet presAssocID="{6E6FF56F-A695-49B1-9B75-AD1F0AB788F1}" presName="bgRect" presStyleLbl="bgShp" presStyleIdx="1" presStyleCnt="7"/>
      <dgm:spPr/>
    </dgm:pt>
    <dgm:pt modelId="{2DF7C9D4-B72E-46C5-8D45-A47F6E572834}" type="pres">
      <dgm:prSet presAssocID="{6E6FF56F-A695-49B1-9B75-AD1F0AB788F1}"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ilding"/>
        </a:ext>
      </dgm:extLst>
    </dgm:pt>
    <dgm:pt modelId="{60B92E00-91C5-4A53-8C4B-F6EE32DBDA7A}" type="pres">
      <dgm:prSet presAssocID="{6E6FF56F-A695-49B1-9B75-AD1F0AB788F1}" presName="spaceRect" presStyleCnt="0"/>
      <dgm:spPr/>
    </dgm:pt>
    <dgm:pt modelId="{6BBA9FF4-7C10-45C0-926D-BF9409BB7460}" type="pres">
      <dgm:prSet presAssocID="{6E6FF56F-A695-49B1-9B75-AD1F0AB788F1}" presName="parTx" presStyleLbl="revTx" presStyleIdx="1" presStyleCnt="7">
        <dgm:presLayoutVars>
          <dgm:chMax val="0"/>
          <dgm:chPref val="0"/>
        </dgm:presLayoutVars>
      </dgm:prSet>
      <dgm:spPr/>
    </dgm:pt>
    <dgm:pt modelId="{8B66DC9E-B9FA-447A-BC86-01D23DE0F6E6}" type="pres">
      <dgm:prSet presAssocID="{D83C4000-B4C9-4CE7-8B91-586FE0EDBE35}" presName="sibTrans" presStyleCnt="0"/>
      <dgm:spPr/>
    </dgm:pt>
    <dgm:pt modelId="{97DF3641-44ED-437E-8579-516669F6F42B}" type="pres">
      <dgm:prSet presAssocID="{032564F3-2EDD-443D-98BD-900739538B47}" presName="compNode" presStyleCnt="0"/>
      <dgm:spPr/>
    </dgm:pt>
    <dgm:pt modelId="{DD05AFDE-FB27-4CB1-8588-FD8D77D5FE00}" type="pres">
      <dgm:prSet presAssocID="{032564F3-2EDD-443D-98BD-900739538B47}" presName="bgRect" presStyleLbl="bgShp" presStyleIdx="2" presStyleCnt="7"/>
      <dgm:spPr/>
    </dgm:pt>
    <dgm:pt modelId="{7B1A217F-CC76-44BA-AE3F-D236D4481164}" type="pres">
      <dgm:prSet presAssocID="{032564F3-2EDD-443D-98BD-900739538B47}"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ilter"/>
        </a:ext>
      </dgm:extLst>
    </dgm:pt>
    <dgm:pt modelId="{FDBB5003-003E-4C36-8125-9BDC7F43990A}" type="pres">
      <dgm:prSet presAssocID="{032564F3-2EDD-443D-98BD-900739538B47}" presName="spaceRect" presStyleCnt="0"/>
      <dgm:spPr/>
    </dgm:pt>
    <dgm:pt modelId="{278E4D52-CBB1-4414-87D7-0C3998A1F692}" type="pres">
      <dgm:prSet presAssocID="{032564F3-2EDD-443D-98BD-900739538B47}" presName="parTx" presStyleLbl="revTx" presStyleIdx="2" presStyleCnt="7">
        <dgm:presLayoutVars>
          <dgm:chMax val="0"/>
          <dgm:chPref val="0"/>
        </dgm:presLayoutVars>
      </dgm:prSet>
      <dgm:spPr/>
    </dgm:pt>
    <dgm:pt modelId="{FE350067-7CCC-463E-AEDE-CA93F595D411}" type="pres">
      <dgm:prSet presAssocID="{BB38FA8F-9614-4D59-AE47-26294E3C32AD}" presName="sibTrans" presStyleCnt="0"/>
      <dgm:spPr/>
    </dgm:pt>
    <dgm:pt modelId="{365EB8BC-62F2-4035-B51B-D1A0F640DD7B}" type="pres">
      <dgm:prSet presAssocID="{8786A236-91CD-4826-A95D-A43EBBFEC649}" presName="compNode" presStyleCnt="0"/>
      <dgm:spPr/>
    </dgm:pt>
    <dgm:pt modelId="{4E0C5F22-C0B4-47F4-BB55-94CEAEE4C201}" type="pres">
      <dgm:prSet presAssocID="{8786A236-91CD-4826-A95D-A43EBBFEC649}" presName="bgRect" presStyleLbl="bgShp" presStyleIdx="3" presStyleCnt="7"/>
      <dgm:spPr/>
    </dgm:pt>
    <dgm:pt modelId="{101ACB92-44E4-4FAF-B9BA-CF11D6B61F49}" type="pres">
      <dgm:prSet presAssocID="{8786A236-91CD-4826-A95D-A43EBBFEC649}"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ustainability"/>
        </a:ext>
      </dgm:extLst>
    </dgm:pt>
    <dgm:pt modelId="{59D11A08-E064-4E57-9802-52DC373D2C4E}" type="pres">
      <dgm:prSet presAssocID="{8786A236-91CD-4826-A95D-A43EBBFEC649}" presName="spaceRect" presStyleCnt="0"/>
      <dgm:spPr/>
    </dgm:pt>
    <dgm:pt modelId="{F6521B4F-B282-4158-B8CC-A36B09864F08}" type="pres">
      <dgm:prSet presAssocID="{8786A236-91CD-4826-A95D-A43EBBFEC649}" presName="parTx" presStyleLbl="revTx" presStyleIdx="3" presStyleCnt="7">
        <dgm:presLayoutVars>
          <dgm:chMax val="0"/>
          <dgm:chPref val="0"/>
        </dgm:presLayoutVars>
      </dgm:prSet>
      <dgm:spPr/>
    </dgm:pt>
    <dgm:pt modelId="{7E91A660-D3A7-42FB-BCCA-22A1D56D6315}" type="pres">
      <dgm:prSet presAssocID="{89C04AB9-40A6-456C-BABE-DB2AA1F95D4D}" presName="sibTrans" presStyleCnt="0"/>
      <dgm:spPr/>
    </dgm:pt>
    <dgm:pt modelId="{7624927E-9C1D-420D-AA37-43972540B65B}" type="pres">
      <dgm:prSet presAssocID="{205B4B0C-B1B2-4C22-99D3-AF8C95CF2FB1}" presName="compNode" presStyleCnt="0"/>
      <dgm:spPr/>
    </dgm:pt>
    <dgm:pt modelId="{A6AA1550-5B2F-44E4-9451-11C7984F0526}" type="pres">
      <dgm:prSet presAssocID="{205B4B0C-B1B2-4C22-99D3-AF8C95CF2FB1}" presName="bgRect" presStyleLbl="bgShp" presStyleIdx="4" presStyleCnt="7"/>
      <dgm:spPr/>
    </dgm:pt>
    <dgm:pt modelId="{6D98F757-3304-47A1-955A-F6B31C4C61C8}" type="pres">
      <dgm:prSet presAssocID="{205B4B0C-B1B2-4C22-99D3-AF8C95CF2FB1}"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aximise"/>
        </a:ext>
      </dgm:extLst>
    </dgm:pt>
    <dgm:pt modelId="{85A7E851-AAD5-43A0-ACED-C77EC0AD7836}" type="pres">
      <dgm:prSet presAssocID="{205B4B0C-B1B2-4C22-99D3-AF8C95CF2FB1}" presName="spaceRect" presStyleCnt="0"/>
      <dgm:spPr/>
    </dgm:pt>
    <dgm:pt modelId="{664DB063-A96C-4634-B9BE-E6A0392202BC}" type="pres">
      <dgm:prSet presAssocID="{205B4B0C-B1B2-4C22-99D3-AF8C95CF2FB1}" presName="parTx" presStyleLbl="revTx" presStyleIdx="4" presStyleCnt="7">
        <dgm:presLayoutVars>
          <dgm:chMax val="0"/>
          <dgm:chPref val="0"/>
        </dgm:presLayoutVars>
      </dgm:prSet>
      <dgm:spPr/>
    </dgm:pt>
    <dgm:pt modelId="{E1814338-3169-4264-B765-C0A1E7237955}" type="pres">
      <dgm:prSet presAssocID="{D2EC038E-130B-488F-A0ED-2EC7CA794F96}" presName="sibTrans" presStyleCnt="0"/>
      <dgm:spPr/>
    </dgm:pt>
    <dgm:pt modelId="{129B4DBE-F001-4384-B1BA-F28B05414EED}" type="pres">
      <dgm:prSet presAssocID="{B1BB26B9-F822-4746-A80D-3BD99750B815}" presName="compNode" presStyleCnt="0"/>
      <dgm:spPr/>
    </dgm:pt>
    <dgm:pt modelId="{AB5A00F1-FB80-427A-BDAB-EB333742F63C}" type="pres">
      <dgm:prSet presAssocID="{B1BB26B9-F822-4746-A80D-3BD99750B815}" presName="bgRect" presStyleLbl="bgShp" presStyleIdx="5" presStyleCnt="7"/>
      <dgm:spPr/>
    </dgm:pt>
    <dgm:pt modelId="{2499BBB2-9066-47C0-BDDB-C157EBAA02C8}" type="pres">
      <dgm:prSet presAssocID="{B1BB26B9-F822-4746-A80D-3BD99750B815}"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Marketing"/>
        </a:ext>
      </dgm:extLst>
    </dgm:pt>
    <dgm:pt modelId="{8B1499E4-B076-4D05-8D99-9FDC614E32E0}" type="pres">
      <dgm:prSet presAssocID="{B1BB26B9-F822-4746-A80D-3BD99750B815}" presName="spaceRect" presStyleCnt="0"/>
      <dgm:spPr/>
    </dgm:pt>
    <dgm:pt modelId="{895649D6-03D3-44BC-88B1-4534313DE4F8}" type="pres">
      <dgm:prSet presAssocID="{B1BB26B9-F822-4746-A80D-3BD99750B815}" presName="parTx" presStyleLbl="revTx" presStyleIdx="5" presStyleCnt="7">
        <dgm:presLayoutVars>
          <dgm:chMax val="0"/>
          <dgm:chPref val="0"/>
        </dgm:presLayoutVars>
      </dgm:prSet>
      <dgm:spPr/>
    </dgm:pt>
    <dgm:pt modelId="{85F8D0CF-4B6B-469A-9FE7-ECE6B021953C}" type="pres">
      <dgm:prSet presAssocID="{DAC3FFD9-442A-456F-8130-4C05CC99FAD8}" presName="sibTrans" presStyleCnt="0"/>
      <dgm:spPr/>
    </dgm:pt>
    <dgm:pt modelId="{4E744B72-1D3D-4530-B511-CF5BBFE37BC9}" type="pres">
      <dgm:prSet presAssocID="{53C8C34B-FBEF-4B24-AE2C-5526B0A64345}" presName="compNode" presStyleCnt="0"/>
      <dgm:spPr/>
    </dgm:pt>
    <dgm:pt modelId="{FFB1CE13-5FE2-48F0-83EA-CA1EC69CC1FE}" type="pres">
      <dgm:prSet presAssocID="{53C8C34B-FBEF-4B24-AE2C-5526B0A64345}" presName="bgRect" presStyleLbl="bgShp" presStyleIdx="6" presStyleCnt="7"/>
      <dgm:spPr/>
    </dgm:pt>
    <dgm:pt modelId="{69151685-EC43-43D9-92DC-24EDFD6FE964}" type="pres">
      <dgm:prSet presAssocID="{53C8C34B-FBEF-4B24-AE2C-5526B0A64345}"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Bullseye"/>
        </a:ext>
      </dgm:extLst>
    </dgm:pt>
    <dgm:pt modelId="{B64F5212-3542-47D2-A446-A5AAD170BB7A}" type="pres">
      <dgm:prSet presAssocID="{53C8C34B-FBEF-4B24-AE2C-5526B0A64345}" presName="spaceRect" presStyleCnt="0"/>
      <dgm:spPr/>
    </dgm:pt>
    <dgm:pt modelId="{84190A3B-8853-4A71-AAC0-2777C5E9DEB2}" type="pres">
      <dgm:prSet presAssocID="{53C8C34B-FBEF-4B24-AE2C-5526B0A64345}" presName="parTx" presStyleLbl="revTx" presStyleIdx="6" presStyleCnt="7">
        <dgm:presLayoutVars>
          <dgm:chMax val="0"/>
          <dgm:chPref val="0"/>
        </dgm:presLayoutVars>
      </dgm:prSet>
      <dgm:spPr/>
    </dgm:pt>
  </dgm:ptLst>
  <dgm:cxnLst>
    <dgm:cxn modelId="{99C4BA15-7661-4901-A044-3FE94C8F223C}" type="presOf" srcId="{B1BB26B9-F822-4746-A80D-3BD99750B815}" destId="{895649D6-03D3-44BC-88B1-4534313DE4F8}" srcOrd="0" destOrd="0" presId="urn:microsoft.com/office/officeart/2018/2/layout/IconVerticalSolidList"/>
    <dgm:cxn modelId="{C132611F-FA33-41AF-9AE2-39C3646BF820}" srcId="{2B124204-F107-4FFF-A63F-B0842D1111EB}" destId="{032564F3-2EDD-443D-98BD-900739538B47}" srcOrd="2" destOrd="0" parTransId="{420D6018-344A-402A-9B07-1CFA9CC41F9B}" sibTransId="{BB38FA8F-9614-4D59-AE47-26294E3C32AD}"/>
    <dgm:cxn modelId="{73E6052D-50AF-4D7F-A5B3-264C50F5E0C0}" srcId="{2B124204-F107-4FFF-A63F-B0842D1111EB}" destId="{2ABF888F-0345-4F54-97F1-290B9448199F}" srcOrd="0" destOrd="0" parTransId="{21C2FDC1-F385-4BFF-95AD-28BBE6CDF605}" sibTransId="{28BFF1B1-1D2D-4DF2-83A1-218A998DB33A}"/>
    <dgm:cxn modelId="{F336C330-F41B-4490-B1B9-B5D2F27F3775}" type="presOf" srcId="{2B124204-F107-4FFF-A63F-B0842D1111EB}" destId="{C937D931-C1E3-4006-B070-2F3E728F4D36}" srcOrd="0" destOrd="0" presId="urn:microsoft.com/office/officeart/2018/2/layout/IconVerticalSolidList"/>
    <dgm:cxn modelId="{E2DFC537-FC81-4F26-A2E3-AB8FDF839980}" type="presOf" srcId="{032564F3-2EDD-443D-98BD-900739538B47}" destId="{278E4D52-CBB1-4414-87D7-0C3998A1F692}" srcOrd="0" destOrd="0" presId="urn:microsoft.com/office/officeart/2018/2/layout/IconVerticalSolidList"/>
    <dgm:cxn modelId="{6149D361-0D88-43A2-B3F7-C4CEEC2C76B5}" srcId="{2B124204-F107-4FFF-A63F-B0842D1111EB}" destId="{B1BB26B9-F822-4746-A80D-3BD99750B815}" srcOrd="5" destOrd="0" parTransId="{20C58806-E362-4D40-90FD-A1109364F1FD}" sibTransId="{DAC3FFD9-442A-456F-8130-4C05CC99FAD8}"/>
    <dgm:cxn modelId="{7337CB62-7D24-4318-8806-BCA8A0425ACA}" srcId="{2B124204-F107-4FFF-A63F-B0842D1111EB}" destId="{8786A236-91CD-4826-A95D-A43EBBFEC649}" srcOrd="3" destOrd="0" parTransId="{89876F07-6335-47DC-BC9B-4C2BADB80A44}" sibTransId="{89C04AB9-40A6-456C-BABE-DB2AA1F95D4D}"/>
    <dgm:cxn modelId="{F63D8F65-93DA-4BFB-AC9E-FD0EFB0D4A09}" srcId="{2B124204-F107-4FFF-A63F-B0842D1111EB}" destId="{53C8C34B-FBEF-4B24-AE2C-5526B0A64345}" srcOrd="6" destOrd="0" parTransId="{7E60E143-9644-40F1-B855-5BCF7322E5BF}" sibTransId="{E6B75DFC-87AA-48B3-8FFD-9482D01403D1}"/>
    <dgm:cxn modelId="{C1839367-D41E-445A-9E9F-957B1104CE84}" type="presOf" srcId="{6E6FF56F-A695-49B1-9B75-AD1F0AB788F1}" destId="{6BBA9FF4-7C10-45C0-926D-BF9409BB7460}" srcOrd="0" destOrd="0" presId="urn:microsoft.com/office/officeart/2018/2/layout/IconVerticalSolidList"/>
    <dgm:cxn modelId="{62DF1277-D885-46D4-8F09-70A728E557A9}" type="presOf" srcId="{2ABF888F-0345-4F54-97F1-290B9448199F}" destId="{3FB23EB9-78B7-4F3C-97A6-995BCFAE637C}" srcOrd="0" destOrd="0" presId="urn:microsoft.com/office/officeart/2018/2/layout/IconVerticalSolidList"/>
    <dgm:cxn modelId="{5A535E7E-DAC5-4DDE-B1A2-294D169C29ED}" srcId="{2B124204-F107-4FFF-A63F-B0842D1111EB}" destId="{205B4B0C-B1B2-4C22-99D3-AF8C95CF2FB1}" srcOrd="4" destOrd="0" parTransId="{6661DA4E-77AD-4CF3-870E-ADBBA3B93DC2}" sibTransId="{D2EC038E-130B-488F-A0ED-2EC7CA794F96}"/>
    <dgm:cxn modelId="{495C689F-2743-469E-A5B3-F4AAF86B3F51}" srcId="{2B124204-F107-4FFF-A63F-B0842D1111EB}" destId="{6E6FF56F-A695-49B1-9B75-AD1F0AB788F1}" srcOrd="1" destOrd="0" parTransId="{4CD3CEE1-1C72-4FAC-BC4D-93DDAC7F8EAA}" sibTransId="{D83C4000-B4C9-4CE7-8B91-586FE0EDBE35}"/>
    <dgm:cxn modelId="{778DDFA6-E9FF-4BBB-AD8A-93831F8D0354}" type="presOf" srcId="{8786A236-91CD-4826-A95D-A43EBBFEC649}" destId="{F6521B4F-B282-4158-B8CC-A36B09864F08}" srcOrd="0" destOrd="0" presId="urn:microsoft.com/office/officeart/2018/2/layout/IconVerticalSolidList"/>
    <dgm:cxn modelId="{0AF969AF-A6E3-456F-A905-5B5D714338CA}" type="presOf" srcId="{205B4B0C-B1B2-4C22-99D3-AF8C95CF2FB1}" destId="{664DB063-A96C-4634-B9BE-E6A0392202BC}" srcOrd="0" destOrd="0" presId="urn:microsoft.com/office/officeart/2018/2/layout/IconVerticalSolidList"/>
    <dgm:cxn modelId="{D707E9DB-1778-4FEE-9AEC-1CA20E4298C6}" type="presOf" srcId="{53C8C34B-FBEF-4B24-AE2C-5526B0A64345}" destId="{84190A3B-8853-4A71-AAC0-2777C5E9DEB2}" srcOrd="0" destOrd="0" presId="urn:microsoft.com/office/officeart/2018/2/layout/IconVerticalSolidList"/>
    <dgm:cxn modelId="{F9BAC8F5-55BA-43EA-92C7-85D13369598D}" type="presParOf" srcId="{C937D931-C1E3-4006-B070-2F3E728F4D36}" destId="{CB775D11-9798-4D20-88FF-B60008061272}" srcOrd="0" destOrd="0" presId="urn:microsoft.com/office/officeart/2018/2/layout/IconVerticalSolidList"/>
    <dgm:cxn modelId="{B8FEA5F2-7A80-4CBC-9E9E-8D1477F7BA4D}" type="presParOf" srcId="{CB775D11-9798-4D20-88FF-B60008061272}" destId="{6F831815-B85B-419D-B711-D5150EE9E965}" srcOrd="0" destOrd="0" presId="urn:microsoft.com/office/officeart/2018/2/layout/IconVerticalSolidList"/>
    <dgm:cxn modelId="{C9FE55E4-5834-4AD7-9462-4D130907F54E}" type="presParOf" srcId="{CB775D11-9798-4D20-88FF-B60008061272}" destId="{F13781BE-48D7-490C-8068-7E92C900297C}" srcOrd="1" destOrd="0" presId="urn:microsoft.com/office/officeart/2018/2/layout/IconVerticalSolidList"/>
    <dgm:cxn modelId="{EE9B0389-57C4-469D-BEC4-1DC6EE2ADCEA}" type="presParOf" srcId="{CB775D11-9798-4D20-88FF-B60008061272}" destId="{05C864AD-25B6-43DF-8F62-DBFD07D41BDC}" srcOrd="2" destOrd="0" presId="urn:microsoft.com/office/officeart/2018/2/layout/IconVerticalSolidList"/>
    <dgm:cxn modelId="{D6E9A5D0-3CA3-4A66-BE44-C109D52F4DB0}" type="presParOf" srcId="{CB775D11-9798-4D20-88FF-B60008061272}" destId="{3FB23EB9-78B7-4F3C-97A6-995BCFAE637C}" srcOrd="3" destOrd="0" presId="urn:microsoft.com/office/officeart/2018/2/layout/IconVerticalSolidList"/>
    <dgm:cxn modelId="{E9B98610-8CF1-4475-8E06-CE0EAF7731AE}" type="presParOf" srcId="{C937D931-C1E3-4006-B070-2F3E728F4D36}" destId="{760116D6-3B34-44EA-852F-BEE0ACCA9F03}" srcOrd="1" destOrd="0" presId="urn:microsoft.com/office/officeart/2018/2/layout/IconVerticalSolidList"/>
    <dgm:cxn modelId="{051E097D-A126-438F-AEC2-EB565D2DF246}" type="presParOf" srcId="{C937D931-C1E3-4006-B070-2F3E728F4D36}" destId="{17282A55-1142-44D3-9CA9-217C7059142C}" srcOrd="2" destOrd="0" presId="urn:microsoft.com/office/officeart/2018/2/layout/IconVerticalSolidList"/>
    <dgm:cxn modelId="{3C5BB0AC-ABE9-4263-96F3-4CA78C6494FD}" type="presParOf" srcId="{17282A55-1142-44D3-9CA9-217C7059142C}" destId="{FDE1CAEC-A314-4035-9FE5-01DD2DAB75BE}" srcOrd="0" destOrd="0" presId="urn:microsoft.com/office/officeart/2018/2/layout/IconVerticalSolidList"/>
    <dgm:cxn modelId="{0EE4F743-8EE9-431E-96EF-85152BA1F4DB}" type="presParOf" srcId="{17282A55-1142-44D3-9CA9-217C7059142C}" destId="{2DF7C9D4-B72E-46C5-8D45-A47F6E572834}" srcOrd="1" destOrd="0" presId="urn:microsoft.com/office/officeart/2018/2/layout/IconVerticalSolidList"/>
    <dgm:cxn modelId="{653F2E35-63C2-4CE5-8279-BFFDC1183AB9}" type="presParOf" srcId="{17282A55-1142-44D3-9CA9-217C7059142C}" destId="{60B92E00-91C5-4A53-8C4B-F6EE32DBDA7A}" srcOrd="2" destOrd="0" presId="urn:microsoft.com/office/officeart/2018/2/layout/IconVerticalSolidList"/>
    <dgm:cxn modelId="{1B016064-0751-411B-8A1E-AE0B1C248F0E}" type="presParOf" srcId="{17282A55-1142-44D3-9CA9-217C7059142C}" destId="{6BBA9FF4-7C10-45C0-926D-BF9409BB7460}" srcOrd="3" destOrd="0" presId="urn:microsoft.com/office/officeart/2018/2/layout/IconVerticalSolidList"/>
    <dgm:cxn modelId="{9EAA3E2B-2B77-4FCB-80B2-9230D787E531}" type="presParOf" srcId="{C937D931-C1E3-4006-B070-2F3E728F4D36}" destId="{8B66DC9E-B9FA-447A-BC86-01D23DE0F6E6}" srcOrd="3" destOrd="0" presId="urn:microsoft.com/office/officeart/2018/2/layout/IconVerticalSolidList"/>
    <dgm:cxn modelId="{0F0FE593-C11B-4B90-BFCF-810F014AC150}" type="presParOf" srcId="{C937D931-C1E3-4006-B070-2F3E728F4D36}" destId="{97DF3641-44ED-437E-8579-516669F6F42B}" srcOrd="4" destOrd="0" presId="urn:microsoft.com/office/officeart/2018/2/layout/IconVerticalSolidList"/>
    <dgm:cxn modelId="{575A4C4C-89EB-4714-A3B6-44F4BB432954}" type="presParOf" srcId="{97DF3641-44ED-437E-8579-516669F6F42B}" destId="{DD05AFDE-FB27-4CB1-8588-FD8D77D5FE00}" srcOrd="0" destOrd="0" presId="urn:microsoft.com/office/officeart/2018/2/layout/IconVerticalSolidList"/>
    <dgm:cxn modelId="{ED627899-01DD-4518-A2D1-D6F7DD1BC225}" type="presParOf" srcId="{97DF3641-44ED-437E-8579-516669F6F42B}" destId="{7B1A217F-CC76-44BA-AE3F-D236D4481164}" srcOrd="1" destOrd="0" presId="urn:microsoft.com/office/officeart/2018/2/layout/IconVerticalSolidList"/>
    <dgm:cxn modelId="{B034EDA8-EB47-4AC9-8CCE-4D914F29BC17}" type="presParOf" srcId="{97DF3641-44ED-437E-8579-516669F6F42B}" destId="{FDBB5003-003E-4C36-8125-9BDC7F43990A}" srcOrd="2" destOrd="0" presId="urn:microsoft.com/office/officeart/2018/2/layout/IconVerticalSolidList"/>
    <dgm:cxn modelId="{56C903D7-F392-45F9-9EA8-32928EDC7174}" type="presParOf" srcId="{97DF3641-44ED-437E-8579-516669F6F42B}" destId="{278E4D52-CBB1-4414-87D7-0C3998A1F692}" srcOrd="3" destOrd="0" presId="urn:microsoft.com/office/officeart/2018/2/layout/IconVerticalSolidList"/>
    <dgm:cxn modelId="{0A8DDC75-1AEA-4122-9735-D3E01F52E168}" type="presParOf" srcId="{C937D931-C1E3-4006-B070-2F3E728F4D36}" destId="{FE350067-7CCC-463E-AEDE-CA93F595D411}" srcOrd="5" destOrd="0" presId="urn:microsoft.com/office/officeart/2018/2/layout/IconVerticalSolidList"/>
    <dgm:cxn modelId="{5509D343-19E4-4044-90A2-EDD56AE90168}" type="presParOf" srcId="{C937D931-C1E3-4006-B070-2F3E728F4D36}" destId="{365EB8BC-62F2-4035-B51B-D1A0F640DD7B}" srcOrd="6" destOrd="0" presId="urn:microsoft.com/office/officeart/2018/2/layout/IconVerticalSolidList"/>
    <dgm:cxn modelId="{75051D3B-DDD2-499E-AA73-3F0CC536D4FD}" type="presParOf" srcId="{365EB8BC-62F2-4035-B51B-D1A0F640DD7B}" destId="{4E0C5F22-C0B4-47F4-BB55-94CEAEE4C201}" srcOrd="0" destOrd="0" presId="urn:microsoft.com/office/officeart/2018/2/layout/IconVerticalSolidList"/>
    <dgm:cxn modelId="{2E4E45F1-6573-4C94-8F65-A5F776D52396}" type="presParOf" srcId="{365EB8BC-62F2-4035-B51B-D1A0F640DD7B}" destId="{101ACB92-44E4-4FAF-B9BA-CF11D6B61F49}" srcOrd="1" destOrd="0" presId="urn:microsoft.com/office/officeart/2018/2/layout/IconVerticalSolidList"/>
    <dgm:cxn modelId="{4D1B55D2-CC54-44FD-B52A-8131AC2046B3}" type="presParOf" srcId="{365EB8BC-62F2-4035-B51B-D1A0F640DD7B}" destId="{59D11A08-E064-4E57-9802-52DC373D2C4E}" srcOrd="2" destOrd="0" presId="urn:microsoft.com/office/officeart/2018/2/layout/IconVerticalSolidList"/>
    <dgm:cxn modelId="{46B6B427-787E-4AA2-8A0D-474AE370262A}" type="presParOf" srcId="{365EB8BC-62F2-4035-B51B-D1A0F640DD7B}" destId="{F6521B4F-B282-4158-B8CC-A36B09864F08}" srcOrd="3" destOrd="0" presId="urn:microsoft.com/office/officeart/2018/2/layout/IconVerticalSolidList"/>
    <dgm:cxn modelId="{98FF12F4-3E41-45A2-9F61-162266BFA82C}" type="presParOf" srcId="{C937D931-C1E3-4006-B070-2F3E728F4D36}" destId="{7E91A660-D3A7-42FB-BCCA-22A1D56D6315}" srcOrd="7" destOrd="0" presId="urn:microsoft.com/office/officeart/2018/2/layout/IconVerticalSolidList"/>
    <dgm:cxn modelId="{E863768E-89A1-4791-952D-E46721CA29C0}" type="presParOf" srcId="{C937D931-C1E3-4006-B070-2F3E728F4D36}" destId="{7624927E-9C1D-420D-AA37-43972540B65B}" srcOrd="8" destOrd="0" presId="urn:microsoft.com/office/officeart/2018/2/layout/IconVerticalSolidList"/>
    <dgm:cxn modelId="{051B4CC6-D497-473D-8676-DC89ED771FB9}" type="presParOf" srcId="{7624927E-9C1D-420D-AA37-43972540B65B}" destId="{A6AA1550-5B2F-44E4-9451-11C7984F0526}" srcOrd="0" destOrd="0" presId="urn:microsoft.com/office/officeart/2018/2/layout/IconVerticalSolidList"/>
    <dgm:cxn modelId="{F58348BF-EE18-4748-9BDA-969CD3BADD8E}" type="presParOf" srcId="{7624927E-9C1D-420D-AA37-43972540B65B}" destId="{6D98F757-3304-47A1-955A-F6B31C4C61C8}" srcOrd="1" destOrd="0" presId="urn:microsoft.com/office/officeart/2018/2/layout/IconVerticalSolidList"/>
    <dgm:cxn modelId="{A91C8730-634F-4C02-BCA1-23E70F76B70F}" type="presParOf" srcId="{7624927E-9C1D-420D-AA37-43972540B65B}" destId="{85A7E851-AAD5-43A0-ACED-C77EC0AD7836}" srcOrd="2" destOrd="0" presId="urn:microsoft.com/office/officeart/2018/2/layout/IconVerticalSolidList"/>
    <dgm:cxn modelId="{C3E53C7B-A6D9-4761-B114-E7A1E4A2D2A7}" type="presParOf" srcId="{7624927E-9C1D-420D-AA37-43972540B65B}" destId="{664DB063-A96C-4634-B9BE-E6A0392202BC}" srcOrd="3" destOrd="0" presId="urn:microsoft.com/office/officeart/2018/2/layout/IconVerticalSolidList"/>
    <dgm:cxn modelId="{62EBDB81-9E99-4141-BFA0-D94A64183599}" type="presParOf" srcId="{C937D931-C1E3-4006-B070-2F3E728F4D36}" destId="{E1814338-3169-4264-B765-C0A1E7237955}" srcOrd="9" destOrd="0" presId="urn:microsoft.com/office/officeart/2018/2/layout/IconVerticalSolidList"/>
    <dgm:cxn modelId="{B3B79EC6-EAE4-40DA-82BA-D25EF2158A48}" type="presParOf" srcId="{C937D931-C1E3-4006-B070-2F3E728F4D36}" destId="{129B4DBE-F001-4384-B1BA-F28B05414EED}" srcOrd="10" destOrd="0" presId="urn:microsoft.com/office/officeart/2018/2/layout/IconVerticalSolidList"/>
    <dgm:cxn modelId="{865FBBD2-76BF-499C-9077-2378F0FCB7DC}" type="presParOf" srcId="{129B4DBE-F001-4384-B1BA-F28B05414EED}" destId="{AB5A00F1-FB80-427A-BDAB-EB333742F63C}" srcOrd="0" destOrd="0" presId="urn:microsoft.com/office/officeart/2018/2/layout/IconVerticalSolidList"/>
    <dgm:cxn modelId="{B28B32F3-9F46-4667-A8E8-45A8D10B8CF0}" type="presParOf" srcId="{129B4DBE-F001-4384-B1BA-F28B05414EED}" destId="{2499BBB2-9066-47C0-BDDB-C157EBAA02C8}" srcOrd="1" destOrd="0" presId="urn:microsoft.com/office/officeart/2018/2/layout/IconVerticalSolidList"/>
    <dgm:cxn modelId="{EE92DF87-E386-4E67-9E25-7A0D7FA5D2C6}" type="presParOf" srcId="{129B4DBE-F001-4384-B1BA-F28B05414EED}" destId="{8B1499E4-B076-4D05-8D99-9FDC614E32E0}" srcOrd="2" destOrd="0" presId="urn:microsoft.com/office/officeart/2018/2/layout/IconVerticalSolidList"/>
    <dgm:cxn modelId="{F89402F0-F5C8-42AE-B759-4EF6700A8F08}" type="presParOf" srcId="{129B4DBE-F001-4384-B1BA-F28B05414EED}" destId="{895649D6-03D3-44BC-88B1-4534313DE4F8}" srcOrd="3" destOrd="0" presId="urn:microsoft.com/office/officeart/2018/2/layout/IconVerticalSolidList"/>
    <dgm:cxn modelId="{7596BFC4-F2AE-4AF3-A448-AADF161034BE}" type="presParOf" srcId="{C937D931-C1E3-4006-B070-2F3E728F4D36}" destId="{85F8D0CF-4B6B-469A-9FE7-ECE6B021953C}" srcOrd="11" destOrd="0" presId="urn:microsoft.com/office/officeart/2018/2/layout/IconVerticalSolidList"/>
    <dgm:cxn modelId="{CDEA9095-486D-4F4C-A5EB-1ED4DA777715}" type="presParOf" srcId="{C937D931-C1E3-4006-B070-2F3E728F4D36}" destId="{4E744B72-1D3D-4530-B511-CF5BBFE37BC9}" srcOrd="12" destOrd="0" presId="urn:microsoft.com/office/officeart/2018/2/layout/IconVerticalSolidList"/>
    <dgm:cxn modelId="{E9251B4C-1137-4C92-B792-C17753E1F85D}" type="presParOf" srcId="{4E744B72-1D3D-4530-B511-CF5BBFE37BC9}" destId="{FFB1CE13-5FE2-48F0-83EA-CA1EC69CC1FE}" srcOrd="0" destOrd="0" presId="urn:microsoft.com/office/officeart/2018/2/layout/IconVerticalSolidList"/>
    <dgm:cxn modelId="{5292DB14-DFAE-42CB-9625-7A134F295368}" type="presParOf" srcId="{4E744B72-1D3D-4530-B511-CF5BBFE37BC9}" destId="{69151685-EC43-43D9-92DC-24EDFD6FE964}" srcOrd="1" destOrd="0" presId="urn:microsoft.com/office/officeart/2018/2/layout/IconVerticalSolidList"/>
    <dgm:cxn modelId="{F3294C40-D27A-402C-91FD-598FDE5B8365}" type="presParOf" srcId="{4E744B72-1D3D-4530-B511-CF5BBFE37BC9}" destId="{B64F5212-3542-47D2-A446-A5AAD170BB7A}" srcOrd="2" destOrd="0" presId="urn:microsoft.com/office/officeart/2018/2/layout/IconVerticalSolidList"/>
    <dgm:cxn modelId="{9E467771-1C4A-45DA-A27C-02DB5515B8F2}" type="presParOf" srcId="{4E744B72-1D3D-4530-B511-CF5BBFE37BC9}" destId="{84190A3B-8853-4A71-AAC0-2777C5E9DEB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04E594-37DF-E14D-A26A-4496ABBD5EEA}">
      <dsp:nvSpPr>
        <dsp:cNvPr id="0" name=""/>
        <dsp:cNvSpPr/>
      </dsp:nvSpPr>
      <dsp:spPr>
        <a:xfrm>
          <a:off x="911096" y="303738"/>
          <a:ext cx="4182632" cy="4182632"/>
        </a:xfrm>
        <a:prstGeom prst="pie">
          <a:avLst>
            <a:gd name="adj1" fmla="val 16200000"/>
            <a:gd name="adj2" fmla="val 19285716"/>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IN" sz="1100" kern="1200"/>
            <a:t>Multifunctional alkaline water ionizer</a:t>
          </a:r>
          <a:endParaRPr lang="en-US" sz="1100" kern="1200"/>
        </a:p>
      </dsp:txBody>
      <dsp:txXfrm>
        <a:off x="3108471" y="692126"/>
        <a:ext cx="995864" cy="796691"/>
      </dsp:txXfrm>
    </dsp:sp>
    <dsp:sp modelId="{CB607628-5833-4341-AACD-BF8A84AF2CBF}">
      <dsp:nvSpPr>
        <dsp:cNvPr id="0" name=""/>
        <dsp:cNvSpPr/>
      </dsp:nvSpPr>
      <dsp:spPr>
        <a:xfrm>
          <a:off x="964872" y="370959"/>
          <a:ext cx="4182632" cy="4182632"/>
        </a:xfrm>
        <a:prstGeom prst="pie">
          <a:avLst>
            <a:gd name="adj1" fmla="val 19285716"/>
            <a:gd name="adj2" fmla="val 771428"/>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IN" sz="1100" kern="1200"/>
            <a:t>Five water types: drinking, cooking, beauty, cleaning, acidic</a:t>
          </a:r>
          <a:endParaRPr lang="en-US" sz="1100" kern="1200"/>
        </a:p>
      </dsp:txBody>
      <dsp:txXfrm>
        <a:off x="3805577" y="1887163"/>
        <a:ext cx="1145244" cy="697105"/>
      </dsp:txXfrm>
    </dsp:sp>
    <dsp:sp modelId="{09942521-82BF-DE46-B76D-6D5B23EF6169}">
      <dsp:nvSpPr>
        <dsp:cNvPr id="0" name=""/>
        <dsp:cNvSpPr/>
      </dsp:nvSpPr>
      <dsp:spPr>
        <a:xfrm>
          <a:off x="945453" y="455608"/>
          <a:ext cx="4182632" cy="4182632"/>
        </a:xfrm>
        <a:prstGeom prst="pie">
          <a:avLst>
            <a:gd name="adj1" fmla="val 771428"/>
            <a:gd name="adj2" fmla="val 3857143"/>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IN" sz="1100" kern="1200"/>
            <a:t>pH-adjustable hydration tailored to lifestyle needs</a:t>
          </a:r>
          <a:endParaRPr lang="en-US" sz="1100" kern="1200"/>
        </a:p>
      </dsp:txBody>
      <dsp:txXfrm>
        <a:off x="3631300" y="2932821"/>
        <a:ext cx="995864" cy="771795"/>
      </dsp:txXfrm>
    </dsp:sp>
    <dsp:sp modelId="{11330FF5-2375-B146-BB49-EA92386D0198}">
      <dsp:nvSpPr>
        <dsp:cNvPr id="0" name=""/>
        <dsp:cNvSpPr/>
      </dsp:nvSpPr>
      <dsp:spPr>
        <a:xfrm>
          <a:off x="867775" y="492953"/>
          <a:ext cx="4182632" cy="4182632"/>
        </a:xfrm>
        <a:prstGeom prst="pie">
          <a:avLst>
            <a:gd name="adj1" fmla="val 3857226"/>
            <a:gd name="adj2" fmla="val 6942858"/>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IN" sz="1100" kern="1200"/>
            <a:t>Scientific validation of health benefits</a:t>
          </a:r>
          <a:endParaRPr lang="en-US" sz="1100" kern="1200"/>
        </a:p>
      </dsp:txBody>
      <dsp:txXfrm>
        <a:off x="2473607" y="3779306"/>
        <a:ext cx="970968" cy="697105"/>
      </dsp:txXfrm>
    </dsp:sp>
    <dsp:sp modelId="{DC1D74B8-311C-9442-A348-6ACA88AF8B3B}">
      <dsp:nvSpPr>
        <dsp:cNvPr id="0" name=""/>
        <dsp:cNvSpPr/>
      </dsp:nvSpPr>
      <dsp:spPr>
        <a:xfrm>
          <a:off x="790098" y="455608"/>
          <a:ext cx="4182632" cy="4182632"/>
        </a:xfrm>
        <a:prstGeom prst="pie">
          <a:avLst>
            <a:gd name="adj1" fmla="val 6942858"/>
            <a:gd name="adj2" fmla="val 10028574"/>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IN" sz="1100" kern="1200"/>
            <a:t>Eco-friendly alternative to bottled water</a:t>
          </a:r>
          <a:endParaRPr lang="en-US" sz="1100" kern="1200"/>
        </a:p>
      </dsp:txBody>
      <dsp:txXfrm>
        <a:off x="1291018" y="2932821"/>
        <a:ext cx="995864" cy="771795"/>
      </dsp:txXfrm>
    </dsp:sp>
    <dsp:sp modelId="{52E3B3D7-F4F2-3D47-868E-E70B587103B9}">
      <dsp:nvSpPr>
        <dsp:cNvPr id="0" name=""/>
        <dsp:cNvSpPr/>
      </dsp:nvSpPr>
      <dsp:spPr>
        <a:xfrm>
          <a:off x="770679" y="370959"/>
          <a:ext cx="4182632" cy="4182632"/>
        </a:xfrm>
        <a:prstGeom prst="pie">
          <a:avLst>
            <a:gd name="adj1" fmla="val 10028574"/>
            <a:gd name="adj2" fmla="val 13114284"/>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IN" sz="1100" kern="1200"/>
            <a:t>Long-term cost savings for households</a:t>
          </a:r>
          <a:endParaRPr lang="en-US" sz="1100" kern="1200"/>
        </a:p>
      </dsp:txBody>
      <dsp:txXfrm>
        <a:off x="967362" y="1887163"/>
        <a:ext cx="1145244" cy="697105"/>
      </dsp:txXfrm>
    </dsp:sp>
    <dsp:sp modelId="{F9DACA64-B0A6-AA4B-A95B-4806931BF025}">
      <dsp:nvSpPr>
        <dsp:cNvPr id="0" name=""/>
        <dsp:cNvSpPr/>
      </dsp:nvSpPr>
      <dsp:spPr>
        <a:xfrm>
          <a:off x="824455" y="303738"/>
          <a:ext cx="4182632" cy="4182632"/>
        </a:xfrm>
        <a:prstGeom prst="pie">
          <a:avLst>
            <a:gd name="adj1" fmla="val 13114284"/>
            <a:gd name="adj2" fmla="val 162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IN" sz="1100" kern="1200"/>
            <a:t>Compact, user-friendly digital interface</a:t>
          </a:r>
          <a:endParaRPr lang="en-US" sz="1100" kern="1200"/>
        </a:p>
      </dsp:txBody>
      <dsp:txXfrm>
        <a:off x="1813847" y="692126"/>
        <a:ext cx="995864" cy="796691"/>
      </dsp:txXfrm>
    </dsp:sp>
    <dsp:sp modelId="{0962580A-3F39-2D45-B3BD-DA1553C0DA35}">
      <dsp:nvSpPr>
        <dsp:cNvPr id="0" name=""/>
        <dsp:cNvSpPr/>
      </dsp:nvSpPr>
      <dsp:spPr>
        <a:xfrm>
          <a:off x="651962" y="44813"/>
          <a:ext cx="4700481" cy="4700481"/>
        </a:xfrm>
        <a:prstGeom prst="circularArrow">
          <a:avLst>
            <a:gd name="adj1" fmla="val 5085"/>
            <a:gd name="adj2" fmla="val 327528"/>
            <a:gd name="adj3" fmla="val 18957827"/>
            <a:gd name="adj4" fmla="val 16200343"/>
            <a:gd name="adj5" fmla="val 5932"/>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E32E203-8CD0-1243-8DD3-21C6950AB2C8}">
      <dsp:nvSpPr>
        <dsp:cNvPr id="0" name=""/>
        <dsp:cNvSpPr/>
      </dsp:nvSpPr>
      <dsp:spPr>
        <a:xfrm>
          <a:off x="706077" y="112332"/>
          <a:ext cx="4700481" cy="4700481"/>
        </a:xfrm>
        <a:prstGeom prst="circularArrow">
          <a:avLst>
            <a:gd name="adj1" fmla="val 5085"/>
            <a:gd name="adj2" fmla="val 327528"/>
            <a:gd name="adj3" fmla="val 443744"/>
            <a:gd name="adj4" fmla="val 19285776"/>
            <a:gd name="adj5" fmla="val 5932"/>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67B7164-6ADD-8847-BB55-5584DF709CF7}">
      <dsp:nvSpPr>
        <dsp:cNvPr id="0" name=""/>
        <dsp:cNvSpPr/>
      </dsp:nvSpPr>
      <dsp:spPr>
        <a:xfrm>
          <a:off x="686589" y="196784"/>
          <a:ext cx="4700481" cy="4700481"/>
        </a:xfrm>
        <a:prstGeom prst="circularArrow">
          <a:avLst>
            <a:gd name="adj1" fmla="val 5085"/>
            <a:gd name="adj2" fmla="val 327528"/>
            <a:gd name="adj3" fmla="val 3529100"/>
            <a:gd name="adj4" fmla="val 770764"/>
            <a:gd name="adj5" fmla="val 5932"/>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B01C8E6-2864-0248-A10C-6702583A5B5E}">
      <dsp:nvSpPr>
        <dsp:cNvPr id="0" name=""/>
        <dsp:cNvSpPr/>
      </dsp:nvSpPr>
      <dsp:spPr>
        <a:xfrm>
          <a:off x="608851" y="233919"/>
          <a:ext cx="4700481" cy="4700481"/>
        </a:xfrm>
        <a:prstGeom prst="circularArrow">
          <a:avLst>
            <a:gd name="adj1" fmla="val 5085"/>
            <a:gd name="adj2" fmla="val 327528"/>
            <a:gd name="adj3" fmla="val 6615046"/>
            <a:gd name="adj4" fmla="val 3857426"/>
            <a:gd name="adj5" fmla="val 5932"/>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349F695-2FD7-BC44-8004-62E8B9EAAF79}">
      <dsp:nvSpPr>
        <dsp:cNvPr id="0" name=""/>
        <dsp:cNvSpPr/>
      </dsp:nvSpPr>
      <dsp:spPr>
        <a:xfrm>
          <a:off x="531112" y="196784"/>
          <a:ext cx="4700481" cy="4700481"/>
        </a:xfrm>
        <a:prstGeom prst="circularArrow">
          <a:avLst>
            <a:gd name="adj1" fmla="val 5085"/>
            <a:gd name="adj2" fmla="val 327528"/>
            <a:gd name="adj3" fmla="val 9701707"/>
            <a:gd name="adj4" fmla="val 6943371"/>
            <a:gd name="adj5" fmla="val 5932"/>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A4E7D36-04C9-1646-BE7E-D3197D4C3479}">
      <dsp:nvSpPr>
        <dsp:cNvPr id="0" name=""/>
        <dsp:cNvSpPr/>
      </dsp:nvSpPr>
      <dsp:spPr>
        <a:xfrm>
          <a:off x="511624" y="112332"/>
          <a:ext cx="4700481" cy="4700481"/>
        </a:xfrm>
        <a:prstGeom prst="circularArrow">
          <a:avLst>
            <a:gd name="adj1" fmla="val 5085"/>
            <a:gd name="adj2" fmla="val 327528"/>
            <a:gd name="adj3" fmla="val 12786695"/>
            <a:gd name="adj4" fmla="val 10028727"/>
            <a:gd name="adj5" fmla="val 5932"/>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FA811E8-57CB-504F-B0A2-2A0A1C40321A}">
      <dsp:nvSpPr>
        <dsp:cNvPr id="0" name=""/>
        <dsp:cNvSpPr/>
      </dsp:nvSpPr>
      <dsp:spPr>
        <a:xfrm>
          <a:off x="565739" y="44813"/>
          <a:ext cx="4700481" cy="4700481"/>
        </a:xfrm>
        <a:prstGeom prst="circularArrow">
          <a:avLst>
            <a:gd name="adj1" fmla="val 5085"/>
            <a:gd name="adj2" fmla="val 327528"/>
            <a:gd name="adj3" fmla="val 15872129"/>
            <a:gd name="adj4" fmla="val 13114645"/>
            <a:gd name="adj5" fmla="val 5932"/>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AA4526-37F6-7043-849F-95B2E9663324}">
      <dsp:nvSpPr>
        <dsp:cNvPr id="0" name=""/>
        <dsp:cNvSpPr/>
      </dsp:nvSpPr>
      <dsp:spPr>
        <a:xfrm rot="16200000">
          <a:off x="1541065" y="-1541065"/>
          <a:ext cx="2175669" cy="5257800"/>
        </a:xfrm>
        <a:prstGeom prst="round1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l" defTabSz="1244600">
            <a:lnSpc>
              <a:spcPct val="90000"/>
            </a:lnSpc>
            <a:spcBef>
              <a:spcPct val="0"/>
            </a:spcBef>
            <a:spcAft>
              <a:spcPct val="35000"/>
            </a:spcAft>
            <a:buNone/>
          </a:pPr>
          <a:r>
            <a:rPr lang="en-IN" sz="2800" kern="1200" dirty="0">
              <a:latin typeface="Times New Roman" panose="02020603050405020304" pitchFamily="18" charset="0"/>
              <a:cs typeface="Times New Roman" panose="02020603050405020304" pitchFamily="18" charset="0"/>
            </a:rPr>
            <a:t>Strength</a:t>
          </a:r>
        </a:p>
        <a:p>
          <a:pPr marL="228600" lvl="1" indent="-228600" algn="l" defTabSz="977900">
            <a:lnSpc>
              <a:spcPct val="90000"/>
            </a:lnSpc>
            <a:spcBef>
              <a:spcPct val="0"/>
            </a:spcBef>
            <a:spcAft>
              <a:spcPct val="15000"/>
            </a:spcAft>
            <a:buNone/>
          </a:pPr>
          <a:r>
            <a:rPr lang="en-IN" sz="2200" kern="1200" dirty="0">
              <a:latin typeface="Times New Roman" panose="02020603050405020304" pitchFamily="18" charset="0"/>
              <a:cs typeface="Times New Roman" panose="02020603050405020304" pitchFamily="18" charset="0"/>
            </a:rPr>
            <a:t>Science-backed USP</a:t>
          </a:r>
        </a:p>
        <a:p>
          <a:pPr marL="228600" lvl="1" indent="-228600" algn="l" defTabSz="977900">
            <a:lnSpc>
              <a:spcPct val="90000"/>
            </a:lnSpc>
            <a:spcBef>
              <a:spcPct val="0"/>
            </a:spcBef>
            <a:spcAft>
              <a:spcPct val="15000"/>
            </a:spcAft>
            <a:buNone/>
          </a:pPr>
          <a:r>
            <a:rPr lang="en-IN" sz="2200" kern="1200" dirty="0">
              <a:latin typeface="Times New Roman" panose="02020603050405020304" pitchFamily="18" charset="0"/>
              <a:cs typeface="Times New Roman" panose="02020603050405020304" pitchFamily="18" charset="0"/>
            </a:rPr>
            <a:t>Eco-sustainable</a:t>
          </a:r>
        </a:p>
      </dsp:txBody>
      <dsp:txXfrm rot="5400000">
        <a:off x="0" y="0"/>
        <a:ext cx="5257800" cy="1631751"/>
      </dsp:txXfrm>
    </dsp:sp>
    <dsp:sp modelId="{AD26A382-9AC3-3C4C-A80D-46A68DAABB7C}">
      <dsp:nvSpPr>
        <dsp:cNvPr id="0" name=""/>
        <dsp:cNvSpPr/>
      </dsp:nvSpPr>
      <dsp:spPr>
        <a:xfrm>
          <a:off x="5257800" y="0"/>
          <a:ext cx="5257800" cy="2175669"/>
        </a:xfrm>
        <a:prstGeom prst="round1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l" defTabSz="1244600">
            <a:lnSpc>
              <a:spcPct val="90000"/>
            </a:lnSpc>
            <a:spcBef>
              <a:spcPct val="0"/>
            </a:spcBef>
            <a:spcAft>
              <a:spcPct val="35000"/>
            </a:spcAft>
            <a:buNone/>
          </a:pPr>
          <a:r>
            <a:rPr lang="en-IN" sz="2800" kern="1200" dirty="0">
              <a:latin typeface="Times New Roman" panose="02020603050405020304" pitchFamily="18" charset="0"/>
              <a:cs typeface="Times New Roman" panose="02020603050405020304" pitchFamily="18" charset="0"/>
            </a:rPr>
            <a:t>Weaknesses</a:t>
          </a:r>
        </a:p>
        <a:p>
          <a:pPr marL="228600" lvl="1" indent="-228600" algn="l" defTabSz="977900">
            <a:lnSpc>
              <a:spcPct val="90000"/>
            </a:lnSpc>
            <a:spcBef>
              <a:spcPct val="0"/>
            </a:spcBef>
            <a:spcAft>
              <a:spcPct val="15000"/>
            </a:spcAft>
            <a:buNone/>
          </a:pPr>
          <a:r>
            <a:rPr lang="en-IN" sz="2200" kern="1200" dirty="0">
              <a:latin typeface="Times New Roman" panose="02020603050405020304" pitchFamily="18" charset="0"/>
              <a:cs typeface="Times New Roman" panose="02020603050405020304" pitchFamily="18" charset="0"/>
            </a:rPr>
            <a:t>Low brand awareness</a:t>
          </a:r>
        </a:p>
        <a:p>
          <a:pPr marL="228600" lvl="1" indent="-228600" algn="l" defTabSz="977900">
            <a:lnSpc>
              <a:spcPct val="90000"/>
            </a:lnSpc>
            <a:spcBef>
              <a:spcPct val="0"/>
            </a:spcBef>
            <a:spcAft>
              <a:spcPct val="15000"/>
            </a:spcAft>
            <a:buNone/>
          </a:pPr>
          <a:r>
            <a:rPr lang="en-IN" sz="2200" kern="1200" dirty="0">
              <a:latin typeface="Times New Roman" panose="02020603050405020304" pitchFamily="18" charset="0"/>
              <a:cs typeface="Times New Roman" panose="02020603050405020304" pitchFamily="18" charset="0"/>
            </a:rPr>
            <a:t>Limited retail presence</a:t>
          </a:r>
        </a:p>
      </dsp:txBody>
      <dsp:txXfrm>
        <a:off x="5257800" y="0"/>
        <a:ext cx="5257800" cy="1631751"/>
      </dsp:txXfrm>
    </dsp:sp>
    <dsp:sp modelId="{0D052D46-1962-6B46-AC12-08D6D45AA660}">
      <dsp:nvSpPr>
        <dsp:cNvPr id="0" name=""/>
        <dsp:cNvSpPr/>
      </dsp:nvSpPr>
      <dsp:spPr>
        <a:xfrm rot="10800000">
          <a:off x="0" y="2175669"/>
          <a:ext cx="5257800" cy="2175669"/>
        </a:xfrm>
        <a:prstGeom prst="round1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l" defTabSz="1244600">
            <a:lnSpc>
              <a:spcPct val="90000"/>
            </a:lnSpc>
            <a:spcBef>
              <a:spcPct val="0"/>
            </a:spcBef>
            <a:spcAft>
              <a:spcPct val="35000"/>
            </a:spcAft>
            <a:buNone/>
          </a:pPr>
          <a:r>
            <a:rPr lang="en-IN" sz="2800" kern="1200" dirty="0" err="1">
              <a:latin typeface="Times New Roman" panose="02020603050405020304" pitchFamily="18" charset="0"/>
              <a:cs typeface="Times New Roman" panose="02020603050405020304" pitchFamily="18" charset="0"/>
            </a:rPr>
            <a:t>Opprtunities</a:t>
          </a:r>
          <a:endParaRPr lang="en-IN" sz="2800" kern="1200" dirty="0">
            <a:latin typeface="Times New Roman" panose="02020603050405020304" pitchFamily="18" charset="0"/>
            <a:cs typeface="Times New Roman" panose="02020603050405020304" pitchFamily="18" charset="0"/>
          </a:endParaRPr>
        </a:p>
        <a:p>
          <a:pPr marL="228600" lvl="1" indent="-228600" algn="l" defTabSz="977900">
            <a:lnSpc>
              <a:spcPct val="90000"/>
            </a:lnSpc>
            <a:spcBef>
              <a:spcPct val="0"/>
            </a:spcBef>
            <a:spcAft>
              <a:spcPct val="15000"/>
            </a:spcAft>
            <a:buNone/>
          </a:pPr>
          <a:r>
            <a:rPr lang="en-IN" sz="2200" kern="1200" dirty="0">
              <a:latin typeface="Times New Roman" panose="02020603050405020304" pitchFamily="18" charset="0"/>
              <a:cs typeface="Times New Roman" panose="02020603050405020304" pitchFamily="18" charset="0"/>
            </a:rPr>
            <a:t>Health trend boom</a:t>
          </a:r>
        </a:p>
        <a:p>
          <a:pPr marL="228600" lvl="1" indent="-228600" algn="l" defTabSz="977900">
            <a:lnSpc>
              <a:spcPct val="90000"/>
            </a:lnSpc>
            <a:spcBef>
              <a:spcPct val="0"/>
            </a:spcBef>
            <a:spcAft>
              <a:spcPct val="15000"/>
            </a:spcAft>
            <a:buNone/>
          </a:pPr>
          <a:r>
            <a:rPr lang="en-IN" sz="2200" kern="1200" dirty="0">
              <a:latin typeface="Times New Roman" panose="02020603050405020304" pitchFamily="18" charset="0"/>
              <a:cs typeface="Times New Roman" panose="02020603050405020304" pitchFamily="18" charset="0"/>
            </a:rPr>
            <a:t>Tech-savvy buyers (</a:t>
          </a:r>
          <a:r>
            <a:rPr lang="en-IN" sz="2200" kern="1200" dirty="0" err="1">
              <a:latin typeface="Times New Roman" panose="02020603050405020304" pitchFamily="18" charset="0"/>
              <a:cs typeface="Times New Roman" panose="02020603050405020304" pitchFamily="18" charset="0"/>
            </a:rPr>
            <a:t>Benzaghta</a:t>
          </a:r>
          <a:r>
            <a:rPr lang="en-IN" sz="2200" kern="1200" dirty="0">
              <a:latin typeface="Times New Roman" panose="02020603050405020304" pitchFamily="18" charset="0"/>
              <a:cs typeface="Times New Roman" panose="02020603050405020304" pitchFamily="18" charset="0"/>
            </a:rPr>
            <a:t> et al., 2021)</a:t>
          </a:r>
        </a:p>
      </dsp:txBody>
      <dsp:txXfrm rot="10800000">
        <a:off x="0" y="2719586"/>
        <a:ext cx="5257800" cy="1631751"/>
      </dsp:txXfrm>
    </dsp:sp>
    <dsp:sp modelId="{A38C8C92-3C4C-A945-A444-0C5B08713009}">
      <dsp:nvSpPr>
        <dsp:cNvPr id="0" name=""/>
        <dsp:cNvSpPr/>
      </dsp:nvSpPr>
      <dsp:spPr>
        <a:xfrm rot="5400000">
          <a:off x="6798865" y="634603"/>
          <a:ext cx="2175669" cy="5257800"/>
        </a:xfrm>
        <a:prstGeom prst="round1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l" defTabSz="1244600">
            <a:lnSpc>
              <a:spcPct val="90000"/>
            </a:lnSpc>
            <a:spcBef>
              <a:spcPct val="0"/>
            </a:spcBef>
            <a:spcAft>
              <a:spcPct val="35000"/>
            </a:spcAft>
            <a:buNone/>
          </a:pPr>
          <a:r>
            <a:rPr lang="en-IN" sz="2800" kern="1200" dirty="0">
              <a:latin typeface="Times New Roman" panose="02020603050405020304" pitchFamily="18" charset="0"/>
              <a:cs typeface="Times New Roman" panose="02020603050405020304" pitchFamily="18" charset="0"/>
            </a:rPr>
            <a:t>Threats</a:t>
          </a:r>
        </a:p>
        <a:p>
          <a:pPr marL="228600" lvl="1" indent="-228600" algn="l" defTabSz="977900">
            <a:lnSpc>
              <a:spcPct val="90000"/>
            </a:lnSpc>
            <a:spcBef>
              <a:spcPct val="0"/>
            </a:spcBef>
            <a:spcAft>
              <a:spcPct val="15000"/>
            </a:spcAft>
            <a:buNone/>
          </a:pPr>
          <a:r>
            <a:rPr lang="en-IN" sz="2200" kern="1200" dirty="0">
              <a:latin typeface="Times New Roman" panose="02020603050405020304" pitchFamily="18" charset="0"/>
              <a:cs typeface="Times New Roman" panose="02020603050405020304" pitchFamily="18" charset="0"/>
            </a:rPr>
            <a:t>New competitors</a:t>
          </a:r>
        </a:p>
        <a:p>
          <a:pPr marL="228600" lvl="1" indent="-228600" algn="l" defTabSz="977900">
            <a:lnSpc>
              <a:spcPct val="90000"/>
            </a:lnSpc>
            <a:spcBef>
              <a:spcPct val="0"/>
            </a:spcBef>
            <a:spcAft>
              <a:spcPct val="15000"/>
            </a:spcAft>
            <a:buNone/>
          </a:pPr>
          <a:r>
            <a:rPr lang="en-IN" sz="2200" kern="1200" dirty="0">
              <a:latin typeface="Times New Roman" panose="02020603050405020304" pitchFamily="18" charset="0"/>
              <a:cs typeface="Times New Roman" panose="02020603050405020304" pitchFamily="18" charset="0"/>
            </a:rPr>
            <a:t>Regulatory changes</a:t>
          </a:r>
        </a:p>
      </dsp:txBody>
      <dsp:txXfrm rot="-5400000">
        <a:off x="5257800" y="2719586"/>
        <a:ext cx="5257800" cy="1631751"/>
      </dsp:txXfrm>
    </dsp:sp>
    <dsp:sp modelId="{213B747C-C431-DB4F-877F-C539A095605D}">
      <dsp:nvSpPr>
        <dsp:cNvPr id="0" name=""/>
        <dsp:cNvSpPr/>
      </dsp:nvSpPr>
      <dsp:spPr>
        <a:xfrm>
          <a:off x="3680460" y="1631751"/>
          <a:ext cx="3154680" cy="1087834"/>
        </a:xfrm>
        <a:prstGeom prst="roundRect">
          <a:avLst/>
        </a:prstGeom>
        <a:solidFill>
          <a:schemeClr val="accent2">
            <a:tint val="4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IN" sz="2800" kern="1200" dirty="0">
              <a:latin typeface="Times New Roman" panose="02020603050405020304" pitchFamily="18" charset="0"/>
              <a:cs typeface="Times New Roman" panose="02020603050405020304" pitchFamily="18" charset="0"/>
            </a:rPr>
            <a:t>SWOT Analysis</a:t>
          </a:r>
        </a:p>
      </dsp:txBody>
      <dsp:txXfrm>
        <a:off x="3733564" y="1684855"/>
        <a:ext cx="3048472" cy="98162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E57424-EAE9-544B-9E50-70F2EF96E9CE}">
      <dsp:nvSpPr>
        <dsp:cNvPr id="0" name=""/>
        <dsp:cNvSpPr/>
      </dsp:nvSpPr>
      <dsp:spPr>
        <a:xfrm>
          <a:off x="0" y="54216"/>
          <a:ext cx="6364224" cy="6715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IN" sz="2800" b="1" kern="1200"/>
            <a:t>Year 1 Budget: ~£110,000</a:t>
          </a:r>
          <a:endParaRPr lang="en-US" sz="2800" kern="1200"/>
        </a:p>
      </dsp:txBody>
      <dsp:txXfrm>
        <a:off x="32784" y="87000"/>
        <a:ext cx="6298656" cy="606012"/>
      </dsp:txXfrm>
    </dsp:sp>
    <dsp:sp modelId="{4502217E-F884-0740-938C-37B1B4AA1286}">
      <dsp:nvSpPr>
        <dsp:cNvPr id="0" name=""/>
        <dsp:cNvSpPr/>
      </dsp:nvSpPr>
      <dsp:spPr>
        <a:xfrm>
          <a:off x="0" y="725796"/>
          <a:ext cx="6364224" cy="1506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2064"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IN" sz="2200" kern="1200"/>
            <a:t>Stock: £50,000</a:t>
          </a:r>
          <a:endParaRPr lang="en-US" sz="2200" kern="1200"/>
        </a:p>
        <a:p>
          <a:pPr marL="228600" lvl="1" indent="-228600" algn="l" defTabSz="977900">
            <a:lnSpc>
              <a:spcPct val="90000"/>
            </a:lnSpc>
            <a:spcBef>
              <a:spcPct val="0"/>
            </a:spcBef>
            <a:spcAft>
              <a:spcPct val="20000"/>
            </a:spcAft>
            <a:buChar char="•"/>
          </a:pPr>
          <a:r>
            <a:rPr lang="en-IN" sz="2200" kern="1200"/>
            <a:t>Marketing: £8,000</a:t>
          </a:r>
          <a:endParaRPr lang="en-US" sz="2200" kern="1200"/>
        </a:p>
        <a:p>
          <a:pPr marL="228600" lvl="1" indent="-228600" algn="l" defTabSz="977900">
            <a:lnSpc>
              <a:spcPct val="90000"/>
            </a:lnSpc>
            <a:spcBef>
              <a:spcPct val="0"/>
            </a:spcBef>
            <a:spcAft>
              <a:spcPct val="20000"/>
            </a:spcAft>
            <a:buChar char="•"/>
          </a:pPr>
          <a:r>
            <a:rPr lang="en-IN" sz="2200" kern="1200"/>
            <a:t>Wages: £45,000</a:t>
          </a:r>
          <a:endParaRPr lang="en-US" sz="2200" kern="1200"/>
        </a:p>
        <a:p>
          <a:pPr marL="228600" lvl="1" indent="-228600" algn="l" defTabSz="977900">
            <a:lnSpc>
              <a:spcPct val="90000"/>
            </a:lnSpc>
            <a:spcBef>
              <a:spcPct val="0"/>
            </a:spcBef>
            <a:spcAft>
              <a:spcPct val="20000"/>
            </a:spcAft>
            <a:buChar char="•"/>
          </a:pPr>
          <a:r>
            <a:rPr lang="en-IN" sz="2200" kern="1200"/>
            <a:t>Web/dev: £2,000</a:t>
          </a:r>
          <a:endParaRPr lang="en-US" sz="2200" kern="1200"/>
        </a:p>
      </dsp:txBody>
      <dsp:txXfrm>
        <a:off x="0" y="725796"/>
        <a:ext cx="6364224" cy="1506960"/>
      </dsp:txXfrm>
    </dsp:sp>
    <dsp:sp modelId="{433BD57F-2CDF-C04C-A38C-685CD1296FDD}">
      <dsp:nvSpPr>
        <dsp:cNvPr id="0" name=""/>
        <dsp:cNvSpPr/>
      </dsp:nvSpPr>
      <dsp:spPr>
        <a:xfrm>
          <a:off x="0" y="2232756"/>
          <a:ext cx="6364224" cy="67158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IN" sz="2800" b="1" kern="1200"/>
            <a:t>Funding Plan:</a:t>
          </a:r>
          <a:endParaRPr lang="en-US" sz="2800" kern="1200"/>
        </a:p>
      </dsp:txBody>
      <dsp:txXfrm>
        <a:off x="32784" y="2265540"/>
        <a:ext cx="6298656" cy="606012"/>
      </dsp:txXfrm>
    </dsp:sp>
    <dsp:sp modelId="{F196C5DB-7A4F-0D44-88B3-25AE70A3E80C}">
      <dsp:nvSpPr>
        <dsp:cNvPr id="0" name=""/>
        <dsp:cNvSpPr/>
      </dsp:nvSpPr>
      <dsp:spPr>
        <a:xfrm>
          <a:off x="0" y="2904336"/>
          <a:ext cx="6364224" cy="1130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2064"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IN" sz="2200" kern="1200"/>
            <a:t>£50k Angel Investment</a:t>
          </a:r>
          <a:endParaRPr lang="en-US" sz="2200" kern="1200"/>
        </a:p>
        <a:p>
          <a:pPr marL="228600" lvl="1" indent="-228600" algn="l" defTabSz="977900">
            <a:lnSpc>
              <a:spcPct val="90000"/>
            </a:lnSpc>
            <a:spcBef>
              <a:spcPct val="0"/>
            </a:spcBef>
            <a:spcAft>
              <a:spcPct val="20000"/>
            </a:spcAft>
            <a:buChar char="•"/>
          </a:pPr>
          <a:r>
            <a:rPr lang="en-IN" sz="2200" kern="1200"/>
            <a:t>£30k Personal Savings</a:t>
          </a:r>
          <a:endParaRPr lang="en-US" sz="2200" kern="1200"/>
        </a:p>
        <a:p>
          <a:pPr marL="228600" lvl="1" indent="-228600" algn="l" defTabSz="977900">
            <a:lnSpc>
              <a:spcPct val="90000"/>
            </a:lnSpc>
            <a:spcBef>
              <a:spcPct val="0"/>
            </a:spcBef>
            <a:spcAft>
              <a:spcPct val="20000"/>
            </a:spcAft>
            <a:buChar char="•"/>
          </a:pPr>
          <a:r>
            <a:rPr lang="en-IN" sz="2200" kern="1200"/>
            <a:t>£30k Business Loan</a:t>
          </a:r>
          <a:endParaRPr lang="en-US" sz="2200" kern="1200"/>
        </a:p>
      </dsp:txBody>
      <dsp:txXfrm>
        <a:off x="0" y="2904336"/>
        <a:ext cx="6364224" cy="1130220"/>
      </dsp:txXfrm>
    </dsp:sp>
    <dsp:sp modelId="{687173F8-202C-4649-8B2B-33795E330437}">
      <dsp:nvSpPr>
        <dsp:cNvPr id="0" name=""/>
        <dsp:cNvSpPr/>
      </dsp:nvSpPr>
      <dsp:spPr>
        <a:xfrm>
          <a:off x="0" y="4034556"/>
          <a:ext cx="6364224" cy="6715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IN" sz="2800" b="1" kern="1200"/>
            <a:t>Revenue Target:</a:t>
          </a:r>
          <a:endParaRPr lang="en-US" sz="2800" kern="1200"/>
        </a:p>
      </dsp:txBody>
      <dsp:txXfrm>
        <a:off x="32784" y="4067340"/>
        <a:ext cx="6298656" cy="606012"/>
      </dsp:txXfrm>
    </dsp:sp>
    <dsp:sp modelId="{361911ED-D4BB-4140-8978-1B707B1B9139}">
      <dsp:nvSpPr>
        <dsp:cNvPr id="0" name=""/>
        <dsp:cNvSpPr/>
      </dsp:nvSpPr>
      <dsp:spPr>
        <a:xfrm>
          <a:off x="0" y="4706136"/>
          <a:ext cx="6364224" cy="75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2064"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IN" sz="2200" kern="1200"/>
            <a:t>£100k in Year 1</a:t>
          </a:r>
          <a:endParaRPr lang="en-US" sz="2200" kern="1200"/>
        </a:p>
        <a:p>
          <a:pPr marL="228600" lvl="1" indent="-228600" algn="l" defTabSz="977900">
            <a:lnSpc>
              <a:spcPct val="90000"/>
            </a:lnSpc>
            <a:spcBef>
              <a:spcPct val="0"/>
            </a:spcBef>
            <a:spcAft>
              <a:spcPct val="20000"/>
            </a:spcAft>
            <a:buChar char="•"/>
          </a:pPr>
          <a:r>
            <a:rPr lang="en-IN" sz="2200" kern="1200"/>
            <a:t>Break-even by Month 9 (Rachmad, 2022)</a:t>
          </a:r>
          <a:endParaRPr lang="en-US" sz="2200" kern="1200"/>
        </a:p>
      </dsp:txBody>
      <dsp:txXfrm>
        <a:off x="0" y="4706136"/>
        <a:ext cx="6364224" cy="7534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7944F9-FD03-A946-B6E0-57212F2CBA3E}">
      <dsp:nvSpPr>
        <dsp:cNvPr id="0" name=""/>
        <dsp:cNvSpPr/>
      </dsp:nvSpPr>
      <dsp:spPr>
        <a:xfrm>
          <a:off x="0" y="125477"/>
          <a:ext cx="6651253" cy="71505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IN" sz="1800" b="1" kern="1200"/>
            <a:t>Q1–Q2:</a:t>
          </a:r>
          <a:r>
            <a:rPr lang="en-IN" sz="1800" kern="1200"/>
            <a:t> Brand launch on Facebook, Instagram, TikTok</a:t>
          </a:r>
          <a:endParaRPr lang="en-US" sz="1800" kern="1200"/>
        </a:p>
      </dsp:txBody>
      <dsp:txXfrm>
        <a:off x="34906" y="160383"/>
        <a:ext cx="6581441" cy="645240"/>
      </dsp:txXfrm>
    </dsp:sp>
    <dsp:sp modelId="{587EEF72-C411-A74A-969E-D97BBFCE2587}">
      <dsp:nvSpPr>
        <dsp:cNvPr id="0" name=""/>
        <dsp:cNvSpPr/>
      </dsp:nvSpPr>
      <dsp:spPr>
        <a:xfrm>
          <a:off x="0" y="892369"/>
          <a:ext cx="6651253" cy="715052"/>
        </a:xfrm>
        <a:prstGeom prst="roundRect">
          <a:avLst/>
        </a:prstGeom>
        <a:solidFill>
          <a:schemeClr val="accent5">
            <a:hueOff val="-1126424"/>
            <a:satOff val="-2903"/>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IN" sz="1800" kern="1200"/>
            <a:t>Influencer campaigns + product demos</a:t>
          </a:r>
          <a:endParaRPr lang="en-US" sz="1800" kern="1200"/>
        </a:p>
      </dsp:txBody>
      <dsp:txXfrm>
        <a:off x="34906" y="927275"/>
        <a:ext cx="6581441" cy="645240"/>
      </dsp:txXfrm>
    </dsp:sp>
    <dsp:sp modelId="{26ED9CB9-C984-B445-85F7-C951E947D0BD}">
      <dsp:nvSpPr>
        <dsp:cNvPr id="0" name=""/>
        <dsp:cNvSpPr/>
      </dsp:nvSpPr>
      <dsp:spPr>
        <a:xfrm>
          <a:off x="0" y="1659262"/>
          <a:ext cx="6651253" cy="715052"/>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IN" sz="1800" kern="1200"/>
            <a:t>Flyer + business card distribution at local wellness events (Ferrell, Hartline, and Hochstein, 2022)</a:t>
          </a:r>
          <a:endParaRPr lang="en-US" sz="1800" kern="1200"/>
        </a:p>
      </dsp:txBody>
      <dsp:txXfrm>
        <a:off x="34906" y="1694168"/>
        <a:ext cx="6581441" cy="645240"/>
      </dsp:txXfrm>
    </dsp:sp>
    <dsp:sp modelId="{4ABA745F-6E72-F747-A146-6AA8A63DF8FD}">
      <dsp:nvSpPr>
        <dsp:cNvPr id="0" name=""/>
        <dsp:cNvSpPr/>
      </dsp:nvSpPr>
      <dsp:spPr>
        <a:xfrm>
          <a:off x="0" y="2426155"/>
          <a:ext cx="6651253" cy="715052"/>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IN" sz="1800" b="1" kern="1200"/>
            <a:t>Q3–Q4:</a:t>
          </a:r>
          <a:r>
            <a:rPr lang="en-IN" sz="1800" kern="1200"/>
            <a:t> SEO content, blog articles, Google Ads</a:t>
          </a:r>
          <a:endParaRPr lang="en-US" sz="1800" kern="1200"/>
        </a:p>
      </dsp:txBody>
      <dsp:txXfrm>
        <a:off x="34906" y="2461061"/>
        <a:ext cx="6581441" cy="645240"/>
      </dsp:txXfrm>
    </dsp:sp>
    <dsp:sp modelId="{AB915E5E-86DD-7A4F-83B5-0E85E8DF78F8}">
      <dsp:nvSpPr>
        <dsp:cNvPr id="0" name=""/>
        <dsp:cNvSpPr/>
      </dsp:nvSpPr>
      <dsp:spPr>
        <a:xfrm>
          <a:off x="0" y="3193048"/>
          <a:ext cx="6651253" cy="715052"/>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IN" sz="1800" kern="1200"/>
            <a:t>Email campaigns based on survey insights</a:t>
          </a:r>
          <a:endParaRPr lang="en-US" sz="1800" kern="1200"/>
        </a:p>
      </dsp:txBody>
      <dsp:txXfrm>
        <a:off x="34906" y="3227954"/>
        <a:ext cx="6581441" cy="645240"/>
      </dsp:txXfrm>
    </dsp:sp>
    <dsp:sp modelId="{C8B3B983-8CB9-6B41-A20B-B0FAE5B71E40}">
      <dsp:nvSpPr>
        <dsp:cNvPr id="0" name=""/>
        <dsp:cNvSpPr/>
      </dsp:nvSpPr>
      <dsp:spPr>
        <a:xfrm>
          <a:off x="0" y="3959941"/>
          <a:ext cx="6651253" cy="715052"/>
        </a:xfrm>
        <a:prstGeom prst="roundRect">
          <a:avLst/>
        </a:prstGeom>
        <a:solidFill>
          <a:schemeClr val="accent5">
            <a:hueOff val="-5632119"/>
            <a:satOff val="-14516"/>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IN" sz="1800" kern="1200"/>
            <a:t>Google Business &amp; Trustpilot reviews push</a:t>
          </a:r>
          <a:endParaRPr lang="en-US" sz="1800" kern="1200"/>
        </a:p>
      </dsp:txBody>
      <dsp:txXfrm>
        <a:off x="34906" y="3994847"/>
        <a:ext cx="6581441" cy="645240"/>
      </dsp:txXfrm>
    </dsp:sp>
    <dsp:sp modelId="{47A1F053-4A3F-D84D-BB73-D6A50BA01AE7}">
      <dsp:nvSpPr>
        <dsp:cNvPr id="0" name=""/>
        <dsp:cNvSpPr/>
      </dsp:nvSpPr>
      <dsp:spPr>
        <a:xfrm>
          <a:off x="0" y="4726834"/>
          <a:ext cx="6651253" cy="715052"/>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IN" sz="1800" kern="1200"/>
            <a:t>QR code marketing tied to offline channels</a:t>
          </a:r>
          <a:endParaRPr lang="en-US" sz="1800" kern="1200"/>
        </a:p>
      </dsp:txBody>
      <dsp:txXfrm>
        <a:off x="34906" y="4761740"/>
        <a:ext cx="6581441" cy="6452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E17BF3-16AD-7E4B-BF4F-E76FBEB68E18}">
      <dsp:nvSpPr>
        <dsp:cNvPr id="0" name=""/>
        <dsp:cNvSpPr/>
      </dsp:nvSpPr>
      <dsp:spPr>
        <a:xfrm>
          <a:off x="1124544" y="338017"/>
          <a:ext cx="4654661" cy="4654661"/>
        </a:xfrm>
        <a:prstGeom prst="pie">
          <a:avLst>
            <a:gd name="adj1" fmla="val 16200000"/>
            <a:gd name="adj2" fmla="val 19285716"/>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IN" sz="1000" kern="1200"/>
            <a:t>Branded business card: minimal design, QR code</a:t>
          </a:r>
          <a:endParaRPr lang="en-US" sz="1000" kern="1200"/>
        </a:p>
      </dsp:txBody>
      <dsp:txXfrm>
        <a:off x="3569904" y="770235"/>
        <a:ext cx="1108252" cy="886602"/>
      </dsp:txXfrm>
    </dsp:sp>
    <dsp:sp modelId="{C6628EEC-2D3F-1A4F-ACBB-C34A22175790}">
      <dsp:nvSpPr>
        <dsp:cNvPr id="0" name=""/>
        <dsp:cNvSpPr/>
      </dsp:nvSpPr>
      <dsp:spPr>
        <a:xfrm>
          <a:off x="1184390" y="412824"/>
          <a:ext cx="4654661" cy="4654661"/>
        </a:xfrm>
        <a:prstGeom prst="pie">
          <a:avLst>
            <a:gd name="adj1" fmla="val 19285716"/>
            <a:gd name="adj2" fmla="val 771428"/>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IN" sz="1000" kern="1200"/>
            <a:t>Launch flyer: “Transform Your Water, Transform Your Health”</a:t>
          </a:r>
          <a:endParaRPr lang="en-US" sz="1000" kern="1200"/>
        </a:p>
      </dsp:txBody>
      <dsp:txXfrm>
        <a:off x="4345681" y="2100139"/>
        <a:ext cx="1274490" cy="775776"/>
      </dsp:txXfrm>
    </dsp:sp>
    <dsp:sp modelId="{82806CC2-49E0-1747-8F28-2733F14DDF76}">
      <dsp:nvSpPr>
        <dsp:cNvPr id="0" name=""/>
        <dsp:cNvSpPr/>
      </dsp:nvSpPr>
      <dsp:spPr>
        <a:xfrm>
          <a:off x="1162779" y="507025"/>
          <a:ext cx="4654661" cy="4654661"/>
        </a:xfrm>
        <a:prstGeom prst="pie">
          <a:avLst>
            <a:gd name="adj1" fmla="val 771428"/>
            <a:gd name="adj2" fmla="val 3857143"/>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IN" sz="1000" kern="1200"/>
            <a:t>Facebook ad: “Experience Health in Every Drop – Now in Cardiff!”</a:t>
          </a:r>
          <a:endParaRPr lang="en-US" sz="1000" kern="1200"/>
        </a:p>
      </dsp:txBody>
      <dsp:txXfrm>
        <a:off x="4151737" y="3263804"/>
        <a:ext cx="1108252" cy="858895"/>
      </dsp:txXfrm>
    </dsp:sp>
    <dsp:sp modelId="{FD72856B-AA60-5541-97DE-77081F6BADE0}">
      <dsp:nvSpPr>
        <dsp:cNvPr id="0" name=""/>
        <dsp:cNvSpPr/>
      </dsp:nvSpPr>
      <dsp:spPr>
        <a:xfrm>
          <a:off x="1076335" y="548585"/>
          <a:ext cx="4654661" cy="4654661"/>
        </a:xfrm>
        <a:prstGeom prst="pie">
          <a:avLst>
            <a:gd name="adj1" fmla="val 3857226"/>
            <a:gd name="adj2" fmla="val 6942858"/>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IN" sz="1000" kern="1200"/>
            <a:t>Flyer distribution in gyms, wellness expos (Katsikeas, Leonidou, and Zeriti, 2020)</a:t>
          </a:r>
          <a:endParaRPr lang="en-US" sz="1000" kern="1200"/>
        </a:p>
      </dsp:txBody>
      <dsp:txXfrm>
        <a:off x="2863393" y="4205819"/>
        <a:ext cx="1080546" cy="775776"/>
      </dsp:txXfrm>
    </dsp:sp>
    <dsp:sp modelId="{8B150E51-DFCA-AC49-BD39-10BF0BF463AC}">
      <dsp:nvSpPr>
        <dsp:cNvPr id="0" name=""/>
        <dsp:cNvSpPr/>
      </dsp:nvSpPr>
      <dsp:spPr>
        <a:xfrm>
          <a:off x="989891" y="507025"/>
          <a:ext cx="4654661" cy="4654661"/>
        </a:xfrm>
        <a:prstGeom prst="pie">
          <a:avLst>
            <a:gd name="adj1" fmla="val 6942858"/>
            <a:gd name="adj2" fmla="val 10028574"/>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IN" sz="1000" kern="1200"/>
            <a:t>QR code links directly to product page</a:t>
          </a:r>
          <a:endParaRPr lang="en-US" sz="1000" kern="1200"/>
        </a:p>
      </dsp:txBody>
      <dsp:txXfrm>
        <a:off x="1547343" y="3263804"/>
        <a:ext cx="1108252" cy="858895"/>
      </dsp:txXfrm>
    </dsp:sp>
    <dsp:sp modelId="{6EC8A072-8A37-7C4E-99C3-2BC88FC43A92}">
      <dsp:nvSpPr>
        <dsp:cNvPr id="0" name=""/>
        <dsp:cNvSpPr/>
      </dsp:nvSpPr>
      <dsp:spPr>
        <a:xfrm>
          <a:off x="968280" y="412824"/>
          <a:ext cx="4654661" cy="4654661"/>
        </a:xfrm>
        <a:prstGeom prst="pie">
          <a:avLst>
            <a:gd name="adj1" fmla="val 10028574"/>
            <a:gd name="adj2" fmla="val 13114284"/>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IN" sz="1000" kern="1200"/>
            <a:t>Visual mockups shown on-screen</a:t>
          </a:r>
          <a:endParaRPr lang="en-US" sz="1000" kern="1200"/>
        </a:p>
      </dsp:txBody>
      <dsp:txXfrm>
        <a:off x="1187160" y="2100139"/>
        <a:ext cx="1274490" cy="775776"/>
      </dsp:txXfrm>
    </dsp:sp>
    <dsp:sp modelId="{CBCA5887-1807-5A4D-A5FB-B555ECD38108}">
      <dsp:nvSpPr>
        <dsp:cNvPr id="0" name=""/>
        <dsp:cNvSpPr/>
      </dsp:nvSpPr>
      <dsp:spPr>
        <a:xfrm>
          <a:off x="1028126" y="338017"/>
          <a:ext cx="4654661" cy="4654661"/>
        </a:xfrm>
        <a:prstGeom prst="pie">
          <a:avLst>
            <a:gd name="adj1" fmla="val 13114284"/>
            <a:gd name="adj2" fmla="val 162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IN" sz="1000" kern="1200"/>
            <a:t>Consistent brand colours: blue, white, silver</a:t>
          </a:r>
          <a:endParaRPr lang="en-US" sz="1000" kern="1200"/>
        </a:p>
      </dsp:txBody>
      <dsp:txXfrm>
        <a:off x="2129175" y="770235"/>
        <a:ext cx="1108252" cy="886602"/>
      </dsp:txXfrm>
    </dsp:sp>
    <dsp:sp modelId="{6C587910-E47D-214A-AF37-5866858530E6}">
      <dsp:nvSpPr>
        <dsp:cNvPr id="0" name=""/>
        <dsp:cNvSpPr/>
      </dsp:nvSpPr>
      <dsp:spPr>
        <a:xfrm>
          <a:off x="836166" y="49871"/>
          <a:ext cx="5230953" cy="5230953"/>
        </a:xfrm>
        <a:prstGeom prst="circularArrow">
          <a:avLst>
            <a:gd name="adj1" fmla="val 5085"/>
            <a:gd name="adj2" fmla="val 327528"/>
            <a:gd name="adj3" fmla="val 18957827"/>
            <a:gd name="adj4" fmla="val 16200343"/>
            <a:gd name="adj5" fmla="val 5932"/>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E7A67D0-37F7-A948-9F25-E97AD8DC161D}">
      <dsp:nvSpPr>
        <dsp:cNvPr id="0" name=""/>
        <dsp:cNvSpPr/>
      </dsp:nvSpPr>
      <dsp:spPr>
        <a:xfrm>
          <a:off x="896388" y="125009"/>
          <a:ext cx="5230953" cy="5230953"/>
        </a:xfrm>
        <a:prstGeom prst="circularArrow">
          <a:avLst>
            <a:gd name="adj1" fmla="val 5085"/>
            <a:gd name="adj2" fmla="val 327528"/>
            <a:gd name="adj3" fmla="val 443744"/>
            <a:gd name="adj4" fmla="val 19285776"/>
            <a:gd name="adj5" fmla="val 5932"/>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0A88E25-16BB-5045-BE15-D98CD5678718}">
      <dsp:nvSpPr>
        <dsp:cNvPr id="0" name=""/>
        <dsp:cNvSpPr/>
      </dsp:nvSpPr>
      <dsp:spPr>
        <a:xfrm>
          <a:off x="874701" y="218992"/>
          <a:ext cx="5230953" cy="5230953"/>
        </a:xfrm>
        <a:prstGeom prst="circularArrow">
          <a:avLst>
            <a:gd name="adj1" fmla="val 5085"/>
            <a:gd name="adj2" fmla="val 327528"/>
            <a:gd name="adj3" fmla="val 3529100"/>
            <a:gd name="adj4" fmla="val 770764"/>
            <a:gd name="adj5" fmla="val 5932"/>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FF062DB-EE62-D34A-B834-0E86DB7D2401}">
      <dsp:nvSpPr>
        <dsp:cNvPr id="0" name=""/>
        <dsp:cNvSpPr/>
      </dsp:nvSpPr>
      <dsp:spPr>
        <a:xfrm>
          <a:off x="788189" y="260317"/>
          <a:ext cx="5230953" cy="5230953"/>
        </a:xfrm>
        <a:prstGeom prst="circularArrow">
          <a:avLst>
            <a:gd name="adj1" fmla="val 5085"/>
            <a:gd name="adj2" fmla="val 327528"/>
            <a:gd name="adj3" fmla="val 6615046"/>
            <a:gd name="adj4" fmla="val 3857426"/>
            <a:gd name="adj5" fmla="val 5932"/>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E1719CB-6A17-FA4C-BC06-BED28F0B55ED}">
      <dsp:nvSpPr>
        <dsp:cNvPr id="0" name=""/>
        <dsp:cNvSpPr/>
      </dsp:nvSpPr>
      <dsp:spPr>
        <a:xfrm>
          <a:off x="701678" y="218992"/>
          <a:ext cx="5230953" cy="5230953"/>
        </a:xfrm>
        <a:prstGeom prst="circularArrow">
          <a:avLst>
            <a:gd name="adj1" fmla="val 5085"/>
            <a:gd name="adj2" fmla="val 327528"/>
            <a:gd name="adj3" fmla="val 9701707"/>
            <a:gd name="adj4" fmla="val 6943371"/>
            <a:gd name="adj5" fmla="val 5932"/>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C09D786-C608-464E-8BCB-4FAC76F53BF6}">
      <dsp:nvSpPr>
        <dsp:cNvPr id="0" name=""/>
        <dsp:cNvSpPr/>
      </dsp:nvSpPr>
      <dsp:spPr>
        <a:xfrm>
          <a:off x="679990" y="125009"/>
          <a:ext cx="5230953" cy="5230953"/>
        </a:xfrm>
        <a:prstGeom prst="circularArrow">
          <a:avLst>
            <a:gd name="adj1" fmla="val 5085"/>
            <a:gd name="adj2" fmla="val 327528"/>
            <a:gd name="adj3" fmla="val 12786695"/>
            <a:gd name="adj4" fmla="val 10028727"/>
            <a:gd name="adj5" fmla="val 5932"/>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B43C4B0-3496-694F-A825-1EFA49F3A6C0}">
      <dsp:nvSpPr>
        <dsp:cNvPr id="0" name=""/>
        <dsp:cNvSpPr/>
      </dsp:nvSpPr>
      <dsp:spPr>
        <a:xfrm>
          <a:off x="740212" y="49871"/>
          <a:ext cx="5230953" cy="5230953"/>
        </a:xfrm>
        <a:prstGeom prst="circularArrow">
          <a:avLst>
            <a:gd name="adj1" fmla="val 5085"/>
            <a:gd name="adj2" fmla="val 327528"/>
            <a:gd name="adj3" fmla="val 15872129"/>
            <a:gd name="adj4" fmla="val 13114645"/>
            <a:gd name="adj5" fmla="val 5932"/>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831815-B85B-419D-B711-D5150EE9E965}">
      <dsp:nvSpPr>
        <dsp:cNvPr id="0" name=""/>
        <dsp:cNvSpPr/>
      </dsp:nvSpPr>
      <dsp:spPr>
        <a:xfrm>
          <a:off x="0" y="502"/>
          <a:ext cx="6301601" cy="6915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3781BE-48D7-490C-8068-7E92C900297C}">
      <dsp:nvSpPr>
        <dsp:cNvPr id="0" name=""/>
        <dsp:cNvSpPr/>
      </dsp:nvSpPr>
      <dsp:spPr>
        <a:xfrm>
          <a:off x="209180" y="156091"/>
          <a:ext cx="380328" cy="3803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B23EB9-78B7-4F3C-97A6-995BCFAE637C}">
      <dsp:nvSpPr>
        <dsp:cNvPr id="0" name=""/>
        <dsp:cNvSpPr/>
      </dsp:nvSpPr>
      <dsp:spPr>
        <a:xfrm>
          <a:off x="798689" y="502"/>
          <a:ext cx="5502911" cy="691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84" tIns="73184" rIns="73184" bIns="73184" numCol="1" spcCol="1270" anchor="ctr" anchorCtr="0">
          <a:noAutofit/>
        </a:bodyPr>
        <a:lstStyle/>
        <a:p>
          <a:pPr marL="0" lvl="0" indent="0" algn="l" defTabSz="711200">
            <a:lnSpc>
              <a:spcPct val="90000"/>
            </a:lnSpc>
            <a:spcBef>
              <a:spcPct val="0"/>
            </a:spcBef>
            <a:spcAft>
              <a:spcPct val="35000"/>
            </a:spcAft>
            <a:buNone/>
          </a:pPr>
          <a:r>
            <a:rPr lang="en-IN" sz="1600" kern="1200"/>
            <a:t>Expand sales to London, Birmingham, Manchester</a:t>
          </a:r>
          <a:endParaRPr lang="en-US" sz="1600" kern="1200"/>
        </a:p>
      </dsp:txBody>
      <dsp:txXfrm>
        <a:off x="798689" y="502"/>
        <a:ext cx="5502911" cy="691506"/>
      </dsp:txXfrm>
    </dsp:sp>
    <dsp:sp modelId="{FDE1CAEC-A314-4035-9FE5-01DD2DAB75BE}">
      <dsp:nvSpPr>
        <dsp:cNvPr id="0" name=""/>
        <dsp:cNvSpPr/>
      </dsp:nvSpPr>
      <dsp:spPr>
        <a:xfrm>
          <a:off x="0" y="864885"/>
          <a:ext cx="6301601" cy="6915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F7C9D4-B72E-46C5-8D45-A47F6E572834}">
      <dsp:nvSpPr>
        <dsp:cNvPr id="0" name=""/>
        <dsp:cNvSpPr/>
      </dsp:nvSpPr>
      <dsp:spPr>
        <a:xfrm>
          <a:off x="209180" y="1020474"/>
          <a:ext cx="380328" cy="3803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BA9FF4-7C10-45C0-926D-BF9409BB7460}">
      <dsp:nvSpPr>
        <dsp:cNvPr id="0" name=""/>
        <dsp:cNvSpPr/>
      </dsp:nvSpPr>
      <dsp:spPr>
        <a:xfrm>
          <a:off x="798689" y="864885"/>
          <a:ext cx="5502911" cy="691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84" tIns="73184" rIns="73184" bIns="73184" numCol="1" spcCol="1270" anchor="ctr" anchorCtr="0">
          <a:noAutofit/>
        </a:bodyPr>
        <a:lstStyle/>
        <a:p>
          <a:pPr marL="0" lvl="0" indent="0" algn="l" defTabSz="711200">
            <a:lnSpc>
              <a:spcPct val="90000"/>
            </a:lnSpc>
            <a:spcBef>
              <a:spcPct val="0"/>
            </a:spcBef>
            <a:spcAft>
              <a:spcPct val="35000"/>
            </a:spcAft>
            <a:buNone/>
          </a:pPr>
          <a:r>
            <a:rPr lang="en-IN" sz="1600" kern="1200"/>
            <a:t>B2B partnerships: wellness clinics, gyms, spas</a:t>
          </a:r>
          <a:endParaRPr lang="en-US" sz="1600" kern="1200"/>
        </a:p>
      </dsp:txBody>
      <dsp:txXfrm>
        <a:off x="798689" y="864885"/>
        <a:ext cx="5502911" cy="691506"/>
      </dsp:txXfrm>
    </dsp:sp>
    <dsp:sp modelId="{DD05AFDE-FB27-4CB1-8588-FD8D77D5FE00}">
      <dsp:nvSpPr>
        <dsp:cNvPr id="0" name=""/>
        <dsp:cNvSpPr/>
      </dsp:nvSpPr>
      <dsp:spPr>
        <a:xfrm>
          <a:off x="0" y="1729268"/>
          <a:ext cx="6301601" cy="6915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1A217F-CC76-44BA-AE3F-D236D4481164}">
      <dsp:nvSpPr>
        <dsp:cNvPr id="0" name=""/>
        <dsp:cNvSpPr/>
      </dsp:nvSpPr>
      <dsp:spPr>
        <a:xfrm>
          <a:off x="209180" y="1884857"/>
          <a:ext cx="380328" cy="38032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8E4D52-CBB1-4414-87D7-0C3998A1F692}">
      <dsp:nvSpPr>
        <dsp:cNvPr id="0" name=""/>
        <dsp:cNvSpPr/>
      </dsp:nvSpPr>
      <dsp:spPr>
        <a:xfrm>
          <a:off x="798689" y="1729268"/>
          <a:ext cx="5502911" cy="691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84" tIns="73184" rIns="73184" bIns="73184" numCol="1" spcCol="1270" anchor="ctr" anchorCtr="0">
          <a:noAutofit/>
        </a:bodyPr>
        <a:lstStyle/>
        <a:p>
          <a:pPr marL="0" lvl="0" indent="0" algn="l" defTabSz="711200">
            <a:lnSpc>
              <a:spcPct val="90000"/>
            </a:lnSpc>
            <a:spcBef>
              <a:spcPct val="0"/>
            </a:spcBef>
            <a:spcAft>
              <a:spcPct val="35000"/>
            </a:spcAft>
            <a:buNone/>
          </a:pPr>
          <a:r>
            <a:rPr lang="en-IN" sz="1600" kern="1200"/>
            <a:t>Add subscription filters &amp; maintenance plans</a:t>
          </a:r>
          <a:endParaRPr lang="en-US" sz="1600" kern="1200"/>
        </a:p>
      </dsp:txBody>
      <dsp:txXfrm>
        <a:off x="798689" y="1729268"/>
        <a:ext cx="5502911" cy="691506"/>
      </dsp:txXfrm>
    </dsp:sp>
    <dsp:sp modelId="{4E0C5F22-C0B4-47F4-BB55-94CEAEE4C201}">
      <dsp:nvSpPr>
        <dsp:cNvPr id="0" name=""/>
        <dsp:cNvSpPr/>
      </dsp:nvSpPr>
      <dsp:spPr>
        <a:xfrm>
          <a:off x="0" y="2593651"/>
          <a:ext cx="6301601" cy="6915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1ACB92-44E4-4FAF-B9BA-CF11D6B61F49}">
      <dsp:nvSpPr>
        <dsp:cNvPr id="0" name=""/>
        <dsp:cNvSpPr/>
      </dsp:nvSpPr>
      <dsp:spPr>
        <a:xfrm>
          <a:off x="209180" y="2749240"/>
          <a:ext cx="380328" cy="38032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521B4F-B282-4158-B8CC-A36B09864F08}">
      <dsp:nvSpPr>
        <dsp:cNvPr id="0" name=""/>
        <dsp:cNvSpPr/>
      </dsp:nvSpPr>
      <dsp:spPr>
        <a:xfrm>
          <a:off x="798689" y="2593651"/>
          <a:ext cx="5502911" cy="691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84" tIns="73184" rIns="73184" bIns="73184" numCol="1" spcCol="1270" anchor="ctr" anchorCtr="0">
          <a:noAutofit/>
        </a:bodyPr>
        <a:lstStyle/>
        <a:p>
          <a:pPr marL="0" lvl="0" indent="0" algn="l" defTabSz="711200">
            <a:lnSpc>
              <a:spcPct val="90000"/>
            </a:lnSpc>
            <a:spcBef>
              <a:spcPct val="0"/>
            </a:spcBef>
            <a:spcAft>
              <a:spcPct val="35000"/>
            </a:spcAft>
            <a:buNone/>
          </a:pPr>
          <a:r>
            <a:rPr lang="en-IN" sz="1600" kern="1200"/>
            <a:t>Long-term: entry into eco-lifestyle retail chains</a:t>
          </a:r>
          <a:endParaRPr lang="en-US" sz="1600" kern="1200"/>
        </a:p>
      </dsp:txBody>
      <dsp:txXfrm>
        <a:off x="798689" y="2593651"/>
        <a:ext cx="5502911" cy="691506"/>
      </dsp:txXfrm>
    </dsp:sp>
    <dsp:sp modelId="{A6AA1550-5B2F-44E4-9451-11C7984F0526}">
      <dsp:nvSpPr>
        <dsp:cNvPr id="0" name=""/>
        <dsp:cNvSpPr/>
      </dsp:nvSpPr>
      <dsp:spPr>
        <a:xfrm>
          <a:off x="0" y="3458034"/>
          <a:ext cx="6301601" cy="6915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98F757-3304-47A1-955A-F6B31C4C61C8}">
      <dsp:nvSpPr>
        <dsp:cNvPr id="0" name=""/>
        <dsp:cNvSpPr/>
      </dsp:nvSpPr>
      <dsp:spPr>
        <a:xfrm>
          <a:off x="209180" y="3613623"/>
          <a:ext cx="380328" cy="38032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4DB063-A96C-4634-B9BE-E6A0392202BC}">
      <dsp:nvSpPr>
        <dsp:cNvPr id="0" name=""/>
        <dsp:cNvSpPr/>
      </dsp:nvSpPr>
      <dsp:spPr>
        <a:xfrm>
          <a:off x="798689" y="3458034"/>
          <a:ext cx="5502911" cy="691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84" tIns="73184" rIns="73184" bIns="73184" numCol="1" spcCol="1270" anchor="ctr" anchorCtr="0">
          <a:noAutofit/>
        </a:bodyPr>
        <a:lstStyle/>
        <a:p>
          <a:pPr marL="0" lvl="0" indent="0" algn="l" defTabSz="711200">
            <a:lnSpc>
              <a:spcPct val="90000"/>
            </a:lnSpc>
            <a:spcBef>
              <a:spcPct val="0"/>
            </a:spcBef>
            <a:spcAft>
              <a:spcPct val="35000"/>
            </a:spcAft>
            <a:buNone/>
          </a:pPr>
          <a:r>
            <a:rPr lang="en-IN" sz="1600" kern="1200"/>
            <a:t>Expand e-commerce beyond Weebly to Shopify</a:t>
          </a:r>
          <a:endParaRPr lang="en-US" sz="1600" kern="1200"/>
        </a:p>
      </dsp:txBody>
      <dsp:txXfrm>
        <a:off x="798689" y="3458034"/>
        <a:ext cx="5502911" cy="691506"/>
      </dsp:txXfrm>
    </dsp:sp>
    <dsp:sp modelId="{AB5A00F1-FB80-427A-BDAB-EB333742F63C}">
      <dsp:nvSpPr>
        <dsp:cNvPr id="0" name=""/>
        <dsp:cNvSpPr/>
      </dsp:nvSpPr>
      <dsp:spPr>
        <a:xfrm>
          <a:off x="0" y="4322417"/>
          <a:ext cx="6301601" cy="6915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99BBB2-9066-47C0-BDDB-C157EBAA02C8}">
      <dsp:nvSpPr>
        <dsp:cNvPr id="0" name=""/>
        <dsp:cNvSpPr/>
      </dsp:nvSpPr>
      <dsp:spPr>
        <a:xfrm>
          <a:off x="209180" y="4478006"/>
          <a:ext cx="380328" cy="38032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5649D6-03D3-44BC-88B1-4534313DE4F8}">
      <dsp:nvSpPr>
        <dsp:cNvPr id="0" name=""/>
        <dsp:cNvSpPr/>
      </dsp:nvSpPr>
      <dsp:spPr>
        <a:xfrm>
          <a:off x="798689" y="4322417"/>
          <a:ext cx="5502911" cy="691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84" tIns="73184" rIns="73184" bIns="73184" numCol="1" spcCol="1270" anchor="ctr" anchorCtr="0">
          <a:noAutofit/>
        </a:bodyPr>
        <a:lstStyle/>
        <a:p>
          <a:pPr marL="0" lvl="0" indent="0" algn="l" defTabSz="711200">
            <a:lnSpc>
              <a:spcPct val="90000"/>
            </a:lnSpc>
            <a:spcBef>
              <a:spcPct val="0"/>
            </a:spcBef>
            <a:spcAft>
              <a:spcPct val="35000"/>
            </a:spcAft>
            <a:buNone/>
          </a:pPr>
          <a:r>
            <a:rPr lang="en-IN" sz="1600" kern="1200"/>
            <a:t>Explore co-branding with health influencers</a:t>
          </a:r>
          <a:endParaRPr lang="en-US" sz="1600" kern="1200"/>
        </a:p>
      </dsp:txBody>
      <dsp:txXfrm>
        <a:off x="798689" y="4322417"/>
        <a:ext cx="5502911" cy="691506"/>
      </dsp:txXfrm>
    </dsp:sp>
    <dsp:sp modelId="{FFB1CE13-5FE2-48F0-83EA-CA1EC69CC1FE}">
      <dsp:nvSpPr>
        <dsp:cNvPr id="0" name=""/>
        <dsp:cNvSpPr/>
      </dsp:nvSpPr>
      <dsp:spPr>
        <a:xfrm>
          <a:off x="0" y="5186800"/>
          <a:ext cx="6301601" cy="6915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151685-EC43-43D9-92DC-24EDFD6FE964}">
      <dsp:nvSpPr>
        <dsp:cNvPr id="0" name=""/>
        <dsp:cNvSpPr/>
      </dsp:nvSpPr>
      <dsp:spPr>
        <a:xfrm>
          <a:off x="209180" y="5342389"/>
          <a:ext cx="380328" cy="38032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190A3B-8853-4A71-AAC0-2777C5E9DEB2}">
      <dsp:nvSpPr>
        <dsp:cNvPr id="0" name=""/>
        <dsp:cNvSpPr/>
      </dsp:nvSpPr>
      <dsp:spPr>
        <a:xfrm>
          <a:off x="798689" y="5186800"/>
          <a:ext cx="5502911" cy="691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84" tIns="73184" rIns="73184" bIns="73184" numCol="1" spcCol="1270" anchor="ctr" anchorCtr="0">
          <a:noAutofit/>
        </a:bodyPr>
        <a:lstStyle/>
        <a:p>
          <a:pPr marL="0" lvl="0" indent="0" algn="l" defTabSz="711200">
            <a:lnSpc>
              <a:spcPct val="90000"/>
            </a:lnSpc>
            <a:spcBef>
              <a:spcPct val="0"/>
            </a:spcBef>
            <a:spcAft>
              <a:spcPct val="35000"/>
            </a:spcAft>
            <a:buNone/>
          </a:pPr>
          <a:r>
            <a:rPr lang="en-IN" sz="1600" kern="1200"/>
            <a:t>Target 1,500 units sold by Year 3</a:t>
          </a:r>
          <a:endParaRPr lang="en-US" sz="1600" kern="1200"/>
        </a:p>
      </dsp:txBody>
      <dsp:txXfrm>
        <a:off x="798689" y="5186800"/>
        <a:ext cx="5502911" cy="691506"/>
      </dsp:txXfrm>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879B9D-31D1-41CB-9866-904EF0A269BD}" type="datetimeFigureOut">
              <a:rPr lang="en-IN" smtClean="0"/>
              <a:t>29-06-2025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1CF81A-FB4C-462F-9B45-32C74EDE6F29}" type="slidenum">
              <a:rPr lang="en-IN" smtClean="0"/>
              <a:t>‹#›</a:t>
            </a:fld>
            <a:endParaRPr lang="en-IN"/>
          </a:p>
        </p:txBody>
      </p:sp>
    </p:spTree>
    <p:extLst>
      <p:ext uri="{BB962C8B-B14F-4D97-AF65-F5344CB8AC3E}">
        <p14:creationId xmlns:p14="http://schemas.microsoft.com/office/powerpoint/2010/main" val="40479001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K8 Wellness UK Ltd. is positioned at the intersection of health technology and eco-conscious living. Our water ionizers offer a powerful solution for the growing number of consumers seeking science-backed wellness products. With increasing awareness around hydration and immune health post-pandemic, we identified a gap in the UK market for multifunctional, medically-informed water appliances. We aim to begin in Cardiff and expand strategically, supported by strong consumer trends and a scalable business model.</a:t>
            </a:r>
          </a:p>
          <a:p>
            <a:endParaRPr lang="en-IN" dirty="0"/>
          </a:p>
        </p:txBody>
      </p:sp>
      <p:sp>
        <p:nvSpPr>
          <p:cNvPr id="4" name="Slide Number Placeholder 3"/>
          <p:cNvSpPr>
            <a:spLocks noGrp="1"/>
          </p:cNvSpPr>
          <p:nvPr>
            <p:ph type="sldNum" sz="quarter" idx="5"/>
          </p:nvPr>
        </p:nvSpPr>
        <p:spPr/>
        <p:txBody>
          <a:bodyPr/>
          <a:lstStyle/>
          <a:p>
            <a:fld id="{0E1CF81A-FB4C-462F-9B45-32C74EDE6F29}" type="slidenum">
              <a:rPr lang="en-IN" smtClean="0"/>
              <a:t>2</a:t>
            </a:fld>
            <a:endParaRPr lang="en-IN"/>
          </a:p>
        </p:txBody>
      </p:sp>
    </p:spTree>
    <p:extLst>
      <p:ext uri="{BB962C8B-B14F-4D97-AF65-F5344CB8AC3E}">
        <p14:creationId xmlns:p14="http://schemas.microsoft.com/office/powerpoint/2010/main" val="29340770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K8 Water Ionizer is a versatile wellness appliance that delivers five types of water for specific daily needs—ranging from high-alkaline drinking water to acidic cleaning water. Unlike standard filtration systems, it offers pH-adjustable output for hydration, cooking, skincare, and sanitation. It's easy to use, energy-efficient, and significantly reduces reliance on bottled water. Scientific research supports its benefits, making it ideal for consumers who value both health and environmental sustainability.</a:t>
            </a:r>
          </a:p>
          <a:p>
            <a:endParaRPr lang="en-IN" dirty="0"/>
          </a:p>
        </p:txBody>
      </p:sp>
      <p:sp>
        <p:nvSpPr>
          <p:cNvPr id="4" name="Slide Number Placeholder 3"/>
          <p:cNvSpPr>
            <a:spLocks noGrp="1"/>
          </p:cNvSpPr>
          <p:nvPr>
            <p:ph type="sldNum" sz="quarter" idx="5"/>
          </p:nvPr>
        </p:nvSpPr>
        <p:spPr/>
        <p:txBody>
          <a:bodyPr/>
          <a:lstStyle/>
          <a:p>
            <a:fld id="{0E1CF81A-FB4C-462F-9B45-32C74EDE6F29}" type="slidenum">
              <a:rPr lang="en-IN" smtClean="0"/>
              <a:t>3</a:t>
            </a:fld>
            <a:endParaRPr lang="en-IN"/>
          </a:p>
        </p:txBody>
      </p:sp>
    </p:spTree>
    <p:extLst>
      <p:ext uri="{BB962C8B-B14F-4D97-AF65-F5344CB8AC3E}">
        <p14:creationId xmlns:p14="http://schemas.microsoft.com/office/powerpoint/2010/main" val="8336054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Our mission is simple—empowering people through better hydration. We aim to become the top UK brand for ionized water systems by focusing on quality, trust, and science. With a detailed strategy in place, we’re launching online by December 2025 and targeting 500 units sold in the first year. Our objectives are measurable, time-bound, and achievable, supporting a realistic growth trajectory and giving confidence to early investors and customers alike.</a:t>
            </a:r>
          </a:p>
          <a:p>
            <a:endParaRPr lang="en-IN" dirty="0"/>
          </a:p>
        </p:txBody>
      </p:sp>
      <p:sp>
        <p:nvSpPr>
          <p:cNvPr id="4" name="Slide Number Placeholder 3"/>
          <p:cNvSpPr>
            <a:spLocks noGrp="1"/>
          </p:cNvSpPr>
          <p:nvPr>
            <p:ph type="sldNum" sz="quarter" idx="5"/>
          </p:nvPr>
        </p:nvSpPr>
        <p:spPr/>
        <p:txBody>
          <a:bodyPr/>
          <a:lstStyle/>
          <a:p>
            <a:fld id="{0E1CF81A-FB4C-462F-9B45-32C74EDE6F29}" type="slidenum">
              <a:rPr lang="en-IN" smtClean="0"/>
              <a:t>4</a:t>
            </a:fld>
            <a:endParaRPr lang="en-IN"/>
          </a:p>
        </p:txBody>
      </p:sp>
    </p:spTree>
    <p:extLst>
      <p:ext uri="{BB962C8B-B14F-4D97-AF65-F5344CB8AC3E}">
        <p14:creationId xmlns:p14="http://schemas.microsoft.com/office/powerpoint/2010/main" val="35992626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Our unique selling proposition lies in the K8 Ionizer’s ability to produce five specific water types, each supported by scientific research. This dual focus on wellness and sustainability positions us ahead of basic filtration competitors. We’ve chosen a Private Limited Company structure to build credibility, manage risk through limited liability, and remain attractive to investors. This structure allows us to grow responsibly and ensures compliance with UK corporate regulations.</a:t>
            </a:r>
          </a:p>
          <a:p>
            <a:endParaRPr lang="en-IN" dirty="0"/>
          </a:p>
        </p:txBody>
      </p:sp>
      <p:sp>
        <p:nvSpPr>
          <p:cNvPr id="4" name="Slide Number Placeholder 3"/>
          <p:cNvSpPr>
            <a:spLocks noGrp="1"/>
          </p:cNvSpPr>
          <p:nvPr>
            <p:ph type="sldNum" sz="quarter" idx="5"/>
          </p:nvPr>
        </p:nvSpPr>
        <p:spPr/>
        <p:txBody>
          <a:bodyPr/>
          <a:lstStyle/>
          <a:p>
            <a:fld id="{0E1CF81A-FB4C-462F-9B45-32C74EDE6F29}" type="slidenum">
              <a:rPr lang="en-IN" smtClean="0"/>
              <a:t>5</a:t>
            </a:fld>
            <a:endParaRPr lang="en-IN"/>
          </a:p>
        </p:txBody>
      </p:sp>
    </p:spTree>
    <p:extLst>
      <p:ext uri="{BB962C8B-B14F-4D97-AF65-F5344CB8AC3E}">
        <p14:creationId xmlns:p14="http://schemas.microsoft.com/office/powerpoint/2010/main" val="2920987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We’re launching in Cardiff due to its affordability and strong survey response. This location allows reach into South Wales and nearby Bristol. The initial setup is home-based to minimise cost, supported by a small but skilled team. I’ll lead operations, supported by roles in marketing, support, and installation. Staff will be sourced locally and via flexible freelance platforms. This lean HR plan supports efficient early-stage growth with minimal overhead.</a:t>
            </a:r>
          </a:p>
          <a:p>
            <a:endParaRPr lang="en-IN" dirty="0"/>
          </a:p>
        </p:txBody>
      </p:sp>
      <p:sp>
        <p:nvSpPr>
          <p:cNvPr id="4" name="Slide Number Placeholder 3"/>
          <p:cNvSpPr>
            <a:spLocks noGrp="1"/>
          </p:cNvSpPr>
          <p:nvPr>
            <p:ph type="sldNum" sz="quarter" idx="5"/>
          </p:nvPr>
        </p:nvSpPr>
        <p:spPr/>
        <p:txBody>
          <a:bodyPr/>
          <a:lstStyle/>
          <a:p>
            <a:fld id="{0E1CF81A-FB4C-462F-9B45-32C74EDE6F29}" type="slidenum">
              <a:rPr lang="en-IN" smtClean="0"/>
              <a:t>6</a:t>
            </a:fld>
            <a:endParaRPr lang="en-IN"/>
          </a:p>
        </p:txBody>
      </p:sp>
    </p:spTree>
    <p:extLst>
      <p:ext uri="{BB962C8B-B14F-4D97-AF65-F5344CB8AC3E}">
        <p14:creationId xmlns:p14="http://schemas.microsoft.com/office/powerpoint/2010/main" val="681894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Our biggest current weakness is limited brand awareness. This is common for early-stage startups, but we’ve planned several strategies to overcome it—such as health influencer partnerships, Google SEO, and PR campaigns that highlight our scientific edge. As shown here, our strengths—like scientific backing and sustainability—are aligned with current trends. Our opportunities outpace the threats if we move fast, engage customers early, and stay adaptive to changes in the health-tech landscape.</a:t>
            </a:r>
          </a:p>
          <a:p>
            <a:endParaRPr lang="en-IN" dirty="0"/>
          </a:p>
        </p:txBody>
      </p:sp>
      <p:sp>
        <p:nvSpPr>
          <p:cNvPr id="4" name="Slide Number Placeholder 3"/>
          <p:cNvSpPr>
            <a:spLocks noGrp="1"/>
          </p:cNvSpPr>
          <p:nvPr>
            <p:ph type="sldNum" sz="quarter" idx="5"/>
          </p:nvPr>
        </p:nvSpPr>
        <p:spPr/>
        <p:txBody>
          <a:bodyPr/>
          <a:lstStyle/>
          <a:p>
            <a:fld id="{0E1CF81A-FB4C-462F-9B45-32C74EDE6F29}" type="slidenum">
              <a:rPr lang="en-IN" smtClean="0"/>
              <a:t>7</a:t>
            </a:fld>
            <a:endParaRPr lang="en-IN"/>
          </a:p>
        </p:txBody>
      </p:sp>
    </p:spTree>
    <p:extLst>
      <p:ext uri="{BB962C8B-B14F-4D97-AF65-F5344CB8AC3E}">
        <p14:creationId xmlns:p14="http://schemas.microsoft.com/office/powerpoint/2010/main" val="33972199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Our startup requires around £110,000. Major costs include inventory and staffing, while marketing and web development are streamlined. The £50,000 we're seeking from you will cover essential stock and launch costs. Personal savings and a small loan make up the rest. We forecast £100,000 revenue in Year 1, with breakeven expected by Month 9. Our cash flow plan is based on gradual sales growth and supported by customer research.</a:t>
            </a:r>
          </a:p>
          <a:p>
            <a:endParaRPr lang="en-IN" dirty="0"/>
          </a:p>
        </p:txBody>
      </p:sp>
      <p:sp>
        <p:nvSpPr>
          <p:cNvPr id="4" name="Slide Number Placeholder 3"/>
          <p:cNvSpPr>
            <a:spLocks noGrp="1"/>
          </p:cNvSpPr>
          <p:nvPr>
            <p:ph type="sldNum" sz="quarter" idx="5"/>
          </p:nvPr>
        </p:nvSpPr>
        <p:spPr/>
        <p:txBody>
          <a:bodyPr/>
          <a:lstStyle/>
          <a:p>
            <a:fld id="{0E1CF81A-FB4C-462F-9B45-32C74EDE6F29}" type="slidenum">
              <a:rPr lang="en-IN" smtClean="0"/>
              <a:t>8</a:t>
            </a:fld>
            <a:endParaRPr lang="en-IN"/>
          </a:p>
        </p:txBody>
      </p:sp>
    </p:spTree>
    <p:extLst>
      <p:ext uri="{BB962C8B-B14F-4D97-AF65-F5344CB8AC3E}">
        <p14:creationId xmlns:p14="http://schemas.microsoft.com/office/powerpoint/2010/main" val="8017917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Our year-long marketing plan combines digital reach and local engagement. We’ll launch on Facebook, TikTok, and Instagram early, supported by influencers in wellness and fitness. Flyers and business cards will be distributed at health expos and gyms. From Q3 onward, SEO and blog content will support website traffic, while review platforms will build trust. QR codes on printed material link prospects directly to product pages for seamless lead capture.</a:t>
            </a:r>
          </a:p>
          <a:p>
            <a:endParaRPr lang="en-IN" dirty="0"/>
          </a:p>
        </p:txBody>
      </p:sp>
      <p:sp>
        <p:nvSpPr>
          <p:cNvPr id="4" name="Slide Number Placeholder 3"/>
          <p:cNvSpPr>
            <a:spLocks noGrp="1"/>
          </p:cNvSpPr>
          <p:nvPr>
            <p:ph type="sldNum" sz="quarter" idx="5"/>
          </p:nvPr>
        </p:nvSpPr>
        <p:spPr/>
        <p:txBody>
          <a:bodyPr/>
          <a:lstStyle/>
          <a:p>
            <a:fld id="{0E1CF81A-FB4C-462F-9B45-32C74EDE6F29}" type="slidenum">
              <a:rPr lang="en-IN" smtClean="0"/>
              <a:t>9</a:t>
            </a:fld>
            <a:endParaRPr lang="en-IN"/>
          </a:p>
        </p:txBody>
      </p:sp>
    </p:spTree>
    <p:extLst>
      <p:ext uri="{BB962C8B-B14F-4D97-AF65-F5344CB8AC3E}">
        <p14:creationId xmlns:p14="http://schemas.microsoft.com/office/powerpoint/2010/main" val="21524825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We’ve created tangible marketing materials to support our digital efforts. The business card features our logo and QR code for direct access. Flyers use emotional health messaging “Transform Your Water, Transform Your Life” and are distributed in health-conscious environments. Our Facebook post introduces the brand with an eye-catching, relatable message. These examples reinforce a unified brand identity and ensure consistent messaging across all platforms, online and offline, to drive engagement and conversion.</a:t>
            </a:r>
          </a:p>
          <a:p>
            <a:endParaRPr lang="en-IN" dirty="0"/>
          </a:p>
        </p:txBody>
      </p:sp>
      <p:sp>
        <p:nvSpPr>
          <p:cNvPr id="4" name="Slide Number Placeholder 3"/>
          <p:cNvSpPr>
            <a:spLocks noGrp="1"/>
          </p:cNvSpPr>
          <p:nvPr>
            <p:ph type="sldNum" sz="quarter" idx="5"/>
          </p:nvPr>
        </p:nvSpPr>
        <p:spPr/>
        <p:txBody>
          <a:bodyPr/>
          <a:lstStyle/>
          <a:p>
            <a:fld id="{0E1CF81A-FB4C-462F-9B45-32C74EDE6F29}" type="slidenum">
              <a:rPr lang="en-IN" smtClean="0"/>
              <a:t>10</a:t>
            </a:fld>
            <a:endParaRPr lang="en-IN"/>
          </a:p>
        </p:txBody>
      </p:sp>
    </p:spTree>
    <p:extLst>
      <p:ext uri="{BB962C8B-B14F-4D97-AF65-F5344CB8AC3E}">
        <p14:creationId xmlns:p14="http://schemas.microsoft.com/office/powerpoint/2010/main" val="23980761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Our branding reflects clean, professional, and health-conscious values. We’re working with trusted wellness influencers for video-based demos to explain our five water types. The website showcases benefits and scientific credibility, including a dedicated research section. Press releases and customer reviews help build trust during the early phase. All branding materials use a consistent tone—empowering, eco-aware, and educational—to make K8 stand out in a competitive wellness marketplace.</a:t>
            </a:r>
          </a:p>
          <a:p>
            <a:endParaRPr lang="en-IN" dirty="0"/>
          </a:p>
        </p:txBody>
      </p:sp>
      <p:sp>
        <p:nvSpPr>
          <p:cNvPr id="4" name="Slide Number Placeholder 3"/>
          <p:cNvSpPr>
            <a:spLocks noGrp="1"/>
          </p:cNvSpPr>
          <p:nvPr>
            <p:ph type="sldNum" sz="quarter" idx="5"/>
          </p:nvPr>
        </p:nvSpPr>
        <p:spPr/>
        <p:txBody>
          <a:bodyPr/>
          <a:lstStyle/>
          <a:p>
            <a:fld id="{0E1CF81A-FB4C-462F-9B45-32C74EDE6F29}" type="slidenum">
              <a:rPr lang="en-IN" smtClean="0"/>
              <a:t>11</a:t>
            </a:fld>
            <a:endParaRPr lang="en-IN"/>
          </a:p>
        </p:txBody>
      </p:sp>
    </p:spTree>
    <p:extLst>
      <p:ext uri="{BB962C8B-B14F-4D97-AF65-F5344CB8AC3E}">
        <p14:creationId xmlns:p14="http://schemas.microsoft.com/office/powerpoint/2010/main" val="17638369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What sets me apart is my personal commitment, backed by detailed market research. I’ve designed every element of this business—product, website, marketing—based on real consumer feedback. The idea bridges two powerful trends: wellness and sustainability. Our unique multifunctional system meets a genuine need, and our pricing reflects real market readiness. With a lean team and clear breakeven point, your investment will drive rapid, structured, and meaningful growth.</a:t>
            </a:r>
          </a:p>
          <a:p>
            <a:endParaRPr lang="en-IN" dirty="0"/>
          </a:p>
        </p:txBody>
      </p:sp>
      <p:sp>
        <p:nvSpPr>
          <p:cNvPr id="4" name="Slide Number Placeholder 3"/>
          <p:cNvSpPr>
            <a:spLocks noGrp="1"/>
          </p:cNvSpPr>
          <p:nvPr>
            <p:ph type="sldNum" sz="quarter" idx="5"/>
          </p:nvPr>
        </p:nvSpPr>
        <p:spPr/>
        <p:txBody>
          <a:bodyPr/>
          <a:lstStyle/>
          <a:p>
            <a:fld id="{0E1CF81A-FB4C-462F-9B45-32C74EDE6F29}" type="slidenum">
              <a:rPr lang="en-IN" smtClean="0"/>
              <a:t>12</a:t>
            </a:fld>
            <a:endParaRPr lang="en-IN"/>
          </a:p>
        </p:txBody>
      </p:sp>
    </p:spTree>
    <p:extLst>
      <p:ext uri="{BB962C8B-B14F-4D97-AF65-F5344CB8AC3E}">
        <p14:creationId xmlns:p14="http://schemas.microsoft.com/office/powerpoint/2010/main" val="23600202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£50,000 will be strategically allocated to key operational areas. The majority—£25,000—goes directly into stock procurement to meet forecasted demand. £10,000 fuels high-impact launch campaigns including influencer fees and ads. We’ll invest £5,000 in tech upgrades like CRM and SEO. The remaining £10,000 provides working capital for hiring, training, and logistics. This budget covers our first growth phase and ensures the company reaches breakeven without disruptions.</a:t>
            </a:r>
          </a:p>
          <a:p>
            <a:endParaRPr lang="en-IN" dirty="0"/>
          </a:p>
        </p:txBody>
      </p:sp>
      <p:sp>
        <p:nvSpPr>
          <p:cNvPr id="4" name="Slide Number Placeholder 3"/>
          <p:cNvSpPr>
            <a:spLocks noGrp="1"/>
          </p:cNvSpPr>
          <p:nvPr>
            <p:ph type="sldNum" sz="quarter" idx="5"/>
          </p:nvPr>
        </p:nvSpPr>
        <p:spPr/>
        <p:txBody>
          <a:bodyPr/>
          <a:lstStyle/>
          <a:p>
            <a:fld id="{0E1CF81A-FB4C-462F-9B45-32C74EDE6F29}" type="slidenum">
              <a:rPr lang="en-IN" smtClean="0"/>
              <a:t>13</a:t>
            </a:fld>
            <a:endParaRPr lang="en-IN"/>
          </a:p>
        </p:txBody>
      </p:sp>
    </p:spTree>
    <p:extLst>
      <p:ext uri="{BB962C8B-B14F-4D97-AF65-F5344CB8AC3E}">
        <p14:creationId xmlns:p14="http://schemas.microsoft.com/office/powerpoint/2010/main" val="31210999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Looking ahead, we plan to scale regionally to major UK cities like London and Manchester. We’re exploring partnerships with gyms, spas, and health clinics to grow B2B. Subscription models for filters and servicing will build long-term revenue. Our online store will evolve to Shopify for broader capability. Retail interest will follow brand visibility. By Year 3, we aim to sell 1,500 units and lead the UK ionizer market.</a:t>
            </a:r>
          </a:p>
          <a:p>
            <a:endParaRPr lang="en-IN" dirty="0"/>
          </a:p>
        </p:txBody>
      </p:sp>
      <p:sp>
        <p:nvSpPr>
          <p:cNvPr id="4" name="Slide Number Placeholder 3"/>
          <p:cNvSpPr>
            <a:spLocks noGrp="1"/>
          </p:cNvSpPr>
          <p:nvPr>
            <p:ph type="sldNum" sz="quarter" idx="5"/>
          </p:nvPr>
        </p:nvSpPr>
        <p:spPr/>
        <p:txBody>
          <a:bodyPr/>
          <a:lstStyle/>
          <a:p>
            <a:fld id="{0E1CF81A-FB4C-462F-9B45-32C74EDE6F29}" type="slidenum">
              <a:rPr lang="en-IN" smtClean="0"/>
              <a:t>14</a:t>
            </a:fld>
            <a:endParaRPr lang="en-IN"/>
          </a:p>
        </p:txBody>
      </p:sp>
    </p:spTree>
    <p:extLst>
      <p:ext uri="{BB962C8B-B14F-4D97-AF65-F5344CB8AC3E}">
        <p14:creationId xmlns:p14="http://schemas.microsoft.com/office/powerpoint/2010/main" val="12147392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E1CF81A-FB4C-462F-9B45-32C74EDE6F29}" type="slidenum">
              <a:rPr lang="en-IN" smtClean="0"/>
              <a:t>15</a:t>
            </a:fld>
            <a:endParaRPr lang="en-IN"/>
          </a:p>
        </p:txBody>
      </p:sp>
    </p:spTree>
    <p:extLst>
      <p:ext uri="{BB962C8B-B14F-4D97-AF65-F5344CB8AC3E}">
        <p14:creationId xmlns:p14="http://schemas.microsoft.com/office/powerpoint/2010/main" val="5072818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F5CAF-D9A7-761D-67BA-870ACB89A0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ED21992F-A5E4-3D21-BDDD-B840B60A9BD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6E9296FE-C9D4-15AE-768E-BA2A93BC069B}"/>
              </a:ext>
            </a:extLst>
          </p:cNvPr>
          <p:cNvSpPr>
            <a:spLocks noGrp="1"/>
          </p:cNvSpPr>
          <p:nvPr>
            <p:ph type="dt" sz="half" idx="10"/>
          </p:nvPr>
        </p:nvSpPr>
        <p:spPr/>
        <p:txBody>
          <a:bodyPr/>
          <a:lstStyle/>
          <a:p>
            <a:fld id="{825BDECD-41F2-4650-BA57-E3D8C7A6AB21}" type="datetimeFigureOut">
              <a:rPr lang="en-IN" smtClean="0"/>
              <a:t>29-06-2025</a:t>
            </a:fld>
            <a:endParaRPr lang="en-IN"/>
          </a:p>
        </p:txBody>
      </p:sp>
      <p:sp>
        <p:nvSpPr>
          <p:cNvPr id="5" name="Footer Placeholder 4">
            <a:extLst>
              <a:ext uri="{FF2B5EF4-FFF2-40B4-BE49-F238E27FC236}">
                <a16:creationId xmlns:a16="http://schemas.microsoft.com/office/drawing/2014/main" id="{6FD3846F-3649-C99B-21D5-ADF6C0FB264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D981BE4-230C-29BA-D367-F66EB0912D5F}"/>
              </a:ext>
            </a:extLst>
          </p:cNvPr>
          <p:cNvSpPr>
            <a:spLocks noGrp="1"/>
          </p:cNvSpPr>
          <p:nvPr>
            <p:ph type="sldNum" sz="quarter" idx="12"/>
          </p:nvPr>
        </p:nvSpPr>
        <p:spPr/>
        <p:txBody>
          <a:bodyPr/>
          <a:lstStyle/>
          <a:p>
            <a:fld id="{D697BD1B-82FA-4FC0-9EF8-0F34365FD64F}" type="slidenum">
              <a:rPr lang="en-IN" smtClean="0"/>
              <a:t>‹#›</a:t>
            </a:fld>
            <a:endParaRPr lang="en-IN"/>
          </a:p>
        </p:txBody>
      </p:sp>
    </p:spTree>
    <p:extLst>
      <p:ext uri="{BB962C8B-B14F-4D97-AF65-F5344CB8AC3E}">
        <p14:creationId xmlns:p14="http://schemas.microsoft.com/office/powerpoint/2010/main" val="128642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98DB6-3768-ABDD-B745-260333C98F86}"/>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F56A85F4-84F8-EB93-22F5-238E298019D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B1520E2B-5C47-CB95-33D9-48191A9D0ECF}"/>
              </a:ext>
            </a:extLst>
          </p:cNvPr>
          <p:cNvSpPr>
            <a:spLocks noGrp="1"/>
          </p:cNvSpPr>
          <p:nvPr>
            <p:ph type="dt" sz="half" idx="10"/>
          </p:nvPr>
        </p:nvSpPr>
        <p:spPr/>
        <p:txBody>
          <a:bodyPr/>
          <a:lstStyle/>
          <a:p>
            <a:fld id="{825BDECD-41F2-4650-BA57-E3D8C7A6AB21}" type="datetimeFigureOut">
              <a:rPr lang="en-IN" smtClean="0"/>
              <a:t>29-06-2025</a:t>
            </a:fld>
            <a:endParaRPr lang="en-IN"/>
          </a:p>
        </p:txBody>
      </p:sp>
      <p:sp>
        <p:nvSpPr>
          <p:cNvPr id="5" name="Footer Placeholder 4">
            <a:extLst>
              <a:ext uri="{FF2B5EF4-FFF2-40B4-BE49-F238E27FC236}">
                <a16:creationId xmlns:a16="http://schemas.microsoft.com/office/drawing/2014/main" id="{C3D7F527-2F7E-4420-0A17-C8E0C754BDC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4B5ACF4-EE60-1A96-D159-E6F59AAF9D1F}"/>
              </a:ext>
            </a:extLst>
          </p:cNvPr>
          <p:cNvSpPr>
            <a:spLocks noGrp="1"/>
          </p:cNvSpPr>
          <p:nvPr>
            <p:ph type="sldNum" sz="quarter" idx="12"/>
          </p:nvPr>
        </p:nvSpPr>
        <p:spPr/>
        <p:txBody>
          <a:bodyPr/>
          <a:lstStyle/>
          <a:p>
            <a:fld id="{D697BD1B-82FA-4FC0-9EF8-0F34365FD64F}" type="slidenum">
              <a:rPr lang="en-IN" smtClean="0"/>
              <a:t>‹#›</a:t>
            </a:fld>
            <a:endParaRPr lang="en-IN"/>
          </a:p>
        </p:txBody>
      </p:sp>
    </p:spTree>
    <p:extLst>
      <p:ext uri="{BB962C8B-B14F-4D97-AF65-F5344CB8AC3E}">
        <p14:creationId xmlns:p14="http://schemas.microsoft.com/office/powerpoint/2010/main" val="307648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5AD23-65A2-9F5E-3D51-FD54E966FC4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5AAF9573-1FB1-89BF-BE46-9EA0D1FBD56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79A99E8-BE32-E70A-2BDC-DAB71584B7BF}"/>
              </a:ext>
            </a:extLst>
          </p:cNvPr>
          <p:cNvSpPr>
            <a:spLocks noGrp="1"/>
          </p:cNvSpPr>
          <p:nvPr>
            <p:ph type="dt" sz="half" idx="10"/>
          </p:nvPr>
        </p:nvSpPr>
        <p:spPr/>
        <p:txBody>
          <a:bodyPr/>
          <a:lstStyle/>
          <a:p>
            <a:fld id="{825BDECD-41F2-4650-BA57-E3D8C7A6AB21}" type="datetimeFigureOut">
              <a:rPr lang="en-IN" smtClean="0"/>
              <a:t>29-06-2025</a:t>
            </a:fld>
            <a:endParaRPr lang="en-IN"/>
          </a:p>
        </p:txBody>
      </p:sp>
      <p:sp>
        <p:nvSpPr>
          <p:cNvPr id="5" name="Footer Placeholder 4">
            <a:extLst>
              <a:ext uri="{FF2B5EF4-FFF2-40B4-BE49-F238E27FC236}">
                <a16:creationId xmlns:a16="http://schemas.microsoft.com/office/drawing/2014/main" id="{5865EAC2-6122-1992-34EC-3920FC08460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ED3C854-E588-EC34-CCAE-7501D747A8FF}"/>
              </a:ext>
            </a:extLst>
          </p:cNvPr>
          <p:cNvSpPr>
            <a:spLocks noGrp="1"/>
          </p:cNvSpPr>
          <p:nvPr>
            <p:ph type="sldNum" sz="quarter" idx="12"/>
          </p:nvPr>
        </p:nvSpPr>
        <p:spPr/>
        <p:txBody>
          <a:bodyPr/>
          <a:lstStyle/>
          <a:p>
            <a:fld id="{D697BD1B-82FA-4FC0-9EF8-0F34365FD64F}" type="slidenum">
              <a:rPr lang="en-IN" smtClean="0"/>
              <a:t>‹#›</a:t>
            </a:fld>
            <a:endParaRPr lang="en-IN"/>
          </a:p>
        </p:txBody>
      </p:sp>
    </p:spTree>
    <p:extLst>
      <p:ext uri="{BB962C8B-B14F-4D97-AF65-F5344CB8AC3E}">
        <p14:creationId xmlns:p14="http://schemas.microsoft.com/office/powerpoint/2010/main" val="451382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FC36C-F760-0631-D033-E507865BD90D}"/>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5E3BF11A-83CC-B9AD-EF09-83344F284E5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2426F2D4-E674-6E97-FF30-0CCF425FFC2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A65CC551-144A-0DEE-249E-CA8EE9B22256}"/>
              </a:ext>
            </a:extLst>
          </p:cNvPr>
          <p:cNvSpPr>
            <a:spLocks noGrp="1"/>
          </p:cNvSpPr>
          <p:nvPr>
            <p:ph type="dt" sz="half" idx="10"/>
          </p:nvPr>
        </p:nvSpPr>
        <p:spPr/>
        <p:txBody>
          <a:bodyPr/>
          <a:lstStyle/>
          <a:p>
            <a:fld id="{825BDECD-41F2-4650-BA57-E3D8C7A6AB21}" type="datetimeFigureOut">
              <a:rPr lang="en-IN" smtClean="0"/>
              <a:t>29-06-2025</a:t>
            </a:fld>
            <a:endParaRPr lang="en-IN"/>
          </a:p>
        </p:txBody>
      </p:sp>
      <p:sp>
        <p:nvSpPr>
          <p:cNvPr id="6" name="Footer Placeholder 5">
            <a:extLst>
              <a:ext uri="{FF2B5EF4-FFF2-40B4-BE49-F238E27FC236}">
                <a16:creationId xmlns:a16="http://schemas.microsoft.com/office/drawing/2014/main" id="{5DB85522-A7FE-AB74-B382-552E746154B9}"/>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AB97064D-9CF1-C377-30CA-E45333E05E72}"/>
              </a:ext>
            </a:extLst>
          </p:cNvPr>
          <p:cNvSpPr>
            <a:spLocks noGrp="1"/>
          </p:cNvSpPr>
          <p:nvPr>
            <p:ph type="sldNum" sz="quarter" idx="12"/>
          </p:nvPr>
        </p:nvSpPr>
        <p:spPr/>
        <p:txBody>
          <a:bodyPr/>
          <a:lstStyle/>
          <a:p>
            <a:fld id="{D697BD1B-82FA-4FC0-9EF8-0F34365FD64F}" type="slidenum">
              <a:rPr lang="en-IN" smtClean="0"/>
              <a:t>‹#›</a:t>
            </a:fld>
            <a:endParaRPr lang="en-IN"/>
          </a:p>
        </p:txBody>
      </p:sp>
    </p:spTree>
    <p:extLst>
      <p:ext uri="{BB962C8B-B14F-4D97-AF65-F5344CB8AC3E}">
        <p14:creationId xmlns:p14="http://schemas.microsoft.com/office/powerpoint/2010/main" val="21329035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7434E-88DC-C721-A088-104104FD4B03}"/>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4A10237D-7B26-7088-D09C-5F0D54D84FE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1B53FE3-2EB9-07A6-1FEA-65B7E3B605C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E3319BB6-9B85-7E51-0503-D1F51B6FABF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CD31D28-361C-34D3-23C1-CF92576D5CE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F8F54BB7-37DB-9101-76A8-4D34E02748C2}"/>
              </a:ext>
            </a:extLst>
          </p:cNvPr>
          <p:cNvSpPr>
            <a:spLocks noGrp="1"/>
          </p:cNvSpPr>
          <p:nvPr>
            <p:ph type="dt" sz="half" idx="10"/>
          </p:nvPr>
        </p:nvSpPr>
        <p:spPr/>
        <p:txBody>
          <a:bodyPr/>
          <a:lstStyle/>
          <a:p>
            <a:fld id="{825BDECD-41F2-4650-BA57-E3D8C7A6AB21}" type="datetimeFigureOut">
              <a:rPr lang="en-IN" smtClean="0"/>
              <a:t>29-06-2025</a:t>
            </a:fld>
            <a:endParaRPr lang="en-IN"/>
          </a:p>
        </p:txBody>
      </p:sp>
      <p:sp>
        <p:nvSpPr>
          <p:cNvPr id="8" name="Footer Placeholder 7">
            <a:extLst>
              <a:ext uri="{FF2B5EF4-FFF2-40B4-BE49-F238E27FC236}">
                <a16:creationId xmlns:a16="http://schemas.microsoft.com/office/drawing/2014/main" id="{3D519869-2AE4-4F80-F7B9-86D0BD1B42DF}"/>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EF1A07A8-3F18-9AD0-033A-1718B8A69349}"/>
              </a:ext>
            </a:extLst>
          </p:cNvPr>
          <p:cNvSpPr>
            <a:spLocks noGrp="1"/>
          </p:cNvSpPr>
          <p:nvPr>
            <p:ph type="sldNum" sz="quarter" idx="12"/>
          </p:nvPr>
        </p:nvSpPr>
        <p:spPr/>
        <p:txBody>
          <a:bodyPr/>
          <a:lstStyle/>
          <a:p>
            <a:fld id="{D697BD1B-82FA-4FC0-9EF8-0F34365FD64F}" type="slidenum">
              <a:rPr lang="en-IN" smtClean="0"/>
              <a:t>‹#›</a:t>
            </a:fld>
            <a:endParaRPr lang="en-IN"/>
          </a:p>
        </p:txBody>
      </p:sp>
    </p:spTree>
    <p:extLst>
      <p:ext uri="{BB962C8B-B14F-4D97-AF65-F5344CB8AC3E}">
        <p14:creationId xmlns:p14="http://schemas.microsoft.com/office/powerpoint/2010/main" val="19352387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EFA7F-80BC-D88A-C326-6F63667FDE2A}"/>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37F40AA9-6125-CCCD-4426-7B3AECB235F7}"/>
              </a:ext>
            </a:extLst>
          </p:cNvPr>
          <p:cNvSpPr>
            <a:spLocks noGrp="1"/>
          </p:cNvSpPr>
          <p:nvPr>
            <p:ph type="dt" sz="half" idx="10"/>
          </p:nvPr>
        </p:nvSpPr>
        <p:spPr/>
        <p:txBody>
          <a:bodyPr/>
          <a:lstStyle/>
          <a:p>
            <a:fld id="{825BDECD-41F2-4650-BA57-E3D8C7A6AB21}" type="datetimeFigureOut">
              <a:rPr lang="en-IN" smtClean="0"/>
              <a:t>29-06-2025</a:t>
            </a:fld>
            <a:endParaRPr lang="en-IN"/>
          </a:p>
        </p:txBody>
      </p:sp>
      <p:sp>
        <p:nvSpPr>
          <p:cNvPr id="4" name="Footer Placeholder 3">
            <a:extLst>
              <a:ext uri="{FF2B5EF4-FFF2-40B4-BE49-F238E27FC236}">
                <a16:creationId xmlns:a16="http://schemas.microsoft.com/office/drawing/2014/main" id="{01933B41-B3AA-D744-36EC-15159F2AAE3C}"/>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3742A158-D926-FE65-086E-29324060D446}"/>
              </a:ext>
            </a:extLst>
          </p:cNvPr>
          <p:cNvSpPr>
            <a:spLocks noGrp="1"/>
          </p:cNvSpPr>
          <p:nvPr>
            <p:ph type="sldNum" sz="quarter" idx="12"/>
          </p:nvPr>
        </p:nvSpPr>
        <p:spPr/>
        <p:txBody>
          <a:bodyPr/>
          <a:lstStyle/>
          <a:p>
            <a:fld id="{D697BD1B-82FA-4FC0-9EF8-0F34365FD64F}" type="slidenum">
              <a:rPr lang="en-IN" smtClean="0"/>
              <a:t>‹#›</a:t>
            </a:fld>
            <a:endParaRPr lang="en-IN"/>
          </a:p>
        </p:txBody>
      </p:sp>
    </p:spTree>
    <p:extLst>
      <p:ext uri="{BB962C8B-B14F-4D97-AF65-F5344CB8AC3E}">
        <p14:creationId xmlns:p14="http://schemas.microsoft.com/office/powerpoint/2010/main" val="1681238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0A88A83-8208-5818-5259-864FFA25C518}"/>
              </a:ext>
            </a:extLst>
          </p:cNvPr>
          <p:cNvSpPr>
            <a:spLocks noGrp="1"/>
          </p:cNvSpPr>
          <p:nvPr>
            <p:ph type="dt" sz="half" idx="10"/>
          </p:nvPr>
        </p:nvSpPr>
        <p:spPr/>
        <p:txBody>
          <a:bodyPr/>
          <a:lstStyle/>
          <a:p>
            <a:fld id="{825BDECD-41F2-4650-BA57-E3D8C7A6AB21}" type="datetimeFigureOut">
              <a:rPr lang="en-IN" smtClean="0"/>
              <a:t>29-06-2025</a:t>
            </a:fld>
            <a:endParaRPr lang="en-IN"/>
          </a:p>
        </p:txBody>
      </p:sp>
      <p:sp>
        <p:nvSpPr>
          <p:cNvPr id="3" name="Footer Placeholder 2">
            <a:extLst>
              <a:ext uri="{FF2B5EF4-FFF2-40B4-BE49-F238E27FC236}">
                <a16:creationId xmlns:a16="http://schemas.microsoft.com/office/drawing/2014/main" id="{0B2561E3-0CDB-5A08-39D1-29C70FC2D3A4}"/>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52543FA8-54E2-FDCA-9ED0-390F4E6A9427}"/>
              </a:ext>
            </a:extLst>
          </p:cNvPr>
          <p:cNvSpPr>
            <a:spLocks noGrp="1"/>
          </p:cNvSpPr>
          <p:nvPr>
            <p:ph type="sldNum" sz="quarter" idx="12"/>
          </p:nvPr>
        </p:nvSpPr>
        <p:spPr/>
        <p:txBody>
          <a:bodyPr/>
          <a:lstStyle/>
          <a:p>
            <a:fld id="{D697BD1B-82FA-4FC0-9EF8-0F34365FD64F}" type="slidenum">
              <a:rPr lang="en-IN" smtClean="0"/>
              <a:t>‹#›</a:t>
            </a:fld>
            <a:endParaRPr lang="en-IN"/>
          </a:p>
        </p:txBody>
      </p:sp>
    </p:spTree>
    <p:extLst>
      <p:ext uri="{BB962C8B-B14F-4D97-AF65-F5344CB8AC3E}">
        <p14:creationId xmlns:p14="http://schemas.microsoft.com/office/powerpoint/2010/main" val="2624886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6D606-D1E9-1BBD-F3F3-F891D6EEAF3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2F8C81D4-471C-8CA1-47E8-2253DD59AC5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CA50F157-0F94-2E84-A39B-B8CC12417A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6D45AD-C928-7472-A3A3-2239D72AFD4C}"/>
              </a:ext>
            </a:extLst>
          </p:cNvPr>
          <p:cNvSpPr>
            <a:spLocks noGrp="1"/>
          </p:cNvSpPr>
          <p:nvPr>
            <p:ph type="dt" sz="half" idx="10"/>
          </p:nvPr>
        </p:nvSpPr>
        <p:spPr/>
        <p:txBody>
          <a:bodyPr/>
          <a:lstStyle/>
          <a:p>
            <a:fld id="{825BDECD-41F2-4650-BA57-E3D8C7A6AB21}" type="datetimeFigureOut">
              <a:rPr lang="en-IN" smtClean="0"/>
              <a:t>29-06-2025</a:t>
            </a:fld>
            <a:endParaRPr lang="en-IN"/>
          </a:p>
        </p:txBody>
      </p:sp>
      <p:sp>
        <p:nvSpPr>
          <p:cNvPr id="6" name="Footer Placeholder 5">
            <a:extLst>
              <a:ext uri="{FF2B5EF4-FFF2-40B4-BE49-F238E27FC236}">
                <a16:creationId xmlns:a16="http://schemas.microsoft.com/office/drawing/2014/main" id="{176A27F4-FC00-DA99-6944-EABF0972CF6E}"/>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757FDC15-A888-97B6-4FA6-5297DF856D79}"/>
              </a:ext>
            </a:extLst>
          </p:cNvPr>
          <p:cNvSpPr>
            <a:spLocks noGrp="1"/>
          </p:cNvSpPr>
          <p:nvPr>
            <p:ph type="sldNum" sz="quarter" idx="12"/>
          </p:nvPr>
        </p:nvSpPr>
        <p:spPr/>
        <p:txBody>
          <a:bodyPr/>
          <a:lstStyle/>
          <a:p>
            <a:fld id="{D697BD1B-82FA-4FC0-9EF8-0F34365FD64F}" type="slidenum">
              <a:rPr lang="en-IN" smtClean="0"/>
              <a:t>‹#›</a:t>
            </a:fld>
            <a:endParaRPr lang="en-IN"/>
          </a:p>
        </p:txBody>
      </p:sp>
    </p:spTree>
    <p:extLst>
      <p:ext uri="{BB962C8B-B14F-4D97-AF65-F5344CB8AC3E}">
        <p14:creationId xmlns:p14="http://schemas.microsoft.com/office/powerpoint/2010/main" val="23083071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8B8D9-6AD1-E41A-EF00-2233C0B2569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C70BC01D-2921-4AAB-415D-7610830148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BF444933-2071-4476-1491-8B223F6F71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6D31A9-D527-72A3-CB20-D39085AD1FD0}"/>
              </a:ext>
            </a:extLst>
          </p:cNvPr>
          <p:cNvSpPr>
            <a:spLocks noGrp="1"/>
          </p:cNvSpPr>
          <p:nvPr>
            <p:ph type="dt" sz="half" idx="10"/>
          </p:nvPr>
        </p:nvSpPr>
        <p:spPr/>
        <p:txBody>
          <a:bodyPr/>
          <a:lstStyle/>
          <a:p>
            <a:fld id="{825BDECD-41F2-4650-BA57-E3D8C7A6AB21}" type="datetimeFigureOut">
              <a:rPr lang="en-IN" smtClean="0"/>
              <a:t>29-06-2025</a:t>
            </a:fld>
            <a:endParaRPr lang="en-IN"/>
          </a:p>
        </p:txBody>
      </p:sp>
      <p:sp>
        <p:nvSpPr>
          <p:cNvPr id="6" name="Footer Placeholder 5">
            <a:extLst>
              <a:ext uri="{FF2B5EF4-FFF2-40B4-BE49-F238E27FC236}">
                <a16:creationId xmlns:a16="http://schemas.microsoft.com/office/drawing/2014/main" id="{3CE4BD4C-3393-8E68-A8D2-EDFDA1D91987}"/>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F55A2FC5-5713-6EBE-5884-1F16CEE74C60}"/>
              </a:ext>
            </a:extLst>
          </p:cNvPr>
          <p:cNvSpPr>
            <a:spLocks noGrp="1"/>
          </p:cNvSpPr>
          <p:nvPr>
            <p:ph type="sldNum" sz="quarter" idx="12"/>
          </p:nvPr>
        </p:nvSpPr>
        <p:spPr/>
        <p:txBody>
          <a:bodyPr/>
          <a:lstStyle/>
          <a:p>
            <a:fld id="{D697BD1B-82FA-4FC0-9EF8-0F34365FD64F}" type="slidenum">
              <a:rPr lang="en-IN" smtClean="0"/>
              <a:t>‹#›</a:t>
            </a:fld>
            <a:endParaRPr lang="en-IN"/>
          </a:p>
        </p:txBody>
      </p:sp>
    </p:spTree>
    <p:extLst>
      <p:ext uri="{BB962C8B-B14F-4D97-AF65-F5344CB8AC3E}">
        <p14:creationId xmlns:p14="http://schemas.microsoft.com/office/powerpoint/2010/main" val="21422131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B3766-8890-D736-611C-82C6513684C6}"/>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B0DB66C0-8FA8-38DD-6DBB-D7B70C42A11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E19C1AC-03D1-17DD-3307-3F7B6DC52697}"/>
              </a:ext>
            </a:extLst>
          </p:cNvPr>
          <p:cNvSpPr>
            <a:spLocks noGrp="1"/>
          </p:cNvSpPr>
          <p:nvPr>
            <p:ph type="dt" sz="half" idx="10"/>
          </p:nvPr>
        </p:nvSpPr>
        <p:spPr/>
        <p:txBody>
          <a:bodyPr/>
          <a:lstStyle/>
          <a:p>
            <a:fld id="{825BDECD-41F2-4650-BA57-E3D8C7A6AB21}" type="datetimeFigureOut">
              <a:rPr lang="en-IN" smtClean="0"/>
              <a:t>29-06-2025</a:t>
            </a:fld>
            <a:endParaRPr lang="en-IN"/>
          </a:p>
        </p:txBody>
      </p:sp>
      <p:sp>
        <p:nvSpPr>
          <p:cNvPr id="5" name="Footer Placeholder 4">
            <a:extLst>
              <a:ext uri="{FF2B5EF4-FFF2-40B4-BE49-F238E27FC236}">
                <a16:creationId xmlns:a16="http://schemas.microsoft.com/office/drawing/2014/main" id="{E10CEA0B-8046-E07C-5489-25D9E910D7E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C463CCD-4A86-369E-815C-08E0ADC71F7C}"/>
              </a:ext>
            </a:extLst>
          </p:cNvPr>
          <p:cNvSpPr>
            <a:spLocks noGrp="1"/>
          </p:cNvSpPr>
          <p:nvPr>
            <p:ph type="sldNum" sz="quarter" idx="12"/>
          </p:nvPr>
        </p:nvSpPr>
        <p:spPr/>
        <p:txBody>
          <a:bodyPr/>
          <a:lstStyle/>
          <a:p>
            <a:fld id="{D697BD1B-82FA-4FC0-9EF8-0F34365FD64F}" type="slidenum">
              <a:rPr lang="en-IN" smtClean="0"/>
              <a:t>‹#›</a:t>
            </a:fld>
            <a:endParaRPr lang="en-IN"/>
          </a:p>
        </p:txBody>
      </p:sp>
    </p:spTree>
    <p:extLst>
      <p:ext uri="{BB962C8B-B14F-4D97-AF65-F5344CB8AC3E}">
        <p14:creationId xmlns:p14="http://schemas.microsoft.com/office/powerpoint/2010/main" val="33276956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BF99E1E-197F-A777-7E35-E0D105EAA80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245A1AF6-4BF8-B510-FBD4-00A92124EA6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1AC7F47-EA7F-3E92-A7A7-DD6D68410D05}"/>
              </a:ext>
            </a:extLst>
          </p:cNvPr>
          <p:cNvSpPr>
            <a:spLocks noGrp="1"/>
          </p:cNvSpPr>
          <p:nvPr>
            <p:ph type="dt" sz="half" idx="10"/>
          </p:nvPr>
        </p:nvSpPr>
        <p:spPr/>
        <p:txBody>
          <a:bodyPr/>
          <a:lstStyle/>
          <a:p>
            <a:fld id="{825BDECD-41F2-4650-BA57-E3D8C7A6AB21}" type="datetimeFigureOut">
              <a:rPr lang="en-IN" smtClean="0"/>
              <a:t>29-06-2025</a:t>
            </a:fld>
            <a:endParaRPr lang="en-IN"/>
          </a:p>
        </p:txBody>
      </p:sp>
      <p:sp>
        <p:nvSpPr>
          <p:cNvPr id="5" name="Footer Placeholder 4">
            <a:extLst>
              <a:ext uri="{FF2B5EF4-FFF2-40B4-BE49-F238E27FC236}">
                <a16:creationId xmlns:a16="http://schemas.microsoft.com/office/drawing/2014/main" id="{C7E130D8-EA4B-5FA7-2E8D-2539B71B0F8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FA42E79-37C3-8B2F-C56E-1DEBC06C7E81}"/>
              </a:ext>
            </a:extLst>
          </p:cNvPr>
          <p:cNvSpPr>
            <a:spLocks noGrp="1"/>
          </p:cNvSpPr>
          <p:nvPr>
            <p:ph type="sldNum" sz="quarter" idx="12"/>
          </p:nvPr>
        </p:nvSpPr>
        <p:spPr/>
        <p:txBody>
          <a:bodyPr/>
          <a:lstStyle/>
          <a:p>
            <a:fld id="{D697BD1B-82FA-4FC0-9EF8-0F34365FD64F}" type="slidenum">
              <a:rPr lang="en-IN" smtClean="0"/>
              <a:t>‹#›</a:t>
            </a:fld>
            <a:endParaRPr lang="en-IN"/>
          </a:p>
        </p:txBody>
      </p:sp>
    </p:spTree>
    <p:extLst>
      <p:ext uri="{BB962C8B-B14F-4D97-AF65-F5344CB8AC3E}">
        <p14:creationId xmlns:p14="http://schemas.microsoft.com/office/powerpoint/2010/main" val="10414612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ED0BE11-2F71-A281-641B-A880C5696F1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1374B795-0EC2-CD61-72BC-8EFFD6E0CDF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831944E-B02E-3CBD-7779-3C4F58630CE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5BDECD-41F2-4650-BA57-E3D8C7A6AB21}" type="datetimeFigureOut">
              <a:rPr lang="en-IN" smtClean="0"/>
              <a:t>29-06-2025</a:t>
            </a:fld>
            <a:endParaRPr lang="en-IN"/>
          </a:p>
        </p:txBody>
      </p:sp>
      <p:sp>
        <p:nvSpPr>
          <p:cNvPr id="5" name="Footer Placeholder 4">
            <a:extLst>
              <a:ext uri="{FF2B5EF4-FFF2-40B4-BE49-F238E27FC236}">
                <a16:creationId xmlns:a16="http://schemas.microsoft.com/office/drawing/2014/main" id="{7B7777D3-7186-0C57-D57C-4D356F3170B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C27DF0E2-8FA9-6422-F210-A5D779666EC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697BD1B-82FA-4FC0-9EF8-0F34365FD64F}" type="slidenum">
              <a:rPr lang="en-IN" smtClean="0"/>
              <a:t>‹#›</a:t>
            </a:fld>
            <a:endParaRPr lang="en-IN"/>
          </a:p>
        </p:txBody>
      </p:sp>
    </p:spTree>
    <p:extLst>
      <p:ext uri="{BB962C8B-B14F-4D97-AF65-F5344CB8AC3E}">
        <p14:creationId xmlns:p14="http://schemas.microsoft.com/office/powerpoint/2010/main" val="27577277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8" Type="http://schemas.openxmlformats.org/officeDocument/2006/relationships/hyperlink" Target="https://www.researchgate.net/profile/Yanal-Kilani/publication/354446198_SMART_Business_Role_in_Supporting_Marketing_Strategies_among_Telecommunication_Organizations_Injordan/links/6138b382b1dad16ff9f001de/SMART-Business-Role-in-Supporting-Marketing-Strategies-among-Telecommunication-Organizations-Injordan.pdf" TargetMode="External"/><Relationship Id="rId3" Type="http://schemas.openxmlformats.org/officeDocument/2006/relationships/hyperlink" Target="https://pdfs.semanticscholar.org/1ce6/a88073a1fedd93547b395c7b1898970736ad.pdf?_gl" TargetMode="External"/><Relationship Id="rId7" Type="http://schemas.openxmlformats.org/officeDocument/2006/relationships/hyperlink" Target="https://eprints.whiterose.ac.uk/147784/1/IMR-Leonidou.PDF" TargetMode="External"/><Relationship Id="rId12" Type="http://schemas.openxmlformats.org/officeDocument/2006/relationships/hyperlink" Target="https://www.researchgate.net/profile/Muhammad-Awan-7/publication/383317799_Shaping_consumer_choices_The_power_of_green_brand_knowledge_trust_and_social_responsibility/links/66fd61faf599e0392fb32e0d/Shaping-consumer-choices-The-power-of-green-brand-knowledge-trust-and-social-responsibility.pdf"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thuvienso.hoasen.edu.vn/bitstream/handle/123456789/13256/Contents.pdf?sequence=1&amp;isAllowed=y" TargetMode="External"/><Relationship Id="rId11" Type="http://schemas.openxmlformats.org/officeDocument/2006/relationships/hyperlink" Target="https://koreascience.kr/article/JAKO202123563885612.pdf" TargetMode="External"/><Relationship Id="rId5" Type="http://schemas.openxmlformats.org/officeDocument/2006/relationships/hyperlink" Target="https://www.researchgate.net/profile/Pathirahannahelage-Fernando-2/publication/388836015_Legal_and_regulatory_framework_related_to_unsolicited_proposals_in_various_countries_A_systematic_review_for_procurement_stage/links/67a92fe7645ef274a478b62b/Legal-and-regulatory-framework-related-to-unsolicited-proposals-in-various-countries-A-systematic-review-for-procurement-stage.pdf" TargetMode="External"/><Relationship Id="rId10" Type="http://schemas.openxmlformats.org/officeDocument/2006/relationships/hyperlink" Target="https://orca.cardiff.ac.uk/id/eprint/162191/1/the_future_of_flexible_working_-_evidence_paper_20230830.pdf" TargetMode="External"/><Relationship Id="rId4" Type="http://schemas.openxmlformats.org/officeDocument/2006/relationships/hyperlink" Target="https://www.nber.org/system/files/working_papers/w25717/w25717.pdf" TargetMode="External"/><Relationship Id="rId9" Type="http://schemas.openxmlformats.org/officeDocument/2006/relationships/hyperlink" Target="http://adpebipublishing.com/index.php/AICMEST/article/download/180/3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17EC4-9A2E-6AE3-586C-7998E5FBF1E6}"/>
              </a:ext>
            </a:extLst>
          </p:cNvPr>
          <p:cNvSpPr>
            <a:spLocks noGrp="1"/>
          </p:cNvSpPr>
          <p:nvPr>
            <p:ph type="ctrTitle"/>
          </p:nvPr>
        </p:nvSpPr>
        <p:spPr/>
        <p:txBody>
          <a:bodyPr>
            <a:normAutofit/>
          </a:bodyPr>
          <a:lstStyle/>
          <a:p>
            <a:r>
              <a:rPr lang="en-IN" b="1" dirty="0">
                <a:latin typeface="Times New Roman" panose="02020603050405020304" pitchFamily="18" charset="0"/>
                <a:cs typeface="Times New Roman" panose="02020603050405020304" pitchFamily="18" charset="0"/>
              </a:rPr>
              <a:t>BMSW4011: Managing Enterprise</a:t>
            </a:r>
            <a:endParaRPr lang="en-IN"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42452749-B38F-392B-C647-E2574B5A3BDD}"/>
              </a:ext>
            </a:extLst>
          </p:cNvPr>
          <p:cNvSpPr>
            <a:spLocks noGrp="1"/>
          </p:cNvSpPr>
          <p:nvPr>
            <p:ph type="subTitle" idx="1"/>
          </p:nvPr>
        </p:nvSpPr>
        <p:spPr>
          <a:xfrm>
            <a:off x="1524000" y="3509963"/>
            <a:ext cx="9144000" cy="1655762"/>
          </a:xfrm>
        </p:spPr>
        <p:txBody>
          <a:bodyPr>
            <a:normAutofit/>
          </a:bodyPr>
          <a:lstStyle/>
          <a:p>
            <a:r>
              <a:rPr lang="en-IN" sz="6000" b="1" dirty="0">
                <a:latin typeface="Times New Roman" panose="02020603050405020304" pitchFamily="18" charset="0"/>
                <a:cs typeface="Times New Roman" panose="02020603050405020304" pitchFamily="18" charset="0"/>
              </a:rPr>
              <a:t>Task 2</a:t>
            </a:r>
            <a:endParaRPr lang="en-IN" sz="60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6CB80EE0-136A-3732-239A-5D9D634725D6}"/>
              </a:ext>
            </a:extLst>
          </p:cNvPr>
          <p:cNvPicPr>
            <a:picLocks noChangeAspect="1"/>
          </p:cNvPicPr>
          <p:nvPr/>
        </p:nvPicPr>
        <p:blipFill>
          <a:blip r:embed="rId2"/>
          <a:stretch>
            <a:fillRect/>
          </a:stretch>
        </p:blipFill>
        <p:spPr>
          <a:xfrm>
            <a:off x="9692679" y="53894"/>
            <a:ext cx="2284496" cy="913798"/>
          </a:xfrm>
          <a:prstGeom prst="rect">
            <a:avLst/>
          </a:prstGeom>
        </p:spPr>
      </p:pic>
      <p:sp>
        <p:nvSpPr>
          <p:cNvPr id="7" name="TextBox 6">
            <a:extLst>
              <a:ext uri="{FF2B5EF4-FFF2-40B4-BE49-F238E27FC236}">
                <a16:creationId xmlns:a16="http://schemas.microsoft.com/office/drawing/2014/main" id="{9D9F30A2-0D99-CE3C-4E52-62461A2169D6}"/>
              </a:ext>
            </a:extLst>
          </p:cNvPr>
          <p:cNvSpPr txBox="1"/>
          <p:nvPr/>
        </p:nvSpPr>
        <p:spPr>
          <a:xfrm>
            <a:off x="212956" y="5425087"/>
            <a:ext cx="5883043" cy="1200329"/>
          </a:xfrm>
          <a:prstGeom prst="rect">
            <a:avLst/>
          </a:prstGeom>
          <a:noFill/>
        </p:spPr>
        <p:txBody>
          <a:bodyPr wrap="square">
            <a:spAutoFit/>
          </a:bodyPr>
          <a:lstStyle/>
          <a:p>
            <a:r>
              <a:rPr lang="en-IN" sz="2400" b="1" dirty="0">
                <a:solidFill>
                  <a:srgbClr val="000000"/>
                </a:solidFill>
                <a:effectLst/>
                <a:latin typeface="Times New Roman" panose="02020603050405020304" pitchFamily="18" charset="0"/>
                <a:ea typeface="Calibri" panose="020F0502020204030204" pitchFamily="34" charset="0"/>
              </a:rPr>
              <a:t>Student Name: Alexandra-Maria Zara</a:t>
            </a:r>
          </a:p>
          <a:p>
            <a:r>
              <a:rPr lang="en-IN" sz="2400" b="1" dirty="0">
                <a:solidFill>
                  <a:srgbClr val="000000"/>
                </a:solidFill>
                <a:latin typeface="Times New Roman" panose="02020603050405020304" pitchFamily="18" charset="0"/>
                <a:ea typeface="Calibri" panose="020F0502020204030204" pitchFamily="34" charset="0"/>
              </a:rPr>
              <a:t>Student ID: 2329733</a:t>
            </a:r>
          </a:p>
          <a:p>
            <a:r>
              <a:rPr lang="en-IN" sz="2400" b="1" dirty="0">
                <a:solidFill>
                  <a:srgbClr val="000000"/>
                </a:solidFill>
                <a:latin typeface="Times New Roman" panose="02020603050405020304" pitchFamily="18" charset="0"/>
                <a:ea typeface="Calibri" panose="020F0502020204030204" pitchFamily="34" charset="0"/>
              </a:rPr>
              <a:t>Date of Submission: 30/06/2025</a:t>
            </a:r>
            <a:endParaRPr lang="en-IN" sz="2400" b="1" dirty="0">
              <a:solidFill>
                <a:srgbClr val="000000"/>
              </a:solidFill>
              <a:effectLst/>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35343417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group of water bottles&#10;&#10;Description automatically generated">
            <a:extLst>
              <a:ext uri="{FF2B5EF4-FFF2-40B4-BE49-F238E27FC236}">
                <a16:creationId xmlns:a16="http://schemas.microsoft.com/office/drawing/2014/main" id="{B01BA350-5912-CF1A-F247-92C4F9BDBC3B}"/>
              </a:ext>
            </a:extLst>
          </p:cNvPr>
          <p:cNvPicPr>
            <a:picLocks noChangeAspect="1"/>
          </p:cNvPicPr>
          <p:nvPr/>
        </p:nvPicPr>
        <p:blipFill>
          <a:blip r:embed="rId3"/>
          <a:srcRect l="32331" r="17727"/>
          <a:stretch>
            <a:fillRect/>
          </a:stretch>
        </p:blipFill>
        <p:spPr>
          <a:xfrm>
            <a:off x="6103027" y="10"/>
            <a:ext cx="6088971" cy="6857990"/>
          </a:xfrm>
          <a:prstGeom prst="rect">
            <a:avLst/>
          </a:prstGeom>
        </p:spPr>
      </p:pic>
      <p:sp useBgFill="1">
        <p:nvSpPr>
          <p:cNvPr id="19" name="Rectangle 18">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6853DA-DEE6-03A4-2A7A-3282D83074E3}"/>
              </a:ext>
            </a:extLst>
          </p:cNvPr>
          <p:cNvSpPr>
            <a:spLocks noGrp="1"/>
          </p:cNvSpPr>
          <p:nvPr>
            <p:ph type="title"/>
          </p:nvPr>
        </p:nvSpPr>
        <p:spPr>
          <a:xfrm>
            <a:off x="761801" y="328512"/>
            <a:ext cx="4778387" cy="1628970"/>
          </a:xfrm>
        </p:spPr>
        <p:txBody>
          <a:bodyPr anchor="ctr">
            <a:normAutofit/>
          </a:bodyPr>
          <a:lstStyle/>
          <a:p>
            <a:r>
              <a:rPr lang="en-IN" sz="3700" b="1">
                <a:latin typeface="Times New Roman" panose="02020603050405020304" pitchFamily="18" charset="0"/>
                <a:cs typeface="Times New Roman" panose="02020603050405020304" pitchFamily="18" charset="0"/>
              </a:rPr>
              <a:t>Introduction – Business Overview and Opportunity</a:t>
            </a:r>
            <a:endParaRPr lang="en-IN" sz="37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F932FBD-2AA2-E452-4520-313569FB5B9E}"/>
              </a:ext>
            </a:extLst>
          </p:cNvPr>
          <p:cNvSpPr>
            <a:spLocks noGrp="1"/>
          </p:cNvSpPr>
          <p:nvPr>
            <p:ph idx="1"/>
          </p:nvPr>
        </p:nvSpPr>
        <p:spPr>
          <a:xfrm>
            <a:off x="761801" y="2884929"/>
            <a:ext cx="4659756" cy="3374137"/>
          </a:xfrm>
        </p:spPr>
        <p:txBody>
          <a:bodyPr anchor="ctr">
            <a:normAutofit/>
          </a:bodyPr>
          <a:lstStyle/>
          <a:p>
            <a:pPr lvl="0" algn="just"/>
            <a:r>
              <a:rPr lang="en-IN" sz="1600" dirty="0">
                <a:latin typeface="Times New Roman" panose="02020603050405020304" pitchFamily="18" charset="0"/>
                <a:cs typeface="Times New Roman" panose="02020603050405020304" pitchFamily="18" charset="0"/>
              </a:rPr>
              <a:t>K8 Wellness UK Ltd. introduces premium water ionizers</a:t>
            </a:r>
          </a:p>
          <a:p>
            <a:pPr lvl="0" algn="just"/>
            <a:r>
              <a:rPr lang="en-IN" sz="1600" dirty="0">
                <a:latin typeface="Times New Roman" panose="02020603050405020304" pitchFamily="18" charset="0"/>
                <a:cs typeface="Times New Roman" panose="02020603050405020304" pitchFamily="18" charset="0"/>
              </a:rPr>
              <a:t>Focused on health-conscious, eco-aware UK consumers</a:t>
            </a:r>
          </a:p>
          <a:p>
            <a:pPr lvl="0" algn="just"/>
            <a:r>
              <a:rPr lang="en-IN" sz="1600" dirty="0">
                <a:latin typeface="Times New Roman" panose="02020603050405020304" pitchFamily="18" charset="0"/>
                <a:cs typeface="Times New Roman" panose="02020603050405020304" pitchFamily="18" charset="0"/>
              </a:rPr>
              <a:t>Ionized water improves hydration, detox, and skin care (Tanveer et al., 2024)</a:t>
            </a:r>
          </a:p>
          <a:p>
            <a:pPr lvl="0" algn="just"/>
            <a:r>
              <a:rPr lang="en-IN" sz="1600" dirty="0">
                <a:latin typeface="Times New Roman" panose="02020603050405020304" pitchFamily="18" charset="0"/>
                <a:cs typeface="Times New Roman" panose="02020603050405020304" pitchFamily="18" charset="0"/>
              </a:rPr>
              <a:t>Post-COVID wellness trend driving demand</a:t>
            </a:r>
          </a:p>
          <a:p>
            <a:pPr lvl="0" algn="just"/>
            <a:r>
              <a:rPr lang="en-IN" sz="1600" dirty="0">
                <a:latin typeface="Times New Roman" panose="02020603050405020304" pitchFamily="18" charset="0"/>
                <a:cs typeface="Times New Roman" panose="02020603050405020304" pitchFamily="18" charset="0"/>
              </a:rPr>
              <a:t>Market gap for scientific, multifunctional water systems</a:t>
            </a:r>
          </a:p>
          <a:p>
            <a:pPr lvl="0" algn="just"/>
            <a:r>
              <a:rPr lang="en-IN" sz="1600" dirty="0">
                <a:latin typeface="Times New Roman" panose="02020603050405020304" pitchFamily="18" charset="0"/>
                <a:cs typeface="Times New Roman" panose="02020603050405020304" pitchFamily="18" charset="0"/>
              </a:rPr>
              <a:t>Initial launch in Cardiff, scalable across UK</a:t>
            </a:r>
          </a:p>
          <a:p>
            <a:pPr lvl="0" algn="just"/>
            <a:r>
              <a:rPr lang="en-IN" sz="1600" dirty="0">
                <a:latin typeface="Times New Roman" panose="02020603050405020304" pitchFamily="18" charset="0"/>
                <a:cs typeface="Times New Roman" panose="02020603050405020304" pitchFamily="18" charset="0"/>
              </a:rPr>
              <a:t>Combines health tech with sustainability</a:t>
            </a:r>
          </a:p>
          <a:p>
            <a:pPr algn="just"/>
            <a:endParaRPr lang="en-IN"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229761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1F6BF70-C7D1-4AF9-8DB4-BEEB8A9C35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3F875C-6B6B-0B08-8617-23247C0E5CAA}"/>
              </a:ext>
            </a:extLst>
          </p:cNvPr>
          <p:cNvSpPr>
            <a:spLocks noGrp="1"/>
          </p:cNvSpPr>
          <p:nvPr>
            <p:ph type="title"/>
          </p:nvPr>
        </p:nvSpPr>
        <p:spPr>
          <a:xfrm>
            <a:off x="645065" y="1097280"/>
            <a:ext cx="3796306" cy="4666207"/>
          </a:xfrm>
        </p:spPr>
        <p:txBody>
          <a:bodyPr anchor="ctr">
            <a:normAutofit/>
          </a:bodyPr>
          <a:lstStyle/>
          <a:p>
            <a:r>
              <a:rPr lang="en-IN" sz="4800" b="1">
                <a:latin typeface="Times New Roman" panose="02020603050405020304" pitchFamily="18" charset="0"/>
                <a:cs typeface="Times New Roman" panose="02020603050405020304" pitchFamily="18" charset="0"/>
              </a:rPr>
              <a:t>Product Description – What is K8 Water Ionizer?</a:t>
            </a:r>
            <a:endParaRPr lang="en-IN" sz="4800">
              <a:latin typeface="Times New Roman" panose="02020603050405020304" pitchFamily="18" charset="0"/>
              <a:cs typeface="Times New Roman" panose="02020603050405020304" pitchFamily="18" charset="0"/>
            </a:endParaRPr>
          </a:p>
        </p:txBody>
      </p:sp>
      <p:grpSp>
        <p:nvGrpSpPr>
          <p:cNvPr id="11" name="Group 10">
            <a:extLst>
              <a:ext uri="{FF2B5EF4-FFF2-40B4-BE49-F238E27FC236}">
                <a16:creationId xmlns:a16="http://schemas.microsoft.com/office/drawing/2014/main" id="{0C66A8B6-1F6E-4FCC-93B9-B9986B6FD1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576" y="5945955"/>
            <a:ext cx="12109423" cy="525780"/>
            <a:chOff x="82576" y="5945955"/>
            <a:chExt cx="12109423" cy="525780"/>
          </a:xfrm>
        </p:grpSpPr>
        <p:sp>
          <p:nvSpPr>
            <p:cNvPr id="12" name="Rectangle 11">
              <a:extLst>
                <a:ext uri="{FF2B5EF4-FFF2-40B4-BE49-F238E27FC236}">
                  <a16:creationId xmlns:a16="http://schemas.microsoft.com/office/drawing/2014/main" id="{CAF7C4FD-65AD-4BBE-886A-D2E923F94C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336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BA8278B-6DF7-481F-B1FA-FFE7D6C3C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35A1EBD-1FA7-824D-7E4F-F3BD3D30B169}"/>
              </a:ext>
            </a:extLst>
          </p:cNvPr>
          <p:cNvGraphicFramePr>
            <a:graphicFrameLocks noGrp="1"/>
          </p:cNvGraphicFramePr>
          <p:nvPr>
            <p:ph idx="1"/>
            <p:extLst>
              <p:ext uri="{D42A27DB-BD31-4B8C-83A1-F6EECF244321}">
                <p14:modId xmlns:p14="http://schemas.microsoft.com/office/powerpoint/2010/main" val="2911541345"/>
              </p:ext>
            </p:extLst>
          </p:nvPr>
        </p:nvGraphicFramePr>
        <p:xfrm>
          <a:off x="5431536" y="1014153"/>
          <a:ext cx="5918184" cy="49793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197382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4DE477-0BD7-0B04-EA5F-D60F4A6147BB}"/>
              </a:ext>
            </a:extLst>
          </p:cNvPr>
          <p:cNvSpPr>
            <a:spLocks noGrp="1"/>
          </p:cNvSpPr>
          <p:nvPr>
            <p:ph type="title"/>
          </p:nvPr>
        </p:nvSpPr>
        <p:spPr>
          <a:xfrm>
            <a:off x="645065" y="1463040"/>
            <a:ext cx="3796306" cy="2690949"/>
          </a:xfrm>
        </p:spPr>
        <p:txBody>
          <a:bodyPr anchor="t">
            <a:normAutofit/>
          </a:bodyPr>
          <a:lstStyle/>
          <a:p>
            <a:r>
              <a:rPr lang="en-IN" sz="4800" b="1">
                <a:latin typeface="Times New Roman" panose="02020603050405020304" pitchFamily="18" charset="0"/>
                <a:cs typeface="Times New Roman" panose="02020603050405020304" pitchFamily="18" charset="0"/>
              </a:rPr>
              <a:t>Mission, Aim, SMART Objective</a:t>
            </a:r>
            <a:endParaRPr lang="en-IN" sz="4800">
              <a:latin typeface="Times New Roman" panose="02020603050405020304" pitchFamily="18" charset="0"/>
              <a:cs typeface="Times New Roman" panose="02020603050405020304" pitchFamily="18" charset="0"/>
            </a:endParaRP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49B225-B093-0DF2-F60B-30E3F313AE51}"/>
              </a:ext>
            </a:extLst>
          </p:cNvPr>
          <p:cNvSpPr>
            <a:spLocks noGrp="1"/>
          </p:cNvSpPr>
          <p:nvPr>
            <p:ph idx="1"/>
          </p:nvPr>
        </p:nvSpPr>
        <p:spPr>
          <a:xfrm>
            <a:off x="5656218" y="1463039"/>
            <a:ext cx="5542387" cy="4300447"/>
          </a:xfrm>
        </p:spPr>
        <p:txBody>
          <a:bodyPr anchor="t">
            <a:normAutofit/>
          </a:bodyPr>
          <a:lstStyle/>
          <a:p>
            <a:pPr lvl="0"/>
            <a:r>
              <a:rPr lang="en-IN" sz="2200" b="1">
                <a:latin typeface="Times New Roman" panose="02020603050405020304" pitchFamily="18" charset="0"/>
                <a:cs typeface="Times New Roman" panose="02020603050405020304" pitchFamily="18" charset="0"/>
              </a:rPr>
              <a:t>Mission:</a:t>
            </a:r>
            <a:r>
              <a:rPr lang="en-IN" sz="2200">
                <a:latin typeface="Times New Roman" panose="02020603050405020304" pitchFamily="18" charset="0"/>
                <a:cs typeface="Times New Roman" panose="02020603050405020304" pitchFamily="18" charset="0"/>
              </a:rPr>
              <a:t> “Empowering healthier lives through hydration”</a:t>
            </a:r>
          </a:p>
          <a:p>
            <a:pPr lvl="0"/>
            <a:r>
              <a:rPr lang="en-IN" sz="2200" b="1">
                <a:latin typeface="Times New Roman" panose="02020603050405020304" pitchFamily="18" charset="0"/>
                <a:cs typeface="Times New Roman" panose="02020603050405020304" pitchFamily="18" charset="0"/>
              </a:rPr>
              <a:t>Aim:</a:t>
            </a:r>
            <a:r>
              <a:rPr lang="en-IN" sz="2200">
                <a:latin typeface="Times New Roman" panose="02020603050405020304" pitchFamily="18" charset="0"/>
                <a:cs typeface="Times New Roman" panose="02020603050405020304" pitchFamily="18" charset="0"/>
              </a:rPr>
              <a:t> Lead the UK ionizer market within 3 years</a:t>
            </a:r>
          </a:p>
          <a:p>
            <a:pPr lvl="0"/>
            <a:r>
              <a:rPr lang="en-IN" sz="2200" b="1">
                <a:latin typeface="Times New Roman" panose="02020603050405020304" pitchFamily="18" charset="0"/>
                <a:cs typeface="Times New Roman" panose="02020603050405020304" pitchFamily="18" charset="0"/>
              </a:rPr>
              <a:t>SMART Objectives:</a:t>
            </a:r>
            <a:endParaRPr lang="en-IN" sz="2200">
              <a:latin typeface="Times New Roman" panose="02020603050405020304" pitchFamily="18" charset="0"/>
              <a:cs typeface="Times New Roman" panose="02020603050405020304" pitchFamily="18" charset="0"/>
            </a:endParaRPr>
          </a:p>
          <a:p>
            <a:pPr lvl="1"/>
            <a:r>
              <a:rPr lang="en-IN" sz="2200">
                <a:latin typeface="Times New Roman" panose="02020603050405020304" pitchFamily="18" charset="0"/>
                <a:cs typeface="Times New Roman" panose="02020603050405020304" pitchFamily="18" charset="0"/>
              </a:rPr>
              <a:t>Launch e-commerce platform by Dec 2025</a:t>
            </a:r>
          </a:p>
          <a:p>
            <a:pPr lvl="1"/>
            <a:r>
              <a:rPr lang="en-IN" sz="2200">
                <a:latin typeface="Times New Roman" panose="02020603050405020304" pitchFamily="18" charset="0"/>
                <a:cs typeface="Times New Roman" panose="02020603050405020304" pitchFamily="18" charset="0"/>
              </a:rPr>
              <a:t>Sell 500 units in Year 1</a:t>
            </a:r>
          </a:p>
          <a:p>
            <a:pPr lvl="1"/>
            <a:r>
              <a:rPr lang="en-IN" sz="2200">
                <a:latin typeface="Times New Roman" panose="02020603050405020304" pitchFamily="18" charset="0"/>
                <a:cs typeface="Times New Roman" panose="02020603050405020304" pitchFamily="18" charset="0"/>
              </a:rPr>
              <a:t>Reach £100,000 in sales revenue (Kilani, 2021)</a:t>
            </a:r>
          </a:p>
          <a:p>
            <a:pPr lvl="1"/>
            <a:r>
              <a:rPr lang="en-IN" sz="2200">
                <a:latin typeface="Times New Roman" panose="02020603050405020304" pitchFamily="18" charset="0"/>
                <a:cs typeface="Times New Roman" panose="02020603050405020304" pitchFamily="18" charset="0"/>
              </a:rPr>
              <a:t>Build local brand presence in Cardiff</a:t>
            </a:r>
          </a:p>
          <a:p>
            <a:pPr lvl="1"/>
            <a:r>
              <a:rPr lang="en-IN" sz="2200">
                <a:latin typeface="Times New Roman" panose="02020603050405020304" pitchFamily="18" charset="0"/>
                <a:cs typeface="Times New Roman" panose="02020603050405020304" pitchFamily="18" charset="0"/>
              </a:rPr>
              <a:t>Secure 25+ five-star reviews by Month 6</a:t>
            </a:r>
          </a:p>
          <a:p>
            <a:endParaRPr lang="en-IN" sz="22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245805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3" name="Rectangle 3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E9509E-084F-DC30-FC83-D0771C8F7E23}"/>
              </a:ext>
            </a:extLst>
          </p:cNvPr>
          <p:cNvSpPr>
            <a:spLocks noGrp="1"/>
          </p:cNvSpPr>
          <p:nvPr>
            <p:ph type="title"/>
          </p:nvPr>
        </p:nvSpPr>
        <p:spPr>
          <a:xfrm>
            <a:off x="761803" y="350196"/>
            <a:ext cx="4646904" cy="1624520"/>
          </a:xfrm>
        </p:spPr>
        <p:txBody>
          <a:bodyPr anchor="ctr">
            <a:normAutofit/>
          </a:bodyPr>
          <a:lstStyle/>
          <a:p>
            <a:r>
              <a:rPr lang="en-IN" sz="3700" b="1">
                <a:latin typeface="Times New Roman" panose="02020603050405020304" pitchFamily="18" charset="0"/>
                <a:cs typeface="Times New Roman" panose="02020603050405020304" pitchFamily="18" charset="0"/>
              </a:rPr>
              <a:t>USP and Legal Structure – Ltd Company</a:t>
            </a:r>
            <a:endParaRPr lang="en-IN" sz="3700">
              <a:latin typeface="Times New Roman" panose="02020603050405020304" pitchFamily="18" charset="0"/>
              <a:cs typeface="Times New Roman" panose="02020603050405020304" pitchFamily="18" charset="0"/>
            </a:endParaRPr>
          </a:p>
        </p:txBody>
      </p:sp>
      <p:sp>
        <p:nvSpPr>
          <p:cNvPr id="34" name="Content Placeholder 2">
            <a:extLst>
              <a:ext uri="{FF2B5EF4-FFF2-40B4-BE49-F238E27FC236}">
                <a16:creationId xmlns:a16="http://schemas.microsoft.com/office/drawing/2014/main" id="{0E5AC97D-1C14-F8F3-5293-72D6E706E77C}"/>
              </a:ext>
            </a:extLst>
          </p:cNvPr>
          <p:cNvSpPr>
            <a:spLocks noGrp="1"/>
          </p:cNvSpPr>
          <p:nvPr>
            <p:ph idx="1"/>
          </p:nvPr>
        </p:nvSpPr>
        <p:spPr>
          <a:xfrm>
            <a:off x="761802" y="2743200"/>
            <a:ext cx="4646905" cy="3613149"/>
          </a:xfrm>
        </p:spPr>
        <p:txBody>
          <a:bodyPr anchor="ctr">
            <a:normAutofit/>
          </a:bodyPr>
          <a:lstStyle/>
          <a:p>
            <a:pPr lvl="0"/>
            <a:r>
              <a:rPr lang="en-IN" sz="2000" b="1">
                <a:latin typeface="Times New Roman" panose="02020603050405020304" pitchFamily="18" charset="0"/>
                <a:cs typeface="Times New Roman" panose="02020603050405020304" pitchFamily="18" charset="0"/>
              </a:rPr>
              <a:t>USP:</a:t>
            </a:r>
            <a:r>
              <a:rPr lang="en-IN" sz="2000">
                <a:latin typeface="Times New Roman" panose="02020603050405020304" pitchFamily="18" charset="0"/>
                <a:cs typeface="Times New Roman" panose="02020603050405020304" pitchFamily="18" charset="0"/>
              </a:rPr>
              <a:t> 5-mode water output with scientific backing</a:t>
            </a:r>
          </a:p>
          <a:p>
            <a:pPr lvl="0"/>
            <a:r>
              <a:rPr lang="en-IN" sz="2000">
                <a:latin typeface="Times New Roman" panose="02020603050405020304" pitchFamily="18" charset="0"/>
                <a:cs typeface="Times New Roman" panose="02020603050405020304" pitchFamily="18" charset="0"/>
              </a:rPr>
              <a:t>Wellness + sustainability in one product</a:t>
            </a:r>
          </a:p>
          <a:p>
            <a:pPr lvl="0"/>
            <a:r>
              <a:rPr lang="en-IN" sz="2000">
                <a:latin typeface="Times New Roman" panose="02020603050405020304" pitchFamily="18" charset="0"/>
                <a:cs typeface="Times New Roman" panose="02020603050405020304" pitchFamily="18" charset="0"/>
              </a:rPr>
              <a:t>Health-centric design for UK households</a:t>
            </a:r>
          </a:p>
          <a:p>
            <a:pPr lvl="0"/>
            <a:r>
              <a:rPr lang="en-IN" sz="2000">
                <a:latin typeface="Times New Roman" panose="02020603050405020304" pitchFamily="18" charset="0"/>
                <a:cs typeface="Times New Roman" panose="02020603050405020304" pitchFamily="18" charset="0"/>
              </a:rPr>
              <a:t>Targets premium market segment (Fernando et al., 2023)</a:t>
            </a:r>
          </a:p>
          <a:p>
            <a:pPr lvl="0"/>
            <a:r>
              <a:rPr lang="en-IN" sz="2000" b="1">
                <a:latin typeface="Times New Roman" panose="02020603050405020304" pitchFamily="18" charset="0"/>
                <a:cs typeface="Times New Roman" panose="02020603050405020304" pitchFamily="18" charset="0"/>
              </a:rPr>
              <a:t>Legal Structure:</a:t>
            </a:r>
            <a:r>
              <a:rPr lang="en-IN" sz="2000">
                <a:latin typeface="Times New Roman" panose="02020603050405020304" pitchFamily="18" charset="0"/>
                <a:cs typeface="Times New Roman" panose="02020603050405020304" pitchFamily="18" charset="0"/>
              </a:rPr>
              <a:t> Private Limited Company (Ltd)</a:t>
            </a:r>
          </a:p>
          <a:p>
            <a:pPr lvl="0"/>
            <a:r>
              <a:rPr lang="en-IN" sz="2000">
                <a:latin typeface="Times New Roman" panose="02020603050405020304" pitchFamily="18" charset="0"/>
                <a:cs typeface="Times New Roman" panose="02020603050405020304" pitchFamily="18" charset="0"/>
              </a:rPr>
              <a:t>Offers limited liability and credibility</a:t>
            </a:r>
          </a:p>
          <a:p>
            <a:pPr lvl="0"/>
            <a:r>
              <a:rPr lang="en-IN" sz="2000">
                <a:latin typeface="Times New Roman" panose="02020603050405020304" pitchFamily="18" charset="0"/>
                <a:cs typeface="Times New Roman" panose="02020603050405020304" pitchFamily="18" charset="0"/>
              </a:rPr>
              <a:t>Investor-friendly and scalable format</a:t>
            </a:r>
          </a:p>
          <a:p>
            <a:endParaRPr lang="en-IN" sz="2000">
              <a:latin typeface="Times New Roman" panose="02020603050405020304" pitchFamily="18" charset="0"/>
              <a:cs typeface="Times New Roman" panose="02020603050405020304" pitchFamily="18" charset="0"/>
            </a:endParaRPr>
          </a:p>
        </p:txBody>
      </p:sp>
      <p:pic>
        <p:nvPicPr>
          <p:cNvPr id="35" name="Picture 34" descr="Graph">
            <a:extLst>
              <a:ext uri="{FF2B5EF4-FFF2-40B4-BE49-F238E27FC236}">
                <a16:creationId xmlns:a16="http://schemas.microsoft.com/office/drawing/2014/main" id="{C0BEF32C-2170-1EFD-15BC-7F808662349A}"/>
              </a:ext>
            </a:extLst>
          </p:cNvPr>
          <p:cNvPicPr>
            <a:picLocks noChangeAspect="1"/>
          </p:cNvPicPr>
          <p:nvPr/>
        </p:nvPicPr>
        <p:blipFill>
          <a:blip r:embed="rId3"/>
          <a:srcRect l="16558" r="27824"/>
          <a:stretch>
            <a:fillRect/>
          </a:stretch>
        </p:blipFill>
        <p:spPr>
          <a:xfrm>
            <a:off x="6096000" y="1"/>
            <a:ext cx="6102825" cy="6858000"/>
          </a:xfrm>
          <a:prstGeom prst="rect">
            <a:avLst/>
          </a:prstGeom>
        </p:spPr>
      </p:pic>
    </p:spTree>
    <p:extLst>
      <p:ext uri="{BB962C8B-B14F-4D97-AF65-F5344CB8AC3E}">
        <p14:creationId xmlns:p14="http://schemas.microsoft.com/office/powerpoint/2010/main" val="22312418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CE52FF-3EDD-7CD1-AD37-99791DE52134}"/>
              </a:ext>
            </a:extLst>
          </p:cNvPr>
          <p:cNvSpPr>
            <a:spLocks noGrp="1"/>
          </p:cNvSpPr>
          <p:nvPr>
            <p:ph type="title"/>
          </p:nvPr>
        </p:nvSpPr>
        <p:spPr>
          <a:xfrm>
            <a:off x="841248" y="548640"/>
            <a:ext cx="3600860" cy="5431536"/>
          </a:xfrm>
        </p:spPr>
        <p:txBody>
          <a:bodyPr>
            <a:normAutofit/>
          </a:bodyPr>
          <a:lstStyle/>
          <a:p>
            <a:r>
              <a:rPr lang="en-IN" sz="5400" b="1">
                <a:latin typeface="Times New Roman" panose="02020603050405020304" pitchFamily="18" charset="0"/>
                <a:cs typeface="Times New Roman" panose="02020603050405020304" pitchFamily="18" charset="0"/>
              </a:rPr>
              <a:t>Location &amp; HR Plan – Cardiff, Org Chart, Roles</a:t>
            </a:r>
            <a:endParaRPr lang="en-IN" sz="5400">
              <a:latin typeface="Times New Roman" panose="02020603050405020304" pitchFamily="18" charset="0"/>
              <a:cs typeface="Times New Roman" panose="02020603050405020304" pitchFamily="18" charset="0"/>
            </a:endParaRPr>
          </a:p>
        </p:txBody>
      </p:sp>
      <p:sp>
        <p:nvSpPr>
          <p:cNvPr id="2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A95BF0-17D4-6B05-77DC-DF39216A4291}"/>
              </a:ext>
            </a:extLst>
          </p:cNvPr>
          <p:cNvSpPr>
            <a:spLocks noGrp="1"/>
          </p:cNvSpPr>
          <p:nvPr>
            <p:ph idx="1"/>
          </p:nvPr>
        </p:nvSpPr>
        <p:spPr>
          <a:xfrm>
            <a:off x="5126418" y="552091"/>
            <a:ext cx="6224335" cy="5431536"/>
          </a:xfrm>
        </p:spPr>
        <p:txBody>
          <a:bodyPr anchor="ctr">
            <a:normAutofit/>
          </a:bodyPr>
          <a:lstStyle/>
          <a:p>
            <a:pPr lvl="0"/>
            <a:r>
              <a:rPr lang="en-IN" sz="2200">
                <a:latin typeface="Times New Roman" panose="02020603050405020304" pitchFamily="18" charset="0"/>
                <a:cs typeface="Times New Roman" panose="02020603050405020304" pitchFamily="18" charset="0"/>
              </a:rPr>
              <a:t>Business base: Cardiff (lower overhead, high potential)</a:t>
            </a:r>
          </a:p>
          <a:p>
            <a:pPr lvl="0"/>
            <a:r>
              <a:rPr lang="en-IN" sz="2200">
                <a:latin typeface="Times New Roman" panose="02020603050405020304" pitchFamily="18" charset="0"/>
                <a:cs typeface="Times New Roman" panose="02020603050405020304" pitchFamily="18" charset="0"/>
              </a:rPr>
              <a:t>Access to South Wales and Bristol markets</a:t>
            </a:r>
          </a:p>
          <a:p>
            <a:pPr lvl="0"/>
            <a:r>
              <a:rPr lang="en-IN" sz="2200">
                <a:latin typeface="Times New Roman" panose="02020603050405020304" pitchFamily="18" charset="0"/>
                <a:cs typeface="Times New Roman" panose="02020603050405020304" pitchFamily="18" charset="0"/>
              </a:rPr>
              <a:t>Pilot operations from home-based setup (Rubery et al., 2023)</a:t>
            </a:r>
          </a:p>
          <a:p>
            <a:pPr lvl="0"/>
            <a:r>
              <a:rPr lang="en-IN" sz="2200">
                <a:latin typeface="Times New Roman" panose="02020603050405020304" pitchFamily="18" charset="0"/>
                <a:cs typeface="Times New Roman" panose="02020603050405020304" pitchFamily="18" charset="0"/>
              </a:rPr>
              <a:t>Team of 4:</a:t>
            </a:r>
          </a:p>
          <a:p>
            <a:pPr lvl="1"/>
            <a:r>
              <a:rPr lang="en-IN" sz="2200">
                <a:latin typeface="Times New Roman" panose="02020603050405020304" pitchFamily="18" charset="0"/>
                <a:cs typeface="Times New Roman" panose="02020603050405020304" pitchFamily="18" charset="0"/>
              </a:rPr>
              <a:t>Founder/Director</a:t>
            </a:r>
          </a:p>
          <a:p>
            <a:pPr lvl="1"/>
            <a:r>
              <a:rPr lang="en-IN" sz="2200">
                <a:latin typeface="Times New Roman" panose="02020603050405020304" pitchFamily="18" charset="0"/>
                <a:cs typeface="Times New Roman" panose="02020603050405020304" pitchFamily="18" charset="0"/>
              </a:rPr>
              <a:t>Sales &amp; Marketing Lead</a:t>
            </a:r>
          </a:p>
          <a:p>
            <a:pPr lvl="1"/>
            <a:r>
              <a:rPr lang="en-IN" sz="2200">
                <a:latin typeface="Times New Roman" panose="02020603050405020304" pitchFamily="18" charset="0"/>
                <a:cs typeface="Times New Roman" panose="02020603050405020304" pitchFamily="18" charset="0"/>
              </a:rPr>
              <a:t>Customer Support Agent</a:t>
            </a:r>
          </a:p>
          <a:p>
            <a:pPr lvl="1"/>
            <a:r>
              <a:rPr lang="en-IN" sz="2200">
                <a:latin typeface="Times New Roman" panose="02020603050405020304" pitchFamily="18" charset="0"/>
                <a:cs typeface="Times New Roman" panose="02020603050405020304" pitchFamily="18" charset="0"/>
              </a:rPr>
              <a:t>Installation Technician</a:t>
            </a:r>
          </a:p>
          <a:p>
            <a:pPr lvl="0"/>
            <a:r>
              <a:rPr lang="en-IN" sz="2200">
                <a:latin typeface="Times New Roman" panose="02020603050405020304" pitchFamily="18" charset="0"/>
                <a:cs typeface="Times New Roman" panose="02020603050405020304" pitchFamily="18" charset="0"/>
              </a:rPr>
              <a:t>Staff via local recruitment and freelancer platforms</a:t>
            </a:r>
          </a:p>
          <a:p>
            <a:pPr lvl="0"/>
            <a:r>
              <a:rPr lang="en-IN" sz="2200">
                <a:latin typeface="Times New Roman" panose="02020603050405020304" pitchFamily="18" charset="0"/>
                <a:cs typeface="Times New Roman" panose="02020603050405020304" pitchFamily="18" charset="0"/>
              </a:rPr>
              <a:t>SmartArt: Simple hierarchy chart included</a:t>
            </a:r>
          </a:p>
          <a:p>
            <a:endParaRPr lang="en-IN" sz="22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864621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921C6E-ECD0-6545-21D6-79CD90C30ED7}"/>
              </a:ext>
            </a:extLst>
          </p:cNvPr>
          <p:cNvSpPr>
            <a:spLocks noGrp="1"/>
          </p:cNvSpPr>
          <p:nvPr>
            <p:ph type="title"/>
          </p:nvPr>
        </p:nvSpPr>
        <p:spPr>
          <a:xfrm>
            <a:off x="838200" y="365125"/>
            <a:ext cx="10515600" cy="1325563"/>
          </a:xfrm>
        </p:spPr>
        <p:txBody>
          <a:bodyPr>
            <a:normAutofit/>
          </a:bodyPr>
          <a:lstStyle/>
          <a:p>
            <a:r>
              <a:rPr lang="en-IN" b="1" dirty="0">
                <a:latin typeface="Times New Roman" panose="02020603050405020304" pitchFamily="18" charset="0"/>
                <a:cs typeface="Times New Roman" panose="02020603050405020304" pitchFamily="18" charset="0"/>
              </a:rPr>
              <a:t>SWOT Analysis – Matrix on Screen, Focus on Weakness</a:t>
            </a:r>
            <a:endParaRPr lang="en-IN">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136676E1-A122-54B9-A6DD-81840B25F00F}"/>
              </a:ext>
            </a:extLst>
          </p:cNvPr>
          <p:cNvGraphicFramePr>
            <a:graphicFrameLocks noGrp="1"/>
          </p:cNvGraphicFramePr>
          <p:nvPr>
            <p:ph idx="1"/>
            <p:extLst>
              <p:ext uri="{D42A27DB-BD31-4B8C-83A1-F6EECF244321}">
                <p14:modId xmlns:p14="http://schemas.microsoft.com/office/powerpoint/2010/main" val="422851929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010876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5BD4F4D-2ED9-E8C8-EB4A-0531FD88B383}"/>
              </a:ext>
            </a:extLst>
          </p:cNvPr>
          <p:cNvSpPr>
            <a:spLocks noGrp="1"/>
          </p:cNvSpPr>
          <p:nvPr>
            <p:ph type="title"/>
          </p:nvPr>
        </p:nvSpPr>
        <p:spPr>
          <a:xfrm>
            <a:off x="621792" y="1161288"/>
            <a:ext cx="3602736" cy="4526280"/>
          </a:xfrm>
        </p:spPr>
        <p:txBody>
          <a:bodyPr>
            <a:normAutofit/>
          </a:bodyPr>
          <a:lstStyle/>
          <a:p>
            <a:r>
              <a:rPr lang="en-IN" sz="4000" b="1">
                <a:latin typeface="Times New Roman" panose="02020603050405020304" pitchFamily="18" charset="0"/>
                <a:cs typeface="Times New Roman" panose="02020603050405020304" pitchFamily="18" charset="0"/>
              </a:rPr>
              <a:t>Financial Overview – Startup Costs &amp; Revenue Targets</a:t>
            </a:r>
            <a:endParaRPr lang="en-IN" sz="4000">
              <a:latin typeface="Times New Roman" panose="02020603050405020304" pitchFamily="18" charset="0"/>
              <a:cs typeface="Times New Roman" panose="02020603050405020304" pitchFamily="18" charset="0"/>
            </a:endParaRP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2" name="Content Placeholder 2">
            <a:extLst>
              <a:ext uri="{FF2B5EF4-FFF2-40B4-BE49-F238E27FC236}">
                <a16:creationId xmlns:a16="http://schemas.microsoft.com/office/drawing/2014/main" id="{A9947E74-DCA7-C14D-22F1-5472E9D75769}"/>
              </a:ext>
            </a:extLst>
          </p:cNvPr>
          <p:cNvGraphicFramePr>
            <a:graphicFrameLocks noGrp="1"/>
          </p:cNvGraphicFramePr>
          <p:nvPr>
            <p:ph idx="1"/>
            <p:extLst>
              <p:ext uri="{D42A27DB-BD31-4B8C-83A1-F6EECF244321}">
                <p14:modId xmlns:p14="http://schemas.microsoft.com/office/powerpoint/2010/main" val="3844682095"/>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825906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070828-E616-4355-9C8A-A1065032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55161C6-1218-4EAF-A9E9-A319CFD76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747" y="1905000"/>
            <a:ext cx="4536800" cy="3141047"/>
          </a:xfrm>
          <a:custGeom>
            <a:avLst/>
            <a:gdLst>
              <a:gd name="connsiteX0" fmla="*/ 3362388 w 6230568"/>
              <a:gd name="connsiteY0" fmla="*/ 861 h 4239440"/>
              <a:gd name="connsiteX1" fmla="*/ 4026621 w 6230568"/>
              <a:gd name="connsiteY1" fmla="*/ 15392 h 4239440"/>
              <a:gd name="connsiteX2" fmla="*/ 5114556 w 6230568"/>
              <a:gd name="connsiteY2" fmla="*/ 34130 h 4239440"/>
              <a:gd name="connsiteX3" fmla="*/ 5776495 w 6230568"/>
              <a:gd name="connsiteY3" fmla="*/ 112905 h 4239440"/>
              <a:gd name="connsiteX4" fmla="*/ 5862918 w 6230568"/>
              <a:gd name="connsiteY4" fmla="*/ 141585 h 4239440"/>
              <a:gd name="connsiteX5" fmla="*/ 5840738 w 6230568"/>
              <a:gd name="connsiteY5" fmla="*/ 200475 h 4239440"/>
              <a:gd name="connsiteX6" fmla="*/ 5691219 w 6230568"/>
              <a:gd name="connsiteY6" fmla="*/ 216153 h 4239440"/>
              <a:gd name="connsiteX7" fmla="*/ 5773053 w 6230568"/>
              <a:gd name="connsiteY7" fmla="*/ 260130 h 4239440"/>
              <a:gd name="connsiteX8" fmla="*/ 5593324 w 6230568"/>
              <a:gd name="connsiteY8" fmla="*/ 293781 h 4239440"/>
              <a:gd name="connsiteX9" fmla="*/ 5617033 w 6230568"/>
              <a:gd name="connsiteY9" fmla="*/ 317108 h 4239440"/>
              <a:gd name="connsiteX10" fmla="*/ 5641124 w 6230568"/>
              <a:gd name="connsiteY10" fmla="*/ 339287 h 4239440"/>
              <a:gd name="connsiteX11" fmla="*/ 5299256 w 6230568"/>
              <a:gd name="connsiteY11" fmla="*/ 396265 h 4239440"/>
              <a:gd name="connsiteX12" fmla="*/ 5703073 w 6230568"/>
              <a:gd name="connsiteY12" fmla="*/ 500661 h 4239440"/>
              <a:gd name="connsiteX13" fmla="*/ 5629652 w 6230568"/>
              <a:gd name="connsiteY13" fmla="*/ 556874 h 4239440"/>
              <a:gd name="connsiteX14" fmla="*/ 5862918 w 6230568"/>
              <a:gd name="connsiteY14" fmla="*/ 645591 h 4239440"/>
              <a:gd name="connsiteX15" fmla="*/ 6052207 w 6230568"/>
              <a:gd name="connsiteY15" fmla="*/ 756106 h 4239440"/>
              <a:gd name="connsiteX16" fmla="*/ 6158515 w 6230568"/>
              <a:gd name="connsiteY16" fmla="*/ 901419 h 4239440"/>
              <a:gd name="connsiteX17" fmla="*/ 6195990 w 6230568"/>
              <a:gd name="connsiteY17" fmla="*/ 966427 h 4239440"/>
              <a:gd name="connsiteX18" fmla="*/ 6229642 w 6230568"/>
              <a:gd name="connsiteY18" fmla="*/ 1034878 h 4239440"/>
              <a:gd name="connsiteX19" fmla="*/ 6171516 w 6230568"/>
              <a:gd name="connsiteY19" fmla="*/ 1102946 h 4239440"/>
              <a:gd name="connsiteX20" fmla="*/ 6133659 w 6230568"/>
              <a:gd name="connsiteY20" fmla="*/ 1185545 h 4239440"/>
              <a:gd name="connsiteX21" fmla="*/ 6168458 w 6230568"/>
              <a:gd name="connsiteY21" fmla="*/ 1234110 h 4239440"/>
              <a:gd name="connsiteX22" fmla="*/ 6169222 w 6230568"/>
              <a:gd name="connsiteY22" fmla="*/ 1342712 h 4239440"/>
              <a:gd name="connsiteX23" fmla="*/ 6145131 w 6230568"/>
              <a:gd name="connsiteY23" fmla="*/ 1393954 h 4239440"/>
              <a:gd name="connsiteX24" fmla="*/ 6071709 w 6230568"/>
              <a:gd name="connsiteY24" fmla="*/ 1505233 h 4239440"/>
              <a:gd name="connsiteX25" fmla="*/ 6009378 w 6230568"/>
              <a:gd name="connsiteY25" fmla="*/ 1530089 h 4239440"/>
              <a:gd name="connsiteX26" fmla="*/ 6015879 w 6230568"/>
              <a:gd name="connsiteY26" fmla="*/ 1979030 h 4239440"/>
              <a:gd name="connsiteX27" fmla="*/ 6061385 w 6230568"/>
              <a:gd name="connsiteY27" fmla="*/ 2196234 h 4239440"/>
              <a:gd name="connsiteX28" fmla="*/ 6029263 w 6230568"/>
              <a:gd name="connsiteY28" fmla="*/ 2440972 h 4239440"/>
              <a:gd name="connsiteX29" fmla="*/ 6135571 w 6230568"/>
              <a:gd name="connsiteY29" fmla="*/ 2621848 h 4239440"/>
              <a:gd name="connsiteX30" fmla="*/ 6091594 w 6230568"/>
              <a:gd name="connsiteY30" fmla="*/ 2691446 h 4239440"/>
              <a:gd name="connsiteX31" fmla="*/ 6215493 w 6230568"/>
              <a:gd name="connsiteY31" fmla="*/ 2769456 h 4239440"/>
              <a:gd name="connsiteX32" fmla="*/ 6100389 w 6230568"/>
              <a:gd name="connsiteY32" fmla="*/ 2880352 h 4239440"/>
              <a:gd name="connsiteX33" fmla="*/ 5909953 w 6230568"/>
              <a:gd name="connsiteY33" fmla="*/ 3053963 h 4239440"/>
              <a:gd name="connsiteX34" fmla="*/ 5741696 w 6230568"/>
              <a:gd name="connsiteY34" fmla="*/ 3798118 h 4239440"/>
              <a:gd name="connsiteX35" fmla="*/ 5493899 w 6230568"/>
              <a:gd name="connsiteY35" fmla="*/ 4026795 h 4239440"/>
              <a:gd name="connsiteX36" fmla="*/ 3773471 w 6230568"/>
              <a:gd name="connsiteY36" fmla="*/ 4239028 h 4239440"/>
              <a:gd name="connsiteX37" fmla="*/ 2569285 w 6230568"/>
              <a:gd name="connsiteY37" fmla="*/ 4103275 h 4239440"/>
              <a:gd name="connsiteX38" fmla="*/ 2693948 w 6230568"/>
              <a:gd name="connsiteY38" fmla="*/ 4061593 h 4239440"/>
              <a:gd name="connsiteX39" fmla="*/ 2588788 w 6230568"/>
              <a:gd name="connsiteY39" fmla="*/ 4062358 h 4239440"/>
              <a:gd name="connsiteX40" fmla="*/ 2300073 w 6230568"/>
              <a:gd name="connsiteY40" fmla="*/ 4008822 h 4239440"/>
              <a:gd name="connsiteX41" fmla="*/ 1508500 w 6230568"/>
              <a:gd name="connsiteY41" fmla="*/ 3798118 h 4239440"/>
              <a:gd name="connsiteX42" fmla="*/ 1061089 w 6230568"/>
              <a:gd name="connsiteY42" fmla="*/ 3697546 h 4239440"/>
              <a:gd name="connsiteX43" fmla="*/ 939102 w 6230568"/>
              <a:gd name="connsiteY43" fmla="*/ 3648216 h 4239440"/>
              <a:gd name="connsiteX44" fmla="*/ 1243495 w 6230568"/>
              <a:gd name="connsiteY44" fmla="*/ 3624890 h 4239440"/>
              <a:gd name="connsiteX45" fmla="*/ 1083651 w 6230568"/>
              <a:gd name="connsiteY45" fmla="*/ 3595827 h 4239440"/>
              <a:gd name="connsiteX46" fmla="*/ 966636 w 6230568"/>
              <a:gd name="connsiteY46" fmla="*/ 3605770 h 4239440"/>
              <a:gd name="connsiteX47" fmla="*/ 885566 w 6230568"/>
              <a:gd name="connsiteY47" fmla="*/ 3609976 h 4239440"/>
              <a:gd name="connsiteX48" fmla="*/ 641976 w 6230568"/>
              <a:gd name="connsiteY48" fmla="*/ 3567912 h 4239440"/>
              <a:gd name="connsiteX49" fmla="*/ 399533 w 6230568"/>
              <a:gd name="connsiteY49" fmla="*/ 3583590 h 4239440"/>
              <a:gd name="connsiteX50" fmla="*/ 409093 w 6230568"/>
              <a:gd name="connsiteY50" fmla="*/ 3548792 h 4239440"/>
              <a:gd name="connsiteX51" fmla="*/ 792642 w 6230568"/>
              <a:gd name="connsiteY51" fmla="*/ 3417628 h 4239440"/>
              <a:gd name="connsiteX52" fmla="*/ 771610 w 6230568"/>
              <a:gd name="connsiteY52" fmla="*/ 3345736 h 4239440"/>
              <a:gd name="connsiteX53" fmla="*/ 945986 w 6230568"/>
              <a:gd name="connsiteY53" fmla="*/ 3317056 h 4239440"/>
              <a:gd name="connsiteX54" fmla="*/ 892449 w 6230568"/>
              <a:gd name="connsiteY54" fmla="*/ 3285316 h 4239440"/>
              <a:gd name="connsiteX55" fmla="*/ 949045 w 6230568"/>
              <a:gd name="connsiteY55" fmla="*/ 3262755 h 4239440"/>
              <a:gd name="connsiteX56" fmla="*/ 1252673 w 6230568"/>
              <a:gd name="connsiteY56" fmla="*/ 3200041 h 4239440"/>
              <a:gd name="connsiteX57" fmla="*/ 388825 w 6230568"/>
              <a:gd name="connsiteY57" fmla="*/ 3176714 h 4239440"/>
              <a:gd name="connsiteX58" fmla="*/ 127644 w 6230568"/>
              <a:gd name="connsiteY58" fmla="*/ 3111323 h 4239440"/>
              <a:gd name="connsiteX59" fmla="*/ 437008 w 6230568"/>
              <a:gd name="connsiteY59" fmla="*/ 2921652 h 4239440"/>
              <a:gd name="connsiteX60" fmla="*/ 601441 w 6230568"/>
              <a:gd name="connsiteY60" fmla="*/ 2840965 h 4239440"/>
              <a:gd name="connsiteX61" fmla="*/ 330700 w 6230568"/>
              <a:gd name="connsiteY61" fmla="*/ 2859320 h 4239440"/>
              <a:gd name="connsiteX62" fmla="*/ 534521 w 6230568"/>
              <a:gd name="connsiteY62" fmla="*/ 2720126 h 4239440"/>
              <a:gd name="connsiteX63" fmla="*/ 492839 w 6230568"/>
              <a:gd name="connsiteY63" fmla="*/ 2694505 h 4239440"/>
              <a:gd name="connsiteX64" fmla="*/ 416358 w 6230568"/>
              <a:gd name="connsiteY64" fmla="*/ 2677297 h 4239440"/>
              <a:gd name="connsiteX65" fmla="*/ 761285 w 6230568"/>
              <a:gd name="connsiteY65" fmla="*/ 2589726 h 4239440"/>
              <a:gd name="connsiteX66" fmla="*/ 664920 w 6230568"/>
              <a:gd name="connsiteY66" fmla="*/ 2466593 h 4239440"/>
              <a:gd name="connsiteX67" fmla="*/ 740253 w 6230568"/>
              <a:gd name="connsiteY67" fmla="*/ 2438677 h 4239440"/>
              <a:gd name="connsiteX68" fmla="*/ 650006 w 6230568"/>
              <a:gd name="connsiteY68" fmla="*/ 2435236 h 4239440"/>
              <a:gd name="connsiteX69" fmla="*/ 578879 w 6230568"/>
              <a:gd name="connsiteY69" fmla="*/ 2435618 h 4239440"/>
              <a:gd name="connsiteX70" fmla="*/ 451157 w 6230568"/>
              <a:gd name="connsiteY70" fmla="*/ 2404644 h 4239440"/>
              <a:gd name="connsiteX71" fmla="*/ 2216 w 6230568"/>
              <a:gd name="connsiteY71" fmla="*/ 2456650 h 4239440"/>
              <a:gd name="connsiteX72" fmla="*/ 97052 w 6230568"/>
              <a:gd name="connsiteY72" fmla="*/ 2383611 h 4239440"/>
              <a:gd name="connsiteX73" fmla="*/ 210626 w 6230568"/>
              <a:gd name="connsiteY73" fmla="*/ 2341930 h 4239440"/>
              <a:gd name="connsiteX74" fmla="*/ 57282 w 6230568"/>
              <a:gd name="connsiteY74" fmla="*/ 2319750 h 4239440"/>
              <a:gd name="connsiteX75" fmla="*/ 365499 w 6230568"/>
              <a:gd name="connsiteY75" fmla="*/ 2250153 h 4239440"/>
              <a:gd name="connsiteX76" fmla="*/ 290548 w 6230568"/>
              <a:gd name="connsiteY76" fmla="*/ 2187821 h 4239440"/>
              <a:gd name="connsiteX77" fmla="*/ 482896 w 6230568"/>
              <a:gd name="connsiteY77" fmla="*/ 1906755 h 4239440"/>
              <a:gd name="connsiteX78" fmla="*/ 867211 w 6230568"/>
              <a:gd name="connsiteY78" fmla="*/ 1747294 h 4239440"/>
              <a:gd name="connsiteX79" fmla="*/ 1063766 w 6230568"/>
              <a:gd name="connsiteY79" fmla="*/ 1734674 h 4239440"/>
              <a:gd name="connsiteX80" fmla="*/ 1008701 w 6230568"/>
              <a:gd name="connsiteY80" fmla="*/ 1683432 h 4239440"/>
              <a:gd name="connsiteX81" fmla="*/ 1152865 w 6230568"/>
              <a:gd name="connsiteY81" fmla="*/ 1394719 h 4239440"/>
              <a:gd name="connsiteX82" fmla="*/ 998376 w 6230568"/>
              <a:gd name="connsiteY82" fmla="*/ 1411927 h 4239440"/>
              <a:gd name="connsiteX83" fmla="*/ 206419 w 6230568"/>
              <a:gd name="connsiteY83" fmla="*/ 1424164 h 4239440"/>
              <a:gd name="connsiteX84" fmla="*/ 128027 w 6230568"/>
              <a:gd name="connsiteY84" fmla="*/ 1413074 h 4239440"/>
              <a:gd name="connsiteX85" fmla="*/ 672950 w 6230568"/>
              <a:gd name="connsiteY85" fmla="*/ 1268143 h 4239440"/>
              <a:gd name="connsiteX86" fmla="*/ 457658 w 6230568"/>
              <a:gd name="connsiteY86" fmla="*/ 1229138 h 4239440"/>
              <a:gd name="connsiteX87" fmla="*/ 407945 w 6230568"/>
              <a:gd name="connsiteY87" fmla="*/ 1213459 h 4239440"/>
              <a:gd name="connsiteX88" fmla="*/ 453451 w 6230568"/>
              <a:gd name="connsiteY88" fmla="*/ 1172924 h 4239440"/>
              <a:gd name="connsiteX89" fmla="*/ 568172 w 6230568"/>
              <a:gd name="connsiteY89" fmla="*/ 1132007 h 4239440"/>
              <a:gd name="connsiteX90" fmla="*/ 255367 w 6230568"/>
              <a:gd name="connsiteY90" fmla="*/ 1190898 h 4239440"/>
              <a:gd name="connsiteX91" fmla="*/ 277546 w 6230568"/>
              <a:gd name="connsiteY91" fmla="*/ 1128567 h 4239440"/>
              <a:gd name="connsiteX92" fmla="*/ 246572 w 6230568"/>
              <a:gd name="connsiteY92" fmla="*/ 1072353 h 4239440"/>
              <a:gd name="connsiteX93" fmla="*/ 422859 w 6230568"/>
              <a:gd name="connsiteY93" fmla="*/ 1000078 h 4239440"/>
              <a:gd name="connsiteX94" fmla="*/ 668362 w 6230568"/>
              <a:gd name="connsiteY94" fmla="*/ 858972 h 4239440"/>
              <a:gd name="connsiteX95" fmla="*/ 914629 w 6230568"/>
              <a:gd name="connsiteY95" fmla="*/ 768725 h 4239440"/>
              <a:gd name="connsiteX96" fmla="*/ 1117684 w 6230568"/>
              <a:gd name="connsiteY96" fmla="*/ 688420 h 4239440"/>
              <a:gd name="connsiteX97" fmla="*/ 928778 w 6230568"/>
              <a:gd name="connsiteY97" fmla="*/ 701040 h 4239440"/>
              <a:gd name="connsiteX98" fmla="*/ 1243877 w 6230568"/>
              <a:gd name="connsiteY98" fmla="*/ 574464 h 4239440"/>
              <a:gd name="connsiteX99" fmla="*/ 1291678 w 6230568"/>
              <a:gd name="connsiteY99" fmla="*/ 566434 h 4239440"/>
              <a:gd name="connsiteX100" fmla="*/ 1797596 w 6230568"/>
              <a:gd name="connsiteY100" fmla="*/ 476952 h 4239440"/>
              <a:gd name="connsiteX101" fmla="*/ 1895491 w 6230568"/>
              <a:gd name="connsiteY101" fmla="*/ 432593 h 4239440"/>
              <a:gd name="connsiteX102" fmla="*/ 1782682 w 6230568"/>
              <a:gd name="connsiteY102" fmla="*/ 423033 h 4239440"/>
              <a:gd name="connsiteX103" fmla="*/ 1406781 w 6230568"/>
              <a:gd name="connsiteY103" fmla="*/ 449419 h 4239440"/>
              <a:gd name="connsiteX104" fmla="*/ 1662226 w 6230568"/>
              <a:gd name="connsiteY104" fmla="*/ 393970 h 4239440"/>
              <a:gd name="connsiteX105" fmla="*/ 1383837 w 6230568"/>
              <a:gd name="connsiteY105" fmla="*/ 376762 h 4239440"/>
              <a:gd name="connsiteX106" fmla="*/ 1318063 w 6230568"/>
              <a:gd name="connsiteY106" fmla="*/ 333168 h 4239440"/>
              <a:gd name="connsiteX107" fmla="*/ 1365099 w 6230568"/>
              <a:gd name="connsiteY107" fmla="*/ 290722 h 4239440"/>
              <a:gd name="connsiteX108" fmla="*/ 1536798 w 6230568"/>
              <a:gd name="connsiteY108" fmla="*/ 244069 h 4239440"/>
              <a:gd name="connsiteX109" fmla="*/ 1711938 w 6230568"/>
              <a:gd name="connsiteY109" fmla="*/ 175619 h 4239440"/>
              <a:gd name="connsiteX110" fmla="*/ 2273687 w 6230568"/>
              <a:gd name="connsiteY110" fmla="*/ 78488 h 4239440"/>
              <a:gd name="connsiteX111" fmla="*/ 2646913 w 6230568"/>
              <a:gd name="connsiteY111" fmla="*/ 46749 h 4239440"/>
              <a:gd name="connsiteX112" fmla="*/ 3362388 w 6230568"/>
              <a:gd name="connsiteY112" fmla="*/ 861 h 4239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230568" h="4239440">
                <a:moveTo>
                  <a:pt x="3362388" y="861"/>
                </a:moveTo>
                <a:cubicBezTo>
                  <a:pt x="3584946" y="-3346"/>
                  <a:pt x="3805210" y="8891"/>
                  <a:pt x="4026621" y="15392"/>
                </a:cubicBezTo>
                <a:cubicBezTo>
                  <a:pt x="4388374" y="26482"/>
                  <a:pt x="4752039" y="26099"/>
                  <a:pt x="5114556" y="34130"/>
                </a:cubicBezTo>
                <a:cubicBezTo>
                  <a:pt x="5340556" y="39101"/>
                  <a:pt x="5563879" y="57074"/>
                  <a:pt x="5776495" y="112905"/>
                </a:cubicBezTo>
                <a:cubicBezTo>
                  <a:pt x="5806322" y="120935"/>
                  <a:pt x="5839973" y="122465"/>
                  <a:pt x="5862918" y="141585"/>
                </a:cubicBezTo>
                <a:cubicBezTo>
                  <a:pt x="5888539" y="162999"/>
                  <a:pt x="5878214" y="194356"/>
                  <a:pt x="5840738" y="200475"/>
                </a:cubicBezTo>
                <a:cubicBezTo>
                  <a:pt x="5792938" y="208505"/>
                  <a:pt x="5743991" y="210800"/>
                  <a:pt x="5691219" y="216153"/>
                </a:cubicBezTo>
                <a:cubicBezTo>
                  <a:pt x="5711486" y="245598"/>
                  <a:pt x="5760434" y="223419"/>
                  <a:pt x="5773053" y="260130"/>
                </a:cubicBezTo>
                <a:cubicBezTo>
                  <a:pt x="5716458" y="285368"/>
                  <a:pt x="5648008" y="268925"/>
                  <a:pt x="5593324" y="293781"/>
                </a:cubicBezTo>
                <a:cubicBezTo>
                  <a:pt x="5594854" y="310989"/>
                  <a:pt x="5607090" y="312519"/>
                  <a:pt x="5617033" y="317108"/>
                </a:cubicBezTo>
                <a:cubicBezTo>
                  <a:pt x="5626976" y="321314"/>
                  <a:pt x="5651831" y="315196"/>
                  <a:pt x="5641124" y="339287"/>
                </a:cubicBezTo>
                <a:cubicBezTo>
                  <a:pt x="5527551" y="353818"/>
                  <a:pt x="5418949" y="403148"/>
                  <a:pt x="5299256" y="396265"/>
                </a:cubicBezTo>
                <a:cubicBezTo>
                  <a:pt x="5447247" y="409649"/>
                  <a:pt x="5572292" y="464333"/>
                  <a:pt x="5703073" y="500661"/>
                </a:cubicBezTo>
                <a:cubicBezTo>
                  <a:pt x="5697720" y="543490"/>
                  <a:pt x="5644949" y="526282"/>
                  <a:pt x="5629652" y="556874"/>
                </a:cubicBezTo>
                <a:cubicBezTo>
                  <a:pt x="5713398" y="578288"/>
                  <a:pt x="5793703" y="603527"/>
                  <a:pt x="5862918" y="645591"/>
                </a:cubicBezTo>
                <a:cubicBezTo>
                  <a:pt x="5925250" y="683449"/>
                  <a:pt x="5984521" y="725131"/>
                  <a:pt x="6052207" y="756106"/>
                </a:cubicBezTo>
                <a:cubicBezTo>
                  <a:pt x="6123334" y="788611"/>
                  <a:pt x="6166545" y="830293"/>
                  <a:pt x="6158515" y="901419"/>
                </a:cubicBezTo>
                <a:cubicBezTo>
                  <a:pt x="6155073" y="930482"/>
                  <a:pt x="6164251" y="954955"/>
                  <a:pt x="6195990" y="966427"/>
                </a:cubicBezTo>
                <a:cubicBezTo>
                  <a:pt x="6235378" y="980576"/>
                  <a:pt x="6231172" y="1001990"/>
                  <a:pt x="6229642" y="1034878"/>
                </a:cubicBezTo>
                <a:cubicBezTo>
                  <a:pt x="6227347" y="1074265"/>
                  <a:pt x="6207080" y="1089562"/>
                  <a:pt x="6171516" y="1102946"/>
                </a:cubicBezTo>
                <a:cubicBezTo>
                  <a:pt x="6120657" y="1121682"/>
                  <a:pt x="6120274" y="1150745"/>
                  <a:pt x="6133659" y="1185545"/>
                </a:cubicBezTo>
                <a:cubicBezTo>
                  <a:pt x="6140925" y="1204664"/>
                  <a:pt x="6152014" y="1219961"/>
                  <a:pt x="6168458" y="1234110"/>
                </a:cubicBezTo>
                <a:cubicBezTo>
                  <a:pt x="6225435" y="1283439"/>
                  <a:pt x="6225053" y="1284204"/>
                  <a:pt x="6169222" y="1342712"/>
                </a:cubicBezTo>
                <a:cubicBezTo>
                  <a:pt x="6154308" y="1358390"/>
                  <a:pt x="6138247" y="1368715"/>
                  <a:pt x="6145131" y="1393954"/>
                </a:cubicBezTo>
                <a:cubicBezTo>
                  <a:pt x="6168458" y="1477700"/>
                  <a:pt x="6165398" y="1477700"/>
                  <a:pt x="6071709" y="1505233"/>
                </a:cubicBezTo>
                <a:cubicBezTo>
                  <a:pt x="6050295" y="1511734"/>
                  <a:pt x="6021615" y="1505998"/>
                  <a:pt x="6009378" y="1530089"/>
                </a:cubicBezTo>
                <a:cubicBezTo>
                  <a:pt x="6017026" y="1547680"/>
                  <a:pt x="5999053" y="1972146"/>
                  <a:pt x="6015879" y="1979030"/>
                </a:cubicBezTo>
                <a:cubicBezTo>
                  <a:pt x="6147425" y="2032948"/>
                  <a:pt x="6163868" y="2096427"/>
                  <a:pt x="6061385" y="2196234"/>
                </a:cubicBezTo>
                <a:cubicBezTo>
                  <a:pt x="5992552" y="2263155"/>
                  <a:pt x="6000582" y="2372522"/>
                  <a:pt x="6029263" y="2440972"/>
                </a:cubicBezTo>
                <a:cubicBezTo>
                  <a:pt x="6137482" y="2471182"/>
                  <a:pt x="6113774" y="2551486"/>
                  <a:pt x="6135571" y="2621848"/>
                </a:cubicBezTo>
                <a:cubicBezTo>
                  <a:pt x="6151632" y="2674620"/>
                  <a:pt x="6088535" y="2667354"/>
                  <a:pt x="6091594" y="2691446"/>
                </a:cubicBezTo>
                <a:cubicBezTo>
                  <a:pt x="6131364" y="2720508"/>
                  <a:pt x="6184518" y="2729686"/>
                  <a:pt x="6215493" y="2769456"/>
                </a:cubicBezTo>
                <a:cubicBezTo>
                  <a:pt x="6159662" y="2798518"/>
                  <a:pt x="6131364" y="2839435"/>
                  <a:pt x="6100389" y="2880352"/>
                </a:cubicBezTo>
                <a:cubicBezTo>
                  <a:pt x="6050295" y="2946890"/>
                  <a:pt x="5982227" y="3003103"/>
                  <a:pt x="5909953" y="3053963"/>
                </a:cubicBezTo>
                <a:cubicBezTo>
                  <a:pt x="5873243" y="3408068"/>
                  <a:pt x="5754698" y="3779763"/>
                  <a:pt x="5741696" y="3798118"/>
                </a:cubicBezTo>
                <a:cubicBezTo>
                  <a:pt x="5688160" y="3792764"/>
                  <a:pt x="5584146" y="4006910"/>
                  <a:pt x="5493899" y="4026795"/>
                </a:cubicBezTo>
                <a:cubicBezTo>
                  <a:pt x="5399063" y="4048592"/>
                  <a:pt x="3988763" y="4249736"/>
                  <a:pt x="3773471" y="4239028"/>
                </a:cubicBezTo>
                <a:cubicBezTo>
                  <a:pt x="2603319" y="4182050"/>
                  <a:pt x="2569285" y="4103275"/>
                  <a:pt x="2569285" y="4103275"/>
                </a:cubicBezTo>
                <a:cubicBezTo>
                  <a:pt x="2569285" y="4103275"/>
                  <a:pt x="2635823" y="4083773"/>
                  <a:pt x="2693948" y="4061593"/>
                </a:cubicBezTo>
                <a:cubicBezTo>
                  <a:pt x="2658767" y="4062741"/>
                  <a:pt x="2623587" y="4063505"/>
                  <a:pt x="2588788" y="4062358"/>
                </a:cubicBezTo>
                <a:cubicBezTo>
                  <a:pt x="2319193" y="4054328"/>
                  <a:pt x="2565461" y="4039414"/>
                  <a:pt x="2300073" y="4008822"/>
                </a:cubicBezTo>
                <a:cubicBezTo>
                  <a:pt x="1852280" y="3957198"/>
                  <a:pt x="1919582" y="3943813"/>
                  <a:pt x="1508500" y="3798118"/>
                </a:cubicBezTo>
                <a:cubicBezTo>
                  <a:pt x="1472171" y="3785116"/>
                  <a:pt x="1217109" y="3706342"/>
                  <a:pt x="1061089" y="3697546"/>
                </a:cubicBezTo>
                <a:cubicBezTo>
                  <a:pt x="1019790" y="3695252"/>
                  <a:pt x="974667" y="3696017"/>
                  <a:pt x="939102" y="3648216"/>
                </a:cubicBezTo>
                <a:cubicBezTo>
                  <a:pt x="1048088" y="3649746"/>
                  <a:pt x="1141776" y="3649746"/>
                  <a:pt x="1243495" y="3624890"/>
                </a:cubicBezTo>
                <a:cubicBezTo>
                  <a:pt x="1189194" y="3590473"/>
                  <a:pt x="1126862" y="3619919"/>
                  <a:pt x="1083651" y="3595827"/>
                </a:cubicBezTo>
                <a:cubicBezTo>
                  <a:pt x="1043116" y="3573648"/>
                  <a:pt x="1007935" y="3570589"/>
                  <a:pt x="966636" y="3605770"/>
                </a:cubicBezTo>
                <a:cubicBezTo>
                  <a:pt x="945221" y="3624125"/>
                  <a:pt x="907363" y="3620683"/>
                  <a:pt x="885566" y="3609976"/>
                </a:cubicBezTo>
                <a:cubicBezTo>
                  <a:pt x="768933" y="3552233"/>
                  <a:pt x="771610" y="3552998"/>
                  <a:pt x="641976" y="3567912"/>
                </a:cubicBezTo>
                <a:cubicBezTo>
                  <a:pt x="559377" y="3577089"/>
                  <a:pt x="475248" y="3593533"/>
                  <a:pt x="399533" y="3583590"/>
                </a:cubicBezTo>
                <a:cubicBezTo>
                  <a:pt x="389973" y="3561793"/>
                  <a:pt x="398385" y="3551851"/>
                  <a:pt x="409093" y="3548792"/>
                </a:cubicBezTo>
                <a:cubicBezTo>
                  <a:pt x="583468" y="3501374"/>
                  <a:pt x="615972" y="3447073"/>
                  <a:pt x="792642" y="3417628"/>
                </a:cubicBezTo>
                <a:cubicBezTo>
                  <a:pt x="805644" y="3384359"/>
                  <a:pt x="741400" y="3378622"/>
                  <a:pt x="771610" y="3345736"/>
                </a:cubicBezTo>
                <a:cubicBezTo>
                  <a:pt x="826676" y="3320115"/>
                  <a:pt x="891302" y="3350325"/>
                  <a:pt x="945986" y="3317056"/>
                </a:cubicBezTo>
                <a:cubicBezTo>
                  <a:pt x="936426" y="3293347"/>
                  <a:pt x="890537" y="3310555"/>
                  <a:pt x="892449" y="3285316"/>
                </a:cubicBezTo>
                <a:cubicBezTo>
                  <a:pt x="894744" y="3256254"/>
                  <a:pt x="926866" y="3260843"/>
                  <a:pt x="949045" y="3262755"/>
                </a:cubicBezTo>
                <a:cubicBezTo>
                  <a:pt x="1056500" y="3272697"/>
                  <a:pt x="1149806" y="3218396"/>
                  <a:pt x="1252673" y="3200041"/>
                </a:cubicBezTo>
                <a:cubicBezTo>
                  <a:pt x="1142923" y="3154152"/>
                  <a:pt x="503164" y="3190863"/>
                  <a:pt x="388825" y="3176714"/>
                </a:cubicBezTo>
                <a:cubicBezTo>
                  <a:pt x="269133" y="3162183"/>
                  <a:pt x="78697" y="3123560"/>
                  <a:pt x="127644" y="3111323"/>
                </a:cubicBezTo>
                <a:cubicBezTo>
                  <a:pt x="183093" y="3097175"/>
                  <a:pt x="380795" y="2929300"/>
                  <a:pt x="437008" y="2921652"/>
                </a:cubicBezTo>
                <a:cubicBezTo>
                  <a:pt x="502399" y="2912857"/>
                  <a:pt x="515401" y="2901002"/>
                  <a:pt x="601441" y="2840965"/>
                </a:cubicBezTo>
                <a:cubicBezTo>
                  <a:pt x="658037" y="2801577"/>
                  <a:pt x="422477" y="2887235"/>
                  <a:pt x="330700" y="2859320"/>
                </a:cubicBezTo>
                <a:cubicBezTo>
                  <a:pt x="297049" y="2848995"/>
                  <a:pt x="534521" y="2740010"/>
                  <a:pt x="534521" y="2720126"/>
                </a:cubicBezTo>
                <a:cubicBezTo>
                  <a:pt x="534521" y="2699093"/>
                  <a:pt x="513106" y="2694505"/>
                  <a:pt x="492839" y="2694505"/>
                </a:cubicBezTo>
                <a:cubicBezTo>
                  <a:pt x="447715" y="2694505"/>
                  <a:pt x="461482" y="2676149"/>
                  <a:pt x="416358" y="2677297"/>
                </a:cubicBezTo>
                <a:cubicBezTo>
                  <a:pt x="548670" y="2624143"/>
                  <a:pt x="630504" y="2638292"/>
                  <a:pt x="761285" y="2589726"/>
                </a:cubicBezTo>
                <a:cubicBezTo>
                  <a:pt x="825147" y="2566017"/>
                  <a:pt x="599147" y="2487242"/>
                  <a:pt x="664920" y="2466593"/>
                </a:cubicBezTo>
                <a:cubicBezTo>
                  <a:pt x="689776" y="2458562"/>
                  <a:pt x="723045" y="2466975"/>
                  <a:pt x="740253" y="2438677"/>
                </a:cubicBezTo>
                <a:cubicBezTo>
                  <a:pt x="713103" y="2416116"/>
                  <a:pt x="677157" y="2426058"/>
                  <a:pt x="650006" y="2435236"/>
                </a:cubicBezTo>
                <a:cubicBezTo>
                  <a:pt x="580791" y="2458945"/>
                  <a:pt x="585763" y="2453209"/>
                  <a:pt x="578879" y="2435618"/>
                </a:cubicBezTo>
                <a:cubicBezTo>
                  <a:pt x="556318" y="2375581"/>
                  <a:pt x="500487" y="2394701"/>
                  <a:pt x="451157" y="2404644"/>
                </a:cubicBezTo>
                <a:cubicBezTo>
                  <a:pt x="302020" y="2434471"/>
                  <a:pt x="150971" y="2426058"/>
                  <a:pt x="2216" y="2456650"/>
                </a:cubicBezTo>
                <a:cubicBezTo>
                  <a:pt x="-13844" y="2460092"/>
                  <a:pt x="61489" y="2391642"/>
                  <a:pt x="97052" y="2383611"/>
                </a:cubicBezTo>
                <a:cubicBezTo>
                  <a:pt x="135675" y="2375199"/>
                  <a:pt x="183093" y="2381317"/>
                  <a:pt x="210626" y="2341930"/>
                </a:cubicBezTo>
                <a:cubicBezTo>
                  <a:pt x="161678" y="2331987"/>
                  <a:pt x="105848" y="2351107"/>
                  <a:pt x="57282" y="2319750"/>
                </a:cubicBezTo>
                <a:cubicBezTo>
                  <a:pt x="165120" y="2276539"/>
                  <a:pt x="272575" y="2278068"/>
                  <a:pt x="365499" y="2250153"/>
                </a:cubicBezTo>
                <a:cubicBezTo>
                  <a:pt x="373912" y="2198529"/>
                  <a:pt x="312727" y="2217266"/>
                  <a:pt x="290548" y="2187821"/>
                </a:cubicBezTo>
                <a:cubicBezTo>
                  <a:pt x="990345" y="2137344"/>
                  <a:pt x="599529" y="1988207"/>
                  <a:pt x="482896" y="1906755"/>
                </a:cubicBezTo>
                <a:cubicBezTo>
                  <a:pt x="443891" y="1879605"/>
                  <a:pt x="853827" y="1750735"/>
                  <a:pt x="867211" y="1747294"/>
                </a:cubicBezTo>
                <a:cubicBezTo>
                  <a:pt x="901245" y="1739263"/>
                  <a:pt x="1036233" y="1744999"/>
                  <a:pt x="1063766" y="1734674"/>
                </a:cubicBezTo>
                <a:cubicBezTo>
                  <a:pt x="1098947" y="1721673"/>
                  <a:pt x="982696" y="1699111"/>
                  <a:pt x="1008701" y="1683432"/>
                </a:cubicBezTo>
                <a:cubicBezTo>
                  <a:pt x="1191107" y="1572918"/>
                  <a:pt x="1204107" y="1406573"/>
                  <a:pt x="1152865" y="1394719"/>
                </a:cubicBezTo>
                <a:cubicBezTo>
                  <a:pt x="1099712" y="1382482"/>
                  <a:pt x="1047706" y="1392042"/>
                  <a:pt x="998376" y="1411927"/>
                </a:cubicBezTo>
                <a:cubicBezTo>
                  <a:pt x="918070" y="1444431"/>
                  <a:pt x="362057" y="1398160"/>
                  <a:pt x="206419" y="1424164"/>
                </a:cubicBezTo>
                <a:cubicBezTo>
                  <a:pt x="182710" y="1427988"/>
                  <a:pt x="150589" y="1445196"/>
                  <a:pt x="128027" y="1413074"/>
                </a:cubicBezTo>
                <a:cubicBezTo>
                  <a:pt x="288254" y="1309060"/>
                  <a:pt x="493986" y="1338888"/>
                  <a:pt x="672950" y="1268143"/>
                </a:cubicBezTo>
                <a:cubicBezTo>
                  <a:pt x="602588" y="1219578"/>
                  <a:pt x="531079" y="1221873"/>
                  <a:pt x="457658" y="1229138"/>
                </a:cubicBezTo>
                <a:cubicBezTo>
                  <a:pt x="438538" y="1231050"/>
                  <a:pt x="412534" y="1233727"/>
                  <a:pt x="407945" y="1213459"/>
                </a:cubicBezTo>
                <a:cubicBezTo>
                  <a:pt x="402209" y="1187838"/>
                  <a:pt x="433184" y="1183250"/>
                  <a:pt x="453451" y="1172924"/>
                </a:cubicBezTo>
                <a:cubicBezTo>
                  <a:pt x="484426" y="1156863"/>
                  <a:pt x="530314" y="1175984"/>
                  <a:pt x="568172" y="1132007"/>
                </a:cubicBezTo>
                <a:cubicBezTo>
                  <a:pt x="453451" y="1142333"/>
                  <a:pt x="356704" y="1160305"/>
                  <a:pt x="255367" y="1190898"/>
                </a:cubicBezTo>
                <a:cubicBezTo>
                  <a:pt x="264162" y="1163747"/>
                  <a:pt x="294754" y="1151128"/>
                  <a:pt x="277546" y="1128567"/>
                </a:cubicBezTo>
                <a:cubicBezTo>
                  <a:pt x="264545" y="1111740"/>
                  <a:pt x="227452" y="1103709"/>
                  <a:pt x="246572" y="1072353"/>
                </a:cubicBezTo>
                <a:cubicBezTo>
                  <a:pt x="300490" y="1039083"/>
                  <a:pt x="376971" y="1047879"/>
                  <a:pt x="422859" y="1000078"/>
                </a:cubicBezTo>
                <a:cubicBezTo>
                  <a:pt x="487868" y="932012"/>
                  <a:pt x="588822" y="908684"/>
                  <a:pt x="668362" y="858972"/>
                </a:cubicBezTo>
                <a:cubicBezTo>
                  <a:pt x="694747" y="842911"/>
                  <a:pt x="867976" y="786699"/>
                  <a:pt x="914629" y="768725"/>
                </a:cubicBezTo>
                <a:cubicBezTo>
                  <a:pt x="979637" y="743486"/>
                  <a:pt x="1053823" y="734691"/>
                  <a:pt x="1117684" y="688420"/>
                </a:cubicBezTo>
                <a:cubicBezTo>
                  <a:pt x="1054970" y="678860"/>
                  <a:pt x="1004112" y="722072"/>
                  <a:pt x="928778" y="701040"/>
                </a:cubicBezTo>
                <a:cubicBezTo>
                  <a:pt x="1048088" y="656299"/>
                  <a:pt x="1157454" y="636031"/>
                  <a:pt x="1243877" y="574464"/>
                </a:cubicBezTo>
                <a:cubicBezTo>
                  <a:pt x="1254585" y="566816"/>
                  <a:pt x="1275617" y="569111"/>
                  <a:pt x="1291678" y="566434"/>
                </a:cubicBezTo>
                <a:cubicBezTo>
                  <a:pt x="1460699" y="539283"/>
                  <a:pt x="1630486" y="516339"/>
                  <a:pt x="1797596" y="476952"/>
                </a:cubicBezTo>
                <a:cubicBezTo>
                  <a:pt x="1835454" y="467774"/>
                  <a:pt x="1902374" y="465480"/>
                  <a:pt x="1895491" y="432593"/>
                </a:cubicBezTo>
                <a:cubicBezTo>
                  <a:pt x="1885166" y="383263"/>
                  <a:pt x="1822835" y="418444"/>
                  <a:pt x="1782682" y="423033"/>
                </a:cubicBezTo>
                <a:cubicBezTo>
                  <a:pt x="1658019" y="437947"/>
                  <a:pt x="1533356" y="463950"/>
                  <a:pt x="1406781" y="449419"/>
                </a:cubicBezTo>
                <a:cubicBezTo>
                  <a:pt x="1492056" y="431064"/>
                  <a:pt x="1576950" y="412326"/>
                  <a:pt x="1662226" y="393970"/>
                </a:cubicBezTo>
                <a:cubicBezTo>
                  <a:pt x="1564330" y="400471"/>
                  <a:pt x="1479055" y="357642"/>
                  <a:pt x="1383837" y="376762"/>
                </a:cubicBezTo>
                <a:cubicBezTo>
                  <a:pt x="1353244" y="382881"/>
                  <a:pt x="1321123" y="363378"/>
                  <a:pt x="1318063" y="333168"/>
                </a:cubicBezTo>
                <a:cubicBezTo>
                  <a:pt x="1314622" y="309077"/>
                  <a:pt x="1343302" y="298370"/>
                  <a:pt x="1365099" y="290722"/>
                </a:cubicBezTo>
                <a:cubicBezTo>
                  <a:pt x="1420930" y="271219"/>
                  <a:pt x="1465288" y="213477"/>
                  <a:pt x="1536798" y="244069"/>
                </a:cubicBezTo>
                <a:cubicBezTo>
                  <a:pt x="1581921" y="195886"/>
                  <a:pt x="1653813" y="188238"/>
                  <a:pt x="1711938" y="175619"/>
                </a:cubicBezTo>
                <a:cubicBezTo>
                  <a:pt x="1897403" y="135849"/>
                  <a:pt x="2085546" y="104874"/>
                  <a:pt x="2273687" y="78488"/>
                </a:cubicBezTo>
                <a:cubicBezTo>
                  <a:pt x="2397204" y="61280"/>
                  <a:pt x="2524544" y="68546"/>
                  <a:pt x="2646913" y="46749"/>
                </a:cubicBezTo>
                <a:cubicBezTo>
                  <a:pt x="2886297" y="4302"/>
                  <a:pt x="3124151" y="5450"/>
                  <a:pt x="3362388" y="861"/>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F3ECD984-9A82-B471-C45F-831BC2C23D4D}"/>
              </a:ext>
            </a:extLst>
          </p:cNvPr>
          <p:cNvSpPr>
            <a:spLocks noGrp="1"/>
          </p:cNvSpPr>
          <p:nvPr>
            <p:ph type="title"/>
          </p:nvPr>
        </p:nvSpPr>
        <p:spPr>
          <a:xfrm>
            <a:off x="838200" y="1495427"/>
            <a:ext cx="3733800" cy="4024310"/>
          </a:xfrm>
        </p:spPr>
        <p:txBody>
          <a:bodyPr>
            <a:normAutofit/>
          </a:bodyPr>
          <a:lstStyle/>
          <a:p>
            <a:r>
              <a:rPr lang="en-IN" b="1" dirty="0">
                <a:latin typeface="Times New Roman" panose="02020603050405020304" pitchFamily="18" charset="0"/>
                <a:cs typeface="Times New Roman" panose="02020603050405020304" pitchFamily="18" charset="0"/>
              </a:rPr>
              <a:t>12-Month Marketing Strategy Overview</a:t>
            </a:r>
            <a:endParaRPr lang="en-IN">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73138BF9-55E1-82AB-EF99-BEEE16C31C87}"/>
              </a:ext>
            </a:extLst>
          </p:cNvPr>
          <p:cNvGraphicFramePr>
            <a:graphicFrameLocks noGrp="1"/>
          </p:cNvGraphicFramePr>
          <p:nvPr>
            <p:ph idx="1"/>
            <p:extLst>
              <p:ext uri="{D42A27DB-BD31-4B8C-83A1-F6EECF244321}">
                <p14:modId xmlns:p14="http://schemas.microsoft.com/office/powerpoint/2010/main" val="1667641571"/>
              </p:ext>
            </p:extLst>
          </p:nvPr>
        </p:nvGraphicFramePr>
        <p:xfrm>
          <a:off x="4702547" y="609600"/>
          <a:ext cx="6651253" cy="55673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021164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E1224E-6618-482E-BE87-321A7FC1C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BB3780-E003-E5C6-8164-4069BFD5C9FD}"/>
              </a:ext>
            </a:extLst>
          </p:cNvPr>
          <p:cNvSpPr>
            <a:spLocks noGrp="1"/>
          </p:cNvSpPr>
          <p:nvPr>
            <p:ph type="title"/>
          </p:nvPr>
        </p:nvSpPr>
        <p:spPr>
          <a:xfrm>
            <a:off x="659234" y="957447"/>
            <a:ext cx="3383280" cy="4943105"/>
          </a:xfrm>
        </p:spPr>
        <p:txBody>
          <a:bodyPr anchor="ctr">
            <a:normAutofit/>
          </a:bodyPr>
          <a:lstStyle/>
          <a:p>
            <a:r>
              <a:rPr lang="en-IN" sz="4000" b="1">
                <a:latin typeface="Times New Roman" panose="02020603050405020304" pitchFamily="18" charset="0"/>
                <a:cs typeface="Times New Roman" panose="02020603050405020304" pitchFamily="18" charset="0"/>
              </a:rPr>
              <a:t>Marketing Examples – Business Card, Facebook Post, Flyer Mockup</a:t>
            </a:r>
            <a:endParaRPr lang="en-IN" sz="4000">
              <a:latin typeface="Times New Roman" panose="02020603050405020304" pitchFamily="18" charset="0"/>
              <a:cs typeface="Times New Roman" panose="02020603050405020304" pitchFamily="18" charset="0"/>
            </a:endParaRPr>
          </a:p>
        </p:txBody>
      </p:sp>
      <p:sp>
        <p:nvSpPr>
          <p:cNvPr id="11" name="Rectangle 10">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8126"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9234" y="6163056"/>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C23D7764-E2B9-7001-6622-2BA91A676A58}"/>
              </a:ext>
            </a:extLst>
          </p:cNvPr>
          <p:cNvGraphicFramePr>
            <a:graphicFrameLocks noGrp="1"/>
          </p:cNvGraphicFramePr>
          <p:nvPr>
            <p:ph idx="1"/>
            <p:extLst>
              <p:ext uri="{D42A27DB-BD31-4B8C-83A1-F6EECF244321}">
                <p14:modId xmlns:p14="http://schemas.microsoft.com/office/powerpoint/2010/main" val="3841774938"/>
              </p:ext>
            </p:extLst>
          </p:nvPr>
        </p:nvGraphicFramePr>
        <p:xfrm>
          <a:off x="4549514" y="621792"/>
          <a:ext cx="6807333" cy="55412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20529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A3DBC5-A406-138D-D6CE-626E8369ABDA}"/>
              </a:ext>
            </a:extLst>
          </p:cNvPr>
          <p:cNvSpPr>
            <a:spLocks noGrp="1"/>
          </p:cNvSpPr>
          <p:nvPr>
            <p:ph type="title"/>
          </p:nvPr>
        </p:nvSpPr>
        <p:spPr>
          <a:xfrm>
            <a:off x="6513788" y="365125"/>
            <a:ext cx="4840010" cy="1807305"/>
          </a:xfrm>
        </p:spPr>
        <p:txBody>
          <a:bodyPr>
            <a:normAutofit/>
          </a:bodyPr>
          <a:lstStyle/>
          <a:p>
            <a:r>
              <a:rPr lang="en-IN" sz="4100" b="1">
                <a:latin typeface="Times New Roman" panose="02020603050405020304" pitchFamily="18" charset="0"/>
                <a:cs typeface="Times New Roman" panose="02020603050405020304" pitchFamily="18" charset="0"/>
              </a:rPr>
              <a:t>Branding and PR Activities – Influencer Strategy</a:t>
            </a:r>
            <a:endParaRPr lang="en-IN" sz="4100">
              <a:latin typeface="Times New Roman" panose="02020603050405020304" pitchFamily="18" charset="0"/>
              <a:cs typeface="Times New Roman" panose="02020603050405020304" pitchFamily="18" charset="0"/>
            </a:endParaRPr>
          </a:p>
        </p:txBody>
      </p:sp>
      <p:pic>
        <p:nvPicPr>
          <p:cNvPr id="5" name="Picture 4" descr="Person watching empty phone">
            <a:extLst>
              <a:ext uri="{FF2B5EF4-FFF2-40B4-BE49-F238E27FC236}">
                <a16:creationId xmlns:a16="http://schemas.microsoft.com/office/drawing/2014/main" id="{73858DAF-17D7-FC21-761E-920EE73CA5C6}"/>
              </a:ext>
            </a:extLst>
          </p:cNvPr>
          <p:cNvPicPr>
            <a:picLocks noChangeAspect="1"/>
          </p:cNvPicPr>
          <p:nvPr/>
        </p:nvPicPr>
        <p:blipFill>
          <a:blip r:embed="rId3"/>
          <a:srcRect l="35813" r="4653" b="-1"/>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9655E06B-9B01-3EFE-6181-1AF094556A4D}"/>
              </a:ext>
            </a:extLst>
          </p:cNvPr>
          <p:cNvSpPr>
            <a:spLocks noGrp="1"/>
          </p:cNvSpPr>
          <p:nvPr>
            <p:ph idx="1"/>
          </p:nvPr>
        </p:nvSpPr>
        <p:spPr>
          <a:xfrm>
            <a:off x="6513788" y="2333297"/>
            <a:ext cx="4840010" cy="3843666"/>
          </a:xfrm>
        </p:spPr>
        <p:txBody>
          <a:bodyPr>
            <a:normAutofit/>
          </a:bodyPr>
          <a:lstStyle/>
          <a:p>
            <a:pPr lvl="0" algn="just"/>
            <a:r>
              <a:rPr lang="en-IN" sz="1800" dirty="0">
                <a:latin typeface="Times New Roman" panose="02020603050405020304" pitchFamily="18" charset="0"/>
                <a:cs typeface="Times New Roman" panose="02020603050405020304" pitchFamily="18" charset="0"/>
              </a:rPr>
              <a:t>Collaborating with local fitness and wellness influencers</a:t>
            </a:r>
          </a:p>
          <a:p>
            <a:pPr lvl="0" algn="just"/>
            <a:r>
              <a:rPr lang="en-IN" sz="1800" dirty="0">
                <a:latin typeface="Times New Roman" panose="02020603050405020304" pitchFamily="18" charset="0"/>
                <a:cs typeface="Times New Roman" panose="02020603050405020304" pitchFamily="18" charset="0"/>
              </a:rPr>
              <a:t>Product demo videos for </a:t>
            </a:r>
            <a:r>
              <a:rPr lang="en-IN" sz="1800" dirty="0" err="1">
                <a:latin typeface="Times New Roman" panose="02020603050405020304" pitchFamily="18" charset="0"/>
                <a:cs typeface="Times New Roman" panose="02020603050405020304" pitchFamily="18" charset="0"/>
              </a:rPr>
              <a:t>TikTok</a:t>
            </a:r>
            <a:r>
              <a:rPr lang="en-IN" sz="1800" dirty="0">
                <a:latin typeface="Times New Roman" panose="02020603050405020304" pitchFamily="18" charset="0"/>
                <a:cs typeface="Times New Roman" panose="02020603050405020304" pitchFamily="18" charset="0"/>
              </a:rPr>
              <a:t> and Instagram</a:t>
            </a:r>
          </a:p>
          <a:p>
            <a:pPr lvl="0" algn="just"/>
            <a:r>
              <a:rPr lang="en-IN" sz="1800" dirty="0">
                <a:latin typeface="Times New Roman" panose="02020603050405020304" pitchFamily="18" charset="0"/>
                <a:cs typeface="Times New Roman" panose="02020603050405020304" pitchFamily="18" charset="0"/>
              </a:rPr>
              <a:t>Website homepage: scientific focus, clear benefits</a:t>
            </a:r>
          </a:p>
          <a:p>
            <a:pPr lvl="0" algn="just"/>
            <a:r>
              <a:rPr lang="en-IN" sz="1800" dirty="0">
                <a:latin typeface="Times New Roman" panose="02020603050405020304" pitchFamily="18" charset="0"/>
                <a:cs typeface="Times New Roman" panose="02020603050405020304" pitchFamily="18" charset="0"/>
              </a:rPr>
              <a:t>Blog section: health tips and ionizer insights (</a:t>
            </a:r>
            <a:r>
              <a:rPr lang="en-IN" sz="1800" dirty="0" err="1">
                <a:latin typeface="Times New Roman" panose="02020603050405020304" pitchFamily="18" charset="0"/>
                <a:cs typeface="Times New Roman" panose="02020603050405020304" pitchFamily="18" charset="0"/>
              </a:rPr>
              <a:t>Shalman</a:t>
            </a:r>
            <a:r>
              <a:rPr lang="en-IN" sz="1800" dirty="0">
                <a:latin typeface="Times New Roman" panose="02020603050405020304" pitchFamily="18" charset="0"/>
                <a:cs typeface="Times New Roman" panose="02020603050405020304" pitchFamily="18" charset="0"/>
              </a:rPr>
              <a:t> et al., 2021)</a:t>
            </a:r>
          </a:p>
          <a:p>
            <a:pPr lvl="0" algn="just"/>
            <a:r>
              <a:rPr lang="en-IN" sz="1800" dirty="0">
                <a:latin typeface="Times New Roman" panose="02020603050405020304" pitchFamily="18" charset="0"/>
                <a:cs typeface="Times New Roman" panose="02020603050405020304" pitchFamily="18" charset="0"/>
              </a:rPr>
              <a:t>Press release for Cardiff launch</a:t>
            </a:r>
          </a:p>
          <a:p>
            <a:pPr lvl="0" algn="just"/>
            <a:r>
              <a:rPr lang="en-IN" sz="1800" dirty="0">
                <a:latin typeface="Times New Roman" panose="02020603050405020304" pitchFamily="18" charset="0"/>
                <a:cs typeface="Times New Roman" panose="02020603050405020304" pitchFamily="18" charset="0"/>
              </a:rPr>
              <a:t>Trust-building via Trustpilot &amp; Google reviews</a:t>
            </a:r>
          </a:p>
          <a:p>
            <a:pPr lvl="0" algn="just"/>
            <a:r>
              <a:rPr lang="en-IN" sz="1800" dirty="0">
                <a:latin typeface="Times New Roman" panose="02020603050405020304" pitchFamily="18" charset="0"/>
                <a:cs typeface="Times New Roman" panose="02020603050405020304" pitchFamily="18" charset="0"/>
              </a:rPr>
              <a:t>Consistent tone: informed, empowering, eco-conscious</a:t>
            </a:r>
          </a:p>
          <a:p>
            <a:endParaRPr lang="en-IN" sz="1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852029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D7B75D-6D18-E7F4-A412-F7DC5347D734}"/>
              </a:ext>
            </a:extLst>
          </p:cNvPr>
          <p:cNvSpPr>
            <a:spLocks noGrp="1"/>
          </p:cNvSpPr>
          <p:nvPr>
            <p:ph type="title"/>
          </p:nvPr>
        </p:nvSpPr>
        <p:spPr>
          <a:xfrm>
            <a:off x="838201" y="365125"/>
            <a:ext cx="5251316" cy="1807305"/>
          </a:xfrm>
        </p:spPr>
        <p:txBody>
          <a:bodyPr>
            <a:normAutofit/>
          </a:bodyPr>
          <a:lstStyle/>
          <a:p>
            <a:r>
              <a:rPr lang="en-IN" sz="4100" b="1">
                <a:latin typeface="Times New Roman" panose="02020603050405020304" pitchFamily="18" charset="0"/>
                <a:cs typeface="Times New Roman" panose="02020603050405020304" pitchFamily="18" charset="0"/>
              </a:rPr>
              <a:t>Investor Proposition – Why YOU? Why Your Idea?</a:t>
            </a:r>
            <a:endParaRPr lang="en-IN" sz="41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583F343-43F6-82E6-BC4C-C14A71A01D9A}"/>
              </a:ext>
            </a:extLst>
          </p:cNvPr>
          <p:cNvSpPr>
            <a:spLocks noGrp="1"/>
          </p:cNvSpPr>
          <p:nvPr>
            <p:ph idx="1"/>
          </p:nvPr>
        </p:nvSpPr>
        <p:spPr>
          <a:xfrm>
            <a:off x="838200" y="2333297"/>
            <a:ext cx="4619621" cy="3843666"/>
          </a:xfrm>
        </p:spPr>
        <p:txBody>
          <a:bodyPr>
            <a:normAutofit/>
          </a:bodyPr>
          <a:lstStyle/>
          <a:p>
            <a:pPr lvl="0" algn="just"/>
            <a:r>
              <a:rPr lang="en-IN" sz="1900" dirty="0">
                <a:latin typeface="Times New Roman" panose="02020603050405020304" pitchFamily="18" charset="0"/>
                <a:cs typeface="Times New Roman" panose="02020603050405020304" pitchFamily="18" charset="0"/>
              </a:rPr>
              <a:t>Strong personal drive and business vision</a:t>
            </a:r>
          </a:p>
          <a:p>
            <a:pPr lvl="0" algn="just"/>
            <a:r>
              <a:rPr lang="en-IN" sz="1900" dirty="0">
                <a:latin typeface="Times New Roman" panose="02020603050405020304" pitchFamily="18" charset="0"/>
                <a:cs typeface="Times New Roman" panose="02020603050405020304" pitchFamily="18" charset="0"/>
              </a:rPr>
              <a:t>Real consumer research shaped every decision</a:t>
            </a:r>
          </a:p>
          <a:p>
            <a:pPr lvl="0" algn="just"/>
            <a:r>
              <a:rPr lang="en-IN" sz="1900" dirty="0">
                <a:latin typeface="Times New Roman" panose="02020603050405020304" pitchFamily="18" charset="0"/>
                <a:cs typeface="Times New Roman" panose="02020603050405020304" pitchFamily="18" charset="0"/>
              </a:rPr>
              <a:t>Health-tech + sustainability trend alignment (Bolton et al., 2020)</a:t>
            </a:r>
          </a:p>
          <a:p>
            <a:pPr lvl="0" algn="just"/>
            <a:r>
              <a:rPr lang="en-IN" sz="1900" dirty="0">
                <a:latin typeface="Times New Roman" panose="02020603050405020304" pitchFamily="18" charset="0"/>
                <a:cs typeface="Times New Roman" panose="02020603050405020304" pitchFamily="18" charset="0"/>
              </a:rPr>
              <a:t>Proven demand: 62.5% willing to invest £3,000+</a:t>
            </a:r>
          </a:p>
          <a:p>
            <a:pPr lvl="0" algn="just"/>
            <a:r>
              <a:rPr lang="en-IN" sz="1900" dirty="0">
                <a:latin typeface="Times New Roman" panose="02020603050405020304" pitchFamily="18" charset="0"/>
                <a:cs typeface="Times New Roman" panose="02020603050405020304" pitchFamily="18" charset="0"/>
              </a:rPr>
              <a:t>Unique 5-mode water feature with scientific proof</a:t>
            </a:r>
          </a:p>
          <a:p>
            <a:pPr lvl="0" algn="just"/>
            <a:r>
              <a:rPr lang="en-IN" sz="1900" dirty="0">
                <a:latin typeface="Times New Roman" panose="02020603050405020304" pitchFamily="18" charset="0"/>
                <a:cs typeface="Times New Roman" panose="02020603050405020304" pitchFamily="18" charset="0"/>
              </a:rPr>
              <a:t>Clear path to breakeven in 9 months</a:t>
            </a:r>
          </a:p>
          <a:p>
            <a:pPr lvl="0" algn="just"/>
            <a:r>
              <a:rPr lang="en-IN" sz="1900" dirty="0">
                <a:latin typeface="Times New Roman" panose="02020603050405020304" pitchFamily="18" charset="0"/>
                <a:cs typeface="Times New Roman" panose="02020603050405020304" pitchFamily="18" charset="0"/>
              </a:rPr>
              <a:t>Lean structure for efficiency and growth</a:t>
            </a:r>
          </a:p>
          <a:p>
            <a:endParaRPr lang="en-IN" sz="1900" dirty="0">
              <a:latin typeface="Times New Roman" panose="02020603050405020304" pitchFamily="18" charset="0"/>
              <a:cs typeface="Times New Roman" panose="02020603050405020304" pitchFamily="18" charset="0"/>
            </a:endParaRPr>
          </a:p>
        </p:txBody>
      </p:sp>
      <p:pic>
        <p:nvPicPr>
          <p:cNvPr id="5" name="Picture 4" descr="Beakers with solution on shelf in lab">
            <a:extLst>
              <a:ext uri="{FF2B5EF4-FFF2-40B4-BE49-F238E27FC236}">
                <a16:creationId xmlns:a16="http://schemas.microsoft.com/office/drawing/2014/main" id="{1B053D02-3E0E-BCED-CD32-D279A58AB42A}"/>
              </a:ext>
            </a:extLst>
          </p:cNvPr>
          <p:cNvPicPr>
            <a:picLocks noChangeAspect="1"/>
          </p:cNvPicPr>
          <p:nvPr/>
        </p:nvPicPr>
        <p:blipFill>
          <a:blip r:embed="rId3"/>
          <a:srcRect l="26960" r="15003"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9916129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F69D1E-BE6B-E4C4-69C3-5B192558F7CB}"/>
              </a:ext>
            </a:extLst>
          </p:cNvPr>
          <p:cNvSpPr>
            <a:spLocks noGrp="1"/>
          </p:cNvSpPr>
          <p:nvPr>
            <p:ph type="title"/>
          </p:nvPr>
        </p:nvSpPr>
        <p:spPr>
          <a:xfrm>
            <a:off x="6513788" y="365125"/>
            <a:ext cx="4840010" cy="1807305"/>
          </a:xfrm>
        </p:spPr>
        <p:txBody>
          <a:bodyPr>
            <a:normAutofit/>
          </a:bodyPr>
          <a:lstStyle/>
          <a:p>
            <a:r>
              <a:rPr lang="en-IN" sz="4100" b="1">
                <a:latin typeface="Times New Roman" panose="02020603050405020304" pitchFamily="18" charset="0"/>
                <a:cs typeface="Times New Roman" panose="02020603050405020304" pitchFamily="18" charset="0"/>
              </a:rPr>
              <a:t>Use of £50k – Stock, Marketing, Tech, Working Capital</a:t>
            </a:r>
            <a:endParaRPr lang="en-IN" sz="4100">
              <a:latin typeface="Times New Roman" panose="02020603050405020304" pitchFamily="18" charset="0"/>
              <a:cs typeface="Times New Roman" panose="02020603050405020304" pitchFamily="18" charset="0"/>
            </a:endParaRPr>
          </a:p>
        </p:txBody>
      </p:sp>
      <p:pic>
        <p:nvPicPr>
          <p:cNvPr id="5" name="Picture 4" descr="A group of people discussing something&#10;&#10;Description automatically generated">
            <a:extLst>
              <a:ext uri="{FF2B5EF4-FFF2-40B4-BE49-F238E27FC236}">
                <a16:creationId xmlns:a16="http://schemas.microsoft.com/office/drawing/2014/main" id="{31D55B87-6BF4-C5CD-E0CA-AA404007DBE0}"/>
              </a:ext>
            </a:extLst>
          </p:cNvPr>
          <p:cNvPicPr>
            <a:picLocks noChangeAspect="1"/>
          </p:cNvPicPr>
          <p:nvPr/>
        </p:nvPicPr>
        <p:blipFill>
          <a:blip r:embed="rId3"/>
          <a:srcRect l="13936" r="35895"/>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3809C66C-CB2A-BC8E-4EEA-F518123BAD49}"/>
              </a:ext>
            </a:extLst>
          </p:cNvPr>
          <p:cNvSpPr>
            <a:spLocks noGrp="1"/>
          </p:cNvSpPr>
          <p:nvPr>
            <p:ph idx="1"/>
          </p:nvPr>
        </p:nvSpPr>
        <p:spPr>
          <a:xfrm>
            <a:off x="6513788" y="2333297"/>
            <a:ext cx="4840010" cy="3843666"/>
          </a:xfrm>
        </p:spPr>
        <p:txBody>
          <a:bodyPr>
            <a:normAutofit/>
          </a:bodyPr>
          <a:lstStyle/>
          <a:p>
            <a:pPr lvl="0" algn="just"/>
            <a:r>
              <a:rPr lang="en-IN" sz="2000" b="1" dirty="0">
                <a:latin typeface="Times New Roman" panose="02020603050405020304" pitchFamily="18" charset="0"/>
                <a:cs typeface="Times New Roman" panose="02020603050405020304" pitchFamily="18" charset="0"/>
              </a:rPr>
              <a:t>Stock purchase:</a:t>
            </a:r>
            <a:r>
              <a:rPr lang="en-IN" sz="2000" dirty="0">
                <a:latin typeface="Times New Roman" panose="02020603050405020304" pitchFamily="18" charset="0"/>
                <a:cs typeface="Times New Roman" panose="02020603050405020304" pitchFamily="18" charset="0"/>
              </a:rPr>
              <a:t> £25,000</a:t>
            </a:r>
          </a:p>
          <a:p>
            <a:pPr lvl="0" algn="just"/>
            <a:r>
              <a:rPr lang="en-IN" sz="2000" b="1" dirty="0">
                <a:latin typeface="Times New Roman" panose="02020603050405020304" pitchFamily="18" charset="0"/>
                <a:cs typeface="Times New Roman" panose="02020603050405020304" pitchFamily="18" charset="0"/>
              </a:rPr>
              <a:t>Marketing launch campaigns:</a:t>
            </a:r>
            <a:r>
              <a:rPr lang="en-IN" sz="2000" dirty="0">
                <a:latin typeface="Times New Roman" panose="02020603050405020304" pitchFamily="18" charset="0"/>
                <a:cs typeface="Times New Roman" panose="02020603050405020304" pitchFamily="18" charset="0"/>
              </a:rPr>
              <a:t> £10,000</a:t>
            </a:r>
          </a:p>
          <a:p>
            <a:pPr lvl="0" algn="just"/>
            <a:r>
              <a:rPr lang="en-IN" sz="2000" b="1" dirty="0">
                <a:latin typeface="Times New Roman" panose="02020603050405020304" pitchFamily="18" charset="0"/>
                <a:cs typeface="Times New Roman" panose="02020603050405020304" pitchFamily="18" charset="0"/>
              </a:rPr>
              <a:t>Tech upgrades (website &amp; CRM):</a:t>
            </a:r>
            <a:r>
              <a:rPr lang="en-IN" sz="2000" dirty="0">
                <a:latin typeface="Times New Roman" panose="02020603050405020304" pitchFamily="18" charset="0"/>
                <a:cs typeface="Times New Roman" panose="02020603050405020304" pitchFamily="18" charset="0"/>
              </a:rPr>
              <a:t> £5,000</a:t>
            </a:r>
          </a:p>
          <a:p>
            <a:pPr lvl="0" algn="just"/>
            <a:r>
              <a:rPr lang="en-IN" sz="2000" b="1" dirty="0">
                <a:latin typeface="Times New Roman" panose="02020603050405020304" pitchFamily="18" charset="0"/>
                <a:cs typeface="Times New Roman" panose="02020603050405020304" pitchFamily="18" charset="0"/>
              </a:rPr>
              <a:t>Working capital:</a:t>
            </a:r>
            <a:r>
              <a:rPr lang="en-IN" sz="2000" dirty="0">
                <a:latin typeface="Times New Roman" panose="02020603050405020304" pitchFamily="18" charset="0"/>
                <a:cs typeface="Times New Roman" panose="02020603050405020304" pitchFamily="18" charset="0"/>
              </a:rPr>
              <a:t> £10,000</a:t>
            </a:r>
          </a:p>
          <a:p>
            <a:pPr lvl="0" algn="just"/>
            <a:r>
              <a:rPr lang="en-IN" sz="2000" dirty="0">
                <a:latin typeface="Times New Roman" panose="02020603050405020304" pitchFamily="18" charset="0"/>
                <a:cs typeface="Times New Roman" panose="02020603050405020304" pitchFamily="18" charset="0"/>
              </a:rPr>
              <a:t>Breakdown supports first 6–9 months</a:t>
            </a:r>
          </a:p>
          <a:p>
            <a:pPr lvl="0" algn="just"/>
            <a:r>
              <a:rPr lang="en-IN" sz="2000" dirty="0">
                <a:latin typeface="Times New Roman" panose="02020603050405020304" pitchFamily="18" charset="0"/>
                <a:cs typeface="Times New Roman" panose="02020603050405020304" pitchFamily="18" charset="0"/>
              </a:rPr>
              <a:t>Covers hiring, influencer fees, SEO costs</a:t>
            </a:r>
          </a:p>
          <a:p>
            <a:pPr lvl="0" algn="just"/>
            <a:r>
              <a:rPr lang="en-IN" sz="2000" dirty="0">
                <a:latin typeface="Times New Roman" panose="02020603050405020304" pitchFamily="18" charset="0"/>
                <a:cs typeface="Times New Roman" panose="02020603050405020304" pitchFamily="18" charset="0"/>
              </a:rPr>
              <a:t>Enables smooth delivery and support setup</a:t>
            </a:r>
          </a:p>
          <a:p>
            <a:pPr lvl="0" algn="just"/>
            <a:r>
              <a:rPr lang="en-IN" sz="2000" dirty="0">
                <a:latin typeface="Times New Roman" panose="02020603050405020304" pitchFamily="18" charset="0"/>
                <a:cs typeface="Times New Roman" panose="02020603050405020304" pitchFamily="18" charset="0"/>
              </a:rPr>
              <a:t>Prepares business for Q4 revenue growth</a:t>
            </a:r>
          </a:p>
          <a:p>
            <a:pPr algn="just"/>
            <a:endParaRPr lang="en-IN"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537264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1E8570E-C26E-5C4D-E530-8951EC4653ED}"/>
              </a:ext>
            </a:extLst>
          </p:cNvPr>
          <p:cNvSpPr>
            <a:spLocks noGrp="1"/>
          </p:cNvSpPr>
          <p:nvPr>
            <p:ph type="title"/>
          </p:nvPr>
        </p:nvSpPr>
        <p:spPr>
          <a:xfrm>
            <a:off x="838200" y="1195697"/>
            <a:ext cx="3200400" cy="4238118"/>
          </a:xfrm>
        </p:spPr>
        <p:txBody>
          <a:bodyPr>
            <a:normAutofit/>
          </a:bodyPr>
          <a:lstStyle/>
          <a:p>
            <a:r>
              <a:rPr lang="en-IN" sz="3700" b="1">
                <a:solidFill>
                  <a:schemeClr val="bg1"/>
                </a:solidFill>
                <a:latin typeface="Times New Roman" panose="02020603050405020304" pitchFamily="18" charset="0"/>
                <a:cs typeface="Times New Roman" panose="02020603050405020304" pitchFamily="18" charset="0"/>
              </a:rPr>
              <a:t>Future Vision &amp; Scalability – UK Expansion, Partnerships, Retail Interest</a:t>
            </a:r>
            <a:endParaRPr lang="en-IN" sz="3700">
              <a:solidFill>
                <a:schemeClr val="bg1"/>
              </a:solidFill>
              <a:latin typeface="Times New Roman" panose="02020603050405020304" pitchFamily="18" charset="0"/>
              <a:cs typeface="Times New Roman" panose="02020603050405020304" pitchFamily="18" charset="0"/>
            </a:endParaRP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646BBD9F-9062-7FF3-F47E-F0651F07A025}"/>
              </a:ext>
            </a:extLst>
          </p:cNvPr>
          <p:cNvGraphicFramePr>
            <a:graphicFrameLocks noGrp="1"/>
          </p:cNvGraphicFramePr>
          <p:nvPr>
            <p:ph idx="1"/>
            <p:extLst>
              <p:ext uri="{D42A27DB-BD31-4B8C-83A1-F6EECF244321}">
                <p14:modId xmlns:p14="http://schemas.microsoft.com/office/powerpoint/2010/main" val="1583295167"/>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5628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A34115-70E5-0EFA-E338-165684DE03B5}"/>
              </a:ext>
            </a:extLst>
          </p:cNvPr>
          <p:cNvSpPr>
            <a:spLocks noGrp="1"/>
          </p:cNvSpPr>
          <p:nvPr>
            <p:ph type="title"/>
          </p:nvPr>
        </p:nvSpPr>
        <p:spPr>
          <a:xfrm>
            <a:off x="686834" y="1153572"/>
            <a:ext cx="3200400" cy="4461163"/>
          </a:xfrm>
        </p:spPr>
        <p:txBody>
          <a:bodyPr>
            <a:normAutofit/>
          </a:bodyPr>
          <a:lstStyle/>
          <a:p>
            <a:r>
              <a:rPr lang="en-IN" b="1" dirty="0">
                <a:solidFill>
                  <a:srgbClr val="FFFFFF"/>
                </a:solidFill>
                <a:latin typeface="Times New Roman" panose="02020603050405020304" pitchFamily="18" charset="0"/>
                <a:cs typeface="Times New Roman" panose="02020603050405020304" pitchFamily="18" charset="0"/>
              </a:rPr>
              <a:t>References</a:t>
            </a:r>
            <a:endParaRPr lang="en-IN" dirty="0">
              <a:solidFill>
                <a:srgbClr val="FFFFFF"/>
              </a:solidFill>
              <a:latin typeface="Times New Roman" panose="02020603050405020304" pitchFamily="18" charset="0"/>
              <a:cs typeface="Times New Roman" panose="02020603050405020304" pitchFamily="18" charset="0"/>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2AC13DE-4531-B416-CA4B-4DEADE586127}"/>
              </a:ext>
            </a:extLst>
          </p:cNvPr>
          <p:cNvSpPr>
            <a:spLocks noGrp="1"/>
          </p:cNvSpPr>
          <p:nvPr>
            <p:ph idx="1"/>
          </p:nvPr>
        </p:nvSpPr>
        <p:spPr>
          <a:xfrm>
            <a:off x="4447308" y="591344"/>
            <a:ext cx="6906491" cy="5585619"/>
          </a:xfrm>
        </p:spPr>
        <p:txBody>
          <a:bodyPr anchor="ctr">
            <a:normAutofit/>
          </a:bodyPr>
          <a:lstStyle/>
          <a:p>
            <a:pPr marL="0" indent="0">
              <a:buNone/>
            </a:pPr>
            <a:r>
              <a:rPr lang="en-IN" sz="900" dirty="0" err="1">
                <a:latin typeface="Times New Roman" panose="02020603050405020304" pitchFamily="18" charset="0"/>
                <a:cs typeface="Times New Roman" panose="02020603050405020304" pitchFamily="18" charset="0"/>
              </a:rPr>
              <a:t>Benzaghta</a:t>
            </a:r>
            <a:r>
              <a:rPr lang="en-IN" sz="900" dirty="0">
                <a:latin typeface="Times New Roman" panose="02020603050405020304" pitchFamily="18" charset="0"/>
                <a:cs typeface="Times New Roman" panose="02020603050405020304" pitchFamily="18" charset="0"/>
              </a:rPr>
              <a:t>, M.A., </a:t>
            </a:r>
            <a:r>
              <a:rPr lang="en-IN" sz="900" dirty="0" err="1">
                <a:latin typeface="Times New Roman" panose="02020603050405020304" pitchFamily="18" charset="0"/>
                <a:cs typeface="Times New Roman" panose="02020603050405020304" pitchFamily="18" charset="0"/>
              </a:rPr>
              <a:t>Elwalda</a:t>
            </a:r>
            <a:r>
              <a:rPr lang="en-IN" sz="900" dirty="0">
                <a:latin typeface="Times New Roman" panose="02020603050405020304" pitchFamily="18" charset="0"/>
                <a:cs typeface="Times New Roman" panose="02020603050405020304" pitchFamily="18" charset="0"/>
              </a:rPr>
              <a:t>, A., Mousa, M.M., Erkan, I. and Rahman, M. (2021) ‘SWOT analysis applications: An integrative literature review’, </a:t>
            </a:r>
            <a:r>
              <a:rPr lang="en-IN" sz="900" i="1" dirty="0">
                <a:latin typeface="Times New Roman" panose="02020603050405020304" pitchFamily="18" charset="0"/>
                <a:cs typeface="Times New Roman" panose="02020603050405020304" pitchFamily="18" charset="0"/>
              </a:rPr>
              <a:t>Journal of Global Business Insights</a:t>
            </a:r>
            <a:r>
              <a:rPr lang="en-IN" sz="900" dirty="0">
                <a:latin typeface="Times New Roman" panose="02020603050405020304" pitchFamily="18" charset="0"/>
                <a:cs typeface="Times New Roman" panose="02020603050405020304" pitchFamily="18" charset="0"/>
              </a:rPr>
              <a:t>, </a:t>
            </a:r>
            <a:r>
              <a:rPr lang="en-IN" sz="900" i="1" dirty="0">
                <a:latin typeface="Times New Roman" panose="02020603050405020304" pitchFamily="18" charset="0"/>
                <a:cs typeface="Times New Roman" panose="02020603050405020304" pitchFamily="18" charset="0"/>
              </a:rPr>
              <a:t>6</a:t>
            </a:r>
            <a:r>
              <a:rPr lang="en-IN" sz="900" dirty="0">
                <a:latin typeface="Times New Roman" panose="02020603050405020304" pitchFamily="18" charset="0"/>
                <a:cs typeface="Times New Roman" panose="02020603050405020304" pitchFamily="18" charset="0"/>
              </a:rPr>
              <a:t>(1), pp.54-72. </a:t>
            </a:r>
            <a:r>
              <a:rPr lang="en-IN" sz="900" u="sng" dirty="0">
                <a:latin typeface="Times New Roman" panose="02020603050405020304" pitchFamily="18" charset="0"/>
                <a:cs typeface="Times New Roman" panose="02020603050405020304" pitchFamily="18" charset="0"/>
                <a:hlinkClick r:id="rId3"/>
              </a:rPr>
              <a:t>https://pdfs.semanticscholar.org/1ce6/a88073a1fedd93547b395c7b1898970736ad.pdf?_gl</a:t>
            </a:r>
            <a:endParaRPr lang="en-IN" sz="900" dirty="0">
              <a:latin typeface="Times New Roman" panose="02020603050405020304" pitchFamily="18" charset="0"/>
              <a:cs typeface="Times New Roman" panose="02020603050405020304" pitchFamily="18" charset="0"/>
            </a:endParaRPr>
          </a:p>
          <a:p>
            <a:pPr marL="0" indent="0">
              <a:buNone/>
            </a:pPr>
            <a:r>
              <a:rPr lang="en-IN" sz="900" dirty="0">
                <a:latin typeface="Times New Roman" panose="02020603050405020304" pitchFamily="18" charset="0"/>
                <a:cs typeface="Times New Roman" panose="02020603050405020304" pitchFamily="18" charset="0"/>
              </a:rPr>
              <a:t>Bolton, P., Li, T., </a:t>
            </a:r>
            <a:r>
              <a:rPr lang="en-IN" sz="900" dirty="0" err="1">
                <a:latin typeface="Times New Roman" panose="02020603050405020304" pitchFamily="18" charset="0"/>
                <a:cs typeface="Times New Roman" panose="02020603050405020304" pitchFamily="18" charset="0"/>
              </a:rPr>
              <a:t>Ravina</a:t>
            </a:r>
            <a:r>
              <a:rPr lang="en-IN" sz="900" dirty="0">
                <a:latin typeface="Times New Roman" panose="02020603050405020304" pitchFamily="18" charset="0"/>
                <a:cs typeface="Times New Roman" panose="02020603050405020304" pitchFamily="18" charset="0"/>
              </a:rPr>
              <a:t>, E. and Rosenthal, H. (2020) ‘Investor ideology’, </a:t>
            </a:r>
            <a:r>
              <a:rPr lang="en-IN" sz="900" i="1" dirty="0">
                <a:latin typeface="Times New Roman" panose="02020603050405020304" pitchFamily="18" charset="0"/>
                <a:cs typeface="Times New Roman" panose="02020603050405020304" pitchFamily="18" charset="0"/>
              </a:rPr>
              <a:t>Journal of Financial Economics</a:t>
            </a:r>
            <a:r>
              <a:rPr lang="en-IN" sz="900" dirty="0">
                <a:latin typeface="Times New Roman" panose="02020603050405020304" pitchFamily="18" charset="0"/>
                <a:cs typeface="Times New Roman" panose="02020603050405020304" pitchFamily="18" charset="0"/>
              </a:rPr>
              <a:t>, </a:t>
            </a:r>
            <a:r>
              <a:rPr lang="en-IN" sz="900" i="1" dirty="0">
                <a:latin typeface="Times New Roman" panose="02020603050405020304" pitchFamily="18" charset="0"/>
                <a:cs typeface="Times New Roman" panose="02020603050405020304" pitchFamily="18" charset="0"/>
              </a:rPr>
              <a:t>137</a:t>
            </a:r>
            <a:r>
              <a:rPr lang="en-IN" sz="900" dirty="0">
                <a:latin typeface="Times New Roman" panose="02020603050405020304" pitchFamily="18" charset="0"/>
                <a:cs typeface="Times New Roman" panose="02020603050405020304" pitchFamily="18" charset="0"/>
              </a:rPr>
              <a:t>(2), pp.320-352. </a:t>
            </a:r>
            <a:r>
              <a:rPr lang="en-IN" sz="900" u="sng" dirty="0">
                <a:latin typeface="Times New Roman" panose="02020603050405020304" pitchFamily="18" charset="0"/>
                <a:cs typeface="Times New Roman" panose="02020603050405020304" pitchFamily="18" charset="0"/>
                <a:hlinkClick r:id="rId4"/>
              </a:rPr>
              <a:t>https://www.nber.org/system/files/working_papers/w25717/w25717.pdf</a:t>
            </a:r>
            <a:endParaRPr lang="en-IN" sz="900" dirty="0">
              <a:latin typeface="Times New Roman" panose="02020603050405020304" pitchFamily="18" charset="0"/>
              <a:cs typeface="Times New Roman" panose="02020603050405020304" pitchFamily="18" charset="0"/>
            </a:endParaRPr>
          </a:p>
          <a:p>
            <a:pPr marL="0" indent="0">
              <a:buNone/>
            </a:pPr>
            <a:r>
              <a:rPr lang="en-IN" sz="900" dirty="0">
                <a:latin typeface="Times New Roman" panose="02020603050405020304" pitchFamily="18" charset="0"/>
                <a:cs typeface="Times New Roman" panose="02020603050405020304" pitchFamily="18" charset="0"/>
              </a:rPr>
              <a:t>Fernando, G., </a:t>
            </a:r>
            <a:r>
              <a:rPr lang="en-IN" sz="900" dirty="0" err="1">
                <a:latin typeface="Times New Roman" panose="02020603050405020304" pitchFamily="18" charset="0"/>
                <a:cs typeface="Times New Roman" panose="02020603050405020304" pitchFamily="18" charset="0"/>
              </a:rPr>
              <a:t>Kulathunga</a:t>
            </a:r>
            <a:r>
              <a:rPr lang="en-IN" sz="900" dirty="0">
                <a:latin typeface="Times New Roman" panose="02020603050405020304" pitchFamily="18" charset="0"/>
                <a:cs typeface="Times New Roman" panose="02020603050405020304" pitchFamily="18" charset="0"/>
              </a:rPr>
              <a:t>, U., </a:t>
            </a:r>
            <a:r>
              <a:rPr lang="en-IN" sz="900" dirty="0" err="1">
                <a:latin typeface="Times New Roman" panose="02020603050405020304" pitchFamily="18" charset="0"/>
                <a:cs typeface="Times New Roman" panose="02020603050405020304" pitchFamily="18" charset="0"/>
              </a:rPr>
              <a:t>Thayaparan</a:t>
            </a:r>
            <a:r>
              <a:rPr lang="en-IN" sz="900" dirty="0">
                <a:latin typeface="Times New Roman" panose="02020603050405020304" pitchFamily="18" charset="0"/>
                <a:cs typeface="Times New Roman" panose="02020603050405020304" pitchFamily="18" charset="0"/>
              </a:rPr>
              <a:t>, M. and </a:t>
            </a:r>
            <a:r>
              <a:rPr lang="en-IN" sz="900" dirty="0" err="1">
                <a:latin typeface="Times New Roman" panose="02020603050405020304" pitchFamily="18" charset="0"/>
                <a:cs typeface="Times New Roman" panose="02020603050405020304" pitchFamily="18" charset="0"/>
              </a:rPr>
              <a:t>Hadiwattege</a:t>
            </a:r>
            <a:r>
              <a:rPr lang="en-IN" sz="900" dirty="0">
                <a:latin typeface="Times New Roman" panose="02020603050405020304" pitchFamily="18" charset="0"/>
                <a:cs typeface="Times New Roman" panose="02020603050405020304" pitchFamily="18" charset="0"/>
              </a:rPr>
              <a:t>, C. (2023) ‘Legal and regulatory framework related to unsolicited proposals in various countries: a systematic review for procurement stage’, In </a:t>
            </a:r>
            <a:r>
              <a:rPr lang="en-IN" sz="900" i="1" dirty="0">
                <a:latin typeface="Times New Roman" panose="02020603050405020304" pitchFamily="18" charset="0"/>
                <a:cs typeface="Times New Roman" panose="02020603050405020304" pitchFamily="18" charset="0"/>
              </a:rPr>
              <a:t>The 11th World Construction Symposium, July</a:t>
            </a:r>
            <a:r>
              <a:rPr lang="en-IN" sz="900" dirty="0">
                <a:latin typeface="Times New Roman" panose="02020603050405020304" pitchFamily="18" charset="0"/>
                <a:cs typeface="Times New Roman" panose="02020603050405020304" pitchFamily="18" charset="0"/>
              </a:rPr>
              <a:t> (pp. 712-726). </a:t>
            </a:r>
            <a:r>
              <a:rPr lang="en-IN" sz="900" u="sng" dirty="0">
                <a:latin typeface="Times New Roman" panose="02020603050405020304" pitchFamily="18" charset="0"/>
                <a:cs typeface="Times New Roman" panose="02020603050405020304" pitchFamily="18" charset="0"/>
                <a:hlinkClick r:id="rId5"/>
              </a:rPr>
              <a:t>https://www.researchgate.net/profile/Pathirahannahelage-Fernando-2/publication/388836015_Legal_and_regulatory_framework_related_to_unsolicited_proposals_in_various_countries_A_systematic_review_for_procurement_stage/links/67a92fe7645ef274a478b62b/Legal-and-regulatory-framework-related-to-unsolicited-proposals-in-various-countries-A-systematic-review-for-procurement-stage.pdf</a:t>
            </a:r>
            <a:endParaRPr lang="en-IN" sz="900" dirty="0">
              <a:latin typeface="Times New Roman" panose="02020603050405020304" pitchFamily="18" charset="0"/>
              <a:cs typeface="Times New Roman" panose="02020603050405020304" pitchFamily="18" charset="0"/>
            </a:endParaRPr>
          </a:p>
          <a:p>
            <a:pPr marL="0" indent="0">
              <a:buNone/>
            </a:pPr>
            <a:r>
              <a:rPr lang="en-IN" sz="900" dirty="0">
                <a:latin typeface="Times New Roman" panose="02020603050405020304" pitchFamily="18" charset="0"/>
                <a:cs typeface="Times New Roman" panose="02020603050405020304" pitchFamily="18" charset="0"/>
              </a:rPr>
              <a:t>Ferrell, O.C., Hartline, M.D. and Hochstein, B.W. (2022) ‘</a:t>
            </a:r>
            <a:r>
              <a:rPr lang="en-IN" sz="900" i="1" dirty="0">
                <a:latin typeface="Times New Roman" panose="02020603050405020304" pitchFamily="18" charset="0"/>
                <a:cs typeface="Times New Roman" panose="02020603050405020304" pitchFamily="18" charset="0"/>
              </a:rPr>
              <a:t>Marketing strategy: Text and cases</a:t>
            </a:r>
            <a:r>
              <a:rPr lang="en-IN" sz="900" dirty="0">
                <a:latin typeface="Times New Roman" panose="02020603050405020304" pitchFamily="18" charset="0"/>
                <a:cs typeface="Times New Roman" panose="02020603050405020304" pitchFamily="18" charset="0"/>
              </a:rPr>
              <a:t>. Cengage Learning, Inc’. </a:t>
            </a:r>
            <a:r>
              <a:rPr lang="en-IN" sz="900" u="sng" dirty="0">
                <a:latin typeface="Times New Roman" panose="02020603050405020304" pitchFamily="18" charset="0"/>
                <a:cs typeface="Times New Roman" panose="02020603050405020304" pitchFamily="18" charset="0"/>
                <a:hlinkClick r:id="rId6"/>
              </a:rPr>
              <a:t>https://thuvienso.hoasen.edu.vn/bitstream/handle/123456789/13256/Contents.pdf?sequence=1&amp;isAllowed=y</a:t>
            </a:r>
            <a:endParaRPr lang="en-IN" sz="900" dirty="0">
              <a:latin typeface="Times New Roman" panose="02020603050405020304" pitchFamily="18" charset="0"/>
              <a:cs typeface="Times New Roman" panose="02020603050405020304" pitchFamily="18" charset="0"/>
            </a:endParaRPr>
          </a:p>
          <a:p>
            <a:pPr marL="0" indent="0">
              <a:buNone/>
            </a:pPr>
            <a:r>
              <a:rPr lang="en-IN" sz="900" dirty="0" err="1">
                <a:latin typeface="Times New Roman" panose="02020603050405020304" pitchFamily="18" charset="0"/>
                <a:cs typeface="Times New Roman" panose="02020603050405020304" pitchFamily="18" charset="0"/>
              </a:rPr>
              <a:t>Katsikeas</a:t>
            </a:r>
            <a:r>
              <a:rPr lang="en-IN" sz="900" dirty="0">
                <a:latin typeface="Times New Roman" panose="02020603050405020304" pitchFamily="18" charset="0"/>
                <a:cs typeface="Times New Roman" panose="02020603050405020304" pitchFamily="18" charset="0"/>
              </a:rPr>
              <a:t>, C., </a:t>
            </a:r>
            <a:r>
              <a:rPr lang="en-IN" sz="900" dirty="0" err="1">
                <a:latin typeface="Times New Roman" panose="02020603050405020304" pitchFamily="18" charset="0"/>
                <a:cs typeface="Times New Roman" panose="02020603050405020304" pitchFamily="18" charset="0"/>
              </a:rPr>
              <a:t>Leonidou</a:t>
            </a:r>
            <a:r>
              <a:rPr lang="en-IN" sz="900" dirty="0">
                <a:latin typeface="Times New Roman" panose="02020603050405020304" pitchFamily="18" charset="0"/>
                <a:cs typeface="Times New Roman" panose="02020603050405020304" pitchFamily="18" charset="0"/>
              </a:rPr>
              <a:t>, L. and </a:t>
            </a:r>
            <a:r>
              <a:rPr lang="en-IN" sz="900" dirty="0" err="1">
                <a:latin typeface="Times New Roman" panose="02020603050405020304" pitchFamily="18" charset="0"/>
                <a:cs typeface="Times New Roman" panose="02020603050405020304" pitchFamily="18" charset="0"/>
              </a:rPr>
              <a:t>Zeriti</a:t>
            </a:r>
            <a:r>
              <a:rPr lang="en-IN" sz="900" dirty="0">
                <a:latin typeface="Times New Roman" panose="02020603050405020304" pitchFamily="18" charset="0"/>
                <a:cs typeface="Times New Roman" panose="02020603050405020304" pitchFamily="18" charset="0"/>
              </a:rPr>
              <a:t>, A. (2020) ‘Revisiting international marketing strategy in a digital era: Opportunities, challenges, and research directions’, </a:t>
            </a:r>
            <a:r>
              <a:rPr lang="en-IN" sz="900" i="1" dirty="0">
                <a:latin typeface="Times New Roman" panose="02020603050405020304" pitchFamily="18" charset="0"/>
                <a:cs typeface="Times New Roman" panose="02020603050405020304" pitchFamily="18" charset="0"/>
              </a:rPr>
              <a:t>International Marketing Review</a:t>
            </a:r>
            <a:r>
              <a:rPr lang="en-IN" sz="900" dirty="0">
                <a:latin typeface="Times New Roman" panose="02020603050405020304" pitchFamily="18" charset="0"/>
                <a:cs typeface="Times New Roman" panose="02020603050405020304" pitchFamily="18" charset="0"/>
              </a:rPr>
              <a:t>, </a:t>
            </a:r>
            <a:r>
              <a:rPr lang="en-IN" sz="900" i="1" dirty="0">
                <a:latin typeface="Times New Roman" panose="02020603050405020304" pitchFamily="18" charset="0"/>
                <a:cs typeface="Times New Roman" panose="02020603050405020304" pitchFamily="18" charset="0"/>
              </a:rPr>
              <a:t>37</a:t>
            </a:r>
            <a:r>
              <a:rPr lang="en-IN" sz="900" dirty="0">
                <a:latin typeface="Times New Roman" panose="02020603050405020304" pitchFamily="18" charset="0"/>
                <a:cs typeface="Times New Roman" panose="02020603050405020304" pitchFamily="18" charset="0"/>
              </a:rPr>
              <a:t>(3), pp.405-424. </a:t>
            </a:r>
            <a:r>
              <a:rPr lang="en-IN" sz="900" u="sng" dirty="0">
                <a:latin typeface="Times New Roman" panose="02020603050405020304" pitchFamily="18" charset="0"/>
                <a:cs typeface="Times New Roman" panose="02020603050405020304" pitchFamily="18" charset="0"/>
                <a:hlinkClick r:id="rId7"/>
              </a:rPr>
              <a:t>https://eprints.whiterose.ac.uk/147784/1/IMR-Leonidou.PDF</a:t>
            </a:r>
            <a:endParaRPr lang="en-IN" sz="900" dirty="0">
              <a:latin typeface="Times New Roman" panose="02020603050405020304" pitchFamily="18" charset="0"/>
              <a:cs typeface="Times New Roman" panose="02020603050405020304" pitchFamily="18" charset="0"/>
            </a:endParaRPr>
          </a:p>
          <a:p>
            <a:pPr marL="0" indent="0">
              <a:buNone/>
            </a:pPr>
            <a:r>
              <a:rPr lang="en-IN" sz="900" dirty="0" err="1">
                <a:latin typeface="Times New Roman" panose="02020603050405020304" pitchFamily="18" charset="0"/>
                <a:cs typeface="Times New Roman" panose="02020603050405020304" pitchFamily="18" charset="0"/>
              </a:rPr>
              <a:t>Kilani</a:t>
            </a:r>
            <a:r>
              <a:rPr lang="en-IN" sz="900" dirty="0">
                <a:latin typeface="Times New Roman" panose="02020603050405020304" pitchFamily="18" charset="0"/>
                <a:cs typeface="Times New Roman" panose="02020603050405020304" pitchFamily="18" charset="0"/>
              </a:rPr>
              <a:t>, Y.M. </a:t>
            </a:r>
            <a:r>
              <a:rPr lang="en-IN" sz="900">
                <a:latin typeface="Times New Roman" panose="02020603050405020304" pitchFamily="18" charset="0"/>
                <a:cs typeface="Times New Roman" panose="02020603050405020304" pitchFamily="18" charset="0"/>
              </a:rPr>
              <a:t>(2021) ‘SMART Business Role in Supporting Marketing Strategies among Telecommunication Organizations </a:t>
            </a:r>
            <a:r>
              <a:rPr lang="en-IN" sz="900" dirty="0" err="1">
                <a:latin typeface="Times New Roman" panose="02020603050405020304" pitchFamily="18" charset="0"/>
                <a:cs typeface="Times New Roman" panose="02020603050405020304" pitchFamily="18" charset="0"/>
              </a:rPr>
              <a:t>Injordan</a:t>
            </a:r>
            <a:r>
              <a:rPr lang="en-IN" sz="900" dirty="0">
                <a:latin typeface="Times New Roman" panose="02020603050405020304" pitchFamily="18" charset="0"/>
                <a:cs typeface="Times New Roman" panose="02020603050405020304" pitchFamily="18" charset="0"/>
              </a:rPr>
              <a:t>’, </a:t>
            </a:r>
            <a:r>
              <a:rPr lang="en-IN" sz="900" i="1" dirty="0">
                <a:latin typeface="Times New Roman" panose="02020603050405020304" pitchFamily="18" charset="0"/>
                <a:cs typeface="Times New Roman" panose="02020603050405020304" pitchFamily="18" charset="0"/>
              </a:rPr>
              <a:t>Turkish Journal of Computer and Mathematics Education</a:t>
            </a:r>
            <a:r>
              <a:rPr lang="en-IN" sz="900" dirty="0">
                <a:latin typeface="Times New Roman" panose="02020603050405020304" pitchFamily="18" charset="0"/>
                <a:cs typeface="Times New Roman" panose="02020603050405020304" pitchFamily="18" charset="0"/>
              </a:rPr>
              <a:t>, </a:t>
            </a:r>
            <a:r>
              <a:rPr lang="en-IN" sz="900" i="1" dirty="0">
                <a:latin typeface="Times New Roman" panose="02020603050405020304" pitchFamily="18" charset="0"/>
                <a:cs typeface="Times New Roman" panose="02020603050405020304" pitchFamily="18" charset="0"/>
              </a:rPr>
              <a:t>12</a:t>
            </a:r>
            <a:r>
              <a:rPr lang="en-IN" sz="900" dirty="0">
                <a:latin typeface="Times New Roman" panose="02020603050405020304" pitchFamily="18" charset="0"/>
                <a:cs typeface="Times New Roman" panose="02020603050405020304" pitchFamily="18" charset="0"/>
              </a:rPr>
              <a:t>(6), pp.4568-4582. </a:t>
            </a:r>
            <a:r>
              <a:rPr lang="en-IN" sz="900" u="sng" dirty="0">
                <a:latin typeface="Times New Roman" panose="02020603050405020304" pitchFamily="18" charset="0"/>
                <a:cs typeface="Times New Roman" panose="02020603050405020304" pitchFamily="18" charset="0"/>
                <a:hlinkClick r:id="rId8"/>
              </a:rPr>
              <a:t>https://www.researchgate.net/profile/Yanal-Kilani/publication/354446198_SMART_Business_Role_in_Supporting_Marketing_Strategies_among_Telecommunication_Organizations_Injordan/links/6138b382b1dad16ff9f001de/SMART-Business-Role-in-Supporting-Marketing-Strategies-among-Telecommunication-Organizations-Injordan.pdf</a:t>
            </a:r>
            <a:endParaRPr lang="en-IN" sz="900" dirty="0">
              <a:latin typeface="Times New Roman" panose="02020603050405020304" pitchFamily="18" charset="0"/>
              <a:cs typeface="Times New Roman" panose="02020603050405020304" pitchFamily="18" charset="0"/>
            </a:endParaRPr>
          </a:p>
          <a:p>
            <a:pPr marL="0" indent="0">
              <a:buNone/>
            </a:pPr>
            <a:r>
              <a:rPr lang="en-IN" sz="900" dirty="0" err="1">
                <a:latin typeface="Times New Roman" panose="02020603050405020304" pitchFamily="18" charset="0"/>
                <a:cs typeface="Times New Roman" panose="02020603050405020304" pitchFamily="18" charset="0"/>
              </a:rPr>
              <a:t>Rachmad</a:t>
            </a:r>
            <a:r>
              <a:rPr lang="en-IN" sz="900" dirty="0">
                <a:latin typeface="Times New Roman" panose="02020603050405020304" pitchFamily="18" charset="0"/>
                <a:cs typeface="Times New Roman" panose="02020603050405020304" pitchFamily="18" charset="0"/>
              </a:rPr>
              <a:t>, Y.E. (2022) ‘The Influence And Impact of The Money Burning Strategy on The Future of </a:t>
            </a:r>
            <a:r>
              <a:rPr lang="en-IN" sz="900" dirty="0" err="1">
                <a:latin typeface="Times New Roman" panose="02020603050405020304" pitchFamily="18" charset="0"/>
                <a:cs typeface="Times New Roman" panose="02020603050405020304" pitchFamily="18" charset="0"/>
              </a:rPr>
              <a:t>Startups</a:t>
            </a:r>
            <a:r>
              <a:rPr lang="en-IN" sz="900" dirty="0">
                <a:latin typeface="Times New Roman" panose="02020603050405020304" pitchFamily="18" charset="0"/>
                <a:cs typeface="Times New Roman" panose="02020603050405020304" pitchFamily="18" charset="0"/>
              </a:rPr>
              <a:t>’, </a:t>
            </a:r>
            <a:r>
              <a:rPr lang="en-IN" sz="900" i="1" dirty="0" err="1">
                <a:latin typeface="Times New Roman" panose="02020603050405020304" pitchFamily="18" charset="0"/>
                <a:cs typeface="Times New Roman" panose="02020603050405020304" pitchFamily="18" charset="0"/>
              </a:rPr>
              <a:t>Adpebi</a:t>
            </a:r>
            <a:r>
              <a:rPr lang="en-IN" sz="900" i="1" dirty="0">
                <a:latin typeface="Times New Roman" panose="02020603050405020304" pitchFamily="18" charset="0"/>
                <a:cs typeface="Times New Roman" panose="02020603050405020304" pitchFamily="18" charset="0"/>
              </a:rPr>
              <a:t> Science Series</a:t>
            </a:r>
            <a:r>
              <a:rPr lang="en-IN" sz="900" dirty="0">
                <a:latin typeface="Times New Roman" panose="02020603050405020304" pitchFamily="18" charset="0"/>
                <a:cs typeface="Times New Roman" panose="02020603050405020304" pitchFamily="18" charset="0"/>
              </a:rPr>
              <a:t>. </a:t>
            </a:r>
            <a:r>
              <a:rPr lang="en-IN" sz="900" u="sng" dirty="0">
                <a:latin typeface="Times New Roman" panose="02020603050405020304" pitchFamily="18" charset="0"/>
                <a:cs typeface="Times New Roman" panose="02020603050405020304" pitchFamily="18" charset="0"/>
                <a:hlinkClick r:id="rId9"/>
              </a:rPr>
              <a:t>http://adpebipublishing.com/index.php/AICMEST/article/download/180/37</a:t>
            </a:r>
            <a:endParaRPr lang="en-IN" sz="900" dirty="0">
              <a:latin typeface="Times New Roman" panose="02020603050405020304" pitchFamily="18" charset="0"/>
              <a:cs typeface="Times New Roman" panose="02020603050405020304" pitchFamily="18" charset="0"/>
            </a:endParaRPr>
          </a:p>
          <a:p>
            <a:pPr marL="0" indent="0">
              <a:buNone/>
            </a:pPr>
            <a:r>
              <a:rPr lang="en-IN" sz="900" dirty="0">
                <a:latin typeface="Times New Roman" panose="02020603050405020304" pitchFamily="18" charset="0"/>
                <a:cs typeface="Times New Roman" panose="02020603050405020304" pitchFamily="18" charset="0"/>
              </a:rPr>
              <a:t>Rubery, J., Blakely, H., Erickson, E. and Felstead, A. (2023) ‘The future of flexible working: </a:t>
            </a:r>
            <a:r>
              <a:rPr lang="en-IN" sz="900" dirty="0" err="1">
                <a:latin typeface="Times New Roman" panose="02020603050405020304" pitchFamily="18" charset="0"/>
                <a:cs typeface="Times New Roman" panose="02020603050405020304" pitchFamily="18" charset="0"/>
              </a:rPr>
              <a:t>ReWage</a:t>
            </a:r>
            <a:r>
              <a:rPr lang="en-IN" sz="900" dirty="0">
                <a:latin typeface="Times New Roman" panose="02020603050405020304" pitchFamily="18" charset="0"/>
                <a:cs typeface="Times New Roman" panose="02020603050405020304" pitchFamily="18" charset="0"/>
              </a:rPr>
              <a:t> Evidence Paper’. </a:t>
            </a:r>
            <a:r>
              <a:rPr lang="en-IN" sz="900" u="sng" dirty="0">
                <a:latin typeface="Times New Roman" panose="02020603050405020304" pitchFamily="18" charset="0"/>
                <a:cs typeface="Times New Roman" panose="02020603050405020304" pitchFamily="18" charset="0"/>
                <a:hlinkClick r:id="rId10"/>
              </a:rPr>
              <a:t>https://orca.cardiff.ac.uk/id/eprint/162191/1/the_future_of_flexible_working_-_evidence_paper_20230830.pdf</a:t>
            </a:r>
            <a:endParaRPr lang="en-IN" sz="900" dirty="0">
              <a:latin typeface="Times New Roman" panose="02020603050405020304" pitchFamily="18" charset="0"/>
              <a:cs typeface="Times New Roman" panose="02020603050405020304" pitchFamily="18" charset="0"/>
            </a:endParaRPr>
          </a:p>
          <a:p>
            <a:pPr marL="0" indent="0">
              <a:buNone/>
            </a:pPr>
            <a:r>
              <a:rPr lang="en-IN" sz="900" dirty="0" err="1">
                <a:latin typeface="Times New Roman" panose="02020603050405020304" pitchFamily="18" charset="0"/>
                <a:cs typeface="Times New Roman" panose="02020603050405020304" pitchFamily="18" charset="0"/>
              </a:rPr>
              <a:t>Shalman</a:t>
            </a:r>
            <a:r>
              <a:rPr lang="en-IN" sz="900" dirty="0">
                <a:latin typeface="Times New Roman" panose="02020603050405020304" pitchFamily="18" charset="0"/>
                <a:cs typeface="Times New Roman" panose="02020603050405020304" pitchFamily="18" charset="0"/>
              </a:rPr>
              <a:t>, T., </a:t>
            </a:r>
            <a:r>
              <a:rPr lang="en-IN" sz="900" dirty="0" err="1">
                <a:latin typeface="Times New Roman" panose="02020603050405020304" pitchFamily="18" charset="0"/>
                <a:cs typeface="Times New Roman" panose="02020603050405020304" pitchFamily="18" charset="0"/>
              </a:rPr>
              <a:t>Dobrianska</a:t>
            </a:r>
            <a:r>
              <a:rPr lang="en-IN" sz="900" dirty="0">
                <a:latin typeface="Times New Roman" panose="02020603050405020304" pitchFamily="18" charset="0"/>
                <a:cs typeface="Times New Roman" panose="02020603050405020304" pitchFamily="18" charset="0"/>
              </a:rPr>
              <a:t>, V., </a:t>
            </a:r>
            <a:r>
              <a:rPr lang="en-IN" sz="900" dirty="0" err="1">
                <a:latin typeface="Times New Roman" panose="02020603050405020304" pitchFamily="18" charset="0"/>
                <a:cs typeface="Times New Roman" panose="02020603050405020304" pitchFamily="18" charset="0"/>
              </a:rPr>
              <a:t>Kokhan</a:t>
            </a:r>
            <a:r>
              <a:rPr lang="en-IN" sz="900" dirty="0">
                <a:latin typeface="Times New Roman" panose="02020603050405020304" pitchFamily="18" charset="0"/>
                <a:cs typeface="Times New Roman" panose="02020603050405020304" pitchFamily="18" charset="0"/>
              </a:rPr>
              <a:t>, M., </a:t>
            </a:r>
            <a:r>
              <a:rPr lang="en-IN" sz="900" dirty="0" err="1">
                <a:latin typeface="Times New Roman" panose="02020603050405020304" pitchFamily="18" charset="0"/>
                <a:cs typeface="Times New Roman" panose="02020603050405020304" pitchFamily="18" charset="0"/>
              </a:rPr>
              <a:t>Pletsan</a:t>
            </a:r>
            <a:r>
              <a:rPr lang="en-IN" sz="900" dirty="0">
                <a:latin typeface="Times New Roman" panose="02020603050405020304" pitchFamily="18" charset="0"/>
                <a:cs typeface="Times New Roman" panose="02020603050405020304" pitchFamily="18" charset="0"/>
              </a:rPr>
              <a:t>, K. and </a:t>
            </a:r>
            <a:r>
              <a:rPr lang="en-IN" sz="900" dirty="0" err="1">
                <a:latin typeface="Times New Roman" panose="02020603050405020304" pitchFamily="18" charset="0"/>
                <a:cs typeface="Times New Roman" panose="02020603050405020304" pitchFamily="18" charset="0"/>
              </a:rPr>
              <a:t>Humenchuk</a:t>
            </a:r>
            <a:r>
              <a:rPr lang="en-IN" sz="900" dirty="0">
                <a:latin typeface="Times New Roman" panose="02020603050405020304" pitchFamily="18" charset="0"/>
                <a:cs typeface="Times New Roman" panose="02020603050405020304" pitchFamily="18" charset="0"/>
              </a:rPr>
              <a:t>, A. (2021) ‘PR-Management and Branding of Media Channels with the Application of Social Networks’, </a:t>
            </a:r>
            <a:r>
              <a:rPr lang="en-IN" sz="900" i="1" dirty="0">
                <a:latin typeface="Times New Roman" panose="02020603050405020304" pitchFamily="18" charset="0"/>
                <a:cs typeface="Times New Roman" panose="02020603050405020304" pitchFamily="18" charset="0"/>
              </a:rPr>
              <a:t>International Journal of Computer Science &amp; Network Security</a:t>
            </a:r>
            <a:r>
              <a:rPr lang="en-IN" sz="900" dirty="0">
                <a:latin typeface="Times New Roman" panose="02020603050405020304" pitchFamily="18" charset="0"/>
                <a:cs typeface="Times New Roman" panose="02020603050405020304" pitchFamily="18" charset="0"/>
              </a:rPr>
              <a:t>, </a:t>
            </a:r>
            <a:r>
              <a:rPr lang="en-IN" sz="900" i="1" dirty="0">
                <a:latin typeface="Times New Roman" panose="02020603050405020304" pitchFamily="18" charset="0"/>
                <a:cs typeface="Times New Roman" panose="02020603050405020304" pitchFamily="18" charset="0"/>
              </a:rPr>
              <a:t>21</a:t>
            </a:r>
            <a:r>
              <a:rPr lang="en-IN" sz="900" dirty="0">
                <a:latin typeface="Times New Roman" panose="02020603050405020304" pitchFamily="18" charset="0"/>
                <a:cs typeface="Times New Roman" panose="02020603050405020304" pitchFamily="18" charset="0"/>
              </a:rPr>
              <a:t>(7), pp.70-76. </a:t>
            </a:r>
            <a:r>
              <a:rPr lang="en-IN" sz="900" u="sng" dirty="0">
                <a:latin typeface="Times New Roman" panose="02020603050405020304" pitchFamily="18" charset="0"/>
                <a:cs typeface="Times New Roman" panose="02020603050405020304" pitchFamily="18" charset="0"/>
                <a:hlinkClick r:id="rId11"/>
              </a:rPr>
              <a:t>https://koreascience.kr/article/JAKO202123563885612.pdf</a:t>
            </a:r>
            <a:endParaRPr lang="en-IN" sz="900" dirty="0">
              <a:latin typeface="Times New Roman" panose="02020603050405020304" pitchFamily="18" charset="0"/>
              <a:cs typeface="Times New Roman" panose="02020603050405020304" pitchFamily="18" charset="0"/>
            </a:endParaRPr>
          </a:p>
          <a:p>
            <a:pPr marL="0" indent="0">
              <a:buNone/>
            </a:pPr>
            <a:r>
              <a:rPr lang="en-IN" sz="900" dirty="0">
                <a:latin typeface="Times New Roman" panose="02020603050405020304" pitchFamily="18" charset="0"/>
                <a:cs typeface="Times New Roman" panose="02020603050405020304" pitchFamily="18" charset="0"/>
              </a:rPr>
              <a:t>Tanveer, M., Din, M., Khan, M., Mohamad </a:t>
            </a:r>
            <a:r>
              <a:rPr lang="en-IN" sz="900" dirty="0" err="1">
                <a:latin typeface="Times New Roman" panose="02020603050405020304" pitchFamily="18" charset="0"/>
                <a:cs typeface="Times New Roman" panose="02020603050405020304" pitchFamily="18" charset="0"/>
              </a:rPr>
              <a:t>Almurad</a:t>
            </a:r>
            <a:r>
              <a:rPr lang="en-IN" sz="900" dirty="0">
                <a:latin typeface="Times New Roman" panose="02020603050405020304" pitchFamily="18" charset="0"/>
                <a:cs typeface="Times New Roman" panose="02020603050405020304" pitchFamily="18" charset="0"/>
              </a:rPr>
              <a:t>, H., Abdel, E. and </a:t>
            </a:r>
            <a:r>
              <a:rPr lang="en-IN" sz="900" dirty="0" err="1">
                <a:latin typeface="Times New Roman" panose="02020603050405020304" pitchFamily="18" charset="0"/>
                <a:cs typeface="Times New Roman" panose="02020603050405020304" pitchFamily="18" charset="0"/>
              </a:rPr>
              <a:t>Hasnin</a:t>
            </a:r>
            <a:r>
              <a:rPr lang="en-IN" sz="900" dirty="0">
                <a:latin typeface="Times New Roman" panose="02020603050405020304" pitchFamily="18" charset="0"/>
                <a:cs typeface="Times New Roman" panose="02020603050405020304" pitchFamily="18" charset="0"/>
              </a:rPr>
              <a:t>, H. (2024) ‘Shaping consumer choices: The power of green brand knowledge, trust, and social responsibility’, </a:t>
            </a:r>
            <a:r>
              <a:rPr lang="en-IN" sz="900" i="1" dirty="0">
                <a:latin typeface="Times New Roman" panose="02020603050405020304" pitchFamily="18" charset="0"/>
                <a:cs typeface="Times New Roman" panose="02020603050405020304" pitchFamily="18" charset="0"/>
              </a:rPr>
              <a:t>Journal of Infrastructure, Policy and Development</a:t>
            </a:r>
            <a:r>
              <a:rPr lang="en-IN" sz="900" dirty="0">
                <a:latin typeface="Times New Roman" panose="02020603050405020304" pitchFamily="18" charset="0"/>
                <a:cs typeface="Times New Roman" panose="02020603050405020304" pitchFamily="18" charset="0"/>
              </a:rPr>
              <a:t>, </a:t>
            </a:r>
            <a:r>
              <a:rPr lang="en-IN" sz="900" i="1" dirty="0">
                <a:latin typeface="Times New Roman" panose="02020603050405020304" pitchFamily="18" charset="0"/>
                <a:cs typeface="Times New Roman" panose="02020603050405020304" pitchFamily="18" charset="0"/>
              </a:rPr>
              <a:t>8</a:t>
            </a:r>
            <a:r>
              <a:rPr lang="en-IN" sz="900" dirty="0">
                <a:latin typeface="Times New Roman" panose="02020603050405020304" pitchFamily="18" charset="0"/>
                <a:cs typeface="Times New Roman" panose="02020603050405020304" pitchFamily="18" charset="0"/>
              </a:rPr>
              <a:t>(8), p.5380. </a:t>
            </a:r>
            <a:r>
              <a:rPr lang="en-IN" sz="900" u="sng" dirty="0">
                <a:latin typeface="Times New Roman" panose="02020603050405020304" pitchFamily="18" charset="0"/>
                <a:cs typeface="Times New Roman" panose="02020603050405020304" pitchFamily="18" charset="0"/>
                <a:hlinkClick r:id="rId12"/>
              </a:rPr>
              <a:t>https://www.researchgate.net/profile/Muhammad-Awan-7/publication/383317799_Shaping_consumer_choices_The_power_of_green_brand_knowledge_trust_and_social_responsibility/links/66fd61faf599e0392fb32e0d/Shaping-consumer-choices-The-power-of-green-brand-knowledge-trust-and-social-responsibility.pdf</a:t>
            </a:r>
            <a:endParaRPr lang="en-IN" sz="900" dirty="0">
              <a:latin typeface="Times New Roman" panose="02020603050405020304" pitchFamily="18" charset="0"/>
              <a:cs typeface="Times New Roman" panose="02020603050405020304" pitchFamily="18" charset="0"/>
            </a:endParaRPr>
          </a:p>
          <a:p>
            <a:pPr marL="0" indent="0">
              <a:buNone/>
            </a:pPr>
            <a:endParaRPr lang="en-IN" sz="9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843454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TotalTime>
  <Words>2621</Words>
  <Application>Microsoft Office PowerPoint</Application>
  <PresentationFormat>Widescreen</PresentationFormat>
  <Paragraphs>163</Paragraphs>
  <Slides>15</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Times New Roman</vt:lpstr>
      <vt:lpstr>Office Theme</vt:lpstr>
      <vt:lpstr>BMSW4011: Managing Enterprise</vt:lpstr>
      <vt:lpstr>Introduction – Business Overview and Opportunity</vt:lpstr>
      <vt:lpstr>Product Description – What is K8 Water Ionizer?</vt:lpstr>
      <vt:lpstr>Mission, Aim, SMART Objective</vt:lpstr>
      <vt:lpstr>USP and Legal Structure – Ltd Company</vt:lpstr>
      <vt:lpstr>Location &amp; HR Plan – Cardiff, Org Chart, Roles</vt:lpstr>
      <vt:lpstr>SWOT Analysis – Matrix on Screen, Focus on Weakness</vt:lpstr>
      <vt:lpstr>Financial Overview – Startup Costs &amp; Revenue Targets</vt:lpstr>
      <vt:lpstr>12-Month Marketing Strategy Overview</vt:lpstr>
      <vt:lpstr>Marketing Examples – Business Card, Facebook Post, Flyer Mockup</vt:lpstr>
      <vt:lpstr>Branding and PR Activities – Influencer Strategy</vt:lpstr>
      <vt:lpstr>Investor Proposition – Why YOU? Why Your Idea?</vt:lpstr>
      <vt:lpstr>Use of £50k – Stock, Marketing, Tech, Working Capital</vt:lpstr>
      <vt:lpstr>Future Vision &amp; Scalability – UK Expansion, Partnerships, Retail Interest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BMSW4011: Managing Enterprise</dc:title>
  <cp:lastModifiedBy>Alexandra Zara</cp:lastModifiedBy>
  <cp:revision>5</cp:revision>
  <dcterms:created xsi:type="dcterms:W3CDTF">2025-06-26T10:07:46Z</dcterms:created>
  <dcterms:modified xsi:type="dcterms:W3CDTF">2025-06-29T23:01:55Z</dcterms:modified>
</cp:coreProperties>
</file>