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41"/>
  </p:notesMasterIdLst>
  <p:handoutMasterIdLst>
    <p:handoutMasterId r:id="rId42"/>
  </p:handoutMasterIdLst>
  <p:sldIdLst>
    <p:sldId id="277" r:id="rId5"/>
    <p:sldId id="424" r:id="rId6"/>
    <p:sldId id="426" r:id="rId7"/>
    <p:sldId id="427" r:id="rId8"/>
    <p:sldId id="428" r:id="rId9"/>
    <p:sldId id="429" r:id="rId10"/>
    <p:sldId id="430" r:id="rId11"/>
    <p:sldId id="460" r:id="rId12"/>
    <p:sldId id="433" r:id="rId13"/>
    <p:sldId id="467" r:id="rId14"/>
    <p:sldId id="435" r:id="rId15"/>
    <p:sldId id="461" r:id="rId16"/>
    <p:sldId id="437" r:id="rId17"/>
    <p:sldId id="438" r:id="rId18"/>
    <p:sldId id="439" r:id="rId19"/>
    <p:sldId id="440" r:id="rId20"/>
    <p:sldId id="441" r:id="rId21"/>
    <p:sldId id="442" r:id="rId22"/>
    <p:sldId id="443" r:id="rId23"/>
    <p:sldId id="462" r:id="rId24"/>
    <p:sldId id="464" r:id="rId25"/>
    <p:sldId id="446" r:id="rId26"/>
    <p:sldId id="468" r:id="rId27"/>
    <p:sldId id="447" r:id="rId28"/>
    <p:sldId id="463" r:id="rId29"/>
    <p:sldId id="465" r:id="rId30"/>
    <p:sldId id="450" r:id="rId31"/>
    <p:sldId id="452" r:id="rId32"/>
    <p:sldId id="453" r:id="rId33"/>
    <p:sldId id="454" r:id="rId34"/>
    <p:sldId id="466" r:id="rId35"/>
    <p:sldId id="456" r:id="rId36"/>
    <p:sldId id="459" r:id="rId37"/>
    <p:sldId id="457" r:id="rId38"/>
    <p:sldId id="458" r:id="rId39"/>
    <p:sldId id="469" r:id="rId40"/>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697" autoAdjust="0"/>
    <p:restoredTop sz="95807" autoAdjust="0"/>
  </p:normalViewPr>
  <p:slideViewPr>
    <p:cSldViewPr>
      <p:cViewPr varScale="1">
        <p:scale>
          <a:sx n="111" d="100"/>
          <a:sy n="111" d="100"/>
        </p:scale>
        <p:origin x="1368" y="2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handoutMaster" Target="handoutMasters/handout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AB7D8137-9048-1FAD-1617-9D1573FEEC11}"/>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CDA7D1B3-5AF9-7CE8-8373-0AB6847D4B94}"/>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D7E436BB-E529-175B-9DE0-511DB93DEF67}"/>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412455A8-B50E-3A88-05EA-ADA97D17ECD5}"/>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30BBBB62-C1CA-5C43-9774-D8423E6B7277}"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0EE8AA6B-D042-8D4B-AC18-D0FE2F2E4934}"/>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2DFE4E50-145E-730B-8BB3-ED61D8BB29C4}"/>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8196" name="Rectangle 4">
            <a:extLst>
              <a:ext uri="{FF2B5EF4-FFF2-40B4-BE49-F238E27FC236}">
                <a16:creationId xmlns:a16="http://schemas.microsoft.com/office/drawing/2014/main" id="{A4716A39-D87E-4F41-EC35-6742C85FB332}"/>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24CFE58F-C7C5-F6F5-2485-5305CFF1FC9E}"/>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9DD22FC3-6A5D-D502-3813-D4A060558793}"/>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B4965806-8C69-C9B2-5954-8D52FA743396}"/>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Verdana" panose="020B0604030504040204" pitchFamily="34" charset="0"/>
              </a:defRPr>
            </a:lvl1pPr>
          </a:lstStyle>
          <a:p>
            <a:pPr>
              <a:defRPr/>
            </a:pPr>
            <a:fld id="{8D6E0B8B-55E4-4943-9637-03342D42BF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E9524614-2700-08B8-1EAB-278CA45EC653}"/>
              </a:ext>
            </a:extLst>
          </p:cNvPr>
          <p:cNvSpPr>
            <a:spLocks noGrp="1" noRot="1" noChangeAspect="1" noChangeArrowheads="1" noTextEdit="1"/>
          </p:cNvSpPr>
          <p:nvPr>
            <p:ph type="sldImg"/>
          </p:nvPr>
        </p:nvSpPr>
        <p:spPr>
          <a:ln/>
        </p:spPr>
      </p:sp>
      <p:sp>
        <p:nvSpPr>
          <p:cNvPr id="12291" name="Notes Placeholder 2">
            <a:extLst>
              <a:ext uri="{FF2B5EF4-FFF2-40B4-BE49-F238E27FC236}">
                <a16:creationId xmlns:a16="http://schemas.microsoft.com/office/drawing/2014/main" id="{65829381-D8E7-AFA7-5627-CBE6B41C4B2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IN" altLang="en-US"/>
              <a:t>If this PowerPoint presentation contains mathematical equations, you may need to check that your computer has the following installed:</a:t>
            </a:r>
          </a:p>
          <a:p>
            <a:pPr eaLnBrk="1" hangingPunct="1">
              <a:spcBef>
                <a:spcPct val="0"/>
              </a:spcBef>
            </a:pPr>
            <a:r>
              <a:rPr lang="en-IN" altLang="en-US"/>
              <a:t>1) MathType Plugin</a:t>
            </a:r>
          </a:p>
          <a:p>
            <a:pPr eaLnBrk="1" hangingPunct="1">
              <a:spcBef>
                <a:spcPct val="0"/>
              </a:spcBef>
            </a:pPr>
            <a:r>
              <a:rPr lang="en-IN" altLang="en-US"/>
              <a:t>2) Math Player (free versions available)</a:t>
            </a:r>
          </a:p>
          <a:p>
            <a:pPr eaLnBrk="1" hangingPunct="1">
              <a:spcBef>
                <a:spcPct val="0"/>
              </a:spcBef>
            </a:pPr>
            <a:r>
              <a:rPr lang="en-IN" altLang="en-US"/>
              <a:t>3) NVDA Reader (free versions available)</a:t>
            </a:r>
            <a:endParaRPr lang="en-US" altLang="en-US">
              <a:ea typeface="MS PGothic" panose="020B0600070205080204" pitchFamily="34" charset="-128"/>
            </a:endParaRPr>
          </a:p>
        </p:txBody>
      </p:sp>
      <p:sp>
        <p:nvSpPr>
          <p:cNvPr id="12292" name="Slide Number Placeholder 3">
            <a:extLst>
              <a:ext uri="{FF2B5EF4-FFF2-40B4-BE49-F238E27FC236}">
                <a16:creationId xmlns:a16="http://schemas.microsoft.com/office/drawing/2014/main" id="{D2413D45-0223-32D0-0366-DC877FDE829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B17D253-423B-7944-9A11-9108B855A8E5}" type="slidenum">
              <a:rPr lang="en-US" altLang="en-US">
                <a:latin typeface="Verdana" panose="020B0604030504040204" pitchFamily="34" charset="0"/>
              </a:rPr>
              <a:pPr/>
              <a:t>2</a:t>
            </a:fld>
            <a:endParaRPr lang="en-US"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BDA587D7-3366-1900-E2C5-78CB4C12FDE1}"/>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159CBD24-7025-59FB-0461-8F7A1A9EF946}"/>
              </a:ext>
            </a:extLst>
          </p:cNvPr>
          <p:cNvSpPr>
            <a:spLocks noGrp="1"/>
          </p:cNvSpPr>
          <p:nvPr>
            <p:ph type="body" idx="1"/>
          </p:nvPr>
        </p:nvSpPr>
        <p:spPr/>
        <p:txBody>
          <a:bodyPr/>
          <a:lstStyle/>
          <a:p>
            <a:pPr>
              <a:defRPr/>
            </a:pPr>
            <a:r>
              <a:rPr lang="en-US" altLang="en-US" dirty="0">
                <a:ea typeface="ＭＳ Ｐゴシック" pitchFamily="34" charset="-128"/>
              </a:rPr>
              <a:t>After studying this chapter, you will be able to:</a:t>
            </a:r>
          </a:p>
          <a:p>
            <a:pPr>
              <a:defRPr/>
            </a:pPr>
            <a:endParaRPr lang="en-US" altLang="en-US" dirty="0">
              <a:ea typeface="ＭＳ Ｐゴシック" pitchFamily="34" charset="-128"/>
            </a:endParaRPr>
          </a:p>
          <a:p>
            <a:pPr>
              <a:buFontTx/>
              <a:buChar char="•"/>
              <a:defRPr/>
            </a:pPr>
            <a:r>
              <a:rPr lang="en-US" altLang="en-US" b="1" dirty="0">
                <a:ea typeface="ＭＳ Ｐゴシック" pitchFamily="34" charset="-128"/>
              </a:rPr>
              <a:t> Define </a:t>
            </a:r>
            <a:r>
              <a:rPr lang="en-US" altLang="en-US" i="1" dirty="0">
                <a:solidFill>
                  <a:srgbClr val="FF0000"/>
                </a:solidFill>
                <a:ea typeface="ＭＳ Ｐゴシック" pitchFamily="34" charset="-128"/>
              </a:rPr>
              <a:t>organizational change</a:t>
            </a:r>
            <a:r>
              <a:rPr lang="en-US" altLang="en-US" dirty="0">
                <a:ea typeface="ＭＳ Ｐゴシック" pitchFamily="34" charset="-128"/>
              </a:rPr>
              <a:t> and compare and contrast views on the change process.</a:t>
            </a:r>
          </a:p>
          <a:p>
            <a:pPr>
              <a:buFontTx/>
              <a:buChar char="•"/>
              <a:defRPr/>
            </a:pPr>
            <a:r>
              <a:rPr lang="en-US" altLang="en-US" b="1" dirty="0">
                <a:ea typeface="ＭＳ Ｐゴシック" pitchFamily="34" charset="-128"/>
              </a:rPr>
              <a:t> Explain </a:t>
            </a:r>
            <a:r>
              <a:rPr lang="en-US" altLang="en-US" dirty="0">
                <a:ea typeface="ＭＳ Ｐゴシック" pitchFamily="34" charset="-128"/>
              </a:rPr>
              <a:t>how to manage resistance to change.</a:t>
            </a:r>
          </a:p>
          <a:p>
            <a:pPr>
              <a:buFontTx/>
              <a:buChar char="•"/>
              <a:defRPr/>
            </a:pPr>
            <a:r>
              <a:rPr lang="en-US" altLang="en-US" b="1" dirty="0">
                <a:ea typeface="ＭＳ Ｐゴシック" pitchFamily="34" charset="-128"/>
              </a:rPr>
              <a:t> Describe </a:t>
            </a:r>
            <a:r>
              <a:rPr lang="en-US" altLang="en-US" dirty="0">
                <a:ea typeface="ＭＳ Ｐゴシック" pitchFamily="34" charset="-128"/>
              </a:rPr>
              <a:t>what managers need to know about employee stress.</a:t>
            </a:r>
          </a:p>
          <a:p>
            <a:pPr>
              <a:buFontTx/>
              <a:buChar char="•"/>
              <a:defRPr/>
            </a:pPr>
            <a:r>
              <a:rPr lang="en-US" altLang="en-US" b="1" dirty="0">
                <a:ea typeface="ＭＳ Ｐゴシック" pitchFamily="34" charset="-128"/>
              </a:rPr>
              <a:t> Discuss </a:t>
            </a:r>
            <a:r>
              <a:rPr lang="en-US" altLang="en-US" dirty="0">
                <a:ea typeface="ＭＳ Ｐゴシック" pitchFamily="34" charset="-128"/>
              </a:rPr>
              <a:t>techniques for stimulating innovation.</a:t>
            </a:r>
          </a:p>
          <a:p>
            <a:pPr eaLnBrk="1" fontAlgn="auto" hangingPunct="1">
              <a:spcBef>
                <a:spcPts val="0"/>
              </a:spcBef>
              <a:spcAft>
                <a:spcPts val="0"/>
              </a:spcAft>
              <a:buFontTx/>
              <a:buChar char="•"/>
              <a:defRPr/>
            </a:pPr>
            <a:r>
              <a:rPr lang="en-US" altLang="en-US" b="1" dirty="0">
                <a:ea typeface="ＭＳ Ｐゴシック" pitchFamily="34" charset="-128"/>
              </a:rPr>
              <a:t>Explain </a:t>
            </a:r>
            <a:r>
              <a:rPr lang="en-US" altLang="en-US" dirty="0">
                <a:ea typeface="ＭＳ Ｐゴシック" pitchFamily="34" charset="-128"/>
              </a:rPr>
              <a:t>what disruptive innovation is and why managing it is important.</a:t>
            </a:r>
            <a:endParaRPr lang="en-US" dirty="0"/>
          </a:p>
          <a:p>
            <a:pPr>
              <a:buFontTx/>
              <a:buChar char="•"/>
              <a:defRPr/>
            </a:pPr>
            <a:endParaRPr lang="en-US" altLang="en-US" dirty="0">
              <a:solidFill>
                <a:schemeClr val="tx1">
                  <a:lumMod val="75000"/>
                  <a:lumOff val="25000"/>
                </a:schemeClr>
              </a:solidFill>
              <a:ea typeface="ＭＳ Ｐゴシック" pitchFamily="34" charset="-128"/>
              <a:cs typeface="Lucida Sans Unicode" pitchFamily="34" charset="0"/>
            </a:endParaRPr>
          </a:p>
        </p:txBody>
      </p:sp>
      <p:sp>
        <p:nvSpPr>
          <p:cNvPr id="14340" name="Slide Number Placeholder 3">
            <a:extLst>
              <a:ext uri="{FF2B5EF4-FFF2-40B4-BE49-F238E27FC236}">
                <a16:creationId xmlns:a16="http://schemas.microsoft.com/office/drawing/2014/main" id="{FC8FC3EC-CF7C-6192-134C-62106F379EF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2450CF8-CB90-024F-8F86-BC750242C85F}" type="slidenum">
              <a:rPr lang="en-US" altLang="en-US">
                <a:latin typeface="Verdana" panose="020B0604030504040204" pitchFamily="34" charset="0"/>
              </a:rPr>
              <a:pPr/>
              <a:t>3</a:t>
            </a:fld>
            <a:endParaRPr lang="en-US"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4EE11917-78CE-78C8-81ED-B7754EE08A18}"/>
              </a:ext>
            </a:extLst>
          </p:cNvPr>
          <p:cNvSpPr>
            <a:spLocks noGrp="1" noRot="1" noChangeAspect="1" noChangeArrowheads="1" noTextEdit="1"/>
          </p:cNvSpPr>
          <p:nvPr>
            <p:ph type="sldImg"/>
          </p:nvPr>
        </p:nvSpPr>
        <p:spPr>
          <a:ln/>
        </p:spPr>
      </p:sp>
      <p:sp>
        <p:nvSpPr>
          <p:cNvPr id="16387" name="Notes Placeholder 2">
            <a:extLst>
              <a:ext uri="{FF2B5EF4-FFF2-40B4-BE49-F238E27FC236}">
                <a16:creationId xmlns:a16="http://schemas.microsoft.com/office/drawing/2014/main" id="{664968CC-93CD-8783-FC37-817B33287ED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IN" altLang="en-US"/>
          </a:p>
        </p:txBody>
      </p:sp>
      <p:sp>
        <p:nvSpPr>
          <p:cNvPr id="16388" name="Slide Number Placeholder 3">
            <a:extLst>
              <a:ext uri="{FF2B5EF4-FFF2-40B4-BE49-F238E27FC236}">
                <a16:creationId xmlns:a16="http://schemas.microsoft.com/office/drawing/2014/main" id="{A586E2E2-365C-D4C7-751A-BAD1B873E50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6793277-5001-DB4B-BE7B-7C8282EF1CE5}" type="slidenum">
              <a:rPr lang="en-US" altLang="en-US">
                <a:latin typeface="Verdana" panose="020B0604030504040204" pitchFamily="34" charset="0"/>
              </a:rPr>
              <a:pPr/>
              <a:t>4</a:t>
            </a:fld>
            <a:endParaRPr lang="en-US"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14127152-3D39-E7DD-9EB7-BBC09748C11C}"/>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6FF67F3C-DA12-2AC5-54D6-3E452DD73B6D}"/>
              </a:ext>
            </a:extLst>
          </p:cNvPr>
          <p:cNvSpPr>
            <a:spLocks noGrp="1"/>
          </p:cNvSpPr>
          <p:nvPr>
            <p:ph type="body" idx="1"/>
          </p:nvPr>
        </p:nvSpPr>
        <p:spPr/>
        <p:txBody>
          <a:bodyPr>
            <a:normAutofit/>
          </a:bodyPr>
          <a:lstStyle/>
          <a:p>
            <a:pPr>
              <a:lnSpc>
                <a:spcPct val="80000"/>
              </a:lnSpc>
              <a:defRPr/>
            </a:pPr>
            <a:r>
              <a:rPr lang="en-US" altLang="en-US" dirty="0">
                <a:ea typeface="ＭＳ Ｐゴシック" pitchFamily="34" charset="-128"/>
              </a:rPr>
              <a:t>If it weren’t for change, a manager’s job would be easy. Organizational design would be stable because the environment would be free from uncertainty so there would be no need to adapt. Decision making would be simplified because the outcome of each alternative could be accurately predicted. </a:t>
            </a:r>
          </a:p>
          <a:p>
            <a:pPr>
              <a:lnSpc>
                <a:spcPct val="80000"/>
              </a:lnSpc>
              <a:defRPr/>
            </a:pPr>
            <a:endParaRPr lang="en-US" altLang="en-US" dirty="0">
              <a:ea typeface="ＭＳ Ｐゴシック" pitchFamily="34" charset="-128"/>
            </a:endParaRPr>
          </a:p>
          <a:p>
            <a:pPr>
              <a:lnSpc>
                <a:spcPct val="80000"/>
              </a:lnSpc>
              <a:defRPr/>
            </a:pPr>
            <a:r>
              <a:rPr lang="en-US" altLang="en-US" dirty="0">
                <a:ea typeface="ＭＳ Ｐゴシック" pitchFamily="34" charset="-128"/>
              </a:rPr>
              <a:t>The three kinds of </a:t>
            </a:r>
            <a:r>
              <a:rPr lang="en-US" altLang="en-US" b="1" dirty="0">
                <a:ea typeface="ＭＳ Ｐゴシック" pitchFamily="34" charset="-128"/>
              </a:rPr>
              <a:t>organizational change</a:t>
            </a:r>
            <a:r>
              <a:rPr lang="en-US" altLang="en-US" dirty="0">
                <a:ea typeface="ＭＳ Ｐゴシック" pitchFamily="34" charset="-128"/>
              </a:rPr>
              <a:t> are shown in Exhibit 5</a:t>
            </a:r>
            <a:r>
              <a:rPr lang="en-IN" dirty="0">
                <a:latin typeface="+mn-lt"/>
              </a:rPr>
              <a:t>–</a:t>
            </a:r>
            <a:r>
              <a:rPr lang="en-US" altLang="en-US" dirty="0">
                <a:ea typeface="ＭＳ Ｐゴシック" pitchFamily="34" charset="-128"/>
              </a:rPr>
              <a:t>1.</a:t>
            </a:r>
          </a:p>
          <a:p>
            <a:pPr>
              <a:lnSpc>
                <a:spcPct val="80000"/>
              </a:lnSpc>
              <a:defRPr/>
            </a:pPr>
            <a:endParaRPr lang="en-US" altLang="en-US" dirty="0">
              <a:ea typeface="ＭＳ Ｐゴシック" pitchFamily="34" charset="-128"/>
            </a:endParaRPr>
          </a:p>
          <a:p>
            <a:pPr>
              <a:lnSpc>
                <a:spcPct val="80000"/>
              </a:lnSpc>
              <a:buFont typeface="Calibri" pitchFamily="34" charset="0"/>
              <a:buAutoNum type="arabicPeriod"/>
              <a:defRPr/>
            </a:pPr>
            <a:r>
              <a:rPr lang="en-US" altLang="en-US" b="1" dirty="0">
                <a:ea typeface="ＭＳ Ｐゴシック" pitchFamily="34" charset="-128"/>
              </a:rPr>
              <a:t> Changes in structure</a:t>
            </a:r>
            <a:r>
              <a:rPr lang="en-US" altLang="en-US" dirty="0">
                <a:ea typeface="ＭＳ Ｐゴシック" pitchFamily="34" charset="-128"/>
              </a:rPr>
              <a:t> includes any alteration in authority relationships, coordination mechanisms, degree of centralization, job design, or similar variables. For example, restructuring can result in decentralization, wider spans of control, reduced work specialization, and work teams. </a:t>
            </a:r>
          </a:p>
          <a:p>
            <a:pPr>
              <a:lnSpc>
                <a:spcPct val="80000"/>
              </a:lnSpc>
              <a:buFont typeface="Calibri" pitchFamily="34" charset="0"/>
              <a:buAutoNum type="arabicPeriod"/>
              <a:defRPr/>
            </a:pPr>
            <a:endParaRPr lang="en-US" altLang="en-US" dirty="0">
              <a:ea typeface="ＭＳ Ｐゴシック" pitchFamily="34" charset="-128"/>
            </a:endParaRPr>
          </a:p>
          <a:p>
            <a:pPr>
              <a:lnSpc>
                <a:spcPct val="80000"/>
              </a:lnSpc>
              <a:buFont typeface="Calibri" pitchFamily="34" charset="0"/>
              <a:buAutoNum type="arabicPeriod"/>
              <a:defRPr/>
            </a:pPr>
            <a:r>
              <a:rPr lang="en-US" altLang="en-US" b="1" dirty="0">
                <a:ea typeface="ＭＳ Ｐゴシック" pitchFamily="34" charset="-128"/>
              </a:rPr>
              <a:t> Changing technology </a:t>
            </a:r>
            <a:r>
              <a:rPr lang="en-US" altLang="en-US" dirty="0">
                <a:ea typeface="ＭＳ Ｐゴシック" pitchFamily="34" charset="-128"/>
              </a:rPr>
              <a:t>includes modifications to the way work is done or to the methods and equipment used. Examples include computerizing work processes, adding robotics to work areas, and equipping employees with mobile communication tools.</a:t>
            </a:r>
          </a:p>
          <a:p>
            <a:pPr>
              <a:lnSpc>
                <a:spcPct val="80000"/>
              </a:lnSpc>
              <a:buFont typeface="Calibri" pitchFamily="34" charset="0"/>
              <a:buAutoNum type="arabicPeriod"/>
              <a:defRPr/>
            </a:pPr>
            <a:endParaRPr lang="en-US" altLang="en-US" dirty="0">
              <a:ea typeface="ＭＳ Ｐゴシック" pitchFamily="34" charset="-128"/>
            </a:endParaRPr>
          </a:p>
          <a:p>
            <a:pPr>
              <a:lnSpc>
                <a:spcPct val="80000"/>
              </a:lnSpc>
              <a:buFont typeface="Calibri" pitchFamily="34" charset="0"/>
              <a:buAutoNum type="arabicPeriod"/>
              <a:defRPr/>
            </a:pPr>
            <a:r>
              <a:rPr lang="en-US" altLang="en-US" b="1" dirty="0">
                <a:ea typeface="ＭＳ Ｐゴシック" pitchFamily="34" charset="-128"/>
              </a:rPr>
              <a:t> Changes in people </a:t>
            </a:r>
            <a:r>
              <a:rPr lang="en-US" altLang="en-US" dirty="0">
                <a:ea typeface="ＭＳ Ｐゴシック" pitchFamily="34" charset="-128"/>
              </a:rPr>
              <a:t>refer to changes in employee attitudes, expectations, perceptions, or behaviors. Examples include using team building efforts to make a team more innovative.</a:t>
            </a:r>
            <a:endParaRPr lang="en-US" dirty="0"/>
          </a:p>
        </p:txBody>
      </p:sp>
      <p:sp>
        <p:nvSpPr>
          <p:cNvPr id="18436" name="Slide Number Placeholder 3">
            <a:extLst>
              <a:ext uri="{FF2B5EF4-FFF2-40B4-BE49-F238E27FC236}">
                <a16:creationId xmlns:a16="http://schemas.microsoft.com/office/drawing/2014/main" id="{7591ECA5-DD54-F900-4CB6-B96BB8094C1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24D39F4-F734-F644-9AC5-948CE511850F}" type="slidenum">
              <a:rPr lang="en-US" altLang="en-US">
                <a:latin typeface="Verdana" panose="020B0604030504040204" pitchFamily="34" charset="0"/>
              </a:rPr>
              <a:pPr/>
              <a:t>5</a:t>
            </a:fld>
            <a:endParaRPr lang="en-US"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0E8F4FFA-8E0F-0BCB-03ED-759D6AA14CC9}"/>
              </a:ext>
            </a:extLst>
          </p:cNvPr>
          <p:cNvSpPr>
            <a:spLocks noGrp="1" noRot="1" noChangeAspect="1" noChangeArrowheads="1" noTextEdit="1"/>
          </p:cNvSpPr>
          <p:nvPr>
            <p:ph type="sldImg"/>
          </p:nvPr>
        </p:nvSpPr>
        <p:spPr>
          <a:ln/>
        </p:spPr>
      </p:sp>
      <p:sp>
        <p:nvSpPr>
          <p:cNvPr id="20483" name="Notes Placeholder 2">
            <a:extLst>
              <a:ext uri="{FF2B5EF4-FFF2-40B4-BE49-F238E27FC236}">
                <a16:creationId xmlns:a16="http://schemas.microsoft.com/office/drawing/2014/main" id="{03AA8F15-6B9D-2B9E-39FA-DDA59D74852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pPr>
            <a:r>
              <a:rPr lang="en-US" altLang="en-US" sz="1100" b="1">
                <a:ea typeface="MS PGothic" panose="020B0600070205080204" pitchFamily="34" charset="-128"/>
              </a:rPr>
              <a:t>External forces </a:t>
            </a:r>
            <a:r>
              <a:rPr lang="en-US" altLang="en-US" sz="1100">
                <a:ea typeface="MS PGothic" panose="020B0600070205080204" pitchFamily="34" charset="-128"/>
              </a:rPr>
              <a:t>that</a:t>
            </a:r>
            <a:r>
              <a:rPr lang="en-US" altLang="en-US" sz="1100" b="1">
                <a:ea typeface="MS PGothic" panose="020B0600070205080204" pitchFamily="34" charset="-128"/>
              </a:rPr>
              <a:t> </a:t>
            </a:r>
            <a:r>
              <a:rPr lang="en-US" altLang="en-US" sz="1100">
                <a:ea typeface="MS PGothic" panose="020B0600070205080204" pitchFamily="34" charset="-128"/>
              </a:rPr>
              <a:t>create the need for organizational change include:</a:t>
            </a:r>
          </a:p>
          <a:p>
            <a:pPr>
              <a:lnSpc>
                <a:spcPct val="90000"/>
              </a:lnSpc>
            </a:pPr>
            <a:endParaRPr lang="en-US" altLang="en-US" sz="1100">
              <a:ea typeface="MS PGothic" panose="020B0600070205080204" pitchFamily="34" charset="-128"/>
            </a:endParaRPr>
          </a:p>
          <a:p>
            <a:pPr marL="463550" lvl="1" indent="-225425">
              <a:lnSpc>
                <a:spcPct val="90000"/>
              </a:lnSpc>
              <a:buFontTx/>
              <a:buChar char="•"/>
            </a:pPr>
            <a:r>
              <a:rPr lang="en-US" altLang="en-US" sz="1100" b="1">
                <a:ea typeface="MS PGothic" panose="020B0600070205080204" pitchFamily="34" charset="-128"/>
              </a:rPr>
              <a:t>Marketplace </a:t>
            </a:r>
            <a:r>
              <a:rPr lang="en-US" altLang="en-US" sz="1100">
                <a:ea typeface="MS PGothic" panose="020B0600070205080204" pitchFamily="34" charset="-128"/>
              </a:rPr>
              <a:t>reflects intense competition in recent years.</a:t>
            </a:r>
            <a:endParaRPr lang="en-US" altLang="en-US" sz="1100" i="1">
              <a:ea typeface="MS PGothic" panose="020B0600070205080204" pitchFamily="34" charset="-128"/>
            </a:endParaRPr>
          </a:p>
          <a:p>
            <a:pPr marL="463550" lvl="1" indent="-225425">
              <a:lnSpc>
                <a:spcPct val="90000"/>
              </a:lnSpc>
              <a:buFontTx/>
              <a:buChar char="•"/>
            </a:pPr>
            <a:r>
              <a:rPr lang="en-US" altLang="en-US" sz="1100" b="1">
                <a:ea typeface="MS PGothic" panose="020B0600070205080204" pitchFamily="34" charset="-128"/>
              </a:rPr>
              <a:t>Government laws and regulations </a:t>
            </a:r>
            <a:r>
              <a:rPr lang="en-US" altLang="en-US" sz="1100">
                <a:ea typeface="MS PGothic" panose="020B0600070205080204" pitchFamily="34" charset="-128"/>
              </a:rPr>
              <a:t>are another impetus for change. The Patient Protection and Affordable Care Act caused many companies to review their health insurance programs.</a:t>
            </a:r>
          </a:p>
          <a:p>
            <a:pPr marL="463550" lvl="1" indent="-225425">
              <a:lnSpc>
                <a:spcPct val="90000"/>
              </a:lnSpc>
              <a:buFontTx/>
              <a:buChar char="•"/>
            </a:pPr>
            <a:r>
              <a:rPr lang="en-US" altLang="en-US" sz="1100" b="1">
                <a:ea typeface="MS PGothic" panose="020B0600070205080204" pitchFamily="34" charset="-128"/>
              </a:rPr>
              <a:t>Technology</a:t>
            </a:r>
            <a:r>
              <a:rPr lang="en-US" altLang="en-US" sz="1100">
                <a:ea typeface="MS PGothic" panose="020B0600070205080204" pitchFamily="34" charset="-128"/>
              </a:rPr>
              <a:t> creates the need for organizational change. The Internet has changed how we get information, how products are sold, and how we get our work done. Technological advancements have created economies of scale for many organizations. </a:t>
            </a:r>
          </a:p>
          <a:p>
            <a:pPr marL="463550" lvl="1" indent="-225425">
              <a:lnSpc>
                <a:spcPct val="90000"/>
              </a:lnSpc>
              <a:buFontTx/>
              <a:buChar char="•"/>
            </a:pPr>
            <a:r>
              <a:rPr lang="en-US" altLang="en-US" sz="1100" b="1">
                <a:ea typeface="MS PGothic" panose="020B0600070205080204" pitchFamily="34" charset="-128"/>
              </a:rPr>
              <a:t>Fluctuations in labor markets </a:t>
            </a:r>
            <a:r>
              <a:rPr lang="en-US" altLang="en-US" sz="1100">
                <a:ea typeface="MS PGothic" panose="020B0600070205080204" pitchFamily="34" charset="-128"/>
              </a:rPr>
              <a:t>can force managers to initiate changes. For example, the shortage of registered nurses in the United States has led hospital administrators to redesign nursing jobs, alter their rewards and benefits packages for nurses, and join forces with local universities to address the shortage of nurses.</a:t>
            </a:r>
          </a:p>
          <a:p>
            <a:pPr marL="463550" lvl="1" indent="-225425">
              <a:lnSpc>
                <a:spcPct val="90000"/>
              </a:lnSpc>
              <a:buFontTx/>
              <a:buChar char="•"/>
            </a:pPr>
            <a:r>
              <a:rPr lang="en-US" altLang="en-US" sz="1100" b="1">
                <a:ea typeface="MS PGothic" panose="020B0600070205080204" pitchFamily="34" charset="-128"/>
              </a:rPr>
              <a:t>Economic changes </a:t>
            </a:r>
            <a:r>
              <a:rPr lang="en-US" altLang="en-US" sz="1100">
                <a:ea typeface="MS PGothic" panose="020B0600070205080204" pitchFamily="34" charset="-128"/>
              </a:rPr>
              <a:t>affect almost all organizations. Prior to the mortgage market meltdown, significant growth in the housing market meant more jobs, more new hires, and increased sales in other businesses that supported the building industry. But as the economy soured, the housing industry and other related industries shrunk as credit markets dried up and businesses couldn’t get the capital needed to operate.</a:t>
            </a:r>
            <a:endParaRPr lang="en-US" altLang="en-US"/>
          </a:p>
        </p:txBody>
      </p:sp>
      <p:sp>
        <p:nvSpPr>
          <p:cNvPr id="20484" name="Slide Number Placeholder 3">
            <a:extLst>
              <a:ext uri="{FF2B5EF4-FFF2-40B4-BE49-F238E27FC236}">
                <a16:creationId xmlns:a16="http://schemas.microsoft.com/office/drawing/2014/main" id="{7629719F-541E-1640-993A-2E670D9E7AE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03AA038-A044-984D-9C0C-1C300523AA4C}" type="slidenum">
              <a:rPr lang="en-US" altLang="en-US">
                <a:latin typeface="Verdana" panose="020B0604030504040204" pitchFamily="34" charset="0"/>
              </a:rPr>
              <a:pPr/>
              <a:t>6</a:t>
            </a:fld>
            <a:endParaRPr lang="en-US" altLang="en-US">
              <a:latin typeface="Verdana" panose="020B060403050404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55640C18-2AD4-8C02-2824-7171D3C80F9A}"/>
              </a:ext>
            </a:extLst>
          </p:cNvPr>
          <p:cNvSpPr>
            <a:spLocks noGrp="1" noRot="1" noChangeAspect="1" noChangeArrowheads="1" noTextEdit="1"/>
          </p:cNvSpPr>
          <p:nvPr>
            <p:ph type="sldImg"/>
          </p:nvPr>
        </p:nvSpPr>
        <p:spPr>
          <a:ln/>
        </p:spPr>
      </p:sp>
      <p:sp>
        <p:nvSpPr>
          <p:cNvPr id="22531" name="Notes Placeholder 2">
            <a:extLst>
              <a:ext uri="{FF2B5EF4-FFF2-40B4-BE49-F238E27FC236}">
                <a16:creationId xmlns:a16="http://schemas.microsoft.com/office/drawing/2014/main" id="{45C9D38C-9A01-C819-0EBE-B13EE8BAF36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a:ea typeface="MS PGothic" panose="020B0600070205080204" pitchFamily="34" charset="-128"/>
              </a:rPr>
              <a:t>Internal forces </a:t>
            </a:r>
            <a:r>
              <a:rPr lang="en-US" altLang="en-US">
                <a:ea typeface="MS PGothic" panose="020B0600070205080204" pitchFamily="34" charset="-128"/>
              </a:rPr>
              <a:t>can also create the need for organizational change. </a:t>
            </a:r>
          </a:p>
          <a:p>
            <a:endParaRPr lang="en-US" altLang="en-US">
              <a:ea typeface="MS PGothic" panose="020B0600070205080204" pitchFamily="34" charset="-128"/>
            </a:endParaRPr>
          </a:p>
          <a:p>
            <a:r>
              <a:rPr lang="en-US" altLang="en-US">
                <a:ea typeface="MS PGothic" panose="020B0600070205080204" pitchFamily="34" charset="-128"/>
              </a:rPr>
              <a:t>Redefining or modifying an organization’s </a:t>
            </a:r>
            <a:r>
              <a:rPr lang="en-US" altLang="en-US" b="1">
                <a:ea typeface="MS PGothic" panose="020B0600070205080204" pitchFamily="34" charset="-128"/>
              </a:rPr>
              <a:t>strategy </a:t>
            </a:r>
            <a:r>
              <a:rPr lang="en-US" altLang="en-US">
                <a:ea typeface="MS PGothic" panose="020B0600070205080204" pitchFamily="34" charset="-128"/>
              </a:rPr>
              <a:t>causes change. For example, bringing in new equipment is an internal force for change that can result in employees facing job redesign, undergoing training to operate the new equipment, or establishing new interaction patterns within their work groups. </a:t>
            </a:r>
          </a:p>
          <a:p>
            <a:endParaRPr lang="en-US" altLang="en-US">
              <a:ea typeface="MS PGothic" panose="020B0600070205080204" pitchFamily="34" charset="-128"/>
            </a:endParaRPr>
          </a:p>
          <a:p>
            <a:r>
              <a:rPr lang="en-US" altLang="en-US">
                <a:ea typeface="MS PGothic" panose="020B0600070205080204" pitchFamily="34" charset="-128"/>
              </a:rPr>
              <a:t>Another internal force for change is a shift in the </a:t>
            </a:r>
            <a:r>
              <a:rPr lang="en-US" altLang="en-US" b="1">
                <a:ea typeface="MS PGothic" panose="020B0600070205080204" pitchFamily="34" charset="-128"/>
              </a:rPr>
              <a:t>composition of an organization’s workforce </a:t>
            </a:r>
            <a:r>
              <a:rPr lang="en-US" altLang="en-US">
                <a:ea typeface="MS PGothic" panose="020B0600070205080204" pitchFamily="34" charset="-128"/>
              </a:rPr>
              <a:t>in terms of age, education, gender, nationality, and so forth. A stable organization in which managers have been in their positions for years might need to restructure jobs to retain more ambitious employees and to rework the compensation and benefits systems to reflect the needs of a diverse workforce and to respond to market forces in which certain skills are in short supply. </a:t>
            </a:r>
          </a:p>
          <a:p>
            <a:endParaRPr lang="en-US" altLang="en-US">
              <a:ea typeface="MS PGothic" panose="020B0600070205080204" pitchFamily="34" charset="-128"/>
            </a:endParaRPr>
          </a:p>
          <a:p>
            <a:r>
              <a:rPr lang="en-US" altLang="en-US" b="1">
                <a:ea typeface="MS PGothic" panose="020B0600070205080204" pitchFamily="34" charset="-128"/>
              </a:rPr>
              <a:t>Employee attitudes, </a:t>
            </a:r>
            <a:r>
              <a:rPr lang="en-US" altLang="en-US">
                <a:ea typeface="MS PGothic" panose="020B0600070205080204" pitchFamily="34" charset="-128"/>
              </a:rPr>
              <a:t>such as increased job dissatisfaction, may lead to increased absenteeism, resignations, and even strikes. Such events will likely lead to changes in organizational policies and practices.</a:t>
            </a:r>
            <a:endParaRPr lang="en-US" altLang="en-US"/>
          </a:p>
        </p:txBody>
      </p:sp>
      <p:sp>
        <p:nvSpPr>
          <p:cNvPr id="22532" name="Slide Number Placeholder 3">
            <a:extLst>
              <a:ext uri="{FF2B5EF4-FFF2-40B4-BE49-F238E27FC236}">
                <a16:creationId xmlns:a16="http://schemas.microsoft.com/office/drawing/2014/main" id="{276847A2-BF47-502C-36C6-F0427193448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C86CE35-FD71-7343-A51B-72D2B198016F}" type="slidenum">
              <a:rPr lang="en-US" altLang="en-US">
                <a:latin typeface="Verdana" panose="020B0604030504040204" pitchFamily="34" charset="0"/>
              </a:rPr>
              <a:pPr/>
              <a:t>7</a:t>
            </a:fld>
            <a:endParaRPr lang="en-US" altLang="en-US">
              <a:latin typeface="Verdana" panose="020B060403050404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EC5CFDF1-97C9-143C-1515-62CA52310127}"/>
              </a:ext>
            </a:extLst>
          </p:cNvPr>
          <p:cNvSpPr>
            <a:spLocks noGrp="1" noRot="1" noChangeAspect="1" noChangeArrowheads="1" noTextEdit="1"/>
          </p:cNvSpPr>
          <p:nvPr>
            <p:ph type="sldImg"/>
          </p:nvPr>
        </p:nvSpPr>
        <p:spPr>
          <a:ln/>
        </p:spPr>
      </p:sp>
      <p:sp>
        <p:nvSpPr>
          <p:cNvPr id="24579" name="Notes Placeholder 2">
            <a:extLst>
              <a:ext uri="{FF2B5EF4-FFF2-40B4-BE49-F238E27FC236}">
                <a16:creationId xmlns:a16="http://schemas.microsoft.com/office/drawing/2014/main" id="{39AEA988-B6A9-F5FB-9E0A-125FC16D3FE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pPr>
            <a:r>
              <a:rPr lang="en-US" altLang="en-US">
                <a:ea typeface="MS PGothic" panose="020B0600070205080204" pitchFamily="34" charset="-128"/>
              </a:rPr>
              <a:t>Organizational changes need a catalyst. People who act as catalysts and assume the responsibility for managing the change process are called </a:t>
            </a:r>
            <a:r>
              <a:rPr lang="en-US" altLang="en-US" b="1">
                <a:ea typeface="MS PGothic" panose="020B0600070205080204" pitchFamily="34" charset="-128"/>
              </a:rPr>
              <a:t>change agents</a:t>
            </a:r>
            <a:r>
              <a:rPr lang="en-US" altLang="en-US">
                <a:ea typeface="MS PGothic" panose="020B0600070205080204" pitchFamily="34" charset="-128"/>
              </a:rPr>
              <a:t>.</a:t>
            </a:r>
          </a:p>
          <a:p>
            <a:pPr>
              <a:lnSpc>
                <a:spcPct val="80000"/>
              </a:lnSpc>
            </a:pPr>
            <a:endParaRPr lang="en-US" altLang="en-US">
              <a:ea typeface="MS PGothic" panose="020B0600070205080204" pitchFamily="34" charset="-128"/>
            </a:endParaRPr>
          </a:p>
          <a:p>
            <a:pPr>
              <a:lnSpc>
                <a:spcPct val="80000"/>
              </a:lnSpc>
            </a:pPr>
            <a:r>
              <a:rPr lang="en-US" altLang="en-US">
                <a:ea typeface="MS PGothic" panose="020B0600070205080204" pitchFamily="34" charset="-128"/>
              </a:rPr>
              <a:t>A change agent can be a manager, internal staff specialist, or outside consultant. Consultants offer an objective perspective, but may not understand the organization’s history, culture, operating procedures, and personnel. They’re also prone to initiating more drastic changes than insiders—which can be either a benefit or a disadvantage—because they don’t have to live with the repercussions after the change is implemented. </a:t>
            </a:r>
          </a:p>
          <a:p>
            <a:pPr>
              <a:lnSpc>
                <a:spcPct val="80000"/>
              </a:lnSpc>
            </a:pPr>
            <a:endParaRPr lang="en-US" altLang="en-US">
              <a:ea typeface="MS PGothic" panose="020B0600070205080204" pitchFamily="34" charset="-128"/>
            </a:endParaRPr>
          </a:p>
          <a:p>
            <a:pPr>
              <a:lnSpc>
                <a:spcPct val="80000"/>
              </a:lnSpc>
            </a:pPr>
            <a:r>
              <a:rPr lang="en-US" altLang="en-US">
                <a:ea typeface="MS PGothic" panose="020B0600070205080204" pitchFamily="34" charset="-128"/>
              </a:rPr>
              <a:t>In contrast, internal managers who act as change agents may be more thoughtful—and possibly more cautious—because they must live with the consequences of their actions.</a:t>
            </a:r>
            <a:endParaRPr lang="en-US" altLang="en-US"/>
          </a:p>
        </p:txBody>
      </p:sp>
      <p:sp>
        <p:nvSpPr>
          <p:cNvPr id="24580" name="Slide Number Placeholder 3">
            <a:extLst>
              <a:ext uri="{FF2B5EF4-FFF2-40B4-BE49-F238E27FC236}">
                <a16:creationId xmlns:a16="http://schemas.microsoft.com/office/drawing/2014/main" id="{FB982F99-842C-103B-49F4-43700E2CB6A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AB75364-8390-9F4B-8180-0B24662D3738}" type="slidenum">
              <a:rPr lang="en-US" altLang="en-US">
                <a:latin typeface="Verdana" panose="020B0604030504040204" pitchFamily="34" charset="0"/>
              </a:rPr>
              <a:pPr/>
              <a:t>8</a:t>
            </a:fld>
            <a:endParaRPr lang="en-US" altLang="en-US">
              <a:latin typeface="Verdana" panose="020B060403050404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207D2C04-4790-82CF-9760-DE39515774DF}"/>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7ABD0398-5A62-DB1C-8880-E8D0DDD717CC}"/>
              </a:ext>
            </a:extLst>
          </p:cNvPr>
          <p:cNvSpPr>
            <a:spLocks noGrp="1"/>
          </p:cNvSpPr>
          <p:nvPr>
            <p:ph type="body" idx="1"/>
          </p:nvPr>
        </p:nvSpPr>
        <p:spPr/>
        <p:txBody>
          <a:bodyPr>
            <a:normAutofit lnSpcReduction="10000"/>
          </a:bodyPr>
          <a:lstStyle/>
          <a:p>
            <a:pPr>
              <a:lnSpc>
                <a:spcPct val="80000"/>
              </a:lnSpc>
              <a:defRPr/>
            </a:pPr>
            <a:r>
              <a:rPr lang="en-US" altLang="en-US" dirty="0">
                <a:ea typeface="ＭＳ Ｐゴシック" pitchFamily="34" charset="-128"/>
              </a:rPr>
              <a:t>Until recently, the “calm waters” metaphor dominated the thinking of practicing managers and academics. It is best illustrated in Kurt Lewin’s three-step description of the change process shown in Exhibit 5–2. </a:t>
            </a:r>
          </a:p>
          <a:p>
            <a:pPr>
              <a:lnSpc>
                <a:spcPct val="80000"/>
              </a:lnSpc>
              <a:defRPr/>
            </a:pPr>
            <a:endParaRPr lang="en-US" altLang="en-US" dirty="0">
              <a:ea typeface="ＭＳ Ｐゴシック" pitchFamily="34" charset="-128"/>
            </a:endParaRPr>
          </a:p>
          <a:p>
            <a:pPr>
              <a:lnSpc>
                <a:spcPct val="80000"/>
              </a:lnSpc>
              <a:defRPr/>
            </a:pPr>
            <a:r>
              <a:rPr lang="en-US" altLang="en-US" dirty="0">
                <a:ea typeface="ＭＳ Ｐゴシック" pitchFamily="34" charset="-128"/>
              </a:rPr>
              <a:t>Successful change requires unfreezing the status quo, changing to a new state, and freezing the new change to make it permanent. The status quo can be considered a state of equilibrium. Unfreezing is necessary to move from this equilibrium and can be achieved in one of three ways:</a:t>
            </a:r>
          </a:p>
          <a:p>
            <a:pPr>
              <a:lnSpc>
                <a:spcPct val="80000"/>
              </a:lnSpc>
              <a:buFont typeface="Calibri" pitchFamily="34" charset="0"/>
              <a:buAutoNum type="arabicPeriod"/>
              <a:defRPr/>
            </a:pPr>
            <a:r>
              <a:rPr lang="en-US" altLang="en-US" dirty="0">
                <a:ea typeface="ＭＳ Ｐゴシック" pitchFamily="34" charset="-128"/>
              </a:rPr>
              <a:t> The driving forces, which direct behavior away from the status quo, can be increased.</a:t>
            </a:r>
          </a:p>
          <a:p>
            <a:pPr>
              <a:lnSpc>
                <a:spcPct val="80000"/>
              </a:lnSpc>
              <a:buFont typeface="Calibri" pitchFamily="34" charset="0"/>
              <a:buAutoNum type="arabicPeriod"/>
              <a:defRPr/>
            </a:pPr>
            <a:r>
              <a:rPr lang="en-US" altLang="en-US" dirty="0">
                <a:ea typeface="ＭＳ Ｐゴシック" pitchFamily="34" charset="-128"/>
              </a:rPr>
              <a:t> The restraining forces, which hinder movement from the existing equilibrium, can be decreased.</a:t>
            </a:r>
          </a:p>
          <a:p>
            <a:pPr>
              <a:lnSpc>
                <a:spcPct val="80000"/>
              </a:lnSpc>
              <a:buFont typeface="Calibri" pitchFamily="34" charset="0"/>
              <a:buAutoNum type="arabicPeriod"/>
              <a:defRPr/>
            </a:pPr>
            <a:r>
              <a:rPr lang="en-US" altLang="en-US" dirty="0">
                <a:ea typeface="ＭＳ Ｐゴシック" pitchFamily="34" charset="-128"/>
              </a:rPr>
              <a:t> The two approaches can be combined.</a:t>
            </a:r>
          </a:p>
          <a:p>
            <a:pPr>
              <a:lnSpc>
                <a:spcPct val="80000"/>
              </a:lnSpc>
              <a:defRPr/>
            </a:pPr>
            <a:endParaRPr lang="en-US" altLang="en-US" dirty="0">
              <a:ea typeface="ＭＳ Ｐゴシック" pitchFamily="34" charset="-128"/>
            </a:endParaRPr>
          </a:p>
          <a:p>
            <a:pPr>
              <a:lnSpc>
                <a:spcPct val="80000"/>
              </a:lnSpc>
              <a:defRPr/>
            </a:pPr>
            <a:r>
              <a:rPr lang="en-US" altLang="en-US" dirty="0">
                <a:ea typeface="ＭＳ Ｐゴシック" pitchFamily="34" charset="-128"/>
              </a:rPr>
              <a:t>Once the situation has been unfrozen, the change can be implemented. However, for the change to take hold it needs to be frozen so it can be sustained over time. Otherwise the change will be short-lived and employees will revert to the previous state of equilibrium. Therefore, the objective of freezing the new state of equilibrium is to stabilize the new situation by balancing the driving and restraining forces.</a:t>
            </a:r>
          </a:p>
          <a:p>
            <a:pPr>
              <a:lnSpc>
                <a:spcPct val="80000"/>
              </a:lnSpc>
              <a:defRPr/>
            </a:pPr>
            <a:endParaRPr lang="en-US" altLang="en-US" dirty="0">
              <a:ea typeface="ＭＳ Ｐゴシック" pitchFamily="34" charset="-128"/>
            </a:endParaRPr>
          </a:p>
          <a:p>
            <a:pPr>
              <a:lnSpc>
                <a:spcPct val="80000"/>
              </a:lnSpc>
              <a:defRPr/>
            </a:pPr>
            <a:r>
              <a:rPr lang="en-US" altLang="en-US" dirty="0">
                <a:ea typeface="ＭＳ Ｐゴシック" pitchFamily="34" charset="-128"/>
              </a:rPr>
              <a:t>Lewin’s process treats change as a break in the equilibrium state. This view is an increasingly inaccurate description of the kinds of “seas” that current managers have to navigate. </a:t>
            </a:r>
            <a:endParaRPr lang="en-US" dirty="0"/>
          </a:p>
        </p:txBody>
      </p:sp>
      <p:sp>
        <p:nvSpPr>
          <p:cNvPr id="28676" name="Slide Number Placeholder 3">
            <a:extLst>
              <a:ext uri="{FF2B5EF4-FFF2-40B4-BE49-F238E27FC236}">
                <a16:creationId xmlns:a16="http://schemas.microsoft.com/office/drawing/2014/main" id="{54EA4495-735E-A8F3-C8D9-33F4A64A2F9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3244956-514B-3349-96CE-B3CE6C369853}" type="slidenum">
              <a:rPr lang="en-US" altLang="en-US">
                <a:latin typeface="Verdana" panose="020B0604030504040204" pitchFamily="34" charset="0"/>
              </a:rPr>
              <a:pPr/>
              <a:t>9</a:t>
            </a:fld>
            <a:endParaRPr lang="en-US" altLang="en-US">
              <a:latin typeface="Verdana" panose="020B060403050404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C411C267-D33E-4975-5A57-4E965FFE2872}"/>
              </a:ext>
            </a:extLst>
          </p:cNvPr>
          <p:cNvSpPr>
            <a:spLocks noGrp="1" noRot="1" noChangeAspect="1" noChangeArrowheads="1" noTextEdit="1"/>
          </p:cNvSpPr>
          <p:nvPr>
            <p:ph type="sldImg"/>
          </p:nvPr>
        </p:nvSpPr>
        <p:spPr>
          <a:ln/>
        </p:spPr>
      </p:sp>
      <p:sp>
        <p:nvSpPr>
          <p:cNvPr id="32771" name="Notes Placeholder 2">
            <a:extLst>
              <a:ext uri="{FF2B5EF4-FFF2-40B4-BE49-F238E27FC236}">
                <a16:creationId xmlns:a16="http://schemas.microsoft.com/office/drawing/2014/main" id="{D82B7E39-53F5-89C7-58C1-FD4B62C4433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Most organizational changes don’t happen by chance. </a:t>
            </a:r>
          </a:p>
          <a:p>
            <a:endParaRPr lang="en-US" altLang="en-US">
              <a:ea typeface="MS PGothic" panose="020B0600070205080204" pitchFamily="34" charset="-128"/>
            </a:endParaRPr>
          </a:p>
          <a:p>
            <a:r>
              <a:rPr lang="en-US" altLang="en-US">
                <a:ea typeface="MS PGothic" panose="020B0600070205080204" pitchFamily="34" charset="-128"/>
              </a:rPr>
              <a:t>Often managers make a concerted effort to alter some aspect of the organization</a:t>
            </a:r>
            <a:r>
              <a:rPr lang="en-US" altLang="en-US" sz="600">
                <a:ea typeface="MS PGothic" panose="020B0600070205080204" pitchFamily="34" charset="-128"/>
              </a:rPr>
              <a:t>—</a:t>
            </a:r>
            <a:r>
              <a:rPr lang="en-US" altLang="en-US">
                <a:ea typeface="MS PGothic" panose="020B0600070205080204" pitchFamily="34" charset="-128"/>
              </a:rPr>
              <a:t>such as its structure or technology</a:t>
            </a:r>
            <a:r>
              <a:rPr lang="en-US" altLang="en-US" sz="600">
                <a:ea typeface="MS PGothic" panose="020B0600070205080204" pitchFamily="34" charset="-128"/>
              </a:rPr>
              <a:t>—</a:t>
            </a:r>
            <a:r>
              <a:rPr lang="en-US" altLang="en-US">
                <a:ea typeface="MS PGothic" panose="020B0600070205080204" pitchFamily="34" charset="-128"/>
              </a:rPr>
              <a:t>which ultimately affects organizational members. </a:t>
            </a:r>
            <a:endParaRPr lang="en-US" altLang="en-US" b="1">
              <a:ea typeface="MS PGothic" panose="020B0600070205080204" pitchFamily="34" charset="-128"/>
            </a:endParaRPr>
          </a:p>
          <a:p>
            <a:endParaRPr lang="en-US" altLang="en-US" b="1">
              <a:ea typeface="MS PGothic" panose="020B0600070205080204" pitchFamily="34" charset="-128"/>
            </a:endParaRPr>
          </a:p>
          <a:p>
            <a:r>
              <a:rPr lang="en-US" altLang="en-US">
                <a:ea typeface="MS PGothic" panose="020B0600070205080204" pitchFamily="34" charset="-128"/>
              </a:rPr>
              <a:t>In facilitating long-term, organization-wide changes, OD focuses on constructively changing the attitudes and values of organization members so that they can more readily adapt to, and be more effective in, achieving the new directions of the organization.</a:t>
            </a:r>
          </a:p>
          <a:p>
            <a:endParaRPr lang="en-US" altLang="en-US">
              <a:ea typeface="MS PGothic" panose="020B0600070205080204" pitchFamily="34" charset="-128"/>
            </a:endParaRPr>
          </a:p>
          <a:p>
            <a:r>
              <a:rPr lang="en-US" altLang="en-US">
                <a:ea typeface="MS PGothic" panose="020B0600070205080204" pitchFamily="34" charset="-128"/>
              </a:rPr>
              <a:t>Essentially, organizational leaders attempt to change the organization’s culture. However, OD relies on employee participation to foster an environment of open communication and trust because change can create stress for employees.</a:t>
            </a:r>
            <a:endParaRPr lang="en-US" altLang="en-US"/>
          </a:p>
        </p:txBody>
      </p:sp>
      <p:sp>
        <p:nvSpPr>
          <p:cNvPr id="32772" name="Slide Number Placeholder 3">
            <a:extLst>
              <a:ext uri="{FF2B5EF4-FFF2-40B4-BE49-F238E27FC236}">
                <a16:creationId xmlns:a16="http://schemas.microsoft.com/office/drawing/2014/main" id="{C51A90EC-36A7-FF73-5A71-ABA4A2C09C2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51A9813-6622-5245-AF94-4A71CA4ABD7D}" type="slidenum">
              <a:rPr lang="en-US" altLang="en-US">
                <a:latin typeface="Verdana" panose="020B0604030504040204" pitchFamily="34" charset="0"/>
              </a:rPr>
              <a:pPr/>
              <a:t>11</a:t>
            </a:fld>
            <a:endParaRPr lang="en-US" altLang="en-US">
              <a:latin typeface="Verdana" panose="020B060403050404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D87FA8F3-40BD-CB36-8CC4-CB5564AB1958}"/>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0D5B5A37-AA29-7476-C7B3-5FD2FFC09F05}"/>
              </a:ext>
            </a:extLst>
          </p:cNvPr>
          <p:cNvSpPr>
            <a:spLocks noGrp="1"/>
          </p:cNvSpPr>
          <p:nvPr>
            <p:ph type="body" idx="1"/>
          </p:nvPr>
        </p:nvSpPr>
        <p:spPr/>
        <p:txBody>
          <a:bodyPr>
            <a:normAutofit fontScale="92500" lnSpcReduction="10000"/>
          </a:bodyPr>
          <a:lstStyle/>
          <a:p>
            <a:pPr>
              <a:lnSpc>
                <a:spcPct val="80000"/>
              </a:lnSpc>
              <a:defRPr/>
            </a:pPr>
            <a:r>
              <a:rPr lang="en-US" altLang="en-US" dirty="0">
                <a:ea typeface="ＭＳ Ｐゴシック" pitchFamily="34" charset="-128"/>
              </a:rPr>
              <a:t>OD tries to involve organizational members in changes that will affect their jobs and seeks their input about how the change is affecting them. The more popular OD efforts in organizations rely heavily on group interactions and cooperation, and include the following:</a:t>
            </a:r>
          </a:p>
          <a:p>
            <a:pPr>
              <a:lnSpc>
                <a:spcPct val="80000"/>
              </a:lnSpc>
              <a:defRPr/>
            </a:pPr>
            <a:endParaRPr lang="en-US" altLang="en-US" b="1" dirty="0">
              <a:ea typeface="ＭＳ Ｐゴシック" pitchFamily="34" charset="-128"/>
            </a:endParaRPr>
          </a:p>
          <a:p>
            <a:pPr>
              <a:lnSpc>
                <a:spcPct val="80000"/>
              </a:lnSpc>
              <a:buFont typeface="Calibri" pitchFamily="34" charset="0"/>
              <a:buAutoNum type="arabicPeriod"/>
              <a:defRPr/>
            </a:pPr>
            <a:r>
              <a:rPr lang="en-US" altLang="en-US" b="1" dirty="0">
                <a:ea typeface="ＭＳ Ｐゴシック" pitchFamily="34" charset="-128"/>
              </a:rPr>
              <a:t> Survey feedback </a:t>
            </a:r>
            <a:r>
              <a:rPr lang="en-US" altLang="en-US" dirty="0">
                <a:ea typeface="ＭＳ Ｐゴシック" pitchFamily="34" charset="-128"/>
              </a:rPr>
              <a:t>efforts are designed to assess employee attitudes about, and perceptions of, the change they are encountering. Employees generally respond to a set of specific questions regarding how they view such organizational aspects as decision making, leadership, communication effectiveness, and satisfaction with their jobs, coworkers, and management. This data is used to clarify problems that employees may be facing and to initiate action to remedy the problems.</a:t>
            </a:r>
          </a:p>
          <a:p>
            <a:pPr>
              <a:lnSpc>
                <a:spcPct val="80000"/>
              </a:lnSpc>
              <a:buFont typeface="Calibri" pitchFamily="34" charset="0"/>
              <a:buAutoNum type="arabicPeriod"/>
              <a:defRPr/>
            </a:pPr>
            <a:endParaRPr lang="en-US" altLang="en-US" dirty="0">
              <a:ea typeface="ＭＳ Ｐゴシック" pitchFamily="34" charset="-128"/>
            </a:endParaRPr>
          </a:p>
          <a:p>
            <a:pPr>
              <a:lnSpc>
                <a:spcPct val="80000"/>
              </a:lnSpc>
              <a:buFont typeface="Calibri" pitchFamily="34" charset="0"/>
              <a:buAutoNum type="arabicPeriod"/>
              <a:defRPr/>
            </a:pPr>
            <a:r>
              <a:rPr lang="en-US" altLang="en-US" dirty="0">
                <a:ea typeface="ＭＳ Ｐゴシック" pitchFamily="34" charset="-128"/>
              </a:rPr>
              <a:t> In </a:t>
            </a:r>
            <a:r>
              <a:rPr lang="en-US" altLang="en-US" b="1" dirty="0">
                <a:ea typeface="ＭＳ Ｐゴシック" pitchFamily="34" charset="-128"/>
              </a:rPr>
              <a:t>process consultation</a:t>
            </a:r>
            <a:r>
              <a:rPr lang="en-US" altLang="en-US" dirty="0">
                <a:ea typeface="ＭＳ Ｐゴシック" pitchFamily="34" charset="-128"/>
              </a:rPr>
              <a:t>, outside consultants help managers to perceive, understand, and act on organizational processes they face, such as workflow, informal relationships among unit members, and formal communication channels. Consultants give managers insight into what is going on and help managers diagnose the interpersonal processes that need improvement. </a:t>
            </a:r>
          </a:p>
          <a:p>
            <a:pPr>
              <a:lnSpc>
                <a:spcPct val="80000"/>
              </a:lnSpc>
              <a:buFont typeface="Calibri" pitchFamily="34" charset="0"/>
              <a:buAutoNum type="arabicPeriod"/>
              <a:defRPr/>
            </a:pPr>
            <a:endParaRPr lang="en-US" altLang="en-US" dirty="0">
              <a:ea typeface="ＭＳ Ｐゴシック" pitchFamily="34" charset="-128"/>
            </a:endParaRPr>
          </a:p>
          <a:p>
            <a:pPr>
              <a:lnSpc>
                <a:spcPct val="80000"/>
              </a:lnSpc>
              <a:buFont typeface="Calibri" pitchFamily="34" charset="0"/>
              <a:buAutoNum type="arabicPeriod"/>
              <a:defRPr/>
            </a:pPr>
            <a:r>
              <a:rPr lang="en-US" altLang="en-US" dirty="0">
                <a:ea typeface="ＭＳ Ｐゴシック" pitchFamily="34" charset="-128"/>
              </a:rPr>
              <a:t> A primary function of OD is to help organizational members become a team. </a:t>
            </a:r>
            <a:r>
              <a:rPr lang="en-US" altLang="en-US" b="1" dirty="0">
                <a:ea typeface="ＭＳ Ｐゴシック" pitchFamily="34" charset="-128"/>
              </a:rPr>
              <a:t>Team-building </a:t>
            </a:r>
            <a:r>
              <a:rPr lang="en-US" altLang="en-US" dirty="0">
                <a:ea typeface="ＭＳ Ｐゴシック" pitchFamily="34" charset="-128"/>
              </a:rPr>
              <a:t>is generally an activity that helps work groups set goals, develop positive interpersonal relationships, and clarify the roles and responsibilities of each team member. The primary focus of team-building is to increase members’ trust of, and openness toward, one another.</a:t>
            </a:r>
          </a:p>
          <a:p>
            <a:pPr>
              <a:lnSpc>
                <a:spcPct val="80000"/>
              </a:lnSpc>
              <a:buFont typeface="Calibri" pitchFamily="34" charset="0"/>
              <a:buAutoNum type="arabicPeriod"/>
              <a:defRPr/>
            </a:pPr>
            <a:endParaRPr lang="en-US" altLang="en-US" dirty="0">
              <a:ea typeface="ＭＳ Ｐゴシック" pitchFamily="34" charset="-128"/>
            </a:endParaRPr>
          </a:p>
          <a:p>
            <a:pPr>
              <a:lnSpc>
                <a:spcPct val="80000"/>
              </a:lnSpc>
              <a:buFont typeface="Calibri" pitchFamily="34" charset="0"/>
              <a:buAutoNum type="arabicPeriod"/>
              <a:defRPr/>
            </a:pPr>
            <a:r>
              <a:rPr lang="en-US" altLang="en-US" b="1" dirty="0">
                <a:ea typeface="ＭＳ Ｐゴシック" pitchFamily="34" charset="-128"/>
              </a:rPr>
              <a:t> Intergroup development </a:t>
            </a:r>
            <a:r>
              <a:rPr lang="en-US" altLang="en-US" dirty="0">
                <a:ea typeface="ＭＳ Ｐゴシック" pitchFamily="34" charset="-128"/>
              </a:rPr>
              <a:t>focuses on helping different work groups to become more cohesive. It attempts to change attitudes, stereotypes, and perceptions that one group may have toward another in order to improve coordination of efforts among the various groups.</a:t>
            </a:r>
            <a:endParaRPr lang="en-US" dirty="0"/>
          </a:p>
        </p:txBody>
      </p:sp>
      <p:sp>
        <p:nvSpPr>
          <p:cNvPr id="34820" name="Slide Number Placeholder 3">
            <a:extLst>
              <a:ext uri="{FF2B5EF4-FFF2-40B4-BE49-F238E27FC236}">
                <a16:creationId xmlns:a16="http://schemas.microsoft.com/office/drawing/2014/main" id="{C82EE17D-3454-C2B0-D9A6-6C8F95648FC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1CE68FC-814B-E946-8046-9B9D1472AD73}" type="slidenum">
              <a:rPr lang="en-US" altLang="en-US">
                <a:latin typeface="Verdana" panose="020B0604030504040204" pitchFamily="34" charset="0"/>
              </a:rPr>
              <a:pPr/>
              <a:t>12</a:t>
            </a:fld>
            <a:endParaRPr lang="en-US" altLang="en-US">
              <a:latin typeface="Verdana" panose="020B060403050404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50C06D51-CADC-527C-BB20-E493BF1C1A5E}"/>
              </a:ext>
            </a:extLst>
          </p:cNvPr>
          <p:cNvSpPr>
            <a:spLocks noGrp="1" noRot="1" noChangeAspect="1" noChangeArrowheads="1" noTextEdit="1"/>
          </p:cNvSpPr>
          <p:nvPr>
            <p:ph type="sldImg"/>
          </p:nvPr>
        </p:nvSpPr>
        <p:spPr>
          <a:ln/>
        </p:spPr>
      </p:sp>
      <p:sp>
        <p:nvSpPr>
          <p:cNvPr id="36867" name="Notes Placeholder 2">
            <a:extLst>
              <a:ext uri="{FF2B5EF4-FFF2-40B4-BE49-F238E27FC236}">
                <a16:creationId xmlns:a16="http://schemas.microsoft.com/office/drawing/2014/main" id="{1942CA20-89FB-DEF8-B485-91EB9570B0D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6868" name="Slide Number Placeholder 3">
            <a:extLst>
              <a:ext uri="{FF2B5EF4-FFF2-40B4-BE49-F238E27FC236}">
                <a16:creationId xmlns:a16="http://schemas.microsoft.com/office/drawing/2014/main" id="{80E4C776-0505-56AC-5F43-980C6EC4B6D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6141C68-D0C8-BB41-8B96-7D58871E9DAC}" type="slidenum">
              <a:rPr lang="en-US" altLang="en-US">
                <a:latin typeface="Verdana" panose="020B0604030504040204" pitchFamily="34" charset="0"/>
              </a:rPr>
              <a:pPr/>
              <a:t>13</a:t>
            </a:fld>
            <a:endParaRPr lang="en-US" altLang="en-US">
              <a:latin typeface="Verdana" panose="020B060403050404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6033F6B4-4AA2-A4FC-4859-D50E4706B0FF}"/>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29B9F8D0-A1B0-4130-DEFE-12D1230392E4}"/>
              </a:ext>
            </a:extLst>
          </p:cNvPr>
          <p:cNvSpPr>
            <a:spLocks noGrp="1"/>
          </p:cNvSpPr>
          <p:nvPr>
            <p:ph type="body" idx="1"/>
          </p:nvPr>
        </p:nvSpPr>
        <p:spPr/>
        <p:txBody>
          <a:bodyPr>
            <a:normAutofit lnSpcReduction="10000"/>
          </a:bodyPr>
          <a:lstStyle/>
          <a:p>
            <a:pPr>
              <a:lnSpc>
                <a:spcPct val="80000"/>
              </a:lnSpc>
              <a:defRPr/>
            </a:pPr>
            <a:r>
              <a:rPr lang="en-US" altLang="en-US" dirty="0">
                <a:ea typeface="ＭＳ Ｐゴシック" pitchFamily="34" charset="-128"/>
              </a:rPr>
              <a:t>It’s often said that most people hate any change that doesn’t jingle in their pockets. Here are the main reasons people resist organizational change: </a:t>
            </a:r>
          </a:p>
          <a:p>
            <a:pPr>
              <a:lnSpc>
                <a:spcPct val="80000"/>
              </a:lnSpc>
              <a:defRPr/>
            </a:pPr>
            <a:endParaRPr lang="en-US" altLang="en-US" dirty="0">
              <a:ea typeface="ＭＳ Ｐゴシック" pitchFamily="34" charset="-128"/>
            </a:endParaRPr>
          </a:p>
          <a:p>
            <a:pPr>
              <a:lnSpc>
                <a:spcPct val="80000"/>
              </a:lnSpc>
              <a:defRPr/>
            </a:pPr>
            <a:r>
              <a:rPr lang="en-US" altLang="en-US" dirty="0">
                <a:ea typeface="ＭＳ Ｐゴシック" pitchFamily="34" charset="-128"/>
              </a:rPr>
              <a:t>Change replaces the known with </a:t>
            </a:r>
            <a:r>
              <a:rPr lang="en-US" altLang="en-US" b="1" dirty="0">
                <a:ea typeface="ＭＳ Ｐゴシック" pitchFamily="34" charset="-128"/>
              </a:rPr>
              <a:t>uncertainty </a:t>
            </a:r>
            <a:r>
              <a:rPr lang="en-US" altLang="en-US" dirty="0">
                <a:ea typeface="ＭＳ Ｐゴシック" pitchFamily="34" charset="-128"/>
              </a:rPr>
              <a:t>and we don’t like uncertainty. For example, when quality control methods are introduced into manufacturing plants, many inspectors have to learn the new methods. Some may fear that they won’t be able to do so and may develop a negative attitude toward the change or behave poorly if required to use the new methods.</a:t>
            </a:r>
          </a:p>
          <a:p>
            <a:pPr>
              <a:lnSpc>
                <a:spcPct val="80000"/>
              </a:lnSpc>
              <a:defRPr/>
            </a:pPr>
            <a:endParaRPr lang="en-US" altLang="en-US" dirty="0">
              <a:ea typeface="ＭＳ Ｐゴシック" pitchFamily="34" charset="-128"/>
            </a:endParaRPr>
          </a:p>
          <a:p>
            <a:pPr>
              <a:lnSpc>
                <a:spcPct val="80000"/>
              </a:lnSpc>
              <a:defRPr/>
            </a:pPr>
            <a:r>
              <a:rPr lang="en-US" altLang="en-US" dirty="0">
                <a:ea typeface="ＭＳ Ｐゴシック" pitchFamily="34" charset="-128"/>
              </a:rPr>
              <a:t>Another cause of resistance is that we do things out of </a:t>
            </a:r>
            <a:r>
              <a:rPr lang="en-US" altLang="en-US" b="1" dirty="0">
                <a:ea typeface="ＭＳ Ｐゴシック" pitchFamily="34" charset="-128"/>
              </a:rPr>
              <a:t>habit</a:t>
            </a:r>
            <a:r>
              <a:rPr lang="en-US" altLang="en-US" dirty="0">
                <a:ea typeface="ＭＳ Ｐゴシック" pitchFamily="34" charset="-128"/>
              </a:rPr>
              <a:t>—we don’t want to have to consider the full range of options for the hundreds of decisions we make every day. </a:t>
            </a:r>
          </a:p>
          <a:p>
            <a:pPr>
              <a:lnSpc>
                <a:spcPct val="80000"/>
              </a:lnSpc>
              <a:defRPr/>
            </a:pPr>
            <a:endParaRPr lang="en-US" altLang="en-US" dirty="0">
              <a:ea typeface="ＭＳ Ｐゴシック" pitchFamily="34" charset="-128"/>
            </a:endParaRPr>
          </a:p>
          <a:p>
            <a:pPr>
              <a:lnSpc>
                <a:spcPct val="80000"/>
              </a:lnSpc>
              <a:defRPr/>
            </a:pPr>
            <a:r>
              <a:rPr lang="en-US" altLang="en-US" dirty="0">
                <a:ea typeface="ＭＳ Ｐゴシック" pitchFamily="34" charset="-128"/>
              </a:rPr>
              <a:t>A third cause of resistance is the </a:t>
            </a:r>
            <a:r>
              <a:rPr lang="en-US" altLang="en-US" b="1" dirty="0">
                <a:ea typeface="ＭＳ Ｐゴシック" pitchFamily="34" charset="-128"/>
              </a:rPr>
              <a:t>fear of losing something already possessed</a:t>
            </a:r>
            <a:r>
              <a:rPr lang="en-US" altLang="en-US" dirty="0">
                <a:ea typeface="ＭＳ Ｐゴシック" pitchFamily="34" charset="-128"/>
              </a:rPr>
              <a:t>. The more that people have invested in the current system, the more they resist change because they fear losing status, money, authority, friendships, personal convenience, or other benefits that they value. </a:t>
            </a:r>
          </a:p>
          <a:p>
            <a:pPr>
              <a:lnSpc>
                <a:spcPct val="80000"/>
              </a:lnSpc>
              <a:defRPr/>
            </a:pPr>
            <a:endParaRPr lang="en-US" altLang="en-US" dirty="0">
              <a:ea typeface="ＭＳ Ｐゴシック" pitchFamily="34" charset="-128"/>
            </a:endParaRPr>
          </a:p>
          <a:p>
            <a:pPr>
              <a:lnSpc>
                <a:spcPct val="80000"/>
              </a:lnSpc>
              <a:defRPr/>
            </a:pPr>
            <a:r>
              <a:rPr lang="en-US" altLang="en-US" dirty="0">
                <a:ea typeface="ＭＳ Ｐゴシック" pitchFamily="34" charset="-128"/>
              </a:rPr>
              <a:t>A final cause of resistance is a </a:t>
            </a:r>
            <a:r>
              <a:rPr lang="en-US" altLang="en-US" b="1" dirty="0">
                <a:ea typeface="ＭＳ Ｐゴシック" pitchFamily="34" charset="-128"/>
              </a:rPr>
              <a:t>belief that the change is incompatible with the goals and interests of the organization</a:t>
            </a:r>
            <a:r>
              <a:rPr lang="en-US" altLang="en-US" dirty="0">
                <a:ea typeface="ＭＳ Ｐゴシック" pitchFamily="34" charset="-128"/>
              </a:rPr>
              <a:t>. For instance, an employee who believes that a proposed new job procedure will reduce product quality can be expected to resist the change. This type of resistance can actually be beneficial to the organization if expressed in a positive way.</a:t>
            </a:r>
            <a:endParaRPr lang="en-US" dirty="0"/>
          </a:p>
        </p:txBody>
      </p:sp>
      <p:sp>
        <p:nvSpPr>
          <p:cNvPr id="38916" name="Slide Number Placeholder 3">
            <a:extLst>
              <a:ext uri="{FF2B5EF4-FFF2-40B4-BE49-F238E27FC236}">
                <a16:creationId xmlns:a16="http://schemas.microsoft.com/office/drawing/2014/main" id="{FD4688F0-9CA6-C2F5-AE16-973B8098827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ED39694-357D-7E43-876A-6FDC23DB39CE}" type="slidenum">
              <a:rPr lang="en-US" altLang="en-US">
                <a:latin typeface="Verdana" panose="020B0604030504040204" pitchFamily="34" charset="0"/>
              </a:rPr>
              <a:pPr/>
              <a:t>14</a:t>
            </a:fld>
            <a:endParaRPr lang="en-US" altLang="en-US">
              <a:latin typeface="Verdana" panose="020B060403050404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D3653989-66F2-941D-E9F0-05C3F28B7E5E}"/>
              </a:ext>
            </a:extLst>
          </p:cNvPr>
          <p:cNvSpPr>
            <a:spLocks noGrp="1" noRot="1" noChangeAspect="1" noChangeArrowheads="1" noTextEdit="1"/>
          </p:cNvSpPr>
          <p:nvPr>
            <p:ph type="sldImg"/>
          </p:nvPr>
        </p:nvSpPr>
        <p:spPr>
          <a:ln/>
        </p:spPr>
      </p:sp>
      <p:sp>
        <p:nvSpPr>
          <p:cNvPr id="40963" name="Notes Placeholder 2">
            <a:extLst>
              <a:ext uri="{FF2B5EF4-FFF2-40B4-BE49-F238E27FC236}">
                <a16:creationId xmlns:a16="http://schemas.microsoft.com/office/drawing/2014/main" id="{536B66D8-DA59-279D-FDB7-EFCEB6F4B02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70000"/>
              </a:lnSpc>
            </a:pPr>
            <a:r>
              <a:rPr lang="en-US" altLang="en-US" sz="1100">
                <a:ea typeface="MS PGothic" panose="020B0600070205080204" pitchFamily="34" charset="-128"/>
              </a:rPr>
              <a:t>Strategies for dealing with resistance to change are described in Exhibit 5-4. Managers should use the most appropriate technique depending on the type and source of the resistance.</a:t>
            </a:r>
          </a:p>
          <a:p>
            <a:pPr>
              <a:lnSpc>
                <a:spcPct val="70000"/>
              </a:lnSpc>
            </a:pPr>
            <a:endParaRPr lang="en-US" altLang="en-US" sz="1100" i="1">
              <a:ea typeface="MS PGothic" panose="020B0600070205080204" pitchFamily="34" charset="-128"/>
            </a:endParaRPr>
          </a:p>
          <a:p>
            <a:pPr marL="463550" lvl="1" indent="-238125">
              <a:lnSpc>
                <a:spcPct val="70000"/>
              </a:lnSpc>
              <a:buFontTx/>
              <a:buChar char="•"/>
            </a:pPr>
            <a:r>
              <a:rPr lang="en-US" altLang="en-US" sz="1100" b="1">
                <a:ea typeface="MS PGothic" panose="020B0600070205080204" pitchFamily="34" charset="-128"/>
              </a:rPr>
              <a:t> Education and communication </a:t>
            </a:r>
            <a:r>
              <a:rPr lang="en-US" altLang="en-US" sz="1100">
                <a:ea typeface="MS PGothic" panose="020B0600070205080204" pitchFamily="34" charset="-128"/>
              </a:rPr>
              <a:t>can reduce resistance to change by helping employees see the logic of the change effort. But this assumes that much of the resistance lies in misinformation or poor communication.</a:t>
            </a:r>
          </a:p>
          <a:p>
            <a:pPr>
              <a:lnSpc>
                <a:spcPct val="70000"/>
              </a:lnSpc>
            </a:pPr>
            <a:endParaRPr lang="en-US" altLang="en-US" sz="1100" i="1">
              <a:ea typeface="MS PGothic" panose="020B0600070205080204" pitchFamily="34" charset="-128"/>
            </a:endParaRPr>
          </a:p>
          <a:p>
            <a:pPr marL="463550" lvl="1" indent="-238125">
              <a:lnSpc>
                <a:spcPct val="70000"/>
              </a:lnSpc>
              <a:buFontTx/>
              <a:buChar char="•"/>
            </a:pPr>
            <a:r>
              <a:rPr lang="en-US" altLang="en-US" sz="1100" b="1">
                <a:ea typeface="MS PGothic" panose="020B0600070205080204" pitchFamily="34" charset="-128"/>
              </a:rPr>
              <a:t> Participation </a:t>
            </a:r>
            <a:r>
              <a:rPr lang="en-US" altLang="en-US" sz="1100">
                <a:ea typeface="MS PGothic" panose="020B0600070205080204" pitchFamily="34" charset="-128"/>
              </a:rPr>
              <a:t>involves bringing those individuals directly affected by the proposed change into the decision-making process. It allows these individuals to express their feelings, increase the quality of the process, and increase employee commitment to the final decision.</a:t>
            </a:r>
          </a:p>
          <a:p>
            <a:pPr>
              <a:lnSpc>
                <a:spcPct val="70000"/>
              </a:lnSpc>
            </a:pPr>
            <a:endParaRPr lang="en-US" altLang="en-US" sz="1100" i="1">
              <a:ea typeface="MS PGothic" panose="020B0600070205080204" pitchFamily="34" charset="-128"/>
            </a:endParaRPr>
          </a:p>
          <a:p>
            <a:pPr marL="463550" lvl="1" indent="-238125">
              <a:lnSpc>
                <a:spcPct val="70000"/>
              </a:lnSpc>
              <a:buFontTx/>
              <a:buChar char="•"/>
            </a:pPr>
            <a:r>
              <a:rPr lang="en-US" altLang="en-US" sz="1100" b="1">
                <a:ea typeface="MS PGothic" panose="020B0600070205080204" pitchFamily="34" charset="-128"/>
              </a:rPr>
              <a:t> Facilitation and support </a:t>
            </a:r>
            <a:r>
              <a:rPr lang="en-US" altLang="en-US" sz="1100">
                <a:ea typeface="MS PGothic" panose="020B0600070205080204" pitchFamily="34" charset="-128"/>
              </a:rPr>
              <a:t>involve helping employees deal with the fear and anxiety associated with the change effort. Such help may include employee counseling, therapy, new skills training, or a short paid leave of absence.</a:t>
            </a:r>
          </a:p>
          <a:p>
            <a:pPr>
              <a:lnSpc>
                <a:spcPct val="70000"/>
              </a:lnSpc>
            </a:pPr>
            <a:endParaRPr lang="en-US" altLang="en-US" sz="1100" i="1">
              <a:ea typeface="MS PGothic" panose="020B0600070205080204" pitchFamily="34" charset="-128"/>
            </a:endParaRPr>
          </a:p>
          <a:p>
            <a:pPr marL="463550" lvl="1" indent="-238125">
              <a:lnSpc>
                <a:spcPct val="70000"/>
              </a:lnSpc>
              <a:buFontTx/>
              <a:buChar char="•"/>
            </a:pPr>
            <a:r>
              <a:rPr lang="en-US" altLang="en-US" sz="1100" b="1">
                <a:ea typeface="MS PGothic" panose="020B0600070205080204" pitchFamily="34" charset="-128"/>
              </a:rPr>
              <a:t> Negotiation</a:t>
            </a:r>
            <a:r>
              <a:rPr lang="en-US" altLang="en-US" sz="1100">
                <a:ea typeface="MS PGothic" panose="020B0600070205080204" pitchFamily="34" charset="-128"/>
              </a:rPr>
              <a:t> involves exchanging something of value for an agreement in order to lessen the resistance to the change effort. This resistance technique may be particularly useful when the resistance comes from a powerful source.</a:t>
            </a:r>
          </a:p>
          <a:p>
            <a:pPr>
              <a:lnSpc>
                <a:spcPct val="70000"/>
              </a:lnSpc>
            </a:pPr>
            <a:endParaRPr lang="en-US" altLang="en-US" sz="1100" i="1">
              <a:ea typeface="MS PGothic" panose="020B0600070205080204" pitchFamily="34" charset="-128"/>
            </a:endParaRPr>
          </a:p>
          <a:p>
            <a:pPr marL="463550" lvl="1" indent="-238125">
              <a:lnSpc>
                <a:spcPct val="70000"/>
              </a:lnSpc>
              <a:buFontTx/>
              <a:buChar char="•"/>
            </a:pPr>
            <a:r>
              <a:rPr lang="en-US" altLang="en-US" sz="1100" b="1">
                <a:ea typeface="MS PGothic" panose="020B0600070205080204" pitchFamily="34" charset="-128"/>
              </a:rPr>
              <a:t> Manipulation and co-optation </a:t>
            </a:r>
            <a:r>
              <a:rPr lang="en-US" altLang="en-US" sz="1100">
                <a:ea typeface="MS PGothic" panose="020B0600070205080204" pitchFamily="34" charset="-128"/>
              </a:rPr>
              <a:t>refer to covert attempts to influence others about the change. These tactics may involve twisting or distorting facts to make the change appear more attractive.</a:t>
            </a:r>
          </a:p>
          <a:p>
            <a:pPr>
              <a:lnSpc>
                <a:spcPct val="70000"/>
              </a:lnSpc>
            </a:pPr>
            <a:endParaRPr lang="en-US" altLang="en-US" sz="1100">
              <a:ea typeface="MS PGothic" panose="020B0600070205080204" pitchFamily="34" charset="-128"/>
            </a:endParaRPr>
          </a:p>
          <a:p>
            <a:pPr marL="463550" lvl="1" indent="-238125">
              <a:lnSpc>
                <a:spcPct val="70000"/>
              </a:lnSpc>
              <a:buFontTx/>
              <a:buChar char="•"/>
            </a:pPr>
            <a:r>
              <a:rPr lang="en-US" altLang="en-US" sz="1100">
                <a:ea typeface="MS PGothic" panose="020B0600070205080204" pitchFamily="34" charset="-128"/>
              </a:rPr>
              <a:t> Finally, </a:t>
            </a:r>
            <a:r>
              <a:rPr lang="en-US" altLang="en-US" sz="1100" b="1">
                <a:ea typeface="MS PGothic" panose="020B0600070205080204" pitchFamily="34" charset="-128"/>
              </a:rPr>
              <a:t>coercion</a:t>
            </a:r>
            <a:r>
              <a:rPr lang="en-US" altLang="en-US" sz="1100">
                <a:ea typeface="MS PGothic" panose="020B0600070205080204" pitchFamily="34" charset="-128"/>
              </a:rPr>
              <a:t>, which involves the use of direct threats or force against the resisters, can also be used to deal with resistance to change.</a:t>
            </a:r>
            <a:endParaRPr lang="en-US" altLang="en-US"/>
          </a:p>
        </p:txBody>
      </p:sp>
      <p:sp>
        <p:nvSpPr>
          <p:cNvPr id="40964" name="Slide Number Placeholder 3">
            <a:extLst>
              <a:ext uri="{FF2B5EF4-FFF2-40B4-BE49-F238E27FC236}">
                <a16:creationId xmlns:a16="http://schemas.microsoft.com/office/drawing/2014/main" id="{E780F72B-0179-F2AA-1FD1-AA9252F8502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14984BF-8A8C-6E4E-8BCD-AE3B6C4B33F2}" type="slidenum">
              <a:rPr lang="en-US" altLang="en-US">
                <a:latin typeface="Verdana" panose="020B0604030504040204" pitchFamily="34" charset="0"/>
              </a:rPr>
              <a:pPr/>
              <a:t>15</a:t>
            </a:fld>
            <a:endParaRPr lang="en-US" altLang="en-US">
              <a:latin typeface="Verdana" panose="020B060403050404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752C02F4-417A-AEBB-D912-F2AB3B27AC4F}"/>
              </a:ext>
            </a:extLst>
          </p:cNvPr>
          <p:cNvSpPr>
            <a:spLocks noGrp="1" noRot="1" noChangeAspect="1" noChangeArrowheads="1" noTextEdit="1"/>
          </p:cNvSpPr>
          <p:nvPr>
            <p:ph type="sldImg"/>
          </p:nvPr>
        </p:nvSpPr>
        <p:spPr>
          <a:ln/>
        </p:spPr>
      </p:sp>
      <p:sp>
        <p:nvSpPr>
          <p:cNvPr id="44035" name="Notes Placeholder 2">
            <a:extLst>
              <a:ext uri="{FF2B5EF4-FFF2-40B4-BE49-F238E27FC236}">
                <a16:creationId xmlns:a16="http://schemas.microsoft.com/office/drawing/2014/main" id="{EA13FFE4-47D3-4C0F-D85E-2281C54DA0B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pPr>
            <a:r>
              <a:rPr lang="en-US" altLang="en-US">
                <a:ea typeface="MS PGothic" panose="020B0600070205080204" pitchFamily="34" charset="-128"/>
              </a:rPr>
              <a:t>For many employees, change creates </a:t>
            </a:r>
            <a:r>
              <a:rPr lang="en-US" altLang="en-US" b="1">
                <a:ea typeface="MS PGothic" panose="020B0600070205080204" pitchFamily="34" charset="-128"/>
              </a:rPr>
              <a:t>stress</a:t>
            </a:r>
            <a:r>
              <a:rPr lang="en-US" altLang="en-US">
                <a:ea typeface="MS PGothic" panose="020B0600070205080204" pitchFamily="34" charset="-128"/>
              </a:rPr>
              <a:t>. A dynamic and uncertain environment characterized by restructurings, downsizings, empowerment, and personal-life matters has caused large numbers of employees to feel overworked and “stressed out.”</a:t>
            </a:r>
          </a:p>
          <a:p>
            <a:pPr>
              <a:lnSpc>
                <a:spcPct val="80000"/>
              </a:lnSpc>
            </a:pPr>
            <a:endParaRPr lang="en-US" altLang="en-US">
              <a:ea typeface="MS PGothic" panose="020B0600070205080204" pitchFamily="34" charset="-128"/>
            </a:endParaRPr>
          </a:p>
          <a:p>
            <a:pPr>
              <a:lnSpc>
                <a:spcPct val="80000"/>
              </a:lnSpc>
            </a:pPr>
            <a:r>
              <a:rPr lang="en-US" altLang="en-US">
                <a:ea typeface="MS PGothic" panose="020B0600070205080204" pitchFamily="34" charset="-128"/>
              </a:rPr>
              <a:t>Sometimes the stress gets to be so intense that individuals respond in a drastic (and tragic) way. In the following slides, we’ll review the meaning of the term “stress,” the symptoms of stress, the causes of stress, and what managers can do to reduce anxiety.</a:t>
            </a:r>
            <a:endParaRPr lang="en-US" altLang="en-US"/>
          </a:p>
        </p:txBody>
      </p:sp>
      <p:sp>
        <p:nvSpPr>
          <p:cNvPr id="44036" name="Slide Number Placeholder 3">
            <a:extLst>
              <a:ext uri="{FF2B5EF4-FFF2-40B4-BE49-F238E27FC236}">
                <a16:creationId xmlns:a16="http://schemas.microsoft.com/office/drawing/2014/main" id="{6A99863C-F94C-C07C-6054-B37BDDCBD38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2DCD472-DDD3-D34C-AA89-D46D43C47EE3}" type="slidenum">
              <a:rPr lang="en-US" altLang="en-US">
                <a:latin typeface="Verdana" panose="020B0604030504040204" pitchFamily="34" charset="0"/>
              </a:rPr>
              <a:pPr/>
              <a:t>17</a:t>
            </a:fld>
            <a:endParaRPr lang="en-US" altLang="en-US">
              <a:latin typeface="Verdana" panose="020B060403050404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F5E7BAEF-7D36-FD4F-F28E-BF3BDA8F36EA}"/>
              </a:ext>
            </a:extLst>
          </p:cNvPr>
          <p:cNvSpPr>
            <a:spLocks noGrp="1" noRot="1" noChangeAspect="1" noChangeArrowheads="1" noTextEdit="1"/>
          </p:cNvSpPr>
          <p:nvPr>
            <p:ph type="sldImg"/>
          </p:nvPr>
        </p:nvSpPr>
        <p:spPr>
          <a:ln/>
        </p:spPr>
      </p:sp>
      <p:sp>
        <p:nvSpPr>
          <p:cNvPr id="46083" name="Notes Placeholder 2">
            <a:extLst>
              <a:ext uri="{FF2B5EF4-FFF2-40B4-BE49-F238E27FC236}">
                <a16:creationId xmlns:a16="http://schemas.microsoft.com/office/drawing/2014/main" id="{CFFF6A83-3DAF-A7BE-7086-4C6EE53489A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As the table shows, the global average for employee stress levels is 29% of employees.</a:t>
            </a:r>
          </a:p>
          <a:p>
            <a:endParaRPr lang="en-US" altLang="en-US" b="1">
              <a:ea typeface="MS PGothic" panose="020B0600070205080204" pitchFamily="34" charset="-128"/>
            </a:endParaRPr>
          </a:p>
          <a:p>
            <a:r>
              <a:rPr lang="en-US" altLang="en-US" b="1">
                <a:ea typeface="MS PGothic" panose="020B0600070205080204" pitchFamily="34" charset="-128"/>
              </a:rPr>
              <a:t>Stress </a:t>
            </a:r>
            <a:r>
              <a:rPr lang="en-US" altLang="en-US">
                <a:ea typeface="MS PGothic" panose="020B0600070205080204" pitchFamily="34" charset="-128"/>
              </a:rPr>
              <a:t>is the adverse reaction people have to excessive pressure placed on them from extraordinary demands, constraints, or opportunities. Stress isn’t always bad. Stress can be positive</a:t>
            </a:r>
            <a:r>
              <a:rPr lang="en-US" altLang="en-US" sz="800">
                <a:ea typeface="MS PGothic" panose="020B0600070205080204" pitchFamily="34" charset="-128"/>
              </a:rPr>
              <a:t>—</a:t>
            </a:r>
            <a:r>
              <a:rPr lang="en-US" altLang="en-US">
                <a:ea typeface="MS PGothic" panose="020B0600070205080204" pitchFamily="34" charset="-128"/>
              </a:rPr>
              <a:t>especially functional stress, which allows an athlete, stage performer, or employee to perform at his or her highest level at crucial times.</a:t>
            </a:r>
          </a:p>
          <a:p>
            <a:endParaRPr lang="en-US" altLang="en-US">
              <a:ea typeface="MS PGothic" panose="020B0600070205080204" pitchFamily="34" charset="-128"/>
            </a:endParaRPr>
          </a:p>
          <a:p>
            <a:r>
              <a:rPr lang="en-US" altLang="en-US">
                <a:ea typeface="MS PGothic" panose="020B0600070205080204" pitchFamily="34" charset="-128"/>
              </a:rPr>
              <a:t>However, stress is more often associated with constraints and demands and opportunities. A constraint prevents you from doing what you desire; demands refer to the loss of something desired; opportunities refer to the possibility of something new, something never done.</a:t>
            </a:r>
          </a:p>
          <a:p>
            <a:endParaRPr lang="en-US" altLang="en-US">
              <a:ea typeface="MS PGothic" panose="020B0600070205080204" pitchFamily="34" charset="-128"/>
            </a:endParaRPr>
          </a:p>
          <a:p>
            <a:r>
              <a:rPr lang="en-US" altLang="en-US">
                <a:ea typeface="MS PGothic" panose="020B0600070205080204" pitchFamily="34" charset="-128"/>
              </a:rPr>
              <a:t>Another thing to understand about stress is that just because the conditions are right for stress to surface doesn’t always mean it will. Two conditions are necessary for </a:t>
            </a:r>
            <a:r>
              <a:rPr lang="en-US" altLang="en-US" i="1">
                <a:ea typeface="MS PGothic" panose="020B0600070205080204" pitchFamily="34" charset="-128"/>
              </a:rPr>
              <a:t>potential stress </a:t>
            </a:r>
            <a:r>
              <a:rPr lang="en-US" altLang="en-US">
                <a:ea typeface="MS PGothic" panose="020B0600070205080204" pitchFamily="34" charset="-128"/>
              </a:rPr>
              <a:t>to become </a:t>
            </a:r>
            <a:r>
              <a:rPr lang="en-US" altLang="en-US" i="1">
                <a:ea typeface="MS PGothic" panose="020B0600070205080204" pitchFamily="34" charset="-128"/>
              </a:rPr>
              <a:t>actual stress. </a:t>
            </a:r>
            <a:r>
              <a:rPr lang="en-US" altLang="en-US">
                <a:ea typeface="MS PGothic" panose="020B0600070205080204" pitchFamily="34" charset="-128"/>
              </a:rPr>
              <a:t>First, there must be uncertainty over the outcome, and second, the outcome must be important.</a:t>
            </a:r>
            <a:endParaRPr lang="en-US" altLang="en-US"/>
          </a:p>
        </p:txBody>
      </p:sp>
      <p:sp>
        <p:nvSpPr>
          <p:cNvPr id="46084" name="Slide Number Placeholder 3">
            <a:extLst>
              <a:ext uri="{FF2B5EF4-FFF2-40B4-BE49-F238E27FC236}">
                <a16:creationId xmlns:a16="http://schemas.microsoft.com/office/drawing/2014/main" id="{AE940BE0-DDE8-42B3-E549-4E621A9D9B2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F055F36-CB26-0F4A-8148-F36B36639675}" type="slidenum">
              <a:rPr lang="en-US" altLang="en-US">
                <a:latin typeface="Verdana" panose="020B0604030504040204" pitchFamily="34" charset="0"/>
              </a:rPr>
              <a:pPr/>
              <a:t>18</a:t>
            </a:fld>
            <a:endParaRPr lang="en-US" altLang="en-US">
              <a:latin typeface="Verdana" panose="020B060403050404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1873FE8A-EC0D-40E6-94CF-21D88E7A10DA}"/>
              </a:ext>
            </a:extLst>
          </p:cNvPr>
          <p:cNvSpPr>
            <a:spLocks noGrp="1" noRot="1" noChangeAspect="1" noChangeArrowheads="1" noTextEdit="1"/>
          </p:cNvSpPr>
          <p:nvPr>
            <p:ph type="sldImg"/>
          </p:nvPr>
        </p:nvSpPr>
        <p:spPr>
          <a:ln/>
        </p:spPr>
      </p:sp>
      <p:sp>
        <p:nvSpPr>
          <p:cNvPr id="48131" name="Notes Placeholder 2">
            <a:extLst>
              <a:ext uri="{FF2B5EF4-FFF2-40B4-BE49-F238E27FC236}">
                <a16:creationId xmlns:a16="http://schemas.microsoft.com/office/drawing/2014/main" id="{AA258F36-3902-3BFA-C580-CDADBA2EF80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As Exhibit 5–3 shows, stress symptoms can be grouped under three general categories: physical, psychological, and behavioral. All of these can significantly affect an employee’s work.</a:t>
            </a:r>
            <a:endParaRPr lang="en-US" altLang="en-US"/>
          </a:p>
        </p:txBody>
      </p:sp>
      <p:sp>
        <p:nvSpPr>
          <p:cNvPr id="48132" name="Slide Number Placeholder 3">
            <a:extLst>
              <a:ext uri="{FF2B5EF4-FFF2-40B4-BE49-F238E27FC236}">
                <a16:creationId xmlns:a16="http://schemas.microsoft.com/office/drawing/2014/main" id="{9AB07CAE-7E77-2966-842C-0434C80F255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C319ADA-3BA9-1945-8DF3-C41A9672D857}" type="slidenum">
              <a:rPr lang="en-US" altLang="en-US">
                <a:latin typeface="Verdana" panose="020B0604030504040204" pitchFamily="34" charset="0"/>
              </a:rPr>
              <a:pPr/>
              <a:t>19</a:t>
            </a:fld>
            <a:endParaRPr lang="en-US" altLang="en-US">
              <a:latin typeface="Verdana" panose="020B060403050404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6A9F6538-C435-5FCE-CC0F-C58FBB021785}"/>
              </a:ext>
            </a:extLst>
          </p:cNvPr>
          <p:cNvSpPr>
            <a:spLocks noGrp="1" noRot="1" noChangeAspect="1" noChangeArrowheads="1" noTextEdit="1"/>
          </p:cNvSpPr>
          <p:nvPr>
            <p:ph type="sldImg"/>
          </p:nvPr>
        </p:nvSpPr>
        <p:spPr>
          <a:ln/>
        </p:spPr>
      </p:sp>
      <p:sp>
        <p:nvSpPr>
          <p:cNvPr id="50179" name="Notes Placeholder 2">
            <a:extLst>
              <a:ext uri="{FF2B5EF4-FFF2-40B4-BE49-F238E27FC236}">
                <a16:creationId xmlns:a16="http://schemas.microsoft.com/office/drawing/2014/main" id="{940E7F50-0919-6399-C4B8-2020163D036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Job-related </a:t>
            </a:r>
            <a:r>
              <a:rPr lang="en-US" altLang="en-US" b="1">
                <a:ea typeface="MS PGothic" panose="020B0600070205080204" pitchFamily="34" charset="-128"/>
              </a:rPr>
              <a:t>stressors </a:t>
            </a:r>
            <a:r>
              <a:rPr lang="en-US" altLang="en-US">
                <a:solidFill>
                  <a:srgbClr val="FF0000"/>
                </a:solidFill>
                <a:ea typeface="MS PGothic" panose="020B0600070205080204" pitchFamily="34" charset="-128"/>
              </a:rPr>
              <a:t>i</a:t>
            </a:r>
            <a:r>
              <a:rPr lang="en-US" altLang="en-US">
                <a:ea typeface="MS PGothic" panose="020B0600070205080204" pitchFamily="34" charset="-128"/>
              </a:rPr>
              <a:t>nclude pressures to avoid errors or complete tasks in a limited time period; changes in the way reports are filed; a demanding supervisor; unpleasant coworkers.</a:t>
            </a:r>
          </a:p>
          <a:p>
            <a:pPr>
              <a:lnSpc>
                <a:spcPct val="60000"/>
              </a:lnSpc>
              <a:spcBef>
                <a:spcPct val="0"/>
              </a:spcBef>
            </a:pPr>
            <a:endParaRPr lang="en-US" altLang="en-US">
              <a:ea typeface="MS PGothic" panose="020B0600070205080204" pitchFamily="34" charset="-128"/>
            </a:endParaRPr>
          </a:p>
          <a:p>
            <a:pPr>
              <a:lnSpc>
                <a:spcPct val="60000"/>
              </a:lnSpc>
              <a:spcBef>
                <a:spcPct val="0"/>
              </a:spcBef>
              <a:buFont typeface="Calibri" panose="020F0502020204030204" pitchFamily="34" charset="0"/>
              <a:buNone/>
            </a:pPr>
            <a:r>
              <a:rPr lang="en-US" altLang="en-US" b="1">
                <a:ea typeface="MS PGothic" panose="020B0600070205080204" pitchFamily="34" charset="-128"/>
              </a:rPr>
              <a:t>1. Task demands </a:t>
            </a:r>
            <a:r>
              <a:rPr lang="en-US" altLang="en-US">
                <a:ea typeface="MS PGothic" panose="020B0600070205080204" pitchFamily="34" charset="-128"/>
              </a:rPr>
              <a:t>are factors related to an employee’s job. They include the design of a job (which includes autonomy, task variety, and degree of automation); working conditions (temperature, noise, etc.); and the physical work layout (overcrowded or in visible location with constant interruptions; work quotas, especially when excessive, high level of task interdependence with others). Autonomy lessens stress. </a:t>
            </a:r>
          </a:p>
          <a:p>
            <a:pPr>
              <a:lnSpc>
                <a:spcPct val="60000"/>
              </a:lnSpc>
              <a:spcBef>
                <a:spcPct val="0"/>
              </a:spcBef>
              <a:buFont typeface="+mj-lt"/>
              <a:buNone/>
            </a:pPr>
            <a:endParaRPr lang="en-US" altLang="en-US" b="1">
              <a:ea typeface="MS PGothic" panose="020B0600070205080204" pitchFamily="34" charset="-128"/>
            </a:endParaRPr>
          </a:p>
          <a:p>
            <a:pPr>
              <a:lnSpc>
                <a:spcPct val="60000"/>
              </a:lnSpc>
              <a:spcBef>
                <a:spcPct val="0"/>
              </a:spcBef>
              <a:buFont typeface="Calibri" panose="020F0502020204030204" pitchFamily="34" charset="0"/>
              <a:buNone/>
            </a:pPr>
            <a:r>
              <a:rPr lang="en-US" altLang="en-US" b="1">
                <a:ea typeface="MS PGothic" panose="020B0600070205080204" pitchFamily="34" charset="-128"/>
              </a:rPr>
              <a:t>2. Role demands </a:t>
            </a:r>
            <a:r>
              <a:rPr lang="en-US" altLang="en-US">
                <a:ea typeface="MS PGothic" panose="020B0600070205080204" pitchFamily="34" charset="-128"/>
              </a:rPr>
              <a:t>are stresses due to one’s particular role in the organization. </a:t>
            </a:r>
            <a:r>
              <a:rPr lang="en-US" altLang="en-US" b="1">
                <a:ea typeface="MS PGothic" panose="020B0600070205080204" pitchFamily="34" charset="-128"/>
              </a:rPr>
              <a:t>Role conflicts </a:t>
            </a:r>
            <a:r>
              <a:rPr lang="en-US" altLang="en-US">
                <a:ea typeface="MS PGothic" panose="020B0600070205080204" pitchFamily="34" charset="-128"/>
              </a:rPr>
              <a:t>create expectations that may be hard to reconcile or satisfy. An employee experiences </a:t>
            </a:r>
            <a:r>
              <a:rPr lang="en-US" altLang="en-US" b="1">
                <a:ea typeface="MS PGothic" panose="020B0600070205080204" pitchFamily="34" charset="-128"/>
              </a:rPr>
              <a:t>role overload </a:t>
            </a:r>
            <a:r>
              <a:rPr lang="en-US" altLang="en-US">
                <a:ea typeface="MS PGothic" panose="020B0600070205080204" pitchFamily="34" charset="-128"/>
              </a:rPr>
              <a:t>when he or she is expected to do more than time permits. An employee experiences </a:t>
            </a:r>
            <a:r>
              <a:rPr lang="en-US" altLang="en-US" b="1">
                <a:ea typeface="MS PGothic" panose="020B0600070205080204" pitchFamily="34" charset="-128"/>
              </a:rPr>
              <a:t>role ambiguity </a:t>
            </a:r>
            <a:r>
              <a:rPr lang="en-US" altLang="en-US">
                <a:ea typeface="MS PGothic" panose="020B0600070205080204" pitchFamily="34" charset="-128"/>
              </a:rPr>
              <a:t>when role expectations are not clearly understood and the employee is not sure what he or she is supposed to do.</a:t>
            </a:r>
          </a:p>
          <a:p>
            <a:pPr>
              <a:lnSpc>
                <a:spcPct val="60000"/>
              </a:lnSpc>
              <a:spcBef>
                <a:spcPct val="0"/>
              </a:spcBef>
              <a:buFont typeface="Calibri" panose="020F0502020204030204" pitchFamily="34" charset="0"/>
              <a:buNone/>
            </a:pPr>
            <a:endParaRPr lang="en-US" altLang="en-US" b="1">
              <a:ea typeface="MS PGothic" panose="020B0600070205080204" pitchFamily="34" charset="-128"/>
            </a:endParaRPr>
          </a:p>
          <a:p>
            <a:pPr>
              <a:lnSpc>
                <a:spcPct val="60000"/>
              </a:lnSpc>
              <a:spcBef>
                <a:spcPct val="0"/>
              </a:spcBef>
              <a:buFont typeface="Calibri" panose="020F0502020204030204" pitchFamily="34" charset="0"/>
              <a:buNone/>
            </a:pPr>
            <a:r>
              <a:rPr lang="en-US" altLang="en-US" b="1">
                <a:ea typeface="MS PGothic" panose="020B0600070205080204" pitchFamily="34" charset="-128"/>
              </a:rPr>
              <a:t>3. Interpersonal demands </a:t>
            </a:r>
            <a:r>
              <a:rPr lang="en-US" altLang="en-US">
                <a:ea typeface="MS PGothic" panose="020B0600070205080204" pitchFamily="34" charset="-128"/>
              </a:rPr>
              <a:t>are pressures created by other employees. Lack of social support from colleagues and poor interpersonal relationships can cause considerable stress. </a:t>
            </a:r>
          </a:p>
          <a:p>
            <a:pPr>
              <a:lnSpc>
                <a:spcPct val="60000"/>
              </a:lnSpc>
              <a:spcBef>
                <a:spcPct val="0"/>
              </a:spcBef>
              <a:buFont typeface="+mj-lt"/>
              <a:buNone/>
            </a:pPr>
            <a:endParaRPr lang="en-US" altLang="en-US">
              <a:ea typeface="MS PGothic" panose="020B0600070205080204" pitchFamily="34" charset="-128"/>
            </a:endParaRPr>
          </a:p>
          <a:p>
            <a:pPr>
              <a:lnSpc>
                <a:spcPct val="80000"/>
              </a:lnSpc>
              <a:spcBef>
                <a:spcPct val="0"/>
              </a:spcBef>
              <a:buFont typeface="+mj-lt"/>
              <a:buNone/>
            </a:pPr>
            <a:r>
              <a:rPr lang="en-US" altLang="en-US" b="1">
                <a:ea typeface="MS PGothic" panose="020B0600070205080204" pitchFamily="34" charset="-128"/>
              </a:rPr>
              <a:t>4. Organization structure </a:t>
            </a:r>
            <a:r>
              <a:rPr lang="en-US" altLang="en-US">
                <a:ea typeface="MS PGothic" panose="020B0600070205080204" pitchFamily="34" charset="-128"/>
              </a:rPr>
              <a:t>issues like excessive rules and an employee’s lack of opportunity to participate in decisions that affect him or her can cause stress.</a:t>
            </a:r>
          </a:p>
          <a:p>
            <a:pPr>
              <a:lnSpc>
                <a:spcPct val="80000"/>
              </a:lnSpc>
              <a:spcBef>
                <a:spcPct val="0"/>
              </a:spcBef>
              <a:buFont typeface="+mj-lt"/>
              <a:buNone/>
            </a:pPr>
            <a:endParaRPr lang="en-US" altLang="en-US">
              <a:ea typeface="MS PGothic" panose="020B0600070205080204" pitchFamily="34" charset="-128"/>
            </a:endParaRPr>
          </a:p>
          <a:p>
            <a:pPr>
              <a:lnSpc>
                <a:spcPct val="80000"/>
              </a:lnSpc>
              <a:spcBef>
                <a:spcPct val="0"/>
              </a:spcBef>
              <a:buFont typeface="+mj-lt"/>
              <a:buNone/>
            </a:pPr>
            <a:r>
              <a:rPr lang="en-US" altLang="en-US" b="1">
                <a:ea typeface="MS PGothic" panose="020B0600070205080204" pitchFamily="34" charset="-128"/>
              </a:rPr>
              <a:t>5. Organizational leadership </a:t>
            </a:r>
            <a:r>
              <a:rPr lang="en-US" altLang="en-US">
                <a:ea typeface="MS PGothic" panose="020B0600070205080204" pitchFamily="34" charset="-128"/>
              </a:rPr>
              <a:t>refers to the supervisory style of the organization’s managers. Some managers create a culture characterized by tension, fear, and anxiety. They establish unrealistic pressures to perform in the short-run, impose excessively tight controls, and routinely fire employees who don’t measure up. </a:t>
            </a:r>
            <a:endParaRPr lang="en-US" altLang="en-US"/>
          </a:p>
          <a:p>
            <a:endParaRPr lang="en-US" altLang="en-US"/>
          </a:p>
        </p:txBody>
      </p:sp>
      <p:sp>
        <p:nvSpPr>
          <p:cNvPr id="50180" name="Slide Number Placeholder 3">
            <a:extLst>
              <a:ext uri="{FF2B5EF4-FFF2-40B4-BE49-F238E27FC236}">
                <a16:creationId xmlns:a16="http://schemas.microsoft.com/office/drawing/2014/main" id="{2D9DBCFF-8AA9-23C6-2273-08D7A408628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8AEEDA2-2756-AC49-819B-C99272AF2C02}" type="slidenum">
              <a:rPr lang="en-US" altLang="en-US">
                <a:latin typeface="Verdana" panose="020B0604030504040204" pitchFamily="34" charset="0"/>
              </a:rPr>
              <a:pPr/>
              <a:t>20</a:t>
            </a:fld>
            <a:endParaRPr lang="en-US" altLang="en-US">
              <a:latin typeface="Verdana" panose="020B060403050404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3EB9294D-D2BC-DB0B-49EC-72BAC8DB264B}"/>
              </a:ext>
            </a:extLst>
          </p:cNvPr>
          <p:cNvSpPr>
            <a:spLocks noGrp="1" noRot="1" noChangeAspect="1" noChangeArrowheads="1" noTextEdit="1"/>
          </p:cNvSpPr>
          <p:nvPr>
            <p:ph type="sldImg"/>
          </p:nvPr>
        </p:nvSpPr>
        <p:spPr>
          <a:ln/>
        </p:spPr>
      </p:sp>
      <p:sp>
        <p:nvSpPr>
          <p:cNvPr id="52227" name="Notes Placeholder 2">
            <a:extLst>
              <a:ext uri="{FF2B5EF4-FFF2-40B4-BE49-F238E27FC236}">
                <a16:creationId xmlns:a16="http://schemas.microsoft.com/office/drawing/2014/main" id="{6066246F-9F96-EDF6-AF70-F7232060462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a:ea typeface="MS PGothic" panose="020B0600070205080204" pitchFamily="34" charset="-128"/>
              </a:rPr>
              <a:t>Personal stressors </a:t>
            </a:r>
            <a:r>
              <a:rPr lang="en-US" altLang="en-US">
                <a:ea typeface="MS PGothic" panose="020B0600070205080204" pitchFamily="34" charset="-128"/>
              </a:rPr>
              <a:t>include family issues, personal economic problems, etc. Because employees bring their personal problems to work, a manager must understand and address these personal factors. </a:t>
            </a:r>
          </a:p>
          <a:p>
            <a:endParaRPr lang="en-US" altLang="en-US">
              <a:ea typeface="MS PGothic" panose="020B0600070205080204" pitchFamily="34" charset="-128"/>
            </a:endParaRPr>
          </a:p>
          <a:p>
            <a:r>
              <a:rPr lang="en-US" altLang="en-US">
                <a:ea typeface="MS PGothic" panose="020B0600070205080204" pitchFamily="34" charset="-128"/>
              </a:rPr>
              <a:t>Employees’ personalities also affect how susceptible they are to stress. </a:t>
            </a:r>
          </a:p>
          <a:p>
            <a:endParaRPr lang="en-US" altLang="en-US">
              <a:ea typeface="MS PGothic" panose="020B0600070205080204" pitchFamily="34" charset="-128"/>
            </a:endParaRPr>
          </a:p>
          <a:p>
            <a:r>
              <a:rPr lang="en-US" altLang="en-US">
                <a:ea typeface="MS PGothic" panose="020B0600070205080204" pitchFamily="34" charset="-128"/>
              </a:rPr>
              <a:t>The </a:t>
            </a:r>
            <a:r>
              <a:rPr lang="en-US" altLang="en-US" b="1">
                <a:ea typeface="MS PGothic" panose="020B0600070205080204" pitchFamily="34" charset="-128"/>
              </a:rPr>
              <a:t>Type A personality </a:t>
            </a:r>
            <a:r>
              <a:rPr lang="en-US" altLang="en-US">
                <a:ea typeface="MS PGothic" panose="020B0600070205080204" pitchFamily="34" charset="-128"/>
              </a:rPr>
              <a:t>is characterized by a chronic sense of time urgency, an excessive competitive drive, and difficulty accepting and enjoying leisure time. They are more likely to show symptoms of stress.</a:t>
            </a:r>
          </a:p>
          <a:p>
            <a:endParaRPr lang="en-US" altLang="en-US">
              <a:ea typeface="MS PGothic" panose="020B0600070205080204" pitchFamily="34" charset="-128"/>
            </a:endParaRPr>
          </a:p>
          <a:p>
            <a:r>
              <a:rPr lang="en-US" altLang="en-US">
                <a:ea typeface="MS PGothic" panose="020B0600070205080204" pitchFamily="34" charset="-128"/>
              </a:rPr>
              <a:t>In contrast, </a:t>
            </a:r>
            <a:r>
              <a:rPr lang="en-US" altLang="en-US" b="1">
                <a:ea typeface="MS PGothic" panose="020B0600070205080204" pitchFamily="34" charset="-128"/>
              </a:rPr>
              <a:t>Type B personalities </a:t>
            </a:r>
            <a:r>
              <a:rPr lang="en-US" altLang="en-US">
                <a:ea typeface="MS PGothic" panose="020B0600070205080204" pitchFamily="34" charset="-128"/>
              </a:rPr>
              <a:t>have little to no sense of time urgency or impatience. Stress comes from the hostility and anger associated with Type A behavior. Surprisingly, Type Bs are just as susceptible.</a:t>
            </a:r>
            <a:endParaRPr lang="en-US" altLang="en-US"/>
          </a:p>
          <a:p>
            <a:endParaRPr lang="en-US" altLang="en-US"/>
          </a:p>
        </p:txBody>
      </p:sp>
      <p:sp>
        <p:nvSpPr>
          <p:cNvPr id="52228" name="Slide Number Placeholder 3">
            <a:extLst>
              <a:ext uri="{FF2B5EF4-FFF2-40B4-BE49-F238E27FC236}">
                <a16:creationId xmlns:a16="http://schemas.microsoft.com/office/drawing/2014/main" id="{4F57BCDF-B9A4-950E-6DCD-F400595F5C9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F44DAF4-4F96-004D-9804-0FC2037AD598}" type="slidenum">
              <a:rPr lang="en-US" altLang="en-US">
                <a:latin typeface="Verdana" panose="020B0604030504040204" pitchFamily="34" charset="0"/>
              </a:rPr>
              <a:pPr/>
              <a:t>21</a:t>
            </a:fld>
            <a:endParaRPr lang="en-US" altLang="en-US">
              <a:latin typeface="Verdana" panose="020B060403050404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97031B0F-CE89-768B-9A01-D3F03E8AA369}"/>
              </a:ext>
            </a:extLst>
          </p:cNvPr>
          <p:cNvSpPr>
            <a:spLocks noGrp="1" noRot="1" noChangeAspect="1" noChangeArrowheads="1" noTextEdit="1"/>
          </p:cNvSpPr>
          <p:nvPr>
            <p:ph type="sldImg"/>
          </p:nvPr>
        </p:nvSpPr>
        <p:spPr>
          <a:ln/>
        </p:spPr>
      </p:sp>
      <p:sp>
        <p:nvSpPr>
          <p:cNvPr id="54275" name="Notes Placeholder 2">
            <a:extLst>
              <a:ext uri="{FF2B5EF4-FFF2-40B4-BE49-F238E27FC236}">
                <a16:creationId xmlns:a16="http://schemas.microsoft.com/office/drawing/2014/main" id="{4ECBEA3A-AAC9-4662-9815-4A9DA73813F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pPr>
            <a:r>
              <a:rPr lang="en-US" altLang="en-US">
                <a:ea typeface="MS PGothic" panose="020B0600070205080204" pitchFamily="34" charset="-128"/>
              </a:rPr>
              <a:t>Remember, not all stress is dysfunctional. Even though stress can never be totally eliminated, managers want to reduce the stress that leads to dysfunctional work behavior by controlling certain organizational factors that can reduce job-related stress and offering help for personal stress.</a:t>
            </a:r>
          </a:p>
          <a:p>
            <a:pPr>
              <a:lnSpc>
                <a:spcPct val="80000"/>
              </a:lnSpc>
            </a:pPr>
            <a:endParaRPr lang="en-US" altLang="en-US">
              <a:ea typeface="MS PGothic" panose="020B0600070205080204" pitchFamily="34" charset="-128"/>
            </a:endParaRPr>
          </a:p>
          <a:p>
            <a:pPr>
              <a:lnSpc>
                <a:spcPct val="90000"/>
              </a:lnSpc>
            </a:pPr>
            <a:r>
              <a:rPr lang="en-US" altLang="en-US">
                <a:ea typeface="MS PGothic" panose="020B0600070205080204" pitchFamily="34" charset="-128"/>
              </a:rPr>
              <a:t>To reduce job-related stress, managers begin with employee selection</a:t>
            </a:r>
            <a:r>
              <a:rPr lang="en-US" altLang="en-US" sz="600">
                <a:ea typeface="MS PGothic" panose="020B0600070205080204" pitchFamily="34" charset="-128"/>
              </a:rPr>
              <a:t>—</a:t>
            </a:r>
            <a:r>
              <a:rPr lang="en-US" altLang="en-US">
                <a:ea typeface="MS PGothic" panose="020B0600070205080204" pitchFamily="34" charset="-128"/>
              </a:rPr>
              <a:t>making sure that an </a:t>
            </a:r>
            <a:r>
              <a:rPr lang="en-US" altLang="en-US" b="1">
                <a:ea typeface="MS PGothic" panose="020B0600070205080204" pitchFamily="34" charset="-128"/>
              </a:rPr>
              <a:t>employee’s abilities match the job requirements</a:t>
            </a:r>
            <a:r>
              <a:rPr lang="en-US" altLang="en-US">
                <a:ea typeface="MS PGothic" panose="020B0600070205080204" pitchFamily="34" charset="-128"/>
              </a:rPr>
              <a:t>. A realistic job preview during the selection process can help minimize stress by clarifying job expectations. Ongoing organizational communications keep ambiguity-induced stress to a minimum. Similarly, a performance planning program (such as MBO) states job responsibilities clearly provides clear performance goals, and reduces ambiguity through feedback. </a:t>
            </a:r>
            <a:r>
              <a:rPr lang="en-US" altLang="en-US" b="1">
                <a:ea typeface="MS PGothic" panose="020B0600070205080204" pitchFamily="34" charset="-128"/>
              </a:rPr>
              <a:t>Job redesign </a:t>
            </a:r>
            <a:r>
              <a:rPr lang="en-US" altLang="en-US">
                <a:ea typeface="MS PGothic" panose="020B0600070205080204" pitchFamily="34" charset="-128"/>
              </a:rPr>
              <a:t>can also reduce stress by increasing challenge, including employees in decision making, or reducing the workload. Allowing employees to participate in decisions to gain social support also lessen stress.</a:t>
            </a:r>
          </a:p>
          <a:p>
            <a:pPr>
              <a:lnSpc>
                <a:spcPct val="80000"/>
              </a:lnSpc>
            </a:pPr>
            <a:endParaRPr lang="en-US" altLang="en-US">
              <a:ea typeface="MS PGothic" panose="020B0600070205080204" pitchFamily="34" charset="-128"/>
            </a:endParaRPr>
          </a:p>
          <a:p>
            <a:pPr>
              <a:lnSpc>
                <a:spcPct val="80000"/>
              </a:lnSpc>
            </a:pPr>
            <a:r>
              <a:rPr lang="en-US" altLang="en-US">
                <a:ea typeface="MS PGothic" panose="020B0600070205080204" pitchFamily="34" charset="-128"/>
              </a:rPr>
              <a:t>Stress from an employee’s personal life is not easy for a manager to control directly and there is the question of whether a manager has the right to intrude, even subtly, in an employee’s personal life. If the manager believes it’s ethical and the employee is receptive, consider employee assistance or wellness programs. The rationale for </a:t>
            </a:r>
            <a:r>
              <a:rPr lang="en-US" altLang="en-US" b="1">
                <a:ea typeface="MS PGothic" panose="020B0600070205080204" pitchFamily="34" charset="-128"/>
              </a:rPr>
              <a:t>employee assistance programs</a:t>
            </a:r>
            <a:r>
              <a:rPr lang="en-US" altLang="en-US">
                <a:ea typeface="MS PGothic" panose="020B0600070205080204" pitchFamily="34" charset="-128"/>
              </a:rPr>
              <a:t> is to get a productive employee back on the job as quickly as possible. </a:t>
            </a:r>
            <a:r>
              <a:rPr lang="en-US" altLang="en-US" b="1">
                <a:ea typeface="MS PGothic" panose="020B0600070205080204" pitchFamily="34" charset="-128"/>
              </a:rPr>
              <a:t>Wellness programs </a:t>
            </a:r>
            <a:r>
              <a:rPr lang="en-US" altLang="en-US">
                <a:ea typeface="MS PGothic" panose="020B0600070205080204" pitchFamily="34" charset="-128"/>
              </a:rPr>
              <a:t>are designed to keep employees healthy.</a:t>
            </a:r>
            <a:endParaRPr lang="en-US" altLang="en-US"/>
          </a:p>
        </p:txBody>
      </p:sp>
      <p:sp>
        <p:nvSpPr>
          <p:cNvPr id="54276" name="Slide Number Placeholder 3">
            <a:extLst>
              <a:ext uri="{FF2B5EF4-FFF2-40B4-BE49-F238E27FC236}">
                <a16:creationId xmlns:a16="http://schemas.microsoft.com/office/drawing/2014/main" id="{2998BF2A-F34C-DF2A-3477-C123194ED1A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D549F57-5E31-F94E-AB32-E2B401FD0506}" type="slidenum">
              <a:rPr lang="en-US" altLang="en-US">
                <a:latin typeface="Verdana" panose="020B0604030504040204" pitchFamily="34" charset="0"/>
              </a:rPr>
              <a:pPr/>
              <a:t>22</a:t>
            </a:fld>
            <a:endParaRPr lang="en-US" altLang="en-US">
              <a:latin typeface="Verdana" panose="020B060403050404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D46D4A4B-CB4B-3DFC-7491-E52858A58C6D}"/>
              </a:ext>
            </a:extLst>
          </p:cNvPr>
          <p:cNvSpPr>
            <a:spLocks noGrp="1" noRot="1" noChangeAspect="1" noChangeArrowheads="1" noTextEdit="1"/>
          </p:cNvSpPr>
          <p:nvPr>
            <p:ph type="sldImg"/>
          </p:nvPr>
        </p:nvSpPr>
        <p:spPr>
          <a:ln/>
        </p:spPr>
      </p:sp>
      <p:sp>
        <p:nvSpPr>
          <p:cNvPr id="56323" name="Notes Placeholder 2">
            <a:extLst>
              <a:ext uri="{FF2B5EF4-FFF2-40B4-BE49-F238E27FC236}">
                <a16:creationId xmlns:a16="http://schemas.microsoft.com/office/drawing/2014/main" id="{75468DA2-4E32-5736-3332-8B3C0E92B22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IN" altLang="en-US"/>
          </a:p>
        </p:txBody>
      </p:sp>
      <p:sp>
        <p:nvSpPr>
          <p:cNvPr id="56324" name="Slide Number Placeholder 3">
            <a:extLst>
              <a:ext uri="{FF2B5EF4-FFF2-40B4-BE49-F238E27FC236}">
                <a16:creationId xmlns:a16="http://schemas.microsoft.com/office/drawing/2014/main" id="{4F8058FF-C578-8C18-2FED-17FEB956DC6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EA0E5F3-B109-6F4F-BFE3-499C270ABDE2}" type="slidenum">
              <a:rPr lang="en-US" altLang="en-US">
                <a:latin typeface="Verdana" panose="020B0604030504040204" pitchFamily="34" charset="0"/>
              </a:rPr>
              <a:pPr/>
              <a:t>24</a:t>
            </a:fld>
            <a:endParaRPr lang="en-US" altLang="en-US">
              <a:latin typeface="Verdana" panose="020B060403050404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17071070-5A8A-27F9-F519-1CEEBCECE66A}"/>
              </a:ext>
            </a:extLst>
          </p:cNvPr>
          <p:cNvSpPr>
            <a:spLocks noGrp="1" noRot="1" noChangeAspect="1" noChangeArrowheads="1" noTextEdit="1"/>
          </p:cNvSpPr>
          <p:nvPr>
            <p:ph type="sldImg"/>
          </p:nvPr>
        </p:nvSpPr>
        <p:spPr>
          <a:ln/>
        </p:spPr>
      </p:sp>
      <p:sp>
        <p:nvSpPr>
          <p:cNvPr id="58371" name="Notes Placeholder 2">
            <a:extLst>
              <a:ext uri="{FF2B5EF4-FFF2-40B4-BE49-F238E27FC236}">
                <a16:creationId xmlns:a16="http://schemas.microsoft.com/office/drawing/2014/main" id="{9CE2A597-AE8B-715F-7144-126FB6E7DC8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Success in business today demands innovation. In the dynamic, chaotic world of global competition, organizations must create new products and services and adopt state-of-the-art technology if they’re going to compete successfully.</a:t>
            </a:r>
          </a:p>
          <a:p>
            <a:endParaRPr lang="en-US" altLang="en-US" b="1">
              <a:ea typeface="MS PGothic" panose="020B0600070205080204" pitchFamily="34" charset="-128"/>
            </a:endParaRPr>
          </a:p>
          <a:p>
            <a:r>
              <a:rPr lang="en-US" altLang="en-US" b="1">
                <a:ea typeface="MS PGothic" panose="020B0600070205080204" pitchFamily="34" charset="-128"/>
              </a:rPr>
              <a:t>Creativity </a:t>
            </a:r>
            <a:r>
              <a:rPr lang="en-US" altLang="en-US">
                <a:ea typeface="MS PGothic" panose="020B0600070205080204" pitchFamily="34" charset="-128"/>
              </a:rPr>
              <a:t>refers to the ability to combine ideas in a unique way or to make unusual associations between ideas. A creative organization develops unique ways of working or novel solutions to problems. For instance, at Mattel, company officials introduced “Project Platypus,” a special group that includes people from a variety of disciplines such as engineering, marketing, design, and sales, and tries to get them to “think outside the box” to understand the sociology and psychology behind children’s play patterns. To fuel this kind of thinking, team members embarked on imagination exercises, group crying, and juggling with a stuffed-bunny to learn to “let go.” </a:t>
            </a:r>
          </a:p>
          <a:p>
            <a:endParaRPr lang="en-US" altLang="en-US">
              <a:ea typeface="MS PGothic" panose="020B0600070205080204" pitchFamily="34" charset="-128"/>
            </a:endParaRPr>
          </a:p>
          <a:p>
            <a:r>
              <a:rPr lang="en-US" altLang="en-US">
                <a:ea typeface="MS PGothic" panose="020B0600070205080204" pitchFamily="34" charset="-128"/>
              </a:rPr>
              <a:t>The outcomes of the creative process need to be turned into useful products or work methods, which is defined as </a:t>
            </a:r>
            <a:r>
              <a:rPr lang="en-US" altLang="en-US" b="1">
                <a:ea typeface="MS PGothic" panose="020B0600070205080204" pitchFamily="34" charset="-128"/>
              </a:rPr>
              <a:t>innovation</a:t>
            </a:r>
            <a:r>
              <a:rPr lang="en-US" altLang="en-US">
                <a:ea typeface="MS PGothic" panose="020B0600070205080204" pitchFamily="34" charset="-128"/>
              </a:rPr>
              <a:t>. The innovative organization is characterized by its ability to channel creativity into useful outcomes. When managers talk about changing an organization to make it more creative, they usually mean they want to stimulate and nurture innovation.</a:t>
            </a:r>
            <a:endParaRPr lang="en-US" altLang="en-US"/>
          </a:p>
          <a:p>
            <a:endParaRPr lang="en-US" altLang="en-US"/>
          </a:p>
        </p:txBody>
      </p:sp>
      <p:sp>
        <p:nvSpPr>
          <p:cNvPr id="58372" name="Slide Number Placeholder 3">
            <a:extLst>
              <a:ext uri="{FF2B5EF4-FFF2-40B4-BE49-F238E27FC236}">
                <a16:creationId xmlns:a16="http://schemas.microsoft.com/office/drawing/2014/main" id="{DE5705DC-51A7-76CA-FF49-B4796E315B8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1C1D50E-E2AE-A44D-BD98-6EF36C7BA4E2}" type="slidenum">
              <a:rPr lang="en-US" altLang="en-US">
                <a:latin typeface="Verdana" panose="020B0604030504040204" pitchFamily="34" charset="0"/>
              </a:rPr>
              <a:pPr/>
              <a:t>25</a:t>
            </a:fld>
            <a:endParaRPr lang="en-US" altLang="en-US">
              <a:latin typeface="Verdana" panose="020B060403050404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6846EB11-4B19-4BBA-BBDC-B2231710638D}"/>
              </a:ext>
            </a:extLst>
          </p:cNvPr>
          <p:cNvSpPr>
            <a:spLocks noGrp="1" noRot="1" noChangeAspect="1" noChangeArrowheads="1" noTextEdit="1"/>
          </p:cNvSpPr>
          <p:nvPr>
            <p:ph type="sldImg"/>
          </p:nvPr>
        </p:nvSpPr>
        <p:spPr>
          <a:ln/>
        </p:spPr>
      </p:sp>
      <p:sp>
        <p:nvSpPr>
          <p:cNvPr id="60419" name="Notes Placeholder 2">
            <a:extLst>
              <a:ext uri="{FF2B5EF4-FFF2-40B4-BE49-F238E27FC236}">
                <a16:creationId xmlns:a16="http://schemas.microsoft.com/office/drawing/2014/main" id="{A4E58314-A5E5-FDC5-A8AD-1659F8A8C5B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pPr>
            <a:r>
              <a:rPr lang="en-US" altLang="en-US">
                <a:ea typeface="MS PGothic" panose="020B0600070205080204" pitchFamily="34" charset="-128"/>
              </a:rPr>
              <a:t>Some people believe that creativity is inborn; others believe that with training, anyone can be creative. The latter group views creativity as a fourfold process consisting of perception, incubation, inspiration, and innovation.</a:t>
            </a:r>
          </a:p>
          <a:p>
            <a:pPr>
              <a:lnSpc>
                <a:spcPct val="80000"/>
              </a:lnSpc>
            </a:pPr>
            <a:endParaRPr lang="en-US" altLang="en-US" i="1">
              <a:ea typeface="MS PGothic" panose="020B0600070205080204" pitchFamily="34" charset="-128"/>
            </a:endParaRPr>
          </a:p>
          <a:p>
            <a:pPr>
              <a:lnSpc>
                <a:spcPct val="80000"/>
              </a:lnSpc>
              <a:buFont typeface="Calibri" panose="020F0502020204030204" pitchFamily="34" charset="0"/>
              <a:buAutoNum type="arabicPeriod"/>
            </a:pPr>
            <a:r>
              <a:rPr lang="en-US" altLang="en-US">
                <a:ea typeface="MS PGothic" panose="020B0600070205080204" pitchFamily="34" charset="-128"/>
              </a:rPr>
              <a:t> </a:t>
            </a:r>
            <a:r>
              <a:rPr lang="en-US" altLang="en-US" b="1">
                <a:ea typeface="MS PGothic" panose="020B0600070205080204" pitchFamily="34" charset="-128"/>
              </a:rPr>
              <a:t>Perception</a:t>
            </a:r>
            <a:r>
              <a:rPr lang="en-US" altLang="en-US" i="1">
                <a:ea typeface="MS PGothic" panose="020B0600070205080204" pitchFamily="34" charset="-128"/>
              </a:rPr>
              <a:t> </a:t>
            </a:r>
            <a:r>
              <a:rPr lang="en-US" altLang="en-US">
                <a:ea typeface="MS PGothic" panose="020B0600070205080204" pitchFamily="34" charset="-128"/>
              </a:rPr>
              <a:t>involves the way you see things; being creative means seeing things from a unique perspective. </a:t>
            </a:r>
          </a:p>
          <a:p>
            <a:pPr>
              <a:lnSpc>
                <a:spcPct val="80000"/>
              </a:lnSpc>
              <a:buFont typeface="Calibri" panose="020F0502020204030204" pitchFamily="34" charset="0"/>
              <a:buAutoNum type="arabicPeriod"/>
            </a:pPr>
            <a:r>
              <a:rPr lang="en-US" altLang="en-US">
                <a:ea typeface="MS PGothic" panose="020B0600070205080204" pitchFamily="34" charset="-128"/>
              </a:rPr>
              <a:t> While employees sit on their ideas to</a:t>
            </a:r>
            <a:r>
              <a:rPr lang="en-US" altLang="en-US" b="1">
                <a:ea typeface="MS PGothic" panose="020B0600070205080204" pitchFamily="34" charset="-128"/>
              </a:rPr>
              <a:t> incubate</a:t>
            </a:r>
            <a:r>
              <a:rPr lang="en-US" altLang="en-US">
                <a:ea typeface="MS PGothic" panose="020B0600070205080204" pitchFamily="34" charset="-128"/>
              </a:rPr>
              <a:t>, they should collect massive amounts of data that can be stored, retrieved, studied, reshaped, and finally molded into something new. </a:t>
            </a:r>
          </a:p>
          <a:p>
            <a:pPr>
              <a:lnSpc>
                <a:spcPct val="80000"/>
              </a:lnSpc>
              <a:buFont typeface="Calibri" panose="020F0502020204030204" pitchFamily="34" charset="0"/>
              <a:buAutoNum type="arabicPeriod"/>
            </a:pPr>
            <a:r>
              <a:rPr lang="en-US" altLang="en-US">
                <a:ea typeface="MS PGothic" panose="020B0600070205080204" pitchFamily="34" charset="-128"/>
              </a:rPr>
              <a:t> </a:t>
            </a:r>
            <a:r>
              <a:rPr lang="en-US" altLang="en-US" b="1">
                <a:ea typeface="MS PGothic" panose="020B0600070205080204" pitchFamily="34" charset="-128"/>
              </a:rPr>
              <a:t>Inspiration,</a:t>
            </a:r>
            <a:r>
              <a:rPr lang="en-US" altLang="en-US">
                <a:ea typeface="MS PGothic" panose="020B0600070205080204" pitchFamily="34" charset="-128"/>
              </a:rPr>
              <a:t> that is the moment when all your efforts successfully come together in the creative process, is similar. </a:t>
            </a:r>
          </a:p>
          <a:p>
            <a:pPr>
              <a:lnSpc>
                <a:spcPct val="80000"/>
              </a:lnSpc>
              <a:buFont typeface="Calibri" panose="020F0502020204030204" pitchFamily="34" charset="0"/>
              <a:buAutoNum type="arabicPeriod"/>
            </a:pPr>
            <a:r>
              <a:rPr lang="en-US" altLang="en-US">
                <a:ea typeface="MS PGothic" panose="020B0600070205080204" pitchFamily="34" charset="-128"/>
              </a:rPr>
              <a:t> </a:t>
            </a:r>
            <a:r>
              <a:rPr lang="en-US" altLang="en-US" b="1">
                <a:ea typeface="MS PGothic" panose="020B0600070205080204" pitchFamily="34" charset="-128"/>
              </a:rPr>
              <a:t>Innovation</a:t>
            </a:r>
            <a:r>
              <a:rPr lang="en-US" altLang="en-US">
                <a:ea typeface="MS PGothic" panose="020B0600070205080204" pitchFamily="34" charset="-128"/>
              </a:rPr>
              <a:t> takes inspiration and turns it into a useful product, service, or way of doing things. </a:t>
            </a:r>
          </a:p>
          <a:p>
            <a:pPr>
              <a:lnSpc>
                <a:spcPct val="80000"/>
              </a:lnSpc>
            </a:pPr>
            <a:endParaRPr lang="en-US" altLang="en-US">
              <a:ea typeface="MS PGothic" panose="020B0600070205080204" pitchFamily="34" charset="-128"/>
            </a:endParaRPr>
          </a:p>
          <a:p>
            <a:pPr>
              <a:lnSpc>
                <a:spcPct val="80000"/>
              </a:lnSpc>
            </a:pPr>
            <a:r>
              <a:rPr lang="en-US" altLang="en-US">
                <a:ea typeface="MS PGothic" panose="020B0600070205080204" pitchFamily="34" charset="-128"/>
              </a:rPr>
              <a:t>The systems model helps us understand how organizations become more innovative. If an organization wants innovative products and work methods (</a:t>
            </a:r>
            <a:r>
              <a:rPr lang="en-US" altLang="en-US" b="1">
                <a:ea typeface="MS PGothic" panose="020B0600070205080204" pitchFamily="34" charset="-128"/>
              </a:rPr>
              <a:t>outputs</a:t>
            </a:r>
            <a:r>
              <a:rPr lang="en-US" altLang="en-US">
                <a:ea typeface="MS PGothic" panose="020B0600070205080204" pitchFamily="34" charset="-128"/>
              </a:rPr>
              <a:t>), it has to take its </a:t>
            </a:r>
            <a:r>
              <a:rPr lang="en-US" altLang="en-US" b="1">
                <a:ea typeface="MS PGothic" panose="020B0600070205080204" pitchFamily="34" charset="-128"/>
              </a:rPr>
              <a:t>inputs</a:t>
            </a:r>
            <a:r>
              <a:rPr lang="en-US" altLang="en-US">
                <a:ea typeface="MS PGothic" panose="020B0600070205080204" pitchFamily="34" charset="-128"/>
              </a:rPr>
              <a:t> (creative people and groups) and transform them into those outputs.</a:t>
            </a:r>
          </a:p>
          <a:p>
            <a:pPr>
              <a:lnSpc>
                <a:spcPct val="80000"/>
              </a:lnSpc>
            </a:pPr>
            <a:endParaRPr lang="en-US" altLang="en-US">
              <a:ea typeface="MS PGothic" panose="020B0600070205080204" pitchFamily="34" charset="-128"/>
            </a:endParaRPr>
          </a:p>
          <a:p>
            <a:pPr>
              <a:lnSpc>
                <a:spcPct val="80000"/>
              </a:lnSpc>
            </a:pPr>
            <a:r>
              <a:rPr lang="en-US" altLang="en-US">
                <a:ea typeface="MS PGothic" panose="020B0600070205080204" pitchFamily="34" charset="-128"/>
              </a:rPr>
              <a:t>The </a:t>
            </a:r>
            <a:r>
              <a:rPr lang="en-US" altLang="en-US" b="1">
                <a:ea typeface="MS PGothic" panose="020B0600070205080204" pitchFamily="34" charset="-128"/>
              </a:rPr>
              <a:t>transformation process </a:t>
            </a:r>
            <a:r>
              <a:rPr lang="en-US" altLang="en-US">
                <a:ea typeface="MS PGothic" panose="020B0600070205080204" pitchFamily="34" charset="-128"/>
              </a:rPr>
              <a:t>requires the right environment to turn those inputs into innovative products or work methods. This “right” environment—that is, an environment that stimulates innovation—includes three variables: the organization’s structure, culture, and human resource practices, as seen in Exhibit 5–5 on the next slide.    </a:t>
            </a:r>
            <a:endParaRPr lang="en-US" altLang="en-US"/>
          </a:p>
          <a:p>
            <a:endParaRPr lang="en-US" altLang="en-US"/>
          </a:p>
        </p:txBody>
      </p:sp>
      <p:sp>
        <p:nvSpPr>
          <p:cNvPr id="60420" name="Slide Number Placeholder 3">
            <a:extLst>
              <a:ext uri="{FF2B5EF4-FFF2-40B4-BE49-F238E27FC236}">
                <a16:creationId xmlns:a16="http://schemas.microsoft.com/office/drawing/2014/main" id="{91462EA0-692F-5EE9-5C80-FFC3A224A8E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85986A9-6E58-034B-9495-AE4F91CC3FB7}" type="slidenum">
              <a:rPr lang="en-US" altLang="en-US">
                <a:latin typeface="Verdana" panose="020B0604030504040204" pitchFamily="34" charset="0"/>
              </a:rPr>
              <a:pPr/>
              <a:t>26</a:t>
            </a:fld>
            <a:endParaRPr lang="en-US" altLang="en-US">
              <a:latin typeface="Verdana" panose="020B060403050404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5D281346-85AB-11BF-9BDD-A879D5B87DAB}"/>
              </a:ext>
            </a:extLst>
          </p:cNvPr>
          <p:cNvSpPr>
            <a:spLocks noGrp="1" noRot="1" noChangeAspect="1" noChangeArrowheads="1" noTextEdit="1"/>
          </p:cNvSpPr>
          <p:nvPr>
            <p:ph type="sldImg"/>
          </p:nvPr>
        </p:nvSpPr>
        <p:spPr>
          <a:ln/>
        </p:spPr>
      </p:sp>
      <p:sp>
        <p:nvSpPr>
          <p:cNvPr id="62467" name="Notes Placeholder 2">
            <a:extLst>
              <a:ext uri="{FF2B5EF4-FFF2-40B4-BE49-F238E27FC236}">
                <a16:creationId xmlns:a16="http://schemas.microsoft.com/office/drawing/2014/main" id="{F42BCF63-C8AC-DEEA-131F-3247200C8EC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pPr>
            <a:r>
              <a:rPr lang="en-US" altLang="en-US">
                <a:ea typeface="MS PGothic" panose="020B0600070205080204" pitchFamily="34" charset="-128"/>
              </a:rPr>
              <a:t>The systems model helps us understand how organizations become more innovative. If an organization wants innovative products and work methods (</a:t>
            </a:r>
            <a:r>
              <a:rPr lang="en-US" altLang="en-US" b="1">
                <a:ea typeface="MS PGothic" panose="020B0600070205080204" pitchFamily="34" charset="-128"/>
              </a:rPr>
              <a:t>outputs</a:t>
            </a:r>
            <a:r>
              <a:rPr lang="en-US" altLang="en-US">
                <a:ea typeface="MS PGothic" panose="020B0600070205080204" pitchFamily="34" charset="-128"/>
              </a:rPr>
              <a:t>), it has to take its </a:t>
            </a:r>
            <a:r>
              <a:rPr lang="en-US" altLang="en-US" b="1">
                <a:ea typeface="MS PGothic" panose="020B0600070205080204" pitchFamily="34" charset="-128"/>
              </a:rPr>
              <a:t>inputs</a:t>
            </a:r>
            <a:r>
              <a:rPr lang="en-US" altLang="en-US">
                <a:ea typeface="MS PGothic" panose="020B0600070205080204" pitchFamily="34" charset="-128"/>
              </a:rPr>
              <a:t> (creative people and groups) and transform them into those outputs.</a:t>
            </a:r>
          </a:p>
          <a:p>
            <a:pPr>
              <a:lnSpc>
                <a:spcPct val="80000"/>
              </a:lnSpc>
            </a:pPr>
            <a:endParaRPr lang="en-US" altLang="en-US">
              <a:ea typeface="MS PGothic" panose="020B0600070205080204" pitchFamily="34" charset="-128"/>
            </a:endParaRPr>
          </a:p>
          <a:p>
            <a:pPr>
              <a:lnSpc>
                <a:spcPct val="80000"/>
              </a:lnSpc>
            </a:pPr>
            <a:r>
              <a:rPr lang="en-US" altLang="en-US">
                <a:ea typeface="MS PGothic" panose="020B0600070205080204" pitchFamily="34" charset="-128"/>
              </a:rPr>
              <a:t>The </a:t>
            </a:r>
            <a:r>
              <a:rPr lang="en-US" altLang="en-US" b="1">
                <a:ea typeface="MS PGothic" panose="020B0600070205080204" pitchFamily="34" charset="-128"/>
              </a:rPr>
              <a:t>transformation process </a:t>
            </a:r>
            <a:r>
              <a:rPr lang="en-US" altLang="en-US">
                <a:ea typeface="MS PGothic" panose="020B0600070205080204" pitchFamily="34" charset="-128"/>
              </a:rPr>
              <a:t>requires the right environment to turn those inputs into innovative products or work methods. This “right” environment—that is, an environment that stimulates innovation—includes three variables: the organization’s structure, culture, and human resource practices, as seen in Exhibit 5–5.</a:t>
            </a:r>
            <a:endParaRPr lang="en-US" altLang="en-US"/>
          </a:p>
        </p:txBody>
      </p:sp>
      <p:sp>
        <p:nvSpPr>
          <p:cNvPr id="62468" name="Slide Number Placeholder 3">
            <a:extLst>
              <a:ext uri="{FF2B5EF4-FFF2-40B4-BE49-F238E27FC236}">
                <a16:creationId xmlns:a16="http://schemas.microsoft.com/office/drawing/2014/main" id="{C68CF628-3C0C-83CD-0CAF-0AA37E8B419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6F90E03-C713-9247-B362-D7B9FD9AFF9B}" type="slidenum">
              <a:rPr lang="en-US" altLang="en-US">
                <a:latin typeface="Verdana" panose="020B0604030504040204" pitchFamily="34" charset="0"/>
              </a:rPr>
              <a:pPr/>
              <a:t>27</a:t>
            </a:fld>
            <a:endParaRPr lang="en-US" altLang="en-US">
              <a:latin typeface="Verdana" panose="020B060403050404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73AD79F6-D046-0CB1-08AA-48FB15E9ED59}"/>
              </a:ext>
            </a:extLst>
          </p:cNvPr>
          <p:cNvSpPr>
            <a:spLocks noGrp="1" noRot="1" noChangeAspect="1" noChangeArrowheads="1" noTextEdit="1"/>
          </p:cNvSpPr>
          <p:nvPr>
            <p:ph type="sldImg"/>
          </p:nvPr>
        </p:nvSpPr>
        <p:spPr>
          <a:ln/>
        </p:spPr>
      </p:sp>
      <p:sp>
        <p:nvSpPr>
          <p:cNvPr id="66563" name="Notes Placeholder 2">
            <a:extLst>
              <a:ext uri="{FF2B5EF4-FFF2-40B4-BE49-F238E27FC236}">
                <a16:creationId xmlns:a16="http://schemas.microsoft.com/office/drawing/2014/main" id="{21B125D7-7967-1FB3-1E43-04883338517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pPr>
            <a:r>
              <a:rPr lang="en-US" altLang="en-US" sz="1100">
                <a:ea typeface="MS PGothic" panose="020B0600070205080204" pitchFamily="34" charset="-128"/>
              </a:rPr>
              <a:t>Innovative organizations tend to have similar cultures that encourage experimentation; reward both successes and failures; and celebrate mistakes. An innovative organization is likely to have the following characteristics:</a:t>
            </a:r>
          </a:p>
          <a:p>
            <a:pPr>
              <a:lnSpc>
                <a:spcPct val="90000"/>
              </a:lnSpc>
            </a:pPr>
            <a:endParaRPr lang="en-US" altLang="en-US" sz="1100">
              <a:ea typeface="MS PGothic" panose="020B0600070205080204" pitchFamily="34" charset="-128"/>
            </a:endParaRPr>
          </a:p>
          <a:p>
            <a:pPr marL="460375" lvl="1" indent="-228600">
              <a:lnSpc>
                <a:spcPct val="90000"/>
              </a:lnSpc>
              <a:buFont typeface="Calibri" panose="020F0502020204030204" pitchFamily="34" charset="0"/>
              <a:buAutoNum type="arabicPeriod"/>
            </a:pPr>
            <a:r>
              <a:rPr lang="en-US" altLang="en-US" sz="1100">
                <a:ea typeface="MS PGothic" panose="020B0600070205080204" pitchFamily="34" charset="-128"/>
              </a:rPr>
              <a:t>Too much emphasis on objectivity and specificity constrains creativity.</a:t>
            </a:r>
          </a:p>
          <a:p>
            <a:pPr marL="460375" lvl="1" indent="-228600">
              <a:lnSpc>
                <a:spcPct val="90000"/>
              </a:lnSpc>
              <a:buFont typeface="Calibri" panose="020F0502020204030204" pitchFamily="34" charset="0"/>
              <a:buAutoNum type="arabicPeriod"/>
            </a:pPr>
            <a:r>
              <a:rPr lang="en-US" altLang="en-US" sz="1100">
                <a:ea typeface="MS PGothic" panose="020B0600070205080204" pitchFamily="34" charset="-128"/>
              </a:rPr>
              <a:t>Individuals who offer impractical, even foolish, answers to “what-if” questions are not stifled. What at first seems impractical might lead to innovative solutions.</a:t>
            </a:r>
          </a:p>
          <a:p>
            <a:pPr marL="460375" lvl="1" indent="-228600">
              <a:lnSpc>
                <a:spcPct val="90000"/>
              </a:lnSpc>
              <a:buFont typeface="Calibri" panose="020F0502020204030204" pitchFamily="34" charset="0"/>
              <a:buAutoNum type="arabicPeriod"/>
            </a:pPr>
            <a:r>
              <a:rPr lang="en-US" altLang="en-US" sz="1100">
                <a:ea typeface="MS PGothic" panose="020B0600070205080204" pitchFamily="34" charset="-128"/>
              </a:rPr>
              <a:t>Rules, regulations, policies, and similar organizational controls are kept to a minimum.</a:t>
            </a:r>
          </a:p>
          <a:p>
            <a:pPr marL="460375" lvl="1" indent="-228600">
              <a:lnSpc>
                <a:spcPct val="90000"/>
              </a:lnSpc>
              <a:buFont typeface="Calibri" panose="020F0502020204030204" pitchFamily="34" charset="0"/>
              <a:buAutoNum type="arabicPeriod"/>
            </a:pPr>
            <a:r>
              <a:rPr lang="en-US" altLang="en-US" sz="1100">
                <a:ea typeface="MS PGothic" panose="020B0600070205080204" pitchFamily="34" charset="-128"/>
              </a:rPr>
              <a:t>Employees are encouraged to experiment without fear of consequences should they fail. Mistakes are treated as learning opportunities.</a:t>
            </a:r>
          </a:p>
          <a:p>
            <a:pPr marL="460375" lvl="1" indent="-228600">
              <a:lnSpc>
                <a:spcPct val="90000"/>
              </a:lnSpc>
              <a:buFont typeface="Calibri" panose="020F0502020204030204" pitchFamily="34" charset="0"/>
              <a:buAutoNum type="arabicPeriod"/>
            </a:pPr>
            <a:r>
              <a:rPr lang="en-US" altLang="en-US" sz="1100">
                <a:ea typeface="MS PGothic" panose="020B0600070205080204" pitchFamily="34" charset="-128"/>
              </a:rPr>
              <a:t>Diversity of opinions is encouraged. Harmony and agreement among individuals or units are not assumed to be evidence of high performance.</a:t>
            </a:r>
          </a:p>
          <a:p>
            <a:pPr marL="460375" lvl="1" indent="-228600">
              <a:lnSpc>
                <a:spcPct val="90000"/>
              </a:lnSpc>
              <a:buFont typeface="Calibri" panose="020F0502020204030204" pitchFamily="34" charset="0"/>
              <a:buAutoNum type="arabicPeriod"/>
            </a:pPr>
            <a:r>
              <a:rPr lang="en-US" altLang="en-US" sz="1100">
                <a:ea typeface="MS PGothic" panose="020B0600070205080204" pitchFamily="34" charset="-128"/>
              </a:rPr>
              <a:t>Goals are made clear, and individuals are encouraged to consider alternative routes to reach these goals. Focusing on ends suggests that there might be several right answers to any given problem.</a:t>
            </a:r>
          </a:p>
          <a:p>
            <a:pPr marL="460375" lvl="1" indent="-228600">
              <a:lnSpc>
                <a:spcPct val="90000"/>
              </a:lnSpc>
              <a:buFont typeface="Calibri" panose="020F0502020204030204" pitchFamily="34" charset="0"/>
              <a:buAutoNum type="arabicPeriod"/>
            </a:pPr>
            <a:r>
              <a:rPr lang="en-US" altLang="en-US" sz="1100">
                <a:ea typeface="MS PGothic" panose="020B0600070205080204" pitchFamily="34" charset="-128"/>
              </a:rPr>
              <a:t>Managers closely monitor the environment and respond to changes as they occur. </a:t>
            </a:r>
          </a:p>
          <a:p>
            <a:pPr marL="460375" lvl="1" indent="-228600">
              <a:lnSpc>
                <a:spcPct val="90000"/>
              </a:lnSpc>
              <a:buFont typeface="Calibri" panose="020F0502020204030204" pitchFamily="34" charset="0"/>
              <a:buAutoNum type="arabicPeriod"/>
            </a:pPr>
            <a:r>
              <a:rPr lang="en-US" altLang="en-US" sz="1100">
                <a:ea typeface="MS PGothic" panose="020B0600070205080204" pitchFamily="34" charset="-128"/>
              </a:rPr>
              <a:t>Managers provide positive feedback, encouragement, and support so employees feel that their creative ideas receive attention. </a:t>
            </a:r>
            <a:endParaRPr lang="en-US" altLang="en-US"/>
          </a:p>
        </p:txBody>
      </p:sp>
      <p:sp>
        <p:nvSpPr>
          <p:cNvPr id="66564" name="Slide Number Placeholder 3">
            <a:extLst>
              <a:ext uri="{FF2B5EF4-FFF2-40B4-BE49-F238E27FC236}">
                <a16:creationId xmlns:a16="http://schemas.microsoft.com/office/drawing/2014/main" id="{F06F4D52-C70A-28C8-CCFC-8EDA05B97F4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516B3AB-DBC0-C747-82C2-648978645BF4}" type="slidenum">
              <a:rPr lang="en-US" altLang="en-US">
                <a:latin typeface="Verdana" panose="020B0604030504040204" pitchFamily="34" charset="0"/>
              </a:rPr>
              <a:pPr/>
              <a:t>28</a:t>
            </a:fld>
            <a:endParaRPr lang="en-US" altLang="en-US">
              <a:latin typeface="Verdana" panose="020B060403050404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6E144E5B-DFB7-59A4-F68D-0177B71B408A}"/>
              </a:ext>
            </a:extLst>
          </p:cNvPr>
          <p:cNvSpPr>
            <a:spLocks noGrp="1" noRot="1" noChangeAspect="1" noChangeArrowheads="1" noTextEdit="1"/>
          </p:cNvSpPr>
          <p:nvPr>
            <p:ph type="sldImg"/>
          </p:nvPr>
        </p:nvSpPr>
        <p:spPr>
          <a:ln/>
        </p:spPr>
      </p:sp>
      <p:sp>
        <p:nvSpPr>
          <p:cNvPr id="68611" name="Notes Placeholder 2">
            <a:extLst>
              <a:ext uri="{FF2B5EF4-FFF2-40B4-BE49-F238E27FC236}">
                <a16:creationId xmlns:a16="http://schemas.microsoft.com/office/drawing/2014/main" id="{C8ED0FBB-1744-3B74-8BCE-C89E5101838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Innovative organizations (1) actively promote the training and development of their members so the members’ knowledge remains current, (2) they offer their employees high job security to reduce the fear of getting fired for making mistakes, and (3) they encourage individuals to become idea champions by actively and enthusiastically supporting new ideas, building support, overcoming resistance, and ensuring that innovations are implemented.</a:t>
            </a:r>
          </a:p>
          <a:p>
            <a:endParaRPr lang="en-US" altLang="en-US">
              <a:ea typeface="MS PGothic" panose="020B0600070205080204" pitchFamily="34" charset="-128"/>
            </a:endParaRPr>
          </a:p>
          <a:p>
            <a:r>
              <a:rPr lang="en-US" altLang="en-US">
                <a:ea typeface="MS PGothic" panose="020B0600070205080204" pitchFamily="34" charset="-128"/>
              </a:rPr>
              <a:t>Research finds that </a:t>
            </a:r>
            <a:r>
              <a:rPr lang="en-US" altLang="en-US" b="1">
                <a:ea typeface="MS PGothic" panose="020B0600070205080204" pitchFamily="34" charset="-128"/>
              </a:rPr>
              <a:t>idea champions </a:t>
            </a:r>
            <a:r>
              <a:rPr lang="en-US" altLang="en-US">
                <a:ea typeface="MS PGothic" panose="020B0600070205080204" pitchFamily="34" charset="-128"/>
              </a:rPr>
              <a:t>have certain personality characteristics in common: extremely high self-confidence, persistence, energy, and a tendency toward risk taking. They also display characteristics associated with dynamic leadership: They inspire and energize others with their vision of the potential of an innovation and through their strong personal conviction in their mission. They’re also good at gaining the commitment of others to support their mission.</a:t>
            </a:r>
          </a:p>
          <a:p>
            <a:endParaRPr lang="en-US" altLang="en-US">
              <a:ea typeface="MS PGothic" panose="020B0600070205080204" pitchFamily="34" charset="-128"/>
            </a:endParaRPr>
          </a:p>
          <a:p>
            <a:r>
              <a:rPr lang="en-US" altLang="en-US">
                <a:ea typeface="MS PGothic" panose="020B0600070205080204" pitchFamily="34" charset="-128"/>
              </a:rPr>
              <a:t>Idea champions also have jobs that provide considerable decision-making discretion. This autonomy helps them introduce and implement innovations in organizations.</a:t>
            </a:r>
            <a:endParaRPr lang="en-US" altLang="en-US"/>
          </a:p>
        </p:txBody>
      </p:sp>
      <p:sp>
        <p:nvSpPr>
          <p:cNvPr id="68612" name="Slide Number Placeholder 3">
            <a:extLst>
              <a:ext uri="{FF2B5EF4-FFF2-40B4-BE49-F238E27FC236}">
                <a16:creationId xmlns:a16="http://schemas.microsoft.com/office/drawing/2014/main" id="{A97E7119-41D6-9CA6-087D-0A4C0AC24D0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8DBEE0B-C8B6-3B4A-A3F1-81AB36E052A5}" type="slidenum">
              <a:rPr lang="en-US" altLang="en-US">
                <a:latin typeface="Verdana" panose="020B0604030504040204" pitchFamily="34" charset="0"/>
              </a:rPr>
              <a:pPr/>
              <a:t>29</a:t>
            </a:fld>
            <a:endParaRPr lang="en-US" altLang="en-US">
              <a:latin typeface="Verdana" panose="020B060403050404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DF868502-1B1F-BFC0-8915-F65B30CD34FA}"/>
              </a:ext>
            </a:extLst>
          </p:cNvPr>
          <p:cNvSpPr>
            <a:spLocks noGrp="1" noRot="1" noChangeAspect="1" noChangeArrowheads="1" noTextEdit="1"/>
          </p:cNvSpPr>
          <p:nvPr>
            <p:ph type="sldImg"/>
          </p:nvPr>
        </p:nvSpPr>
        <p:spPr>
          <a:ln/>
        </p:spPr>
      </p:sp>
      <p:sp>
        <p:nvSpPr>
          <p:cNvPr id="70659" name="Notes Placeholder 2">
            <a:extLst>
              <a:ext uri="{FF2B5EF4-FFF2-40B4-BE49-F238E27FC236}">
                <a16:creationId xmlns:a16="http://schemas.microsoft.com/office/drawing/2014/main" id="{C35F7A17-FD37-59D6-B126-0A07517358A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IN" altLang="en-US"/>
          </a:p>
        </p:txBody>
      </p:sp>
      <p:sp>
        <p:nvSpPr>
          <p:cNvPr id="70660" name="Slide Number Placeholder 3">
            <a:extLst>
              <a:ext uri="{FF2B5EF4-FFF2-40B4-BE49-F238E27FC236}">
                <a16:creationId xmlns:a16="http://schemas.microsoft.com/office/drawing/2014/main" id="{7DE158F6-9C60-49F6-56FA-9C64306FFF3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0EA7179-122F-1447-8C09-5ABDCA09DEE0}" type="slidenum">
              <a:rPr lang="en-US" altLang="en-US">
                <a:latin typeface="Verdana" panose="020B0604030504040204" pitchFamily="34" charset="0"/>
              </a:rPr>
              <a:pPr/>
              <a:t>30</a:t>
            </a:fld>
            <a:endParaRPr lang="en-US" altLang="en-US">
              <a:latin typeface="Verdana" panose="020B060403050404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0D4EBDC7-4908-BD36-1A1D-6F58C6C45532}"/>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CF97A421-1E72-4E38-E963-9690CD9F546D}"/>
              </a:ext>
            </a:extLst>
          </p:cNvPr>
          <p:cNvSpPr>
            <a:spLocks noGrp="1"/>
          </p:cNvSpPr>
          <p:nvPr>
            <p:ph type="body" idx="1"/>
          </p:nvPr>
        </p:nvSpPr>
        <p:spPr/>
        <p:txBody>
          <a:bodyPr>
            <a:normAutofit/>
          </a:bodyPr>
          <a:lstStyle/>
          <a:p>
            <a:pPr>
              <a:defRPr/>
            </a:pPr>
            <a:r>
              <a:rPr lang="en-US" dirty="0"/>
              <a:t>For many of us, it’s become routine to turn to Amazon when we need to purchase health care products, books, and so many other products and now even banking services. Amazon is an example of </a:t>
            </a:r>
            <a:r>
              <a:rPr lang="en-US" b="1" dirty="0"/>
              <a:t>disruptive innovation</a:t>
            </a:r>
            <a:r>
              <a:rPr lang="en-IN" dirty="0">
                <a:solidFill>
                  <a:srgbClr val="FF0000"/>
                </a:solidFill>
                <a:latin typeface="+mn-lt"/>
              </a:rPr>
              <a:t>—</a:t>
            </a:r>
            <a:r>
              <a:rPr lang="en-US" dirty="0"/>
              <a:t>it has radically changed the rules of the game for many industries.</a:t>
            </a:r>
          </a:p>
          <a:p>
            <a:pPr>
              <a:defRPr/>
            </a:pPr>
            <a:endParaRPr lang="en-US" dirty="0"/>
          </a:p>
          <a:p>
            <a:pPr>
              <a:defRPr/>
            </a:pPr>
            <a:r>
              <a:rPr lang="en-US" dirty="0"/>
              <a:t>We need to distinguish disruptive innovation from sustaining innovation. We often think of innovations in terms of things like the HDTV, backup cameras on cars, fingerprint technology on smartphones, or even Double-</a:t>
            </a:r>
            <a:r>
              <a:rPr lang="en-US" dirty="0" err="1"/>
              <a:t>Stuf</a:t>
            </a:r>
            <a:r>
              <a:rPr lang="en-US" dirty="0"/>
              <a:t> Oreos. These are examples of </a:t>
            </a:r>
            <a:r>
              <a:rPr lang="en-US" b="1" dirty="0"/>
              <a:t>sustaining innovation </a:t>
            </a:r>
            <a:r>
              <a:rPr lang="en-US" dirty="0"/>
              <a:t>because they sustain the status quo.</a:t>
            </a:r>
          </a:p>
          <a:p>
            <a:pPr>
              <a:defRPr/>
            </a:pPr>
            <a:endParaRPr lang="en-US" dirty="0"/>
          </a:p>
        </p:txBody>
      </p:sp>
      <p:sp>
        <p:nvSpPr>
          <p:cNvPr id="72708" name="Slide Number Placeholder 3">
            <a:extLst>
              <a:ext uri="{FF2B5EF4-FFF2-40B4-BE49-F238E27FC236}">
                <a16:creationId xmlns:a16="http://schemas.microsoft.com/office/drawing/2014/main" id="{6E54755E-7B68-5519-71D1-3E924046675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77BA903-3B4B-0E41-99C8-0C1E8FDFB746}" type="slidenum">
              <a:rPr lang="en-US" altLang="en-US">
                <a:latin typeface="Verdana" panose="020B0604030504040204" pitchFamily="34" charset="0"/>
              </a:rPr>
              <a:pPr/>
              <a:t>31</a:t>
            </a:fld>
            <a:endParaRPr lang="en-US" altLang="en-US">
              <a:latin typeface="Verdana" panose="020B0604030504040204"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9DFDCCDB-8AE0-9B82-5071-8C2FDA50BE86}"/>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A7D583D8-697F-4500-E57A-D53F3F909039}"/>
              </a:ext>
            </a:extLst>
          </p:cNvPr>
          <p:cNvSpPr>
            <a:spLocks noGrp="1"/>
          </p:cNvSpPr>
          <p:nvPr>
            <p:ph type="body" idx="1"/>
          </p:nvPr>
        </p:nvSpPr>
        <p:spPr/>
        <p:txBody>
          <a:bodyPr/>
          <a:lstStyle/>
          <a:p>
            <a:pPr>
              <a:defRPr/>
            </a:pPr>
            <a:r>
              <a:rPr lang="en-US" dirty="0">
                <a:latin typeface="+mn-lt"/>
              </a:rPr>
              <a:t>In practice, disruptive innovation has been around for centuries. Vanderbilt’s railroads disrupted the sailing-ship business. Alexander Bell’s telephone rang the death-knell for Western Union’s telegraphy.</a:t>
            </a:r>
          </a:p>
          <a:p>
            <a:pPr>
              <a:defRPr/>
            </a:pPr>
            <a:r>
              <a:rPr lang="en-US" dirty="0">
                <a:latin typeface="+mn-lt"/>
              </a:rPr>
              <a:t>Ford and other automobile builders destroyed horse-drawn buggy manufacturers. As Exhibit 5–6 shows, there is no shortage of businesses that have suffered at the expense of disruptive innovation.</a:t>
            </a:r>
            <a:endParaRPr lang="en-US" dirty="0"/>
          </a:p>
        </p:txBody>
      </p:sp>
      <p:sp>
        <p:nvSpPr>
          <p:cNvPr id="74756" name="Slide Number Placeholder 3">
            <a:extLst>
              <a:ext uri="{FF2B5EF4-FFF2-40B4-BE49-F238E27FC236}">
                <a16:creationId xmlns:a16="http://schemas.microsoft.com/office/drawing/2014/main" id="{AD35E3F1-9574-09AB-C4FF-6080258516E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48ACDD5-45E8-3A4D-9F52-DE2F082F861E}" type="slidenum">
              <a:rPr lang="en-US" altLang="en-US">
                <a:latin typeface="Verdana" panose="020B0604030504040204" pitchFamily="34" charset="0"/>
              </a:rPr>
              <a:pPr/>
              <a:t>32</a:t>
            </a:fld>
            <a:endParaRPr lang="en-US" altLang="en-US">
              <a:latin typeface="Verdana" panose="020B0604030504040204" pitchFamily="34" charset="0"/>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4F4ADA65-0CD1-82A2-76C5-5F8F90105CF3}"/>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0660D32B-D469-4C3E-A3EC-F4E470F7ED36}"/>
              </a:ext>
            </a:extLst>
          </p:cNvPr>
          <p:cNvSpPr>
            <a:spLocks noGrp="1"/>
          </p:cNvSpPr>
          <p:nvPr>
            <p:ph type="body" idx="1"/>
          </p:nvPr>
        </p:nvSpPr>
        <p:spPr/>
        <p:txBody>
          <a:bodyPr/>
          <a:lstStyle/>
          <a:p>
            <a:pPr>
              <a:defRPr/>
            </a:pPr>
            <a:r>
              <a:rPr lang="en-US" dirty="0">
                <a:latin typeface="+mn-lt"/>
              </a:rPr>
              <a:t>In practice, disruptive innovation has been around for centuries. Vanderbilt’s railroads disrupted the sailing-ship business. Alexander Bell’s telephone rang the death-knell for Western Union’s telegraphy.</a:t>
            </a:r>
          </a:p>
          <a:p>
            <a:pPr>
              <a:defRPr/>
            </a:pPr>
            <a:r>
              <a:rPr lang="en-US" dirty="0">
                <a:latin typeface="+mn-lt"/>
              </a:rPr>
              <a:t>Ford and other automobile builders destroyed horse-drawn buggy manufacturers. As Exhibit 5–6 shows, there is no shortage of businesses that have suffered at the expense of disruptive innovation.</a:t>
            </a:r>
            <a:endParaRPr lang="en-US" dirty="0"/>
          </a:p>
        </p:txBody>
      </p:sp>
      <p:sp>
        <p:nvSpPr>
          <p:cNvPr id="76804" name="Slide Number Placeholder 3">
            <a:extLst>
              <a:ext uri="{FF2B5EF4-FFF2-40B4-BE49-F238E27FC236}">
                <a16:creationId xmlns:a16="http://schemas.microsoft.com/office/drawing/2014/main" id="{4CDC0C0D-D4BB-82E7-7264-11AE764A932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982CA9E-833C-CE42-9753-A3400246F343}" type="slidenum">
              <a:rPr lang="en-US" altLang="en-US">
                <a:latin typeface="Verdana" panose="020B0604030504040204" pitchFamily="34" charset="0"/>
              </a:rPr>
              <a:pPr/>
              <a:t>33</a:t>
            </a:fld>
            <a:endParaRPr lang="en-US" altLang="en-US">
              <a:latin typeface="Verdana" panose="020B0604030504040204" pitchFamily="34"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3F211459-53F0-0073-D096-BFF7E5CFD0D2}"/>
              </a:ext>
            </a:extLst>
          </p:cNvPr>
          <p:cNvSpPr>
            <a:spLocks noGrp="1" noRot="1" noChangeAspect="1" noChangeArrowheads="1" noTextEdit="1"/>
          </p:cNvSpPr>
          <p:nvPr>
            <p:ph type="sldImg"/>
          </p:nvPr>
        </p:nvSpPr>
        <p:spPr>
          <a:ln/>
        </p:spPr>
      </p:sp>
      <p:sp>
        <p:nvSpPr>
          <p:cNvPr id="78851" name="Notes Placeholder 2">
            <a:extLst>
              <a:ext uri="{FF2B5EF4-FFF2-40B4-BE49-F238E27FC236}">
                <a16:creationId xmlns:a16="http://schemas.microsoft.com/office/drawing/2014/main" id="{826AFDD4-D1AF-F42A-8CE4-08D13BD888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Disruptive innovations are a threat to many businesses and it’s important to avoid creating an organizational culture that acts as a constraint on change. </a:t>
            </a:r>
          </a:p>
          <a:p>
            <a:endParaRPr lang="en-US" altLang="en-US"/>
          </a:p>
          <a:p>
            <a:r>
              <a:rPr lang="en-US" altLang="en-US"/>
              <a:t>Entrepreneurs need to think opportunity! Look for established businesses that can be disrupted! Corporate managers need to create an appropriate response.</a:t>
            </a:r>
          </a:p>
          <a:p>
            <a:endParaRPr lang="en-US" altLang="en-US"/>
          </a:p>
          <a:p>
            <a:r>
              <a:rPr lang="en-US" altLang="en-US"/>
              <a:t>Disruptive response needs to be carried out by a group that is separated from the rest of the organization, physically and structurally.  These </a:t>
            </a:r>
            <a:r>
              <a:rPr lang="en-US" altLang="en-US" b="1"/>
              <a:t>skunk works </a:t>
            </a:r>
            <a:r>
              <a:rPr lang="en-US" altLang="en-US"/>
              <a:t>need to be able to operate without being constrained by corporate culture or parent company cost structures.</a:t>
            </a:r>
            <a:r>
              <a:rPr lang="en-US" altLang="en-US" b="1"/>
              <a:t> </a:t>
            </a:r>
            <a:r>
              <a:rPr lang="en-US" altLang="en-US"/>
              <a:t> </a:t>
            </a:r>
          </a:p>
        </p:txBody>
      </p:sp>
      <p:sp>
        <p:nvSpPr>
          <p:cNvPr id="78852" name="Slide Number Placeholder 3">
            <a:extLst>
              <a:ext uri="{FF2B5EF4-FFF2-40B4-BE49-F238E27FC236}">
                <a16:creationId xmlns:a16="http://schemas.microsoft.com/office/drawing/2014/main" id="{8C35BBF5-2C2F-912A-E1BF-0D87ED2F752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5F43DCF-FAC3-7843-ACE1-4F535230F206}" type="slidenum">
              <a:rPr lang="en-US" altLang="en-US">
                <a:latin typeface="Verdana" panose="020B0604030504040204" pitchFamily="34" charset="0"/>
              </a:rPr>
              <a:pPr/>
              <a:t>34</a:t>
            </a:fld>
            <a:endParaRPr lang="en-US" altLang="en-US">
              <a:latin typeface="Verdana" panose="020B0604030504040204" pitchFamily="34" charset="0"/>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32C4610D-8F60-E4CA-7BFB-7A87BCB96361}"/>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239E84BD-C797-AF8E-B0AA-777B4E35DA72}"/>
              </a:ext>
            </a:extLst>
          </p:cNvPr>
          <p:cNvSpPr>
            <a:spLocks noGrp="1"/>
          </p:cNvSpPr>
          <p:nvPr>
            <p:ph type="body" idx="1"/>
          </p:nvPr>
        </p:nvSpPr>
        <p:spPr/>
        <p:txBody>
          <a:bodyPr/>
          <a:lstStyle/>
          <a:p>
            <a:pPr>
              <a:defRPr/>
            </a:pPr>
            <a:r>
              <a:rPr lang="en-US" dirty="0"/>
              <a:t>Some career advice for success in a disruptive world:</a:t>
            </a:r>
          </a:p>
          <a:p>
            <a:pPr marL="171450" indent="-171450">
              <a:buFont typeface="Arial" panose="020B0604020202020204" pitchFamily="34" charset="0"/>
              <a:buChar char="•"/>
              <a:defRPr/>
            </a:pPr>
            <a:r>
              <a:rPr lang="en-US" dirty="0">
                <a:latin typeface="+mn-lt"/>
              </a:rPr>
              <a:t>Never get comfortable with a single employer.</a:t>
            </a:r>
          </a:p>
          <a:p>
            <a:pPr marL="171450" indent="-171450">
              <a:buFont typeface="Arial" panose="020B0604020202020204" pitchFamily="34" charset="0"/>
              <a:buChar char="•"/>
              <a:defRPr/>
            </a:pPr>
            <a:r>
              <a:rPr lang="en-US" dirty="0">
                <a:latin typeface="+mn-lt"/>
              </a:rPr>
              <a:t>Keep your skills current.</a:t>
            </a:r>
          </a:p>
          <a:p>
            <a:pPr marL="171450" indent="-171450">
              <a:buFont typeface="Arial" panose="020B0604020202020204" pitchFamily="34" charset="0"/>
              <a:buChar char="•"/>
              <a:defRPr/>
            </a:pPr>
            <a:r>
              <a:rPr lang="en-US" dirty="0">
                <a:latin typeface="+mn-lt"/>
              </a:rPr>
              <a:t>Remember that YOU are responsible for your future.</a:t>
            </a:r>
          </a:p>
          <a:p>
            <a:pPr marL="171450" indent="-171450">
              <a:buFont typeface="Arial" panose="020B0604020202020204" pitchFamily="34" charset="0"/>
              <a:buChar char="•"/>
              <a:defRPr/>
            </a:pPr>
            <a:r>
              <a:rPr lang="en-US" dirty="0">
                <a:latin typeface="+mn-lt"/>
              </a:rPr>
              <a:t>Finally, take risks while you’re young.</a:t>
            </a:r>
            <a:endParaRPr lang="en-US" dirty="0"/>
          </a:p>
          <a:p>
            <a:pPr>
              <a:defRPr/>
            </a:pPr>
            <a:endParaRPr lang="en-US" dirty="0"/>
          </a:p>
        </p:txBody>
      </p:sp>
      <p:sp>
        <p:nvSpPr>
          <p:cNvPr id="80900" name="Slide Number Placeholder 3">
            <a:extLst>
              <a:ext uri="{FF2B5EF4-FFF2-40B4-BE49-F238E27FC236}">
                <a16:creationId xmlns:a16="http://schemas.microsoft.com/office/drawing/2014/main" id="{A5AB303D-BD3E-4577-05CA-6FE0B918BDF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3410BBE-EBF6-8440-A085-9AC667202E4F}" type="slidenum">
              <a:rPr lang="en-US" altLang="en-US">
                <a:latin typeface="Verdana" panose="020B0604030504040204" pitchFamily="34" charset="0"/>
              </a:rPr>
              <a:pPr/>
              <a:t>35</a:t>
            </a:fld>
            <a:endParaRPr lang="en-US" altLang="en-US">
              <a:latin typeface="Verdana" panose="020B060403050404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7470469-33DB-76F5-19EE-E54700102175}"/>
              </a:ext>
            </a:extLst>
          </p:cNvPr>
          <p:cNvSpPr>
            <a:spLocks noGrp="1"/>
          </p:cNvSpPr>
          <p:nvPr>
            <p:ph type="dt" sz="half" idx="10"/>
          </p:nvPr>
        </p:nvSpPr>
        <p:spPr>
          <a:xfrm>
            <a:off x="395288" y="6524625"/>
            <a:ext cx="971550" cy="219075"/>
          </a:xfrm>
        </p:spPr>
        <p:txBody>
          <a:bodyPr/>
          <a:lstStyle>
            <a:lvl1pPr>
              <a:defRPr/>
            </a:lvl1pPr>
          </a:lstStyle>
          <a:p>
            <a:pPr>
              <a:defRPr/>
            </a:pPr>
            <a:fld id="{4AEDFDFB-3788-1C43-992F-4847B59A3CFD}" type="datetime1">
              <a:rPr lang="en-GB" altLang="en-US"/>
              <a:pPr>
                <a:defRPr/>
              </a:pPr>
              <a:t>08/04/2024</a:t>
            </a:fld>
            <a:endParaRPr lang="en-GB" altLang="en-US"/>
          </a:p>
        </p:txBody>
      </p:sp>
      <p:sp>
        <p:nvSpPr>
          <p:cNvPr id="5" name="Footer Placeholder 4">
            <a:extLst>
              <a:ext uri="{FF2B5EF4-FFF2-40B4-BE49-F238E27FC236}">
                <a16:creationId xmlns:a16="http://schemas.microsoft.com/office/drawing/2014/main" id="{B933E0D5-C3A5-89B0-E98B-8A26C31EB366}"/>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33CD992-3183-2C1C-9FE4-9174DF2BD981}"/>
              </a:ext>
            </a:extLst>
          </p:cNvPr>
          <p:cNvSpPr>
            <a:spLocks noGrp="1"/>
          </p:cNvSpPr>
          <p:nvPr>
            <p:ph type="sldNum" sz="quarter" idx="12"/>
          </p:nvPr>
        </p:nvSpPr>
        <p:spPr/>
        <p:txBody>
          <a:bodyPr/>
          <a:lstStyle>
            <a:lvl1pPr>
              <a:defRPr smtClean="0"/>
            </a:lvl1pPr>
          </a:lstStyle>
          <a:p>
            <a:pPr>
              <a:defRPr/>
            </a:pPr>
            <a:fld id="{24C6B5D6-FE52-E64A-90C6-13353A9ED411}" type="slidenum">
              <a:rPr lang="en-GB" altLang="en-US"/>
              <a:pPr>
                <a:defRPr/>
              </a:pPr>
              <a:t>‹#›</a:t>
            </a:fld>
            <a:endParaRPr lang="en-GB" altLang="en-US"/>
          </a:p>
        </p:txBody>
      </p:sp>
    </p:spTree>
    <p:extLst>
      <p:ext uri="{BB962C8B-B14F-4D97-AF65-F5344CB8AC3E}">
        <p14:creationId xmlns:p14="http://schemas.microsoft.com/office/powerpoint/2010/main" val="13754495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C1A530-0EE9-2389-15B1-1CBBCCDE1E2A}"/>
              </a:ext>
            </a:extLst>
          </p:cNvPr>
          <p:cNvSpPr>
            <a:spLocks noGrp="1"/>
          </p:cNvSpPr>
          <p:nvPr>
            <p:ph type="dt" sz="half" idx="10"/>
          </p:nvPr>
        </p:nvSpPr>
        <p:spPr/>
        <p:txBody>
          <a:bodyPr/>
          <a:lstStyle>
            <a:lvl1pPr>
              <a:defRPr/>
            </a:lvl1pPr>
          </a:lstStyle>
          <a:p>
            <a:pPr>
              <a:defRPr/>
            </a:pPr>
            <a:fld id="{9EC8F95B-8932-A041-92E9-A610F752BD5A}" type="datetime1">
              <a:rPr lang="en-GB" altLang="en-US"/>
              <a:pPr>
                <a:defRPr/>
              </a:pPr>
              <a:t>08/04/2024</a:t>
            </a:fld>
            <a:endParaRPr lang="en-GB" altLang="en-US"/>
          </a:p>
        </p:txBody>
      </p:sp>
      <p:sp>
        <p:nvSpPr>
          <p:cNvPr id="5" name="Footer Placeholder 4">
            <a:extLst>
              <a:ext uri="{FF2B5EF4-FFF2-40B4-BE49-F238E27FC236}">
                <a16:creationId xmlns:a16="http://schemas.microsoft.com/office/drawing/2014/main" id="{06801EE6-F67C-E879-6055-8229954B1F2F}"/>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5479ADDC-05BF-56A4-B311-6C28878B5D15}"/>
              </a:ext>
            </a:extLst>
          </p:cNvPr>
          <p:cNvSpPr>
            <a:spLocks noGrp="1"/>
          </p:cNvSpPr>
          <p:nvPr>
            <p:ph type="sldNum" sz="quarter" idx="12"/>
          </p:nvPr>
        </p:nvSpPr>
        <p:spPr/>
        <p:txBody>
          <a:bodyPr/>
          <a:lstStyle>
            <a:lvl1pPr>
              <a:defRPr smtClean="0"/>
            </a:lvl1pPr>
          </a:lstStyle>
          <a:p>
            <a:pPr>
              <a:defRPr/>
            </a:pPr>
            <a:fld id="{E888E968-661A-0C43-ACE5-E72F44D97FF8}" type="slidenum">
              <a:rPr lang="en-GB" altLang="en-US"/>
              <a:pPr>
                <a:defRPr/>
              </a:pPr>
              <a:t>‹#›</a:t>
            </a:fld>
            <a:endParaRPr lang="en-GB" altLang="en-US"/>
          </a:p>
        </p:txBody>
      </p:sp>
    </p:spTree>
    <p:extLst>
      <p:ext uri="{BB962C8B-B14F-4D97-AF65-F5344CB8AC3E}">
        <p14:creationId xmlns:p14="http://schemas.microsoft.com/office/powerpoint/2010/main" val="27875218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8A5CF0C-92DA-6B4B-D4C3-C0BB234B3C84}"/>
              </a:ext>
            </a:extLst>
          </p:cNvPr>
          <p:cNvSpPr>
            <a:spLocks noGrp="1"/>
          </p:cNvSpPr>
          <p:nvPr>
            <p:ph type="dt" sz="half" idx="10"/>
          </p:nvPr>
        </p:nvSpPr>
        <p:spPr/>
        <p:txBody>
          <a:bodyPr/>
          <a:lstStyle>
            <a:lvl1pPr>
              <a:defRPr/>
            </a:lvl1pPr>
          </a:lstStyle>
          <a:p>
            <a:pPr>
              <a:defRPr/>
            </a:pPr>
            <a:fld id="{B014B90C-F0E8-6142-846E-A3AA63391CAB}" type="datetime1">
              <a:rPr lang="en-GB" altLang="en-US"/>
              <a:pPr>
                <a:defRPr/>
              </a:pPr>
              <a:t>08/04/2024</a:t>
            </a:fld>
            <a:endParaRPr lang="en-GB" altLang="en-US"/>
          </a:p>
        </p:txBody>
      </p:sp>
      <p:sp>
        <p:nvSpPr>
          <p:cNvPr id="5" name="Slide Number Placeholder 5">
            <a:extLst>
              <a:ext uri="{FF2B5EF4-FFF2-40B4-BE49-F238E27FC236}">
                <a16:creationId xmlns:a16="http://schemas.microsoft.com/office/drawing/2014/main" id="{DBF2D570-6E1A-66B2-F791-F8CB42B12546}"/>
              </a:ext>
            </a:extLst>
          </p:cNvPr>
          <p:cNvSpPr>
            <a:spLocks noGrp="1"/>
          </p:cNvSpPr>
          <p:nvPr>
            <p:ph type="sldNum" sz="quarter" idx="11"/>
          </p:nvPr>
        </p:nvSpPr>
        <p:spPr/>
        <p:txBody>
          <a:bodyPr/>
          <a:lstStyle>
            <a:lvl1pPr>
              <a:defRPr/>
            </a:lvl1pPr>
          </a:lstStyle>
          <a:p>
            <a:pPr>
              <a:defRPr/>
            </a:pPr>
            <a:fld id="{C2317ABC-85A0-304E-BDC7-E4920969F30B}" type="slidenum">
              <a:rPr lang="en-GB" altLang="en-US"/>
              <a:pPr>
                <a:defRPr/>
              </a:pPr>
              <a:t>‹#›</a:t>
            </a:fld>
            <a:endParaRPr lang="en-GB" altLang="en-US"/>
          </a:p>
        </p:txBody>
      </p:sp>
    </p:spTree>
    <p:extLst>
      <p:ext uri="{BB962C8B-B14F-4D97-AF65-F5344CB8AC3E}">
        <p14:creationId xmlns:p14="http://schemas.microsoft.com/office/powerpoint/2010/main" val="20357847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E8039C7-F63E-56E6-FB2F-891D52BBE2BE}"/>
              </a:ext>
            </a:extLst>
          </p:cNvPr>
          <p:cNvSpPr>
            <a:spLocks noGrp="1"/>
          </p:cNvSpPr>
          <p:nvPr>
            <p:ph type="dt" sz="half" idx="10"/>
          </p:nvPr>
        </p:nvSpPr>
        <p:spPr/>
        <p:txBody>
          <a:bodyPr/>
          <a:lstStyle>
            <a:lvl1pPr>
              <a:defRPr/>
            </a:lvl1pPr>
          </a:lstStyle>
          <a:p>
            <a:pPr>
              <a:defRPr/>
            </a:pPr>
            <a:fld id="{1BD33FFB-3022-6845-9243-E63897293E77}" type="datetime1">
              <a:rPr lang="en-GB" altLang="en-US"/>
              <a:pPr>
                <a:defRPr/>
              </a:pPr>
              <a:t>08/04/2024</a:t>
            </a:fld>
            <a:endParaRPr lang="en-GB" altLang="en-US"/>
          </a:p>
        </p:txBody>
      </p:sp>
      <p:sp>
        <p:nvSpPr>
          <p:cNvPr id="6" name="Slide Number Placeholder 5">
            <a:extLst>
              <a:ext uri="{FF2B5EF4-FFF2-40B4-BE49-F238E27FC236}">
                <a16:creationId xmlns:a16="http://schemas.microsoft.com/office/drawing/2014/main" id="{E16E961D-A9DF-5C2B-B9D1-6BBD5E6E2C11}"/>
              </a:ext>
            </a:extLst>
          </p:cNvPr>
          <p:cNvSpPr>
            <a:spLocks noGrp="1"/>
          </p:cNvSpPr>
          <p:nvPr>
            <p:ph type="sldNum" sz="quarter" idx="11"/>
          </p:nvPr>
        </p:nvSpPr>
        <p:spPr/>
        <p:txBody>
          <a:bodyPr/>
          <a:lstStyle>
            <a:lvl1pPr>
              <a:defRPr/>
            </a:lvl1pPr>
          </a:lstStyle>
          <a:p>
            <a:pPr>
              <a:defRPr/>
            </a:pPr>
            <a:fld id="{73240B12-C9BA-1747-9275-3D5EC634F10F}" type="slidenum">
              <a:rPr lang="en-GB" altLang="en-US"/>
              <a:pPr>
                <a:defRPr/>
              </a:pPr>
              <a:t>‹#›</a:t>
            </a:fld>
            <a:endParaRPr lang="en-GB" altLang="en-US"/>
          </a:p>
        </p:txBody>
      </p:sp>
    </p:spTree>
    <p:extLst>
      <p:ext uri="{BB962C8B-B14F-4D97-AF65-F5344CB8AC3E}">
        <p14:creationId xmlns:p14="http://schemas.microsoft.com/office/powerpoint/2010/main" val="1076204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19F7BB93-7790-C95F-FFB5-9B3BA3FBF38B}"/>
              </a:ext>
            </a:extLst>
          </p:cNvPr>
          <p:cNvSpPr>
            <a:spLocks noGrp="1"/>
          </p:cNvSpPr>
          <p:nvPr>
            <p:ph type="dt" sz="half" idx="10"/>
          </p:nvPr>
        </p:nvSpPr>
        <p:spPr/>
        <p:txBody>
          <a:bodyPr/>
          <a:lstStyle>
            <a:lvl1pPr>
              <a:defRPr/>
            </a:lvl1pPr>
          </a:lstStyle>
          <a:p>
            <a:pPr>
              <a:defRPr/>
            </a:pPr>
            <a:fld id="{1D3C3A87-5294-6C4C-BFDC-563E02780F89}" type="datetime1">
              <a:rPr lang="en-GB" altLang="en-US"/>
              <a:pPr>
                <a:defRPr/>
              </a:pPr>
              <a:t>08/04/2024</a:t>
            </a:fld>
            <a:endParaRPr lang="en-GB" altLang="en-US"/>
          </a:p>
        </p:txBody>
      </p:sp>
      <p:sp>
        <p:nvSpPr>
          <p:cNvPr id="8" name="Slide Number Placeholder 5">
            <a:extLst>
              <a:ext uri="{FF2B5EF4-FFF2-40B4-BE49-F238E27FC236}">
                <a16:creationId xmlns:a16="http://schemas.microsoft.com/office/drawing/2014/main" id="{807D86C5-652C-6E10-69BA-F7F3F293DE82}"/>
              </a:ext>
            </a:extLst>
          </p:cNvPr>
          <p:cNvSpPr>
            <a:spLocks noGrp="1"/>
          </p:cNvSpPr>
          <p:nvPr>
            <p:ph type="sldNum" sz="quarter" idx="11"/>
          </p:nvPr>
        </p:nvSpPr>
        <p:spPr/>
        <p:txBody>
          <a:bodyPr/>
          <a:lstStyle>
            <a:lvl1pPr>
              <a:defRPr/>
            </a:lvl1pPr>
          </a:lstStyle>
          <a:p>
            <a:pPr>
              <a:defRPr/>
            </a:pPr>
            <a:fld id="{F2F389F6-490A-C947-BBE1-BF990A1727BD}" type="slidenum">
              <a:rPr lang="en-GB" altLang="en-US"/>
              <a:pPr>
                <a:defRPr/>
              </a:pPr>
              <a:t>‹#›</a:t>
            </a:fld>
            <a:endParaRPr lang="en-GB" altLang="en-US"/>
          </a:p>
        </p:txBody>
      </p:sp>
    </p:spTree>
    <p:extLst>
      <p:ext uri="{BB962C8B-B14F-4D97-AF65-F5344CB8AC3E}">
        <p14:creationId xmlns:p14="http://schemas.microsoft.com/office/powerpoint/2010/main" val="812937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FE0D9958-1473-D1FB-57A7-C4BD8776E02A}"/>
              </a:ext>
            </a:extLst>
          </p:cNvPr>
          <p:cNvSpPr>
            <a:spLocks noGrp="1"/>
          </p:cNvSpPr>
          <p:nvPr>
            <p:ph type="dt" sz="half" idx="10"/>
          </p:nvPr>
        </p:nvSpPr>
        <p:spPr/>
        <p:txBody>
          <a:bodyPr/>
          <a:lstStyle>
            <a:lvl1pPr>
              <a:defRPr/>
            </a:lvl1pPr>
          </a:lstStyle>
          <a:p>
            <a:pPr>
              <a:defRPr/>
            </a:pPr>
            <a:fld id="{5D43A42C-6328-F543-A7DD-488C268027AE}" type="datetime1">
              <a:rPr lang="en-GB" altLang="en-US"/>
              <a:pPr>
                <a:defRPr/>
              </a:pPr>
              <a:t>08/04/2024</a:t>
            </a:fld>
            <a:endParaRPr lang="en-GB" altLang="en-US"/>
          </a:p>
        </p:txBody>
      </p:sp>
      <p:sp>
        <p:nvSpPr>
          <p:cNvPr id="4" name="Slide Number Placeholder 5">
            <a:extLst>
              <a:ext uri="{FF2B5EF4-FFF2-40B4-BE49-F238E27FC236}">
                <a16:creationId xmlns:a16="http://schemas.microsoft.com/office/drawing/2014/main" id="{6B60CCE2-0B69-2EE0-A182-C5DEDCB28A31}"/>
              </a:ext>
            </a:extLst>
          </p:cNvPr>
          <p:cNvSpPr>
            <a:spLocks noGrp="1"/>
          </p:cNvSpPr>
          <p:nvPr>
            <p:ph type="sldNum" sz="quarter" idx="11"/>
          </p:nvPr>
        </p:nvSpPr>
        <p:spPr/>
        <p:txBody>
          <a:bodyPr/>
          <a:lstStyle>
            <a:lvl1pPr>
              <a:defRPr/>
            </a:lvl1pPr>
          </a:lstStyle>
          <a:p>
            <a:pPr>
              <a:defRPr/>
            </a:pPr>
            <a:fld id="{DA5BE55C-2D24-A242-BC8F-C1309DB03D13}" type="slidenum">
              <a:rPr lang="en-GB" altLang="en-US"/>
              <a:pPr>
                <a:defRPr/>
              </a:pPr>
              <a:t>‹#›</a:t>
            </a:fld>
            <a:endParaRPr lang="en-GB" altLang="en-US"/>
          </a:p>
        </p:txBody>
      </p:sp>
    </p:spTree>
    <p:extLst>
      <p:ext uri="{BB962C8B-B14F-4D97-AF65-F5344CB8AC3E}">
        <p14:creationId xmlns:p14="http://schemas.microsoft.com/office/powerpoint/2010/main" val="42729181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0CF9A346-473B-E031-8EB8-F7C21A955209}"/>
              </a:ext>
            </a:extLst>
          </p:cNvPr>
          <p:cNvSpPr>
            <a:spLocks noGrp="1"/>
          </p:cNvSpPr>
          <p:nvPr>
            <p:ph type="dt" sz="half" idx="10"/>
          </p:nvPr>
        </p:nvSpPr>
        <p:spPr/>
        <p:txBody>
          <a:bodyPr/>
          <a:lstStyle>
            <a:lvl1pPr>
              <a:defRPr/>
            </a:lvl1pPr>
          </a:lstStyle>
          <a:p>
            <a:pPr>
              <a:defRPr/>
            </a:pPr>
            <a:fld id="{CD79C71C-FFC9-3C40-BF03-C90AE7B0DEEA}" type="datetime1">
              <a:rPr lang="en-GB" altLang="en-US"/>
              <a:pPr>
                <a:defRPr/>
              </a:pPr>
              <a:t>08/04/2024</a:t>
            </a:fld>
            <a:endParaRPr lang="en-GB" altLang="en-US"/>
          </a:p>
        </p:txBody>
      </p:sp>
      <p:sp>
        <p:nvSpPr>
          <p:cNvPr id="3" name="Slide Number Placeholder 5">
            <a:extLst>
              <a:ext uri="{FF2B5EF4-FFF2-40B4-BE49-F238E27FC236}">
                <a16:creationId xmlns:a16="http://schemas.microsoft.com/office/drawing/2014/main" id="{6F1EF512-3591-00EE-F08B-A52392FDE6F8}"/>
              </a:ext>
            </a:extLst>
          </p:cNvPr>
          <p:cNvSpPr>
            <a:spLocks noGrp="1"/>
          </p:cNvSpPr>
          <p:nvPr>
            <p:ph type="sldNum" sz="quarter" idx="11"/>
          </p:nvPr>
        </p:nvSpPr>
        <p:spPr/>
        <p:txBody>
          <a:bodyPr/>
          <a:lstStyle>
            <a:lvl1pPr>
              <a:defRPr/>
            </a:lvl1pPr>
          </a:lstStyle>
          <a:p>
            <a:pPr>
              <a:defRPr/>
            </a:pPr>
            <a:fld id="{5683D79F-516D-114C-B19F-44470F918499}" type="slidenum">
              <a:rPr lang="en-GB" altLang="en-US"/>
              <a:pPr>
                <a:defRPr/>
              </a:pPr>
              <a:t>‹#›</a:t>
            </a:fld>
            <a:endParaRPr lang="en-GB" altLang="en-US"/>
          </a:p>
        </p:txBody>
      </p:sp>
    </p:spTree>
    <p:extLst>
      <p:ext uri="{BB962C8B-B14F-4D97-AF65-F5344CB8AC3E}">
        <p14:creationId xmlns:p14="http://schemas.microsoft.com/office/powerpoint/2010/main" val="8638267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FABDB51-894D-B0BD-D446-A6A30D5976C6}"/>
              </a:ext>
            </a:extLst>
          </p:cNvPr>
          <p:cNvSpPr>
            <a:spLocks noGrp="1"/>
          </p:cNvSpPr>
          <p:nvPr>
            <p:ph type="dt" sz="half" idx="10"/>
          </p:nvPr>
        </p:nvSpPr>
        <p:spPr/>
        <p:txBody>
          <a:bodyPr/>
          <a:lstStyle>
            <a:lvl1pPr>
              <a:defRPr/>
            </a:lvl1pPr>
          </a:lstStyle>
          <a:p>
            <a:pPr>
              <a:defRPr/>
            </a:pPr>
            <a:fld id="{48918CEC-4FBC-A848-835E-61D621685DF8}" type="datetime1">
              <a:rPr lang="en-GB" altLang="en-US"/>
              <a:pPr>
                <a:defRPr/>
              </a:pPr>
              <a:t>08/04/2024</a:t>
            </a:fld>
            <a:endParaRPr lang="en-GB" altLang="en-US"/>
          </a:p>
        </p:txBody>
      </p:sp>
      <p:sp>
        <p:nvSpPr>
          <p:cNvPr id="6" name="Slide Number Placeholder 5">
            <a:extLst>
              <a:ext uri="{FF2B5EF4-FFF2-40B4-BE49-F238E27FC236}">
                <a16:creationId xmlns:a16="http://schemas.microsoft.com/office/drawing/2014/main" id="{A44507A6-4275-6E19-1C86-1FA728199ED1}"/>
              </a:ext>
            </a:extLst>
          </p:cNvPr>
          <p:cNvSpPr>
            <a:spLocks noGrp="1"/>
          </p:cNvSpPr>
          <p:nvPr>
            <p:ph type="sldNum" sz="quarter" idx="11"/>
          </p:nvPr>
        </p:nvSpPr>
        <p:spPr/>
        <p:txBody>
          <a:bodyPr/>
          <a:lstStyle>
            <a:lvl1pPr>
              <a:defRPr/>
            </a:lvl1pPr>
          </a:lstStyle>
          <a:p>
            <a:pPr>
              <a:defRPr/>
            </a:pPr>
            <a:fld id="{164C5250-1F90-3848-B8C9-64F2CADE793F}" type="slidenum">
              <a:rPr lang="en-GB" altLang="en-US"/>
              <a:pPr>
                <a:defRPr/>
              </a:pPr>
              <a:t>‹#›</a:t>
            </a:fld>
            <a:endParaRPr lang="en-GB" altLang="en-US"/>
          </a:p>
        </p:txBody>
      </p:sp>
    </p:spTree>
    <p:extLst>
      <p:ext uri="{BB962C8B-B14F-4D97-AF65-F5344CB8AC3E}">
        <p14:creationId xmlns:p14="http://schemas.microsoft.com/office/powerpoint/2010/main" val="24092795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8C2BF28-507C-4E6A-B9A0-D70EE4F1EFB3}"/>
              </a:ext>
            </a:extLst>
          </p:cNvPr>
          <p:cNvSpPr>
            <a:spLocks noGrp="1"/>
          </p:cNvSpPr>
          <p:nvPr>
            <p:ph type="dt" sz="half" idx="10"/>
          </p:nvPr>
        </p:nvSpPr>
        <p:spPr/>
        <p:txBody>
          <a:bodyPr/>
          <a:lstStyle>
            <a:lvl1pPr>
              <a:defRPr/>
            </a:lvl1pPr>
          </a:lstStyle>
          <a:p>
            <a:pPr>
              <a:defRPr/>
            </a:pPr>
            <a:fld id="{4C9AD110-BB32-F346-BA04-60163BDDD953}" type="datetime1">
              <a:rPr lang="en-GB" altLang="en-US"/>
              <a:pPr>
                <a:defRPr/>
              </a:pPr>
              <a:t>08/04/2024</a:t>
            </a:fld>
            <a:endParaRPr lang="en-GB" altLang="en-US"/>
          </a:p>
        </p:txBody>
      </p:sp>
      <p:sp>
        <p:nvSpPr>
          <p:cNvPr id="6" name="Slide Number Placeholder 5">
            <a:extLst>
              <a:ext uri="{FF2B5EF4-FFF2-40B4-BE49-F238E27FC236}">
                <a16:creationId xmlns:a16="http://schemas.microsoft.com/office/drawing/2014/main" id="{FE800919-F2D6-B051-65F5-92C45B0F5D10}"/>
              </a:ext>
            </a:extLst>
          </p:cNvPr>
          <p:cNvSpPr>
            <a:spLocks noGrp="1"/>
          </p:cNvSpPr>
          <p:nvPr>
            <p:ph type="sldNum" sz="quarter" idx="11"/>
          </p:nvPr>
        </p:nvSpPr>
        <p:spPr/>
        <p:txBody>
          <a:bodyPr/>
          <a:lstStyle>
            <a:lvl1pPr>
              <a:defRPr/>
            </a:lvl1pPr>
          </a:lstStyle>
          <a:p>
            <a:pPr>
              <a:defRPr/>
            </a:pPr>
            <a:fld id="{49D05B0D-2201-AE4A-AA01-082CF036571B}" type="slidenum">
              <a:rPr lang="en-GB" altLang="en-US"/>
              <a:pPr>
                <a:defRPr/>
              </a:pPr>
              <a:t>‹#›</a:t>
            </a:fld>
            <a:endParaRPr lang="en-GB" altLang="en-US"/>
          </a:p>
        </p:txBody>
      </p:sp>
    </p:spTree>
    <p:extLst>
      <p:ext uri="{BB962C8B-B14F-4D97-AF65-F5344CB8AC3E}">
        <p14:creationId xmlns:p14="http://schemas.microsoft.com/office/powerpoint/2010/main" val="2125323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F98A1A-1A38-9F1C-094E-104A433C4E96}"/>
              </a:ext>
            </a:extLst>
          </p:cNvPr>
          <p:cNvSpPr>
            <a:spLocks noGrp="1"/>
          </p:cNvSpPr>
          <p:nvPr>
            <p:ph type="dt" sz="half" idx="10"/>
          </p:nvPr>
        </p:nvSpPr>
        <p:spPr/>
        <p:txBody>
          <a:bodyPr/>
          <a:lstStyle>
            <a:lvl1pPr>
              <a:defRPr/>
            </a:lvl1pPr>
          </a:lstStyle>
          <a:p>
            <a:pPr>
              <a:defRPr/>
            </a:pPr>
            <a:fld id="{79B7436F-B7B5-754A-B216-C816DFFD1F3D}" type="datetime1">
              <a:rPr lang="en-GB" altLang="en-US"/>
              <a:pPr>
                <a:defRPr/>
              </a:pPr>
              <a:t>08/04/2024</a:t>
            </a:fld>
            <a:endParaRPr lang="en-GB" altLang="en-US"/>
          </a:p>
        </p:txBody>
      </p:sp>
      <p:sp>
        <p:nvSpPr>
          <p:cNvPr id="5" name="Slide Number Placeholder 5">
            <a:extLst>
              <a:ext uri="{FF2B5EF4-FFF2-40B4-BE49-F238E27FC236}">
                <a16:creationId xmlns:a16="http://schemas.microsoft.com/office/drawing/2014/main" id="{A5DE25A7-7F27-9288-C34B-635E89676252}"/>
              </a:ext>
            </a:extLst>
          </p:cNvPr>
          <p:cNvSpPr>
            <a:spLocks noGrp="1"/>
          </p:cNvSpPr>
          <p:nvPr>
            <p:ph type="sldNum" sz="quarter" idx="11"/>
          </p:nvPr>
        </p:nvSpPr>
        <p:spPr/>
        <p:txBody>
          <a:bodyPr/>
          <a:lstStyle>
            <a:lvl1pPr>
              <a:defRPr/>
            </a:lvl1pPr>
          </a:lstStyle>
          <a:p>
            <a:pPr>
              <a:defRPr/>
            </a:pPr>
            <a:fld id="{E808AE2F-F439-B64C-AD0A-5B4D86A79655}" type="slidenum">
              <a:rPr lang="en-GB" altLang="en-US"/>
              <a:pPr>
                <a:defRPr/>
              </a:pPr>
              <a:t>‹#›</a:t>
            </a:fld>
            <a:endParaRPr lang="en-GB" altLang="en-US"/>
          </a:p>
        </p:txBody>
      </p:sp>
    </p:spTree>
    <p:extLst>
      <p:ext uri="{BB962C8B-B14F-4D97-AF65-F5344CB8AC3E}">
        <p14:creationId xmlns:p14="http://schemas.microsoft.com/office/powerpoint/2010/main" val="37159540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7A98F5-5AD4-23B5-1A26-60A5095975F0}"/>
              </a:ext>
            </a:extLst>
          </p:cNvPr>
          <p:cNvSpPr>
            <a:spLocks noGrp="1"/>
          </p:cNvSpPr>
          <p:nvPr>
            <p:ph type="dt" sz="half" idx="10"/>
          </p:nvPr>
        </p:nvSpPr>
        <p:spPr/>
        <p:txBody>
          <a:bodyPr/>
          <a:lstStyle>
            <a:lvl1pPr>
              <a:defRPr/>
            </a:lvl1pPr>
          </a:lstStyle>
          <a:p>
            <a:pPr>
              <a:defRPr/>
            </a:pPr>
            <a:fld id="{633E19AC-2329-9047-8E58-8B2AFAA4F85E}" type="datetime1">
              <a:rPr lang="en-GB" altLang="en-US"/>
              <a:pPr>
                <a:defRPr/>
              </a:pPr>
              <a:t>08/04/2024</a:t>
            </a:fld>
            <a:endParaRPr lang="en-GB" altLang="en-US"/>
          </a:p>
        </p:txBody>
      </p:sp>
      <p:sp>
        <p:nvSpPr>
          <p:cNvPr id="5" name="Slide Number Placeholder 5">
            <a:extLst>
              <a:ext uri="{FF2B5EF4-FFF2-40B4-BE49-F238E27FC236}">
                <a16:creationId xmlns:a16="http://schemas.microsoft.com/office/drawing/2014/main" id="{1FA5EC82-FB20-5563-E814-C40594FCD7DA}"/>
              </a:ext>
            </a:extLst>
          </p:cNvPr>
          <p:cNvSpPr>
            <a:spLocks noGrp="1"/>
          </p:cNvSpPr>
          <p:nvPr>
            <p:ph type="sldNum" sz="quarter" idx="11"/>
          </p:nvPr>
        </p:nvSpPr>
        <p:spPr/>
        <p:txBody>
          <a:bodyPr/>
          <a:lstStyle>
            <a:lvl1pPr>
              <a:defRPr/>
            </a:lvl1pPr>
          </a:lstStyle>
          <a:p>
            <a:pPr>
              <a:defRPr/>
            </a:pPr>
            <a:fld id="{2E0BE7FF-1498-F04B-8E3D-B6C613669614}" type="slidenum">
              <a:rPr lang="en-GB" altLang="en-US"/>
              <a:pPr>
                <a:defRPr/>
              </a:pPr>
              <a:t>‹#›</a:t>
            </a:fld>
            <a:endParaRPr lang="en-GB" altLang="en-US"/>
          </a:p>
        </p:txBody>
      </p:sp>
    </p:spTree>
    <p:extLst>
      <p:ext uri="{BB962C8B-B14F-4D97-AF65-F5344CB8AC3E}">
        <p14:creationId xmlns:p14="http://schemas.microsoft.com/office/powerpoint/2010/main" val="32359750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hapter Opener">
    <p:spTree>
      <p:nvGrpSpPr>
        <p:cNvPr id="1" name=""/>
        <p:cNvGrpSpPr/>
        <p:nvPr/>
      </p:nvGrpSpPr>
      <p:grpSpPr>
        <a:xfrm>
          <a:off x="0" y="0"/>
          <a:ext cx="0" cy="0"/>
          <a:chOff x="0" y="0"/>
          <a:chExt cx="0" cy="0"/>
        </a:xfrm>
      </p:grpSpPr>
      <p:pic>
        <p:nvPicPr>
          <p:cNvPr id="2" name="Picture 6" descr="Pearson Logo">
            <a:extLst>
              <a:ext uri="{FF2B5EF4-FFF2-40B4-BE49-F238E27FC236}">
                <a16:creationId xmlns:a16="http://schemas.microsoft.com/office/drawing/2014/main" id="{138D27D2-C479-4B72-2006-B22B3C4AD1FD}"/>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28600" y="6429375"/>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 Placeholder 1">
            <a:extLst>
              <a:ext uri="{FF2B5EF4-FFF2-40B4-BE49-F238E27FC236}">
                <a16:creationId xmlns:a16="http://schemas.microsoft.com/office/drawing/2014/main" id="{10765113-91DD-3AFC-7D0D-330E0F68929C}"/>
              </a:ext>
            </a:extLst>
          </p:cNvPr>
          <p:cNvSpPr txBox="1">
            <a:spLocks noChangeArrowheads="1"/>
          </p:cNvSpPr>
          <p:nvPr userDrawn="1"/>
        </p:nvSpPr>
        <p:spPr bwMode="auto">
          <a:xfrm>
            <a:off x="2659063" y="6502400"/>
            <a:ext cx="5949950" cy="277813"/>
          </a:xfrm>
          <a:prstGeom prst="rect">
            <a:avLst/>
          </a:prstGeom>
          <a:noFill/>
          <a:ln>
            <a:noFill/>
          </a:ln>
        </p:spPr>
        <p:txBody>
          <a:bodyPr>
            <a:spAutoFit/>
          </a:bodyPr>
          <a:lstStyle>
            <a:lvl1pPr marL="255588" indent="-255588">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spcBef>
                <a:spcPts val="1500"/>
              </a:spcBef>
              <a:buFont typeface="Arial" panose="020B0604020202020204" pitchFamily="34" charset="0"/>
              <a:buNone/>
              <a:defRPr/>
            </a:pPr>
            <a:r>
              <a:rPr lang="en-US" altLang="en-US" sz="1200">
                <a:latin typeface="Myriad Pro"/>
              </a:rPr>
              <a:t>Copyright © 2020 Pearson Education Ltd. All Rights Reserved.</a:t>
            </a:r>
          </a:p>
        </p:txBody>
      </p:sp>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Edit Master text styles</a:t>
            </a:r>
          </a:p>
        </p:txBody>
      </p:sp>
      <p:sp>
        <p:nvSpPr>
          <p:cNvPr id="9" name="Text Placeholder 8"/>
          <p:cNvSpPr>
            <a:spLocks noGrp="1"/>
          </p:cNvSpPr>
          <p:nvPr>
            <p:ph type="body" sz="quarter" idx="14"/>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a:t>Edit Master text styles</a:t>
            </a:r>
          </a:p>
        </p:txBody>
      </p:sp>
      <p:sp>
        <p:nvSpPr>
          <p:cNvPr id="10" name="Text Placeholder 8"/>
          <p:cNvSpPr>
            <a:spLocks noGrp="1"/>
          </p:cNvSpPr>
          <p:nvPr>
            <p:ph type="body" sz="quarter" idx="15"/>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a:t>Edit Master text styles</a:t>
            </a:r>
          </a:p>
        </p:txBody>
      </p:sp>
      <p:sp>
        <p:nvSpPr>
          <p:cNvPr id="4" name="Footer Placeholder 2">
            <a:extLst>
              <a:ext uri="{FF2B5EF4-FFF2-40B4-BE49-F238E27FC236}">
                <a16:creationId xmlns:a16="http://schemas.microsoft.com/office/drawing/2014/main" id="{267E8609-21E0-9E88-982E-37EB9DC13928}"/>
              </a:ext>
            </a:extLst>
          </p:cNvPr>
          <p:cNvSpPr>
            <a:spLocks noGrp="1"/>
          </p:cNvSpPr>
          <p:nvPr>
            <p:ph type="ftr" sz="quarter" idx="16"/>
          </p:nvPr>
        </p:nvSpPr>
        <p:spPr>
          <a:xfrm>
            <a:off x="93663" y="6165850"/>
            <a:ext cx="8596312" cy="234950"/>
          </a:xfrm>
          <a:prstGeom prst="rect">
            <a:avLst/>
          </a:prstGeom>
        </p:spPr>
        <p:txBody>
          <a:bodyPr/>
          <a:lstStyle>
            <a:lvl1pPr>
              <a:defRPr/>
            </a:lvl1pPr>
          </a:lstStyle>
          <a:p>
            <a:pPr>
              <a:defRPr/>
            </a:pPr>
            <a:endParaRPr lang="en-US"/>
          </a:p>
        </p:txBody>
      </p:sp>
      <p:sp>
        <p:nvSpPr>
          <p:cNvPr id="5" name="Date Placeholder 3">
            <a:extLst>
              <a:ext uri="{FF2B5EF4-FFF2-40B4-BE49-F238E27FC236}">
                <a16:creationId xmlns:a16="http://schemas.microsoft.com/office/drawing/2014/main" id="{D762580E-521D-B5DC-20C0-8443E640F6E9}"/>
              </a:ext>
            </a:extLst>
          </p:cNvPr>
          <p:cNvSpPr>
            <a:spLocks noGrp="1"/>
          </p:cNvSpPr>
          <p:nvPr>
            <p:ph type="dt" sz="half" idx="17"/>
          </p:nvPr>
        </p:nvSpPr>
        <p:spPr/>
        <p:txBody>
          <a:bodyPr/>
          <a:lstStyle>
            <a:lvl1pPr>
              <a:defRPr/>
            </a:lvl1pPr>
          </a:lstStyle>
          <a:p>
            <a:pPr>
              <a:defRPr/>
            </a:pPr>
            <a:fld id="{A9DF6EFB-3F44-496C-A842-1E0B3D3B975A}" type="datetimeFigureOut">
              <a:rPr lang="en-US"/>
              <a:pPr>
                <a:defRPr/>
              </a:pPr>
              <a:t>4/8/24</a:t>
            </a:fld>
            <a:endParaRPr lang="en-US" dirty="0"/>
          </a:p>
        </p:txBody>
      </p:sp>
      <p:sp>
        <p:nvSpPr>
          <p:cNvPr id="6" name="Slide Number Placeholder 4">
            <a:extLst>
              <a:ext uri="{FF2B5EF4-FFF2-40B4-BE49-F238E27FC236}">
                <a16:creationId xmlns:a16="http://schemas.microsoft.com/office/drawing/2014/main" id="{9CE8F95B-F6E4-F12B-0502-3A7082E8D8BF}"/>
              </a:ext>
            </a:extLst>
          </p:cNvPr>
          <p:cNvSpPr>
            <a:spLocks noGrp="1"/>
          </p:cNvSpPr>
          <p:nvPr>
            <p:ph type="sldNum" sz="quarter" idx="18"/>
          </p:nvPr>
        </p:nvSpPr>
        <p:spPr/>
        <p:txBody>
          <a:bodyPr/>
          <a:lstStyle>
            <a:lvl1pPr>
              <a:defRPr smtClean="0"/>
            </a:lvl1pPr>
          </a:lstStyle>
          <a:p>
            <a:pPr>
              <a:defRPr/>
            </a:pPr>
            <a:fld id="{67EE3195-4E52-5042-8DA9-A8DA1199BE9C}" type="slidenum">
              <a:rPr lang="en-US" altLang="en-US"/>
              <a:pPr>
                <a:defRPr/>
              </a:pPr>
              <a:t>‹#›</a:t>
            </a:fld>
            <a:endParaRPr lang="en-US" altLang="en-US"/>
          </a:p>
        </p:txBody>
      </p:sp>
    </p:spTree>
    <p:extLst>
      <p:ext uri="{BB962C8B-B14F-4D97-AF65-F5344CB8AC3E}">
        <p14:creationId xmlns:p14="http://schemas.microsoft.com/office/powerpoint/2010/main" val="10886199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2" name="Footer Placeholder 4">
            <a:extLst>
              <a:ext uri="{FF2B5EF4-FFF2-40B4-BE49-F238E27FC236}">
                <a16:creationId xmlns:a16="http://schemas.microsoft.com/office/drawing/2014/main" id="{C2364A54-2473-6AFA-2FEC-E03C010DBC86}"/>
              </a:ext>
            </a:extLst>
          </p:cNvPr>
          <p:cNvSpPr>
            <a:spLocks noGrp="1"/>
          </p:cNvSpPr>
          <p:nvPr>
            <p:ph type="ftr" sz="quarter" idx="10"/>
          </p:nvPr>
        </p:nvSpPr>
        <p:spPr>
          <a:xfrm>
            <a:off x="93663" y="6172200"/>
            <a:ext cx="8596312" cy="234950"/>
          </a:xfrm>
          <a:prstGeom prst="rect">
            <a:avLst/>
          </a:prstGeo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5895C7CD-F86E-329B-1841-5E1CC6876A31}"/>
              </a:ext>
            </a:extLst>
          </p:cNvPr>
          <p:cNvSpPr>
            <a:spLocks noGrp="1"/>
          </p:cNvSpPr>
          <p:nvPr>
            <p:ph type="dt" sz="half" idx="11"/>
          </p:nvPr>
        </p:nvSpPr>
        <p:spPr/>
        <p:txBody>
          <a:bodyPr/>
          <a:lstStyle>
            <a:lvl1pPr>
              <a:defRPr/>
            </a:lvl1pPr>
          </a:lstStyle>
          <a:p>
            <a:pPr>
              <a:defRPr/>
            </a:pPr>
            <a:fld id="{A9DF6EFB-3F44-496C-A842-1E0B3D3B975A}" type="datetimeFigureOut">
              <a:rPr lang="en-US"/>
              <a:pPr>
                <a:defRPr/>
              </a:pPr>
              <a:t>4/8/24</a:t>
            </a:fld>
            <a:endParaRPr lang="en-US" dirty="0"/>
          </a:p>
        </p:txBody>
      </p:sp>
      <p:sp>
        <p:nvSpPr>
          <p:cNvPr id="5" name="Slide Number Placeholder 5">
            <a:extLst>
              <a:ext uri="{FF2B5EF4-FFF2-40B4-BE49-F238E27FC236}">
                <a16:creationId xmlns:a16="http://schemas.microsoft.com/office/drawing/2014/main" id="{726E76FA-7E21-DD5E-6E2E-1560807DBB05}"/>
              </a:ext>
            </a:extLst>
          </p:cNvPr>
          <p:cNvSpPr>
            <a:spLocks noGrp="1"/>
          </p:cNvSpPr>
          <p:nvPr>
            <p:ph type="sldNum" sz="quarter" idx="12"/>
          </p:nvPr>
        </p:nvSpPr>
        <p:spPr/>
        <p:txBody>
          <a:bodyPr/>
          <a:lstStyle>
            <a:lvl1pPr>
              <a:defRPr smtClean="0"/>
            </a:lvl1pPr>
          </a:lstStyle>
          <a:p>
            <a:pPr>
              <a:defRPr/>
            </a:pPr>
            <a:fld id="{32FE58B1-61DC-B446-BC70-CC051FC0ADA1}" type="slidenum">
              <a:rPr lang="en-US" altLang="en-US"/>
              <a:pPr>
                <a:defRPr/>
              </a:pPr>
              <a:t>‹#›</a:t>
            </a:fld>
            <a:endParaRPr lang="en-US" altLang="en-US"/>
          </a:p>
        </p:txBody>
      </p:sp>
    </p:spTree>
    <p:extLst>
      <p:ext uri="{BB962C8B-B14F-4D97-AF65-F5344CB8AC3E}">
        <p14:creationId xmlns:p14="http://schemas.microsoft.com/office/powerpoint/2010/main" val="26852581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Footer Placeholder 4">
            <a:extLst>
              <a:ext uri="{FF2B5EF4-FFF2-40B4-BE49-F238E27FC236}">
                <a16:creationId xmlns:a16="http://schemas.microsoft.com/office/drawing/2014/main" id="{2423FCAA-F7A3-1FB2-EF72-44F867369E05}"/>
              </a:ext>
            </a:extLst>
          </p:cNvPr>
          <p:cNvSpPr>
            <a:spLocks noGrp="1"/>
          </p:cNvSpPr>
          <p:nvPr>
            <p:ph type="ftr" sz="quarter" idx="14"/>
          </p:nvPr>
        </p:nvSpPr>
        <p:spPr>
          <a:xfrm>
            <a:off x="93663" y="6172200"/>
            <a:ext cx="8596312" cy="234950"/>
          </a:xfrm>
          <a:prstGeom prst="rect">
            <a:avLst/>
          </a:prstGeo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586CBBDE-7A52-AE31-322B-B654134CF43A}"/>
              </a:ext>
            </a:extLst>
          </p:cNvPr>
          <p:cNvSpPr>
            <a:spLocks noGrp="1"/>
          </p:cNvSpPr>
          <p:nvPr>
            <p:ph type="dt" sz="half" idx="15"/>
          </p:nvPr>
        </p:nvSpPr>
        <p:spPr/>
        <p:txBody>
          <a:bodyPr/>
          <a:lstStyle>
            <a:lvl1pPr>
              <a:defRPr/>
            </a:lvl1pPr>
          </a:lstStyle>
          <a:p>
            <a:pPr>
              <a:defRPr/>
            </a:pPr>
            <a:fld id="{A9DF6EFB-3F44-496C-A842-1E0B3D3B975A}" type="datetimeFigureOut">
              <a:rPr lang="en-US"/>
              <a:pPr>
                <a:defRPr/>
              </a:pPr>
              <a:t>4/8/24</a:t>
            </a:fld>
            <a:endParaRPr lang="en-US" dirty="0"/>
          </a:p>
        </p:txBody>
      </p:sp>
      <p:sp>
        <p:nvSpPr>
          <p:cNvPr id="5" name="Slide Number Placeholder 5">
            <a:extLst>
              <a:ext uri="{FF2B5EF4-FFF2-40B4-BE49-F238E27FC236}">
                <a16:creationId xmlns:a16="http://schemas.microsoft.com/office/drawing/2014/main" id="{ECCA4695-734D-60C0-85D5-D3B8668D9EAE}"/>
              </a:ext>
            </a:extLst>
          </p:cNvPr>
          <p:cNvSpPr>
            <a:spLocks noGrp="1"/>
          </p:cNvSpPr>
          <p:nvPr>
            <p:ph type="sldNum" sz="quarter" idx="16"/>
          </p:nvPr>
        </p:nvSpPr>
        <p:spPr/>
        <p:txBody>
          <a:bodyPr/>
          <a:lstStyle>
            <a:lvl1pPr>
              <a:defRPr smtClean="0"/>
            </a:lvl1pPr>
          </a:lstStyle>
          <a:p>
            <a:pPr>
              <a:defRPr/>
            </a:pPr>
            <a:fld id="{1AFF1AF8-751C-5344-B218-D30D7498205F}" type="slidenum">
              <a:rPr lang="en-US" altLang="en-US"/>
              <a:pPr>
                <a:defRPr/>
              </a:pPr>
              <a:t>‹#›</a:t>
            </a:fld>
            <a:endParaRPr lang="en-US" altLang="en-US"/>
          </a:p>
        </p:txBody>
      </p:sp>
    </p:spTree>
    <p:extLst>
      <p:ext uri="{BB962C8B-B14F-4D97-AF65-F5344CB8AC3E}">
        <p14:creationId xmlns:p14="http://schemas.microsoft.com/office/powerpoint/2010/main" val="42401792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Learning Objectives">
    <p:spTree>
      <p:nvGrpSpPr>
        <p:cNvPr id="1" name=""/>
        <p:cNvGrpSpPr/>
        <p:nvPr/>
      </p:nvGrpSpPr>
      <p:grpSpPr>
        <a:xfrm>
          <a:off x="0" y="0"/>
          <a:ext cx="0" cy="0"/>
          <a:chOff x="0" y="0"/>
          <a:chExt cx="0" cy="0"/>
        </a:xfrm>
      </p:grpSpPr>
      <p:sp>
        <p:nvSpPr>
          <p:cNvPr id="8" name="Title 7"/>
          <p:cNvSpPr>
            <a:spLocks noGrp="1"/>
          </p:cNvSpPr>
          <p:nvPr>
            <p:ph type="title"/>
          </p:nvPr>
        </p:nvSpPr>
        <p:spPr>
          <a:xfrm>
            <a:off x="457200" y="667529"/>
            <a:ext cx="8229600" cy="553998"/>
          </a:xfrm>
        </p:spPr>
        <p:txBody>
          <a:bodyPr>
            <a:noAutofit/>
          </a:bodyPr>
          <a:lstStyle>
            <a:lvl1pPr>
              <a:defRPr sz="3600">
                <a:latin typeface="+mj-lt"/>
                <a:cs typeface="Times New Roman" panose="02020603050405020304" pitchFamily="18" charset="0"/>
              </a:defRPr>
            </a:lvl1pPr>
          </a:lstStyle>
          <a:p>
            <a:r>
              <a:rPr lang="en-US" dirty="0"/>
              <a:t>Click to edit Master title style</a:t>
            </a:r>
          </a:p>
        </p:txBody>
      </p:sp>
      <p:sp>
        <p:nvSpPr>
          <p:cNvPr id="3" name="Content Placeholder 2"/>
          <p:cNvSpPr>
            <a:spLocks noGrp="1"/>
          </p:cNvSpPr>
          <p:nvPr>
            <p:ph idx="1"/>
          </p:nvPr>
        </p:nvSpPr>
        <p:spPr>
          <a:xfrm>
            <a:off x="457200" y="1600201"/>
            <a:ext cx="8229600" cy="1540767"/>
          </a:xfrm>
        </p:spPr>
        <p:txBody>
          <a:bodyPr/>
          <a:lstStyle>
            <a:lvl1pPr marL="118872" indent="-118872">
              <a:buClr>
                <a:srgbClr val="007FA3"/>
              </a:buClr>
              <a:buSzPct val="100000"/>
              <a:defRPr sz="2400"/>
            </a:lvl1pPr>
            <a:lvl2pPr marL="569913" indent="-285750">
              <a:buClr>
                <a:srgbClr val="007FA3"/>
              </a:buClr>
              <a:defRPr sz="2400"/>
            </a:lvl2pPr>
            <a:lvl3pPr>
              <a:buClr>
                <a:srgbClr val="007FA3"/>
              </a:buClr>
              <a:defRPr sz="2400"/>
            </a:lvl3pPr>
            <a:lvl4pPr>
              <a:buClr>
                <a:srgbClr val="007FA3"/>
              </a:buClr>
              <a:defRPr sz="2400"/>
            </a:lvl4pPr>
            <a:lvl5pPr>
              <a:buClr>
                <a:srgbClr val="007FA3"/>
              </a:buClr>
              <a:defRPr sz="2400"/>
            </a:lvl5pPr>
            <a:lvl6pPr>
              <a:buClr>
                <a:srgbClr val="007FA3"/>
              </a:buClr>
              <a:defRPr sz="2400"/>
            </a:lvl6pPr>
            <a:lvl7pPr>
              <a:buClr>
                <a:srgbClr val="007FA3"/>
              </a:buClr>
              <a:defRPr sz="2400"/>
            </a:lvl7pPr>
            <a:lvl8pPr>
              <a:buClr>
                <a:srgbClr val="007FA3"/>
              </a:buClr>
              <a:defRPr sz="2400"/>
            </a:lvl8pPr>
            <a:lvl9pPr>
              <a:buClr>
                <a:srgbClr val="007FA3"/>
              </a:buClr>
              <a:defRPr sz="2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5" name="Content Placeholder 4"/>
          <p:cNvSpPr>
            <a:spLocks noGrp="1"/>
          </p:cNvSpPr>
          <p:nvPr>
            <p:ph sz="quarter" idx="13"/>
          </p:nvPr>
        </p:nvSpPr>
        <p:spPr>
          <a:xfrm>
            <a:off x="468313" y="3357289"/>
            <a:ext cx="8280400" cy="1439863"/>
          </a:xfrm>
        </p:spPr>
        <p:txBody>
          <a:bodyPr/>
          <a:lstStyle>
            <a:lvl1pPr>
              <a:defRPr sz="2400"/>
            </a:lvl1pPr>
            <a:lvl2pPr>
              <a:defRPr sz="2400"/>
            </a:lvl2pPr>
            <a:lvl3pPr>
              <a:defRPr sz="2400"/>
            </a:lvl3pPr>
            <a:lvl4pPr>
              <a:defRPr sz="2400"/>
            </a:lvl4pPr>
            <a:lvl5pPr>
              <a:defRPr sz="2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9" name="Content Placeholder 8"/>
          <p:cNvSpPr>
            <a:spLocks noGrp="1"/>
          </p:cNvSpPr>
          <p:nvPr>
            <p:ph sz="quarter" idx="14"/>
          </p:nvPr>
        </p:nvSpPr>
        <p:spPr>
          <a:xfrm>
            <a:off x="468313" y="5013175"/>
            <a:ext cx="8280400" cy="1295549"/>
          </a:xfrm>
        </p:spPr>
        <p:txBody>
          <a:bodyPr/>
          <a:lstStyle>
            <a:lvl1pPr>
              <a:defRPr sz="2400"/>
            </a:lvl1pPr>
            <a:lvl2pPr>
              <a:defRPr sz="2400"/>
            </a:lvl2pPr>
            <a:lvl3pPr>
              <a:defRPr sz="2400"/>
            </a:lvl3pPr>
            <a:lvl4pPr>
              <a:defRPr sz="2400"/>
            </a:lvl4pPr>
            <a:lvl5pPr>
              <a:defRPr sz="2400"/>
            </a:lvl5pPr>
          </a:lstStyle>
          <a:p>
            <a:pPr lvl="0"/>
            <a:r>
              <a:rPr lang="en-US" dirty="0"/>
              <a:t>Click to edit Master text styles</a:t>
            </a:r>
          </a:p>
          <a:p>
            <a:pPr lvl="1"/>
            <a:r>
              <a:rPr lang="en-US" dirty="0"/>
              <a:t>Second level</a:t>
            </a:r>
          </a:p>
          <a:p>
            <a:pPr lvl="2"/>
            <a:r>
              <a:rPr lang="en-US" dirty="0"/>
              <a:t>Third level</a:t>
            </a:r>
            <a:endParaRPr lang="en-IN" dirty="0"/>
          </a:p>
        </p:txBody>
      </p:sp>
      <p:sp>
        <p:nvSpPr>
          <p:cNvPr id="2" name="Footer Placeholder 4">
            <a:extLst>
              <a:ext uri="{FF2B5EF4-FFF2-40B4-BE49-F238E27FC236}">
                <a16:creationId xmlns:a16="http://schemas.microsoft.com/office/drawing/2014/main" id="{66A641EF-9CE0-8D45-AF16-3DBC03FCF2FA}"/>
              </a:ext>
            </a:extLst>
          </p:cNvPr>
          <p:cNvSpPr>
            <a:spLocks noGrp="1"/>
          </p:cNvSpPr>
          <p:nvPr>
            <p:ph type="ftr" sz="quarter" idx="15"/>
          </p:nvPr>
        </p:nvSpPr>
        <p:spPr>
          <a:xfrm>
            <a:off x="93663" y="6172200"/>
            <a:ext cx="8596312" cy="234950"/>
          </a:xfrm>
          <a:prstGeom prst="rect">
            <a:avLst/>
          </a:prstGeo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27F04C1C-DCA4-02EF-AB39-14F6205F866C}"/>
              </a:ext>
            </a:extLst>
          </p:cNvPr>
          <p:cNvSpPr>
            <a:spLocks noGrp="1"/>
          </p:cNvSpPr>
          <p:nvPr>
            <p:ph type="dt" sz="half" idx="16"/>
          </p:nvPr>
        </p:nvSpPr>
        <p:spPr/>
        <p:txBody>
          <a:bodyPr/>
          <a:lstStyle>
            <a:lvl1pPr>
              <a:defRPr/>
            </a:lvl1pPr>
          </a:lstStyle>
          <a:p>
            <a:pPr>
              <a:defRPr/>
            </a:pPr>
            <a:fld id="{A9DF6EFB-3F44-496C-A842-1E0B3D3B975A}" type="datetimeFigureOut">
              <a:rPr lang="en-US"/>
              <a:pPr>
                <a:defRPr/>
              </a:pPr>
              <a:t>4/8/24</a:t>
            </a:fld>
            <a:endParaRPr lang="en-US" dirty="0"/>
          </a:p>
        </p:txBody>
      </p:sp>
      <p:sp>
        <p:nvSpPr>
          <p:cNvPr id="6" name="Slide Number Placeholder 5">
            <a:extLst>
              <a:ext uri="{FF2B5EF4-FFF2-40B4-BE49-F238E27FC236}">
                <a16:creationId xmlns:a16="http://schemas.microsoft.com/office/drawing/2014/main" id="{6C41D4E6-EF52-EE19-4520-CF2DFFAD5FA1}"/>
              </a:ext>
            </a:extLst>
          </p:cNvPr>
          <p:cNvSpPr>
            <a:spLocks noGrp="1"/>
          </p:cNvSpPr>
          <p:nvPr>
            <p:ph type="sldNum" sz="quarter" idx="17"/>
          </p:nvPr>
        </p:nvSpPr>
        <p:spPr/>
        <p:txBody>
          <a:bodyPr/>
          <a:lstStyle>
            <a:lvl1pPr>
              <a:defRPr smtClean="0"/>
            </a:lvl1pPr>
          </a:lstStyle>
          <a:p>
            <a:pPr>
              <a:defRPr/>
            </a:pPr>
            <a:fld id="{3140C996-A867-0849-AE27-5551B67296B0}" type="slidenum">
              <a:rPr lang="en-US" altLang="en-US"/>
              <a:pPr>
                <a:defRPr/>
              </a:pPr>
              <a:t>‹#›</a:t>
            </a:fld>
            <a:endParaRPr lang="en-US" altLang="en-US"/>
          </a:p>
        </p:txBody>
      </p:sp>
    </p:spTree>
    <p:extLst>
      <p:ext uri="{BB962C8B-B14F-4D97-AF65-F5344CB8AC3E}">
        <p14:creationId xmlns:p14="http://schemas.microsoft.com/office/powerpoint/2010/main" val="30812995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e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7"/>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3D81C5C-207E-2D09-C7B2-DE3F335D55E9}"/>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9B8A954A-2CF7-E8A3-7163-0E9E282D0A63}"/>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258F1D-F202-7C47-F987-9D197EEE5188}"/>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1E8AA174-5F0C-8C45-93FB-BA412F1E8E21}" type="datetime1">
              <a:rPr lang="en-GB" altLang="en-US"/>
              <a:pPr>
                <a:defRPr/>
              </a:pPr>
              <a:t>08/04/2024</a:t>
            </a:fld>
            <a:endParaRPr lang="en-GB" altLang="en-US"/>
          </a:p>
        </p:txBody>
      </p:sp>
      <p:sp>
        <p:nvSpPr>
          <p:cNvPr id="6" name="Slide Number Placeholder 5">
            <a:extLst>
              <a:ext uri="{FF2B5EF4-FFF2-40B4-BE49-F238E27FC236}">
                <a16:creationId xmlns:a16="http://schemas.microsoft.com/office/drawing/2014/main" id="{D107DCD6-01CF-124F-2F29-632DD1E07D9C}"/>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3ABC25BE-BADE-3A49-911B-C9966CDC071B}"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82" r:id="rId1"/>
    <p:sldLayoutId id="2147483983" r:id="rId2"/>
    <p:sldLayoutId id="2147483973" r:id="rId3"/>
    <p:sldLayoutId id="2147483974" r:id="rId4"/>
    <p:sldLayoutId id="2147483975" r:id="rId5"/>
    <p:sldLayoutId id="2147483976" r:id="rId6"/>
    <p:sldLayoutId id="2147483977" r:id="rId7"/>
    <p:sldLayoutId id="2147483978" r:id="rId8"/>
    <p:sldLayoutId id="2147483979" r:id="rId9"/>
    <p:sldLayoutId id="2147483980" r:id="rId10"/>
    <p:sldLayoutId id="2147483981" r:id="rId11"/>
    <p:sldLayoutId id="2147483984" r:id="rId12"/>
    <p:sldLayoutId id="2147483985" r:id="rId13"/>
    <p:sldLayoutId id="2147483986" r:id="rId14"/>
    <p:sldLayoutId id="2147483987" r:id="rId15"/>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13.jpeg"/><Relationship Id="rId7" Type="http://schemas.openxmlformats.org/officeDocument/2006/relationships/image" Target="../media/image17.jpeg"/><Relationship Id="rId2" Type="http://schemas.openxmlformats.org/officeDocument/2006/relationships/notesSlide" Target="../notesSlides/notesSlide15.xml"/><Relationship Id="rId1" Type="http://schemas.openxmlformats.org/officeDocument/2006/relationships/slideLayout" Target="../slideLayouts/slideLayout13.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jpeg"/><Relationship Id="rId9" Type="http://schemas.openxmlformats.org/officeDocument/2006/relationships/image" Target="../media/image19.jpeg"/></Relationships>
</file>

<file path=ppt/slides/_rels/slide1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074A187C-BAB6-7FCA-DE90-AEE45D4ACCEC}"/>
              </a:ext>
            </a:extLst>
          </p:cNvPr>
          <p:cNvSpPr>
            <a:spLocks noGrp="1"/>
          </p:cNvSpPr>
          <p:nvPr>
            <p:ph type="ctrTitle"/>
          </p:nvPr>
        </p:nvSpPr>
        <p:spPr>
          <a:xfrm>
            <a:off x="1547813" y="830263"/>
            <a:ext cx="7772400" cy="1512887"/>
          </a:xfrm>
        </p:spPr>
        <p:txBody>
          <a:bodyPr/>
          <a:lstStyle/>
          <a:p>
            <a:pPr eaLnBrk="1" hangingPunct="1"/>
            <a:r>
              <a:rPr lang="en-GB" altLang="en-US" sz="3600" b="1"/>
              <a:t>LCBB6003</a:t>
            </a:r>
            <a:br>
              <a:rPr lang="en-GB" altLang="en-US" sz="3600" b="1"/>
            </a:br>
            <a:r>
              <a:rPr lang="en-GB" altLang="en-US" sz="3600" b="1"/>
              <a:t>Leadership and management, theory and practice</a:t>
            </a:r>
            <a:r>
              <a:rPr lang="en-GB" altLang="en-US" sz="3600"/>
              <a:t> </a:t>
            </a:r>
            <a:br>
              <a:rPr lang="en-GB" altLang="en-US" sz="3600"/>
            </a:br>
            <a:endParaRPr lang="en-GB" altLang="en-US" sz="3600"/>
          </a:p>
        </p:txBody>
      </p:sp>
      <p:sp>
        <p:nvSpPr>
          <p:cNvPr id="10243" name="Subtitle 4">
            <a:extLst>
              <a:ext uri="{FF2B5EF4-FFF2-40B4-BE49-F238E27FC236}">
                <a16:creationId xmlns:a16="http://schemas.microsoft.com/office/drawing/2014/main" id="{4957F875-E53F-21EE-E1C3-3F2434C785BC}"/>
              </a:ext>
            </a:extLst>
          </p:cNvPr>
          <p:cNvSpPr>
            <a:spLocks noGrp="1"/>
          </p:cNvSpPr>
          <p:nvPr>
            <p:ph type="subTitle" idx="1"/>
          </p:nvPr>
        </p:nvSpPr>
        <p:spPr>
          <a:xfrm>
            <a:off x="2765425" y="1844675"/>
            <a:ext cx="6400800" cy="3363913"/>
          </a:xfrm>
        </p:spPr>
        <p:txBody>
          <a:bodyPr/>
          <a:lstStyle/>
          <a:p>
            <a:pPr eaLnBrk="1" hangingPunct="1"/>
            <a:endParaRPr lang="en-US" altLang="en-US" b="1">
              <a:solidFill>
                <a:schemeClr val="tx1"/>
              </a:solidFill>
            </a:endParaRPr>
          </a:p>
          <a:p>
            <a:pPr eaLnBrk="1" hangingPunct="1"/>
            <a:r>
              <a:rPr lang="en-US" altLang="en-US" b="1">
                <a:solidFill>
                  <a:schemeClr val="tx1"/>
                </a:solidFill>
              </a:rPr>
              <a:t>WEEK 7</a:t>
            </a:r>
          </a:p>
          <a:p>
            <a:pPr eaLnBrk="1" hangingPunct="1"/>
            <a:r>
              <a:rPr lang="en-US" altLang="en-US" b="1">
                <a:solidFill>
                  <a:schemeClr val="tx1"/>
                </a:solidFill>
              </a:rPr>
              <a:t>Session 1&amp;2:</a:t>
            </a:r>
          </a:p>
          <a:p>
            <a:pPr eaLnBrk="1" hangingPunct="1"/>
            <a:r>
              <a:rPr lang="en-US" altLang="en-US" sz="2400" b="1" i="1">
                <a:solidFill>
                  <a:schemeClr val="tx1"/>
                </a:solidFill>
                <a:ea typeface="Malgun Gothic" panose="020B0503020000020004" pitchFamily="34" charset="-127"/>
              </a:rPr>
              <a:t>Managing Change and Innovation</a:t>
            </a:r>
            <a:endParaRPr lang="en-US" altLang="en-US" sz="2400" b="1" i="1">
              <a:solidFill>
                <a:schemeClr val="tx1"/>
              </a:solidFill>
              <a:ea typeface="Verdana" panose="020B0604030504040204" pitchFamily="34" charset="0"/>
              <a:cs typeface="Arial" panose="020B0604020202020204" pitchFamily="34" charset="0"/>
            </a:endParaRPr>
          </a:p>
          <a:p>
            <a:pPr eaLnBrk="1" hangingPunct="1"/>
            <a:r>
              <a:rPr lang="en-GB" altLang="en-US">
                <a:solidFill>
                  <a:schemeClr val="tx1"/>
                </a:solidFill>
              </a:rPr>
              <a:t> </a:t>
            </a:r>
          </a:p>
        </p:txBody>
      </p:sp>
      <p:sp>
        <p:nvSpPr>
          <p:cNvPr id="3" name="Date Placeholder 2">
            <a:extLst>
              <a:ext uri="{FF2B5EF4-FFF2-40B4-BE49-F238E27FC236}">
                <a16:creationId xmlns:a16="http://schemas.microsoft.com/office/drawing/2014/main" id="{BE5EF9DB-3BBD-7CE9-F3B8-6FB2D18B6F81}"/>
              </a:ext>
            </a:extLst>
          </p:cNvPr>
          <p:cNvSpPr>
            <a:spLocks noGrp="1"/>
          </p:cNvSpPr>
          <p:nvPr>
            <p:ph type="dt" sz="quarter" idx="10"/>
          </p:nvPr>
        </p:nvSpPr>
        <p:spPr/>
        <p:txBody>
          <a:bodyPr/>
          <a:lstStyle/>
          <a:p>
            <a:pPr>
              <a:defRPr/>
            </a:pPr>
            <a:fld id="{5EC0FA7E-6D3B-48D7-9F80-6C4D37659D9C}" type="datetime1">
              <a:rPr lang="en-GB" altLang="en-US"/>
              <a:pPr>
                <a:defRPr/>
              </a:pPr>
              <a:t>08/04/2024</a:t>
            </a:fld>
            <a:endParaRPr lang="en-GB" altLang="en-US"/>
          </a:p>
        </p:txBody>
      </p:sp>
      <p:sp>
        <p:nvSpPr>
          <p:cNvPr id="10245" name="Slide Number Placeholder 5">
            <a:extLst>
              <a:ext uri="{FF2B5EF4-FFF2-40B4-BE49-F238E27FC236}">
                <a16:creationId xmlns:a16="http://schemas.microsoft.com/office/drawing/2014/main" id="{83520425-D562-6E5D-9AFC-8FF9AAF1B1E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337ECB5-EAFD-A144-9139-1477A9C3B93F}"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C5649106-A47C-D75B-59AE-8335DFF1BFC8}"/>
              </a:ext>
            </a:extLst>
          </p:cNvPr>
          <p:cNvSpPr>
            <a:spLocks noGrp="1"/>
          </p:cNvSpPr>
          <p:nvPr>
            <p:ph type="title"/>
          </p:nvPr>
        </p:nvSpPr>
        <p:spPr>
          <a:xfrm>
            <a:off x="457200" y="671513"/>
            <a:ext cx="8382000" cy="525462"/>
          </a:xfrm>
        </p:spPr>
        <p:txBody>
          <a:bodyPr/>
          <a:lstStyle/>
          <a:p>
            <a:r>
              <a:rPr lang="en-IN" altLang="en-US" sz="3600" b="1" dirty="0"/>
              <a:t>Fundamentals of Management</a:t>
            </a:r>
          </a:p>
        </p:txBody>
      </p:sp>
      <p:sp>
        <p:nvSpPr>
          <p:cNvPr id="11267" name="Text Placeholder 2">
            <a:extLst>
              <a:ext uri="{FF2B5EF4-FFF2-40B4-BE49-F238E27FC236}">
                <a16:creationId xmlns:a16="http://schemas.microsoft.com/office/drawing/2014/main" id="{65908927-2687-B57D-BFC7-7D5E53708FC5}"/>
              </a:ext>
            </a:extLst>
          </p:cNvPr>
          <p:cNvSpPr>
            <a:spLocks noGrp="1"/>
          </p:cNvSpPr>
          <p:nvPr>
            <p:ph type="body" sz="quarter" idx="13"/>
          </p:nvPr>
        </p:nvSpPr>
        <p:spPr>
          <a:xfrm>
            <a:off x="457200" y="1382713"/>
            <a:ext cx="8229600" cy="315912"/>
          </a:xfrm>
        </p:spPr>
        <p:txBody>
          <a:bodyPr/>
          <a:lstStyle/>
          <a:p>
            <a:pPr>
              <a:spcBef>
                <a:spcPct val="0"/>
              </a:spcBef>
            </a:pPr>
            <a:r>
              <a:rPr lang="en-IN" altLang="en-US"/>
              <a:t>Global Edition</a:t>
            </a:r>
          </a:p>
        </p:txBody>
      </p:sp>
      <p:sp>
        <p:nvSpPr>
          <p:cNvPr id="11268" name="Text Placeholder 4">
            <a:extLst>
              <a:ext uri="{FF2B5EF4-FFF2-40B4-BE49-F238E27FC236}">
                <a16:creationId xmlns:a16="http://schemas.microsoft.com/office/drawing/2014/main" id="{41A26199-4BC0-E9D7-000E-06F3A683C64A}"/>
              </a:ext>
            </a:extLst>
          </p:cNvPr>
          <p:cNvSpPr>
            <a:spLocks noGrp="1"/>
          </p:cNvSpPr>
          <p:nvPr>
            <p:ph type="body" sz="quarter" idx="15"/>
          </p:nvPr>
        </p:nvSpPr>
        <p:spPr>
          <a:xfrm>
            <a:off x="5041900" y="3419475"/>
            <a:ext cx="2698750" cy="615950"/>
          </a:xfrm>
        </p:spPr>
        <p:txBody>
          <a:bodyPr lIns="0" tIns="0" rIns="0" bIns="0">
            <a:spAutoFit/>
          </a:bodyPr>
          <a:lstStyle/>
          <a:p>
            <a:pPr>
              <a:spcBef>
                <a:spcPct val="0"/>
              </a:spcBef>
            </a:pPr>
            <a:r>
              <a:rPr lang="en-US" altLang="en-US" sz="2000">
                <a:ea typeface="Malgun Gothic" panose="020B0503020000020004" pitchFamily="34" charset="-127"/>
              </a:rPr>
              <a:t>Managing Change and Innovation</a:t>
            </a:r>
            <a:endParaRPr lang="en-US" altLang="en-US" sz="2000">
              <a:ea typeface="Verdana" panose="020B0604030504040204" pitchFamily="34" charset="0"/>
              <a:cs typeface="Arial" panose="020B0604020202020204" pitchFamily="34" charset="0"/>
            </a:endParaRPr>
          </a:p>
        </p:txBody>
      </p:sp>
      <p:pic>
        <p:nvPicPr>
          <p:cNvPr id="9" name="Picture 3" descr="Front Cover: Fundamentals of Management, Eleventh Edition by Robbins, Coulter and Decenzo">
            <a:extLst>
              <a:ext uri="{FF2B5EF4-FFF2-40B4-BE49-F238E27FC236}">
                <a16:creationId xmlns:a16="http://schemas.microsoft.com/office/drawing/2014/main" id="{56C40589-9A89-A574-6274-EC3A4E830F48}"/>
              </a:ext>
            </a:extLst>
          </p:cNvPr>
          <p:cNvPicPr>
            <a:picLocks noChangeAspect="1" noChangeArrowheads="1"/>
          </p:cNvPicPr>
          <p:nvPr/>
        </p:nvPicPr>
        <p:blipFill>
          <a:blip r:embed="rId3"/>
          <a:srcRect/>
          <a:stretch>
            <a:fillRect/>
          </a:stretch>
        </p:blipFill>
        <p:spPr bwMode="auto">
          <a:xfrm>
            <a:off x="482600" y="2133600"/>
            <a:ext cx="3086100" cy="3981450"/>
          </a:xfrm>
          <a:prstGeom prst="rect">
            <a:avLst/>
          </a:prstGeom>
          <a:noFill/>
          <a:ln w="9525">
            <a:solidFill>
              <a:srgbClr val="7F7F7F"/>
            </a:solidFill>
            <a:round/>
            <a:headEnd/>
            <a:tailEnd/>
          </a:ln>
          <a:effectLst>
            <a:outerShdw blurRad="50799" dist="76201" dir="2700000" algn="tl" rotWithShape="0">
              <a:srgbClr val="000000">
                <a:alpha val="55685"/>
              </a:srgbClr>
            </a:outerShdw>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3">
            <a:extLst>
              <a:ext uri="{FF2B5EF4-FFF2-40B4-BE49-F238E27FC236}">
                <a16:creationId xmlns:a16="http://schemas.microsoft.com/office/drawing/2014/main" id="{730D1E65-C0E6-BCA1-8F17-4B9A4EB4F1DF}"/>
              </a:ext>
            </a:extLst>
          </p:cNvPr>
          <p:cNvSpPr>
            <a:spLocks noGrp="1"/>
          </p:cNvSpPr>
          <p:nvPr>
            <p:ph type="title"/>
          </p:nvPr>
        </p:nvSpPr>
        <p:spPr>
          <a:xfrm>
            <a:off x="457200" y="663575"/>
            <a:ext cx="8229600" cy="554038"/>
          </a:xfrm>
        </p:spPr>
        <p:txBody>
          <a:bodyPr lIns="0" tIns="0" rIns="0" bIns="0" anchor="b">
            <a:spAutoFit/>
          </a:bodyPr>
          <a:lstStyle/>
          <a:p>
            <a:r>
              <a:rPr lang="en-US" altLang="en-US" sz="3600" b="1" dirty="0"/>
              <a:t>Learning Objectives</a:t>
            </a:r>
          </a:p>
        </p:txBody>
      </p:sp>
      <p:sp>
        <p:nvSpPr>
          <p:cNvPr id="5" name="Content Placeholder 4">
            <a:extLst>
              <a:ext uri="{FF2B5EF4-FFF2-40B4-BE49-F238E27FC236}">
                <a16:creationId xmlns:a16="http://schemas.microsoft.com/office/drawing/2014/main" id="{78A4A377-F948-AE15-9D72-B9CB1AA0874A}"/>
              </a:ext>
            </a:extLst>
          </p:cNvPr>
          <p:cNvSpPr>
            <a:spLocks noGrp="1"/>
          </p:cNvSpPr>
          <p:nvPr>
            <p:ph idx="1"/>
          </p:nvPr>
        </p:nvSpPr>
        <p:spPr>
          <a:xfrm>
            <a:off x="457200" y="1531938"/>
            <a:ext cx="8229600" cy="2973387"/>
          </a:xfrm>
        </p:spPr>
        <p:txBody>
          <a:bodyPr>
            <a:spAutoFit/>
          </a:bodyPr>
          <a:lstStyle/>
          <a:p>
            <a:pPr marL="536575" indent="-536575">
              <a:buClr>
                <a:schemeClr val="bg2"/>
              </a:buClr>
              <a:buSzPct val="100000"/>
              <a:buFont typeface="Arial" panose="020B0604020202020204" pitchFamily="34" charset="0"/>
              <a:buNone/>
              <a:defRPr/>
            </a:pPr>
            <a:r>
              <a:rPr lang="en-US" altLang="en-US" sz="2400" b="1" dirty="0">
                <a:ea typeface="ＭＳ Ｐゴシック" pitchFamily="34" charset="-128"/>
              </a:rPr>
              <a:t>Define </a:t>
            </a:r>
            <a:r>
              <a:rPr lang="en-US" altLang="en-US" sz="2400" i="1" dirty="0">
                <a:ea typeface="ＭＳ Ｐゴシック" pitchFamily="34" charset="-128"/>
              </a:rPr>
              <a:t>organizational change </a:t>
            </a:r>
            <a:r>
              <a:rPr lang="en-US" altLang="en-US" sz="2400" dirty="0">
                <a:ea typeface="ＭＳ Ｐゴシック" pitchFamily="34" charset="-128"/>
              </a:rPr>
              <a:t>and compare and contrast views on the change process.</a:t>
            </a:r>
          </a:p>
          <a:p>
            <a:pPr marL="0" indent="0">
              <a:buClr>
                <a:schemeClr val="bg2"/>
              </a:buClr>
              <a:buSzPct val="100000"/>
              <a:buFont typeface="Arial" panose="020B0604020202020204" pitchFamily="34" charset="0"/>
              <a:buNone/>
              <a:defRPr/>
            </a:pPr>
            <a:r>
              <a:rPr lang="en-US" altLang="en-US" sz="2400" b="1" dirty="0">
                <a:ea typeface="ＭＳ Ｐゴシック" pitchFamily="34" charset="-128"/>
              </a:rPr>
              <a:t>Explain </a:t>
            </a:r>
            <a:r>
              <a:rPr lang="en-US" altLang="en-US" sz="2400" dirty="0">
                <a:ea typeface="ＭＳ Ｐゴシック" pitchFamily="34" charset="-128"/>
              </a:rPr>
              <a:t>how to manage resistance to change.</a:t>
            </a:r>
          </a:p>
          <a:p>
            <a:pPr marL="536575" indent="-536575">
              <a:buClr>
                <a:schemeClr val="bg2"/>
              </a:buClr>
              <a:buSzPct val="100000"/>
              <a:buFont typeface="Arial" panose="020B0604020202020204" pitchFamily="34" charset="0"/>
              <a:buNone/>
              <a:defRPr/>
            </a:pPr>
            <a:r>
              <a:rPr lang="en-US" altLang="en-US" sz="2400" b="1" dirty="0">
                <a:ea typeface="ＭＳ Ｐゴシック" pitchFamily="34" charset="-128"/>
              </a:rPr>
              <a:t>Describe </a:t>
            </a:r>
            <a:r>
              <a:rPr lang="en-US" altLang="en-US" sz="2400" dirty="0">
                <a:ea typeface="ＭＳ Ｐゴシック" pitchFamily="34" charset="-128"/>
              </a:rPr>
              <a:t>what managers need to know about employee stress.</a:t>
            </a:r>
          </a:p>
          <a:p>
            <a:pPr marL="0" indent="0">
              <a:buClr>
                <a:schemeClr val="bg2"/>
              </a:buClr>
              <a:buSzPct val="100000"/>
              <a:buFont typeface="Arial" panose="020B0604020202020204" pitchFamily="34" charset="0"/>
              <a:buNone/>
              <a:defRPr/>
            </a:pPr>
            <a:r>
              <a:rPr lang="en-US" altLang="en-US" sz="2400" b="1" dirty="0">
                <a:ea typeface="ＭＳ Ｐゴシック" pitchFamily="34" charset="-128"/>
              </a:rPr>
              <a:t>Discuss </a:t>
            </a:r>
            <a:r>
              <a:rPr lang="en-US" altLang="en-US" sz="2400" dirty="0">
                <a:ea typeface="ＭＳ Ｐゴシック" pitchFamily="34" charset="-128"/>
              </a:rPr>
              <a:t>techniques for stimulating innovation.</a:t>
            </a:r>
          </a:p>
          <a:p>
            <a:pPr marL="515938" indent="-515938">
              <a:buClr>
                <a:schemeClr val="bg2"/>
              </a:buClr>
              <a:buSzPct val="100000"/>
              <a:buFont typeface="Arial" panose="020B0604020202020204" pitchFamily="34" charset="0"/>
              <a:buNone/>
              <a:defRPr/>
            </a:pPr>
            <a:r>
              <a:rPr lang="en-US" altLang="en-US" sz="2400" b="1" dirty="0">
                <a:ea typeface="ＭＳ Ｐゴシック" pitchFamily="34" charset="-128"/>
              </a:rPr>
              <a:t>Explain </a:t>
            </a:r>
            <a:r>
              <a:rPr lang="en-US" altLang="en-US" sz="2400" dirty="0">
                <a:ea typeface="ＭＳ Ｐゴシック" pitchFamily="34" charset="-128"/>
              </a:rPr>
              <a:t>what disruptive innovation is and why managing it is important.</a:t>
            </a:r>
            <a:endParaRPr lang="en-US" sz="2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0ABF5470-2817-B4A9-0041-B2CF6957C51C}"/>
              </a:ext>
            </a:extLst>
          </p:cNvPr>
          <p:cNvSpPr>
            <a:spLocks noGrp="1"/>
          </p:cNvSpPr>
          <p:nvPr>
            <p:ph type="title"/>
          </p:nvPr>
        </p:nvSpPr>
        <p:spPr>
          <a:xfrm>
            <a:off x="457200" y="619125"/>
            <a:ext cx="8229600" cy="646113"/>
          </a:xfrm>
        </p:spPr>
        <p:txBody>
          <a:bodyPr>
            <a:spAutoFit/>
          </a:bodyPr>
          <a:lstStyle/>
          <a:p>
            <a:r>
              <a:rPr lang="en-US" altLang="en-US" sz="3600" b="1" dirty="0">
                <a:ea typeface="MS PGothic" panose="020B0600070205080204" pitchFamily="34" charset="-128"/>
                <a:cs typeface="Arial" panose="020B0604020202020204" pitchFamily="34" charset="0"/>
              </a:rPr>
              <a:t>Learning Objective</a:t>
            </a:r>
            <a:endParaRPr lang="en-US" altLang="en-US" b="1" dirty="0">
              <a:solidFill>
                <a:schemeClr val="bg2"/>
              </a:solidFill>
              <a:ea typeface="MS PGothic" panose="020B0600070205080204" pitchFamily="34" charset="-128"/>
              <a:cs typeface="Arial" panose="020B0604020202020204" pitchFamily="34" charset="0"/>
            </a:endParaRPr>
          </a:p>
        </p:txBody>
      </p:sp>
      <p:sp>
        <p:nvSpPr>
          <p:cNvPr id="15363" name="Content Placeholder 2">
            <a:extLst>
              <a:ext uri="{FF2B5EF4-FFF2-40B4-BE49-F238E27FC236}">
                <a16:creationId xmlns:a16="http://schemas.microsoft.com/office/drawing/2014/main" id="{4A32E595-F334-F48D-01E9-21944B3DAC07}"/>
              </a:ext>
            </a:extLst>
          </p:cNvPr>
          <p:cNvSpPr>
            <a:spLocks noGrp="1"/>
          </p:cNvSpPr>
          <p:nvPr>
            <p:ph idx="1"/>
          </p:nvPr>
        </p:nvSpPr>
        <p:spPr>
          <a:xfrm>
            <a:off x="457200" y="1539875"/>
            <a:ext cx="8229600" cy="738188"/>
          </a:xfrm>
        </p:spPr>
        <p:txBody>
          <a:bodyPr>
            <a:spAutoFit/>
          </a:bodyPr>
          <a:lstStyle/>
          <a:p>
            <a:pPr marL="271463" indent="-271463">
              <a:buSzTx/>
            </a:pPr>
            <a:r>
              <a:rPr lang="en-US" altLang="en-US" sz="2400" dirty="0"/>
              <a:t>Define </a:t>
            </a:r>
            <a:r>
              <a:rPr lang="en-US" altLang="en-US" sz="2400" i="1" dirty="0"/>
              <a:t>organizational change</a:t>
            </a:r>
            <a:r>
              <a:rPr lang="en-US" altLang="en-US" sz="2400" dirty="0"/>
              <a:t> and compare and contrast views on the change process.</a:t>
            </a:r>
          </a:p>
        </p:txBody>
      </p:sp>
      <p:pic>
        <p:nvPicPr>
          <p:cNvPr id="15365" name="Picture 5" descr="change management in an organisation ...">
            <a:extLst>
              <a:ext uri="{FF2B5EF4-FFF2-40B4-BE49-F238E27FC236}">
                <a16:creationId xmlns:a16="http://schemas.microsoft.com/office/drawing/2014/main" id="{A15A4FAF-A5E9-056C-492A-74DFE3693C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67744" y="3760788"/>
            <a:ext cx="4965700" cy="16383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FA7BE0FF-DB81-A667-74D1-E28ED37CB1A6}"/>
              </a:ext>
            </a:extLst>
          </p:cNvPr>
          <p:cNvSpPr>
            <a:spLocks noGrp="1"/>
          </p:cNvSpPr>
          <p:nvPr>
            <p:ph type="title"/>
          </p:nvPr>
        </p:nvSpPr>
        <p:spPr>
          <a:xfrm>
            <a:off x="457200" y="620604"/>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What Is Organizational Change?</a:t>
            </a:r>
          </a:p>
        </p:txBody>
      </p:sp>
      <p:sp>
        <p:nvSpPr>
          <p:cNvPr id="17411" name="Content Placeholder 2">
            <a:extLst>
              <a:ext uri="{FF2B5EF4-FFF2-40B4-BE49-F238E27FC236}">
                <a16:creationId xmlns:a16="http://schemas.microsoft.com/office/drawing/2014/main" id="{C183BD30-67F5-EA37-9E4F-F02E4510B2F8}"/>
              </a:ext>
            </a:extLst>
          </p:cNvPr>
          <p:cNvSpPr>
            <a:spLocks noGrp="1"/>
          </p:cNvSpPr>
          <p:nvPr>
            <p:ph idx="1"/>
          </p:nvPr>
        </p:nvSpPr>
        <p:spPr>
          <a:xfrm>
            <a:off x="457200" y="1619250"/>
            <a:ext cx="8229600" cy="461665"/>
          </a:xfrm>
        </p:spPr>
        <p:txBody>
          <a:bodyPr>
            <a:spAutoFit/>
          </a:bodyPr>
          <a:lstStyle/>
          <a:p>
            <a:pPr marL="0" indent="0">
              <a:buFont typeface="Arial" panose="020B0604020202020204" pitchFamily="34" charset="0"/>
              <a:buNone/>
            </a:pPr>
            <a:r>
              <a:rPr lang="en-IN" altLang="en-US" sz="2400" dirty="0"/>
              <a:t>Categories of Organizational Change:</a:t>
            </a:r>
          </a:p>
        </p:txBody>
      </p:sp>
      <p:pic>
        <p:nvPicPr>
          <p:cNvPr id="17412" name="Picture 2" descr="The details are as follows:&#10;• Structure&#10;o Authority relationships&#10;o Coordinating mechanisms&#10;o Job redesign&#10;o Spans of control&#10;• Technology&#10;o Work processes&#10;o Work methods&#10;o Equipment&#10;• People&#10;o Attitudes&#10;o Expectations&#10;o Perceptions&#10;o Behavior">
            <a:extLst>
              <a:ext uri="{FF2B5EF4-FFF2-40B4-BE49-F238E27FC236}">
                <a16:creationId xmlns:a16="http://schemas.microsoft.com/office/drawing/2014/main" id="{06B39674-590B-4BB5-FB98-54CD2ABD07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488" y="2824163"/>
            <a:ext cx="8199437" cy="1900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E5D95752-B9E7-E456-9AAF-D96F2E1A2C5F}"/>
              </a:ext>
            </a:extLst>
          </p:cNvPr>
          <p:cNvSpPr>
            <a:spLocks noGrp="1"/>
          </p:cNvSpPr>
          <p:nvPr>
            <p:ph type="title"/>
          </p:nvPr>
        </p:nvSpPr>
        <p:spPr>
          <a:xfrm>
            <a:off x="457200" y="111830"/>
            <a:ext cx="8229600" cy="1200329"/>
          </a:xfrm>
        </p:spPr>
        <p:txBody>
          <a:bodyPr>
            <a:spAutoFit/>
          </a:bodyPr>
          <a:lstStyle/>
          <a:p>
            <a:r>
              <a:rPr lang="en-US" altLang="en-US" sz="3600" b="1" dirty="0">
                <a:ea typeface="MS PGothic" panose="020B0600070205080204" pitchFamily="34" charset="-128"/>
                <a:cs typeface="Arial" panose="020B0604020202020204" pitchFamily="34" charset="0"/>
              </a:rPr>
              <a:t>External Forces Create a Need to Change</a:t>
            </a:r>
          </a:p>
        </p:txBody>
      </p:sp>
      <p:sp>
        <p:nvSpPr>
          <p:cNvPr id="19459" name="Content Placeholder 2">
            <a:extLst>
              <a:ext uri="{FF2B5EF4-FFF2-40B4-BE49-F238E27FC236}">
                <a16:creationId xmlns:a16="http://schemas.microsoft.com/office/drawing/2014/main" id="{FE7EF345-5921-EB52-ECC2-3F291F513F4E}"/>
              </a:ext>
            </a:extLst>
          </p:cNvPr>
          <p:cNvSpPr>
            <a:spLocks noGrp="1"/>
          </p:cNvSpPr>
          <p:nvPr>
            <p:ph idx="1"/>
          </p:nvPr>
        </p:nvSpPr>
        <p:spPr>
          <a:xfrm>
            <a:off x="457200" y="1539875"/>
            <a:ext cx="8229600" cy="2677656"/>
          </a:xfrm>
        </p:spPr>
        <p:txBody>
          <a:bodyPr>
            <a:spAutoFit/>
          </a:bodyPr>
          <a:lstStyle/>
          <a:p>
            <a:pPr marL="271463" indent="-271463">
              <a:buClr>
                <a:schemeClr val="bg2"/>
              </a:buClr>
              <a:buSzTx/>
            </a:pPr>
            <a:r>
              <a:rPr lang="en-US" altLang="en-US" sz="2400" dirty="0">
                <a:ea typeface="MS PGothic" panose="020B0600070205080204" pitchFamily="34" charset="-128"/>
              </a:rPr>
              <a:t>Marketplace</a:t>
            </a:r>
          </a:p>
          <a:p>
            <a:pPr marL="271463" indent="-271463">
              <a:buClr>
                <a:schemeClr val="bg2"/>
              </a:buClr>
              <a:buSzTx/>
            </a:pPr>
            <a:r>
              <a:rPr lang="en-US" altLang="en-US" sz="2400" dirty="0">
                <a:ea typeface="MS PGothic" panose="020B0600070205080204" pitchFamily="34" charset="-128"/>
              </a:rPr>
              <a:t>Government laws and regulations</a:t>
            </a:r>
          </a:p>
          <a:p>
            <a:pPr marL="271463" indent="-271463">
              <a:buClr>
                <a:schemeClr val="bg2"/>
              </a:buClr>
              <a:buSzTx/>
            </a:pPr>
            <a:r>
              <a:rPr lang="en-US" altLang="en-US" sz="2400" dirty="0">
                <a:ea typeface="MS PGothic" panose="020B0600070205080204" pitchFamily="34" charset="-128"/>
              </a:rPr>
              <a:t>Technology</a:t>
            </a:r>
          </a:p>
          <a:p>
            <a:pPr marL="271463" indent="-271463">
              <a:buClr>
                <a:schemeClr val="bg2"/>
              </a:buClr>
              <a:buSzTx/>
            </a:pPr>
            <a:r>
              <a:rPr lang="en-US" altLang="en-US" sz="2400" dirty="0">
                <a:ea typeface="MS PGothic" panose="020B0600070205080204" pitchFamily="34" charset="-128"/>
              </a:rPr>
              <a:t>Labor markets</a:t>
            </a:r>
          </a:p>
          <a:p>
            <a:pPr marL="271463" indent="-271463">
              <a:buClr>
                <a:schemeClr val="bg2"/>
              </a:buClr>
              <a:buSzTx/>
            </a:pPr>
            <a:r>
              <a:rPr lang="en-US" altLang="en-US" sz="2400" dirty="0">
                <a:ea typeface="MS PGothic" panose="020B0600070205080204" pitchFamily="34" charset="-128"/>
              </a:rPr>
              <a:t>Economic changes</a:t>
            </a:r>
          </a:p>
          <a:p>
            <a:pPr marL="271463" indent="-271463">
              <a:buClr>
                <a:schemeClr val="bg2"/>
              </a:buClr>
              <a:buSzTx/>
            </a:pPr>
            <a:r>
              <a:rPr lang="en-US" altLang="en-US" sz="2400" dirty="0">
                <a:ea typeface="MS PGothic" panose="020B0600070205080204" pitchFamily="34" charset="-128"/>
              </a:rPr>
              <a:t>Social changes</a:t>
            </a:r>
            <a:endParaRPr lang="en-US" altLang="en-US" sz="2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9FB935B1-DD6F-B35D-AD10-EE62FDC84359}"/>
              </a:ext>
            </a:extLst>
          </p:cNvPr>
          <p:cNvSpPr>
            <a:spLocks noGrp="1"/>
          </p:cNvSpPr>
          <p:nvPr>
            <p:ph type="title"/>
          </p:nvPr>
        </p:nvSpPr>
        <p:spPr>
          <a:xfrm>
            <a:off x="457200" y="113417"/>
            <a:ext cx="8229600" cy="1200329"/>
          </a:xfrm>
        </p:spPr>
        <p:txBody>
          <a:bodyPr>
            <a:spAutoFit/>
          </a:bodyPr>
          <a:lstStyle/>
          <a:p>
            <a:r>
              <a:rPr lang="en-US" altLang="en-US" sz="3600" b="1" dirty="0">
                <a:ea typeface="MS PGothic" panose="020B0600070205080204" pitchFamily="34" charset="-128"/>
                <a:cs typeface="Arial" panose="020B0604020202020204" pitchFamily="34" charset="0"/>
              </a:rPr>
              <a:t>Internal Forces Create a Need to Change</a:t>
            </a:r>
          </a:p>
        </p:txBody>
      </p:sp>
      <p:sp>
        <p:nvSpPr>
          <p:cNvPr id="21507" name="Content Placeholder 2">
            <a:extLst>
              <a:ext uri="{FF2B5EF4-FFF2-40B4-BE49-F238E27FC236}">
                <a16:creationId xmlns:a16="http://schemas.microsoft.com/office/drawing/2014/main" id="{4DF6FC02-F22C-2F08-8DFA-DFFDE5622F17}"/>
              </a:ext>
            </a:extLst>
          </p:cNvPr>
          <p:cNvSpPr>
            <a:spLocks noGrp="1"/>
          </p:cNvSpPr>
          <p:nvPr>
            <p:ph idx="1"/>
          </p:nvPr>
        </p:nvSpPr>
        <p:spPr>
          <a:xfrm>
            <a:off x="457200" y="1541463"/>
            <a:ext cx="8229600" cy="1492250"/>
          </a:xfrm>
        </p:spPr>
        <p:txBody>
          <a:bodyPr>
            <a:spAutoFit/>
          </a:bodyPr>
          <a:lstStyle/>
          <a:p>
            <a:pPr marL="273050" indent="-273050">
              <a:buClr>
                <a:schemeClr val="bg2"/>
              </a:buClr>
              <a:buSzTx/>
            </a:pPr>
            <a:r>
              <a:rPr lang="en-US" altLang="en-US" sz="2400">
                <a:ea typeface="MS PGothic" panose="020B0600070205080204" pitchFamily="34" charset="-128"/>
              </a:rPr>
              <a:t>Strategy</a:t>
            </a:r>
          </a:p>
          <a:p>
            <a:pPr marL="273050" indent="-273050">
              <a:buClr>
                <a:schemeClr val="bg2"/>
              </a:buClr>
              <a:buSzTx/>
            </a:pPr>
            <a:r>
              <a:rPr lang="en-US" altLang="en-US" sz="2400">
                <a:ea typeface="MS PGothic" panose="020B0600070205080204" pitchFamily="34" charset="-128"/>
              </a:rPr>
              <a:t>Composition of workforce</a:t>
            </a:r>
          </a:p>
          <a:p>
            <a:pPr marL="273050" indent="-273050">
              <a:buClr>
                <a:schemeClr val="bg2"/>
              </a:buClr>
              <a:buSzTx/>
            </a:pPr>
            <a:r>
              <a:rPr lang="en-US" altLang="en-US" sz="2400">
                <a:ea typeface="MS PGothic" panose="020B0600070205080204" pitchFamily="34" charset="-128"/>
              </a:rPr>
              <a:t>Employee attitudes</a:t>
            </a:r>
            <a:endParaRPr lang="en-US" altLang="en-US" sz="24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04E701FE-E992-8F1F-ACE2-454C3F725E96}"/>
              </a:ext>
            </a:extLst>
          </p:cNvPr>
          <p:cNvSpPr>
            <a:spLocks noGrp="1"/>
          </p:cNvSpPr>
          <p:nvPr>
            <p:ph type="title"/>
          </p:nvPr>
        </p:nvSpPr>
        <p:spPr>
          <a:xfrm>
            <a:off x="457200" y="622191"/>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Initiating Change</a:t>
            </a:r>
          </a:p>
        </p:txBody>
      </p:sp>
      <p:sp>
        <p:nvSpPr>
          <p:cNvPr id="3" name="Content Placeholder 2">
            <a:extLst>
              <a:ext uri="{FF2B5EF4-FFF2-40B4-BE49-F238E27FC236}">
                <a16:creationId xmlns:a16="http://schemas.microsoft.com/office/drawing/2014/main" id="{D0BDF59C-E044-ECA2-3CA3-4B3CAAD7718C}"/>
              </a:ext>
            </a:extLst>
          </p:cNvPr>
          <p:cNvSpPr>
            <a:spLocks noGrp="1"/>
          </p:cNvSpPr>
          <p:nvPr>
            <p:ph idx="1"/>
          </p:nvPr>
        </p:nvSpPr>
        <p:spPr>
          <a:xfrm>
            <a:off x="457200" y="1541463"/>
            <a:ext cx="8229600" cy="1746250"/>
          </a:xfrm>
        </p:spPr>
        <p:txBody>
          <a:bodyPr>
            <a:spAutoFit/>
          </a:bodyPr>
          <a:lstStyle/>
          <a:p>
            <a:pPr marL="0" indent="0">
              <a:buClr>
                <a:schemeClr val="bg2"/>
              </a:buClr>
              <a:buSzPct val="100000"/>
              <a:buFont typeface="Arial" panose="020B0604020202020204" pitchFamily="34" charset="0"/>
              <a:buNone/>
              <a:defRPr/>
            </a:pPr>
            <a:r>
              <a:rPr lang="en-US" sz="2400" b="1" dirty="0"/>
              <a:t>Organizational changes need a catalyst.</a:t>
            </a:r>
            <a:endParaRPr lang="en-IN" altLang="en-US" sz="2400" b="1" dirty="0">
              <a:ea typeface="ＭＳ Ｐゴシック" pitchFamily="34" charset="-128"/>
            </a:endParaRPr>
          </a:p>
          <a:p>
            <a:pPr marL="273050" indent="-273050">
              <a:buClr>
                <a:schemeClr val="bg2"/>
              </a:buClr>
              <a:buSzPct val="100000"/>
              <a:defRPr/>
            </a:pPr>
            <a:r>
              <a:rPr lang="en-IN" altLang="en-US" sz="2400" b="1" dirty="0">
                <a:ea typeface="ＭＳ Ｐゴシック" pitchFamily="34" charset="-128"/>
              </a:rPr>
              <a:t>Change agent</a:t>
            </a:r>
            <a:r>
              <a:rPr lang="en-IN" altLang="en-US" sz="2400" dirty="0">
                <a:ea typeface="ＭＳ Ｐゴシック" pitchFamily="34" charset="-128"/>
              </a:rPr>
              <a:t>: </a:t>
            </a:r>
          </a:p>
          <a:p>
            <a:pPr marL="724091" lvl="1" indent="-273050">
              <a:buClr>
                <a:schemeClr val="bg2"/>
              </a:buClr>
              <a:buSzPct val="100000"/>
              <a:defRPr/>
            </a:pPr>
            <a:r>
              <a:rPr lang="en-IN" altLang="en-US" sz="2400" dirty="0">
                <a:ea typeface="ＭＳ Ｐゴシック" pitchFamily="34" charset="-128"/>
              </a:rPr>
              <a:t>People who act as catalysts and assume responsibility for managing the change process.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A7835A29-FD1C-58D2-2C9E-6E358378E45C}"/>
              </a:ext>
            </a:extLst>
          </p:cNvPr>
          <p:cNvSpPr>
            <a:spLocks noGrp="1"/>
          </p:cNvSpPr>
          <p:nvPr>
            <p:ph type="title"/>
          </p:nvPr>
        </p:nvSpPr>
        <p:spPr>
          <a:xfrm>
            <a:off x="457200" y="620604"/>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Kurt Lewin’s Change Model</a:t>
            </a:r>
          </a:p>
        </p:txBody>
      </p:sp>
      <p:sp>
        <p:nvSpPr>
          <p:cNvPr id="27651" name="Content Placeholder 2">
            <a:extLst>
              <a:ext uri="{FF2B5EF4-FFF2-40B4-BE49-F238E27FC236}">
                <a16:creationId xmlns:a16="http://schemas.microsoft.com/office/drawing/2014/main" id="{9FECF539-1C6B-E5C4-8C19-2D2286798580}"/>
              </a:ext>
            </a:extLst>
          </p:cNvPr>
          <p:cNvSpPr>
            <a:spLocks noGrp="1"/>
          </p:cNvSpPr>
          <p:nvPr>
            <p:ph idx="1"/>
          </p:nvPr>
        </p:nvSpPr>
        <p:spPr>
          <a:xfrm>
            <a:off x="457200" y="1600200"/>
            <a:ext cx="8229600" cy="461665"/>
          </a:xfrm>
        </p:spPr>
        <p:txBody>
          <a:bodyPr>
            <a:spAutoFit/>
          </a:bodyPr>
          <a:lstStyle/>
          <a:p>
            <a:pPr marL="0" indent="0">
              <a:buNone/>
            </a:pPr>
            <a:r>
              <a:rPr lang="en-IN" altLang="en-US" sz="2400" dirty="0"/>
              <a:t>Kurt Lewin's three-stage model of change:</a:t>
            </a:r>
          </a:p>
        </p:txBody>
      </p:sp>
      <p:pic>
        <p:nvPicPr>
          <p:cNvPr id="27652" name="Picture 2" descr="A flow diagram illustrates the three-step changing process; namely, unfreezing, changing, and refreezing.">
            <a:extLst>
              <a:ext uri="{FF2B5EF4-FFF2-40B4-BE49-F238E27FC236}">
                <a16:creationId xmlns:a16="http://schemas.microsoft.com/office/drawing/2014/main" id="{73918822-DAFC-B940-F3EA-09E11943DA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2413" y="2852738"/>
            <a:ext cx="8639175" cy="2776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AD79F-D077-3482-DBE3-28720322414A}"/>
              </a:ext>
            </a:extLst>
          </p:cNvPr>
          <p:cNvSpPr>
            <a:spLocks noGrp="1"/>
          </p:cNvSpPr>
          <p:nvPr>
            <p:ph type="title"/>
          </p:nvPr>
        </p:nvSpPr>
        <p:spPr/>
        <p:txBody>
          <a:bodyPr/>
          <a:lstStyle/>
          <a:p>
            <a:r>
              <a:rPr lang="en-GB" sz="3600" b="1" dirty="0"/>
              <a:t>Kotter’s change model</a:t>
            </a:r>
          </a:p>
        </p:txBody>
      </p:sp>
      <p:pic>
        <p:nvPicPr>
          <p:cNvPr id="7" name="Content Placeholder 6" descr="A diagram of steps to create a vision&#10;&#10;Description automatically generated">
            <a:extLst>
              <a:ext uri="{FF2B5EF4-FFF2-40B4-BE49-F238E27FC236}">
                <a16:creationId xmlns:a16="http://schemas.microsoft.com/office/drawing/2014/main" id="{7D34BA49-468A-C60E-70F0-4B7842E4913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91203" y="1600200"/>
            <a:ext cx="3561594" cy="3916363"/>
          </a:xfrm>
        </p:spPr>
      </p:pic>
      <p:sp>
        <p:nvSpPr>
          <p:cNvPr id="4" name="Date Placeholder 3">
            <a:extLst>
              <a:ext uri="{FF2B5EF4-FFF2-40B4-BE49-F238E27FC236}">
                <a16:creationId xmlns:a16="http://schemas.microsoft.com/office/drawing/2014/main" id="{63820AFF-AF5E-E725-F528-D84719D46022}"/>
              </a:ext>
            </a:extLst>
          </p:cNvPr>
          <p:cNvSpPr>
            <a:spLocks noGrp="1"/>
          </p:cNvSpPr>
          <p:nvPr>
            <p:ph type="dt" sz="half" idx="11"/>
          </p:nvPr>
        </p:nvSpPr>
        <p:spPr/>
        <p:txBody>
          <a:bodyPr/>
          <a:lstStyle/>
          <a:p>
            <a:pPr>
              <a:defRPr/>
            </a:pPr>
            <a:fld id="{A1A9FE5A-1355-DE49-8911-07377D7BBBAC}" type="datetime1">
              <a:rPr lang="en-US" smtClean="0"/>
              <a:t>4/8/24</a:t>
            </a:fld>
            <a:endParaRPr lang="en-US" dirty="0"/>
          </a:p>
        </p:txBody>
      </p:sp>
      <p:sp>
        <p:nvSpPr>
          <p:cNvPr id="5" name="Slide Number Placeholder 4">
            <a:extLst>
              <a:ext uri="{FF2B5EF4-FFF2-40B4-BE49-F238E27FC236}">
                <a16:creationId xmlns:a16="http://schemas.microsoft.com/office/drawing/2014/main" id="{9537EF8B-C854-873E-5113-4C245759F19D}"/>
              </a:ext>
            </a:extLst>
          </p:cNvPr>
          <p:cNvSpPr>
            <a:spLocks noGrp="1"/>
          </p:cNvSpPr>
          <p:nvPr>
            <p:ph type="sldNum" sz="quarter" idx="12"/>
          </p:nvPr>
        </p:nvSpPr>
        <p:spPr/>
        <p:txBody>
          <a:bodyPr/>
          <a:lstStyle/>
          <a:p>
            <a:pPr>
              <a:defRPr/>
            </a:pPr>
            <a:fld id="{32FE58B1-61DC-B446-BC70-CC051FC0ADA1}" type="slidenum">
              <a:rPr lang="en-US" altLang="en-US" smtClean="0"/>
              <a:pPr>
                <a:defRPr/>
              </a:pPr>
              <a:t>10</a:t>
            </a:fld>
            <a:endParaRPr lang="en-US" altLang="en-US"/>
          </a:p>
        </p:txBody>
      </p:sp>
    </p:spTree>
    <p:extLst>
      <p:ext uri="{BB962C8B-B14F-4D97-AF65-F5344CB8AC3E}">
        <p14:creationId xmlns:p14="http://schemas.microsoft.com/office/powerpoint/2010/main" val="25198117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16ED3446-6705-4C39-4B1D-752BCB9CF577}"/>
              </a:ext>
            </a:extLst>
          </p:cNvPr>
          <p:cNvSpPr>
            <a:spLocks noGrp="1"/>
          </p:cNvSpPr>
          <p:nvPr>
            <p:ph type="title"/>
          </p:nvPr>
        </p:nvSpPr>
        <p:spPr>
          <a:xfrm>
            <a:off x="457200" y="619016"/>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Implementing Change</a:t>
            </a:r>
          </a:p>
        </p:txBody>
      </p:sp>
      <p:sp>
        <p:nvSpPr>
          <p:cNvPr id="3" name="Content Placeholder 2">
            <a:extLst>
              <a:ext uri="{FF2B5EF4-FFF2-40B4-BE49-F238E27FC236}">
                <a16:creationId xmlns:a16="http://schemas.microsoft.com/office/drawing/2014/main" id="{701CD5EA-21B9-0A61-9FDA-978E3CE1BCC2}"/>
              </a:ext>
            </a:extLst>
          </p:cNvPr>
          <p:cNvSpPr>
            <a:spLocks noGrp="1"/>
          </p:cNvSpPr>
          <p:nvPr>
            <p:ph idx="1"/>
          </p:nvPr>
        </p:nvSpPr>
        <p:spPr>
          <a:xfrm>
            <a:off x="457200" y="1541463"/>
            <a:ext cx="8229600" cy="1300162"/>
          </a:xfrm>
        </p:spPr>
        <p:txBody>
          <a:bodyPr>
            <a:spAutoFit/>
          </a:bodyPr>
          <a:lstStyle/>
          <a:p>
            <a:pPr marL="0" indent="0">
              <a:buFont typeface="Arial" panose="020B0604020202020204" pitchFamily="34" charset="0"/>
              <a:buNone/>
              <a:defRPr/>
            </a:pPr>
            <a:r>
              <a:rPr lang="en-US" altLang="en-US" sz="2400" b="1" dirty="0">
                <a:ea typeface="ＭＳ Ｐゴシック" pitchFamily="34" charset="-128"/>
              </a:rPr>
              <a:t>Organization development (OD):</a:t>
            </a:r>
          </a:p>
          <a:p>
            <a:pPr marL="273050" indent="-273050">
              <a:buSzPct val="100000"/>
              <a:defRPr/>
            </a:pPr>
            <a:r>
              <a:rPr lang="en-US" altLang="en-US" sz="2400" dirty="0">
                <a:ea typeface="ＭＳ Ｐゴシック" pitchFamily="34" charset="-128"/>
              </a:rPr>
              <a:t>efforts that assist organizational members with a planned change by focusing on their attitudes and values.</a:t>
            </a:r>
            <a:endParaRPr lang="en-US" sz="2400" dirty="0"/>
          </a:p>
        </p:txBody>
      </p:sp>
      <p:pic>
        <p:nvPicPr>
          <p:cNvPr id="31748" name="Picture 2" descr="Photo of Isao Moriyasu speaking on stage.">
            <a:extLst>
              <a:ext uri="{FF2B5EF4-FFF2-40B4-BE49-F238E27FC236}">
                <a16:creationId xmlns:a16="http://schemas.microsoft.com/office/drawing/2014/main" id="{CFF5E316-749D-444C-81E1-62305CA441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33588" y="3001963"/>
            <a:ext cx="5076825" cy="3379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7B31F009-CDB0-8788-CE53-244E507E6D1F}"/>
              </a:ext>
            </a:extLst>
          </p:cNvPr>
          <p:cNvSpPr>
            <a:spLocks noGrp="1"/>
          </p:cNvSpPr>
          <p:nvPr>
            <p:ph type="title"/>
          </p:nvPr>
        </p:nvSpPr>
        <p:spPr>
          <a:xfrm>
            <a:off x="457200" y="632510"/>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Organization Development Efforts</a:t>
            </a:r>
          </a:p>
        </p:txBody>
      </p:sp>
      <p:sp>
        <p:nvSpPr>
          <p:cNvPr id="33795" name="Content Placeholder 2">
            <a:extLst>
              <a:ext uri="{FF2B5EF4-FFF2-40B4-BE49-F238E27FC236}">
                <a16:creationId xmlns:a16="http://schemas.microsoft.com/office/drawing/2014/main" id="{B8408F7C-AB37-FC46-98C6-6A81E62D4FAC}"/>
              </a:ext>
            </a:extLst>
          </p:cNvPr>
          <p:cNvSpPr>
            <a:spLocks noGrp="1"/>
          </p:cNvSpPr>
          <p:nvPr>
            <p:ph idx="1"/>
          </p:nvPr>
        </p:nvSpPr>
        <p:spPr>
          <a:xfrm>
            <a:off x="457200" y="1560513"/>
            <a:ext cx="8229600" cy="2054225"/>
          </a:xfrm>
        </p:spPr>
        <p:txBody>
          <a:bodyPr>
            <a:spAutoFit/>
          </a:bodyPr>
          <a:lstStyle/>
          <a:p>
            <a:pPr marL="457200" indent="-457200">
              <a:buClr>
                <a:schemeClr val="bg2"/>
              </a:buClr>
              <a:buSzTx/>
              <a:buFont typeface="Myriad Pro"/>
              <a:buAutoNum type="arabicPeriod"/>
            </a:pPr>
            <a:r>
              <a:rPr lang="en-IN" altLang="en-US" sz="2400">
                <a:ea typeface="MS PGothic" panose="020B0600070205080204" pitchFamily="34" charset="-128"/>
              </a:rPr>
              <a:t> </a:t>
            </a:r>
            <a:r>
              <a:rPr lang="en-IN" altLang="en-US" sz="2400" b="1">
                <a:ea typeface="MS PGothic" panose="020B0600070205080204" pitchFamily="34" charset="-128"/>
              </a:rPr>
              <a:t>Survey feedback</a:t>
            </a:r>
          </a:p>
          <a:p>
            <a:pPr marL="457200" indent="-457200">
              <a:buClr>
                <a:schemeClr val="bg2"/>
              </a:buClr>
              <a:buSzTx/>
              <a:buFont typeface="Myriad Pro"/>
              <a:buAutoNum type="arabicPeriod"/>
            </a:pPr>
            <a:r>
              <a:rPr lang="en-IN" altLang="en-US" sz="2400">
                <a:ea typeface="MS PGothic" panose="020B0600070205080204" pitchFamily="34" charset="-128"/>
              </a:rPr>
              <a:t> </a:t>
            </a:r>
            <a:r>
              <a:rPr lang="en-IN" altLang="en-US" sz="2400" b="1">
                <a:ea typeface="MS PGothic" panose="020B0600070205080204" pitchFamily="34" charset="-128"/>
              </a:rPr>
              <a:t>Process consultation</a:t>
            </a:r>
          </a:p>
          <a:p>
            <a:pPr marL="457200" indent="-457200">
              <a:buClr>
                <a:schemeClr val="bg2"/>
              </a:buClr>
              <a:buSzTx/>
              <a:buFont typeface="Myriad Pro"/>
              <a:buAutoNum type="arabicPeriod"/>
            </a:pPr>
            <a:r>
              <a:rPr lang="en-IN" altLang="en-US" sz="2400">
                <a:ea typeface="MS PGothic" panose="020B0600070205080204" pitchFamily="34" charset="-128"/>
              </a:rPr>
              <a:t> </a:t>
            </a:r>
            <a:r>
              <a:rPr lang="en-IN" altLang="en-US" sz="2400" b="1">
                <a:ea typeface="MS PGothic" panose="020B0600070205080204" pitchFamily="34" charset="-128"/>
              </a:rPr>
              <a:t>Team-building</a:t>
            </a:r>
          </a:p>
          <a:p>
            <a:pPr marL="457200" indent="-457200">
              <a:buClr>
                <a:schemeClr val="bg2"/>
              </a:buClr>
              <a:buSzTx/>
              <a:buFont typeface="Myriad Pro"/>
              <a:buAutoNum type="arabicPeriod"/>
            </a:pPr>
            <a:r>
              <a:rPr lang="en-IN" altLang="en-US" sz="2400">
                <a:ea typeface="MS PGothic" panose="020B0600070205080204" pitchFamily="34" charset="-128"/>
              </a:rPr>
              <a:t> </a:t>
            </a:r>
            <a:r>
              <a:rPr lang="en-IN" altLang="en-US" sz="2400" b="1">
                <a:ea typeface="MS PGothic" panose="020B0600070205080204" pitchFamily="34" charset="-128"/>
              </a:rPr>
              <a:t>Intergroup development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58E2FF2C-BF76-5DCF-0ED8-65C8654E40D5}"/>
              </a:ext>
            </a:extLst>
          </p:cNvPr>
          <p:cNvSpPr>
            <a:spLocks noGrp="1"/>
          </p:cNvSpPr>
          <p:nvPr>
            <p:ph type="title"/>
          </p:nvPr>
        </p:nvSpPr>
        <p:spPr>
          <a:xfrm>
            <a:off x="457200" y="620713"/>
            <a:ext cx="8229600" cy="646112"/>
          </a:xfrm>
        </p:spPr>
        <p:txBody>
          <a:bodyPr>
            <a:spAutoFit/>
          </a:bodyPr>
          <a:lstStyle/>
          <a:p>
            <a:r>
              <a:rPr lang="en-US" altLang="en-US" sz="3600" b="1" dirty="0">
                <a:ea typeface="MS PGothic" panose="020B0600070205080204" pitchFamily="34" charset="-128"/>
                <a:cs typeface="Arial" panose="020B0604020202020204" pitchFamily="34" charset="0"/>
              </a:rPr>
              <a:t>Learning Objective</a:t>
            </a:r>
          </a:p>
        </p:txBody>
      </p:sp>
      <p:sp>
        <p:nvSpPr>
          <p:cNvPr id="35843" name="Content Placeholder 2">
            <a:extLst>
              <a:ext uri="{FF2B5EF4-FFF2-40B4-BE49-F238E27FC236}">
                <a16:creationId xmlns:a16="http://schemas.microsoft.com/office/drawing/2014/main" id="{01A91560-95A3-5CFF-51A2-B26B876B43D8}"/>
              </a:ext>
            </a:extLst>
          </p:cNvPr>
          <p:cNvSpPr>
            <a:spLocks noGrp="1"/>
          </p:cNvSpPr>
          <p:nvPr>
            <p:ph idx="1"/>
          </p:nvPr>
        </p:nvSpPr>
        <p:spPr>
          <a:xfrm>
            <a:off x="457200" y="1539875"/>
            <a:ext cx="8229600" cy="369888"/>
          </a:xfrm>
        </p:spPr>
        <p:txBody>
          <a:bodyPr>
            <a:spAutoFit/>
          </a:bodyPr>
          <a:lstStyle/>
          <a:p>
            <a:pPr marL="255588" indent="-255588">
              <a:buSzTx/>
            </a:pPr>
            <a:r>
              <a:rPr lang="en-US" altLang="en-US" sz="2400"/>
              <a:t>Explain how to manage resistance to change. </a:t>
            </a:r>
          </a:p>
        </p:txBody>
      </p:sp>
      <p:pic>
        <p:nvPicPr>
          <p:cNvPr id="35845" name="Picture 5" descr="7 Strategies for Overcoming Resistance ...">
            <a:extLst>
              <a:ext uri="{FF2B5EF4-FFF2-40B4-BE49-F238E27FC236}">
                <a16:creationId xmlns:a16="http://schemas.microsoft.com/office/drawing/2014/main" id="{F2015287-37C3-5910-7AAF-86BD3F7406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67944" y="2492896"/>
            <a:ext cx="4679318" cy="318819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BC3F3CA2-EFD4-C445-2F82-91D4D99E3FD2}"/>
              </a:ext>
            </a:extLst>
          </p:cNvPr>
          <p:cNvSpPr>
            <a:spLocks noGrp="1"/>
          </p:cNvSpPr>
          <p:nvPr>
            <p:ph type="title"/>
          </p:nvPr>
        </p:nvSpPr>
        <p:spPr>
          <a:xfrm>
            <a:off x="457200" y="645210"/>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Resistance to Change</a:t>
            </a:r>
            <a:endParaRPr lang="en-US" altLang="en-US" b="1" dirty="0">
              <a:ea typeface="MS PGothic" panose="020B0600070205080204" pitchFamily="34" charset="-128"/>
              <a:cs typeface="Arial" panose="020B0604020202020204" pitchFamily="34" charset="0"/>
            </a:endParaRPr>
          </a:p>
        </p:txBody>
      </p:sp>
      <p:sp>
        <p:nvSpPr>
          <p:cNvPr id="37891" name="Content Placeholder 2">
            <a:extLst>
              <a:ext uri="{FF2B5EF4-FFF2-40B4-BE49-F238E27FC236}">
                <a16:creationId xmlns:a16="http://schemas.microsoft.com/office/drawing/2014/main" id="{FEAD3426-A320-6065-80AF-70DC37ECCEA4}"/>
              </a:ext>
            </a:extLst>
          </p:cNvPr>
          <p:cNvSpPr>
            <a:spLocks noGrp="1"/>
          </p:cNvSpPr>
          <p:nvPr>
            <p:ph idx="1"/>
          </p:nvPr>
        </p:nvSpPr>
        <p:spPr>
          <a:xfrm>
            <a:off x="457200" y="1600200"/>
            <a:ext cx="8147050" cy="2054225"/>
          </a:xfrm>
        </p:spPr>
        <p:txBody>
          <a:bodyPr>
            <a:spAutoFit/>
          </a:bodyPr>
          <a:lstStyle/>
          <a:p>
            <a:pPr marL="255588" indent="-255588">
              <a:buClr>
                <a:schemeClr val="bg2"/>
              </a:buClr>
            </a:pPr>
            <a:r>
              <a:rPr lang="en-US" altLang="en-US" sz="2400">
                <a:ea typeface="MS PGothic" panose="020B0600070205080204" pitchFamily="34" charset="-128"/>
              </a:rPr>
              <a:t>Uncertainty</a:t>
            </a:r>
          </a:p>
          <a:p>
            <a:pPr marL="255588" indent="-255588">
              <a:buClr>
                <a:schemeClr val="bg2"/>
              </a:buClr>
            </a:pPr>
            <a:r>
              <a:rPr lang="en-US" altLang="en-US" sz="2400">
                <a:ea typeface="MS PGothic" panose="020B0600070205080204" pitchFamily="34" charset="-128"/>
              </a:rPr>
              <a:t>Habit</a:t>
            </a:r>
          </a:p>
          <a:p>
            <a:pPr marL="255588" indent="-255588">
              <a:buClr>
                <a:schemeClr val="bg2"/>
              </a:buClr>
            </a:pPr>
            <a:r>
              <a:rPr lang="en-US" altLang="en-US" sz="2400">
                <a:ea typeface="MS PGothic" panose="020B0600070205080204" pitchFamily="34" charset="-128"/>
              </a:rPr>
              <a:t>Concern over personal loss</a:t>
            </a:r>
          </a:p>
          <a:p>
            <a:pPr marL="255588" indent="-255588">
              <a:buClr>
                <a:schemeClr val="bg2"/>
              </a:buClr>
            </a:pPr>
            <a:r>
              <a:rPr lang="en-US" altLang="en-US" sz="2400">
                <a:ea typeface="MS PGothic" panose="020B0600070205080204" pitchFamily="34" charset="-128"/>
              </a:rPr>
              <a:t>Belief change is not in organization’s best interests</a:t>
            </a:r>
            <a:endParaRPr lang="en-US" altLang="en-US" sz="2400"/>
          </a:p>
        </p:txBody>
      </p:sp>
      <p:sp>
        <p:nvSpPr>
          <p:cNvPr id="37892" name="Content Placeholder 3">
            <a:extLst>
              <a:ext uri="{FF2B5EF4-FFF2-40B4-BE49-F238E27FC236}">
                <a16:creationId xmlns:a16="http://schemas.microsoft.com/office/drawing/2014/main" id="{4AFB4D5C-1DCE-BEC6-27EE-FB5625B28C12}"/>
              </a:ext>
            </a:extLst>
          </p:cNvPr>
          <p:cNvSpPr>
            <a:spLocks noGrp="1"/>
          </p:cNvSpPr>
          <p:nvPr>
            <p:ph idx="13"/>
          </p:nvPr>
        </p:nvSpPr>
        <p:spPr>
          <a:xfrm>
            <a:off x="457200" y="4244975"/>
            <a:ext cx="8147050" cy="984250"/>
          </a:xfrm>
        </p:spPr>
        <p:txBody>
          <a:bodyPr/>
          <a:lstStyle/>
          <a:p>
            <a:pPr marL="0" indent="0" algn="ctr">
              <a:buFont typeface="Arial" panose="020B0604020202020204" pitchFamily="34" charset="0"/>
              <a:buNone/>
            </a:pPr>
            <a:r>
              <a:rPr lang="en-IN" altLang="en-US" sz="2200">
                <a:solidFill>
                  <a:srgbClr val="188A2E"/>
                </a:solidFill>
              </a:rPr>
              <a:t>People resist change even if </a:t>
            </a:r>
            <a:r>
              <a:rPr lang="en-IN" altLang="en-US" sz="2200" b="1">
                <a:solidFill>
                  <a:srgbClr val="188A2E"/>
                </a:solidFill>
              </a:rPr>
              <a:t>it might be beneficial! </a:t>
            </a:r>
            <a:r>
              <a:rPr lang="en-IN" altLang="en-US" sz="2200">
                <a:solidFill>
                  <a:srgbClr val="188A2E"/>
                </a:solidFill>
              </a:rPr>
              <a:t>How</a:t>
            </a:r>
          </a:p>
          <a:p>
            <a:pPr marL="0" indent="0" algn="ctr">
              <a:buFont typeface="Arial" panose="020B0604020202020204" pitchFamily="34" charset="0"/>
              <a:buNone/>
            </a:pPr>
            <a:r>
              <a:rPr lang="en-IN" altLang="en-US" sz="2200">
                <a:solidFill>
                  <a:srgbClr val="188A2E"/>
                </a:solidFill>
              </a:rPr>
              <a:t>about YOU? How do you </a:t>
            </a:r>
            <a:r>
              <a:rPr lang="en-IN" altLang="en-US" sz="2200" b="1">
                <a:solidFill>
                  <a:srgbClr val="188A2E"/>
                </a:solidFill>
              </a:rPr>
              <a:t>respond to change</a:t>
            </a:r>
            <a:r>
              <a:rPr lang="en-IN" altLang="en-US" sz="2200">
                <a:solidFill>
                  <a:srgbClr val="188A2E"/>
                </a:solidFill>
              </a:rPr>
              <a: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856EBD10-E6F8-21C8-04D4-2E3AACF13877}"/>
              </a:ext>
            </a:extLst>
          </p:cNvPr>
          <p:cNvSpPr>
            <a:spLocks noGrp="1"/>
          </p:cNvSpPr>
          <p:nvPr>
            <p:ph type="title"/>
          </p:nvPr>
        </p:nvSpPr>
        <p:spPr>
          <a:xfrm>
            <a:off x="457200" y="63391"/>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Reducing Resistance to Change</a:t>
            </a:r>
            <a:endParaRPr lang="en-US" altLang="en-US" b="1" dirty="0">
              <a:ea typeface="MS PGothic" panose="020B0600070205080204" pitchFamily="34" charset="-128"/>
              <a:cs typeface="Arial" panose="020B0604020202020204" pitchFamily="34" charset="0"/>
            </a:endParaRPr>
          </a:p>
        </p:txBody>
      </p:sp>
      <p:sp>
        <p:nvSpPr>
          <p:cNvPr id="39939" name="Content Placeholder 2">
            <a:extLst>
              <a:ext uri="{FF2B5EF4-FFF2-40B4-BE49-F238E27FC236}">
                <a16:creationId xmlns:a16="http://schemas.microsoft.com/office/drawing/2014/main" id="{239954F6-5815-F942-E9E1-1BD74EB8B5E6}"/>
              </a:ext>
            </a:extLst>
          </p:cNvPr>
          <p:cNvSpPr>
            <a:spLocks noGrp="1"/>
          </p:cNvSpPr>
          <p:nvPr>
            <p:ph idx="1"/>
          </p:nvPr>
        </p:nvSpPr>
        <p:spPr>
          <a:xfrm rot="10800000" flipV="1">
            <a:off x="455613" y="774700"/>
            <a:ext cx="8229600" cy="461963"/>
          </a:xfrm>
        </p:spPr>
        <p:txBody>
          <a:bodyPr>
            <a:spAutoFit/>
          </a:bodyPr>
          <a:lstStyle/>
          <a:p>
            <a:pPr marL="0" indent="0">
              <a:buFont typeface="Arial" panose="020B0604020202020204" pitchFamily="34" charset="0"/>
              <a:buNone/>
            </a:pPr>
            <a:r>
              <a:rPr lang="en-IN" altLang="en-US" sz="2400"/>
              <a:t>Techniques for Reducing Resistance to Change</a:t>
            </a:r>
          </a:p>
        </p:txBody>
      </p:sp>
      <p:graphicFrame>
        <p:nvGraphicFramePr>
          <p:cNvPr id="6" name="Table 1">
            <a:extLst>
              <a:ext uri="{FF2B5EF4-FFF2-40B4-BE49-F238E27FC236}">
                <a16:creationId xmlns:a16="http://schemas.microsoft.com/office/drawing/2014/main" id="{1BF97053-E2A7-CD61-64D9-AC9707FA7A18}"/>
              </a:ext>
            </a:extLst>
          </p:cNvPr>
          <p:cNvGraphicFramePr>
            <a:graphicFrameLocks/>
          </p:cNvGraphicFramePr>
          <p:nvPr/>
        </p:nvGraphicFramePr>
        <p:xfrm>
          <a:off x="468313" y="1438275"/>
          <a:ext cx="8351838" cy="4651391"/>
        </p:xfrm>
        <a:graphic>
          <a:graphicData uri="http://schemas.openxmlformats.org/drawingml/2006/table">
            <a:tbl>
              <a:tblPr firstRow="1">
                <a:tableStyleId>{0E3FDE45-AF77-4B5C-9715-49D594BDF05E}</a:tableStyleId>
              </a:tblPr>
              <a:tblGrid>
                <a:gridCol w="1465235">
                  <a:extLst>
                    <a:ext uri="{9D8B030D-6E8A-4147-A177-3AD203B41FA5}">
                      <a16:colId xmlns:a16="http://schemas.microsoft.com/office/drawing/2014/main" val="20000"/>
                    </a:ext>
                  </a:extLst>
                </a:gridCol>
                <a:gridCol w="2417637">
                  <a:extLst>
                    <a:ext uri="{9D8B030D-6E8A-4147-A177-3AD203B41FA5}">
                      <a16:colId xmlns:a16="http://schemas.microsoft.com/office/drawing/2014/main" val="20001"/>
                    </a:ext>
                  </a:extLst>
                </a:gridCol>
                <a:gridCol w="2124590">
                  <a:extLst>
                    <a:ext uri="{9D8B030D-6E8A-4147-A177-3AD203B41FA5}">
                      <a16:colId xmlns:a16="http://schemas.microsoft.com/office/drawing/2014/main" val="20002"/>
                    </a:ext>
                  </a:extLst>
                </a:gridCol>
                <a:gridCol w="2344376">
                  <a:extLst>
                    <a:ext uri="{9D8B030D-6E8A-4147-A177-3AD203B41FA5}">
                      <a16:colId xmlns:a16="http://schemas.microsoft.com/office/drawing/2014/main" val="20003"/>
                    </a:ext>
                  </a:extLst>
                </a:gridCol>
              </a:tblGrid>
              <a:tr h="481607">
                <a:tc>
                  <a:txBody>
                    <a:bodyPr/>
                    <a:lstStyle/>
                    <a:p>
                      <a:pPr algn="ctr"/>
                      <a:r>
                        <a:rPr lang="en-US" sz="1400" b="1" i="0" u="none" strike="noStrike" kern="1200" baseline="0" dirty="0">
                          <a:solidFill>
                            <a:schemeClr val="tx1"/>
                          </a:solidFill>
                          <a:latin typeface="+mn-lt"/>
                          <a:ea typeface="+mn-ea"/>
                          <a:cs typeface="+mn-cs"/>
                        </a:rPr>
                        <a:t>TECHNIQUE</a:t>
                      </a:r>
                      <a:endParaRPr lang="en-US" sz="1400" dirty="0">
                        <a:solidFill>
                          <a:schemeClr val="tx1"/>
                        </a:solidFill>
                      </a:endParaRPr>
                    </a:p>
                  </a:txBody>
                  <a:tcPr marL="91419" marR="91419" marT="45222" marB="45222"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a:lstStyle/>
                    <a:p>
                      <a:pPr algn="ctr"/>
                      <a:r>
                        <a:rPr lang="en-US" sz="1400" b="1" i="0" u="none" strike="noStrike" kern="1200" baseline="0" dirty="0">
                          <a:solidFill>
                            <a:schemeClr val="tx1"/>
                          </a:solidFill>
                          <a:latin typeface="+mn-lt"/>
                          <a:ea typeface="+mn-ea"/>
                          <a:cs typeface="+mn-cs"/>
                        </a:rPr>
                        <a:t>WHEN USED</a:t>
                      </a:r>
                      <a:endParaRPr lang="en-US" sz="1400" dirty="0">
                        <a:solidFill>
                          <a:schemeClr val="tx1"/>
                        </a:solidFill>
                      </a:endParaRPr>
                    </a:p>
                  </a:txBody>
                  <a:tcPr marL="91419" marR="91419" marT="45222" marB="45222"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a:lstStyle/>
                    <a:p>
                      <a:pPr algn="ctr"/>
                      <a:r>
                        <a:rPr lang="en-US" sz="1400" b="1" i="0" u="none" strike="noStrike" kern="1200" baseline="0" dirty="0">
                          <a:solidFill>
                            <a:schemeClr val="tx1"/>
                          </a:solidFill>
                          <a:latin typeface="+mn-lt"/>
                          <a:ea typeface="+mn-ea"/>
                          <a:cs typeface="+mn-cs"/>
                        </a:rPr>
                        <a:t>ADVANTAGE</a:t>
                      </a:r>
                      <a:endParaRPr lang="en-US" sz="1400" dirty="0">
                        <a:solidFill>
                          <a:schemeClr val="tx1"/>
                        </a:solidFill>
                      </a:endParaRPr>
                    </a:p>
                  </a:txBody>
                  <a:tcPr marL="91419" marR="91419" marT="45222" marB="45222"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a:lstStyle/>
                    <a:p>
                      <a:pPr algn="ctr"/>
                      <a:r>
                        <a:rPr lang="en-US" sz="1400" b="1" i="0" u="none" strike="noStrike" kern="1200" baseline="0" dirty="0">
                          <a:solidFill>
                            <a:schemeClr val="tx1"/>
                          </a:solidFill>
                          <a:latin typeface="+mn-lt"/>
                          <a:ea typeface="+mn-ea"/>
                          <a:cs typeface="+mn-cs"/>
                        </a:rPr>
                        <a:t>DISADVANTAGE</a:t>
                      </a:r>
                      <a:endParaRPr lang="en-US" sz="1400" dirty="0">
                        <a:solidFill>
                          <a:schemeClr val="tx1"/>
                        </a:solidFill>
                      </a:endParaRPr>
                    </a:p>
                  </a:txBody>
                  <a:tcPr marL="91419" marR="91419" marT="45222" marB="45222"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solidFill>
                  </a:tcPr>
                </a:tc>
                <a:extLst>
                  <a:ext uri="{0D108BD9-81ED-4DB2-BD59-A6C34878D82A}">
                    <a16:rowId xmlns:a16="http://schemas.microsoft.com/office/drawing/2014/main" val="10000"/>
                  </a:ext>
                </a:extLst>
              </a:tr>
              <a:tr h="730521">
                <a:tc>
                  <a:txBody>
                    <a:bodyPr/>
                    <a:lstStyle/>
                    <a:p>
                      <a:r>
                        <a:rPr lang="en-US" sz="1400" b="0" i="0" u="none" strike="noStrike" kern="1200" baseline="0" dirty="0">
                          <a:solidFill>
                            <a:schemeClr val="tx1"/>
                          </a:solidFill>
                          <a:latin typeface="+mn-lt"/>
                          <a:ea typeface="+mn-ea"/>
                          <a:cs typeface="+mn-cs"/>
                        </a:rPr>
                        <a:t>Education and</a:t>
                      </a:r>
                    </a:p>
                    <a:p>
                      <a:r>
                        <a:rPr lang="en-US" sz="1400" b="0" i="0" u="none" strike="noStrike" kern="1200" baseline="0" dirty="0">
                          <a:solidFill>
                            <a:schemeClr val="tx1"/>
                          </a:solidFill>
                          <a:latin typeface="+mn-lt"/>
                          <a:ea typeface="+mn-ea"/>
                          <a:cs typeface="+mn-cs"/>
                        </a:rPr>
                        <a:t>communication</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When resistance is due to misinformation</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Clear up misunderstandings</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May not work when mutual trust and credibility are lacking</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1"/>
                  </a:ext>
                </a:extLst>
              </a:tr>
              <a:tr h="730521">
                <a:tc>
                  <a:txBody>
                    <a:bodyPr/>
                    <a:lstStyle/>
                    <a:p>
                      <a:r>
                        <a:rPr lang="en-US" sz="1400" b="0" i="0" u="none" strike="noStrike" kern="1200" baseline="0" dirty="0">
                          <a:solidFill>
                            <a:schemeClr val="tx1"/>
                          </a:solidFill>
                          <a:latin typeface="+mn-lt"/>
                          <a:ea typeface="+mn-ea"/>
                          <a:cs typeface="+mn-cs"/>
                        </a:rPr>
                        <a:t>Participation</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When resisters have</a:t>
                      </a:r>
                    </a:p>
                    <a:p>
                      <a:r>
                        <a:rPr lang="en-US" sz="1400" b="0" i="0" u="none" strike="noStrike" kern="1200" baseline="0" dirty="0">
                          <a:solidFill>
                            <a:schemeClr val="tx1"/>
                          </a:solidFill>
                          <a:latin typeface="+mn-lt"/>
                          <a:ea typeface="+mn-ea"/>
                          <a:cs typeface="+mn-cs"/>
                        </a:rPr>
                        <a:t>the expertise to make</a:t>
                      </a:r>
                    </a:p>
                    <a:p>
                      <a:r>
                        <a:rPr lang="en-US" sz="1400" b="0" i="0" u="none" strike="noStrike" kern="1200" baseline="0" dirty="0">
                          <a:solidFill>
                            <a:schemeClr val="tx1"/>
                          </a:solidFill>
                          <a:latin typeface="+mn-lt"/>
                          <a:ea typeface="+mn-ea"/>
                          <a:cs typeface="+mn-cs"/>
                        </a:rPr>
                        <a:t>a contribution</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Increase involvement and</a:t>
                      </a:r>
                    </a:p>
                    <a:p>
                      <a:r>
                        <a:rPr lang="en-US" sz="1400" b="0" i="0" u="none" strike="noStrike" kern="1200" baseline="0" dirty="0">
                          <a:solidFill>
                            <a:schemeClr val="tx1"/>
                          </a:solidFill>
                          <a:latin typeface="+mn-lt"/>
                          <a:ea typeface="+mn-ea"/>
                          <a:cs typeface="+mn-cs"/>
                        </a:rPr>
                        <a:t>acceptance</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Time-consuming; has </a:t>
                      </a:r>
                      <a:r>
                        <a:rPr lang="en-US" sz="1400" b="0" i="0" u="none" strike="noStrike" kern="1200" baseline="0">
                          <a:solidFill>
                            <a:schemeClr val="tx1"/>
                          </a:solidFill>
                          <a:latin typeface="+mn-lt"/>
                          <a:ea typeface="+mn-ea"/>
                          <a:cs typeface="+mn-cs"/>
                        </a:rPr>
                        <a:t>potential for </a:t>
                      </a:r>
                      <a:r>
                        <a:rPr lang="en-US" sz="1400" b="0" i="0" u="none" strike="noStrike" kern="1200" baseline="0" dirty="0">
                          <a:solidFill>
                            <a:schemeClr val="tx1"/>
                          </a:solidFill>
                          <a:latin typeface="+mn-lt"/>
                          <a:ea typeface="+mn-ea"/>
                          <a:cs typeface="+mn-cs"/>
                        </a:rPr>
                        <a:t>a poor solution</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2"/>
                  </a:ext>
                </a:extLst>
              </a:tr>
              <a:tr h="517162">
                <a:tc>
                  <a:txBody>
                    <a:bodyPr/>
                    <a:lstStyle/>
                    <a:p>
                      <a:r>
                        <a:rPr lang="en-US" sz="1400" b="0" i="0" u="none" strike="noStrike" kern="1200" baseline="0" dirty="0">
                          <a:solidFill>
                            <a:schemeClr val="tx1"/>
                          </a:solidFill>
                          <a:latin typeface="+mn-lt"/>
                          <a:ea typeface="+mn-ea"/>
                          <a:cs typeface="+mn-cs"/>
                        </a:rPr>
                        <a:t>Facilitation and support</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When resisters are fearful and anxiety-ridden</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Can facilitate needed</a:t>
                      </a:r>
                    </a:p>
                    <a:p>
                      <a:r>
                        <a:rPr lang="en-US" sz="1400" b="0" i="0" u="none" strike="noStrike" kern="1200" baseline="0" dirty="0">
                          <a:solidFill>
                            <a:schemeClr val="tx1"/>
                          </a:solidFill>
                          <a:latin typeface="+mn-lt"/>
                          <a:ea typeface="+mn-ea"/>
                          <a:cs typeface="+mn-cs"/>
                        </a:rPr>
                        <a:t>adjustments</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Expensive; no guarantee</a:t>
                      </a:r>
                    </a:p>
                    <a:p>
                      <a:r>
                        <a:rPr lang="en-US" sz="1400" b="0" i="0" u="none" strike="noStrike" kern="1200" baseline="0" dirty="0">
                          <a:solidFill>
                            <a:schemeClr val="tx1"/>
                          </a:solidFill>
                          <a:latin typeface="+mn-lt"/>
                          <a:ea typeface="+mn-ea"/>
                          <a:cs typeface="+mn-cs"/>
                        </a:rPr>
                        <a:t>of success</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3"/>
                  </a:ext>
                </a:extLst>
              </a:tr>
              <a:tr h="730521">
                <a:tc>
                  <a:txBody>
                    <a:bodyPr/>
                    <a:lstStyle/>
                    <a:p>
                      <a:r>
                        <a:rPr lang="en-US" sz="1400" b="0" i="0" u="none" strike="noStrike" kern="1200" baseline="0" dirty="0">
                          <a:solidFill>
                            <a:schemeClr val="tx1"/>
                          </a:solidFill>
                          <a:latin typeface="+mn-lt"/>
                          <a:ea typeface="+mn-ea"/>
                          <a:cs typeface="+mn-cs"/>
                        </a:rPr>
                        <a:t>Negotiation</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When resistance comes from a powerful group</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Can “buy” commitment</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Potentially high cost; opens doors for others to apply pressure too</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4"/>
                  </a:ext>
                </a:extLst>
              </a:tr>
              <a:tr h="730521">
                <a:tc>
                  <a:txBody>
                    <a:bodyPr/>
                    <a:lstStyle/>
                    <a:p>
                      <a:r>
                        <a:rPr lang="en-US" sz="1400" b="0" i="0" u="none" strike="noStrike" kern="1200" baseline="0" dirty="0">
                          <a:solidFill>
                            <a:schemeClr val="tx1"/>
                          </a:solidFill>
                          <a:latin typeface="+mn-lt"/>
                          <a:ea typeface="+mn-ea"/>
                          <a:cs typeface="+mn-cs"/>
                        </a:rPr>
                        <a:t>Manipulation</a:t>
                      </a:r>
                    </a:p>
                    <a:p>
                      <a:r>
                        <a:rPr lang="en-US" sz="1400" b="0" i="0" u="none" strike="noStrike" kern="1200" baseline="0" dirty="0">
                          <a:solidFill>
                            <a:schemeClr val="tx1"/>
                          </a:solidFill>
                          <a:latin typeface="+mn-lt"/>
                          <a:ea typeface="+mn-ea"/>
                          <a:cs typeface="+mn-cs"/>
                        </a:rPr>
                        <a:t>and co-optation</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When a powerful group’s</a:t>
                      </a:r>
                    </a:p>
                    <a:p>
                      <a:r>
                        <a:rPr lang="en-US" sz="1400" b="0" i="0" u="none" strike="noStrike" kern="1200" baseline="0" dirty="0">
                          <a:solidFill>
                            <a:schemeClr val="tx1"/>
                          </a:solidFill>
                          <a:latin typeface="+mn-lt"/>
                          <a:ea typeface="+mn-ea"/>
                          <a:cs typeface="+mn-cs"/>
                        </a:rPr>
                        <a:t>endorsement is needed</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Inexpensive, easy way to gain support</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Can backfire, causing change agent to lose credibility</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5"/>
                  </a:ext>
                </a:extLst>
              </a:tr>
              <a:tr h="730521">
                <a:tc>
                  <a:txBody>
                    <a:bodyPr/>
                    <a:lstStyle/>
                    <a:p>
                      <a:r>
                        <a:rPr lang="en-US" sz="1400" b="0" i="0" u="none" strike="noStrike" kern="1200" baseline="0" dirty="0">
                          <a:solidFill>
                            <a:schemeClr val="tx1"/>
                          </a:solidFill>
                          <a:latin typeface="+mn-lt"/>
                          <a:ea typeface="+mn-ea"/>
                          <a:cs typeface="+mn-cs"/>
                        </a:rPr>
                        <a:t>Coercion</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When a powerful group’s endorsement is needed</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Inexpensive, easy way to gain support</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May be illegal; may undermine change agent’s credibility</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6"/>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BCFF65ED-A3ED-ED2B-B524-9EC22D8788BF}"/>
              </a:ext>
            </a:extLst>
          </p:cNvPr>
          <p:cNvSpPr>
            <a:spLocks noGrp="1"/>
          </p:cNvSpPr>
          <p:nvPr>
            <p:ph type="title"/>
          </p:nvPr>
        </p:nvSpPr>
        <p:spPr>
          <a:xfrm>
            <a:off x="457200" y="620713"/>
            <a:ext cx="8229600" cy="646112"/>
          </a:xfrm>
        </p:spPr>
        <p:txBody>
          <a:bodyPr>
            <a:spAutoFit/>
          </a:bodyPr>
          <a:lstStyle/>
          <a:p>
            <a:r>
              <a:rPr lang="en-US" altLang="en-US" sz="3600" b="1" dirty="0">
                <a:ea typeface="MS PGothic" panose="020B0600070205080204" pitchFamily="34" charset="-128"/>
                <a:cs typeface="Arial" panose="020B0604020202020204" pitchFamily="34" charset="0"/>
              </a:rPr>
              <a:t>Learning Objective</a:t>
            </a:r>
            <a:endParaRPr lang="en-US" altLang="en-US" sz="3600" b="1" dirty="0">
              <a:solidFill>
                <a:schemeClr val="bg2"/>
              </a:solidFill>
              <a:ea typeface="MS PGothic" panose="020B0600070205080204" pitchFamily="34" charset="-128"/>
              <a:cs typeface="Arial" panose="020B0604020202020204" pitchFamily="34" charset="0"/>
            </a:endParaRPr>
          </a:p>
        </p:txBody>
      </p:sp>
      <p:sp>
        <p:nvSpPr>
          <p:cNvPr id="41987" name="Content Placeholder 2">
            <a:extLst>
              <a:ext uri="{FF2B5EF4-FFF2-40B4-BE49-F238E27FC236}">
                <a16:creationId xmlns:a16="http://schemas.microsoft.com/office/drawing/2014/main" id="{5DFCCAF8-E043-4BEF-E06F-5ABAF762552C}"/>
              </a:ext>
            </a:extLst>
          </p:cNvPr>
          <p:cNvSpPr>
            <a:spLocks noGrp="1"/>
          </p:cNvSpPr>
          <p:nvPr>
            <p:ph idx="1"/>
          </p:nvPr>
        </p:nvSpPr>
        <p:spPr>
          <a:xfrm>
            <a:off x="457200" y="1539875"/>
            <a:ext cx="8229600" cy="738188"/>
          </a:xfrm>
        </p:spPr>
        <p:txBody>
          <a:bodyPr>
            <a:spAutoFit/>
          </a:bodyPr>
          <a:lstStyle/>
          <a:p>
            <a:pPr marL="255588" indent="-255588">
              <a:buSzTx/>
            </a:pPr>
            <a:r>
              <a:rPr lang="en-US" altLang="en-US" sz="2400"/>
              <a:t>Describe what managers need to know about employee stress.</a:t>
            </a:r>
          </a:p>
        </p:txBody>
      </p:sp>
      <p:pic>
        <p:nvPicPr>
          <p:cNvPr id="41989" name="Picture 5" descr="Healthcare Workers: Work Stress ...">
            <a:extLst>
              <a:ext uri="{FF2B5EF4-FFF2-40B4-BE49-F238E27FC236}">
                <a16:creationId xmlns:a16="http://schemas.microsoft.com/office/drawing/2014/main" id="{5099C5D0-8F82-E8CA-391E-7BE05E4991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76056" y="3068960"/>
            <a:ext cx="3776464" cy="2540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776A0F55-DC2D-2085-E391-65B2085A8DF4}"/>
              </a:ext>
            </a:extLst>
          </p:cNvPr>
          <p:cNvSpPr>
            <a:spLocks noGrp="1"/>
          </p:cNvSpPr>
          <p:nvPr>
            <p:ph type="title"/>
          </p:nvPr>
        </p:nvSpPr>
        <p:spPr>
          <a:xfrm>
            <a:off x="457200" y="620604"/>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Employee Reactions to Change</a:t>
            </a:r>
            <a:endParaRPr lang="en-US" altLang="en-US" b="1" dirty="0">
              <a:ea typeface="MS PGothic" panose="020B0600070205080204" pitchFamily="34" charset="-128"/>
              <a:cs typeface="Arial" panose="020B0604020202020204" pitchFamily="34" charset="0"/>
            </a:endParaRPr>
          </a:p>
        </p:txBody>
      </p:sp>
      <p:sp>
        <p:nvSpPr>
          <p:cNvPr id="43011" name="Content Placeholder 2">
            <a:extLst>
              <a:ext uri="{FF2B5EF4-FFF2-40B4-BE49-F238E27FC236}">
                <a16:creationId xmlns:a16="http://schemas.microsoft.com/office/drawing/2014/main" id="{A3F6FF38-8107-4EDC-9E00-774DB9948B54}"/>
              </a:ext>
            </a:extLst>
          </p:cNvPr>
          <p:cNvSpPr>
            <a:spLocks noGrp="1"/>
          </p:cNvSpPr>
          <p:nvPr>
            <p:ph idx="1"/>
          </p:nvPr>
        </p:nvSpPr>
        <p:spPr>
          <a:xfrm>
            <a:off x="457200" y="1514475"/>
            <a:ext cx="8229600" cy="400050"/>
          </a:xfrm>
        </p:spPr>
        <p:txBody>
          <a:bodyPr>
            <a:spAutoFit/>
          </a:bodyPr>
          <a:lstStyle/>
          <a:p>
            <a:pPr marL="0" indent="0">
              <a:buFont typeface="Arial" panose="020B0604020202020204" pitchFamily="34" charset="0"/>
              <a:buNone/>
            </a:pPr>
            <a:r>
              <a:rPr lang="en-US" altLang="en-US" sz="2600" b="1"/>
              <a:t>Change </a:t>
            </a:r>
            <a:r>
              <a:rPr lang="en-US" altLang="en-US" sz="2600"/>
              <a:t>often </a:t>
            </a:r>
            <a:r>
              <a:rPr lang="en-US" altLang="en-US" sz="2600" b="1"/>
              <a:t>creates stress </a:t>
            </a:r>
            <a:r>
              <a:rPr lang="en-US" altLang="en-US" sz="2600"/>
              <a:t>for employees!</a:t>
            </a:r>
          </a:p>
        </p:txBody>
      </p:sp>
      <p:pic>
        <p:nvPicPr>
          <p:cNvPr id="43012" name="Picture 2" descr="Photo shows a man dressed in a business suit sitting with his head in his hands, suggestive of being in stress.">
            <a:extLst>
              <a:ext uri="{FF2B5EF4-FFF2-40B4-BE49-F238E27FC236}">
                <a16:creationId xmlns:a16="http://schemas.microsoft.com/office/drawing/2014/main" id="{46B97B49-FA9E-E20A-D779-87A49AD04D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89150" y="2087563"/>
            <a:ext cx="4965700" cy="4213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55B89805-27B0-AD2F-F2F4-82D385F758A1}"/>
              </a:ext>
            </a:extLst>
          </p:cNvPr>
          <p:cNvSpPr>
            <a:spLocks noGrp="1"/>
          </p:cNvSpPr>
          <p:nvPr>
            <p:ph type="title"/>
          </p:nvPr>
        </p:nvSpPr>
        <p:spPr>
          <a:xfrm>
            <a:off x="457200" y="64999"/>
            <a:ext cx="8229600" cy="1200329"/>
          </a:xfrm>
        </p:spPr>
        <p:txBody>
          <a:bodyPr>
            <a:spAutoFit/>
          </a:bodyPr>
          <a:lstStyle/>
          <a:p>
            <a:r>
              <a:rPr lang="en-US" altLang="en-US" sz="3600" b="1" dirty="0">
                <a:ea typeface="MS PGothic" panose="020B0600070205080204" pitchFamily="34" charset="-128"/>
                <a:cs typeface="Arial" panose="020B0604020202020204" pitchFamily="34" charset="0"/>
              </a:rPr>
              <a:t>Change Often Creates Stress for Employees</a:t>
            </a:r>
          </a:p>
        </p:txBody>
      </p:sp>
      <p:sp>
        <p:nvSpPr>
          <p:cNvPr id="45059" name="Content Placeholder 3">
            <a:extLst>
              <a:ext uri="{FF2B5EF4-FFF2-40B4-BE49-F238E27FC236}">
                <a16:creationId xmlns:a16="http://schemas.microsoft.com/office/drawing/2014/main" id="{69BCCC35-AEC3-F015-2099-2C6F3D874E80}"/>
              </a:ext>
            </a:extLst>
          </p:cNvPr>
          <p:cNvSpPr>
            <a:spLocks noGrp="1"/>
          </p:cNvSpPr>
          <p:nvPr>
            <p:ph idx="1"/>
          </p:nvPr>
        </p:nvSpPr>
        <p:spPr>
          <a:xfrm>
            <a:off x="457200" y="1384300"/>
            <a:ext cx="8229600" cy="388938"/>
          </a:xfrm>
        </p:spPr>
        <p:txBody>
          <a:bodyPr/>
          <a:lstStyle/>
          <a:p>
            <a:pPr marL="0" indent="0">
              <a:buFont typeface="Arial" panose="020B0604020202020204" pitchFamily="34" charset="0"/>
              <a:buNone/>
            </a:pPr>
            <a:r>
              <a:rPr lang="en-IN" altLang="en-US" sz="2400" b="1"/>
              <a:t>Employee Stress Levels in Six Major Economies</a:t>
            </a:r>
            <a:r>
              <a:rPr lang="en-IN" altLang="en-US" sz="2400" b="1" baseline="30000"/>
              <a:t>24</a:t>
            </a:r>
            <a:endParaRPr lang="en-IN" altLang="en-US" sz="2400" baseline="30000"/>
          </a:p>
        </p:txBody>
      </p:sp>
      <p:graphicFrame>
        <p:nvGraphicFramePr>
          <p:cNvPr id="6" name="Table 1">
            <a:extLst>
              <a:ext uri="{FF2B5EF4-FFF2-40B4-BE49-F238E27FC236}">
                <a16:creationId xmlns:a16="http://schemas.microsoft.com/office/drawing/2014/main" id="{BCE8A9CB-57DC-B71E-36BD-A3BC1476AB93}"/>
              </a:ext>
            </a:extLst>
          </p:cNvPr>
          <p:cNvGraphicFramePr>
            <a:graphicFrameLocks/>
          </p:cNvGraphicFramePr>
          <p:nvPr/>
        </p:nvGraphicFramePr>
        <p:xfrm>
          <a:off x="1187450" y="2060575"/>
          <a:ext cx="6553200" cy="4248149"/>
        </p:xfrm>
        <a:graphic>
          <a:graphicData uri="http://schemas.openxmlformats.org/drawingml/2006/table">
            <a:tbl>
              <a:tblPr firstRow="1">
                <a:tableStyleId>{0E3FDE45-AF77-4B5C-9715-49D594BDF05E}</a:tableStyleId>
              </a:tblPr>
              <a:tblGrid>
                <a:gridCol w="3816698">
                  <a:extLst>
                    <a:ext uri="{9D8B030D-6E8A-4147-A177-3AD203B41FA5}">
                      <a16:colId xmlns:a16="http://schemas.microsoft.com/office/drawing/2014/main" val="20000"/>
                    </a:ext>
                  </a:extLst>
                </a:gridCol>
                <a:gridCol w="2736502">
                  <a:extLst>
                    <a:ext uri="{9D8B030D-6E8A-4147-A177-3AD203B41FA5}">
                      <a16:colId xmlns:a16="http://schemas.microsoft.com/office/drawing/2014/main" val="20001"/>
                    </a:ext>
                  </a:extLst>
                </a:gridCol>
              </a:tblGrid>
              <a:tr h="648023">
                <a:tc>
                  <a:txBody>
                    <a:bodyPr/>
                    <a:lstStyle/>
                    <a:p>
                      <a:r>
                        <a:rPr lang="en-IN" sz="1800" b="0" i="0" u="none" strike="noStrike" kern="1200" baseline="0" dirty="0">
                          <a:solidFill>
                            <a:schemeClr val="tx1"/>
                          </a:solidFill>
                          <a:latin typeface="+mn-lt"/>
                          <a:ea typeface="+mn-ea"/>
                          <a:cs typeface="+mn-cs"/>
                        </a:rPr>
                        <a:t>                 United Kingdom</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1" i="0" u="none" strike="noStrike" kern="1200" baseline="0" dirty="0">
                          <a:solidFill>
                            <a:schemeClr val="tx1"/>
                          </a:solidFill>
                          <a:latin typeface="+mn-lt"/>
                          <a:ea typeface="+mn-ea"/>
                          <a:cs typeface="+mn-cs"/>
                        </a:rPr>
                        <a:t>35% </a:t>
                      </a:r>
                      <a:r>
                        <a:rPr lang="en-IN" sz="1800" b="0" i="0" u="none" strike="noStrike" kern="1200" baseline="0" dirty="0">
                          <a:solidFill>
                            <a:schemeClr val="tx1"/>
                          </a:solidFill>
                          <a:latin typeface="+mn-lt"/>
                          <a:ea typeface="+mn-ea"/>
                          <a:cs typeface="+mn-cs"/>
                        </a:rPr>
                        <a:t>of employees</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0"/>
                  </a:ext>
                </a:extLst>
              </a:tr>
              <a:tr h="576020">
                <a:tc>
                  <a:txBody>
                    <a:bodyPr/>
                    <a:lstStyle/>
                    <a:p>
                      <a:r>
                        <a:rPr lang="en-IN" sz="1800" b="0" i="0" u="none" strike="noStrike" kern="1200" baseline="0" dirty="0">
                          <a:solidFill>
                            <a:schemeClr val="tx1"/>
                          </a:solidFill>
                          <a:latin typeface="+mn-lt"/>
                          <a:ea typeface="+mn-ea"/>
                          <a:cs typeface="+mn-cs"/>
                        </a:rPr>
                        <a:t>                 Brazil</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1" i="0" u="none" strike="noStrike" kern="1200" baseline="0" dirty="0">
                          <a:solidFill>
                            <a:schemeClr val="tx1"/>
                          </a:solidFill>
                          <a:latin typeface="+mn-lt"/>
                          <a:ea typeface="+mn-ea"/>
                          <a:cs typeface="+mn-cs"/>
                        </a:rPr>
                        <a:t>34% </a:t>
                      </a:r>
                      <a:r>
                        <a:rPr lang="en-IN" sz="1800" b="0" i="0" u="none" strike="noStrike" kern="1200" baseline="0" dirty="0">
                          <a:solidFill>
                            <a:schemeClr val="tx1"/>
                          </a:solidFill>
                          <a:latin typeface="+mn-lt"/>
                          <a:ea typeface="+mn-ea"/>
                          <a:cs typeface="+mn-cs"/>
                        </a:rPr>
                        <a:t>of employees</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1"/>
                  </a:ext>
                </a:extLst>
              </a:tr>
              <a:tr h="576020">
                <a:tc>
                  <a:txBody>
                    <a:bodyPr/>
                    <a:lstStyle/>
                    <a:p>
                      <a:r>
                        <a:rPr lang="en-IN" sz="1800" b="0" i="0" u="none" strike="noStrike" kern="1200" baseline="0" dirty="0">
                          <a:solidFill>
                            <a:schemeClr val="tx1"/>
                          </a:solidFill>
                          <a:latin typeface="+mn-lt"/>
                          <a:ea typeface="+mn-ea"/>
                          <a:cs typeface="+mn-cs"/>
                        </a:rPr>
                        <a:t>                 Germany</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1" i="0" u="none" strike="noStrike" kern="1200" baseline="0" dirty="0">
                          <a:solidFill>
                            <a:schemeClr val="tx1"/>
                          </a:solidFill>
                          <a:latin typeface="+mn-lt"/>
                          <a:ea typeface="+mn-ea"/>
                          <a:cs typeface="+mn-cs"/>
                        </a:rPr>
                        <a:t>33% </a:t>
                      </a:r>
                      <a:r>
                        <a:rPr lang="en-IN" sz="1800" b="0" i="0" u="none" strike="noStrike" kern="1200" baseline="0" dirty="0">
                          <a:solidFill>
                            <a:schemeClr val="tx1"/>
                          </a:solidFill>
                          <a:latin typeface="+mn-lt"/>
                          <a:ea typeface="+mn-ea"/>
                          <a:cs typeface="+mn-cs"/>
                        </a:rPr>
                        <a:t>of employees</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2"/>
                  </a:ext>
                </a:extLst>
              </a:tr>
              <a:tr h="648023">
                <a:tc>
                  <a:txBody>
                    <a:bodyPr/>
                    <a:lstStyle/>
                    <a:p>
                      <a:r>
                        <a:rPr lang="en-IN" sz="1800" b="0" i="0" u="none" strike="noStrike" kern="1200" baseline="0" dirty="0">
                          <a:solidFill>
                            <a:schemeClr val="tx1"/>
                          </a:solidFill>
                          <a:latin typeface="+mn-lt"/>
                          <a:ea typeface="+mn-ea"/>
                          <a:cs typeface="+mn-cs"/>
                        </a:rPr>
                        <a:t>                 United States</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1" i="0" u="none" strike="noStrike" kern="1200" baseline="0" dirty="0">
                          <a:solidFill>
                            <a:schemeClr val="tx1"/>
                          </a:solidFill>
                          <a:latin typeface="+mn-lt"/>
                          <a:ea typeface="+mn-ea"/>
                          <a:cs typeface="+mn-cs"/>
                        </a:rPr>
                        <a:t>32% </a:t>
                      </a:r>
                      <a:r>
                        <a:rPr lang="en-IN" sz="1800" b="0" i="0" u="none" strike="noStrike" kern="1200" baseline="0" dirty="0">
                          <a:solidFill>
                            <a:schemeClr val="tx1"/>
                          </a:solidFill>
                          <a:latin typeface="+mn-lt"/>
                          <a:ea typeface="+mn-ea"/>
                          <a:cs typeface="+mn-cs"/>
                        </a:rPr>
                        <a:t>of employees</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3"/>
                  </a:ext>
                </a:extLst>
              </a:tr>
              <a:tr h="648023">
                <a:tc>
                  <a:txBody>
                    <a:bodyPr/>
                    <a:lstStyle/>
                    <a:p>
                      <a:r>
                        <a:rPr lang="en-IN" sz="1800" b="0" i="0" u="none" strike="noStrike" kern="1200" baseline="0" dirty="0">
                          <a:solidFill>
                            <a:schemeClr val="tx1"/>
                          </a:solidFill>
                          <a:latin typeface="+mn-lt"/>
                          <a:ea typeface="+mn-ea"/>
                          <a:cs typeface="+mn-cs"/>
                        </a:rPr>
                        <a:t>                 GLOBAL AVERAGE</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1" i="0" u="none" strike="noStrike" kern="1200" baseline="0" dirty="0">
                          <a:solidFill>
                            <a:schemeClr val="tx1"/>
                          </a:solidFill>
                          <a:latin typeface="+mn-lt"/>
                          <a:ea typeface="+mn-ea"/>
                          <a:cs typeface="+mn-cs"/>
                        </a:rPr>
                        <a:t>29% </a:t>
                      </a:r>
                      <a:r>
                        <a:rPr lang="en-IN" sz="1800" b="0" i="0" u="none" strike="noStrike" kern="1200" baseline="0" dirty="0">
                          <a:solidFill>
                            <a:schemeClr val="tx1"/>
                          </a:solidFill>
                          <a:latin typeface="+mn-lt"/>
                          <a:ea typeface="+mn-ea"/>
                          <a:cs typeface="+mn-cs"/>
                        </a:rPr>
                        <a:t>of employees</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4"/>
                  </a:ext>
                </a:extLst>
              </a:tr>
              <a:tr h="576020">
                <a:tc>
                  <a:txBody>
                    <a:bodyPr/>
                    <a:lstStyle/>
                    <a:p>
                      <a:r>
                        <a:rPr lang="en-IN" sz="1800" b="0" i="0" u="none" strike="noStrike" kern="1200" baseline="0" dirty="0">
                          <a:solidFill>
                            <a:schemeClr val="tx1"/>
                          </a:solidFill>
                          <a:latin typeface="+mn-lt"/>
                          <a:ea typeface="+mn-ea"/>
                          <a:cs typeface="+mn-cs"/>
                        </a:rPr>
                        <a:t>                 China</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1" i="0" u="none" strike="noStrike" kern="1200" baseline="0" dirty="0">
                          <a:solidFill>
                            <a:schemeClr val="tx1"/>
                          </a:solidFill>
                          <a:latin typeface="+mn-lt"/>
                          <a:ea typeface="+mn-ea"/>
                          <a:cs typeface="+mn-cs"/>
                        </a:rPr>
                        <a:t>17% </a:t>
                      </a:r>
                      <a:r>
                        <a:rPr lang="en-IN" sz="1800" b="0" i="0" u="none" strike="noStrike" kern="1200" baseline="0" dirty="0">
                          <a:solidFill>
                            <a:schemeClr val="tx1"/>
                          </a:solidFill>
                          <a:latin typeface="+mn-lt"/>
                          <a:ea typeface="+mn-ea"/>
                          <a:cs typeface="+mn-cs"/>
                        </a:rPr>
                        <a:t>of employees</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5"/>
                  </a:ext>
                </a:extLst>
              </a:tr>
              <a:tr h="576020">
                <a:tc>
                  <a:txBody>
                    <a:bodyPr/>
                    <a:lstStyle/>
                    <a:p>
                      <a:r>
                        <a:rPr lang="en-IN" sz="1800" b="0" i="0" u="none" strike="noStrike" kern="1200" baseline="0" dirty="0">
                          <a:solidFill>
                            <a:schemeClr val="tx1"/>
                          </a:solidFill>
                          <a:latin typeface="+mn-lt"/>
                          <a:ea typeface="+mn-ea"/>
                          <a:cs typeface="+mn-cs"/>
                        </a:rPr>
                        <a:t>                 India</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1" i="0" u="none" strike="noStrike" kern="1200" baseline="0" dirty="0">
                          <a:solidFill>
                            <a:schemeClr val="tx1"/>
                          </a:solidFill>
                          <a:latin typeface="+mn-lt"/>
                          <a:ea typeface="+mn-ea"/>
                          <a:cs typeface="+mn-cs"/>
                        </a:rPr>
                        <a:t>17% </a:t>
                      </a:r>
                      <a:r>
                        <a:rPr lang="en-IN" sz="1800" b="0" i="0" u="none" strike="noStrike" kern="1200" baseline="0" dirty="0">
                          <a:solidFill>
                            <a:schemeClr val="tx1"/>
                          </a:solidFill>
                          <a:latin typeface="+mn-lt"/>
                          <a:ea typeface="+mn-ea"/>
                          <a:cs typeface="+mn-cs"/>
                        </a:rPr>
                        <a:t>of employees</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6"/>
                  </a:ext>
                </a:extLst>
              </a:tr>
            </a:tbl>
          </a:graphicData>
        </a:graphic>
      </p:graphicFrame>
      <p:pic>
        <p:nvPicPr>
          <p:cNvPr id="45086" name="Picture 2" descr="Photo of the flag of the United Kingdom.">
            <a:extLst>
              <a:ext uri="{FF2B5EF4-FFF2-40B4-BE49-F238E27FC236}">
                <a16:creationId xmlns:a16="http://schemas.microsoft.com/office/drawing/2014/main" id="{C596A0B4-96E4-53CD-5C7A-91E1BB314D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95400" y="2141538"/>
            <a:ext cx="804863" cy="474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87" name="Picture 3" descr="Photo of the flag of Brazil.">
            <a:extLst>
              <a:ext uri="{FF2B5EF4-FFF2-40B4-BE49-F238E27FC236}">
                <a16:creationId xmlns:a16="http://schemas.microsoft.com/office/drawing/2014/main" id="{71668A9E-476B-C8D8-C89E-C7DBA68BD51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20800" y="2760663"/>
            <a:ext cx="752475" cy="455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88" name="Picture 4" descr="Photo of the German flag.">
            <a:extLst>
              <a:ext uri="{FF2B5EF4-FFF2-40B4-BE49-F238E27FC236}">
                <a16:creationId xmlns:a16="http://schemas.microsoft.com/office/drawing/2014/main" id="{0F06407F-EDFB-CA0A-F34A-85D738EF722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20800" y="3352800"/>
            <a:ext cx="752475" cy="449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89" name="Picture 5" descr="Photo of the flag of the United States of America.">
            <a:extLst>
              <a:ext uri="{FF2B5EF4-FFF2-40B4-BE49-F238E27FC236}">
                <a16:creationId xmlns:a16="http://schemas.microsoft.com/office/drawing/2014/main" id="{4400192F-FD51-4E18-A5F1-367AD7EA8CF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290638" y="3949700"/>
            <a:ext cx="812800" cy="501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90" name="Picture 6" descr="An icon representing a globe.">
            <a:extLst>
              <a:ext uri="{FF2B5EF4-FFF2-40B4-BE49-F238E27FC236}">
                <a16:creationId xmlns:a16="http://schemas.microsoft.com/office/drawing/2014/main" id="{2B495FB6-33C7-E6DC-F9C0-39B0042E48F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431925" y="4567238"/>
            <a:ext cx="530225" cy="53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91" name="Picture 7" descr="Photo of the Chinese flag.">
            <a:extLst>
              <a:ext uri="{FF2B5EF4-FFF2-40B4-BE49-F238E27FC236}">
                <a16:creationId xmlns:a16="http://schemas.microsoft.com/office/drawing/2014/main" id="{A819B0D4-6BF3-56E8-73B3-982087EBD58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00163" y="5208588"/>
            <a:ext cx="7508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92" name="Picture 8" descr="Photo of the Indian flag.">
            <a:extLst>
              <a:ext uri="{FF2B5EF4-FFF2-40B4-BE49-F238E27FC236}">
                <a16:creationId xmlns:a16="http://schemas.microsoft.com/office/drawing/2014/main" id="{165EA3D6-4E49-0456-688C-C5346D34E39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333500" y="5783263"/>
            <a:ext cx="684213"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0677A07E-41AD-A78E-255F-F12B16ACC564}"/>
              </a:ext>
            </a:extLst>
          </p:cNvPr>
          <p:cNvSpPr>
            <a:spLocks noGrp="1"/>
          </p:cNvSpPr>
          <p:nvPr>
            <p:ph type="title"/>
          </p:nvPr>
        </p:nvSpPr>
        <p:spPr>
          <a:xfrm>
            <a:off x="457200" y="112604"/>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Symptoms of Stress </a:t>
            </a:r>
          </a:p>
        </p:txBody>
      </p:sp>
      <p:sp>
        <p:nvSpPr>
          <p:cNvPr id="47107" name="Content Placeholder 2">
            <a:extLst>
              <a:ext uri="{FF2B5EF4-FFF2-40B4-BE49-F238E27FC236}">
                <a16:creationId xmlns:a16="http://schemas.microsoft.com/office/drawing/2014/main" id="{2AB099C8-CD64-F40A-7D83-5EFB5186F01F}"/>
              </a:ext>
            </a:extLst>
          </p:cNvPr>
          <p:cNvSpPr>
            <a:spLocks noGrp="1"/>
          </p:cNvSpPr>
          <p:nvPr>
            <p:ph idx="1"/>
          </p:nvPr>
        </p:nvSpPr>
        <p:spPr>
          <a:xfrm>
            <a:off x="457200" y="1052513"/>
            <a:ext cx="8229600" cy="369887"/>
          </a:xfrm>
        </p:spPr>
        <p:txBody>
          <a:bodyPr>
            <a:spAutoFit/>
          </a:bodyPr>
          <a:lstStyle/>
          <a:p>
            <a:pPr marL="0" indent="0">
              <a:buFont typeface="Arial" panose="020B0604020202020204" pitchFamily="34" charset="0"/>
              <a:buNone/>
            </a:pPr>
            <a:r>
              <a:rPr lang="en-IN" altLang="en-US" sz="2400" b="1"/>
              <a:t>Exhibit 5-3</a:t>
            </a:r>
            <a:r>
              <a:rPr lang="en-IN" altLang="en-US" sz="2400"/>
              <a:t> Symptoms of Stress</a:t>
            </a:r>
          </a:p>
        </p:txBody>
      </p:sp>
      <p:pic>
        <p:nvPicPr>
          <p:cNvPr id="47108" name="Picture 2" descr="The details are as follows:&#10;&#10;Symptoms of stress&#10;• Physical: Changes in metabolism, increased heart and breathing rates, raised blood pressure, headaches, and potential of heart attacks.&#10;• Psychological: Job-related dissatisfaction, tension, anxiety, irritability, boredom, and procrastination.&#10;• Behavioral: Changes in productivity, absenteeism, job turnover, changes in eating habits, increased smoking or consumption of alcohol, rapid speech, fidgeting, and sleep disorders.">
            <a:extLst>
              <a:ext uri="{FF2B5EF4-FFF2-40B4-BE49-F238E27FC236}">
                <a16:creationId xmlns:a16="http://schemas.microsoft.com/office/drawing/2014/main" id="{31D1C4AA-02C0-F487-1EF3-69440A3AE78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1975" y="1989138"/>
            <a:ext cx="8020050" cy="3913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a:extLst>
              <a:ext uri="{FF2B5EF4-FFF2-40B4-BE49-F238E27FC236}">
                <a16:creationId xmlns:a16="http://schemas.microsoft.com/office/drawing/2014/main" id="{1CFA1D53-3B6B-717C-1D70-CB9D97F03736}"/>
              </a:ext>
            </a:extLst>
          </p:cNvPr>
          <p:cNvSpPr>
            <a:spLocks noGrp="1"/>
          </p:cNvSpPr>
          <p:nvPr>
            <p:ph type="title"/>
          </p:nvPr>
        </p:nvSpPr>
        <p:spPr>
          <a:xfrm>
            <a:off x="457200" y="632510"/>
            <a:ext cx="8229600" cy="646331"/>
          </a:xfrm>
        </p:spPr>
        <p:txBody>
          <a:bodyPr>
            <a:spAutoFit/>
          </a:bodyPr>
          <a:lstStyle/>
          <a:p>
            <a:r>
              <a:rPr lang="en-IN" altLang="en-US" sz="3600" b="1" dirty="0">
                <a:ea typeface="MS PGothic" panose="020B0600070205080204" pitchFamily="34" charset="-128"/>
                <a:cs typeface="Arial" panose="020B0604020202020204" pitchFamily="34" charset="0"/>
              </a:rPr>
              <a:t>Causes of Stress: Job Related</a:t>
            </a:r>
            <a:endParaRPr lang="en-US" altLang="en-US" sz="3600" b="1" dirty="0">
              <a:ea typeface="MS PGothic" panose="020B0600070205080204" pitchFamily="34" charset="-128"/>
              <a:cs typeface="Arial" panose="020B0604020202020204" pitchFamily="34" charset="0"/>
            </a:endParaRPr>
          </a:p>
        </p:txBody>
      </p:sp>
      <p:sp>
        <p:nvSpPr>
          <p:cNvPr id="49155" name="Content Placeholder 2">
            <a:extLst>
              <a:ext uri="{FF2B5EF4-FFF2-40B4-BE49-F238E27FC236}">
                <a16:creationId xmlns:a16="http://schemas.microsoft.com/office/drawing/2014/main" id="{741E1B7D-7148-3022-A3EB-A7748153B42E}"/>
              </a:ext>
            </a:extLst>
          </p:cNvPr>
          <p:cNvSpPr>
            <a:spLocks noGrp="1"/>
          </p:cNvSpPr>
          <p:nvPr>
            <p:ph idx="1"/>
          </p:nvPr>
        </p:nvSpPr>
        <p:spPr>
          <a:xfrm>
            <a:off x="457200" y="1541463"/>
            <a:ext cx="8229600" cy="4070350"/>
          </a:xfrm>
        </p:spPr>
        <p:txBody>
          <a:bodyPr>
            <a:spAutoFit/>
          </a:bodyPr>
          <a:lstStyle/>
          <a:p>
            <a:pPr marL="457200" indent="-457200">
              <a:buClr>
                <a:schemeClr val="bg2"/>
              </a:buClr>
              <a:buSzTx/>
              <a:buFont typeface="Myriad Pro"/>
              <a:buAutoNum type="arabicPeriod"/>
            </a:pPr>
            <a:r>
              <a:rPr lang="en-US" altLang="en-US" sz="2400">
                <a:ea typeface="MS PGothic" panose="020B0600070205080204" pitchFamily="34" charset="-128"/>
              </a:rPr>
              <a:t>Task demands</a:t>
            </a:r>
          </a:p>
          <a:p>
            <a:pPr marL="457200" indent="-457200">
              <a:buClr>
                <a:schemeClr val="bg2"/>
              </a:buClr>
              <a:buSzTx/>
              <a:buFont typeface="Myriad Pro"/>
              <a:buAutoNum type="arabicPeriod"/>
            </a:pPr>
            <a:r>
              <a:rPr lang="en-US" altLang="en-US" sz="2400">
                <a:ea typeface="MS PGothic" panose="020B0600070205080204" pitchFamily="34" charset="-128"/>
              </a:rPr>
              <a:t>Role demands</a:t>
            </a:r>
          </a:p>
          <a:p>
            <a:pPr marL="965200" lvl="1" indent="-514350">
              <a:buClr>
                <a:schemeClr val="bg2"/>
              </a:buClr>
              <a:buFont typeface="Myriad Pro"/>
              <a:buAutoNum type="romanUcPeriod"/>
            </a:pPr>
            <a:r>
              <a:rPr lang="en-IN" altLang="en-US" sz="2400">
                <a:ea typeface="MS PGothic" panose="020B0600070205080204" pitchFamily="34" charset="-128"/>
              </a:rPr>
              <a:t>Role conflicts</a:t>
            </a:r>
          </a:p>
          <a:p>
            <a:pPr marL="965200" lvl="1" indent="-514350">
              <a:buClr>
                <a:schemeClr val="bg2"/>
              </a:buClr>
              <a:buFont typeface="Myriad Pro"/>
              <a:buAutoNum type="romanUcPeriod"/>
            </a:pPr>
            <a:r>
              <a:rPr lang="en-IN" altLang="en-US" sz="2400">
                <a:ea typeface="MS PGothic" panose="020B0600070205080204" pitchFamily="34" charset="-128"/>
              </a:rPr>
              <a:t>Role overload</a:t>
            </a:r>
          </a:p>
          <a:p>
            <a:pPr marL="965200" lvl="1" indent="-514350">
              <a:buClr>
                <a:schemeClr val="bg2"/>
              </a:buClr>
              <a:buFont typeface="Myriad Pro"/>
              <a:buAutoNum type="romanUcPeriod"/>
            </a:pPr>
            <a:r>
              <a:rPr lang="en-IN" altLang="en-US" sz="2400">
                <a:ea typeface="MS PGothic" panose="020B0600070205080204" pitchFamily="34" charset="-128"/>
              </a:rPr>
              <a:t>Role ambiguity</a:t>
            </a:r>
          </a:p>
          <a:p>
            <a:pPr marL="457200" indent="-457200">
              <a:buClr>
                <a:schemeClr val="bg2"/>
              </a:buClr>
              <a:buSzTx/>
              <a:buFont typeface="Myriad Pro"/>
              <a:buAutoNum type="arabicPeriod"/>
            </a:pPr>
            <a:r>
              <a:rPr lang="en-IN" altLang="en-US" sz="2400">
                <a:ea typeface="MS PGothic" panose="020B0600070205080204" pitchFamily="34" charset="-128"/>
              </a:rPr>
              <a:t>Interpersonal demands</a:t>
            </a:r>
          </a:p>
          <a:p>
            <a:pPr marL="457200" indent="-457200">
              <a:buClr>
                <a:schemeClr val="bg2"/>
              </a:buClr>
              <a:buSzTx/>
              <a:buFont typeface="Myriad Pro"/>
              <a:buAutoNum type="arabicPeriod"/>
            </a:pPr>
            <a:r>
              <a:rPr lang="en-IN" altLang="en-US" sz="2400">
                <a:ea typeface="MS PGothic" panose="020B0600070205080204" pitchFamily="34" charset="-128"/>
              </a:rPr>
              <a:t>Organization structure</a:t>
            </a:r>
          </a:p>
          <a:p>
            <a:pPr marL="457200" indent="-457200">
              <a:buClr>
                <a:schemeClr val="bg2"/>
              </a:buClr>
              <a:buSzTx/>
              <a:buFont typeface="Myriad Pro"/>
              <a:buAutoNum type="arabicPeriod"/>
            </a:pPr>
            <a:r>
              <a:rPr lang="en-IN" altLang="en-US" sz="2400">
                <a:ea typeface="MS PGothic" panose="020B0600070205080204" pitchFamily="34" charset="-128"/>
              </a:rPr>
              <a:t>Organizational leadership</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02EA1791-ED5D-A0B2-BC9A-CC84316435A0}"/>
              </a:ext>
            </a:extLst>
          </p:cNvPr>
          <p:cNvSpPr>
            <a:spLocks noGrp="1"/>
          </p:cNvSpPr>
          <p:nvPr>
            <p:ph type="title"/>
          </p:nvPr>
        </p:nvSpPr>
        <p:spPr>
          <a:xfrm>
            <a:off x="457200" y="622191"/>
            <a:ext cx="8229600" cy="646331"/>
          </a:xfrm>
        </p:spPr>
        <p:txBody>
          <a:bodyPr>
            <a:spAutoFit/>
          </a:bodyPr>
          <a:lstStyle/>
          <a:p>
            <a:r>
              <a:rPr lang="en-IN" altLang="en-US" sz="3600" b="1" dirty="0">
                <a:ea typeface="MS PGothic" panose="020B0600070205080204" pitchFamily="34" charset="-128"/>
                <a:cs typeface="Arial" panose="020B0604020202020204" pitchFamily="34" charset="0"/>
              </a:rPr>
              <a:t>Causes of Stress: Personal</a:t>
            </a:r>
            <a:endParaRPr lang="en-US" altLang="en-US" sz="3600" b="1" dirty="0">
              <a:ea typeface="MS PGothic" panose="020B0600070205080204" pitchFamily="34" charset="-128"/>
              <a:cs typeface="Arial" panose="020B0604020202020204" pitchFamily="34" charset="0"/>
            </a:endParaRPr>
          </a:p>
        </p:txBody>
      </p:sp>
      <p:sp>
        <p:nvSpPr>
          <p:cNvPr id="51203" name="Content Placeholder 2">
            <a:extLst>
              <a:ext uri="{FF2B5EF4-FFF2-40B4-BE49-F238E27FC236}">
                <a16:creationId xmlns:a16="http://schemas.microsoft.com/office/drawing/2014/main" id="{2D76C1F5-B099-2F30-F367-BD7D2A47C53F}"/>
              </a:ext>
            </a:extLst>
          </p:cNvPr>
          <p:cNvSpPr>
            <a:spLocks noGrp="1"/>
          </p:cNvSpPr>
          <p:nvPr>
            <p:ph idx="1"/>
          </p:nvPr>
        </p:nvSpPr>
        <p:spPr>
          <a:xfrm>
            <a:off x="457200" y="1541463"/>
            <a:ext cx="4259263" cy="930275"/>
          </a:xfrm>
        </p:spPr>
        <p:txBody>
          <a:bodyPr>
            <a:spAutoFit/>
          </a:bodyPr>
          <a:lstStyle/>
          <a:p>
            <a:pPr marL="457200" indent="-457200">
              <a:buClr>
                <a:schemeClr val="bg2"/>
              </a:buClr>
              <a:buSzTx/>
              <a:buFont typeface="Myriad Pro"/>
              <a:buAutoNum type="arabicPeriod"/>
            </a:pPr>
            <a:r>
              <a:rPr lang="en-IN" altLang="en-US" sz="2400">
                <a:ea typeface="MS PGothic" panose="020B0600070205080204" pitchFamily="34" charset="-128"/>
              </a:rPr>
              <a:t>Family and personal issues</a:t>
            </a:r>
          </a:p>
          <a:p>
            <a:pPr marL="457200" indent="-457200">
              <a:buClr>
                <a:schemeClr val="bg2"/>
              </a:buClr>
              <a:buSzTx/>
              <a:buFont typeface="Myriad Pro"/>
              <a:buAutoNum type="arabicPeriod"/>
            </a:pPr>
            <a:r>
              <a:rPr lang="en-IN" altLang="en-US" sz="2400">
                <a:ea typeface="MS PGothic" panose="020B0600070205080204" pitchFamily="34" charset="-128"/>
              </a:rPr>
              <a:t>Personality type</a:t>
            </a:r>
          </a:p>
        </p:txBody>
      </p:sp>
      <p:pic>
        <p:nvPicPr>
          <p:cNvPr id="51204" name="Picture 2" descr="Photo of a man wearing trousers, a business shirt, and necktie, sitting cross-legged while meditating.">
            <a:extLst>
              <a:ext uri="{FF2B5EF4-FFF2-40B4-BE49-F238E27FC236}">
                <a16:creationId xmlns:a16="http://schemas.microsoft.com/office/drawing/2014/main" id="{D6E87C0B-CBD1-E065-8B45-57D60C13C4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29175" y="1531938"/>
            <a:ext cx="3851275" cy="4633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E3E62D94-F271-DBBA-4DB0-311F9663706A}"/>
              </a:ext>
            </a:extLst>
          </p:cNvPr>
          <p:cNvSpPr>
            <a:spLocks noGrp="1"/>
          </p:cNvSpPr>
          <p:nvPr>
            <p:ph type="title"/>
          </p:nvPr>
        </p:nvSpPr>
        <p:spPr>
          <a:xfrm>
            <a:off x="457200" y="617429"/>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Reducing Stress </a:t>
            </a:r>
          </a:p>
        </p:txBody>
      </p:sp>
      <p:pic>
        <p:nvPicPr>
          <p:cNvPr id="53251" name="Picture 2" descr="Photo shows the words Stress Management written in chalk on a chalk board.">
            <a:extLst>
              <a:ext uri="{FF2B5EF4-FFF2-40B4-BE49-F238E27FC236}">
                <a16:creationId xmlns:a16="http://schemas.microsoft.com/office/drawing/2014/main" id="{91E98603-1172-42A1-B134-726D11A229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52575" y="1484313"/>
            <a:ext cx="6037263" cy="464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F3DEC-AACE-4095-86FD-C4F9EE9180B2}"/>
              </a:ext>
            </a:extLst>
          </p:cNvPr>
          <p:cNvSpPr>
            <a:spLocks noGrp="1"/>
          </p:cNvSpPr>
          <p:nvPr>
            <p:ph type="title"/>
          </p:nvPr>
        </p:nvSpPr>
        <p:spPr/>
        <p:txBody>
          <a:bodyPr/>
          <a:lstStyle/>
          <a:p>
            <a:r>
              <a:rPr lang="en-GB" sz="3600" b="1" dirty="0"/>
              <a:t>Stress Management</a:t>
            </a:r>
          </a:p>
        </p:txBody>
      </p:sp>
      <p:sp>
        <p:nvSpPr>
          <p:cNvPr id="3" name="Content Placeholder 2">
            <a:extLst>
              <a:ext uri="{FF2B5EF4-FFF2-40B4-BE49-F238E27FC236}">
                <a16:creationId xmlns:a16="http://schemas.microsoft.com/office/drawing/2014/main" id="{61CFF060-7068-DCEB-06ED-DBA6AD497ECE}"/>
              </a:ext>
            </a:extLst>
          </p:cNvPr>
          <p:cNvSpPr>
            <a:spLocks noGrp="1"/>
          </p:cNvSpPr>
          <p:nvPr>
            <p:ph idx="1"/>
          </p:nvPr>
        </p:nvSpPr>
        <p:spPr/>
        <p:txBody>
          <a:bodyPr/>
          <a:lstStyle/>
          <a:p>
            <a:pPr marL="0" indent="0">
              <a:buNone/>
            </a:pPr>
            <a:r>
              <a:rPr lang="en-GB" sz="1800" dirty="0"/>
              <a:t>There are many approaches organisations can take to address stress at work. The 2022 Health and wellbeing at work survey report identifies the most common methods used to identify and reduce stress in the workplace:</a:t>
            </a:r>
          </a:p>
          <a:p>
            <a:r>
              <a:rPr lang="en-GB" sz="1800" dirty="0"/>
              <a:t>Employee assistance programme.</a:t>
            </a:r>
          </a:p>
          <a:p>
            <a:r>
              <a:rPr lang="en-GB" sz="1800" dirty="0"/>
              <a:t>Flexible working options/improved work–life balance.</a:t>
            </a:r>
          </a:p>
          <a:p>
            <a:r>
              <a:rPr lang="en-GB" sz="1800" dirty="0"/>
              <a:t>Staff surveys and/or focus groups to identify causes.</a:t>
            </a:r>
          </a:p>
          <a:p>
            <a:r>
              <a:rPr lang="en-GB" sz="1800" dirty="0"/>
              <a:t>Risk assessments/stress audits.</a:t>
            </a:r>
          </a:p>
          <a:p>
            <a:r>
              <a:rPr lang="en-GB" sz="1800" dirty="0"/>
              <a:t>Training for line managers to manage stress.</a:t>
            </a:r>
          </a:p>
          <a:p>
            <a:r>
              <a:rPr lang="en-GB" sz="1800" dirty="0"/>
              <a:t>Training aimed at building personal resilience (such as coping techniques, mindfulness).</a:t>
            </a:r>
          </a:p>
          <a:p>
            <a:r>
              <a:rPr lang="en-GB" sz="1800" dirty="0"/>
              <a:t>Involvement of occupational health specialists.</a:t>
            </a:r>
          </a:p>
          <a:p>
            <a:r>
              <a:rPr lang="en-GB" sz="1800" dirty="0"/>
              <a:t>Stress management training for the whole workforce.</a:t>
            </a:r>
          </a:p>
          <a:p>
            <a:br>
              <a:rPr lang="en-GB" dirty="0"/>
            </a:br>
            <a:endParaRPr lang="en-GB" dirty="0"/>
          </a:p>
        </p:txBody>
      </p:sp>
      <p:sp>
        <p:nvSpPr>
          <p:cNvPr id="4" name="Date Placeholder 3">
            <a:extLst>
              <a:ext uri="{FF2B5EF4-FFF2-40B4-BE49-F238E27FC236}">
                <a16:creationId xmlns:a16="http://schemas.microsoft.com/office/drawing/2014/main" id="{3591C5A2-D982-C87C-1259-9048BFB1BB75}"/>
              </a:ext>
            </a:extLst>
          </p:cNvPr>
          <p:cNvSpPr>
            <a:spLocks noGrp="1"/>
          </p:cNvSpPr>
          <p:nvPr>
            <p:ph type="dt" sz="half" idx="11"/>
          </p:nvPr>
        </p:nvSpPr>
        <p:spPr/>
        <p:txBody>
          <a:bodyPr/>
          <a:lstStyle/>
          <a:p>
            <a:pPr>
              <a:defRPr/>
            </a:pPr>
            <a:fld id="{D5A259C5-9F89-BD46-BAB1-E1759DE235C3}" type="datetime1">
              <a:rPr lang="en-US" smtClean="0"/>
              <a:t>4/8/24</a:t>
            </a:fld>
            <a:endParaRPr lang="en-US" dirty="0"/>
          </a:p>
        </p:txBody>
      </p:sp>
      <p:sp>
        <p:nvSpPr>
          <p:cNvPr id="5" name="Slide Number Placeholder 4">
            <a:extLst>
              <a:ext uri="{FF2B5EF4-FFF2-40B4-BE49-F238E27FC236}">
                <a16:creationId xmlns:a16="http://schemas.microsoft.com/office/drawing/2014/main" id="{0BB2FDE1-826B-1F79-73FD-E1897EA62ED9}"/>
              </a:ext>
            </a:extLst>
          </p:cNvPr>
          <p:cNvSpPr>
            <a:spLocks noGrp="1"/>
          </p:cNvSpPr>
          <p:nvPr>
            <p:ph type="sldNum" sz="quarter" idx="12"/>
          </p:nvPr>
        </p:nvSpPr>
        <p:spPr/>
        <p:txBody>
          <a:bodyPr/>
          <a:lstStyle/>
          <a:p>
            <a:pPr>
              <a:defRPr/>
            </a:pPr>
            <a:fld id="{32FE58B1-61DC-B446-BC70-CC051FC0ADA1}" type="slidenum">
              <a:rPr lang="en-US" altLang="en-US" smtClean="0"/>
              <a:pPr>
                <a:defRPr/>
              </a:pPr>
              <a:t>23</a:t>
            </a:fld>
            <a:endParaRPr lang="en-US" altLang="en-US"/>
          </a:p>
        </p:txBody>
      </p:sp>
    </p:spTree>
    <p:extLst>
      <p:ext uri="{BB962C8B-B14F-4D97-AF65-F5344CB8AC3E}">
        <p14:creationId xmlns:p14="http://schemas.microsoft.com/office/powerpoint/2010/main" val="36397158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51806EFA-FD0C-0EC0-E402-D68B1096A5E4}"/>
              </a:ext>
            </a:extLst>
          </p:cNvPr>
          <p:cNvSpPr>
            <a:spLocks noGrp="1"/>
          </p:cNvSpPr>
          <p:nvPr>
            <p:ph type="title"/>
          </p:nvPr>
        </p:nvSpPr>
        <p:spPr>
          <a:xfrm>
            <a:off x="457200" y="620713"/>
            <a:ext cx="8229600" cy="646112"/>
          </a:xfrm>
        </p:spPr>
        <p:txBody>
          <a:bodyPr>
            <a:spAutoFit/>
          </a:bodyPr>
          <a:lstStyle/>
          <a:p>
            <a:r>
              <a:rPr lang="en-US" altLang="en-US" sz="3600" b="1" dirty="0">
                <a:ea typeface="MS PGothic" panose="020B0600070205080204" pitchFamily="34" charset="-128"/>
                <a:cs typeface="Arial" panose="020B0604020202020204" pitchFamily="34" charset="0"/>
              </a:rPr>
              <a:t>Learning Objective</a:t>
            </a:r>
            <a:endParaRPr lang="en-US" altLang="en-US" b="1" dirty="0">
              <a:solidFill>
                <a:schemeClr val="bg2"/>
              </a:solidFill>
              <a:ea typeface="MS PGothic" panose="020B0600070205080204" pitchFamily="34" charset="-128"/>
              <a:cs typeface="Arial" panose="020B0604020202020204" pitchFamily="34" charset="0"/>
            </a:endParaRPr>
          </a:p>
        </p:txBody>
      </p:sp>
      <p:sp>
        <p:nvSpPr>
          <p:cNvPr id="55299" name="Content Placeholder 2">
            <a:extLst>
              <a:ext uri="{FF2B5EF4-FFF2-40B4-BE49-F238E27FC236}">
                <a16:creationId xmlns:a16="http://schemas.microsoft.com/office/drawing/2014/main" id="{93D29BFB-643E-1132-45BB-C3F31833DFE6}"/>
              </a:ext>
            </a:extLst>
          </p:cNvPr>
          <p:cNvSpPr>
            <a:spLocks noGrp="1"/>
          </p:cNvSpPr>
          <p:nvPr>
            <p:ph idx="1"/>
          </p:nvPr>
        </p:nvSpPr>
        <p:spPr>
          <a:xfrm>
            <a:off x="457200" y="1539875"/>
            <a:ext cx="8229600" cy="369888"/>
          </a:xfrm>
        </p:spPr>
        <p:txBody>
          <a:bodyPr>
            <a:spAutoFit/>
          </a:bodyPr>
          <a:lstStyle/>
          <a:p>
            <a:pPr marL="271463" indent="-271463">
              <a:buSzTx/>
            </a:pPr>
            <a:r>
              <a:rPr lang="en-US" altLang="en-US" sz="2400"/>
              <a:t>Discuss techniques for stimulating innovation.</a:t>
            </a:r>
          </a:p>
        </p:txBody>
      </p:sp>
      <p:pic>
        <p:nvPicPr>
          <p:cNvPr id="55301" name="Picture 5" descr="a Culture of Innovation at work ...">
            <a:extLst>
              <a:ext uri="{FF2B5EF4-FFF2-40B4-BE49-F238E27FC236}">
                <a16:creationId xmlns:a16="http://schemas.microsoft.com/office/drawing/2014/main" id="{BFF0E904-CBCE-F46D-A91D-8F8B1155EF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5776" y="2852936"/>
            <a:ext cx="4248472" cy="275404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a:extLst>
              <a:ext uri="{FF2B5EF4-FFF2-40B4-BE49-F238E27FC236}">
                <a16:creationId xmlns:a16="http://schemas.microsoft.com/office/drawing/2014/main" id="{2A06C3AA-85A8-9D3E-04CF-AEFA2B74A599}"/>
              </a:ext>
            </a:extLst>
          </p:cNvPr>
          <p:cNvSpPr>
            <a:spLocks noGrp="1"/>
          </p:cNvSpPr>
          <p:nvPr>
            <p:ph type="title"/>
          </p:nvPr>
        </p:nvSpPr>
        <p:spPr>
          <a:xfrm>
            <a:off x="457200" y="620604"/>
            <a:ext cx="8229600" cy="646331"/>
          </a:xfrm>
        </p:spPr>
        <p:txBody>
          <a:bodyPr>
            <a:spAutoFit/>
          </a:bodyPr>
          <a:lstStyle/>
          <a:p>
            <a:r>
              <a:rPr lang="en-US" altLang="en-US" b="1" dirty="0">
                <a:ea typeface="MS PGothic" panose="020B0600070205080204" pitchFamily="34" charset="-128"/>
                <a:cs typeface="Arial" panose="020B0604020202020204" pitchFamily="34" charset="0"/>
              </a:rPr>
              <a:t>Creativity and Innovation</a:t>
            </a:r>
            <a:endParaRPr lang="en-US" altLang="en-US" b="1" dirty="0">
              <a:ea typeface="MS PGothic" panose="020B0600070205080204" pitchFamily="34" charset="-128"/>
            </a:endParaRPr>
          </a:p>
        </p:txBody>
      </p:sp>
      <p:sp>
        <p:nvSpPr>
          <p:cNvPr id="3" name="Content Placeholder 2">
            <a:extLst>
              <a:ext uri="{FF2B5EF4-FFF2-40B4-BE49-F238E27FC236}">
                <a16:creationId xmlns:a16="http://schemas.microsoft.com/office/drawing/2014/main" id="{82995DF6-F0DC-95B0-41F3-0D663B37DAE9}"/>
              </a:ext>
            </a:extLst>
          </p:cNvPr>
          <p:cNvSpPr>
            <a:spLocks noGrp="1"/>
          </p:cNvSpPr>
          <p:nvPr>
            <p:ph idx="1"/>
          </p:nvPr>
        </p:nvSpPr>
        <p:spPr>
          <a:xfrm>
            <a:off x="457200" y="1600200"/>
            <a:ext cx="8147050" cy="930275"/>
          </a:xfrm>
        </p:spPr>
        <p:txBody>
          <a:bodyPr>
            <a:spAutoFit/>
          </a:bodyPr>
          <a:lstStyle/>
          <a:p>
            <a:pPr marL="0" indent="0">
              <a:buClr>
                <a:schemeClr val="bg2"/>
              </a:buClr>
              <a:buFont typeface="Arial" panose="020B0604020202020204" pitchFamily="34" charset="0"/>
              <a:buNone/>
              <a:defRPr/>
            </a:pPr>
            <a:r>
              <a:rPr lang="en-IN" altLang="en-US" b="1" dirty="0">
                <a:ea typeface="ＭＳ Ｐゴシック" pitchFamily="34" charset="-128"/>
              </a:rPr>
              <a:t>Creativity:</a:t>
            </a:r>
          </a:p>
          <a:p>
            <a:pPr marL="273050" indent="-273050">
              <a:buClr>
                <a:schemeClr val="bg2"/>
              </a:buClr>
              <a:defRPr/>
            </a:pPr>
            <a:r>
              <a:rPr lang="en-IN" altLang="en-US" dirty="0">
                <a:ea typeface="ＭＳ Ｐゴシック" pitchFamily="34" charset="-128"/>
              </a:rPr>
              <a:t>the ability to produce novel and useful ideas.</a:t>
            </a:r>
          </a:p>
        </p:txBody>
      </p:sp>
      <p:sp>
        <p:nvSpPr>
          <p:cNvPr id="4" name="Content Placeholder 3">
            <a:extLst>
              <a:ext uri="{FF2B5EF4-FFF2-40B4-BE49-F238E27FC236}">
                <a16:creationId xmlns:a16="http://schemas.microsoft.com/office/drawing/2014/main" id="{AD2B41C9-47B6-8FBF-791A-A9C0B491816C}"/>
              </a:ext>
            </a:extLst>
          </p:cNvPr>
          <p:cNvSpPr>
            <a:spLocks noGrp="1"/>
          </p:cNvSpPr>
          <p:nvPr>
            <p:ph sz="quarter" idx="13"/>
          </p:nvPr>
        </p:nvSpPr>
        <p:spPr>
          <a:xfrm>
            <a:off x="468313" y="2705100"/>
            <a:ext cx="8135937" cy="1439863"/>
          </a:xfrm>
        </p:spPr>
        <p:txBody>
          <a:bodyPr/>
          <a:lstStyle/>
          <a:p>
            <a:pPr marL="0" indent="0">
              <a:buClr>
                <a:schemeClr val="bg2"/>
              </a:buClr>
              <a:buSzPct val="100000"/>
              <a:buFont typeface="Arial" panose="020B0604020202020204" pitchFamily="34" charset="0"/>
              <a:buNone/>
              <a:defRPr/>
            </a:pPr>
            <a:r>
              <a:rPr lang="en-IN" altLang="en-US" b="1" dirty="0">
                <a:ea typeface="ＭＳ Ｐゴシック" pitchFamily="34" charset="-128"/>
              </a:rPr>
              <a:t>Innovation:</a:t>
            </a:r>
          </a:p>
          <a:p>
            <a:pPr marL="273050" indent="-273050">
              <a:buClr>
                <a:schemeClr val="bg2"/>
              </a:buClr>
              <a:buSzPct val="100000"/>
              <a:defRPr/>
            </a:pPr>
            <a:r>
              <a:rPr lang="en-IN" altLang="en-US" dirty="0">
                <a:ea typeface="ＭＳ Ｐゴシック" pitchFamily="34" charset="-128"/>
              </a:rPr>
              <a:t>the process of taking a creative idea and turning it into a useful product, service, or method of operation.</a:t>
            </a:r>
          </a:p>
          <a:p>
            <a:pPr>
              <a:defRPr/>
            </a:pPr>
            <a:endParaRPr lang="en-IN" dirty="0"/>
          </a:p>
        </p:txBody>
      </p:sp>
      <p:sp>
        <p:nvSpPr>
          <p:cNvPr id="57349" name="Content Placeholder 5">
            <a:extLst>
              <a:ext uri="{FF2B5EF4-FFF2-40B4-BE49-F238E27FC236}">
                <a16:creationId xmlns:a16="http://schemas.microsoft.com/office/drawing/2014/main" id="{9CA32D35-2436-C241-5F82-2427EB84C95F}"/>
              </a:ext>
            </a:extLst>
          </p:cNvPr>
          <p:cNvSpPr>
            <a:spLocks noGrp="1"/>
          </p:cNvSpPr>
          <p:nvPr>
            <p:ph sz="quarter" idx="14"/>
          </p:nvPr>
        </p:nvSpPr>
        <p:spPr>
          <a:xfrm>
            <a:off x="468313" y="4530725"/>
            <a:ext cx="8135937" cy="884238"/>
          </a:xfrm>
        </p:spPr>
        <p:txBody>
          <a:bodyPr/>
          <a:lstStyle/>
          <a:p>
            <a:pPr marL="0" indent="0" algn="ctr">
              <a:buFont typeface="Arial" panose="020B0604020202020204" pitchFamily="34" charset="0"/>
              <a:buNone/>
            </a:pPr>
            <a:r>
              <a:rPr lang="en-IN" altLang="en-US" sz="2200">
                <a:solidFill>
                  <a:srgbClr val="188A2E"/>
                </a:solidFill>
              </a:rPr>
              <a:t>“Innovation is the </a:t>
            </a:r>
            <a:r>
              <a:rPr lang="en-IN" altLang="en-US" sz="2200" b="1">
                <a:solidFill>
                  <a:srgbClr val="188A2E"/>
                </a:solidFill>
              </a:rPr>
              <a:t>key to continued</a:t>
            </a:r>
            <a:r>
              <a:rPr lang="en-IN" altLang="en-US" sz="2200">
                <a:solidFill>
                  <a:srgbClr val="188A2E"/>
                </a:solidFill>
              </a:rPr>
              <a:t> success.”</a:t>
            </a:r>
          </a:p>
          <a:p>
            <a:pPr marL="0" indent="0" algn="ctr">
              <a:buFont typeface="Arial" panose="020B0604020202020204" pitchFamily="34" charset="0"/>
              <a:buNone/>
            </a:pPr>
            <a:r>
              <a:rPr lang="en-IN" altLang="en-US" sz="2200">
                <a:solidFill>
                  <a:srgbClr val="188A2E"/>
                </a:solidFill>
              </a:rPr>
              <a:t>“We innovate today to </a:t>
            </a:r>
            <a:r>
              <a:rPr lang="en-IN" altLang="en-US" sz="2200" b="1">
                <a:solidFill>
                  <a:srgbClr val="188A2E"/>
                </a:solidFill>
              </a:rPr>
              <a:t>secure the future</a:t>
            </a:r>
            <a:r>
              <a:rPr lang="en-IN" altLang="en-US" sz="2200">
                <a:solidFill>
                  <a:srgbClr val="188A2E"/>
                </a:solidFill>
              </a:rPr>
              <a:t>.”</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a:extLst>
              <a:ext uri="{FF2B5EF4-FFF2-40B4-BE49-F238E27FC236}">
                <a16:creationId xmlns:a16="http://schemas.microsoft.com/office/drawing/2014/main" id="{E1F66B78-B69F-6CFD-4FAD-05FB226F7C86}"/>
              </a:ext>
            </a:extLst>
          </p:cNvPr>
          <p:cNvSpPr>
            <a:spLocks noGrp="1"/>
          </p:cNvSpPr>
          <p:nvPr>
            <p:ph type="title"/>
          </p:nvPr>
        </p:nvSpPr>
        <p:spPr>
          <a:xfrm>
            <a:off x="457200" y="632510"/>
            <a:ext cx="8229600" cy="646331"/>
          </a:xfrm>
        </p:spPr>
        <p:txBody>
          <a:bodyPr>
            <a:spAutoFit/>
          </a:bodyPr>
          <a:lstStyle/>
          <a:p>
            <a:r>
              <a:rPr lang="en-IN" altLang="en-US" sz="3600" b="1" dirty="0">
                <a:ea typeface="MS PGothic" panose="020B0600070205080204" pitchFamily="34" charset="-128"/>
                <a:cs typeface="Arial" panose="020B0604020202020204" pitchFamily="34" charset="0"/>
              </a:rPr>
              <a:t>Innovation Process</a:t>
            </a:r>
            <a:endParaRPr lang="en-US" altLang="en-US" sz="3600" b="1" dirty="0">
              <a:ea typeface="MS PGothic" panose="020B0600070205080204" pitchFamily="34" charset="-128"/>
              <a:cs typeface="Arial" panose="020B0604020202020204" pitchFamily="34" charset="0"/>
            </a:endParaRPr>
          </a:p>
        </p:txBody>
      </p:sp>
      <p:sp>
        <p:nvSpPr>
          <p:cNvPr id="3" name="Content Placeholder 2">
            <a:extLst>
              <a:ext uri="{FF2B5EF4-FFF2-40B4-BE49-F238E27FC236}">
                <a16:creationId xmlns:a16="http://schemas.microsoft.com/office/drawing/2014/main" id="{4FED4A80-FC26-108D-98C8-B4C36BBAA1F9}"/>
              </a:ext>
            </a:extLst>
          </p:cNvPr>
          <p:cNvSpPr>
            <a:spLocks noGrp="1"/>
          </p:cNvSpPr>
          <p:nvPr>
            <p:ph idx="1"/>
          </p:nvPr>
        </p:nvSpPr>
        <p:spPr>
          <a:xfrm>
            <a:off x="457200" y="1541463"/>
            <a:ext cx="4043363" cy="3916362"/>
          </a:xfrm>
        </p:spPr>
        <p:txBody>
          <a:bodyPr>
            <a:spAutoFit/>
          </a:bodyPr>
          <a:lstStyle/>
          <a:p>
            <a:pPr marL="0" indent="0">
              <a:buClr>
                <a:schemeClr val="bg2"/>
              </a:buClr>
              <a:buSzPct val="100000"/>
              <a:buFont typeface="Arial" panose="020B0604020202020204" pitchFamily="34" charset="0"/>
              <a:buNone/>
              <a:defRPr/>
            </a:pPr>
            <a:r>
              <a:rPr lang="en-IN" altLang="en-US" sz="2400" dirty="0">
                <a:ea typeface="ＭＳ Ｐゴシック" pitchFamily="34" charset="-128"/>
              </a:rPr>
              <a:t>“Innovation is the key to continued success.”</a:t>
            </a:r>
          </a:p>
          <a:p>
            <a:pPr marL="0" indent="0">
              <a:buClr>
                <a:schemeClr val="bg2"/>
              </a:buClr>
              <a:buSzPct val="100000"/>
              <a:buFont typeface="Arial" panose="020B0604020202020204" pitchFamily="34" charset="0"/>
              <a:buNone/>
              <a:defRPr/>
            </a:pPr>
            <a:r>
              <a:rPr lang="en-IN" altLang="en-US" sz="2400" dirty="0">
                <a:ea typeface="ＭＳ Ｐゴシック" pitchFamily="34" charset="-128"/>
              </a:rPr>
              <a:t>“We innovate today to secure the future.”</a:t>
            </a:r>
          </a:p>
          <a:p>
            <a:pPr marL="273050" indent="-273050">
              <a:buClr>
                <a:schemeClr val="bg2"/>
              </a:buClr>
              <a:buSzPct val="100000"/>
              <a:defRPr/>
            </a:pPr>
            <a:r>
              <a:rPr lang="en-IN" altLang="en-US" sz="2400" dirty="0">
                <a:ea typeface="ＭＳ Ｐゴシック" pitchFamily="34" charset="-128"/>
              </a:rPr>
              <a:t>Perception</a:t>
            </a:r>
          </a:p>
          <a:p>
            <a:pPr marL="273050" indent="-273050">
              <a:buClr>
                <a:schemeClr val="bg2"/>
              </a:buClr>
              <a:buSzPct val="100000"/>
              <a:defRPr/>
            </a:pPr>
            <a:r>
              <a:rPr lang="en-IN" altLang="en-US" sz="2400" dirty="0">
                <a:ea typeface="ＭＳ Ｐゴシック" pitchFamily="34" charset="-128"/>
              </a:rPr>
              <a:t>Incubation</a:t>
            </a:r>
          </a:p>
          <a:p>
            <a:pPr marL="273050" indent="-273050">
              <a:buClr>
                <a:schemeClr val="bg2"/>
              </a:buClr>
              <a:buSzPct val="100000"/>
              <a:defRPr/>
            </a:pPr>
            <a:r>
              <a:rPr lang="en-IN" altLang="en-US" sz="2400" dirty="0">
                <a:ea typeface="ＭＳ Ｐゴシック" pitchFamily="34" charset="-128"/>
              </a:rPr>
              <a:t>Inspiration</a:t>
            </a:r>
          </a:p>
          <a:p>
            <a:pPr marL="273050" indent="-273050">
              <a:buClr>
                <a:schemeClr val="bg2"/>
              </a:buClr>
              <a:buSzPct val="100000"/>
              <a:defRPr/>
            </a:pPr>
            <a:r>
              <a:rPr lang="en-IN" altLang="en-US" sz="2400" dirty="0">
                <a:ea typeface="ＭＳ Ｐゴシック" pitchFamily="34" charset="-128"/>
              </a:rPr>
              <a:t>Innovation</a:t>
            </a:r>
          </a:p>
        </p:txBody>
      </p:sp>
      <p:pic>
        <p:nvPicPr>
          <p:cNvPr id="59396" name="Picture 2" descr="Photo of a couple posing for a photo at a Taco Bell outlet.">
            <a:extLst>
              <a:ext uri="{FF2B5EF4-FFF2-40B4-BE49-F238E27FC236}">
                <a16:creationId xmlns:a16="http://schemas.microsoft.com/office/drawing/2014/main" id="{82F27991-2E50-B11E-B51C-BA868AFE1AE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3438" y="2276475"/>
            <a:ext cx="4191000" cy="2792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a:extLst>
              <a:ext uri="{FF2B5EF4-FFF2-40B4-BE49-F238E27FC236}">
                <a16:creationId xmlns:a16="http://schemas.microsoft.com/office/drawing/2014/main" id="{FEF3308F-7F61-389B-77E5-4B31A6FC1DC2}"/>
              </a:ext>
            </a:extLst>
          </p:cNvPr>
          <p:cNvSpPr>
            <a:spLocks noGrp="1"/>
          </p:cNvSpPr>
          <p:nvPr>
            <p:ph type="title"/>
          </p:nvPr>
        </p:nvSpPr>
        <p:spPr>
          <a:xfrm>
            <a:off x="457200" y="6241"/>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Encouraging Innovation</a:t>
            </a:r>
          </a:p>
        </p:txBody>
      </p:sp>
      <p:sp>
        <p:nvSpPr>
          <p:cNvPr id="61443" name="Content Placeholder 3">
            <a:extLst>
              <a:ext uri="{FF2B5EF4-FFF2-40B4-BE49-F238E27FC236}">
                <a16:creationId xmlns:a16="http://schemas.microsoft.com/office/drawing/2014/main" id="{DCF02D60-F2D2-CCDD-BCD2-1499D3C9DD6A}"/>
              </a:ext>
            </a:extLst>
          </p:cNvPr>
          <p:cNvSpPr>
            <a:spLocks noGrp="1"/>
          </p:cNvSpPr>
          <p:nvPr>
            <p:ph idx="1"/>
          </p:nvPr>
        </p:nvSpPr>
        <p:spPr>
          <a:xfrm>
            <a:off x="457200" y="793750"/>
            <a:ext cx="8229600" cy="461963"/>
          </a:xfrm>
        </p:spPr>
        <p:txBody>
          <a:bodyPr>
            <a:spAutoFit/>
          </a:bodyPr>
          <a:lstStyle/>
          <a:p>
            <a:pPr marL="0" indent="0">
              <a:buFont typeface="Arial" panose="020B0604020202020204" pitchFamily="34" charset="0"/>
              <a:buNone/>
            </a:pPr>
            <a:r>
              <a:rPr lang="en-IN" altLang="en-US" sz="2400"/>
              <a:t>Innovation Variables</a:t>
            </a:r>
          </a:p>
        </p:txBody>
      </p:sp>
      <p:pic>
        <p:nvPicPr>
          <p:cNvPr id="61444" name="Picture 2" descr="The details are as follows:&#10;&#10;Stimulate innovation&#10;• Structural variables:&#10;o Organic structures&#10;o Abundant resources&#10;o High interunit communication&#10;o Minimal time pressure&#10;o Work and nonwork support&#10;• Human resource variables&#10;o High commitment to training and development&#10;o High job security&#10;o Creative people&#10;• Cultural variables&#10;o Acceptance of ambiguity&#10;o Tolerance of the impractical&#10;o Low external controls&#10;o Tolerance of risks&#10;o Tolerance of conflict&#10;o Focus on ends&#10;o Open-system focus&#10;o Positive feedback">
            <a:extLst>
              <a:ext uri="{FF2B5EF4-FFF2-40B4-BE49-F238E27FC236}">
                <a16:creationId xmlns:a16="http://schemas.microsoft.com/office/drawing/2014/main" id="{6BD71562-BB5C-CDA9-907D-C0E08BD23E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00250" y="1341438"/>
            <a:ext cx="5141913" cy="4995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itle 1">
            <a:extLst>
              <a:ext uri="{FF2B5EF4-FFF2-40B4-BE49-F238E27FC236}">
                <a16:creationId xmlns:a16="http://schemas.microsoft.com/office/drawing/2014/main" id="{A4BFD8C4-B2A4-4660-E198-A2C4C92E7FF5}"/>
              </a:ext>
            </a:extLst>
          </p:cNvPr>
          <p:cNvSpPr>
            <a:spLocks noGrp="1"/>
          </p:cNvSpPr>
          <p:nvPr>
            <p:ph type="title"/>
          </p:nvPr>
        </p:nvSpPr>
        <p:spPr>
          <a:xfrm>
            <a:off x="457200" y="617429"/>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Culture and Innovation</a:t>
            </a:r>
          </a:p>
        </p:txBody>
      </p:sp>
      <p:sp>
        <p:nvSpPr>
          <p:cNvPr id="65539" name="Content Placeholder 2">
            <a:extLst>
              <a:ext uri="{FF2B5EF4-FFF2-40B4-BE49-F238E27FC236}">
                <a16:creationId xmlns:a16="http://schemas.microsoft.com/office/drawing/2014/main" id="{E8F71C6B-31E5-F30C-B9A1-C055D762B763}"/>
              </a:ext>
            </a:extLst>
          </p:cNvPr>
          <p:cNvSpPr>
            <a:spLocks noGrp="1"/>
          </p:cNvSpPr>
          <p:nvPr>
            <p:ph idx="1"/>
          </p:nvPr>
        </p:nvSpPr>
        <p:spPr>
          <a:xfrm>
            <a:off x="457200" y="1544638"/>
            <a:ext cx="8229600" cy="4300537"/>
          </a:xfrm>
        </p:spPr>
        <p:txBody>
          <a:bodyPr>
            <a:spAutoFit/>
          </a:bodyPr>
          <a:lstStyle/>
          <a:p>
            <a:pPr marL="273050" indent="-273050">
              <a:buClr>
                <a:schemeClr val="bg2"/>
              </a:buClr>
              <a:buSzTx/>
            </a:pPr>
            <a:r>
              <a:rPr lang="en-US" altLang="en-US" sz="2400">
                <a:ea typeface="MS PGothic" panose="020B0600070205080204" pitchFamily="34" charset="-128"/>
              </a:rPr>
              <a:t>Acceptance of ambiguity</a:t>
            </a:r>
          </a:p>
          <a:p>
            <a:pPr marL="273050" indent="-273050">
              <a:buClr>
                <a:schemeClr val="bg2"/>
              </a:buClr>
              <a:buSzTx/>
            </a:pPr>
            <a:r>
              <a:rPr lang="en-US" altLang="en-US" sz="2400">
                <a:ea typeface="MS PGothic" panose="020B0600070205080204" pitchFamily="34" charset="-128"/>
              </a:rPr>
              <a:t>Tolerance of the impractical</a:t>
            </a:r>
          </a:p>
          <a:p>
            <a:pPr marL="273050" indent="-273050">
              <a:buClr>
                <a:schemeClr val="bg2"/>
              </a:buClr>
              <a:buSzTx/>
            </a:pPr>
            <a:r>
              <a:rPr lang="en-US" altLang="en-US" sz="2400">
                <a:ea typeface="MS PGothic" panose="020B0600070205080204" pitchFamily="34" charset="-128"/>
              </a:rPr>
              <a:t>Low external controls</a:t>
            </a:r>
          </a:p>
          <a:p>
            <a:pPr marL="273050" indent="-273050">
              <a:buClr>
                <a:schemeClr val="bg2"/>
              </a:buClr>
              <a:buSzTx/>
            </a:pPr>
            <a:r>
              <a:rPr lang="en-US" altLang="en-US" sz="2400">
                <a:ea typeface="MS PGothic" panose="020B0600070205080204" pitchFamily="34" charset="-128"/>
              </a:rPr>
              <a:t>Tolerance of risks</a:t>
            </a:r>
          </a:p>
          <a:p>
            <a:pPr marL="273050" indent="-273050">
              <a:buClr>
                <a:schemeClr val="bg2"/>
              </a:buClr>
              <a:buSzTx/>
            </a:pPr>
            <a:r>
              <a:rPr lang="en-US" altLang="en-US" sz="2400">
                <a:ea typeface="MS PGothic" panose="020B0600070205080204" pitchFamily="34" charset="-128"/>
              </a:rPr>
              <a:t>Tolerance of conflict</a:t>
            </a:r>
          </a:p>
          <a:p>
            <a:pPr marL="273050" indent="-273050">
              <a:buClr>
                <a:schemeClr val="bg2"/>
              </a:buClr>
              <a:buSzTx/>
            </a:pPr>
            <a:r>
              <a:rPr lang="en-US" altLang="en-US" sz="2400">
                <a:ea typeface="MS PGothic" panose="020B0600070205080204" pitchFamily="34" charset="-128"/>
              </a:rPr>
              <a:t>Focus on ends</a:t>
            </a:r>
          </a:p>
          <a:p>
            <a:pPr marL="273050" indent="-273050">
              <a:buClr>
                <a:schemeClr val="bg2"/>
              </a:buClr>
              <a:buSzTx/>
            </a:pPr>
            <a:r>
              <a:rPr lang="en-US" altLang="en-US" sz="2400">
                <a:ea typeface="MS PGothic" panose="020B0600070205080204" pitchFamily="34" charset="-128"/>
              </a:rPr>
              <a:t>Open-system focus</a:t>
            </a:r>
          </a:p>
          <a:p>
            <a:pPr marL="273050" indent="-273050">
              <a:buClr>
                <a:schemeClr val="bg2"/>
              </a:buClr>
              <a:buSzTx/>
            </a:pPr>
            <a:r>
              <a:rPr lang="en-US" altLang="en-US" sz="2400">
                <a:ea typeface="MS PGothic" panose="020B0600070205080204" pitchFamily="34" charset="-128"/>
              </a:rPr>
              <a:t>Positive feedback</a:t>
            </a:r>
            <a:endParaRPr lang="en-US" altLang="en-US" sz="240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itle 1">
            <a:extLst>
              <a:ext uri="{FF2B5EF4-FFF2-40B4-BE49-F238E27FC236}">
                <a16:creationId xmlns:a16="http://schemas.microsoft.com/office/drawing/2014/main" id="{82FC5987-7B22-9E5C-E646-88EA832E27D1}"/>
              </a:ext>
            </a:extLst>
          </p:cNvPr>
          <p:cNvSpPr>
            <a:spLocks noGrp="1"/>
          </p:cNvSpPr>
          <p:nvPr>
            <p:ph type="title"/>
          </p:nvPr>
        </p:nvSpPr>
        <p:spPr>
          <a:xfrm>
            <a:off x="457200" y="430213"/>
            <a:ext cx="8229600" cy="646112"/>
          </a:xfrm>
        </p:spPr>
        <p:txBody>
          <a:bodyPr>
            <a:spAutoFit/>
          </a:bodyPr>
          <a:lstStyle/>
          <a:p>
            <a:r>
              <a:rPr lang="en-US" altLang="en-US" sz="3600" b="1" dirty="0">
                <a:ea typeface="MS PGothic" panose="020B0600070205080204" pitchFamily="34" charset="-128"/>
                <a:cs typeface="Arial" panose="020B0604020202020204" pitchFamily="34" charset="0"/>
              </a:rPr>
              <a:t>Management and Innovation</a:t>
            </a:r>
          </a:p>
        </p:txBody>
      </p:sp>
      <p:sp>
        <p:nvSpPr>
          <p:cNvPr id="5" name="Content Placeholder 4">
            <a:extLst>
              <a:ext uri="{FF2B5EF4-FFF2-40B4-BE49-F238E27FC236}">
                <a16:creationId xmlns:a16="http://schemas.microsoft.com/office/drawing/2014/main" id="{99D7B3D3-FA9C-7438-8D15-7325447E56DF}"/>
              </a:ext>
            </a:extLst>
          </p:cNvPr>
          <p:cNvSpPr>
            <a:spLocks noGrp="1"/>
          </p:cNvSpPr>
          <p:nvPr>
            <p:ph idx="1"/>
          </p:nvPr>
        </p:nvSpPr>
        <p:spPr>
          <a:xfrm>
            <a:off x="457200" y="1196975"/>
            <a:ext cx="8229600" cy="1670050"/>
          </a:xfrm>
        </p:spPr>
        <p:txBody>
          <a:bodyPr>
            <a:spAutoFit/>
          </a:bodyPr>
          <a:lstStyle/>
          <a:p>
            <a:pPr marL="0" indent="0">
              <a:buFont typeface="Arial" panose="020B0604020202020204" pitchFamily="34" charset="0"/>
              <a:buNone/>
              <a:defRPr/>
            </a:pPr>
            <a:r>
              <a:rPr lang="en-US" sz="2400" b="1" dirty="0"/>
              <a:t>Idea champion:</a:t>
            </a:r>
          </a:p>
          <a:p>
            <a:pPr marL="269875" indent="-269875">
              <a:buSzPct val="100000"/>
              <a:defRPr/>
            </a:pPr>
            <a:r>
              <a:rPr lang="en-US" sz="2400" dirty="0"/>
              <a:t>Managers who actively and enthusiastically support new ideas, build support for, overcome resistance to, and ensure that innovations are implemented.</a:t>
            </a:r>
          </a:p>
        </p:txBody>
      </p:sp>
      <p:pic>
        <p:nvPicPr>
          <p:cNvPr id="67588" name="Picture 2" descr="Photo of Brian Chesky and Joe Gebbia.">
            <a:extLst>
              <a:ext uri="{FF2B5EF4-FFF2-40B4-BE49-F238E27FC236}">
                <a16:creationId xmlns:a16="http://schemas.microsoft.com/office/drawing/2014/main" id="{C2744B9B-5D13-49D4-B6C1-2B5C02AA3C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57425" y="3068638"/>
            <a:ext cx="4610100" cy="3201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a:extLst>
              <a:ext uri="{FF2B5EF4-FFF2-40B4-BE49-F238E27FC236}">
                <a16:creationId xmlns:a16="http://schemas.microsoft.com/office/drawing/2014/main" id="{DB9BB88B-4816-3795-5374-3A1D93E52C71}"/>
              </a:ext>
            </a:extLst>
          </p:cNvPr>
          <p:cNvSpPr>
            <a:spLocks noGrp="1"/>
          </p:cNvSpPr>
          <p:nvPr>
            <p:ph type="title"/>
          </p:nvPr>
        </p:nvSpPr>
        <p:spPr>
          <a:xfrm>
            <a:off x="457200" y="620713"/>
            <a:ext cx="8229600" cy="646112"/>
          </a:xfrm>
        </p:spPr>
        <p:txBody>
          <a:bodyPr>
            <a:spAutoFit/>
          </a:bodyPr>
          <a:lstStyle/>
          <a:p>
            <a:r>
              <a:rPr lang="en-US" altLang="en-US" sz="3600" b="1" dirty="0">
                <a:ea typeface="MS PGothic" panose="020B0600070205080204" pitchFamily="34" charset="-128"/>
                <a:cs typeface="Arial" panose="020B0604020202020204" pitchFamily="34" charset="0"/>
              </a:rPr>
              <a:t>Learning Objective</a:t>
            </a:r>
            <a:endParaRPr lang="en-US" altLang="en-US" b="1" dirty="0">
              <a:solidFill>
                <a:schemeClr val="bg2"/>
              </a:solidFill>
              <a:ea typeface="MS PGothic" panose="020B0600070205080204" pitchFamily="34" charset="-128"/>
              <a:cs typeface="Arial" panose="020B0604020202020204" pitchFamily="34" charset="0"/>
            </a:endParaRPr>
          </a:p>
        </p:txBody>
      </p:sp>
      <p:sp>
        <p:nvSpPr>
          <p:cNvPr id="69635" name="Content Placeholder 2">
            <a:extLst>
              <a:ext uri="{FF2B5EF4-FFF2-40B4-BE49-F238E27FC236}">
                <a16:creationId xmlns:a16="http://schemas.microsoft.com/office/drawing/2014/main" id="{085E8434-DFB2-2282-702B-15B152CF1423}"/>
              </a:ext>
            </a:extLst>
          </p:cNvPr>
          <p:cNvSpPr>
            <a:spLocks noGrp="1"/>
          </p:cNvSpPr>
          <p:nvPr>
            <p:ph idx="1"/>
          </p:nvPr>
        </p:nvSpPr>
        <p:spPr>
          <a:xfrm>
            <a:off x="457200" y="1539875"/>
            <a:ext cx="8229600" cy="738188"/>
          </a:xfrm>
        </p:spPr>
        <p:txBody>
          <a:bodyPr>
            <a:spAutoFit/>
          </a:bodyPr>
          <a:lstStyle/>
          <a:p>
            <a:pPr marL="255588" indent="-255588">
              <a:buSzTx/>
            </a:pPr>
            <a:r>
              <a:rPr lang="en-US" altLang="en-US" sz="2400"/>
              <a:t>Explain what disruptive innovation is and why managing it is important.</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a:extLst>
              <a:ext uri="{FF2B5EF4-FFF2-40B4-BE49-F238E27FC236}">
                <a16:creationId xmlns:a16="http://schemas.microsoft.com/office/drawing/2014/main" id="{5DB6C3F4-1406-987C-54A3-02A9D3ECAFA4}"/>
              </a:ext>
            </a:extLst>
          </p:cNvPr>
          <p:cNvSpPr>
            <a:spLocks noGrp="1"/>
          </p:cNvSpPr>
          <p:nvPr>
            <p:ph type="title"/>
          </p:nvPr>
        </p:nvSpPr>
        <p:spPr>
          <a:xfrm>
            <a:off x="457200" y="654735"/>
            <a:ext cx="8229600" cy="646331"/>
          </a:xfrm>
        </p:spPr>
        <p:txBody>
          <a:bodyPr>
            <a:spAutoFit/>
          </a:bodyPr>
          <a:lstStyle/>
          <a:p>
            <a:r>
              <a:rPr lang="en-IN" altLang="en-US" sz="3600" b="1" dirty="0">
                <a:ea typeface="MS PGothic" panose="020B0600070205080204" pitchFamily="34" charset="-128"/>
                <a:cs typeface="Arial" panose="020B0604020202020204" pitchFamily="34" charset="0"/>
              </a:rPr>
              <a:t>Managing Disruptive Innovation</a:t>
            </a:r>
            <a:endParaRPr lang="en-US" altLang="en-US" sz="3600" b="1" dirty="0">
              <a:ea typeface="MS PGothic" panose="020B0600070205080204" pitchFamily="34" charset="-128"/>
              <a:cs typeface="Arial" panose="020B0604020202020204" pitchFamily="34" charset="0"/>
            </a:endParaRPr>
          </a:p>
        </p:txBody>
      </p:sp>
      <p:sp>
        <p:nvSpPr>
          <p:cNvPr id="3" name="Content Placeholder 2">
            <a:extLst>
              <a:ext uri="{FF2B5EF4-FFF2-40B4-BE49-F238E27FC236}">
                <a16:creationId xmlns:a16="http://schemas.microsoft.com/office/drawing/2014/main" id="{7B7B7511-AA97-DBA2-B32D-8449464BB2F8}"/>
              </a:ext>
            </a:extLst>
          </p:cNvPr>
          <p:cNvSpPr>
            <a:spLocks noGrp="1"/>
          </p:cNvSpPr>
          <p:nvPr>
            <p:ph idx="1"/>
          </p:nvPr>
        </p:nvSpPr>
        <p:spPr>
          <a:xfrm>
            <a:off x="457200" y="1541463"/>
            <a:ext cx="8229600" cy="1300162"/>
          </a:xfrm>
        </p:spPr>
        <p:txBody>
          <a:bodyPr>
            <a:spAutoFit/>
          </a:bodyPr>
          <a:lstStyle/>
          <a:p>
            <a:pPr marL="0" indent="0">
              <a:buClr>
                <a:schemeClr val="bg2"/>
              </a:buClr>
              <a:buSzPct val="100000"/>
              <a:buFont typeface="Arial" panose="020B0604020202020204" pitchFamily="34" charset="0"/>
              <a:buNone/>
              <a:defRPr/>
            </a:pPr>
            <a:r>
              <a:rPr lang="en-IN" altLang="en-US" sz="2400" b="1" dirty="0">
                <a:ea typeface="ＭＳ Ｐゴシック" pitchFamily="34" charset="-128"/>
              </a:rPr>
              <a:t>Disruptive innovation: </a:t>
            </a:r>
          </a:p>
          <a:p>
            <a:pPr>
              <a:buClr>
                <a:schemeClr val="bg2"/>
              </a:buClr>
              <a:buSzPct val="100000"/>
              <a:defRPr/>
            </a:pPr>
            <a:r>
              <a:rPr lang="en-IN" altLang="en-US" sz="2400" dirty="0">
                <a:ea typeface="ＭＳ Ｐゴシック" pitchFamily="34" charset="-128"/>
              </a:rPr>
              <a:t>innovation in products, services, or processes that radically change an industry’s rules of the game.</a:t>
            </a:r>
          </a:p>
        </p:txBody>
      </p:sp>
      <p:sp>
        <p:nvSpPr>
          <p:cNvPr id="4" name="Content Placeholder 3">
            <a:extLst>
              <a:ext uri="{FF2B5EF4-FFF2-40B4-BE49-F238E27FC236}">
                <a16:creationId xmlns:a16="http://schemas.microsoft.com/office/drawing/2014/main" id="{B879A7A4-F9A1-7E2F-BBAD-9977F600C6D7}"/>
              </a:ext>
            </a:extLst>
          </p:cNvPr>
          <p:cNvSpPr>
            <a:spLocks noGrp="1"/>
          </p:cNvSpPr>
          <p:nvPr>
            <p:ph idx="13"/>
          </p:nvPr>
        </p:nvSpPr>
        <p:spPr>
          <a:xfrm>
            <a:off x="457200" y="3009900"/>
            <a:ext cx="8229600" cy="1771650"/>
          </a:xfrm>
        </p:spPr>
        <p:txBody>
          <a:bodyPr/>
          <a:lstStyle/>
          <a:p>
            <a:pPr marL="0" indent="0">
              <a:buFont typeface="Arial" panose="020B0604020202020204" pitchFamily="34" charset="0"/>
              <a:buNone/>
              <a:defRPr/>
            </a:pPr>
            <a:r>
              <a:rPr lang="en-IN" sz="2400" b="1" dirty="0"/>
              <a:t>Sustaining innovation:</a:t>
            </a:r>
          </a:p>
          <a:p>
            <a:pPr>
              <a:defRPr/>
            </a:pPr>
            <a:r>
              <a:rPr lang="en-IN" sz="2400" dirty="0"/>
              <a:t>innovations that represent small and incremental changes in established products rather than dramatic breakthroughs.</a:t>
            </a:r>
          </a:p>
          <a:p>
            <a:pPr marL="0" indent="0">
              <a:buFont typeface="Arial" panose="020B0604020202020204" pitchFamily="34" charset="0"/>
              <a:buNone/>
              <a:defRPr/>
            </a:pPr>
            <a:endParaRPr lang="en-IN" sz="24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a:extLst>
              <a:ext uri="{FF2B5EF4-FFF2-40B4-BE49-F238E27FC236}">
                <a16:creationId xmlns:a16="http://schemas.microsoft.com/office/drawing/2014/main" id="{B324D254-C449-D207-EDBE-1C8FC3664D47}"/>
              </a:ext>
            </a:extLst>
          </p:cNvPr>
          <p:cNvSpPr>
            <a:spLocks noGrp="1"/>
          </p:cNvSpPr>
          <p:nvPr>
            <p:ph type="title"/>
          </p:nvPr>
        </p:nvSpPr>
        <p:spPr>
          <a:xfrm>
            <a:off x="457200" y="52388"/>
            <a:ext cx="8229600" cy="1098550"/>
          </a:xfrm>
        </p:spPr>
        <p:txBody>
          <a:bodyPr/>
          <a:lstStyle/>
          <a:p>
            <a:r>
              <a:rPr lang="en-US" altLang="en-US" sz="3600" b="1" dirty="0">
                <a:ea typeface="MS PGothic" panose="020B0600070205080204" pitchFamily="34" charset="-128"/>
                <a:cs typeface="Arial" panose="020B0604020202020204" pitchFamily="34" charset="0"/>
              </a:rPr>
              <a:t>Examples of Past Disruptive Innovations </a:t>
            </a:r>
            <a:r>
              <a:rPr lang="en-US" altLang="en-US" sz="2800" b="1" dirty="0">
                <a:ea typeface="MS PGothic" panose="020B0600070205080204" pitchFamily="34" charset="-128"/>
                <a:cs typeface="Arial" panose="020B0604020202020204" pitchFamily="34" charset="0"/>
              </a:rPr>
              <a:t>(1 of 2)</a:t>
            </a:r>
            <a:endParaRPr lang="en-US" altLang="en-US" sz="2800" b="1" dirty="0">
              <a:solidFill>
                <a:schemeClr val="bg2"/>
              </a:solidFill>
              <a:ea typeface="MS PGothic" panose="020B0600070205080204" pitchFamily="34" charset="-128"/>
              <a:cs typeface="Arial" panose="020B0604020202020204" pitchFamily="34" charset="0"/>
            </a:endParaRPr>
          </a:p>
        </p:txBody>
      </p:sp>
      <p:sp>
        <p:nvSpPr>
          <p:cNvPr id="73731" name="Content Placeholder 2">
            <a:extLst>
              <a:ext uri="{FF2B5EF4-FFF2-40B4-BE49-F238E27FC236}">
                <a16:creationId xmlns:a16="http://schemas.microsoft.com/office/drawing/2014/main" id="{71E1A02A-673C-D6F0-1EDE-823041487578}"/>
              </a:ext>
            </a:extLst>
          </p:cNvPr>
          <p:cNvSpPr>
            <a:spLocks noGrp="1"/>
          </p:cNvSpPr>
          <p:nvPr>
            <p:ph idx="1"/>
          </p:nvPr>
        </p:nvSpPr>
        <p:spPr>
          <a:xfrm>
            <a:off x="457200" y="1268413"/>
            <a:ext cx="8229600" cy="388937"/>
          </a:xfrm>
        </p:spPr>
        <p:txBody>
          <a:bodyPr/>
          <a:lstStyle/>
          <a:p>
            <a:pPr marL="0" indent="0">
              <a:buFont typeface="Arial" panose="020B0604020202020204" pitchFamily="34" charset="0"/>
              <a:buNone/>
            </a:pPr>
            <a:r>
              <a:rPr lang="en-IN" altLang="en-US" sz="2400"/>
              <a:t>Examples of Past Disruptive Innovators</a:t>
            </a:r>
          </a:p>
        </p:txBody>
      </p:sp>
      <p:graphicFrame>
        <p:nvGraphicFramePr>
          <p:cNvPr id="5" name="Table 1">
            <a:extLst>
              <a:ext uri="{FF2B5EF4-FFF2-40B4-BE49-F238E27FC236}">
                <a16:creationId xmlns:a16="http://schemas.microsoft.com/office/drawing/2014/main" id="{E44A4A56-1BF0-1A45-32D5-F3B6CD69F294}"/>
              </a:ext>
            </a:extLst>
          </p:cNvPr>
          <p:cNvGraphicFramePr>
            <a:graphicFrameLocks/>
          </p:cNvGraphicFramePr>
          <p:nvPr/>
        </p:nvGraphicFramePr>
        <p:xfrm>
          <a:off x="468313" y="1773238"/>
          <a:ext cx="8207375" cy="4364037"/>
        </p:xfrm>
        <a:graphic>
          <a:graphicData uri="http://schemas.openxmlformats.org/drawingml/2006/table">
            <a:tbl>
              <a:tblPr firstRow="1">
                <a:tableStyleId>{0E3FDE45-AF77-4B5C-9715-49D594BDF05E}</a:tableStyleId>
              </a:tblPr>
              <a:tblGrid>
                <a:gridCol w="4103687">
                  <a:extLst>
                    <a:ext uri="{9D8B030D-6E8A-4147-A177-3AD203B41FA5}">
                      <a16:colId xmlns:a16="http://schemas.microsoft.com/office/drawing/2014/main" val="20000"/>
                    </a:ext>
                  </a:extLst>
                </a:gridCol>
                <a:gridCol w="4103688">
                  <a:extLst>
                    <a:ext uri="{9D8B030D-6E8A-4147-A177-3AD203B41FA5}">
                      <a16:colId xmlns:a16="http://schemas.microsoft.com/office/drawing/2014/main" val="20001"/>
                    </a:ext>
                  </a:extLst>
                </a:gridCol>
              </a:tblGrid>
              <a:tr h="550665">
                <a:tc>
                  <a:txBody>
                    <a:bodyPr/>
                    <a:lstStyle/>
                    <a:p>
                      <a:r>
                        <a:rPr lang="en-IN" sz="1600" b="1" i="0" u="none" strike="noStrike" kern="1200" baseline="0" dirty="0">
                          <a:solidFill>
                            <a:schemeClr val="tx1"/>
                          </a:solidFill>
                          <a:latin typeface="+mn-lt"/>
                          <a:ea typeface="+mn-ea"/>
                          <a:cs typeface="+mn-cs"/>
                        </a:rPr>
                        <a:t>Established Business</a:t>
                      </a:r>
                      <a:endParaRPr lang="en-IN" sz="1600" dirty="0">
                        <a:solidFill>
                          <a:schemeClr val="tx1"/>
                        </a:solidFill>
                      </a:endParaRPr>
                    </a:p>
                  </a:txBody>
                  <a:tcPr marL="91423" marR="91423"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a:lstStyle/>
                    <a:p>
                      <a:r>
                        <a:rPr lang="en-IN" sz="1600" b="1" i="0" u="none" strike="noStrike" kern="1200" baseline="0" dirty="0">
                          <a:solidFill>
                            <a:schemeClr val="tx1"/>
                          </a:solidFill>
                          <a:latin typeface="+mn-lt"/>
                          <a:ea typeface="+mn-ea"/>
                          <a:cs typeface="+mn-cs"/>
                        </a:rPr>
                        <a:t>Disruptor</a:t>
                      </a:r>
                      <a:endParaRPr lang="en-IN" sz="1600" dirty="0">
                        <a:solidFill>
                          <a:schemeClr val="tx1"/>
                        </a:solidFill>
                      </a:endParaRPr>
                    </a:p>
                  </a:txBody>
                  <a:tcPr marL="91423" marR="91423"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solidFill>
                  </a:tcPr>
                </a:tc>
                <a:extLst>
                  <a:ext uri="{0D108BD9-81ED-4DB2-BD59-A6C34878D82A}">
                    <a16:rowId xmlns:a16="http://schemas.microsoft.com/office/drawing/2014/main" val="10000"/>
                  </a:ext>
                </a:extLst>
              </a:tr>
              <a:tr h="460562">
                <a:tc>
                  <a:txBody>
                    <a:bodyPr/>
                    <a:lstStyle/>
                    <a:p>
                      <a:r>
                        <a:rPr lang="en-IN" sz="1600" b="0" i="0" u="none" strike="noStrike" kern="1200" baseline="0" dirty="0">
                          <a:solidFill>
                            <a:schemeClr val="tx1"/>
                          </a:solidFill>
                          <a:latin typeface="+mn-lt"/>
                          <a:ea typeface="+mn-ea"/>
                          <a:cs typeface="+mn-cs"/>
                        </a:rPr>
                        <a:t>Compact disc</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Apple iTunes</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1"/>
                  </a:ext>
                </a:extLst>
              </a:tr>
              <a:tr h="335281">
                <a:tc>
                  <a:txBody>
                    <a:bodyPr/>
                    <a:lstStyle/>
                    <a:p>
                      <a:r>
                        <a:rPr lang="en-IN" sz="1600" b="0" i="0" u="none" strike="noStrike" kern="1200" baseline="0" dirty="0">
                          <a:solidFill>
                            <a:schemeClr val="tx1"/>
                          </a:solidFill>
                          <a:latin typeface="+mn-lt"/>
                          <a:ea typeface="+mn-ea"/>
                          <a:cs typeface="+mn-cs"/>
                        </a:rPr>
                        <a:t>Carbon paper</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Xerox copy machine</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2"/>
                  </a:ext>
                </a:extLst>
              </a:tr>
              <a:tr h="335281">
                <a:tc>
                  <a:txBody>
                    <a:bodyPr/>
                    <a:lstStyle/>
                    <a:p>
                      <a:r>
                        <a:rPr lang="en-IN" sz="1600" b="0" i="0" u="none" strike="noStrike" kern="1200" baseline="0" dirty="0">
                          <a:solidFill>
                            <a:schemeClr val="tx1"/>
                          </a:solidFill>
                          <a:latin typeface="+mn-lt"/>
                          <a:ea typeface="+mn-ea"/>
                          <a:cs typeface="+mn-cs"/>
                        </a:rPr>
                        <a:t>Canvas tennis shoes</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Nike athletic shoes</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3"/>
                  </a:ext>
                </a:extLst>
              </a:tr>
              <a:tr h="335281">
                <a:tc>
                  <a:txBody>
                    <a:bodyPr/>
                    <a:lstStyle/>
                    <a:p>
                      <a:r>
                        <a:rPr lang="en-IN" sz="1600" b="0" i="0" u="none" strike="noStrike" kern="1200" baseline="0" dirty="0">
                          <a:solidFill>
                            <a:schemeClr val="tx1"/>
                          </a:solidFill>
                          <a:latin typeface="+mn-lt"/>
                          <a:ea typeface="+mn-ea"/>
                          <a:cs typeface="+mn-cs"/>
                        </a:rPr>
                        <a:t>Portable radio</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Sony Walkman</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4"/>
                  </a:ext>
                </a:extLst>
              </a:tr>
              <a:tr h="335281">
                <a:tc>
                  <a:txBody>
                    <a:bodyPr/>
                    <a:lstStyle/>
                    <a:p>
                      <a:r>
                        <a:rPr lang="en-IN" sz="1600" b="0" i="0" u="none" strike="noStrike" kern="1200" baseline="0" dirty="0">
                          <a:solidFill>
                            <a:schemeClr val="tx1"/>
                          </a:solidFill>
                          <a:latin typeface="+mn-lt"/>
                          <a:ea typeface="+mn-ea"/>
                          <a:cs typeface="+mn-cs"/>
                        </a:rPr>
                        <a:t>Sony Walkman</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Apple iPod</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5"/>
                  </a:ext>
                </a:extLst>
              </a:tr>
              <a:tr h="335281">
                <a:tc>
                  <a:txBody>
                    <a:bodyPr/>
                    <a:lstStyle/>
                    <a:p>
                      <a:r>
                        <a:rPr lang="en-IN" sz="1600" b="0" i="0" u="none" strike="noStrike" kern="1200" baseline="0" dirty="0">
                          <a:solidFill>
                            <a:schemeClr val="tx1"/>
                          </a:solidFill>
                          <a:latin typeface="+mn-lt"/>
                          <a:ea typeface="+mn-ea"/>
                          <a:cs typeface="+mn-cs"/>
                        </a:rPr>
                        <a:t>Typewriters</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IBM PC</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6"/>
                  </a:ext>
                </a:extLst>
              </a:tr>
              <a:tr h="335281">
                <a:tc>
                  <a:txBody>
                    <a:bodyPr/>
                    <a:lstStyle/>
                    <a:p>
                      <a:r>
                        <a:rPr lang="en-IN" sz="1600" b="0" i="0" u="none" strike="noStrike" kern="1200" baseline="0" dirty="0">
                          <a:solidFill>
                            <a:schemeClr val="tx1"/>
                          </a:solidFill>
                          <a:latin typeface="+mn-lt"/>
                          <a:ea typeface="+mn-ea"/>
                          <a:cs typeface="+mn-cs"/>
                        </a:rPr>
                        <a:t>Weekly news magazines</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CNN</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7"/>
                  </a:ext>
                </a:extLst>
              </a:tr>
              <a:tr h="335281">
                <a:tc>
                  <a:txBody>
                    <a:bodyPr/>
                    <a:lstStyle/>
                    <a:p>
                      <a:r>
                        <a:rPr lang="en-IN" sz="1600" b="0" i="0" u="none" strike="noStrike" kern="1200" baseline="0" dirty="0">
                          <a:solidFill>
                            <a:schemeClr val="tx1"/>
                          </a:solidFill>
                          <a:latin typeface="+mn-lt"/>
                          <a:ea typeface="+mn-ea"/>
                          <a:cs typeface="+mn-cs"/>
                        </a:rPr>
                        <a:t>TV networks</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Cable and Netflix</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8"/>
                  </a:ext>
                </a:extLst>
              </a:tr>
              <a:tr h="335281">
                <a:tc>
                  <a:txBody>
                    <a:bodyPr/>
                    <a:lstStyle/>
                    <a:p>
                      <a:r>
                        <a:rPr lang="en-IN" sz="1600" b="0" i="0" u="none" strike="noStrike" kern="1200" baseline="0" dirty="0">
                          <a:solidFill>
                            <a:schemeClr val="tx1"/>
                          </a:solidFill>
                          <a:latin typeface="+mn-lt"/>
                          <a:ea typeface="+mn-ea"/>
                          <a:cs typeface="+mn-cs"/>
                        </a:rPr>
                        <a:t>Local travel agencies</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Expedia</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9"/>
                  </a:ext>
                </a:extLst>
              </a:tr>
              <a:tr h="335281">
                <a:tc>
                  <a:txBody>
                    <a:bodyPr/>
                    <a:lstStyle/>
                    <a:p>
                      <a:r>
                        <a:rPr lang="en-IN" sz="1600" b="0" i="0" u="none" strike="noStrike" kern="1200" baseline="0" dirty="0">
                          <a:solidFill>
                            <a:schemeClr val="tx1"/>
                          </a:solidFill>
                          <a:latin typeface="+mn-lt"/>
                          <a:ea typeface="+mn-ea"/>
                          <a:cs typeface="+mn-cs"/>
                        </a:rPr>
                        <a:t>Stockbrokers</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err="1">
                          <a:solidFill>
                            <a:schemeClr val="tx1"/>
                          </a:solidFill>
                          <a:latin typeface="+mn-lt"/>
                          <a:ea typeface="+mn-ea"/>
                          <a:cs typeface="+mn-cs"/>
                        </a:rPr>
                        <a:t>eTrade</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10"/>
                  </a:ext>
                </a:extLst>
              </a:tr>
              <a:tr h="335281">
                <a:tc>
                  <a:txBody>
                    <a:bodyPr/>
                    <a:lstStyle/>
                    <a:p>
                      <a:r>
                        <a:rPr lang="en-IN" sz="1600" b="0" i="0" u="none" strike="noStrike" kern="1200" baseline="0" dirty="0" err="1">
                          <a:solidFill>
                            <a:schemeClr val="tx1"/>
                          </a:solidFill>
                          <a:latin typeface="+mn-lt"/>
                          <a:ea typeface="+mn-ea"/>
                          <a:cs typeface="+mn-cs"/>
                        </a:rPr>
                        <a:t>Traveler’s</a:t>
                      </a:r>
                      <a:r>
                        <a:rPr lang="en-IN" sz="1600" b="0" i="0" u="none" strike="noStrike" kern="1200" baseline="0" dirty="0">
                          <a:solidFill>
                            <a:schemeClr val="tx1"/>
                          </a:solidFill>
                          <a:latin typeface="+mn-lt"/>
                          <a:ea typeface="+mn-ea"/>
                          <a:cs typeface="+mn-cs"/>
                        </a:rPr>
                        <a:t> checks</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ATMs and Visa</a:t>
                      </a:r>
                      <a:endParaRPr lang="en-IN" sz="1600" dirty="0"/>
                    </a:p>
                  </a:txBody>
                  <a:tcPr marL="91423" marR="91423">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11"/>
                  </a:ext>
                </a:extLst>
              </a:tr>
            </a:tbl>
          </a:graphicData>
        </a:graphic>
      </p:graphicFrame>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itle 1">
            <a:extLst>
              <a:ext uri="{FF2B5EF4-FFF2-40B4-BE49-F238E27FC236}">
                <a16:creationId xmlns:a16="http://schemas.microsoft.com/office/drawing/2014/main" id="{58644E09-3A74-4C8C-80A7-732B3D58B67F}"/>
              </a:ext>
            </a:extLst>
          </p:cNvPr>
          <p:cNvSpPr>
            <a:spLocks noGrp="1"/>
          </p:cNvSpPr>
          <p:nvPr>
            <p:ph type="title"/>
          </p:nvPr>
        </p:nvSpPr>
        <p:spPr>
          <a:xfrm>
            <a:off x="457200" y="52388"/>
            <a:ext cx="8229600" cy="1098550"/>
          </a:xfrm>
        </p:spPr>
        <p:txBody>
          <a:bodyPr/>
          <a:lstStyle/>
          <a:p>
            <a:r>
              <a:rPr lang="en-US" altLang="en-US" sz="3600" b="1" dirty="0">
                <a:ea typeface="MS PGothic" panose="020B0600070205080204" pitchFamily="34" charset="-128"/>
                <a:cs typeface="Arial" panose="020B0604020202020204" pitchFamily="34" charset="0"/>
              </a:rPr>
              <a:t>Examples of Past Disruptive Innovations </a:t>
            </a:r>
            <a:r>
              <a:rPr lang="en-US" altLang="en-US" sz="2800" b="1" dirty="0">
                <a:ea typeface="MS PGothic" panose="020B0600070205080204" pitchFamily="34" charset="-128"/>
                <a:cs typeface="Arial" panose="020B0604020202020204" pitchFamily="34" charset="0"/>
              </a:rPr>
              <a:t>(2 of 2)</a:t>
            </a:r>
            <a:endParaRPr lang="en-US" altLang="en-US" sz="2800" b="1" dirty="0">
              <a:solidFill>
                <a:schemeClr val="bg2"/>
              </a:solidFill>
              <a:ea typeface="MS PGothic" panose="020B0600070205080204" pitchFamily="34" charset="-128"/>
              <a:cs typeface="Arial" panose="020B0604020202020204" pitchFamily="34" charset="0"/>
            </a:endParaRPr>
          </a:p>
        </p:txBody>
      </p:sp>
      <p:sp>
        <p:nvSpPr>
          <p:cNvPr id="75779" name="Content Placeholder 2">
            <a:extLst>
              <a:ext uri="{FF2B5EF4-FFF2-40B4-BE49-F238E27FC236}">
                <a16:creationId xmlns:a16="http://schemas.microsoft.com/office/drawing/2014/main" id="{5CCE8B64-794B-5647-39F4-703D3CF46EF4}"/>
              </a:ext>
            </a:extLst>
          </p:cNvPr>
          <p:cNvSpPr>
            <a:spLocks noGrp="1"/>
          </p:cNvSpPr>
          <p:nvPr>
            <p:ph idx="1"/>
          </p:nvPr>
        </p:nvSpPr>
        <p:spPr>
          <a:xfrm>
            <a:off x="457200" y="1268413"/>
            <a:ext cx="8229600" cy="388937"/>
          </a:xfrm>
        </p:spPr>
        <p:txBody>
          <a:bodyPr/>
          <a:lstStyle/>
          <a:p>
            <a:pPr marL="0" indent="0">
              <a:buFont typeface="Arial" panose="020B0604020202020204" pitchFamily="34" charset="0"/>
              <a:buNone/>
            </a:pPr>
            <a:r>
              <a:rPr lang="en-IN" altLang="en-US" sz="2400"/>
              <a:t>Examples of Past Disruptive Innovators</a:t>
            </a:r>
          </a:p>
        </p:txBody>
      </p:sp>
      <p:graphicFrame>
        <p:nvGraphicFramePr>
          <p:cNvPr id="5" name="Table 1">
            <a:extLst>
              <a:ext uri="{FF2B5EF4-FFF2-40B4-BE49-F238E27FC236}">
                <a16:creationId xmlns:a16="http://schemas.microsoft.com/office/drawing/2014/main" id="{6053BD29-D960-3CA9-3887-A00A3C86C485}"/>
              </a:ext>
            </a:extLst>
          </p:cNvPr>
          <p:cNvGraphicFramePr>
            <a:graphicFrameLocks/>
          </p:cNvGraphicFramePr>
          <p:nvPr/>
        </p:nvGraphicFramePr>
        <p:xfrm>
          <a:off x="468313" y="2020888"/>
          <a:ext cx="8207375" cy="3568703"/>
        </p:xfrm>
        <a:graphic>
          <a:graphicData uri="http://schemas.openxmlformats.org/drawingml/2006/table">
            <a:tbl>
              <a:tblPr firstRow="1">
                <a:tableStyleId>{0E3FDE45-AF77-4B5C-9715-49D594BDF05E}</a:tableStyleId>
              </a:tblPr>
              <a:tblGrid>
                <a:gridCol w="4103687">
                  <a:extLst>
                    <a:ext uri="{9D8B030D-6E8A-4147-A177-3AD203B41FA5}">
                      <a16:colId xmlns:a16="http://schemas.microsoft.com/office/drawing/2014/main" val="20000"/>
                    </a:ext>
                  </a:extLst>
                </a:gridCol>
                <a:gridCol w="4103688">
                  <a:extLst>
                    <a:ext uri="{9D8B030D-6E8A-4147-A177-3AD203B41FA5}">
                      <a16:colId xmlns:a16="http://schemas.microsoft.com/office/drawing/2014/main" val="20001"/>
                    </a:ext>
                  </a:extLst>
                </a:gridCol>
              </a:tblGrid>
              <a:tr h="550742">
                <a:tc>
                  <a:txBody>
                    <a:bodyPr/>
                    <a:lstStyle/>
                    <a:p>
                      <a:r>
                        <a:rPr lang="en-IN" sz="1600" b="1" i="0" u="none" strike="noStrike" kern="1200" baseline="0" dirty="0">
                          <a:solidFill>
                            <a:schemeClr val="tx1"/>
                          </a:solidFill>
                          <a:latin typeface="+mn-lt"/>
                          <a:ea typeface="+mn-ea"/>
                          <a:cs typeface="+mn-cs"/>
                        </a:rPr>
                        <a:t>Established Business</a:t>
                      </a:r>
                      <a:endParaRPr lang="en-IN" sz="1600" dirty="0">
                        <a:solidFill>
                          <a:schemeClr val="tx1"/>
                        </a:solidFill>
                      </a:endParaRPr>
                    </a:p>
                  </a:txBody>
                  <a:tcPr marL="91423" marR="91423" marT="45727" marB="45727"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a:lstStyle/>
                    <a:p>
                      <a:r>
                        <a:rPr lang="en-IN" sz="1600" b="1" i="0" u="none" strike="noStrike" kern="1200" baseline="0" dirty="0">
                          <a:solidFill>
                            <a:schemeClr val="tx1"/>
                          </a:solidFill>
                          <a:latin typeface="+mn-lt"/>
                          <a:ea typeface="+mn-ea"/>
                          <a:cs typeface="+mn-cs"/>
                        </a:rPr>
                        <a:t>Disruptor</a:t>
                      </a:r>
                      <a:endParaRPr lang="en-IN" sz="1600" dirty="0">
                        <a:solidFill>
                          <a:schemeClr val="tx1"/>
                        </a:solidFill>
                      </a:endParaRPr>
                    </a:p>
                  </a:txBody>
                  <a:tcPr marL="91423" marR="91423" marT="45727" marB="45727"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solidFill>
                  </a:tcPr>
                </a:tc>
                <a:extLst>
                  <a:ext uri="{0D108BD9-81ED-4DB2-BD59-A6C34878D82A}">
                    <a16:rowId xmlns:a16="http://schemas.microsoft.com/office/drawing/2014/main" val="10000"/>
                  </a:ext>
                </a:extLst>
              </a:tr>
              <a:tr h="335329">
                <a:tc>
                  <a:txBody>
                    <a:bodyPr/>
                    <a:lstStyle/>
                    <a:p>
                      <a:r>
                        <a:rPr lang="en-IN" sz="1600" b="0" i="0" u="none" strike="noStrike" kern="1200" baseline="0" dirty="0" err="1">
                          <a:solidFill>
                            <a:schemeClr val="tx1"/>
                          </a:solidFill>
                          <a:latin typeface="+mn-lt"/>
                          <a:ea typeface="+mn-ea"/>
                          <a:cs typeface="+mn-cs"/>
                        </a:rPr>
                        <a:t>Encyclopedias</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Wikipedia</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1"/>
                  </a:ext>
                </a:extLst>
              </a:tr>
              <a:tr h="335329">
                <a:tc>
                  <a:txBody>
                    <a:bodyPr/>
                    <a:lstStyle/>
                    <a:p>
                      <a:r>
                        <a:rPr lang="en-IN" sz="1600" b="0" i="0" u="none" strike="noStrike" kern="1200" baseline="0" dirty="0">
                          <a:solidFill>
                            <a:schemeClr val="tx1"/>
                          </a:solidFill>
                          <a:latin typeface="+mn-lt"/>
                          <a:ea typeface="+mn-ea"/>
                          <a:cs typeface="+mn-cs"/>
                        </a:rPr>
                        <a:t>Newspaper classified ads</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Craig’s List</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2"/>
                  </a:ext>
                </a:extLst>
              </a:tr>
              <a:tr h="335329">
                <a:tc>
                  <a:txBody>
                    <a:bodyPr/>
                    <a:lstStyle/>
                    <a:p>
                      <a:r>
                        <a:rPr lang="en-IN" sz="1600" b="0" i="0" u="none" strike="noStrike" kern="1200" baseline="0" dirty="0">
                          <a:solidFill>
                            <a:schemeClr val="tx1"/>
                          </a:solidFill>
                          <a:latin typeface="+mn-lt"/>
                          <a:ea typeface="+mn-ea"/>
                          <a:cs typeface="+mn-cs"/>
                        </a:rPr>
                        <a:t>AM/FM radio stations</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Sirius XM</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3"/>
                  </a:ext>
                </a:extLst>
              </a:tr>
              <a:tr h="335329">
                <a:tc>
                  <a:txBody>
                    <a:bodyPr/>
                    <a:lstStyle/>
                    <a:p>
                      <a:r>
                        <a:rPr lang="en-IN" sz="1600" b="0" i="0" u="none" strike="noStrike" kern="1200" baseline="0" dirty="0">
                          <a:solidFill>
                            <a:schemeClr val="tx1"/>
                          </a:solidFill>
                          <a:latin typeface="+mn-lt"/>
                          <a:ea typeface="+mn-ea"/>
                          <a:cs typeface="+mn-cs"/>
                        </a:rPr>
                        <a:t>Tax preparation services</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Intuit’s Turbo Tax</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4"/>
                  </a:ext>
                </a:extLst>
              </a:tr>
              <a:tr h="335329">
                <a:tc>
                  <a:txBody>
                    <a:bodyPr/>
                    <a:lstStyle/>
                    <a:p>
                      <a:r>
                        <a:rPr lang="en-IN" sz="1600" b="0" i="0" u="none" strike="noStrike" kern="1200" baseline="0" dirty="0">
                          <a:solidFill>
                            <a:schemeClr val="tx1"/>
                          </a:solidFill>
                          <a:latin typeface="+mn-lt"/>
                          <a:ea typeface="+mn-ea"/>
                          <a:cs typeface="+mn-cs"/>
                        </a:rPr>
                        <a:t>Yellow Pages</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Google</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5"/>
                  </a:ext>
                </a:extLst>
              </a:tr>
              <a:tr h="335329">
                <a:tc>
                  <a:txBody>
                    <a:bodyPr/>
                    <a:lstStyle/>
                    <a:p>
                      <a:r>
                        <a:rPr lang="en-IN" sz="1600" b="0" i="0" u="none" strike="noStrike" kern="1200" baseline="0" dirty="0">
                          <a:solidFill>
                            <a:schemeClr val="tx1"/>
                          </a:solidFill>
                          <a:latin typeface="+mn-lt"/>
                          <a:ea typeface="+mn-ea"/>
                          <a:cs typeface="+mn-cs"/>
                        </a:rPr>
                        <a:t>Paper maps</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Garmin’s GPS</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6"/>
                  </a:ext>
                </a:extLst>
              </a:tr>
              <a:tr h="335329">
                <a:tc>
                  <a:txBody>
                    <a:bodyPr/>
                    <a:lstStyle/>
                    <a:p>
                      <a:r>
                        <a:rPr lang="en-IN" sz="1600" b="0" i="0" u="none" strike="noStrike" kern="1200" baseline="0" dirty="0">
                          <a:solidFill>
                            <a:schemeClr val="tx1"/>
                          </a:solidFill>
                          <a:latin typeface="+mn-lt"/>
                          <a:ea typeface="+mn-ea"/>
                          <a:cs typeface="+mn-cs"/>
                        </a:rPr>
                        <a:t>Paperback books</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Kindle</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7"/>
                  </a:ext>
                </a:extLst>
              </a:tr>
              <a:tr h="335329">
                <a:tc>
                  <a:txBody>
                    <a:bodyPr/>
                    <a:lstStyle/>
                    <a:p>
                      <a:r>
                        <a:rPr lang="en-IN" sz="1600" b="0" i="0" u="none" strike="noStrike" kern="1200" baseline="0" dirty="0">
                          <a:solidFill>
                            <a:schemeClr val="tx1"/>
                          </a:solidFill>
                          <a:latin typeface="+mn-lt"/>
                          <a:ea typeface="+mn-ea"/>
                          <a:cs typeface="+mn-cs"/>
                        </a:rPr>
                        <a:t>Lawyers</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Legal Zoom</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8"/>
                  </a:ext>
                </a:extLst>
              </a:tr>
              <a:tr h="335329">
                <a:tc>
                  <a:txBody>
                    <a:bodyPr/>
                    <a:lstStyle/>
                    <a:p>
                      <a:r>
                        <a:rPr lang="en-IN" sz="1600" b="0" i="0" u="none" strike="noStrike" kern="1200" baseline="0" dirty="0">
                          <a:solidFill>
                            <a:schemeClr val="tx1"/>
                          </a:solidFill>
                          <a:latin typeface="+mn-lt"/>
                          <a:ea typeface="+mn-ea"/>
                          <a:cs typeface="+mn-cs"/>
                        </a:rPr>
                        <a:t>Taxis</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600" b="0" i="0" u="none" strike="noStrike" kern="1200" baseline="0" dirty="0">
                          <a:solidFill>
                            <a:schemeClr val="tx1"/>
                          </a:solidFill>
                          <a:latin typeface="+mn-lt"/>
                          <a:ea typeface="+mn-ea"/>
                          <a:cs typeface="+mn-cs"/>
                        </a:rPr>
                        <a:t>Uber</a:t>
                      </a:r>
                      <a:endParaRPr lang="en-IN" sz="1600" dirty="0"/>
                    </a:p>
                  </a:txBody>
                  <a:tcPr marL="91423" marR="91423" marT="45727" marB="4572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9"/>
                  </a:ext>
                </a:extLst>
              </a:tr>
            </a:tbl>
          </a:graphicData>
        </a:graphic>
      </p:graphicFrame>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a:extLst>
              <a:ext uri="{FF2B5EF4-FFF2-40B4-BE49-F238E27FC236}">
                <a16:creationId xmlns:a16="http://schemas.microsoft.com/office/drawing/2014/main" id="{D3486BCD-1C57-FA2F-4202-5224940ABDF8}"/>
              </a:ext>
            </a:extLst>
          </p:cNvPr>
          <p:cNvSpPr>
            <a:spLocks noGrp="1"/>
          </p:cNvSpPr>
          <p:nvPr>
            <p:ph type="title"/>
          </p:nvPr>
        </p:nvSpPr>
        <p:spPr>
          <a:xfrm>
            <a:off x="457200" y="18167"/>
            <a:ext cx="8147050" cy="1200329"/>
          </a:xfrm>
        </p:spPr>
        <p:txBody>
          <a:bodyPr>
            <a:spAutoFit/>
          </a:bodyPr>
          <a:lstStyle/>
          <a:p>
            <a:r>
              <a:rPr lang="en-US" altLang="en-US" sz="3600" b="1" dirty="0">
                <a:ea typeface="MS PGothic" panose="020B0600070205080204" pitchFamily="34" charset="-128"/>
                <a:cs typeface="Arial" panose="020B0604020202020204" pitchFamily="34" charset="0"/>
              </a:rPr>
              <a:t>Why Is Disruptive Innovation Important?</a:t>
            </a:r>
            <a:endParaRPr lang="en-US" altLang="en-US" b="1" dirty="0">
              <a:solidFill>
                <a:schemeClr val="bg2"/>
              </a:solidFill>
              <a:ea typeface="MS PGothic" panose="020B0600070205080204" pitchFamily="34" charset="-128"/>
              <a:cs typeface="Arial" panose="020B0604020202020204" pitchFamily="34" charset="0"/>
            </a:endParaRPr>
          </a:p>
        </p:txBody>
      </p:sp>
      <p:sp>
        <p:nvSpPr>
          <p:cNvPr id="3" name="Content Placeholder 2">
            <a:extLst>
              <a:ext uri="{FF2B5EF4-FFF2-40B4-BE49-F238E27FC236}">
                <a16:creationId xmlns:a16="http://schemas.microsoft.com/office/drawing/2014/main" id="{6C2AC6C6-16FF-E5C1-7ADF-33BF5CDFBDEA}"/>
              </a:ext>
            </a:extLst>
          </p:cNvPr>
          <p:cNvSpPr>
            <a:spLocks noGrp="1"/>
          </p:cNvSpPr>
          <p:nvPr>
            <p:ph idx="1"/>
          </p:nvPr>
        </p:nvSpPr>
        <p:spPr>
          <a:xfrm>
            <a:off x="457200" y="1600200"/>
            <a:ext cx="8147050" cy="2038350"/>
          </a:xfrm>
        </p:spPr>
        <p:txBody>
          <a:bodyPr>
            <a:spAutoFit/>
          </a:bodyPr>
          <a:lstStyle/>
          <a:p>
            <a:pPr marL="0" indent="0">
              <a:buSzPct val="100000"/>
              <a:buFont typeface="Arial" panose="020B0604020202020204" pitchFamily="34" charset="0"/>
              <a:buNone/>
              <a:defRPr/>
            </a:pPr>
            <a:r>
              <a:rPr lang="en-US" altLang="en-US" sz="2400" b="1" dirty="0"/>
              <a:t> Skunk works: </a:t>
            </a:r>
          </a:p>
          <a:p>
            <a:pPr marL="269875" indent="-269875">
              <a:buSzPct val="100000"/>
              <a:defRPr/>
            </a:pPr>
            <a:r>
              <a:rPr lang="en-US" sz="2400" dirty="0"/>
              <a:t>a small group within a large organization, given a high degree of autonomy and unhampered by corporate bureaucracy, whose mission is to develop a project primarily for the purpose of radical innovation.</a:t>
            </a:r>
          </a:p>
        </p:txBody>
      </p:sp>
      <p:sp>
        <p:nvSpPr>
          <p:cNvPr id="77828" name="Content Placeholder 3">
            <a:extLst>
              <a:ext uri="{FF2B5EF4-FFF2-40B4-BE49-F238E27FC236}">
                <a16:creationId xmlns:a16="http://schemas.microsoft.com/office/drawing/2014/main" id="{0E930428-D704-4688-E472-4FB0951603CB}"/>
              </a:ext>
            </a:extLst>
          </p:cNvPr>
          <p:cNvSpPr>
            <a:spLocks noGrp="1"/>
          </p:cNvSpPr>
          <p:nvPr>
            <p:ph idx="13"/>
          </p:nvPr>
        </p:nvSpPr>
        <p:spPr>
          <a:xfrm>
            <a:off x="457200" y="4214813"/>
            <a:ext cx="8147050" cy="1517650"/>
          </a:xfrm>
        </p:spPr>
        <p:txBody>
          <a:bodyPr/>
          <a:lstStyle/>
          <a:p>
            <a:pPr marL="0" indent="0" algn="ctr">
              <a:buFont typeface="Arial" panose="020B0604020202020204" pitchFamily="34" charset="0"/>
              <a:buNone/>
            </a:pPr>
            <a:r>
              <a:rPr lang="en-IN" altLang="en-US" sz="2200">
                <a:solidFill>
                  <a:srgbClr val="188A2E"/>
                </a:solidFill>
              </a:rPr>
              <a:t>47 percent of business leaders say that finding and</a:t>
            </a:r>
          </a:p>
          <a:p>
            <a:pPr marL="0" indent="0" algn="ctr">
              <a:buFont typeface="Arial" panose="020B0604020202020204" pitchFamily="34" charset="0"/>
              <a:buNone/>
            </a:pPr>
            <a:r>
              <a:rPr lang="en-IN" altLang="en-US" sz="2200">
                <a:solidFill>
                  <a:srgbClr val="188A2E"/>
                </a:solidFill>
              </a:rPr>
              <a:t>keeping employees to </a:t>
            </a:r>
            <a:r>
              <a:rPr lang="en-IN" altLang="en-US" sz="2200" b="1">
                <a:solidFill>
                  <a:srgbClr val="188A2E"/>
                </a:solidFill>
              </a:rPr>
              <a:t>counteract disruptive change</a:t>
            </a:r>
          </a:p>
          <a:p>
            <a:pPr marL="0" indent="0" algn="ctr">
              <a:buFont typeface="Arial" panose="020B0604020202020204" pitchFamily="34" charset="0"/>
              <a:buNone/>
            </a:pPr>
            <a:r>
              <a:rPr lang="en-IN" altLang="en-US" sz="2200">
                <a:solidFill>
                  <a:srgbClr val="188A2E"/>
                </a:solidFill>
              </a:rPr>
              <a:t>is a significant obstacle.</a:t>
            </a:r>
            <a:r>
              <a:rPr lang="en-IN" altLang="en-US" sz="2200" baseline="30000">
                <a:solidFill>
                  <a:srgbClr val="188A2E"/>
                </a:solidFill>
              </a:rPr>
              <a:t>57</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1">
            <a:extLst>
              <a:ext uri="{FF2B5EF4-FFF2-40B4-BE49-F238E27FC236}">
                <a16:creationId xmlns:a16="http://schemas.microsoft.com/office/drawing/2014/main" id="{1091FB13-1C5C-3CFB-E768-57BD11F0F00F}"/>
              </a:ext>
            </a:extLst>
          </p:cNvPr>
          <p:cNvSpPr>
            <a:spLocks noGrp="1"/>
          </p:cNvSpPr>
          <p:nvPr>
            <p:ph type="title"/>
          </p:nvPr>
        </p:nvSpPr>
        <p:spPr>
          <a:xfrm>
            <a:off x="457200" y="620604"/>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Advice In A Disruptive World</a:t>
            </a:r>
            <a:endParaRPr lang="en-US" altLang="en-US" b="1" dirty="0">
              <a:solidFill>
                <a:schemeClr val="bg2"/>
              </a:solidFill>
              <a:ea typeface="MS PGothic" panose="020B0600070205080204" pitchFamily="34" charset="-128"/>
              <a:cs typeface="Arial" panose="020B0604020202020204" pitchFamily="34" charset="0"/>
            </a:endParaRPr>
          </a:p>
        </p:txBody>
      </p:sp>
      <p:sp>
        <p:nvSpPr>
          <p:cNvPr id="79875" name="Content Placeholder 2">
            <a:extLst>
              <a:ext uri="{FF2B5EF4-FFF2-40B4-BE49-F238E27FC236}">
                <a16:creationId xmlns:a16="http://schemas.microsoft.com/office/drawing/2014/main" id="{BFA34701-5B81-5E53-AE5E-4F8AA3842874}"/>
              </a:ext>
            </a:extLst>
          </p:cNvPr>
          <p:cNvSpPr>
            <a:spLocks noGrp="1"/>
          </p:cNvSpPr>
          <p:nvPr>
            <p:ph idx="1"/>
          </p:nvPr>
        </p:nvSpPr>
        <p:spPr>
          <a:xfrm>
            <a:off x="457200" y="1539875"/>
            <a:ext cx="8229600" cy="2054225"/>
          </a:xfrm>
        </p:spPr>
        <p:txBody>
          <a:bodyPr>
            <a:spAutoFit/>
          </a:bodyPr>
          <a:lstStyle/>
          <a:p>
            <a:pPr marL="271463" indent="-271463">
              <a:buSzTx/>
            </a:pPr>
            <a:r>
              <a:rPr lang="en-US" altLang="en-US" sz="2400"/>
              <a:t>Never get comfortable with a single employer.</a:t>
            </a:r>
          </a:p>
          <a:p>
            <a:pPr marL="271463" indent="-271463">
              <a:buSzTx/>
            </a:pPr>
            <a:r>
              <a:rPr lang="en-US" altLang="en-US" sz="2400"/>
              <a:t>Keep your skills current.</a:t>
            </a:r>
          </a:p>
          <a:p>
            <a:pPr marL="271463" indent="-271463">
              <a:buSzTx/>
            </a:pPr>
            <a:r>
              <a:rPr lang="en-US" altLang="en-US" sz="2400"/>
              <a:t>Remember that YOU are responsible for your future.</a:t>
            </a:r>
          </a:p>
          <a:p>
            <a:pPr marL="271463" indent="-271463">
              <a:buSzTx/>
            </a:pPr>
            <a:r>
              <a:rPr lang="en-US" altLang="en-US" sz="2400"/>
              <a:t>Take risks while you’re young.</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6F7F9-DE90-F2DB-811F-F6B2EDB3141A}"/>
              </a:ext>
            </a:extLst>
          </p:cNvPr>
          <p:cNvSpPr>
            <a:spLocks noGrp="1"/>
          </p:cNvSpPr>
          <p:nvPr>
            <p:ph type="title"/>
          </p:nvPr>
        </p:nvSpPr>
        <p:spPr/>
        <p:txBody>
          <a:bodyPr/>
          <a:lstStyle/>
          <a:p>
            <a:r>
              <a:rPr lang="en-GB" sz="3600" b="1" dirty="0"/>
              <a:t>References</a:t>
            </a:r>
          </a:p>
        </p:txBody>
      </p:sp>
      <p:sp>
        <p:nvSpPr>
          <p:cNvPr id="3" name="Content Placeholder 2">
            <a:extLst>
              <a:ext uri="{FF2B5EF4-FFF2-40B4-BE49-F238E27FC236}">
                <a16:creationId xmlns:a16="http://schemas.microsoft.com/office/drawing/2014/main" id="{D502A6D7-227D-AF69-791D-64885C01AE6B}"/>
              </a:ext>
            </a:extLst>
          </p:cNvPr>
          <p:cNvSpPr>
            <a:spLocks noGrp="1"/>
          </p:cNvSpPr>
          <p:nvPr>
            <p:ph idx="1"/>
          </p:nvPr>
        </p:nvSpPr>
        <p:spPr/>
        <p:txBody>
          <a:bodyPr/>
          <a:lstStyle/>
          <a:p>
            <a:r>
              <a:rPr lang="en-GB" dirty="0"/>
              <a:t>Robbins, S. P., Coulter, M. A., &amp; </a:t>
            </a:r>
            <a:r>
              <a:rPr lang="en-GB" dirty="0" err="1"/>
              <a:t>DeCenzo</a:t>
            </a:r>
            <a:r>
              <a:rPr lang="en-GB" dirty="0"/>
              <a:t>, D. A. (2019). Fundamentals of Management (11th ed.). Pearson.</a:t>
            </a:r>
          </a:p>
        </p:txBody>
      </p:sp>
      <p:sp>
        <p:nvSpPr>
          <p:cNvPr id="4" name="Date Placeholder 3">
            <a:extLst>
              <a:ext uri="{FF2B5EF4-FFF2-40B4-BE49-F238E27FC236}">
                <a16:creationId xmlns:a16="http://schemas.microsoft.com/office/drawing/2014/main" id="{D8BE93B1-F7F3-19EC-4B8C-C85F525D73BF}"/>
              </a:ext>
            </a:extLst>
          </p:cNvPr>
          <p:cNvSpPr>
            <a:spLocks noGrp="1"/>
          </p:cNvSpPr>
          <p:nvPr>
            <p:ph type="dt" sz="half" idx="11"/>
          </p:nvPr>
        </p:nvSpPr>
        <p:spPr/>
        <p:txBody>
          <a:bodyPr/>
          <a:lstStyle/>
          <a:p>
            <a:pPr>
              <a:defRPr/>
            </a:pPr>
            <a:fld id="{301DCDC9-CC7F-9447-ADE5-F0EBE9E5DB25}" type="datetime1">
              <a:rPr lang="en-US" smtClean="0"/>
              <a:t>4/8/24</a:t>
            </a:fld>
            <a:endParaRPr lang="en-US" dirty="0"/>
          </a:p>
        </p:txBody>
      </p:sp>
      <p:sp>
        <p:nvSpPr>
          <p:cNvPr id="5" name="Slide Number Placeholder 4">
            <a:extLst>
              <a:ext uri="{FF2B5EF4-FFF2-40B4-BE49-F238E27FC236}">
                <a16:creationId xmlns:a16="http://schemas.microsoft.com/office/drawing/2014/main" id="{DEA3882F-A1ED-3B86-8273-427DDA6AE43B}"/>
              </a:ext>
            </a:extLst>
          </p:cNvPr>
          <p:cNvSpPr>
            <a:spLocks noGrp="1"/>
          </p:cNvSpPr>
          <p:nvPr>
            <p:ph type="sldNum" sz="quarter" idx="12"/>
          </p:nvPr>
        </p:nvSpPr>
        <p:spPr/>
        <p:txBody>
          <a:bodyPr/>
          <a:lstStyle/>
          <a:p>
            <a:pPr>
              <a:defRPr/>
            </a:pPr>
            <a:fld id="{32FE58B1-61DC-B446-BC70-CC051FC0ADA1}" type="slidenum">
              <a:rPr lang="en-US" altLang="en-US" smtClean="0"/>
              <a:pPr>
                <a:defRPr/>
              </a:pPr>
              <a:t>36</a:t>
            </a:fld>
            <a:endParaRPr lang="en-US" altLang="en-US"/>
          </a:p>
        </p:txBody>
      </p:sp>
    </p:spTree>
    <p:extLst>
      <p:ext uri="{BB962C8B-B14F-4D97-AF65-F5344CB8AC3E}">
        <p14:creationId xmlns:p14="http://schemas.microsoft.com/office/powerpoint/2010/main" val="41400065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16" ma:contentTypeDescription="Create a new document." ma:contentTypeScope="" ma:versionID="990a771519468bd59b5e8795ce35051a">
  <xsd:schema xmlns:xsd="http://www.w3.org/2001/XMLSchema" xmlns:xs="http://www.w3.org/2001/XMLSchema" xmlns:p="http://schemas.microsoft.com/office/2006/metadata/properties" xmlns:ns3="f856874f-9946-48cd-ac29-4cb76853c4c1" xmlns:ns4="2c5f1cb7-c8e7-4c33-a07f-489018ddf9f3" targetNamespace="http://schemas.microsoft.com/office/2006/metadata/properties" ma:root="true" ma:fieldsID="161dff9ae28c5b164f2e21381a7d5f3e" ns3:_="" ns4:_="">
    <xsd:import namespace="f856874f-9946-48cd-ac29-4cb76853c4c1"/>
    <xsd:import namespace="2c5f1cb7-c8e7-4c33-a07f-489018ddf9f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DateTaken" minOccurs="0"/>
                <xsd:element ref="ns3:MediaServiceAutoTags" minOccurs="0"/>
                <xsd:element ref="ns3:MediaLengthInSeconds" minOccurs="0"/>
                <xsd:element ref="ns3:MediaServiceObjectDetectorVersions" minOccurs="0"/>
                <xsd:element ref="ns3:MediaServiceGenerationTime" minOccurs="0"/>
                <xsd:element ref="ns3:MediaServiceEventHashCode" minOccurs="0"/>
                <xsd:element ref="ns3:MediaServiceOCR" minOccurs="0"/>
                <xsd:element ref="ns3:MediaServiceSystemTag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SystemTags" ma:index="22" nillable="true" ma:displayName="MediaServiceSystemTags" ma:hidden="true" ma:internalName="MediaServiceSystemTags" ma:readOnly="true">
      <xsd:simpleType>
        <xsd:restriction base="dms:Note"/>
      </xsd:simpleType>
    </xsd:element>
    <xsd:element name="MediaServiceLocation" ma:index="23"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c5f1cb7-c8e7-4c33-a07f-489018ddf9f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f856874f-9946-48cd-ac29-4cb76853c4c1" xsi:nil="true"/>
  </documentManagement>
</p:properties>
</file>

<file path=customXml/itemProps1.xml><?xml version="1.0" encoding="utf-8"?>
<ds:datastoreItem xmlns:ds="http://schemas.openxmlformats.org/officeDocument/2006/customXml" ds:itemID="{C9CC3F25-6638-4D9A-BFFD-73859C9B73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2c5f1cb7-c8e7-4c33-a07f-489018ddf9f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0B4ED03-3D85-44DE-8DF3-2B6ED82B8DA1}">
  <ds:schemaRefs>
    <ds:schemaRef ds:uri="http://schemas.microsoft.com/sharepoint/v3/contenttype/forms"/>
  </ds:schemaRefs>
</ds:datastoreItem>
</file>

<file path=customXml/itemProps3.xml><?xml version="1.0" encoding="utf-8"?>
<ds:datastoreItem xmlns:ds="http://schemas.openxmlformats.org/officeDocument/2006/customXml" ds:itemID="{97581E2F-0545-4FE7-933C-2E9C5FB165C3}">
  <ds:schemaRefs>
    <ds:schemaRef ds:uri="http://purl.org/dc/dcmitype/"/>
    <ds:schemaRef ds:uri="http://www.w3.org/XML/1998/namespace"/>
    <ds:schemaRef ds:uri="http://schemas.openxmlformats.org/package/2006/metadata/core-properties"/>
    <ds:schemaRef ds:uri="http://purl.org/dc/elements/1.1/"/>
    <ds:schemaRef ds:uri="http://schemas.microsoft.com/office/2006/documentManagement/types"/>
    <ds:schemaRef ds:uri="http://purl.org/dc/terms/"/>
    <ds:schemaRef ds:uri="http://schemas.microsoft.com/office/infopath/2007/PartnerControls"/>
    <ds:schemaRef ds:uri="2c5f1cb7-c8e7-4c33-a07f-489018ddf9f3"/>
    <ds:schemaRef ds:uri="f856874f-9946-48cd-ac29-4cb76853c4c1"/>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PPT template</Template>
  <TotalTime>509</TotalTime>
  <Words>5297</Words>
  <Application>Microsoft Macintosh PowerPoint</Application>
  <PresentationFormat>On-screen Show (4:3)</PresentationFormat>
  <Paragraphs>446</Paragraphs>
  <Slides>36</Slides>
  <Notes>31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36</vt:i4>
      </vt:variant>
    </vt:vector>
  </HeadingPairs>
  <TitlesOfParts>
    <vt:vector size="44" baseType="lpstr">
      <vt:lpstr>Malgun Gothic</vt:lpstr>
      <vt:lpstr>ＭＳ Ｐゴシック</vt:lpstr>
      <vt:lpstr>ＭＳ Ｐゴシック</vt:lpstr>
      <vt:lpstr>Arial</vt:lpstr>
      <vt:lpstr>Calibri</vt:lpstr>
      <vt:lpstr>Myriad Pro</vt:lpstr>
      <vt:lpstr>Verdana</vt:lpstr>
      <vt:lpstr>20140311PresentationUWTSDTemplate</vt:lpstr>
      <vt:lpstr>LCBB6003 Leadership and management, theory and practice  </vt:lpstr>
      <vt:lpstr>Fundamentals of Management</vt:lpstr>
      <vt:lpstr>Learning Objectives</vt:lpstr>
      <vt:lpstr>Learning Objective</vt:lpstr>
      <vt:lpstr>What Is Organizational Change?</vt:lpstr>
      <vt:lpstr>External Forces Create a Need to Change</vt:lpstr>
      <vt:lpstr>Internal Forces Create a Need to Change</vt:lpstr>
      <vt:lpstr>Initiating Change</vt:lpstr>
      <vt:lpstr>Kurt Lewin’s Change Model</vt:lpstr>
      <vt:lpstr>Kotter’s change model</vt:lpstr>
      <vt:lpstr>Implementing Change</vt:lpstr>
      <vt:lpstr>Organization Development Efforts</vt:lpstr>
      <vt:lpstr>Learning Objective</vt:lpstr>
      <vt:lpstr>Resistance to Change</vt:lpstr>
      <vt:lpstr>Reducing Resistance to Change</vt:lpstr>
      <vt:lpstr>Learning Objective</vt:lpstr>
      <vt:lpstr>Employee Reactions to Change</vt:lpstr>
      <vt:lpstr>Change Often Creates Stress for Employees</vt:lpstr>
      <vt:lpstr>Symptoms of Stress </vt:lpstr>
      <vt:lpstr>Causes of Stress: Job Related</vt:lpstr>
      <vt:lpstr>Causes of Stress: Personal</vt:lpstr>
      <vt:lpstr>Reducing Stress </vt:lpstr>
      <vt:lpstr>Stress Management</vt:lpstr>
      <vt:lpstr>Learning Objective</vt:lpstr>
      <vt:lpstr>Creativity and Innovation</vt:lpstr>
      <vt:lpstr>Innovation Process</vt:lpstr>
      <vt:lpstr>Encouraging Innovation</vt:lpstr>
      <vt:lpstr>Culture and Innovation</vt:lpstr>
      <vt:lpstr>Management and Innovation</vt:lpstr>
      <vt:lpstr>Learning Objective</vt:lpstr>
      <vt:lpstr>Managing Disruptive Innovation</vt:lpstr>
      <vt:lpstr>Examples of Past Disruptive Innovations (1 of 2)</vt:lpstr>
      <vt:lpstr>Examples of Past Disruptive Innovations (2 of 2)</vt:lpstr>
      <vt:lpstr>Why Is Disruptive Innovation Important?</vt:lpstr>
      <vt:lpstr>Advice In A Disruptive World</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Ecomaj Consulting</cp:lastModifiedBy>
  <cp:revision>67</cp:revision>
  <cp:lastPrinted>1601-01-01T00:00:00Z</cp:lastPrinted>
  <dcterms:created xsi:type="dcterms:W3CDTF">2002-10-07T19:43:58Z</dcterms:created>
  <dcterms:modified xsi:type="dcterms:W3CDTF">2024-04-08T22:00:59Z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y fmtid="{D5CDD505-2E9C-101B-9397-08002B2CF9AE}" pid="3" name="_activity">
    <vt:lpwstr/>
  </property>
</Properties>
</file>