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sldIdLst>
    <p:sldId id="256" r:id="rId5"/>
    <p:sldId id="267" r:id="rId6"/>
    <p:sldId id="268" r:id="rId7"/>
    <p:sldId id="269" r:id="rId8"/>
    <p:sldId id="270" r:id="rId9"/>
    <p:sldId id="271" r:id="rId10"/>
    <p:sldId id="257" r:id="rId11"/>
    <p:sldId id="258" r:id="rId12"/>
    <p:sldId id="259" r:id="rId13"/>
    <p:sldId id="260" r:id="rId14"/>
    <p:sldId id="261" r:id="rId15"/>
    <p:sldId id="262" r:id="rId16"/>
    <p:sldId id="263" r:id="rId17"/>
    <p:sldId id="264" r:id="rId18"/>
    <p:sldId id="265" r:id="rId19"/>
    <p:sldId id="26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3EEB04-4B6F-F8A7-27FC-C501E62D21FC}" v="33" dt="2020-12-10T17:38:00.777"/>
    <p1510:client id="{879569F8-BCB8-4DDE-9F3A-43D1A0F90C9F}" v="17" dt="2020-12-10T18:35:54.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6190DB-1675-4EA1-BCB9-452379D4D650}" type="doc">
      <dgm:prSet loTypeId="urn:microsoft.com/office/officeart/2005/8/layout/cycle2" loCatId="cycle" qsTypeId="urn:microsoft.com/office/officeart/2005/8/quickstyle/simple1" qsCatId="simple" csTypeId="urn:microsoft.com/office/officeart/2005/8/colors/accent3_2" csCatId="accent3" phldr="1"/>
      <dgm:spPr/>
      <dgm:t>
        <a:bodyPr/>
        <a:lstStyle/>
        <a:p>
          <a:endParaRPr lang="en-US"/>
        </a:p>
      </dgm:t>
    </dgm:pt>
    <dgm:pt modelId="{CF8DD080-F830-43B5-940D-1C4C66878639}">
      <dgm:prSet/>
      <dgm:spPr/>
      <dgm:t>
        <a:bodyPr/>
        <a:lstStyle/>
        <a:p>
          <a:r>
            <a:rPr lang="en-GB"/>
            <a:t>All nursing staff must treat everyone with dignity and humanity, they must understand individual needs, work with compassion &amp; sensitivity and provide care in a way that respects all people equally.</a:t>
          </a:r>
          <a:endParaRPr lang="en-US"/>
        </a:p>
      </dgm:t>
    </dgm:pt>
    <dgm:pt modelId="{17E743CE-BD5F-45F3-9829-3C0886D7223C}" type="parTrans" cxnId="{2A88916E-BEAF-4552-8E9F-D5AB8D4D2EEB}">
      <dgm:prSet/>
      <dgm:spPr/>
      <dgm:t>
        <a:bodyPr/>
        <a:lstStyle/>
        <a:p>
          <a:endParaRPr lang="en-US"/>
        </a:p>
      </dgm:t>
    </dgm:pt>
    <dgm:pt modelId="{7A8EDB1C-504F-4DF1-A072-D8D8F265122B}" type="sibTrans" cxnId="{2A88916E-BEAF-4552-8E9F-D5AB8D4D2EEB}">
      <dgm:prSet/>
      <dgm:spPr/>
      <dgm:t>
        <a:bodyPr/>
        <a:lstStyle/>
        <a:p>
          <a:endParaRPr lang="en-US"/>
        </a:p>
      </dgm:t>
    </dgm:pt>
    <dgm:pt modelId="{B6B36568-18E7-43DE-B273-73FF6AFF2033}">
      <dgm:prSet/>
      <dgm:spPr/>
      <dgm:t>
        <a:bodyPr/>
        <a:lstStyle/>
        <a:p>
          <a:r>
            <a:rPr lang="en-GB"/>
            <a:t>All nursing staff must take responsibility for the care they provide and answer for their own actions – care should be carried out in a way that has been agreed by the patient, their families or carers in a way that meets requirements of their professional bodies and the law.</a:t>
          </a:r>
          <a:endParaRPr lang="en-US"/>
        </a:p>
      </dgm:t>
    </dgm:pt>
    <dgm:pt modelId="{C7F5BE6B-8242-4FD1-9B51-5BDBDC7894EC}" type="parTrans" cxnId="{B0B5B3E0-EFF1-4938-BDE1-552E132C475D}">
      <dgm:prSet/>
      <dgm:spPr/>
      <dgm:t>
        <a:bodyPr/>
        <a:lstStyle/>
        <a:p>
          <a:endParaRPr lang="en-US"/>
        </a:p>
      </dgm:t>
    </dgm:pt>
    <dgm:pt modelId="{AD232F13-10F9-4185-9B63-4BD378407877}" type="sibTrans" cxnId="{B0B5B3E0-EFF1-4938-BDE1-552E132C475D}">
      <dgm:prSet/>
      <dgm:spPr/>
      <dgm:t>
        <a:bodyPr/>
        <a:lstStyle/>
        <a:p>
          <a:endParaRPr lang="en-US"/>
        </a:p>
      </dgm:t>
    </dgm:pt>
    <dgm:pt modelId="{FBD7C55E-3AD7-4AD5-BF4B-40494314D30B}">
      <dgm:prSet/>
      <dgm:spPr/>
      <dgm:t>
        <a:bodyPr/>
        <a:lstStyle/>
        <a:p>
          <a:r>
            <a:rPr lang="en-GB"/>
            <a:t>Must manage risks and are aware and vigilant about risks to keep everyone safe.</a:t>
          </a:r>
          <a:endParaRPr lang="en-US"/>
        </a:p>
      </dgm:t>
    </dgm:pt>
    <dgm:pt modelId="{1D643A8B-8D42-4B6D-A3B9-B159B33063F7}" type="parTrans" cxnId="{9CA31C06-44D1-48BB-A87A-9B59F940418F}">
      <dgm:prSet/>
      <dgm:spPr/>
      <dgm:t>
        <a:bodyPr/>
        <a:lstStyle/>
        <a:p>
          <a:endParaRPr lang="en-US"/>
        </a:p>
      </dgm:t>
    </dgm:pt>
    <dgm:pt modelId="{E3A764CC-EAD0-4A9F-AD42-C967EBA4D5E6}" type="sibTrans" cxnId="{9CA31C06-44D1-48BB-A87A-9B59F940418F}">
      <dgm:prSet/>
      <dgm:spPr/>
      <dgm:t>
        <a:bodyPr/>
        <a:lstStyle/>
        <a:p>
          <a:endParaRPr lang="en-US"/>
        </a:p>
      </dgm:t>
    </dgm:pt>
    <dgm:pt modelId="{7D2B4297-3926-4B7F-866E-DE2EFC9B36BB}">
      <dgm:prSet/>
      <dgm:spPr/>
      <dgm:t>
        <a:bodyPr/>
        <a:lstStyle/>
        <a:p>
          <a:r>
            <a:rPr lang="en-GB"/>
            <a:t>Nursing staff must assess, record and report on treatment and care, handle information sensitively and confidentially, deal with any complaints effectively and be conscientious when reporting things they are concerned about.</a:t>
          </a:r>
          <a:endParaRPr lang="en-US"/>
        </a:p>
      </dgm:t>
    </dgm:pt>
    <dgm:pt modelId="{65B64A87-8977-41BB-A70F-DD421ABA488B}" type="parTrans" cxnId="{AB5F7990-AC42-4B4F-8A18-FF8FD40C1B5A}">
      <dgm:prSet/>
      <dgm:spPr/>
      <dgm:t>
        <a:bodyPr/>
        <a:lstStyle/>
        <a:p>
          <a:endParaRPr lang="en-US"/>
        </a:p>
      </dgm:t>
    </dgm:pt>
    <dgm:pt modelId="{3E5087DE-3986-4E7C-A8B0-B204996DD9C1}" type="sibTrans" cxnId="{AB5F7990-AC42-4B4F-8A18-FF8FD40C1B5A}">
      <dgm:prSet/>
      <dgm:spPr/>
      <dgm:t>
        <a:bodyPr/>
        <a:lstStyle/>
        <a:p>
          <a:endParaRPr lang="en-US"/>
        </a:p>
      </dgm:t>
    </dgm:pt>
    <dgm:pt modelId="{447AEA31-9060-47E9-81E2-C739C672E5BC}">
      <dgm:prSet/>
      <dgm:spPr/>
      <dgm:t>
        <a:bodyPr/>
        <a:lstStyle/>
        <a:p>
          <a:r>
            <a:rPr lang="en-GB"/>
            <a:t>Must have up to date skills and knowledge and put these into practise in line with the needs of each individual in their care.</a:t>
          </a:r>
          <a:endParaRPr lang="en-US"/>
        </a:p>
      </dgm:t>
    </dgm:pt>
    <dgm:pt modelId="{D7A1C2B0-F4E2-454B-AE00-235D10CFD2EE}" type="parTrans" cxnId="{CBB77578-9523-4365-BC93-4C05E7CF5857}">
      <dgm:prSet/>
      <dgm:spPr/>
      <dgm:t>
        <a:bodyPr/>
        <a:lstStyle/>
        <a:p>
          <a:endParaRPr lang="en-US"/>
        </a:p>
      </dgm:t>
    </dgm:pt>
    <dgm:pt modelId="{EC04CF04-FB16-44F2-B9FE-163A9298B664}" type="sibTrans" cxnId="{CBB77578-9523-4365-BC93-4C05E7CF5857}">
      <dgm:prSet/>
      <dgm:spPr/>
      <dgm:t>
        <a:bodyPr/>
        <a:lstStyle/>
        <a:p>
          <a:endParaRPr lang="en-US"/>
        </a:p>
      </dgm:t>
    </dgm:pt>
    <dgm:pt modelId="{D2A79C8B-8C67-4C3B-9039-20EE09F68F4E}">
      <dgm:prSet/>
      <dgm:spPr/>
      <dgm:t>
        <a:bodyPr/>
        <a:lstStyle/>
        <a:p>
          <a:r>
            <a:rPr lang="en-GB"/>
            <a:t>Work closely with their team and other professionals, making sure that patient care and treatment in of a high standard and get the best possible outcomes.</a:t>
          </a:r>
          <a:endParaRPr lang="en-US"/>
        </a:p>
      </dgm:t>
    </dgm:pt>
    <dgm:pt modelId="{A745A28E-63D3-44F1-B5A3-FBB50975B236}" type="parTrans" cxnId="{A42832EA-4C4C-4483-82D8-A5EF3A3ACD9D}">
      <dgm:prSet/>
      <dgm:spPr/>
      <dgm:t>
        <a:bodyPr/>
        <a:lstStyle/>
        <a:p>
          <a:endParaRPr lang="en-US"/>
        </a:p>
      </dgm:t>
    </dgm:pt>
    <dgm:pt modelId="{C55B034B-0A82-4FDA-B88D-E0A7D9CF3B92}" type="sibTrans" cxnId="{A42832EA-4C4C-4483-82D8-A5EF3A3ACD9D}">
      <dgm:prSet/>
      <dgm:spPr/>
      <dgm:t>
        <a:bodyPr/>
        <a:lstStyle/>
        <a:p>
          <a:endParaRPr lang="en-US"/>
        </a:p>
      </dgm:t>
    </dgm:pt>
    <dgm:pt modelId="{601DD536-DBB3-4750-9E05-DF52B035F8DE}">
      <dgm:prSet/>
      <dgm:spPr/>
      <dgm:t>
        <a:bodyPr/>
        <a:lstStyle/>
        <a:p>
          <a:r>
            <a:rPr lang="en-GB"/>
            <a:t>Must lead by example, develop themselves and other staff and influence the way care is given and in a manner that is open and responds to the individual needs of the patient.</a:t>
          </a:r>
        </a:p>
      </dgm:t>
    </dgm:pt>
    <dgm:pt modelId="{0C4E2FF5-043F-4DB1-B0C5-5FBAC482CE2F}" type="parTrans" cxnId="{1E93BDAD-F418-48D7-A15D-E712177F562C}">
      <dgm:prSet/>
      <dgm:spPr/>
      <dgm:t>
        <a:bodyPr/>
        <a:lstStyle/>
        <a:p>
          <a:endParaRPr lang="en-US"/>
        </a:p>
      </dgm:t>
    </dgm:pt>
    <dgm:pt modelId="{83DECCFE-3FB1-4233-B8D7-ADB667B52BF6}" type="sibTrans" cxnId="{1E93BDAD-F418-48D7-A15D-E712177F562C}">
      <dgm:prSet/>
      <dgm:spPr/>
      <dgm:t>
        <a:bodyPr/>
        <a:lstStyle/>
        <a:p>
          <a:endParaRPr lang="en-US"/>
        </a:p>
      </dgm:t>
    </dgm:pt>
    <dgm:pt modelId="{7ED0D2BE-7999-42D4-926A-F09E3871552A}">
      <dgm:prSet phldr="0"/>
      <dgm:spPr/>
      <dgm:t>
        <a:bodyPr/>
        <a:lstStyle/>
        <a:p>
          <a:pPr rtl="0"/>
          <a:r>
            <a:rPr lang="en-GB">
              <a:latin typeface="Impact"/>
            </a:rPr>
            <a:t>Must provide and promote care that outs people at the centre  and involves patients, families and carers decisions and help them to make informed decisions about their care.</a:t>
          </a:r>
        </a:p>
      </dgm:t>
    </dgm:pt>
    <dgm:pt modelId="{79998623-4F75-4D7A-A7A4-161F9093A88B}" type="parTrans" cxnId="{E44F73C9-5410-40C1-91EA-0AD1C264A11A}">
      <dgm:prSet/>
      <dgm:spPr/>
    </dgm:pt>
    <dgm:pt modelId="{DE374D84-76EB-41AA-8AE7-033A5CBB9D56}" type="sibTrans" cxnId="{E44F73C9-5410-40C1-91EA-0AD1C264A11A}">
      <dgm:prSet/>
      <dgm:spPr/>
      <dgm:t>
        <a:bodyPr/>
        <a:lstStyle/>
        <a:p>
          <a:endParaRPr lang="en-GB"/>
        </a:p>
      </dgm:t>
    </dgm:pt>
    <dgm:pt modelId="{F6E8F020-D60F-4528-95DF-5B782B380BD5}" type="pres">
      <dgm:prSet presAssocID="{5F6190DB-1675-4EA1-BCB9-452379D4D650}" presName="cycle" presStyleCnt="0">
        <dgm:presLayoutVars>
          <dgm:dir/>
          <dgm:resizeHandles val="exact"/>
        </dgm:presLayoutVars>
      </dgm:prSet>
      <dgm:spPr/>
    </dgm:pt>
    <dgm:pt modelId="{994DCE6E-CC71-4E7C-AF04-4AED30318BA9}" type="pres">
      <dgm:prSet presAssocID="{CF8DD080-F830-43B5-940D-1C4C66878639}" presName="node" presStyleLbl="node1" presStyleIdx="0" presStyleCnt="8">
        <dgm:presLayoutVars>
          <dgm:bulletEnabled val="1"/>
        </dgm:presLayoutVars>
      </dgm:prSet>
      <dgm:spPr/>
    </dgm:pt>
    <dgm:pt modelId="{4D693A92-DC5F-4CFE-8A63-C70A8A57D7BA}" type="pres">
      <dgm:prSet presAssocID="{7A8EDB1C-504F-4DF1-A072-D8D8F265122B}" presName="sibTrans" presStyleLbl="sibTrans2D1" presStyleIdx="0" presStyleCnt="8"/>
      <dgm:spPr/>
    </dgm:pt>
    <dgm:pt modelId="{BA009800-DA1A-4EE1-8947-27473E4C0CFF}" type="pres">
      <dgm:prSet presAssocID="{7A8EDB1C-504F-4DF1-A072-D8D8F265122B}" presName="connectorText" presStyleLbl="sibTrans2D1" presStyleIdx="0" presStyleCnt="8"/>
      <dgm:spPr/>
    </dgm:pt>
    <dgm:pt modelId="{D472DCB1-6549-4338-BA91-5DB4397C4049}" type="pres">
      <dgm:prSet presAssocID="{B6B36568-18E7-43DE-B273-73FF6AFF2033}" presName="node" presStyleLbl="node1" presStyleIdx="1" presStyleCnt="8">
        <dgm:presLayoutVars>
          <dgm:bulletEnabled val="1"/>
        </dgm:presLayoutVars>
      </dgm:prSet>
      <dgm:spPr/>
    </dgm:pt>
    <dgm:pt modelId="{6EECD3E2-C23F-4768-BF74-A6D8DE357D84}" type="pres">
      <dgm:prSet presAssocID="{AD232F13-10F9-4185-9B63-4BD378407877}" presName="sibTrans" presStyleLbl="sibTrans2D1" presStyleIdx="1" presStyleCnt="8"/>
      <dgm:spPr/>
    </dgm:pt>
    <dgm:pt modelId="{3625ED7D-C81B-467D-A259-4E7B9AD4AF09}" type="pres">
      <dgm:prSet presAssocID="{AD232F13-10F9-4185-9B63-4BD378407877}" presName="connectorText" presStyleLbl="sibTrans2D1" presStyleIdx="1" presStyleCnt="8"/>
      <dgm:spPr/>
    </dgm:pt>
    <dgm:pt modelId="{1E6584E0-CE4B-438A-B9E0-89DDAF0E1723}" type="pres">
      <dgm:prSet presAssocID="{FBD7C55E-3AD7-4AD5-BF4B-40494314D30B}" presName="node" presStyleLbl="node1" presStyleIdx="2" presStyleCnt="8">
        <dgm:presLayoutVars>
          <dgm:bulletEnabled val="1"/>
        </dgm:presLayoutVars>
      </dgm:prSet>
      <dgm:spPr/>
    </dgm:pt>
    <dgm:pt modelId="{D7D67265-26D4-4FD0-BF3C-A7ABE18C0D5D}" type="pres">
      <dgm:prSet presAssocID="{E3A764CC-EAD0-4A9F-AD42-C967EBA4D5E6}" presName="sibTrans" presStyleLbl="sibTrans2D1" presStyleIdx="2" presStyleCnt="8"/>
      <dgm:spPr/>
    </dgm:pt>
    <dgm:pt modelId="{35395D50-2C00-4439-837D-F3F2CD56E0E2}" type="pres">
      <dgm:prSet presAssocID="{E3A764CC-EAD0-4A9F-AD42-C967EBA4D5E6}" presName="connectorText" presStyleLbl="sibTrans2D1" presStyleIdx="2" presStyleCnt="8"/>
      <dgm:spPr/>
    </dgm:pt>
    <dgm:pt modelId="{52EA73F1-4B96-43A9-B043-51387600F270}" type="pres">
      <dgm:prSet presAssocID="{7D2B4297-3926-4B7F-866E-DE2EFC9B36BB}" presName="node" presStyleLbl="node1" presStyleIdx="3" presStyleCnt="8">
        <dgm:presLayoutVars>
          <dgm:bulletEnabled val="1"/>
        </dgm:presLayoutVars>
      </dgm:prSet>
      <dgm:spPr/>
    </dgm:pt>
    <dgm:pt modelId="{DBF4ADC4-F67B-4A99-BC7A-B51C2736A545}" type="pres">
      <dgm:prSet presAssocID="{3E5087DE-3986-4E7C-A8B0-B204996DD9C1}" presName="sibTrans" presStyleLbl="sibTrans2D1" presStyleIdx="3" presStyleCnt="8"/>
      <dgm:spPr/>
    </dgm:pt>
    <dgm:pt modelId="{AA21F1AD-F748-4A6B-9C2D-1B0B4171015A}" type="pres">
      <dgm:prSet presAssocID="{3E5087DE-3986-4E7C-A8B0-B204996DD9C1}" presName="connectorText" presStyleLbl="sibTrans2D1" presStyleIdx="3" presStyleCnt="8"/>
      <dgm:spPr/>
    </dgm:pt>
    <dgm:pt modelId="{EE964787-8617-434D-A9FA-EEACB3C454BA}" type="pres">
      <dgm:prSet presAssocID="{447AEA31-9060-47E9-81E2-C739C672E5BC}" presName="node" presStyleLbl="node1" presStyleIdx="4" presStyleCnt="8">
        <dgm:presLayoutVars>
          <dgm:bulletEnabled val="1"/>
        </dgm:presLayoutVars>
      </dgm:prSet>
      <dgm:spPr/>
    </dgm:pt>
    <dgm:pt modelId="{850B9B6D-9A01-4C6D-9516-9D2A9C734403}" type="pres">
      <dgm:prSet presAssocID="{EC04CF04-FB16-44F2-B9FE-163A9298B664}" presName="sibTrans" presStyleLbl="sibTrans2D1" presStyleIdx="4" presStyleCnt="8"/>
      <dgm:spPr/>
    </dgm:pt>
    <dgm:pt modelId="{70556C6B-172E-4552-809F-2BE4D644643D}" type="pres">
      <dgm:prSet presAssocID="{EC04CF04-FB16-44F2-B9FE-163A9298B664}" presName="connectorText" presStyleLbl="sibTrans2D1" presStyleIdx="4" presStyleCnt="8"/>
      <dgm:spPr/>
    </dgm:pt>
    <dgm:pt modelId="{178FF577-DEDF-42CF-AD58-3D93D239E45E}" type="pres">
      <dgm:prSet presAssocID="{D2A79C8B-8C67-4C3B-9039-20EE09F68F4E}" presName="node" presStyleLbl="node1" presStyleIdx="5" presStyleCnt="8">
        <dgm:presLayoutVars>
          <dgm:bulletEnabled val="1"/>
        </dgm:presLayoutVars>
      </dgm:prSet>
      <dgm:spPr/>
    </dgm:pt>
    <dgm:pt modelId="{49DAFE5C-3FB1-4B57-94AE-B8EB24DD00CE}" type="pres">
      <dgm:prSet presAssocID="{C55B034B-0A82-4FDA-B88D-E0A7D9CF3B92}" presName="sibTrans" presStyleLbl="sibTrans2D1" presStyleIdx="5" presStyleCnt="8"/>
      <dgm:spPr/>
    </dgm:pt>
    <dgm:pt modelId="{4A1BC819-120B-4EF4-83CD-1F78F5BBC5D0}" type="pres">
      <dgm:prSet presAssocID="{C55B034B-0A82-4FDA-B88D-E0A7D9CF3B92}" presName="connectorText" presStyleLbl="sibTrans2D1" presStyleIdx="5" presStyleCnt="8"/>
      <dgm:spPr/>
    </dgm:pt>
    <dgm:pt modelId="{9ECFB99C-455B-4127-A0A4-708961FB8835}" type="pres">
      <dgm:prSet presAssocID="{601DD536-DBB3-4750-9E05-DF52B035F8DE}" presName="node" presStyleLbl="node1" presStyleIdx="6" presStyleCnt="8">
        <dgm:presLayoutVars>
          <dgm:bulletEnabled val="1"/>
        </dgm:presLayoutVars>
      </dgm:prSet>
      <dgm:spPr/>
    </dgm:pt>
    <dgm:pt modelId="{052F73C3-8F43-49B9-819B-55CF27D13DDD}" type="pres">
      <dgm:prSet presAssocID="{83DECCFE-3FB1-4233-B8D7-ADB667B52BF6}" presName="sibTrans" presStyleLbl="sibTrans2D1" presStyleIdx="6" presStyleCnt="8"/>
      <dgm:spPr/>
    </dgm:pt>
    <dgm:pt modelId="{6C50D809-1624-4CFB-9986-B51E32F1292A}" type="pres">
      <dgm:prSet presAssocID="{83DECCFE-3FB1-4233-B8D7-ADB667B52BF6}" presName="connectorText" presStyleLbl="sibTrans2D1" presStyleIdx="6" presStyleCnt="8"/>
      <dgm:spPr/>
    </dgm:pt>
    <dgm:pt modelId="{CDC69C08-68DE-4A18-94E1-376E8121DADC}" type="pres">
      <dgm:prSet presAssocID="{7ED0D2BE-7999-42D4-926A-F09E3871552A}" presName="node" presStyleLbl="node1" presStyleIdx="7" presStyleCnt="8">
        <dgm:presLayoutVars>
          <dgm:bulletEnabled val="1"/>
        </dgm:presLayoutVars>
      </dgm:prSet>
      <dgm:spPr/>
    </dgm:pt>
    <dgm:pt modelId="{74B61DA6-A438-4A80-84C7-F2307A76C808}" type="pres">
      <dgm:prSet presAssocID="{DE374D84-76EB-41AA-8AE7-033A5CBB9D56}" presName="sibTrans" presStyleLbl="sibTrans2D1" presStyleIdx="7" presStyleCnt="8"/>
      <dgm:spPr/>
    </dgm:pt>
    <dgm:pt modelId="{80D24986-B082-478A-B3AD-37F8100C6C93}" type="pres">
      <dgm:prSet presAssocID="{DE374D84-76EB-41AA-8AE7-033A5CBB9D56}" presName="connectorText" presStyleLbl="sibTrans2D1" presStyleIdx="7" presStyleCnt="8"/>
      <dgm:spPr/>
    </dgm:pt>
  </dgm:ptLst>
  <dgm:cxnLst>
    <dgm:cxn modelId="{9CA31C06-44D1-48BB-A87A-9B59F940418F}" srcId="{5F6190DB-1675-4EA1-BCB9-452379D4D650}" destId="{FBD7C55E-3AD7-4AD5-BF4B-40494314D30B}" srcOrd="2" destOrd="0" parTransId="{1D643A8B-8D42-4B6D-A3B9-B159B33063F7}" sibTransId="{E3A764CC-EAD0-4A9F-AD42-C967EBA4D5E6}"/>
    <dgm:cxn modelId="{00B54122-2E4F-4A69-A4B1-11519A7FD752}" type="presOf" srcId="{7A8EDB1C-504F-4DF1-A072-D8D8F265122B}" destId="{BA009800-DA1A-4EE1-8947-27473E4C0CFF}" srcOrd="1" destOrd="0" presId="urn:microsoft.com/office/officeart/2005/8/layout/cycle2"/>
    <dgm:cxn modelId="{DCE23426-0397-40A7-8E22-85C517C1ADE5}" type="presOf" srcId="{7D2B4297-3926-4B7F-866E-DE2EFC9B36BB}" destId="{52EA73F1-4B96-43A9-B043-51387600F270}" srcOrd="0" destOrd="0" presId="urn:microsoft.com/office/officeart/2005/8/layout/cycle2"/>
    <dgm:cxn modelId="{E5B6B230-2095-4B84-96FE-4FEBF193FDDE}" type="presOf" srcId="{AD232F13-10F9-4185-9B63-4BD378407877}" destId="{6EECD3E2-C23F-4768-BF74-A6D8DE357D84}" srcOrd="0" destOrd="0" presId="urn:microsoft.com/office/officeart/2005/8/layout/cycle2"/>
    <dgm:cxn modelId="{A833525B-9828-4084-94BB-05521E85A74F}" type="presOf" srcId="{7A8EDB1C-504F-4DF1-A072-D8D8F265122B}" destId="{4D693A92-DC5F-4CFE-8A63-C70A8A57D7BA}" srcOrd="0" destOrd="0" presId="urn:microsoft.com/office/officeart/2005/8/layout/cycle2"/>
    <dgm:cxn modelId="{B557FF5C-1D18-47E0-B12E-C484B3F8C682}" type="presOf" srcId="{FBD7C55E-3AD7-4AD5-BF4B-40494314D30B}" destId="{1E6584E0-CE4B-438A-B9E0-89DDAF0E1723}" srcOrd="0" destOrd="0" presId="urn:microsoft.com/office/officeart/2005/8/layout/cycle2"/>
    <dgm:cxn modelId="{9DDE245D-8A7A-4DD0-830E-12EA4DA83930}" type="presOf" srcId="{DE374D84-76EB-41AA-8AE7-033A5CBB9D56}" destId="{80D24986-B082-478A-B3AD-37F8100C6C93}" srcOrd="1" destOrd="0" presId="urn:microsoft.com/office/officeart/2005/8/layout/cycle2"/>
    <dgm:cxn modelId="{D5F66565-3C7F-42F0-BB78-0E2979A8AB9B}" type="presOf" srcId="{3E5087DE-3986-4E7C-A8B0-B204996DD9C1}" destId="{AA21F1AD-F748-4A6B-9C2D-1B0B4171015A}" srcOrd="1" destOrd="0" presId="urn:microsoft.com/office/officeart/2005/8/layout/cycle2"/>
    <dgm:cxn modelId="{2A88916E-BEAF-4552-8E9F-D5AB8D4D2EEB}" srcId="{5F6190DB-1675-4EA1-BCB9-452379D4D650}" destId="{CF8DD080-F830-43B5-940D-1C4C66878639}" srcOrd="0" destOrd="0" parTransId="{17E743CE-BD5F-45F3-9829-3C0886D7223C}" sibTransId="{7A8EDB1C-504F-4DF1-A072-D8D8F265122B}"/>
    <dgm:cxn modelId="{FE4ED44E-A98B-47E1-A741-3645A2DC9603}" type="presOf" srcId="{EC04CF04-FB16-44F2-B9FE-163A9298B664}" destId="{70556C6B-172E-4552-809F-2BE4D644643D}" srcOrd="1" destOrd="0" presId="urn:microsoft.com/office/officeart/2005/8/layout/cycle2"/>
    <dgm:cxn modelId="{E98CD356-8C95-44E7-B179-75982D37C3E5}" type="presOf" srcId="{DE374D84-76EB-41AA-8AE7-033A5CBB9D56}" destId="{74B61DA6-A438-4A80-84C7-F2307A76C808}" srcOrd="0" destOrd="0" presId="urn:microsoft.com/office/officeart/2005/8/layout/cycle2"/>
    <dgm:cxn modelId="{CBB77578-9523-4365-BC93-4C05E7CF5857}" srcId="{5F6190DB-1675-4EA1-BCB9-452379D4D650}" destId="{447AEA31-9060-47E9-81E2-C739C672E5BC}" srcOrd="4" destOrd="0" parTransId="{D7A1C2B0-F4E2-454B-AE00-235D10CFD2EE}" sibTransId="{EC04CF04-FB16-44F2-B9FE-163A9298B664}"/>
    <dgm:cxn modelId="{DEC1DD82-D80A-4B73-8B14-B8F5F9D014E1}" type="presOf" srcId="{AD232F13-10F9-4185-9B63-4BD378407877}" destId="{3625ED7D-C81B-467D-A259-4E7B9AD4AF09}" srcOrd="1" destOrd="0" presId="urn:microsoft.com/office/officeart/2005/8/layout/cycle2"/>
    <dgm:cxn modelId="{3BB5AC88-2F4E-4EF4-970D-1A6E4EB4E1D7}" type="presOf" srcId="{D2A79C8B-8C67-4C3B-9039-20EE09F68F4E}" destId="{178FF577-DEDF-42CF-AD58-3D93D239E45E}" srcOrd="0" destOrd="0" presId="urn:microsoft.com/office/officeart/2005/8/layout/cycle2"/>
    <dgm:cxn modelId="{AB5F7990-AC42-4B4F-8A18-FF8FD40C1B5A}" srcId="{5F6190DB-1675-4EA1-BCB9-452379D4D650}" destId="{7D2B4297-3926-4B7F-866E-DE2EFC9B36BB}" srcOrd="3" destOrd="0" parTransId="{65B64A87-8977-41BB-A70F-DD421ABA488B}" sibTransId="{3E5087DE-3986-4E7C-A8B0-B204996DD9C1}"/>
    <dgm:cxn modelId="{0BC913A2-B6A7-40BE-B0F3-0BC7FF71730E}" type="presOf" srcId="{CF8DD080-F830-43B5-940D-1C4C66878639}" destId="{994DCE6E-CC71-4E7C-AF04-4AED30318BA9}" srcOrd="0" destOrd="0" presId="urn:microsoft.com/office/officeart/2005/8/layout/cycle2"/>
    <dgm:cxn modelId="{1E93BDAD-F418-48D7-A15D-E712177F562C}" srcId="{5F6190DB-1675-4EA1-BCB9-452379D4D650}" destId="{601DD536-DBB3-4750-9E05-DF52B035F8DE}" srcOrd="6" destOrd="0" parTransId="{0C4E2FF5-043F-4DB1-B0C5-5FBAC482CE2F}" sibTransId="{83DECCFE-3FB1-4233-B8D7-ADB667B52BF6}"/>
    <dgm:cxn modelId="{78F071AF-61AC-4108-8780-865A2B366D69}" type="presOf" srcId="{C55B034B-0A82-4FDA-B88D-E0A7D9CF3B92}" destId="{4A1BC819-120B-4EF4-83CD-1F78F5BBC5D0}" srcOrd="1" destOrd="0" presId="urn:microsoft.com/office/officeart/2005/8/layout/cycle2"/>
    <dgm:cxn modelId="{BFC9B3BC-D793-48C3-80EE-3362D70F4069}" type="presOf" srcId="{601DD536-DBB3-4750-9E05-DF52B035F8DE}" destId="{9ECFB99C-455B-4127-A0A4-708961FB8835}" srcOrd="0" destOrd="0" presId="urn:microsoft.com/office/officeart/2005/8/layout/cycle2"/>
    <dgm:cxn modelId="{979FBEBF-C0B7-4E39-BDDA-6D8939419607}" type="presOf" srcId="{C55B034B-0A82-4FDA-B88D-E0A7D9CF3B92}" destId="{49DAFE5C-3FB1-4B57-94AE-B8EB24DD00CE}" srcOrd="0" destOrd="0" presId="urn:microsoft.com/office/officeart/2005/8/layout/cycle2"/>
    <dgm:cxn modelId="{15ED0DC1-6038-432F-8FCD-D523BF5BEFB6}" type="presOf" srcId="{3E5087DE-3986-4E7C-A8B0-B204996DD9C1}" destId="{DBF4ADC4-F67B-4A99-BC7A-B51C2736A545}" srcOrd="0" destOrd="0" presId="urn:microsoft.com/office/officeart/2005/8/layout/cycle2"/>
    <dgm:cxn modelId="{E44F73C9-5410-40C1-91EA-0AD1C264A11A}" srcId="{5F6190DB-1675-4EA1-BCB9-452379D4D650}" destId="{7ED0D2BE-7999-42D4-926A-F09E3871552A}" srcOrd="7" destOrd="0" parTransId="{79998623-4F75-4D7A-A7A4-161F9093A88B}" sibTransId="{DE374D84-76EB-41AA-8AE7-033A5CBB9D56}"/>
    <dgm:cxn modelId="{EC8D9DCD-1374-4273-9B41-B0AAFDE16A43}" type="presOf" srcId="{E3A764CC-EAD0-4A9F-AD42-C967EBA4D5E6}" destId="{35395D50-2C00-4439-837D-F3F2CD56E0E2}" srcOrd="1" destOrd="0" presId="urn:microsoft.com/office/officeart/2005/8/layout/cycle2"/>
    <dgm:cxn modelId="{2EB14FE0-E7DE-4F54-8EBA-82DA3C5B1EE5}" type="presOf" srcId="{7ED0D2BE-7999-42D4-926A-F09E3871552A}" destId="{CDC69C08-68DE-4A18-94E1-376E8121DADC}" srcOrd="0" destOrd="0" presId="urn:microsoft.com/office/officeart/2005/8/layout/cycle2"/>
    <dgm:cxn modelId="{B0B5B3E0-EFF1-4938-BDE1-552E132C475D}" srcId="{5F6190DB-1675-4EA1-BCB9-452379D4D650}" destId="{B6B36568-18E7-43DE-B273-73FF6AFF2033}" srcOrd="1" destOrd="0" parTransId="{C7F5BE6B-8242-4FD1-9B51-5BDBDC7894EC}" sibTransId="{AD232F13-10F9-4185-9B63-4BD378407877}"/>
    <dgm:cxn modelId="{A4D359E8-E5ED-4FD4-BBFA-4689BBF37B38}" type="presOf" srcId="{83DECCFE-3FB1-4233-B8D7-ADB667B52BF6}" destId="{052F73C3-8F43-49B9-819B-55CF27D13DDD}" srcOrd="0" destOrd="0" presId="urn:microsoft.com/office/officeart/2005/8/layout/cycle2"/>
    <dgm:cxn modelId="{D75BF3E9-62BA-4068-BF3D-AB36A7D99F20}" type="presOf" srcId="{EC04CF04-FB16-44F2-B9FE-163A9298B664}" destId="{850B9B6D-9A01-4C6D-9516-9D2A9C734403}" srcOrd="0" destOrd="0" presId="urn:microsoft.com/office/officeart/2005/8/layout/cycle2"/>
    <dgm:cxn modelId="{A42832EA-4C4C-4483-82D8-A5EF3A3ACD9D}" srcId="{5F6190DB-1675-4EA1-BCB9-452379D4D650}" destId="{D2A79C8B-8C67-4C3B-9039-20EE09F68F4E}" srcOrd="5" destOrd="0" parTransId="{A745A28E-63D3-44F1-B5A3-FBB50975B236}" sibTransId="{C55B034B-0A82-4FDA-B88D-E0A7D9CF3B92}"/>
    <dgm:cxn modelId="{483915EE-4A86-4DF6-9011-7F29697A1889}" type="presOf" srcId="{5F6190DB-1675-4EA1-BCB9-452379D4D650}" destId="{F6E8F020-D60F-4528-95DF-5B782B380BD5}" srcOrd="0" destOrd="0" presId="urn:microsoft.com/office/officeart/2005/8/layout/cycle2"/>
    <dgm:cxn modelId="{EBAA1AEE-8145-4E4A-A9C3-9D077A8A7E8E}" type="presOf" srcId="{447AEA31-9060-47E9-81E2-C739C672E5BC}" destId="{EE964787-8617-434D-A9FA-EEACB3C454BA}" srcOrd="0" destOrd="0" presId="urn:microsoft.com/office/officeart/2005/8/layout/cycle2"/>
    <dgm:cxn modelId="{C36C7EF4-D379-4DCF-85E2-12D5E715E1C3}" type="presOf" srcId="{B6B36568-18E7-43DE-B273-73FF6AFF2033}" destId="{D472DCB1-6549-4338-BA91-5DB4397C4049}" srcOrd="0" destOrd="0" presId="urn:microsoft.com/office/officeart/2005/8/layout/cycle2"/>
    <dgm:cxn modelId="{C6A09EF8-B059-49E5-9BA3-6666E77FA620}" type="presOf" srcId="{E3A764CC-EAD0-4A9F-AD42-C967EBA4D5E6}" destId="{D7D67265-26D4-4FD0-BF3C-A7ABE18C0D5D}" srcOrd="0" destOrd="0" presId="urn:microsoft.com/office/officeart/2005/8/layout/cycle2"/>
    <dgm:cxn modelId="{42FB4EFC-CAAF-4596-8A55-0DE21F132794}" type="presOf" srcId="{83DECCFE-3FB1-4233-B8D7-ADB667B52BF6}" destId="{6C50D809-1624-4CFB-9986-B51E32F1292A}" srcOrd="1" destOrd="0" presId="urn:microsoft.com/office/officeart/2005/8/layout/cycle2"/>
    <dgm:cxn modelId="{24C5718C-3A51-472D-825D-D1C407B30CB5}" type="presParOf" srcId="{F6E8F020-D60F-4528-95DF-5B782B380BD5}" destId="{994DCE6E-CC71-4E7C-AF04-4AED30318BA9}" srcOrd="0" destOrd="0" presId="urn:microsoft.com/office/officeart/2005/8/layout/cycle2"/>
    <dgm:cxn modelId="{99FA1E89-EF25-481E-A214-BDB20CCD5039}" type="presParOf" srcId="{F6E8F020-D60F-4528-95DF-5B782B380BD5}" destId="{4D693A92-DC5F-4CFE-8A63-C70A8A57D7BA}" srcOrd="1" destOrd="0" presId="urn:microsoft.com/office/officeart/2005/8/layout/cycle2"/>
    <dgm:cxn modelId="{33105351-6A9F-43C8-B228-14E0504BD01F}" type="presParOf" srcId="{4D693A92-DC5F-4CFE-8A63-C70A8A57D7BA}" destId="{BA009800-DA1A-4EE1-8947-27473E4C0CFF}" srcOrd="0" destOrd="0" presId="urn:microsoft.com/office/officeart/2005/8/layout/cycle2"/>
    <dgm:cxn modelId="{55BFF48E-A04C-4946-A006-D5756CB7D3B8}" type="presParOf" srcId="{F6E8F020-D60F-4528-95DF-5B782B380BD5}" destId="{D472DCB1-6549-4338-BA91-5DB4397C4049}" srcOrd="2" destOrd="0" presId="urn:microsoft.com/office/officeart/2005/8/layout/cycle2"/>
    <dgm:cxn modelId="{04E0ABAB-3042-415D-9646-DA61F8B6B613}" type="presParOf" srcId="{F6E8F020-D60F-4528-95DF-5B782B380BD5}" destId="{6EECD3E2-C23F-4768-BF74-A6D8DE357D84}" srcOrd="3" destOrd="0" presId="urn:microsoft.com/office/officeart/2005/8/layout/cycle2"/>
    <dgm:cxn modelId="{D13B03C4-3487-425A-B22D-CB2C427E54BB}" type="presParOf" srcId="{6EECD3E2-C23F-4768-BF74-A6D8DE357D84}" destId="{3625ED7D-C81B-467D-A259-4E7B9AD4AF09}" srcOrd="0" destOrd="0" presId="urn:microsoft.com/office/officeart/2005/8/layout/cycle2"/>
    <dgm:cxn modelId="{4127880E-9B4A-4033-9348-B5F29A39F73E}" type="presParOf" srcId="{F6E8F020-D60F-4528-95DF-5B782B380BD5}" destId="{1E6584E0-CE4B-438A-B9E0-89DDAF0E1723}" srcOrd="4" destOrd="0" presId="urn:microsoft.com/office/officeart/2005/8/layout/cycle2"/>
    <dgm:cxn modelId="{F4B39DB9-4DA1-459B-8DF9-094E2A639F05}" type="presParOf" srcId="{F6E8F020-D60F-4528-95DF-5B782B380BD5}" destId="{D7D67265-26D4-4FD0-BF3C-A7ABE18C0D5D}" srcOrd="5" destOrd="0" presId="urn:microsoft.com/office/officeart/2005/8/layout/cycle2"/>
    <dgm:cxn modelId="{7C231992-F434-4478-B154-D52C0519F781}" type="presParOf" srcId="{D7D67265-26D4-4FD0-BF3C-A7ABE18C0D5D}" destId="{35395D50-2C00-4439-837D-F3F2CD56E0E2}" srcOrd="0" destOrd="0" presId="urn:microsoft.com/office/officeart/2005/8/layout/cycle2"/>
    <dgm:cxn modelId="{8CB68DDB-5E86-4A37-9A7D-286C28B93B2C}" type="presParOf" srcId="{F6E8F020-D60F-4528-95DF-5B782B380BD5}" destId="{52EA73F1-4B96-43A9-B043-51387600F270}" srcOrd="6" destOrd="0" presId="urn:microsoft.com/office/officeart/2005/8/layout/cycle2"/>
    <dgm:cxn modelId="{E5CF30D4-84E8-43C4-A610-67788E95777A}" type="presParOf" srcId="{F6E8F020-D60F-4528-95DF-5B782B380BD5}" destId="{DBF4ADC4-F67B-4A99-BC7A-B51C2736A545}" srcOrd="7" destOrd="0" presId="urn:microsoft.com/office/officeart/2005/8/layout/cycle2"/>
    <dgm:cxn modelId="{9EA4D7A0-5EB6-4CE9-8261-22F9844E41E5}" type="presParOf" srcId="{DBF4ADC4-F67B-4A99-BC7A-B51C2736A545}" destId="{AA21F1AD-F748-4A6B-9C2D-1B0B4171015A}" srcOrd="0" destOrd="0" presId="urn:microsoft.com/office/officeart/2005/8/layout/cycle2"/>
    <dgm:cxn modelId="{BEA6D3B4-D5BA-4F57-98E2-4B6506524A25}" type="presParOf" srcId="{F6E8F020-D60F-4528-95DF-5B782B380BD5}" destId="{EE964787-8617-434D-A9FA-EEACB3C454BA}" srcOrd="8" destOrd="0" presId="urn:microsoft.com/office/officeart/2005/8/layout/cycle2"/>
    <dgm:cxn modelId="{3F7B9549-8C2D-44AE-822F-483AB272F2BC}" type="presParOf" srcId="{F6E8F020-D60F-4528-95DF-5B782B380BD5}" destId="{850B9B6D-9A01-4C6D-9516-9D2A9C734403}" srcOrd="9" destOrd="0" presId="urn:microsoft.com/office/officeart/2005/8/layout/cycle2"/>
    <dgm:cxn modelId="{0C8F3EC4-F149-4EF3-A0F2-2DDF3D2ECAC3}" type="presParOf" srcId="{850B9B6D-9A01-4C6D-9516-9D2A9C734403}" destId="{70556C6B-172E-4552-809F-2BE4D644643D}" srcOrd="0" destOrd="0" presId="urn:microsoft.com/office/officeart/2005/8/layout/cycle2"/>
    <dgm:cxn modelId="{9DC1A386-9EB7-450F-AB74-18D74E2D4979}" type="presParOf" srcId="{F6E8F020-D60F-4528-95DF-5B782B380BD5}" destId="{178FF577-DEDF-42CF-AD58-3D93D239E45E}" srcOrd="10" destOrd="0" presId="urn:microsoft.com/office/officeart/2005/8/layout/cycle2"/>
    <dgm:cxn modelId="{906E0884-A2F1-4F10-9BD7-B47A0D07C2BD}" type="presParOf" srcId="{F6E8F020-D60F-4528-95DF-5B782B380BD5}" destId="{49DAFE5C-3FB1-4B57-94AE-B8EB24DD00CE}" srcOrd="11" destOrd="0" presId="urn:microsoft.com/office/officeart/2005/8/layout/cycle2"/>
    <dgm:cxn modelId="{B95674A9-E1EA-42D0-89D4-B3A16DF17928}" type="presParOf" srcId="{49DAFE5C-3FB1-4B57-94AE-B8EB24DD00CE}" destId="{4A1BC819-120B-4EF4-83CD-1F78F5BBC5D0}" srcOrd="0" destOrd="0" presId="urn:microsoft.com/office/officeart/2005/8/layout/cycle2"/>
    <dgm:cxn modelId="{335E054D-251F-4A94-B9D0-260079F30EDE}" type="presParOf" srcId="{F6E8F020-D60F-4528-95DF-5B782B380BD5}" destId="{9ECFB99C-455B-4127-A0A4-708961FB8835}" srcOrd="12" destOrd="0" presId="urn:microsoft.com/office/officeart/2005/8/layout/cycle2"/>
    <dgm:cxn modelId="{6861BC0F-E205-4D55-91F3-35D74CB04147}" type="presParOf" srcId="{F6E8F020-D60F-4528-95DF-5B782B380BD5}" destId="{052F73C3-8F43-49B9-819B-55CF27D13DDD}" srcOrd="13" destOrd="0" presId="urn:microsoft.com/office/officeart/2005/8/layout/cycle2"/>
    <dgm:cxn modelId="{5EA09AC0-4FDA-41CD-B8A5-775AF73854F5}" type="presParOf" srcId="{052F73C3-8F43-49B9-819B-55CF27D13DDD}" destId="{6C50D809-1624-4CFB-9986-B51E32F1292A}" srcOrd="0" destOrd="0" presId="urn:microsoft.com/office/officeart/2005/8/layout/cycle2"/>
    <dgm:cxn modelId="{F8078872-F44D-44D7-AC7B-8B526A597271}" type="presParOf" srcId="{F6E8F020-D60F-4528-95DF-5B782B380BD5}" destId="{CDC69C08-68DE-4A18-94E1-376E8121DADC}" srcOrd="14" destOrd="0" presId="urn:microsoft.com/office/officeart/2005/8/layout/cycle2"/>
    <dgm:cxn modelId="{34266DCF-DE7E-4807-A798-EFF332584977}" type="presParOf" srcId="{F6E8F020-D60F-4528-95DF-5B782B380BD5}" destId="{74B61DA6-A438-4A80-84C7-F2307A76C808}" srcOrd="15" destOrd="0" presId="urn:microsoft.com/office/officeart/2005/8/layout/cycle2"/>
    <dgm:cxn modelId="{7C6B353C-0757-413E-9471-2F751A2DAC67}" type="presParOf" srcId="{74B61DA6-A438-4A80-84C7-F2307A76C808}" destId="{80D24986-B082-478A-B3AD-37F8100C6C9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DCE6E-CC71-4E7C-AF04-4AED30318BA9}">
      <dsp:nvSpPr>
        <dsp:cNvPr id="0" name=""/>
        <dsp:cNvSpPr/>
      </dsp:nvSpPr>
      <dsp:spPr>
        <a:xfrm>
          <a:off x="2507009" y="3093"/>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All nursing staff must treat everyone with dignity and humanity, they must understand individual needs, work with compassion &amp; sensitivity and provide care in a way that respects all people equally.</a:t>
          </a:r>
          <a:endParaRPr lang="en-US" sz="500" kern="1200"/>
        </a:p>
      </dsp:txBody>
      <dsp:txXfrm>
        <a:off x="2665461" y="161545"/>
        <a:ext cx="765076" cy="765076"/>
      </dsp:txXfrm>
    </dsp:sp>
    <dsp:sp modelId="{4D693A92-DC5F-4CFE-8A63-C70A8A57D7BA}">
      <dsp:nvSpPr>
        <dsp:cNvPr id="0" name=""/>
        <dsp:cNvSpPr/>
      </dsp:nvSpPr>
      <dsp:spPr>
        <a:xfrm rot="1350000">
          <a:off x="3646861" y="668941"/>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3650135" y="725515"/>
        <a:ext cx="200719" cy="219100"/>
      </dsp:txXfrm>
    </dsp:sp>
    <dsp:sp modelId="{D472DCB1-6549-4338-BA91-5DB4397C4049}">
      <dsp:nvSpPr>
        <dsp:cNvPr id="0" name=""/>
        <dsp:cNvSpPr/>
      </dsp:nvSpPr>
      <dsp:spPr>
        <a:xfrm>
          <a:off x="4006469" y="62418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All nursing staff must take responsibility for the care they provide and answer for their own actions – care should be carried out in a way that has been agreed by the patient, their families or carers in a way that meets requirements of their professional bodies and the law.</a:t>
          </a:r>
          <a:endParaRPr lang="en-US" sz="500" kern="1200"/>
        </a:p>
      </dsp:txBody>
      <dsp:txXfrm>
        <a:off x="4164921" y="782641"/>
        <a:ext cx="765076" cy="765076"/>
      </dsp:txXfrm>
    </dsp:sp>
    <dsp:sp modelId="{6EECD3E2-C23F-4768-BF74-A6D8DE357D84}">
      <dsp:nvSpPr>
        <dsp:cNvPr id="0" name=""/>
        <dsp:cNvSpPr/>
      </dsp:nvSpPr>
      <dsp:spPr>
        <a:xfrm rot="4050000">
          <a:off x="4711531" y="1724828"/>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4738083" y="1758125"/>
        <a:ext cx="200719" cy="219100"/>
      </dsp:txXfrm>
    </dsp:sp>
    <dsp:sp modelId="{1E6584E0-CE4B-438A-B9E0-89DDAF0E1723}">
      <dsp:nvSpPr>
        <dsp:cNvPr id="0" name=""/>
        <dsp:cNvSpPr/>
      </dsp:nvSpPr>
      <dsp:spPr>
        <a:xfrm>
          <a:off x="4627566" y="212364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Must manage risks and are aware and vigilant about risks to keep everyone safe.</a:t>
          </a:r>
          <a:endParaRPr lang="en-US" sz="500" kern="1200"/>
        </a:p>
      </dsp:txBody>
      <dsp:txXfrm>
        <a:off x="4786018" y="2282101"/>
        <a:ext cx="765076" cy="765076"/>
      </dsp:txXfrm>
    </dsp:sp>
    <dsp:sp modelId="{D7D67265-26D4-4FD0-BF3C-A7ABE18C0D5D}">
      <dsp:nvSpPr>
        <dsp:cNvPr id="0" name=""/>
        <dsp:cNvSpPr/>
      </dsp:nvSpPr>
      <dsp:spPr>
        <a:xfrm rot="6750000">
          <a:off x="4717742" y="3224288"/>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rot="10800000">
        <a:off x="4777213" y="3257585"/>
        <a:ext cx="200719" cy="219100"/>
      </dsp:txXfrm>
    </dsp:sp>
    <dsp:sp modelId="{52EA73F1-4B96-43A9-B043-51387600F270}">
      <dsp:nvSpPr>
        <dsp:cNvPr id="0" name=""/>
        <dsp:cNvSpPr/>
      </dsp:nvSpPr>
      <dsp:spPr>
        <a:xfrm>
          <a:off x="4006469" y="362310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Nursing staff must assess, record and report on treatment and care, handle information sensitively and confidentially, deal with any complaints effectively and be conscientious when reporting things they are concerned about.</a:t>
          </a:r>
          <a:endParaRPr lang="en-US" sz="500" kern="1200"/>
        </a:p>
      </dsp:txBody>
      <dsp:txXfrm>
        <a:off x="4164921" y="3781561"/>
        <a:ext cx="765076" cy="765076"/>
      </dsp:txXfrm>
    </dsp:sp>
    <dsp:sp modelId="{DBF4ADC4-F67B-4A99-BC7A-B51C2736A545}">
      <dsp:nvSpPr>
        <dsp:cNvPr id="0" name=""/>
        <dsp:cNvSpPr/>
      </dsp:nvSpPr>
      <dsp:spPr>
        <a:xfrm rot="9450000">
          <a:off x="3661856" y="4288958"/>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rot="10800000">
        <a:off x="3744605" y="4345532"/>
        <a:ext cx="200719" cy="219100"/>
      </dsp:txXfrm>
    </dsp:sp>
    <dsp:sp modelId="{EE964787-8617-434D-A9FA-EEACB3C454BA}">
      <dsp:nvSpPr>
        <dsp:cNvPr id="0" name=""/>
        <dsp:cNvSpPr/>
      </dsp:nvSpPr>
      <dsp:spPr>
        <a:xfrm>
          <a:off x="2507009" y="4244206"/>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Must have up to date skills and knowledge and put these into practise in line with the needs of each individual in their care.</a:t>
          </a:r>
          <a:endParaRPr lang="en-US" sz="500" kern="1200"/>
        </a:p>
      </dsp:txBody>
      <dsp:txXfrm>
        <a:off x="2665461" y="4402658"/>
        <a:ext cx="765076" cy="765076"/>
      </dsp:txXfrm>
    </dsp:sp>
    <dsp:sp modelId="{850B9B6D-9A01-4C6D-9516-9D2A9C734403}">
      <dsp:nvSpPr>
        <dsp:cNvPr id="0" name=""/>
        <dsp:cNvSpPr/>
      </dsp:nvSpPr>
      <dsp:spPr>
        <a:xfrm rot="12150000">
          <a:off x="2162396" y="4295169"/>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rot="10800000">
        <a:off x="2245145" y="4384663"/>
        <a:ext cx="200719" cy="219100"/>
      </dsp:txXfrm>
    </dsp:sp>
    <dsp:sp modelId="{178FF577-DEDF-42CF-AD58-3D93D239E45E}">
      <dsp:nvSpPr>
        <dsp:cNvPr id="0" name=""/>
        <dsp:cNvSpPr/>
      </dsp:nvSpPr>
      <dsp:spPr>
        <a:xfrm>
          <a:off x="1007549" y="362310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Work closely with their team and other professionals, making sure that patient care and treatment in of a high standard and get the best possible outcomes.</a:t>
          </a:r>
          <a:endParaRPr lang="en-US" sz="500" kern="1200"/>
        </a:p>
      </dsp:txBody>
      <dsp:txXfrm>
        <a:off x="1166001" y="3781561"/>
        <a:ext cx="765076" cy="765076"/>
      </dsp:txXfrm>
    </dsp:sp>
    <dsp:sp modelId="{49DAFE5C-3FB1-4B57-94AE-B8EB24DD00CE}">
      <dsp:nvSpPr>
        <dsp:cNvPr id="0" name=""/>
        <dsp:cNvSpPr/>
      </dsp:nvSpPr>
      <dsp:spPr>
        <a:xfrm rot="14850000">
          <a:off x="1097726" y="3239283"/>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rot="10800000">
        <a:off x="1157197" y="3352054"/>
        <a:ext cx="200719" cy="219100"/>
      </dsp:txXfrm>
    </dsp:sp>
    <dsp:sp modelId="{9ECFB99C-455B-4127-A0A4-708961FB8835}">
      <dsp:nvSpPr>
        <dsp:cNvPr id="0" name=""/>
        <dsp:cNvSpPr/>
      </dsp:nvSpPr>
      <dsp:spPr>
        <a:xfrm>
          <a:off x="386453" y="212364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Must lead by example, develop themselves and other staff and influence the way care is given and in a manner that is open and responds to the individual needs of the patient.</a:t>
          </a:r>
        </a:p>
      </dsp:txBody>
      <dsp:txXfrm>
        <a:off x="544905" y="2282101"/>
        <a:ext cx="765076" cy="765076"/>
      </dsp:txXfrm>
    </dsp:sp>
    <dsp:sp modelId="{052F73C3-8F43-49B9-819B-55CF27D13DDD}">
      <dsp:nvSpPr>
        <dsp:cNvPr id="0" name=""/>
        <dsp:cNvSpPr/>
      </dsp:nvSpPr>
      <dsp:spPr>
        <a:xfrm rot="17550000">
          <a:off x="1091515" y="1739823"/>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1118067" y="1852594"/>
        <a:ext cx="200719" cy="219100"/>
      </dsp:txXfrm>
    </dsp:sp>
    <dsp:sp modelId="{CDC69C08-68DE-4A18-94E1-376E8121DADC}">
      <dsp:nvSpPr>
        <dsp:cNvPr id="0" name=""/>
        <dsp:cNvSpPr/>
      </dsp:nvSpPr>
      <dsp:spPr>
        <a:xfrm>
          <a:off x="1007549" y="624189"/>
          <a:ext cx="1081980" cy="10819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kern="1200">
              <a:latin typeface="Impact"/>
            </a:rPr>
            <a:t>Must provide and promote care that outs people at the centre  and involves patients, families and carers decisions and help them to make informed decisions about their care.</a:t>
          </a:r>
        </a:p>
      </dsp:txBody>
      <dsp:txXfrm>
        <a:off x="1166001" y="782641"/>
        <a:ext cx="765076" cy="765076"/>
      </dsp:txXfrm>
    </dsp:sp>
    <dsp:sp modelId="{74B61DA6-A438-4A80-84C7-F2307A76C808}">
      <dsp:nvSpPr>
        <dsp:cNvPr id="0" name=""/>
        <dsp:cNvSpPr/>
      </dsp:nvSpPr>
      <dsp:spPr>
        <a:xfrm rot="20250000">
          <a:off x="2147401" y="675153"/>
          <a:ext cx="286742" cy="365168"/>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2150675" y="764647"/>
        <a:ext cx="200719" cy="2191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12/10/2020</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52814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59452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72394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9707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707172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584009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1773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341535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11427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65612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12/10/2020</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01234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12/10/2020</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661339772"/>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microsoft.com/office/2007/relationships/media" Target="../media/media2.m4a"/><Relationship Id="rId7"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5" Type="http://schemas.microsoft.com/office/2007/relationships/media" Target="../media/media3.m4a"/><Relationship Id="rId10" Type="http://schemas.openxmlformats.org/officeDocument/2006/relationships/image" Target="../media/image3.png"/><Relationship Id="rId4" Type="http://schemas.openxmlformats.org/officeDocument/2006/relationships/audio" Target="../media/media2.m4a"/><Relationship Id="rId9"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jpe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creativecommons.org/licenses/by-nc/3.0/" TargetMode="External"/><Relationship Id="rId5" Type="http://schemas.openxmlformats.org/officeDocument/2006/relationships/hyperlink" Target="http://www.pngall.com/team-png"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slideLayout" Target="../slideLayouts/slideLayout4.xml"/><Relationship Id="rId7" Type="http://schemas.openxmlformats.org/officeDocument/2006/relationships/hyperlink" Target="https://www.flickr.com/photos/rockinpaddy/2267048815"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jpeg"/><Relationship Id="rId5" Type="http://schemas.openxmlformats.org/officeDocument/2006/relationships/hyperlink" Target="https://www.flickr.com/photos/camillaen/6325164180/" TargetMode="External"/><Relationship Id="rId4" Type="http://schemas.openxmlformats.org/officeDocument/2006/relationships/image" Target="../media/image10.jpeg"/><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4.xml"/><Relationship Id="rId7" Type="http://schemas.openxmlformats.org/officeDocument/2006/relationships/hyperlink" Target="https://creativecommons.org/licenses/by-nc-nd/3.0/"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jpeg"/><Relationship Id="rId5" Type="http://schemas.openxmlformats.org/officeDocument/2006/relationships/hyperlink" Target="https://www.flickr.com/photos/rockinpaddy/2267048815"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creativecommons.org/licenses/by-sa/3.0/" TargetMode="External"/><Relationship Id="rId5" Type="http://schemas.openxmlformats.org/officeDocument/2006/relationships/hyperlink" Target="https://en.wikiversity.org/wiki/Motivation_and_emotion/Textbook/Motivation/Anxiety" TargetMode="Externa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8" Type="http://schemas.openxmlformats.org/officeDocument/2006/relationships/hyperlink" Target="https://www.sagepub.com/sites/default/files/upm-binaries/25241_02_Cheminais_Ch_02.pdf" TargetMode="External"/><Relationship Id="rId3" Type="http://schemas.openxmlformats.org/officeDocument/2006/relationships/hyperlink" Target="http://www.online.regiscollege.edu/" TargetMode="External"/><Relationship Id="rId7" Type="http://schemas.openxmlformats.org/officeDocument/2006/relationships/hyperlink" Target="https://www.cobizmag.com/the-benefits-of-inter-agency-collaboration/" TargetMode="External"/><Relationship Id="rId2" Type="http://schemas.openxmlformats.org/officeDocument/2006/relationships/hyperlink" Target="http://www.rcn.org.uk/" TargetMode="External"/><Relationship Id="rId1" Type="http://schemas.openxmlformats.org/officeDocument/2006/relationships/slideLayout" Target="../slideLayouts/slideLayout2.xml"/><Relationship Id="rId6" Type="http://schemas.openxmlformats.org/officeDocument/2006/relationships/hyperlink" Target="https://nursinganswers.net/essays/why-is-interprofessional-working-important-to-nursing-practice.php" TargetMode="External"/><Relationship Id="rId11" Type="http://schemas.openxmlformats.org/officeDocument/2006/relationships/hyperlink" Target="https://www.flickr.com/photos/rockinpaddy/2267048815" TargetMode="External"/><Relationship Id="rId5" Type="http://schemas.openxmlformats.org/officeDocument/2006/relationships/hyperlink" Target="http://www.helpinghandshomecare.co.uk/" TargetMode="External"/><Relationship Id="rId10" Type="http://schemas.openxmlformats.org/officeDocument/2006/relationships/hyperlink" Target="https://en.wikiversity.org/wiki/Motivation_and_emotion/Textbook/Motivation/Anxiety" TargetMode="External"/><Relationship Id="rId4" Type="http://schemas.openxmlformats.org/officeDocument/2006/relationships/hyperlink" Target="http://www.nursingtimes.net/" TargetMode="External"/><Relationship Id="rId9" Type="http://schemas.openxmlformats.org/officeDocument/2006/relationships/hyperlink" Target="https://www.communitycare.co.uk/2009/08/03/interprofessional-and-inter-agency-collabor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23727E8-9EF9-4835-9759-8676A6F6742C}"/>
              </a:ext>
            </a:extLst>
          </p:cNvPr>
          <p:cNvPicPr>
            <a:picLocks noChangeAspect="1"/>
          </p:cNvPicPr>
          <p:nvPr/>
        </p:nvPicPr>
        <p:blipFill rotWithShape="1">
          <a:blip r:embed="rId8"/>
          <a:srcRect l="29471" r="27531" b="9"/>
          <a:stretch/>
        </p:blipFill>
        <p:spPr>
          <a:xfrm>
            <a:off x="8006239" y="782595"/>
            <a:ext cx="1818322" cy="2727366"/>
          </a:xfrm>
          <a:prstGeom prst="rect">
            <a:avLst/>
          </a:prstGeom>
        </p:spPr>
      </p:pic>
      <p:grpSp>
        <p:nvGrpSpPr>
          <p:cNvPr id="24" name="Group 19">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5" name="Freeform: Shape 20">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9">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2000" y="1523999"/>
            <a:ext cx="5334000" cy="1985963"/>
          </a:xfrm>
        </p:spPr>
        <p:txBody>
          <a:bodyPr>
            <a:normAutofit/>
          </a:bodyPr>
          <a:lstStyle/>
          <a:p>
            <a:pPr algn="l"/>
            <a:r>
              <a:rPr lang="en-GB" sz="6800" dirty="0">
                <a:cs typeface="Calibri Light"/>
              </a:rPr>
              <a:t>Sian Osborne-Keddy </a:t>
            </a:r>
            <a:r>
              <a:rPr lang="en-GB" sz="2800">
                <a:cs typeface="Calibri Light"/>
              </a:rPr>
              <a:t>(2009487)</a:t>
            </a:r>
            <a:endParaRPr lang="en-GB" sz="2800" dirty="0"/>
          </a:p>
        </p:txBody>
      </p:sp>
      <p:sp>
        <p:nvSpPr>
          <p:cNvPr id="3" name="Subtitle 2"/>
          <p:cNvSpPr>
            <a:spLocks noGrp="1"/>
          </p:cNvSpPr>
          <p:nvPr>
            <p:ph type="subTitle" idx="1"/>
          </p:nvPr>
        </p:nvSpPr>
        <p:spPr>
          <a:xfrm>
            <a:off x="762000" y="3809999"/>
            <a:ext cx="8382000" cy="1223961"/>
          </a:xfrm>
        </p:spPr>
        <p:txBody>
          <a:bodyPr vert="horz" lIns="91440" tIns="45720" rIns="91440" bIns="45720" rtlCol="0">
            <a:normAutofit/>
          </a:bodyPr>
          <a:lstStyle/>
          <a:p>
            <a:pPr algn="l"/>
            <a:r>
              <a:rPr lang="en-GB">
                <a:cs typeface="Calibri"/>
              </a:rPr>
              <a:t>Working with others in healthcare.</a:t>
            </a:r>
            <a:endParaRPr lang="en-GB"/>
          </a:p>
        </p:txBody>
      </p:sp>
      <p:pic>
        <p:nvPicPr>
          <p:cNvPr id="5" name="Recorded Sound">
            <a:hlinkClick r:id="" action="ppaction://media"/>
            <a:extLst>
              <a:ext uri="{FF2B5EF4-FFF2-40B4-BE49-F238E27FC236}">
                <a16:creationId xmlns:a16="http://schemas.microsoft.com/office/drawing/2014/main" id="{4C44BC71-B3B3-4D74-9718-A5B75C22A63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pic>
        <p:nvPicPr>
          <p:cNvPr id="6" name="Recorded Sound">
            <a:hlinkClick r:id="" action="ppaction://media"/>
            <a:extLst>
              <a:ext uri="{FF2B5EF4-FFF2-40B4-BE49-F238E27FC236}">
                <a16:creationId xmlns:a16="http://schemas.microsoft.com/office/drawing/2014/main" id="{C86C9149-6CDA-412D-90E8-2178EAC2ABF9}"/>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892800" y="3225800"/>
            <a:ext cx="406400" cy="406400"/>
          </a:xfrm>
          <a:prstGeom prst="rect">
            <a:avLst/>
          </a:prstGeom>
        </p:spPr>
      </p:pic>
      <p:pic>
        <p:nvPicPr>
          <p:cNvPr id="7" name="Recorded Sound">
            <a:hlinkClick r:id="" action="ppaction://media"/>
            <a:extLst>
              <a:ext uri="{FF2B5EF4-FFF2-40B4-BE49-F238E27FC236}">
                <a16:creationId xmlns:a16="http://schemas.microsoft.com/office/drawing/2014/main" id="{1307FD45-B292-46F9-9C6B-1E2AD6825E84}"/>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439"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315"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03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6"/>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2233D-FB43-4F61-87A5-5E1E70A99D5D}"/>
              </a:ext>
            </a:extLst>
          </p:cNvPr>
          <p:cNvSpPr>
            <a:spLocks noGrp="1"/>
          </p:cNvSpPr>
          <p:nvPr>
            <p:ph type="title"/>
          </p:nvPr>
        </p:nvSpPr>
        <p:spPr>
          <a:xfrm>
            <a:off x="762000" y="261938"/>
            <a:ext cx="3810001" cy="1346993"/>
          </a:xfrm>
        </p:spPr>
        <p:txBody>
          <a:bodyPr>
            <a:normAutofit/>
          </a:bodyPr>
          <a:lstStyle/>
          <a:p>
            <a:r>
              <a:rPr lang="en-GB" sz="4100"/>
              <a:t>Principles of nursing.</a:t>
            </a:r>
          </a:p>
        </p:txBody>
      </p:sp>
      <p:pic>
        <p:nvPicPr>
          <p:cNvPr id="7" name="Graphic 6" descr="Stethoscope">
            <a:extLst>
              <a:ext uri="{FF2B5EF4-FFF2-40B4-BE49-F238E27FC236}">
                <a16:creationId xmlns:a16="http://schemas.microsoft.com/office/drawing/2014/main" id="{15A62D18-C439-4BEB-A6D4-21D12D03C4B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15000" y="762000"/>
            <a:ext cx="5333999" cy="5333999"/>
          </a:xfrm>
          <a:prstGeom prst="rect">
            <a:avLst/>
          </a:prstGeom>
        </p:spPr>
      </p:pic>
      <p:sp>
        <p:nvSpPr>
          <p:cNvPr id="3" name="Content Placeholder 2">
            <a:extLst>
              <a:ext uri="{FF2B5EF4-FFF2-40B4-BE49-F238E27FC236}">
                <a16:creationId xmlns:a16="http://schemas.microsoft.com/office/drawing/2014/main" id="{8C34764A-436B-440F-84D0-77DAFF9B1C1D}"/>
              </a:ext>
            </a:extLst>
          </p:cNvPr>
          <p:cNvSpPr>
            <a:spLocks noGrp="1"/>
          </p:cNvSpPr>
          <p:nvPr>
            <p:ph idx="1"/>
          </p:nvPr>
        </p:nvSpPr>
        <p:spPr>
          <a:xfrm>
            <a:off x="762001" y="3047999"/>
            <a:ext cx="3810000" cy="3048001"/>
          </a:xfrm>
        </p:spPr>
        <p:txBody>
          <a:bodyPr vert="horz" lIns="91440" tIns="45720" rIns="91440" bIns="45720" rtlCol="0" anchor="t">
            <a:normAutofit/>
          </a:bodyPr>
          <a:lstStyle/>
          <a:p>
            <a:pPr marL="0" indent="0">
              <a:buNone/>
            </a:pPr>
            <a:r>
              <a:rPr lang="en-GB"/>
              <a:t>Principles of nursing practise helps to describe what to expect from nursing by everyone including staff, patients and their family &amp; friends.</a:t>
            </a:r>
          </a:p>
          <a:p>
            <a:pPr marL="0" indent="0">
              <a:buNone/>
            </a:pPr>
            <a:endParaRPr lang="en-GB"/>
          </a:p>
        </p:txBody>
      </p:sp>
      <p:pic>
        <p:nvPicPr>
          <p:cNvPr id="4" name="Recorded Sound">
            <a:hlinkClick r:id="" action="ppaction://media"/>
            <a:extLst>
              <a:ext uri="{FF2B5EF4-FFF2-40B4-BE49-F238E27FC236}">
                <a16:creationId xmlns:a16="http://schemas.microsoft.com/office/drawing/2014/main" id="{B22BD95F-82EB-473F-96DE-93E3DD1EEA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6323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E132C-483A-43E3-B761-80D93D944439}"/>
              </a:ext>
            </a:extLst>
          </p:cNvPr>
          <p:cNvSpPr>
            <a:spLocks noGrp="1"/>
          </p:cNvSpPr>
          <p:nvPr>
            <p:ph type="title"/>
          </p:nvPr>
        </p:nvSpPr>
        <p:spPr>
          <a:xfrm>
            <a:off x="762001" y="1524001"/>
            <a:ext cx="3047999" cy="3810000"/>
          </a:xfrm>
        </p:spPr>
        <p:txBody>
          <a:bodyPr anchor="ctr">
            <a:normAutofit/>
          </a:bodyPr>
          <a:lstStyle/>
          <a:p>
            <a:r>
              <a:rPr lang="en-GB"/>
              <a:t>Nursing principles.</a:t>
            </a:r>
          </a:p>
        </p:txBody>
      </p:sp>
      <p:sp>
        <p:nvSpPr>
          <p:cNvPr id="20" name="Freeform: Shape 23">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5">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7" name="Content Placeholder 2">
            <a:extLst>
              <a:ext uri="{FF2B5EF4-FFF2-40B4-BE49-F238E27FC236}">
                <a16:creationId xmlns:a16="http://schemas.microsoft.com/office/drawing/2014/main" id="{385B67B2-835E-472D-B6C0-D2835493E65B}"/>
              </a:ext>
            </a:extLst>
          </p:cNvPr>
          <p:cNvGraphicFramePr>
            <a:graphicFrameLocks noGrp="1"/>
          </p:cNvGraphicFramePr>
          <p:nvPr>
            <p:ph idx="1"/>
            <p:extLst>
              <p:ext uri="{D42A27DB-BD31-4B8C-83A1-F6EECF244321}">
                <p14:modId xmlns:p14="http://schemas.microsoft.com/office/powerpoint/2010/main" val="3256349201"/>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837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18391-C915-47A5-88E5-B03AC59B3E9B}"/>
              </a:ext>
            </a:extLst>
          </p:cNvPr>
          <p:cNvSpPr>
            <a:spLocks noGrp="1"/>
          </p:cNvSpPr>
          <p:nvPr>
            <p:ph type="title"/>
          </p:nvPr>
        </p:nvSpPr>
        <p:spPr>
          <a:xfrm>
            <a:off x="5334000" y="1523999"/>
            <a:ext cx="6096000" cy="1985963"/>
          </a:xfrm>
        </p:spPr>
        <p:txBody>
          <a:bodyPr vert="horz" lIns="91440" tIns="45720" rIns="91440" bIns="45720" rtlCol="0" anchor="b" anchorCtr="0">
            <a:normAutofit/>
          </a:bodyPr>
          <a:lstStyle/>
          <a:p>
            <a:pPr algn="r"/>
            <a:r>
              <a:rPr lang="en-US" sz="6800"/>
              <a:t>Collaboration in care.</a:t>
            </a:r>
          </a:p>
        </p:txBody>
      </p:sp>
      <p:sp>
        <p:nvSpPr>
          <p:cNvPr id="3" name="Content Placeholder 2">
            <a:extLst>
              <a:ext uri="{FF2B5EF4-FFF2-40B4-BE49-F238E27FC236}">
                <a16:creationId xmlns:a16="http://schemas.microsoft.com/office/drawing/2014/main" id="{CDDECDDB-1908-42F8-A02A-CB2E615D7BFE}"/>
              </a:ext>
            </a:extLst>
          </p:cNvPr>
          <p:cNvSpPr>
            <a:spLocks noGrp="1"/>
          </p:cNvSpPr>
          <p:nvPr>
            <p:ph idx="1"/>
          </p:nvPr>
        </p:nvSpPr>
        <p:spPr>
          <a:xfrm>
            <a:off x="5334000" y="3809999"/>
            <a:ext cx="6096000" cy="1985963"/>
          </a:xfrm>
        </p:spPr>
        <p:txBody>
          <a:bodyPr vert="horz" lIns="91440" tIns="45720" rIns="91440" bIns="45720" rtlCol="0" anchor="t">
            <a:normAutofit/>
          </a:bodyPr>
          <a:lstStyle/>
          <a:p>
            <a:pPr marL="0" indent="0" algn="r">
              <a:buNone/>
            </a:pPr>
            <a:r>
              <a:rPr lang="en-US" sz="2400"/>
              <a:t>Definition: the situation of 2 or more people working together to create or achieve the same thing.</a:t>
            </a:r>
          </a:p>
        </p:txBody>
      </p:sp>
      <p:pic>
        <p:nvPicPr>
          <p:cNvPr id="7" name="Graphic 6" descr="Handshake">
            <a:extLst>
              <a:ext uri="{FF2B5EF4-FFF2-40B4-BE49-F238E27FC236}">
                <a16:creationId xmlns:a16="http://schemas.microsoft.com/office/drawing/2014/main" id="{3537A507-4ED0-41D1-B372-224575B0E2F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2000" y="1905000"/>
            <a:ext cx="3048000" cy="3048000"/>
          </a:xfrm>
          <a:prstGeom prst="rect">
            <a:avLst/>
          </a:prstGeom>
        </p:spPr>
      </p:pic>
      <p:grpSp>
        <p:nvGrpSpPr>
          <p:cNvPr id="12" name="Group 11">
            <a:extLst>
              <a:ext uri="{FF2B5EF4-FFF2-40B4-BE49-F238E27FC236}">
                <a16:creationId xmlns:a16="http://schemas.microsoft.com/office/drawing/2014/main" id="{0161F592-9D07-4C65-93BF-7E8831966B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2"/>
            <a:ext cx="874716" cy="6858002"/>
            <a:chOff x="3697284" y="-2"/>
            <a:chExt cx="874716" cy="6858002"/>
          </a:xfrm>
        </p:grpSpPr>
        <p:sp>
          <p:nvSpPr>
            <p:cNvPr id="13" name="Freeform: Shape 12">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1"/>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Recorded Sound">
            <a:hlinkClick r:id="" action="ppaction://media"/>
            <a:extLst>
              <a:ext uri="{FF2B5EF4-FFF2-40B4-BE49-F238E27FC236}">
                <a16:creationId xmlns:a16="http://schemas.microsoft.com/office/drawing/2014/main" id="{42134B28-E395-4C32-A0BE-FC4FA927899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0134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4A0286-201A-4D3F-B4B9-635FA24B5FA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4"/>
          <a:stretch/>
        </p:blipFill>
        <p:spPr>
          <a:xfrm>
            <a:off x="20" y="10"/>
            <a:ext cx="12191435" cy="6857989"/>
          </a:xfrm>
          <a:prstGeom prst="rect">
            <a:avLst/>
          </a:prstGeom>
        </p:spPr>
      </p:pic>
      <p:sp>
        <p:nvSpPr>
          <p:cNvPr id="10" name="Rectangle 9">
            <a:extLst>
              <a:ext uri="{FF2B5EF4-FFF2-40B4-BE49-F238E27FC236}">
                <a16:creationId xmlns:a16="http://schemas.microsoft.com/office/drawing/2014/main" id="{A17823FA-1B3E-4584-8A71-416FCE831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2074"/>
            <a:ext cx="12192001" cy="4733924"/>
          </a:xfrm>
          <a:prstGeom prst="rect">
            <a:avLst/>
          </a:prstGeom>
          <a:gradFill flip="none" rotWithShape="1">
            <a:gsLst>
              <a:gs pos="41000">
                <a:srgbClr val="000000">
                  <a:alpha val="30000"/>
                </a:srgbClr>
              </a:gs>
              <a:gs pos="60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1EB0C-9197-40B8-B468-E80344A4E31E}"/>
              </a:ext>
            </a:extLst>
          </p:cNvPr>
          <p:cNvSpPr>
            <a:spLocks noGrp="1"/>
          </p:cNvSpPr>
          <p:nvPr>
            <p:ph type="title"/>
          </p:nvPr>
        </p:nvSpPr>
        <p:spPr>
          <a:xfrm>
            <a:off x="762000" y="773906"/>
            <a:ext cx="10668000" cy="5428110"/>
          </a:xfrm>
        </p:spPr>
        <p:txBody>
          <a:bodyPr vert="horz" lIns="91440" tIns="45720" rIns="91440" bIns="45720" rtlCol="0" anchor="ctr" anchorCtr="0">
            <a:normAutofit fontScale="90000"/>
          </a:bodyPr>
          <a:lstStyle/>
          <a:p>
            <a:pPr algn="ctr"/>
            <a:r>
              <a:rPr lang="en-US" sz="3800">
                <a:solidFill>
                  <a:srgbClr val="FFFFFF"/>
                </a:solidFill>
              </a:rPr>
              <a:t>Collaborative care brings different people together in order to gain the same outcome, whether physical or emotional.</a:t>
            </a:r>
            <a:br>
              <a:rPr lang="en-US" sz="3800"/>
            </a:br>
            <a:r>
              <a:rPr lang="en-US" sz="3800">
                <a:solidFill>
                  <a:srgbClr val="FFFFFF"/>
                </a:solidFill>
              </a:rPr>
              <a:t>Collaborative care involves working closely with various individuals especially the patient and the  patient's family as they are the people who know them best. This then enables staff to know them better and the patient can be reassured that their needs will always be adhered too, and communication will always be the key to reassuring them that their best interest is the main concern in the care they receive.</a:t>
            </a:r>
          </a:p>
        </p:txBody>
      </p:sp>
    </p:spTree>
    <p:extLst>
      <p:ext uri="{BB962C8B-B14F-4D97-AF65-F5344CB8AC3E}">
        <p14:creationId xmlns:p14="http://schemas.microsoft.com/office/powerpoint/2010/main" val="1400908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630B4-9BD1-46E0-9CEC-B91395DF740D}"/>
              </a:ext>
            </a:extLst>
          </p:cNvPr>
          <p:cNvSpPr>
            <a:spLocks noGrp="1"/>
          </p:cNvSpPr>
          <p:nvPr>
            <p:ph type="title"/>
          </p:nvPr>
        </p:nvSpPr>
        <p:spPr>
          <a:xfrm>
            <a:off x="762001" y="2286000"/>
            <a:ext cx="3810000" cy="3810000"/>
          </a:xfrm>
        </p:spPr>
        <p:txBody>
          <a:bodyPr>
            <a:normAutofit/>
          </a:bodyPr>
          <a:lstStyle/>
          <a:p>
            <a:pPr algn="r"/>
            <a:r>
              <a:rPr lang="en-GB" dirty="0"/>
              <a:t>Benefits of Multi- disciplinary agency working.</a:t>
            </a:r>
          </a:p>
        </p:txBody>
      </p:sp>
      <p:sp>
        <p:nvSpPr>
          <p:cNvPr id="3" name="Content Placeholder 2">
            <a:extLst>
              <a:ext uri="{FF2B5EF4-FFF2-40B4-BE49-F238E27FC236}">
                <a16:creationId xmlns:a16="http://schemas.microsoft.com/office/drawing/2014/main" id="{2882AB16-82AF-4701-9CF4-00876A5837FA}"/>
              </a:ext>
            </a:extLst>
          </p:cNvPr>
          <p:cNvSpPr>
            <a:spLocks noGrp="1"/>
          </p:cNvSpPr>
          <p:nvPr>
            <p:ph idx="1"/>
          </p:nvPr>
        </p:nvSpPr>
        <p:spPr>
          <a:xfrm>
            <a:off x="5334001" y="1545168"/>
            <a:ext cx="6095999" cy="4995333"/>
          </a:xfrm>
        </p:spPr>
        <p:txBody>
          <a:bodyPr vert="horz" lIns="91440" tIns="45720" rIns="91440" bIns="45720" rtlCol="0" anchor="t">
            <a:normAutofit/>
          </a:bodyPr>
          <a:lstStyle/>
          <a:p>
            <a:r>
              <a:rPr lang="en-GB" sz="2200"/>
              <a:t>Different people from other departments who are working with the same patient may see different things when with the patient these could be ; nurses, doctors, speech therapists, physiotherapist, district nurses, family and carers. When all parties interact and communicate, they can see a bigger picture of the patients' needs therefore they can discuss the way forward in what care is best for the patient. Everyone in the team will have a different opinion and together the best outcome for the patient will be met.</a:t>
            </a:r>
          </a:p>
          <a:p>
            <a:r>
              <a:rPr lang="en-GB" sz="2200"/>
              <a:t>All care and treatment after working together will become personal-centred to the individual's needs.</a:t>
            </a:r>
          </a:p>
          <a:p>
            <a:r>
              <a:rPr lang="en-GB" sz="2200"/>
              <a:t>The next few slides will show how this can work to achieve the best outcomes.</a:t>
            </a:r>
          </a:p>
        </p:txBody>
      </p:sp>
      <p:pic>
        <p:nvPicPr>
          <p:cNvPr id="4" name="Recorded Sound">
            <a:hlinkClick r:id="" action="ppaction://media"/>
            <a:extLst>
              <a:ext uri="{FF2B5EF4-FFF2-40B4-BE49-F238E27FC236}">
                <a16:creationId xmlns:a16="http://schemas.microsoft.com/office/drawing/2014/main" id="{9CD15958-B3F2-4085-8523-3E2B8F13E3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9856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CD019F-0274-4784-9AA2-D51394F59EB1}"/>
              </a:ext>
            </a:extLst>
          </p:cNvPr>
          <p:cNvSpPr>
            <a:spLocks noGrp="1"/>
          </p:cNvSpPr>
          <p:nvPr>
            <p:ph type="title"/>
          </p:nvPr>
        </p:nvSpPr>
        <p:spPr>
          <a:xfrm>
            <a:off x="762000" y="1524000"/>
            <a:ext cx="3810001" cy="1263649"/>
          </a:xfrm>
        </p:spPr>
        <p:txBody>
          <a:bodyPr>
            <a:normAutofit/>
          </a:bodyPr>
          <a:lstStyle/>
          <a:p>
            <a:r>
              <a:rPr lang="en-GB" sz="2800"/>
              <a:t>Attendees in the multi-disciplinary meeting.</a:t>
            </a:r>
          </a:p>
        </p:txBody>
      </p:sp>
      <p:pic>
        <p:nvPicPr>
          <p:cNvPr id="4" name="Picture 4" descr="A picture containing icon&#10;&#10;Description automatically generated">
            <a:extLst>
              <a:ext uri="{FF2B5EF4-FFF2-40B4-BE49-F238E27FC236}">
                <a16:creationId xmlns:a16="http://schemas.microsoft.com/office/drawing/2014/main" id="{53A148CF-D308-4AA2-91F0-17C457E5489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0" y="762000"/>
            <a:ext cx="5333999" cy="5333999"/>
          </a:xfrm>
          <a:prstGeom prst="rect">
            <a:avLst/>
          </a:prstGeom>
        </p:spPr>
      </p:pic>
      <p:sp>
        <p:nvSpPr>
          <p:cNvPr id="3" name="Content Placeholder 2">
            <a:extLst>
              <a:ext uri="{FF2B5EF4-FFF2-40B4-BE49-F238E27FC236}">
                <a16:creationId xmlns:a16="http://schemas.microsoft.com/office/drawing/2014/main" id="{8C04E07F-803C-43B7-A241-76259381F06E}"/>
              </a:ext>
            </a:extLst>
          </p:cNvPr>
          <p:cNvSpPr>
            <a:spLocks noGrp="1"/>
          </p:cNvSpPr>
          <p:nvPr>
            <p:ph idx="1"/>
          </p:nvPr>
        </p:nvSpPr>
        <p:spPr>
          <a:xfrm>
            <a:off x="762001" y="3047999"/>
            <a:ext cx="3810000" cy="3048001"/>
          </a:xfrm>
        </p:spPr>
        <p:txBody>
          <a:bodyPr vert="horz" lIns="91440" tIns="45720" rIns="91440" bIns="45720" rtlCol="0">
            <a:normAutofit/>
          </a:bodyPr>
          <a:lstStyle/>
          <a:p>
            <a:r>
              <a:rPr lang="en-GB" sz="1500"/>
              <a:t>Social worker</a:t>
            </a:r>
          </a:p>
          <a:p>
            <a:r>
              <a:rPr lang="en-GB" sz="1500"/>
              <a:t>Care home manager</a:t>
            </a:r>
          </a:p>
          <a:p>
            <a:r>
              <a:rPr lang="en-GB" sz="1500"/>
              <a:t>Keyworker (myself)</a:t>
            </a:r>
          </a:p>
          <a:p>
            <a:r>
              <a:rPr lang="en-GB" sz="1500"/>
              <a:t>Youth offending officer</a:t>
            </a:r>
          </a:p>
          <a:p>
            <a:r>
              <a:rPr lang="en-GB" sz="1500"/>
              <a:t>Child protection officer</a:t>
            </a:r>
          </a:p>
          <a:p>
            <a:r>
              <a:rPr lang="en-GB" sz="1500"/>
              <a:t>Police detective</a:t>
            </a:r>
          </a:p>
          <a:p>
            <a:r>
              <a:rPr lang="en-GB" sz="1500"/>
              <a:t>Head teacher</a:t>
            </a:r>
          </a:p>
          <a:p>
            <a:r>
              <a:rPr lang="en-GB" sz="1500"/>
              <a:t>Mental health nurse</a:t>
            </a:r>
          </a:p>
          <a:p>
            <a:r>
              <a:rPr lang="en-GB" sz="1500" err="1"/>
              <a:t>Banardos</a:t>
            </a:r>
            <a:r>
              <a:rPr lang="en-GB" sz="1500"/>
              <a:t> worker</a:t>
            </a:r>
          </a:p>
          <a:p>
            <a:endParaRPr lang="en-GB" sz="1500"/>
          </a:p>
          <a:p>
            <a:endParaRPr lang="en-GB" sz="1500"/>
          </a:p>
        </p:txBody>
      </p:sp>
      <p:sp>
        <p:nvSpPr>
          <p:cNvPr id="5" name="TextBox 4">
            <a:extLst>
              <a:ext uri="{FF2B5EF4-FFF2-40B4-BE49-F238E27FC236}">
                <a16:creationId xmlns:a16="http://schemas.microsoft.com/office/drawing/2014/main" id="{C2234DEE-DE46-41E0-9350-7C9C3BCCBC55}"/>
              </a:ext>
            </a:extLst>
          </p:cNvPr>
          <p:cNvSpPr txBox="1"/>
          <p:nvPr/>
        </p:nvSpPr>
        <p:spPr>
          <a:xfrm>
            <a:off x="8729133" y="5895944"/>
            <a:ext cx="231986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pic>
        <p:nvPicPr>
          <p:cNvPr id="6" name="Recorded Sound">
            <a:hlinkClick r:id="" action="ppaction://media"/>
            <a:extLst>
              <a:ext uri="{FF2B5EF4-FFF2-40B4-BE49-F238E27FC236}">
                <a16:creationId xmlns:a16="http://schemas.microsoft.com/office/drawing/2014/main" id="{B8F7AD18-6CCE-4DC5-B9AB-BE1D5F5CF6C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7526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00A1-4729-4C3F-A967-8D5076F5D670}"/>
              </a:ext>
            </a:extLst>
          </p:cNvPr>
          <p:cNvSpPr>
            <a:spLocks noGrp="1"/>
          </p:cNvSpPr>
          <p:nvPr>
            <p:ph type="title"/>
          </p:nvPr>
        </p:nvSpPr>
        <p:spPr>
          <a:xfrm>
            <a:off x="762000" y="179917"/>
            <a:ext cx="9144000" cy="1200149"/>
          </a:xfrm>
        </p:spPr>
        <p:txBody>
          <a:bodyPr>
            <a:normAutofit fontScale="90000"/>
          </a:bodyPr>
          <a:lstStyle/>
          <a:p>
            <a:r>
              <a:rPr lang="en-GB" dirty="0"/>
              <a:t>Outline on why the meeting was being held.</a:t>
            </a:r>
          </a:p>
        </p:txBody>
      </p:sp>
      <p:sp>
        <p:nvSpPr>
          <p:cNvPr id="3" name="Content Placeholder 2">
            <a:extLst>
              <a:ext uri="{FF2B5EF4-FFF2-40B4-BE49-F238E27FC236}">
                <a16:creationId xmlns:a16="http://schemas.microsoft.com/office/drawing/2014/main" id="{5546443A-4DBB-4A45-9A5E-54139BB65710}"/>
              </a:ext>
            </a:extLst>
          </p:cNvPr>
          <p:cNvSpPr>
            <a:spLocks noGrp="1"/>
          </p:cNvSpPr>
          <p:nvPr>
            <p:ph sz="half" idx="1"/>
          </p:nvPr>
        </p:nvSpPr>
        <p:spPr>
          <a:xfrm>
            <a:off x="762000" y="1555750"/>
            <a:ext cx="4572000" cy="4540250"/>
          </a:xfrm>
        </p:spPr>
        <p:txBody>
          <a:bodyPr vert="horz" lIns="91440" tIns="45720" rIns="91440" bIns="45720" rtlCol="0" anchor="t">
            <a:normAutofit/>
          </a:bodyPr>
          <a:lstStyle/>
          <a:p>
            <a:r>
              <a:rPr lang="en-GB"/>
              <a:t>Ks was a 15-year-old who had been abused by several male family members, he had developed sexual urges towards younger male subjects (consensual activities had taken place in school), and when challenged Ks assaulted a teacher which ended up with an arrest taking place.</a:t>
            </a:r>
            <a:endParaRPr lang="en-US"/>
          </a:p>
        </p:txBody>
      </p:sp>
      <p:sp>
        <p:nvSpPr>
          <p:cNvPr id="4" name="Content Placeholder 3">
            <a:extLst>
              <a:ext uri="{FF2B5EF4-FFF2-40B4-BE49-F238E27FC236}">
                <a16:creationId xmlns:a16="http://schemas.microsoft.com/office/drawing/2014/main" id="{45D8CB0C-3BFD-4A19-A3EF-23C945323E70}"/>
              </a:ext>
            </a:extLst>
          </p:cNvPr>
          <p:cNvSpPr>
            <a:spLocks noGrp="1"/>
          </p:cNvSpPr>
          <p:nvPr>
            <p:ph sz="half" idx="2"/>
          </p:nvPr>
        </p:nvSpPr>
        <p:spPr>
          <a:xfrm>
            <a:off x="6858000" y="1555750"/>
            <a:ext cx="4572000" cy="4540250"/>
          </a:xfrm>
        </p:spPr>
        <p:txBody>
          <a:bodyPr vert="horz" lIns="91440" tIns="45720" rIns="91440" bIns="45720" rtlCol="0" anchor="t">
            <a:normAutofit/>
          </a:bodyPr>
          <a:lstStyle/>
          <a:p>
            <a:r>
              <a:rPr lang="en-GB"/>
              <a:t>Ks had also absconded from the residential home into the local community and befriended some local younger males which he had shown interest in before being found by care home staff.</a:t>
            </a:r>
            <a:endParaRPr lang="en-US"/>
          </a:p>
        </p:txBody>
      </p:sp>
      <p:pic>
        <p:nvPicPr>
          <p:cNvPr id="5" name="Recorded Sound">
            <a:hlinkClick r:id="" action="ppaction://media"/>
            <a:extLst>
              <a:ext uri="{FF2B5EF4-FFF2-40B4-BE49-F238E27FC236}">
                <a16:creationId xmlns:a16="http://schemas.microsoft.com/office/drawing/2014/main" id="{4139EDFC-3EDF-4338-9285-F7BE0F1A2A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15894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86F27-25E5-4BA5-A8BE-8B8B9BF1DD7E}"/>
              </a:ext>
            </a:extLst>
          </p:cNvPr>
          <p:cNvSpPr>
            <a:spLocks noGrp="1"/>
          </p:cNvSpPr>
          <p:nvPr>
            <p:ph type="title"/>
          </p:nvPr>
        </p:nvSpPr>
        <p:spPr>
          <a:xfrm>
            <a:off x="762001" y="1524000"/>
            <a:ext cx="2133600" cy="3810000"/>
          </a:xfrm>
        </p:spPr>
        <p:txBody>
          <a:bodyPr vert="horz" lIns="91440" tIns="45720" rIns="91440" bIns="45720" rtlCol="0" anchor="t" anchorCtr="0">
            <a:normAutofit/>
          </a:bodyPr>
          <a:lstStyle/>
          <a:p>
            <a:r>
              <a:rPr lang="en-US" sz="3400" kern="1200">
                <a:solidFill>
                  <a:schemeClr val="tx1"/>
                </a:solidFill>
                <a:latin typeface="+mj-lt"/>
                <a:ea typeface="+mj-ea"/>
                <a:cs typeface="+mj-cs"/>
              </a:rPr>
              <a:t>What was discussed !!!          </a:t>
            </a:r>
          </a:p>
        </p:txBody>
      </p:sp>
      <p:pic>
        <p:nvPicPr>
          <p:cNvPr id="86" name="Picture 86" descr="A person standing in front of a window&#10;&#10;Description automatically generated">
            <a:extLst>
              <a:ext uri="{FF2B5EF4-FFF2-40B4-BE49-F238E27FC236}">
                <a16:creationId xmlns:a16="http://schemas.microsoft.com/office/drawing/2014/main" id="{180542DA-1CBE-4B7A-8AA0-4068FD735ABF}"/>
              </a:ext>
            </a:extLst>
          </p:cNvPr>
          <p:cNvPicPr>
            <a:picLocks noGrp="1" noChangeAspect="1"/>
          </p:cNvPicPr>
          <p:nvPr>
            <p:ph sz="half" idx="2"/>
          </p:nvPr>
        </p:nvPicPr>
        <p:blipFill rotWithShape="1">
          <a:blip r:embed="rId4">
            <a:extLst>
              <a:ext uri="{837473B0-CC2E-450A-ABE3-18F120FF3D39}">
                <a1611:picAttrSrcUrl xmlns:a1611="http://schemas.microsoft.com/office/drawing/2016/11/main" r:id="rId5"/>
              </a:ext>
            </a:extLst>
          </a:blip>
          <a:srcRect l="36217" r="13949" b="-2"/>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94" name="Freeform: Shape 93">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6F71B77-EEE1-4AAC-8C8F-8EF91B5D2184}"/>
              </a:ext>
            </a:extLst>
          </p:cNvPr>
          <p:cNvSpPr>
            <a:spLocks noGrp="1"/>
          </p:cNvSpPr>
          <p:nvPr>
            <p:ph sz="half" idx="1"/>
          </p:nvPr>
        </p:nvSpPr>
        <p:spPr>
          <a:xfrm>
            <a:off x="3048001" y="583407"/>
            <a:ext cx="3810000" cy="5464967"/>
          </a:xfrm>
        </p:spPr>
        <p:txBody>
          <a:bodyPr vert="horz" lIns="91440" tIns="45720" rIns="91440" bIns="45720" rtlCol="0">
            <a:normAutofit/>
          </a:bodyPr>
          <a:lstStyle/>
          <a:p>
            <a:r>
              <a:rPr lang="en-US" sz="2400"/>
              <a:t>Possibility of being moved into a secure unit with little or no interaction with peers.</a:t>
            </a:r>
          </a:p>
          <a:p>
            <a:r>
              <a:rPr lang="en-US" sz="2400"/>
              <a:t>Having a criminal record before reaching 16.</a:t>
            </a:r>
          </a:p>
          <a:p>
            <a:r>
              <a:rPr lang="en-US" sz="2400"/>
              <a:t>Being labelled and placed on sex offenders' register.</a:t>
            </a:r>
          </a:p>
          <a:p>
            <a:r>
              <a:rPr lang="en-US" sz="2400"/>
              <a:t>Not being able to complete education.</a:t>
            </a:r>
          </a:p>
        </p:txBody>
      </p:sp>
      <p:sp>
        <p:nvSpPr>
          <p:cNvPr id="96" name="Freeform: Shape 95">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TextBox 86">
            <a:extLst>
              <a:ext uri="{FF2B5EF4-FFF2-40B4-BE49-F238E27FC236}">
                <a16:creationId xmlns:a16="http://schemas.microsoft.com/office/drawing/2014/main" id="{FDC0E9C1-1CBE-4D00-9CD0-A3B033A4CF79}"/>
              </a:ext>
            </a:extLst>
          </p:cNvPr>
          <p:cNvSpPr txBox="1"/>
          <p:nvPr/>
        </p:nvSpPr>
        <p:spPr>
          <a:xfrm>
            <a:off x="4808334" y="6503164"/>
            <a:ext cx="6800260"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a:t>
            </a:r>
            <a:r>
              <a:rPr lang="en-US" sz="700" err="1">
                <a:solidFill>
                  <a:srgbClr val="FFFFFF"/>
                </a:solidFill>
              </a:rPr>
              <a:t>lic</a:t>
            </a:r>
            <a:r>
              <a:rPr lang="en-US" sz="700" err="1">
                <a:ea typeface="+mn-lt"/>
                <a:cs typeface="+mn-lt"/>
              </a:rPr>
              <a:t>Flickr</a:t>
            </a:r>
            <a:r>
              <a:rPr lang="en-US" sz="700">
                <a:ea typeface="+mn-lt"/>
                <a:cs typeface="+mn-lt"/>
              </a:rPr>
              <a:t>. 2020. Flickr. [ONLINE] Available at: </a:t>
            </a:r>
            <a:r>
              <a:rPr lang="en-US" sz="700">
                <a:ea typeface="+mn-lt"/>
                <a:cs typeface="+mn-lt"/>
                <a:hlinkClick r:id="rId7"/>
              </a:rPr>
              <a:t>https://www.flickr.com/photos/rockinpaddy/2267048815</a:t>
            </a:r>
            <a:r>
              <a:rPr lang="en-US" sz="700">
                <a:ea typeface="+mn-lt"/>
                <a:cs typeface="+mn-lt"/>
              </a:rPr>
              <a:t>. [Accessed 27 October 2020]. </a:t>
            </a:r>
            <a:r>
              <a:rPr lang="en-US" sz="700" err="1">
                <a:solidFill>
                  <a:srgbClr val="FFFFFF"/>
                </a:solidFill>
              </a:rPr>
              <a:t>ensed</a:t>
            </a:r>
            <a:r>
              <a:rPr lang="en-US" sz="700">
                <a:solidFill>
                  <a:srgbClr val="FFFFFF"/>
                </a:solidFill>
              </a:rPr>
              <a:t>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4" name="Recorded Sound">
            <a:hlinkClick r:id="" action="ppaction://media"/>
            <a:extLst>
              <a:ext uri="{FF2B5EF4-FFF2-40B4-BE49-F238E27FC236}">
                <a16:creationId xmlns:a16="http://schemas.microsoft.com/office/drawing/2014/main" id="{F695DC90-5FC6-4F2F-A897-54FAE5E81F5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75133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6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eeting">
            <a:extLst>
              <a:ext uri="{FF2B5EF4-FFF2-40B4-BE49-F238E27FC236}">
                <a16:creationId xmlns:a16="http://schemas.microsoft.com/office/drawing/2014/main" id="{6F65BCFB-F8DD-40EA-8CB9-BDC267715B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717" y="782595"/>
            <a:ext cx="2727366" cy="2727366"/>
          </a:xfrm>
          <a:prstGeom prst="rect">
            <a:avLst/>
          </a:prstGeom>
        </p:spPr>
      </p:pic>
      <p:grpSp>
        <p:nvGrpSpPr>
          <p:cNvPr id="17" name="Group 16">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8" name="Freeform: Shape 17">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02731A2-4887-4D4C-82DD-49627BC9EBB5}"/>
              </a:ext>
            </a:extLst>
          </p:cNvPr>
          <p:cNvSpPr>
            <a:spLocks noGrp="1"/>
          </p:cNvSpPr>
          <p:nvPr>
            <p:ph type="title"/>
          </p:nvPr>
        </p:nvSpPr>
        <p:spPr>
          <a:xfrm>
            <a:off x="762000" y="1005416"/>
            <a:ext cx="5334000" cy="2504546"/>
          </a:xfrm>
        </p:spPr>
        <p:txBody>
          <a:bodyPr vert="horz" lIns="91440" tIns="45720" rIns="91440" bIns="45720" rtlCol="0" anchor="b" anchorCtr="0">
            <a:normAutofit fontScale="90000"/>
          </a:bodyPr>
          <a:lstStyle/>
          <a:p>
            <a:r>
              <a:rPr lang="en-US" sz="6200"/>
              <a:t>My contribution &amp; arguments to the meeting.</a:t>
            </a:r>
          </a:p>
        </p:txBody>
      </p:sp>
    </p:spTree>
    <p:extLst>
      <p:ext uri="{BB962C8B-B14F-4D97-AF65-F5344CB8AC3E}">
        <p14:creationId xmlns:p14="http://schemas.microsoft.com/office/powerpoint/2010/main" val="2348087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CDAF-F854-4558-A683-51C6E0969241}"/>
              </a:ext>
            </a:extLst>
          </p:cNvPr>
          <p:cNvSpPr>
            <a:spLocks noGrp="1"/>
          </p:cNvSpPr>
          <p:nvPr>
            <p:ph type="title"/>
          </p:nvPr>
        </p:nvSpPr>
        <p:spPr>
          <a:xfrm>
            <a:off x="762000" y="285750"/>
            <a:ext cx="9144000" cy="1665815"/>
          </a:xfrm>
        </p:spPr>
        <p:txBody>
          <a:bodyPr>
            <a:normAutofit/>
          </a:bodyPr>
          <a:lstStyle/>
          <a:p>
            <a:r>
              <a:rPr lang="en-GB"/>
              <a:t>My questions to the panel.</a:t>
            </a:r>
          </a:p>
        </p:txBody>
      </p:sp>
      <p:sp>
        <p:nvSpPr>
          <p:cNvPr id="3" name="Content Placeholder 2">
            <a:extLst>
              <a:ext uri="{FF2B5EF4-FFF2-40B4-BE49-F238E27FC236}">
                <a16:creationId xmlns:a16="http://schemas.microsoft.com/office/drawing/2014/main" id="{4637FC7C-F3DA-4A28-B171-4D383878D731}"/>
              </a:ext>
            </a:extLst>
          </p:cNvPr>
          <p:cNvSpPr>
            <a:spLocks noGrp="1"/>
          </p:cNvSpPr>
          <p:nvPr>
            <p:ph idx="1"/>
          </p:nvPr>
        </p:nvSpPr>
        <p:spPr>
          <a:xfrm>
            <a:off x="762000" y="1608665"/>
            <a:ext cx="10668000" cy="4603751"/>
          </a:xfrm>
        </p:spPr>
        <p:txBody>
          <a:bodyPr vert="horz" lIns="91440" tIns="45720" rIns="91440" bIns="45720" rtlCol="0" anchor="t">
            <a:normAutofit/>
          </a:bodyPr>
          <a:lstStyle/>
          <a:p>
            <a:r>
              <a:rPr lang="en-GB"/>
              <a:t>Should a 15-year-old be segregated from peers?</a:t>
            </a:r>
          </a:p>
          <a:p>
            <a:r>
              <a:rPr lang="en-GB"/>
              <a:t>Should a 15-year-old miss out on education due to funding not being available for a 1-2-1 placement to be with them?</a:t>
            </a:r>
          </a:p>
          <a:p>
            <a:r>
              <a:rPr lang="en-GB"/>
              <a:t>Not having the correct counselling and sexual behaviour help from Barnardo's due to funding not being approved? (after being abused by several family members this should have been sorted ASAP)</a:t>
            </a:r>
          </a:p>
          <a:p>
            <a:r>
              <a:rPr lang="en-GB"/>
              <a:t>Should they be punished for the lack of help that has not been given to them when it was needed?</a:t>
            </a:r>
          </a:p>
          <a:p>
            <a:pPr marL="0" indent="0">
              <a:buNone/>
            </a:pPr>
            <a:endParaRPr lang="en-GB"/>
          </a:p>
          <a:p>
            <a:endParaRPr lang="en-GB"/>
          </a:p>
          <a:p>
            <a:endParaRPr lang="en-GB"/>
          </a:p>
        </p:txBody>
      </p:sp>
      <p:pic>
        <p:nvPicPr>
          <p:cNvPr id="4" name="Recorded Sound">
            <a:hlinkClick r:id="" action="ppaction://media"/>
            <a:extLst>
              <a:ext uri="{FF2B5EF4-FFF2-40B4-BE49-F238E27FC236}">
                <a16:creationId xmlns:a16="http://schemas.microsoft.com/office/drawing/2014/main" id="{64E195FA-55C3-4E8D-A126-82E520D5C8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5321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F46ED-5184-48E4-8D4D-B0D88A4F2AF6}"/>
              </a:ext>
            </a:extLst>
          </p:cNvPr>
          <p:cNvSpPr>
            <a:spLocks noGrp="1"/>
          </p:cNvSpPr>
          <p:nvPr>
            <p:ph type="title"/>
          </p:nvPr>
        </p:nvSpPr>
        <p:spPr>
          <a:xfrm>
            <a:off x="762000" y="476251"/>
            <a:ext cx="3810001" cy="1346992"/>
          </a:xfrm>
        </p:spPr>
        <p:txBody>
          <a:bodyPr vert="horz" lIns="91440" tIns="45720" rIns="91440" bIns="45720" rtlCol="0" anchor="t" anchorCtr="0">
            <a:normAutofit fontScale="90000"/>
          </a:bodyPr>
          <a:lstStyle/>
          <a:p>
            <a:r>
              <a:rPr lang="en-US" sz="4100"/>
              <a:t>My recommendations</a:t>
            </a:r>
            <a:endParaRPr lang="en-US" sz="4100" kern="1200">
              <a:latin typeface="+mj-lt"/>
              <a:ea typeface="+mj-ea"/>
              <a:cs typeface="+mj-cs"/>
            </a:endParaRPr>
          </a:p>
        </p:txBody>
      </p:sp>
      <p:pic>
        <p:nvPicPr>
          <p:cNvPr id="5" name="Picture 5" descr="Diagram&#10;&#10;Description automatically generated">
            <a:extLst>
              <a:ext uri="{FF2B5EF4-FFF2-40B4-BE49-F238E27FC236}">
                <a16:creationId xmlns:a16="http://schemas.microsoft.com/office/drawing/2014/main" id="{4300C806-6200-4A17-8066-C6CB29D9E2E6}"/>
              </a:ext>
            </a:extLst>
          </p:cNvPr>
          <p:cNvPicPr>
            <a:picLocks noGrp="1" noChangeAspect="1"/>
          </p:cNvPicPr>
          <p:nvPr>
            <p:ph sz="half" idx="2"/>
          </p:nvPr>
        </p:nvPicPr>
        <p:blipFill rotWithShape="1">
          <a:blip r:embed="rId4">
            <a:extLst>
              <a:ext uri="{837473B0-CC2E-450A-ABE3-18F120FF3D39}">
                <a1611:picAttrSrcUrl xmlns:a1611="http://schemas.microsoft.com/office/drawing/2016/11/main" r:id="rId5"/>
              </a:ext>
            </a:extLst>
          </a:blip>
          <a:srcRect l="2888"/>
          <a:stretch/>
        </p:blipFill>
        <p:spPr>
          <a:xfrm>
            <a:off x="5334476"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3" name="Content Placeholder 2">
            <a:extLst>
              <a:ext uri="{FF2B5EF4-FFF2-40B4-BE49-F238E27FC236}">
                <a16:creationId xmlns:a16="http://schemas.microsoft.com/office/drawing/2014/main" id="{56B21555-5B1F-47F2-9683-84BB251AAAD2}"/>
              </a:ext>
            </a:extLst>
          </p:cNvPr>
          <p:cNvSpPr>
            <a:spLocks noGrp="1"/>
          </p:cNvSpPr>
          <p:nvPr>
            <p:ph sz="half" idx="1"/>
          </p:nvPr>
        </p:nvSpPr>
        <p:spPr>
          <a:xfrm>
            <a:off x="762001" y="1893094"/>
            <a:ext cx="4345781" cy="4762499"/>
          </a:xfrm>
        </p:spPr>
        <p:txBody>
          <a:bodyPr vert="horz" lIns="91440" tIns="45720" rIns="91440" bIns="45720" rtlCol="0" anchor="t">
            <a:noAutofit/>
          </a:bodyPr>
          <a:lstStyle/>
          <a:p>
            <a:r>
              <a:rPr lang="en-US" sz="2000"/>
              <a:t>To remain in the residential home and work closely with keyworker to keep an eye on mental health.</a:t>
            </a:r>
          </a:p>
          <a:p>
            <a:r>
              <a:rPr lang="en-US" sz="2000"/>
              <a:t>Social worker to chase up funding for a tutor and look up a suitable placement in an integrated school with supervision so they can still interact with peers.</a:t>
            </a:r>
          </a:p>
          <a:p>
            <a:r>
              <a:rPr lang="en-US" sz="2000"/>
              <a:t>Banardos worker to work with social worker and chase funding for behavior work and counselling to begin ASAP.</a:t>
            </a:r>
          </a:p>
          <a:p>
            <a:r>
              <a:rPr lang="en-US" sz="2000"/>
              <a:t>To work as much as possible with together as they as the authorities in protecting them have not done their jobs.</a:t>
            </a:r>
          </a:p>
        </p:txBody>
      </p:sp>
      <p:sp>
        <p:nvSpPr>
          <p:cNvPr id="22" name="Freeform: Shape 21">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292A0CE-113F-4AC1-AC17-6E3E9C60486C}"/>
              </a:ext>
            </a:extLst>
          </p:cNvPr>
          <p:cNvSpPr txBox="1"/>
          <p:nvPr/>
        </p:nvSpPr>
        <p:spPr>
          <a:xfrm>
            <a:off x="8387267" y="6657945"/>
            <a:ext cx="24593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4" name="Recorded Sound">
            <a:hlinkClick r:id="" action="ppaction://media"/>
            <a:extLst>
              <a:ext uri="{FF2B5EF4-FFF2-40B4-BE49-F238E27FC236}">
                <a16:creationId xmlns:a16="http://schemas.microsoft.com/office/drawing/2014/main" id="{AD6145EA-DFA4-4511-A7F8-A067D268DB6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4481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6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CAEA4-20B8-493C-95C1-2B9C9A51D367}"/>
              </a:ext>
            </a:extLst>
          </p:cNvPr>
          <p:cNvSpPr>
            <a:spLocks noGrp="1"/>
          </p:cNvSpPr>
          <p:nvPr>
            <p:ph type="title"/>
          </p:nvPr>
        </p:nvSpPr>
        <p:spPr>
          <a:xfrm>
            <a:off x="762000" y="1524000"/>
            <a:ext cx="3810001" cy="1263649"/>
          </a:xfrm>
        </p:spPr>
        <p:txBody>
          <a:bodyPr vert="horz" lIns="91440" tIns="45720" rIns="91440" bIns="45720" rtlCol="0" anchor="t" anchorCtr="0">
            <a:normAutofit/>
          </a:bodyPr>
          <a:lstStyle/>
          <a:p>
            <a:r>
              <a:rPr lang="en-US" sz="4100" kern="1200">
                <a:solidFill>
                  <a:schemeClr val="tx1"/>
                </a:solidFill>
                <a:latin typeface="+mj-lt"/>
                <a:ea typeface="+mj-ea"/>
                <a:cs typeface="+mj-cs"/>
              </a:rPr>
              <a:t>Outcome of the meeting.</a:t>
            </a:r>
          </a:p>
        </p:txBody>
      </p:sp>
      <p:pic>
        <p:nvPicPr>
          <p:cNvPr id="12" name="Picture 12" descr="A picture containing logo&#10;&#10;Description automatically generated">
            <a:extLst>
              <a:ext uri="{FF2B5EF4-FFF2-40B4-BE49-F238E27FC236}">
                <a16:creationId xmlns:a16="http://schemas.microsoft.com/office/drawing/2014/main" id="{D6BCE6C0-B4CB-49C7-BD1E-9A834CD92BAE}"/>
              </a:ext>
            </a:extLst>
          </p:cNvPr>
          <p:cNvPicPr>
            <a:picLocks noGrp="1" noChangeAspect="1"/>
          </p:cNvPicPr>
          <p:nvPr>
            <p:ph sz="half" idx="2"/>
          </p:nvPr>
        </p:nvPicPr>
        <p:blipFill>
          <a:blip r:embed="rId4">
            <a:extLst>
              <a:ext uri="{837473B0-CC2E-450A-ABE3-18F120FF3D39}">
                <a1611:picAttrSrcUrl xmlns:a1611="http://schemas.microsoft.com/office/drawing/2016/11/main" r:id="rId5"/>
              </a:ext>
            </a:extLst>
          </a:blip>
          <a:stretch>
            <a:fillRect/>
          </a:stretch>
        </p:blipFill>
        <p:spPr>
          <a:xfrm>
            <a:off x="5594986" y="762000"/>
            <a:ext cx="5574028" cy="5333999"/>
          </a:xfrm>
          <a:prstGeom prst="rect">
            <a:avLst/>
          </a:prstGeom>
        </p:spPr>
      </p:pic>
      <p:sp>
        <p:nvSpPr>
          <p:cNvPr id="3" name="Content Placeholder 2">
            <a:extLst>
              <a:ext uri="{FF2B5EF4-FFF2-40B4-BE49-F238E27FC236}">
                <a16:creationId xmlns:a16="http://schemas.microsoft.com/office/drawing/2014/main" id="{D29CDECA-2BBB-4D83-96DD-9206556752EC}"/>
              </a:ext>
            </a:extLst>
          </p:cNvPr>
          <p:cNvSpPr>
            <a:spLocks noGrp="1"/>
          </p:cNvSpPr>
          <p:nvPr>
            <p:ph sz="half" idx="1"/>
          </p:nvPr>
        </p:nvSpPr>
        <p:spPr>
          <a:xfrm>
            <a:off x="762001" y="3047999"/>
            <a:ext cx="3810000" cy="3048001"/>
          </a:xfrm>
        </p:spPr>
        <p:txBody>
          <a:bodyPr vert="horz" lIns="91440" tIns="45720" rIns="91440" bIns="45720" rtlCol="0" anchor="t">
            <a:normAutofit/>
          </a:bodyPr>
          <a:lstStyle/>
          <a:p>
            <a:r>
              <a:rPr lang="en-US" sz="1500"/>
              <a:t>Stay at the Childrens home</a:t>
            </a:r>
          </a:p>
          <a:p>
            <a:r>
              <a:rPr lang="en-US" sz="1500"/>
              <a:t>Push funding for Barnardo's </a:t>
            </a:r>
          </a:p>
          <a:p>
            <a:r>
              <a:rPr lang="en-US" sz="1500"/>
              <a:t>Push funding for a tutor whilst looking for a suitable education setting</a:t>
            </a:r>
          </a:p>
          <a:p>
            <a:r>
              <a:rPr lang="en-US" sz="1500"/>
              <a:t>Continue key working sessions and monitor mental health with myself</a:t>
            </a:r>
          </a:p>
          <a:p>
            <a:r>
              <a:rPr lang="en-US" sz="1500"/>
              <a:t>Supervise in community</a:t>
            </a:r>
          </a:p>
          <a:p>
            <a:r>
              <a:rPr lang="en-US" sz="1500"/>
              <a:t>Work with youth offending team to reduce chance of a criminal record.</a:t>
            </a:r>
          </a:p>
        </p:txBody>
      </p:sp>
      <p:sp>
        <p:nvSpPr>
          <p:cNvPr id="13" name="TextBox 12">
            <a:extLst>
              <a:ext uri="{FF2B5EF4-FFF2-40B4-BE49-F238E27FC236}">
                <a16:creationId xmlns:a16="http://schemas.microsoft.com/office/drawing/2014/main" id="{C84F0313-8DB2-4D0F-9466-D50E5E15304F}"/>
              </a:ext>
            </a:extLst>
          </p:cNvPr>
          <p:cNvSpPr txBox="1"/>
          <p:nvPr/>
        </p:nvSpPr>
        <p:spPr>
          <a:xfrm>
            <a:off x="8853957" y="5895944"/>
            <a:ext cx="23150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4" name="Recorded Sound">
            <a:hlinkClick r:id="" action="ppaction://media"/>
            <a:extLst>
              <a:ext uri="{FF2B5EF4-FFF2-40B4-BE49-F238E27FC236}">
                <a16:creationId xmlns:a16="http://schemas.microsoft.com/office/drawing/2014/main" id="{45A502AE-8148-4A3F-9664-79E07F372C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3625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hought bubble">
            <a:extLst>
              <a:ext uri="{FF2B5EF4-FFF2-40B4-BE49-F238E27FC236}">
                <a16:creationId xmlns:a16="http://schemas.microsoft.com/office/drawing/2014/main" id="{40CC0F6A-88F2-4187-AAEF-5DAD3DC245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717" y="782595"/>
            <a:ext cx="2727366" cy="2727366"/>
          </a:xfrm>
          <a:prstGeom prst="rect">
            <a:avLst/>
          </a:prstGeom>
        </p:spPr>
      </p:pic>
      <p:grpSp>
        <p:nvGrpSpPr>
          <p:cNvPr id="12" name="Group 1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3" name="Freeform: Shape 1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FCFF34-2BBD-4628-A915-C4AE2CAEE798}"/>
              </a:ext>
            </a:extLst>
          </p:cNvPr>
          <p:cNvSpPr>
            <a:spLocks noGrp="1"/>
          </p:cNvSpPr>
          <p:nvPr>
            <p:ph type="title"/>
          </p:nvPr>
        </p:nvSpPr>
        <p:spPr>
          <a:xfrm>
            <a:off x="762000" y="1523999"/>
            <a:ext cx="5334000" cy="1985963"/>
          </a:xfrm>
        </p:spPr>
        <p:txBody>
          <a:bodyPr vert="horz" lIns="91440" tIns="45720" rIns="91440" bIns="45720" rtlCol="0" anchor="b" anchorCtr="0">
            <a:normAutofit/>
          </a:bodyPr>
          <a:lstStyle/>
          <a:p>
            <a:r>
              <a:rPr lang="en-US" sz="8000"/>
              <a:t>REFLECTION.</a:t>
            </a:r>
          </a:p>
        </p:txBody>
      </p:sp>
    </p:spTree>
    <p:extLst>
      <p:ext uri="{BB962C8B-B14F-4D97-AF65-F5344CB8AC3E}">
        <p14:creationId xmlns:p14="http://schemas.microsoft.com/office/powerpoint/2010/main" val="937921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Freeform: Shape 6">
            <a:extLst>
              <a:ext uri="{FF2B5EF4-FFF2-40B4-BE49-F238E27FC236}">
                <a16:creationId xmlns:a16="http://schemas.microsoft.com/office/drawing/2014/main" id="{C5486FEF-95C5-433A-8B8C-9C07A3C38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82"/>
          </a:xfrm>
          <a:custGeom>
            <a:avLst/>
            <a:gdLst>
              <a:gd name="connsiteX0" fmla="*/ 7230262 w 12192000"/>
              <a:gd name="connsiteY0" fmla="*/ 5906862 h 6099082"/>
              <a:gd name="connsiteX1" fmla="*/ 7197115 w 12192000"/>
              <a:gd name="connsiteY1" fmla="*/ 5913338 h 6099082"/>
              <a:gd name="connsiteX2" fmla="*/ 7214545 w 12192000"/>
              <a:gd name="connsiteY2" fmla="*/ 5911744 h 6099082"/>
              <a:gd name="connsiteX3" fmla="*/ 7230262 w 12192000"/>
              <a:gd name="connsiteY3" fmla="*/ 5906862 h 6099082"/>
              <a:gd name="connsiteX4" fmla="*/ 7009120 w 12192000"/>
              <a:gd name="connsiteY4" fmla="*/ 5850263 h 6099082"/>
              <a:gd name="connsiteX5" fmla="*/ 7021563 w 12192000"/>
              <a:gd name="connsiteY5" fmla="*/ 5861355 h 6099082"/>
              <a:gd name="connsiteX6" fmla="*/ 7021563 w 12192000"/>
              <a:gd name="connsiteY6" fmla="*/ 5861354 h 6099082"/>
              <a:gd name="connsiteX7" fmla="*/ 7768443 w 12192000"/>
              <a:gd name="connsiteY7" fmla="*/ 5742074 h 6099082"/>
              <a:gd name="connsiteX8" fmla="*/ 7768443 w 12192000"/>
              <a:gd name="connsiteY8" fmla="*/ 5742075 h 6099082"/>
              <a:gd name="connsiteX9" fmla="*/ 7792447 w 12192000"/>
              <a:gd name="connsiteY9" fmla="*/ 5764553 h 6099082"/>
              <a:gd name="connsiteX10" fmla="*/ 7768443 w 12192000"/>
              <a:gd name="connsiteY10" fmla="*/ 5742074 h 6099082"/>
              <a:gd name="connsiteX11" fmla="*/ 4038748 w 12192000"/>
              <a:gd name="connsiteY11" fmla="*/ 5739955 h 6099082"/>
              <a:gd name="connsiteX12" fmla="*/ 4030517 w 12192000"/>
              <a:gd name="connsiteY12" fmla="*/ 5751599 h 6099082"/>
              <a:gd name="connsiteX13" fmla="*/ 4015609 w 12192000"/>
              <a:gd name="connsiteY13" fmla="*/ 5770450 h 6099082"/>
              <a:gd name="connsiteX14" fmla="*/ 3996845 w 12192000"/>
              <a:gd name="connsiteY14" fmla="*/ 5780104 h 6099082"/>
              <a:gd name="connsiteX15" fmla="*/ 4030518 w 12192000"/>
              <a:gd name="connsiteY15" fmla="*/ 5751599 h 6099082"/>
              <a:gd name="connsiteX16" fmla="*/ 6245343 w 12192000"/>
              <a:gd name="connsiteY16" fmla="*/ 5736549 h 6099082"/>
              <a:gd name="connsiteX17" fmla="*/ 6274406 w 12192000"/>
              <a:gd name="connsiteY17" fmla="*/ 5743345 h 6099082"/>
              <a:gd name="connsiteX18" fmla="*/ 6291246 w 12192000"/>
              <a:gd name="connsiteY18" fmla="*/ 5749662 h 6099082"/>
              <a:gd name="connsiteX19" fmla="*/ 6291385 w 12192000"/>
              <a:gd name="connsiteY19" fmla="*/ 5749714 h 6099082"/>
              <a:gd name="connsiteX20" fmla="*/ 6306284 w 12192000"/>
              <a:gd name="connsiteY20" fmla="*/ 5755552 h 6099082"/>
              <a:gd name="connsiteX21" fmla="*/ 6308075 w 12192000"/>
              <a:gd name="connsiteY21" fmla="*/ 5755968 h 6099082"/>
              <a:gd name="connsiteX22" fmla="*/ 6313854 w 12192000"/>
              <a:gd name="connsiteY22" fmla="*/ 5758133 h 6099082"/>
              <a:gd name="connsiteX23" fmla="*/ 6337047 w 12192000"/>
              <a:gd name="connsiteY23" fmla="*/ 5762696 h 6099082"/>
              <a:gd name="connsiteX24" fmla="*/ 6308075 w 12192000"/>
              <a:gd name="connsiteY24" fmla="*/ 5755968 h 6099082"/>
              <a:gd name="connsiteX25" fmla="*/ 6291385 w 12192000"/>
              <a:gd name="connsiteY25" fmla="*/ 5749714 h 6099082"/>
              <a:gd name="connsiteX26" fmla="*/ 6276197 w 12192000"/>
              <a:gd name="connsiteY26" fmla="*/ 5743764 h 6099082"/>
              <a:gd name="connsiteX27" fmla="*/ 6274406 w 12192000"/>
              <a:gd name="connsiteY27" fmla="*/ 5743345 h 6099082"/>
              <a:gd name="connsiteX28" fmla="*/ 6268612 w 12192000"/>
              <a:gd name="connsiteY28" fmla="*/ 5741171 h 6099082"/>
              <a:gd name="connsiteX29" fmla="*/ 6245343 w 12192000"/>
              <a:gd name="connsiteY29" fmla="*/ 5736549 h 6099082"/>
              <a:gd name="connsiteX30" fmla="*/ 3871824 w 12192000"/>
              <a:gd name="connsiteY30" fmla="*/ 5726642 h 6099082"/>
              <a:gd name="connsiteX31" fmla="*/ 3908498 w 12192000"/>
              <a:gd name="connsiteY31" fmla="*/ 5756123 h 6099082"/>
              <a:gd name="connsiteX32" fmla="*/ 3908984 w 12192000"/>
              <a:gd name="connsiteY32" fmla="*/ 5756350 h 6099082"/>
              <a:gd name="connsiteX33" fmla="*/ 3908498 w 12192000"/>
              <a:gd name="connsiteY33" fmla="*/ 5756123 h 6099082"/>
              <a:gd name="connsiteX34" fmla="*/ 3871824 w 12192000"/>
              <a:gd name="connsiteY34" fmla="*/ 5726642 h 6099082"/>
              <a:gd name="connsiteX35" fmla="*/ 6558837 w 12192000"/>
              <a:gd name="connsiteY35" fmla="*/ 5706717 h 6099082"/>
              <a:gd name="connsiteX36" fmla="*/ 6529984 w 12192000"/>
              <a:gd name="connsiteY36" fmla="*/ 5708163 h 6099082"/>
              <a:gd name="connsiteX37" fmla="*/ 6589207 w 12192000"/>
              <a:gd name="connsiteY37" fmla="*/ 5711593 h 6099082"/>
              <a:gd name="connsiteX38" fmla="*/ 6558837 w 12192000"/>
              <a:gd name="connsiteY38" fmla="*/ 5706717 h 6099082"/>
              <a:gd name="connsiteX39" fmla="*/ 4834454 w 12192000"/>
              <a:gd name="connsiteY39" fmla="*/ 5646059 h 6099082"/>
              <a:gd name="connsiteX40" fmla="*/ 4883985 w 12192000"/>
              <a:gd name="connsiteY40" fmla="*/ 5670301 h 6099082"/>
              <a:gd name="connsiteX41" fmla="*/ 4858238 w 12192000"/>
              <a:gd name="connsiteY41" fmla="*/ 5663787 h 6099082"/>
              <a:gd name="connsiteX42" fmla="*/ 4834454 w 12192000"/>
              <a:gd name="connsiteY42" fmla="*/ 5646059 h 6099082"/>
              <a:gd name="connsiteX43" fmla="*/ 5056443 w 12192000"/>
              <a:gd name="connsiteY43" fmla="*/ 5643725 h 6099082"/>
              <a:gd name="connsiteX44" fmla="*/ 5072588 w 12192000"/>
              <a:gd name="connsiteY44" fmla="*/ 5644505 h 6099082"/>
              <a:gd name="connsiteX45" fmla="*/ 5089161 w 12192000"/>
              <a:gd name="connsiteY45" fmla="*/ 5653107 h 6099082"/>
              <a:gd name="connsiteX46" fmla="*/ 5056443 w 12192000"/>
              <a:gd name="connsiteY46" fmla="*/ 5643725 h 6099082"/>
              <a:gd name="connsiteX47" fmla="*/ 739852 w 12192000"/>
              <a:gd name="connsiteY47" fmla="*/ 5343843 h 6099082"/>
              <a:gd name="connsiteX48" fmla="*/ 724278 w 12192000"/>
              <a:gd name="connsiteY48" fmla="*/ 5365062 h 6099082"/>
              <a:gd name="connsiteX49" fmla="*/ 708621 w 12192000"/>
              <a:gd name="connsiteY49" fmla="*/ 5381222 h 6099082"/>
              <a:gd name="connsiteX50" fmla="*/ 691439 w 12192000"/>
              <a:gd name="connsiteY50" fmla="*/ 5386697 h 6099082"/>
              <a:gd name="connsiteX51" fmla="*/ 708622 w 12192000"/>
              <a:gd name="connsiteY51" fmla="*/ 5381222 h 6099082"/>
              <a:gd name="connsiteX52" fmla="*/ 724279 w 12192000"/>
              <a:gd name="connsiteY52" fmla="*/ 5365062 h 6099082"/>
              <a:gd name="connsiteX53" fmla="*/ 739852 w 12192000"/>
              <a:gd name="connsiteY53" fmla="*/ 5343843 h 6099082"/>
              <a:gd name="connsiteX54" fmla="*/ 8934151 w 12192000"/>
              <a:gd name="connsiteY54" fmla="*/ 5275333 h 6099082"/>
              <a:gd name="connsiteX55" fmla="*/ 8954249 w 12192000"/>
              <a:gd name="connsiteY55" fmla="*/ 5290264 h 6099082"/>
              <a:gd name="connsiteX56" fmla="*/ 8962389 w 12192000"/>
              <a:gd name="connsiteY56" fmla="*/ 5293563 h 6099082"/>
              <a:gd name="connsiteX57" fmla="*/ 8954250 w 12192000"/>
              <a:gd name="connsiteY57" fmla="*/ 5290264 h 6099082"/>
              <a:gd name="connsiteX58" fmla="*/ 8934151 w 12192000"/>
              <a:gd name="connsiteY58" fmla="*/ 5275333 h 6099082"/>
              <a:gd name="connsiteX59" fmla="*/ 2314816 w 12192000"/>
              <a:gd name="connsiteY59" fmla="*/ 5273737 h 6099082"/>
              <a:gd name="connsiteX60" fmla="*/ 2300909 w 12192000"/>
              <a:gd name="connsiteY60" fmla="*/ 5279143 h 6099082"/>
              <a:gd name="connsiteX61" fmla="*/ 2216515 w 12192000"/>
              <a:gd name="connsiteY61" fmla="*/ 5314887 h 6099082"/>
              <a:gd name="connsiteX62" fmla="*/ 2300910 w 12192000"/>
              <a:gd name="connsiteY62" fmla="*/ 5279143 h 6099082"/>
              <a:gd name="connsiteX63" fmla="*/ 1916629 w 12192000"/>
              <a:gd name="connsiteY63" fmla="*/ 5252000 h 6099082"/>
              <a:gd name="connsiteX64" fmla="*/ 1907132 w 12192000"/>
              <a:gd name="connsiteY64" fmla="*/ 5255330 h 6099082"/>
              <a:gd name="connsiteX65" fmla="*/ 1866619 w 12192000"/>
              <a:gd name="connsiteY65" fmla="*/ 5265015 h 6099082"/>
              <a:gd name="connsiteX66" fmla="*/ 1907133 w 12192000"/>
              <a:gd name="connsiteY66" fmla="*/ 5255330 h 6099082"/>
              <a:gd name="connsiteX67" fmla="*/ 2058204 w 12192000"/>
              <a:gd name="connsiteY67" fmla="*/ 5241232 h 6099082"/>
              <a:gd name="connsiteX68" fmla="*/ 2108194 w 12192000"/>
              <a:gd name="connsiteY68" fmla="*/ 5255939 h 6099082"/>
              <a:gd name="connsiteX69" fmla="*/ 2058204 w 12192000"/>
              <a:gd name="connsiteY69" fmla="*/ 5241232 h 6099082"/>
              <a:gd name="connsiteX70" fmla="*/ 0 w 12192000"/>
              <a:gd name="connsiteY70" fmla="*/ 0 h 6099082"/>
              <a:gd name="connsiteX71" fmla="*/ 12191456 w 12192000"/>
              <a:gd name="connsiteY71" fmla="*/ 0 h 6099082"/>
              <a:gd name="connsiteX72" fmla="*/ 12191456 w 12192000"/>
              <a:gd name="connsiteY72" fmla="*/ 873938 h 6099082"/>
              <a:gd name="connsiteX73" fmla="*/ 12192000 w 12192000"/>
              <a:gd name="connsiteY73" fmla="*/ 873938 h 6099082"/>
              <a:gd name="connsiteX74" fmla="*/ 12192000 w 12192000"/>
              <a:gd name="connsiteY74" fmla="*/ 3249107 h 6099082"/>
              <a:gd name="connsiteX75" fmla="*/ 12192000 w 12192000"/>
              <a:gd name="connsiteY75" fmla="*/ 3283970 h 6099082"/>
              <a:gd name="connsiteX76" fmla="*/ 12192000 w 12192000"/>
              <a:gd name="connsiteY76" fmla="*/ 3681702 h 6099082"/>
              <a:gd name="connsiteX77" fmla="*/ 12160947 w 12192000"/>
              <a:gd name="connsiteY77" fmla="*/ 3710323 h 6099082"/>
              <a:gd name="connsiteX78" fmla="*/ 12026448 w 12192000"/>
              <a:gd name="connsiteY78" fmla="*/ 3770523 h 6099082"/>
              <a:gd name="connsiteX79" fmla="*/ 11986443 w 12192000"/>
              <a:gd name="connsiteY79" fmla="*/ 3786526 h 6099082"/>
              <a:gd name="connsiteX80" fmla="*/ 11821656 w 12192000"/>
              <a:gd name="connsiteY80" fmla="*/ 3889591 h 6099082"/>
              <a:gd name="connsiteX81" fmla="*/ 11672489 w 12192000"/>
              <a:gd name="connsiteY81" fmla="*/ 4017039 h 6099082"/>
              <a:gd name="connsiteX82" fmla="*/ 11562947 w 12192000"/>
              <a:gd name="connsiteY82" fmla="*/ 4168300 h 6099082"/>
              <a:gd name="connsiteX83" fmla="*/ 11532275 w 12192000"/>
              <a:gd name="connsiteY83" fmla="*/ 4204307 h 6099082"/>
              <a:gd name="connsiteX84" fmla="*/ 11448453 w 12192000"/>
              <a:gd name="connsiteY84" fmla="*/ 4249457 h 6099082"/>
              <a:gd name="connsiteX85" fmla="*/ 11374346 w 12192000"/>
              <a:gd name="connsiteY85" fmla="*/ 4283366 h 6099082"/>
              <a:gd name="connsiteX86" fmla="*/ 11320623 w 12192000"/>
              <a:gd name="connsiteY86" fmla="*/ 4320897 h 6099082"/>
              <a:gd name="connsiteX87" fmla="*/ 11275283 w 12192000"/>
              <a:gd name="connsiteY87" fmla="*/ 4355378 h 6099082"/>
              <a:gd name="connsiteX88" fmla="*/ 11172600 w 12192000"/>
              <a:gd name="connsiteY88" fmla="*/ 4444536 h 6099082"/>
              <a:gd name="connsiteX89" fmla="*/ 11058869 w 12192000"/>
              <a:gd name="connsiteY89" fmla="*/ 4519786 h 6099082"/>
              <a:gd name="connsiteX90" fmla="*/ 10967423 w 12192000"/>
              <a:gd name="connsiteY90" fmla="*/ 4611991 h 6099082"/>
              <a:gd name="connsiteX91" fmla="*/ 10929704 w 12192000"/>
              <a:gd name="connsiteY91" fmla="*/ 4661903 h 6099082"/>
              <a:gd name="connsiteX92" fmla="*/ 10850453 w 12192000"/>
              <a:gd name="connsiteY92" fmla="*/ 4696003 h 6099082"/>
              <a:gd name="connsiteX93" fmla="*/ 10764534 w 12192000"/>
              <a:gd name="connsiteY93" fmla="*/ 4749345 h 6099082"/>
              <a:gd name="connsiteX94" fmla="*/ 10703573 w 12192000"/>
              <a:gd name="connsiteY94" fmla="*/ 4802305 h 6099082"/>
              <a:gd name="connsiteX95" fmla="*/ 10656519 w 12192000"/>
              <a:gd name="connsiteY95" fmla="*/ 4837740 h 6099082"/>
              <a:gd name="connsiteX96" fmla="*/ 10590031 w 12192000"/>
              <a:gd name="connsiteY96" fmla="*/ 4873366 h 6099082"/>
              <a:gd name="connsiteX97" fmla="*/ 10523354 w 12192000"/>
              <a:gd name="connsiteY97" fmla="*/ 4920039 h 6099082"/>
              <a:gd name="connsiteX98" fmla="*/ 10490969 w 12192000"/>
              <a:gd name="connsiteY98" fmla="*/ 4948806 h 6099082"/>
              <a:gd name="connsiteX99" fmla="*/ 10428291 w 12192000"/>
              <a:gd name="connsiteY99" fmla="*/ 4996622 h 6099082"/>
              <a:gd name="connsiteX100" fmla="*/ 10363709 w 12192000"/>
              <a:gd name="connsiteY100" fmla="*/ 5041201 h 6099082"/>
              <a:gd name="connsiteX101" fmla="*/ 10242357 w 12192000"/>
              <a:gd name="connsiteY101" fmla="*/ 5092257 h 6099082"/>
              <a:gd name="connsiteX102" fmla="*/ 10131863 w 12192000"/>
              <a:gd name="connsiteY102" fmla="*/ 5167315 h 6099082"/>
              <a:gd name="connsiteX103" fmla="*/ 10044230 w 12192000"/>
              <a:gd name="connsiteY103" fmla="*/ 5222182 h 6099082"/>
              <a:gd name="connsiteX104" fmla="*/ 9993175 w 12192000"/>
              <a:gd name="connsiteY104" fmla="*/ 5258189 h 6099082"/>
              <a:gd name="connsiteX105" fmla="*/ 9899446 w 12192000"/>
              <a:gd name="connsiteY105" fmla="*/ 5338582 h 6099082"/>
              <a:gd name="connsiteX106" fmla="*/ 9754088 w 12192000"/>
              <a:gd name="connsiteY106" fmla="*/ 5423166 h 6099082"/>
              <a:gd name="connsiteX107" fmla="*/ 9666265 w 12192000"/>
              <a:gd name="connsiteY107" fmla="*/ 5468888 h 6099082"/>
              <a:gd name="connsiteX108" fmla="*/ 9477283 w 12192000"/>
              <a:gd name="connsiteY108" fmla="*/ 5537851 h 6099082"/>
              <a:gd name="connsiteX109" fmla="*/ 9416321 w 12192000"/>
              <a:gd name="connsiteY109" fmla="*/ 5562426 h 6099082"/>
              <a:gd name="connsiteX110" fmla="*/ 9346597 w 12192000"/>
              <a:gd name="connsiteY110" fmla="*/ 5578619 h 6099082"/>
              <a:gd name="connsiteX111" fmla="*/ 9234579 w 12192000"/>
              <a:gd name="connsiteY111" fmla="*/ 5616911 h 6099082"/>
              <a:gd name="connsiteX112" fmla="*/ 9015878 w 12192000"/>
              <a:gd name="connsiteY112" fmla="*/ 5682826 h 6099082"/>
              <a:gd name="connsiteX113" fmla="*/ 8967871 w 12192000"/>
              <a:gd name="connsiteY113" fmla="*/ 5692923 h 6099082"/>
              <a:gd name="connsiteX114" fmla="*/ 8845565 w 12192000"/>
              <a:gd name="connsiteY114" fmla="*/ 5735407 h 6099082"/>
              <a:gd name="connsiteX115" fmla="*/ 8772219 w 12192000"/>
              <a:gd name="connsiteY115" fmla="*/ 5763982 h 6099082"/>
              <a:gd name="connsiteX116" fmla="*/ 8711448 w 12192000"/>
              <a:gd name="connsiteY116" fmla="*/ 5780366 h 6099082"/>
              <a:gd name="connsiteX117" fmla="*/ 8657726 w 12192000"/>
              <a:gd name="connsiteY117" fmla="*/ 5787986 h 6099082"/>
              <a:gd name="connsiteX118" fmla="*/ 8516369 w 12192000"/>
              <a:gd name="connsiteY118" fmla="*/ 5825705 h 6099082"/>
              <a:gd name="connsiteX119" fmla="*/ 8459979 w 12192000"/>
              <a:gd name="connsiteY119" fmla="*/ 5840566 h 6099082"/>
              <a:gd name="connsiteX120" fmla="*/ 8313671 w 12192000"/>
              <a:gd name="connsiteY120" fmla="*/ 5891622 h 6099082"/>
              <a:gd name="connsiteX121" fmla="*/ 8189651 w 12192000"/>
              <a:gd name="connsiteY121" fmla="*/ 5925341 h 6099082"/>
              <a:gd name="connsiteX122" fmla="*/ 8137835 w 12192000"/>
              <a:gd name="connsiteY122" fmla="*/ 5941534 h 6099082"/>
              <a:gd name="connsiteX123" fmla="*/ 8019339 w 12192000"/>
              <a:gd name="connsiteY123" fmla="*/ 5968586 h 6099082"/>
              <a:gd name="connsiteX124" fmla="*/ 7952280 w 12192000"/>
              <a:gd name="connsiteY124" fmla="*/ 5987637 h 6099082"/>
              <a:gd name="connsiteX125" fmla="*/ 7788636 w 12192000"/>
              <a:gd name="connsiteY125" fmla="*/ 6009163 h 6099082"/>
              <a:gd name="connsiteX126" fmla="*/ 7619655 w 12192000"/>
              <a:gd name="connsiteY126" fmla="*/ 6029928 h 6099082"/>
              <a:gd name="connsiteX127" fmla="*/ 7526880 w 12192000"/>
              <a:gd name="connsiteY127" fmla="*/ 6036786 h 6099082"/>
              <a:gd name="connsiteX128" fmla="*/ 7445916 w 12192000"/>
              <a:gd name="connsiteY128" fmla="*/ 6047647 h 6099082"/>
              <a:gd name="connsiteX129" fmla="*/ 7375428 w 12192000"/>
              <a:gd name="connsiteY129" fmla="*/ 6054505 h 6099082"/>
              <a:gd name="connsiteX130" fmla="*/ 7263220 w 12192000"/>
              <a:gd name="connsiteY130" fmla="*/ 6068411 h 6099082"/>
              <a:gd name="connsiteX131" fmla="*/ 7216547 w 12192000"/>
              <a:gd name="connsiteY131" fmla="*/ 6072032 h 6099082"/>
              <a:gd name="connsiteX132" fmla="*/ 7106432 w 12192000"/>
              <a:gd name="connsiteY132" fmla="*/ 6071840 h 6099082"/>
              <a:gd name="connsiteX133" fmla="*/ 7068141 w 12192000"/>
              <a:gd name="connsiteY133" fmla="*/ 6069936 h 6099082"/>
              <a:gd name="connsiteX134" fmla="*/ 6994415 w 12192000"/>
              <a:gd name="connsiteY134" fmla="*/ 6046313 h 6099082"/>
              <a:gd name="connsiteX135" fmla="*/ 6985653 w 12192000"/>
              <a:gd name="connsiteY135" fmla="*/ 6044599 h 6099082"/>
              <a:gd name="connsiteX136" fmla="*/ 6937263 w 12192000"/>
              <a:gd name="connsiteY136" fmla="*/ 6035263 h 6099082"/>
              <a:gd name="connsiteX137" fmla="*/ 6910782 w 12192000"/>
              <a:gd name="connsiteY137" fmla="*/ 6032214 h 6099082"/>
              <a:gd name="connsiteX138" fmla="*/ 6810195 w 12192000"/>
              <a:gd name="connsiteY138" fmla="*/ 6012784 h 6099082"/>
              <a:gd name="connsiteX139" fmla="*/ 6752283 w 12192000"/>
              <a:gd name="connsiteY139" fmla="*/ 6003639 h 6099082"/>
              <a:gd name="connsiteX140" fmla="*/ 6705417 w 12192000"/>
              <a:gd name="connsiteY140" fmla="*/ 6004974 h 6099082"/>
              <a:gd name="connsiteX141" fmla="*/ 6623118 w 12192000"/>
              <a:gd name="connsiteY141" fmla="*/ 6006687 h 6099082"/>
              <a:gd name="connsiteX142" fmla="*/ 6596828 w 12192000"/>
              <a:gd name="connsiteY142" fmla="*/ 6011070 h 6099082"/>
              <a:gd name="connsiteX143" fmla="*/ 6477951 w 12192000"/>
              <a:gd name="connsiteY143" fmla="*/ 5998495 h 6099082"/>
              <a:gd name="connsiteX144" fmla="*/ 6410131 w 12192000"/>
              <a:gd name="connsiteY144" fmla="*/ 5997543 h 6099082"/>
              <a:gd name="connsiteX145" fmla="*/ 6333739 w 12192000"/>
              <a:gd name="connsiteY145" fmla="*/ 5981920 h 6099082"/>
              <a:gd name="connsiteX146" fmla="*/ 6311449 w 12192000"/>
              <a:gd name="connsiteY146" fmla="*/ 5982682 h 6099082"/>
              <a:gd name="connsiteX147" fmla="*/ 6286493 w 12192000"/>
              <a:gd name="connsiteY147" fmla="*/ 5984017 h 6099082"/>
              <a:gd name="connsiteX148" fmla="*/ 6209909 w 12192000"/>
              <a:gd name="connsiteY148" fmla="*/ 5985161 h 6099082"/>
              <a:gd name="connsiteX149" fmla="*/ 6163424 w 12192000"/>
              <a:gd name="connsiteY149" fmla="*/ 5990874 h 6099082"/>
              <a:gd name="connsiteX150" fmla="*/ 6074841 w 12192000"/>
              <a:gd name="connsiteY150" fmla="*/ 5987447 h 6099082"/>
              <a:gd name="connsiteX151" fmla="*/ 6042072 w 12192000"/>
              <a:gd name="connsiteY151" fmla="*/ 5992399 h 6099082"/>
              <a:gd name="connsiteX152" fmla="*/ 5959204 w 12192000"/>
              <a:gd name="connsiteY152" fmla="*/ 5992971 h 6099082"/>
              <a:gd name="connsiteX153" fmla="*/ 5884905 w 12192000"/>
              <a:gd name="connsiteY153" fmla="*/ 5990113 h 6099082"/>
              <a:gd name="connsiteX154" fmla="*/ 5813275 w 12192000"/>
              <a:gd name="connsiteY154" fmla="*/ 5991637 h 6099082"/>
              <a:gd name="connsiteX155" fmla="*/ 5762029 w 12192000"/>
              <a:gd name="connsiteY155" fmla="*/ 5997923 h 6099082"/>
              <a:gd name="connsiteX156" fmla="*/ 5706401 w 12192000"/>
              <a:gd name="connsiteY156" fmla="*/ 6001734 h 6099082"/>
              <a:gd name="connsiteX157" fmla="*/ 5553045 w 12192000"/>
              <a:gd name="connsiteY157" fmla="*/ 6024403 h 6099082"/>
              <a:gd name="connsiteX158" fmla="*/ 5524660 w 12192000"/>
              <a:gd name="connsiteY158" fmla="*/ 6018880 h 6099082"/>
              <a:gd name="connsiteX159" fmla="*/ 5363491 w 12192000"/>
              <a:gd name="connsiteY159" fmla="*/ 6013736 h 6099082"/>
              <a:gd name="connsiteX160" fmla="*/ 5328437 w 12192000"/>
              <a:gd name="connsiteY160" fmla="*/ 6014118 h 6099082"/>
              <a:gd name="connsiteX161" fmla="*/ 5234326 w 12192000"/>
              <a:gd name="connsiteY161" fmla="*/ 5991637 h 6099082"/>
              <a:gd name="connsiteX162" fmla="*/ 5089161 w 12192000"/>
              <a:gd name="connsiteY162" fmla="*/ 6027262 h 6099082"/>
              <a:gd name="connsiteX163" fmla="*/ 4953328 w 12192000"/>
              <a:gd name="connsiteY163" fmla="*/ 6071840 h 6099082"/>
              <a:gd name="connsiteX164" fmla="*/ 4936184 w 12192000"/>
              <a:gd name="connsiteY164" fmla="*/ 6077555 h 6099082"/>
              <a:gd name="connsiteX165" fmla="*/ 4887414 w 12192000"/>
              <a:gd name="connsiteY165" fmla="*/ 6087272 h 6099082"/>
              <a:gd name="connsiteX166" fmla="*/ 4827024 w 12192000"/>
              <a:gd name="connsiteY166" fmla="*/ 6090701 h 6099082"/>
              <a:gd name="connsiteX167" fmla="*/ 4750439 w 12192000"/>
              <a:gd name="connsiteY167" fmla="*/ 6099082 h 6099082"/>
              <a:gd name="connsiteX168" fmla="*/ 4689097 w 12192000"/>
              <a:gd name="connsiteY168" fmla="*/ 6088605 h 6099082"/>
              <a:gd name="connsiteX169" fmla="*/ 4603368 w 12192000"/>
              <a:gd name="connsiteY169" fmla="*/ 6072984 h 6099082"/>
              <a:gd name="connsiteX170" fmla="*/ 4522595 w 12192000"/>
              <a:gd name="connsiteY170" fmla="*/ 6058123 h 6099082"/>
              <a:gd name="connsiteX171" fmla="*/ 4497067 w 12192000"/>
              <a:gd name="connsiteY171" fmla="*/ 6075649 h 6099082"/>
              <a:gd name="connsiteX172" fmla="*/ 4457632 w 12192000"/>
              <a:gd name="connsiteY172" fmla="*/ 6090890 h 6099082"/>
              <a:gd name="connsiteX173" fmla="*/ 4413816 w 12192000"/>
              <a:gd name="connsiteY173" fmla="*/ 6072601 h 6099082"/>
              <a:gd name="connsiteX174" fmla="*/ 4311323 w 12192000"/>
              <a:gd name="connsiteY174" fmla="*/ 6034693 h 6099082"/>
              <a:gd name="connsiteX175" fmla="*/ 4246551 w 12192000"/>
              <a:gd name="connsiteY175" fmla="*/ 6032976 h 6099082"/>
              <a:gd name="connsiteX176" fmla="*/ 4105766 w 12192000"/>
              <a:gd name="connsiteY176" fmla="*/ 6016784 h 6099082"/>
              <a:gd name="connsiteX177" fmla="*/ 4013753 w 12192000"/>
              <a:gd name="connsiteY177" fmla="*/ 5993733 h 6099082"/>
              <a:gd name="connsiteX178" fmla="*/ 3947648 w 12192000"/>
              <a:gd name="connsiteY178" fmla="*/ 5967634 h 6099082"/>
              <a:gd name="connsiteX179" fmla="*/ 3852966 w 12192000"/>
              <a:gd name="connsiteY179" fmla="*/ 5933533 h 6099082"/>
              <a:gd name="connsiteX180" fmla="*/ 3757902 w 12192000"/>
              <a:gd name="connsiteY180" fmla="*/ 5915816 h 6099082"/>
              <a:gd name="connsiteX181" fmla="*/ 3689131 w 12192000"/>
              <a:gd name="connsiteY181" fmla="*/ 5893526 h 6099082"/>
              <a:gd name="connsiteX182" fmla="*/ 3605116 w 12192000"/>
              <a:gd name="connsiteY182" fmla="*/ 5878285 h 6099082"/>
              <a:gd name="connsiteX183" fmla="*/ 3534629 w 12192000"/>
              <a:gd name="connsiteY183" fmla="*/ 5877715 h 6099082"/>
              <a:gd name="connsiteX184" fmla="*/ 3424135 w 12192000"/>
              <a:gd name="connsiteY184" fmla="*/ 5880382 h 6099082"/>
              <a:gd name="connsiteX185" fmla="*/ 3288877 w 12192000"/>
              <a:gd name="connsiteY185" fmla="*/ 5834280 h 6099082"/>
              <a:gd name="connsiteX186" fmla="*/ 3234202 w 12192000"/>
              <a:gd name="connsiteY186" fmla="*/ 5823991 h 6099082"/>
              <a:gd name="connsiteX187" fmla="*/ 3182763 w 12192000"/>
              <a:gd name="connsiteY187" fmla="*/ 5819229 h 6099082"/>
              <a:gd name="connsiteX188" fmla="*/ 3073604 w 12192000"/>
              <a:gd name="connsiteY188" fmla="*/ 5788558 h 6099082"/>
              <a:gd name="connsiteX189" fmla="*/ 3029216 w 12192000"/>
              <a:gd name="connsiteY189" fmla="*/ 5778459 h 6099082"/>
              <a:gd name="connsiteX190" fmla="*/ 2967110 w 12192000"/>
              <a:gd name="connsiteY190" fmla="*/ 5778651 h 6099082"/>
              <a:gd name="connsiteX191" fmla="*/ 2854140 w 12192000"/>
              <a:gd name="connsiteY191" fmla="*/ 5764553 h 6099082"/>
              <a:gd name="connsiteX192" fmla="*/ 2741360 w 12192000"/>
              <a:gd name="connsiteY192" fmla="*/ 5723403 h 6099082"/>
              <a:gd name="connsiteX193" fmla="*/ 2693543 w 12192000"/>
              <a:gd name="connsiteY193" fmla="*/ 5727405 h 6099082"/>
              <a:gd name="connsiteX194" fmla="*/ 2676398 w 12192000"/>
              <a:gd name="connsiteY194" fmla="*/ 5726453 h 6099082"/>
              <a:gd name="connsiteX195" fmla="*/ 2522279 w 12192000"/>
              <a:gd name="connsiteY195" fmla="*/ 5703782 h 6099082"/>
              <a:gd name="connsiteX196" fmla="*/ 2506847 w 12192000"/>
              <a:gd name="connsiteY196" fmla="*/ 5701305 h 6099082"/>
              <a:gd name="connsiteX197" fmla="*/ 2434456 w 12192000"/>
              <a:gd name="connsiteY197" fmla="*/ 5681112 h 6099082"/>
              <a:gd name="connsiteX198" fmla="*/ 2251948 w 12192000"/>
              <a:gd name="connsiteY198" fmla="*/ 5668538 h 6099082"/>
              <a:gd name="connsiteX199" fmla="*/ 2240710 w 12192000"/>
              <a:gd name="connsiteY199" fmla="*/ 5667014 h 6099082"/>
              <a:gd name="connsiteX200" fmla="*/ 2179556 w 12192000"/>
              <a:gd name="connsiteY200" fmla="*/ 5677111 h 6099082"/>
              <a:gd name="connsiteX201" fmla="*/ 2149267 w 12192000"/>
              <a:gd name="connsiteY201" fmla="*/ 5691399 h 6099082"/>
              <a:gd name="connsiteX202" fmla="*/ 2102021 w 12192000"/>
              <a:gd name="connsiteY202" fmla="*/ 5706259 h 6099082"/>
              <a:gd name="connsiteX203" fmla="*/ 2054013 w 12192000"/>
              <a:gd name="connsiteY203" fmla="*/ 5711784 h 6099082"/>
              <a:gd name="connsiteX204" fmla="*/ 1973429 w 12192000"/>
              <a:gd name="connsiteY204" fmla="*/ 5689303 h 6099082"/>
              <a:gd name="connsiteX205" fmla="*/ 1944092 w 12192000"/>
              <a:gd name="connsiteY205" fmla="*/ 5687017 h 6099082"/>
              <a:gd name="connsiteX206" fmla="*/ 1878748 w 12192000"/>
              <a:gd name="connsiteY206" fmla="*/ 5676159 h 6099082"/>
              <a:gd name="connsiteX207" fmla="*/ 1821596 w 12192000"/>
              <a:gd name="connsiteY207" fmla="*/ 5676920 h 6099082"/>
              <a:gd name="connsiteX208" fmla="*/ 1775684 w 12192000"/>
              <a:gd name="connsiteY208" fmla="*/ 5694257 h 6099082"/>
              <a:gd name="connsiteX209" fmla="*/ 1709006 w 12192000"/>
              <a:gd name="connsiteY209" fmla="*/ 5697685 h 6099082"/>
              <a:gd name="connsiteX210" fmla="*/ 1665950 w 12192000"/>
              <a:gd name="connsiteY210" fmla="*/ 5685113 h 6099082"/>
              <a:gd name="connsiteX211" fmla="*/ 1657188 w 12192000"/>
              <a:gd name="connsiteY211" fmla="*/ 5683399 h 6099082"/>
              <a:gd name="connsiteX212" fmla="*/ 1544598 w 12192000"/>
              <a:gd name="connsiteY212" fmla="*/ 5682634 h 6099082"/>
              <a:gd name="connsiteX213" fmla="*/ 1404006 w 12192000"/>
              <a:gd name="connsiteY213" fmla="*/ 5720546 h 6099082"/>
              <a:gd name="connsiteX214" fmla="*/ 1380762 w 12192000"/>
              <a:gd name="connsiteY214" fmla="*/ 5728549 h 6099082"/>
              <a:gd name="connsiteX215" fmla="*/ 1267411 w 12192000"/>
              <a:gd name="connsiteY215" fmla="*/ 5742455 h 6099082"/>
              <a:gd name="connsiteX216" fmla="*/ 1206641 w 12192000"/>
              <a:gd name="connsiteY216" fmla="*/ 5756553 h 6099082"/>
              <a:gd name="connsiteX217" fmla="*/ 1162823 w 12192000"/>
              <a:gd name="connsiteY217" fmla="*/ 5757315 h 6099082"/>
              <a:gd name="connsiteX218" fmla="*/ 1109865 w 12192000"/>
              <a:gd name="connsiteY218" fmla="*/ 5782270 h 6099082"/>
              <a:gd name="connsiteX219" fmla="*/ 1092527 w 12192000"/>
              <a:gd name="connsiteY219" fmla="*/ 5793130 h 6099082"/>
              <a:gd name="connsiteX220" fmla="*/ 1071762 w 12192000"/>
              <a:gd name="connsiteY220" fmla="*/ 5799607 h 6099082"/>
              <a:gd name="connsiteX221" fmla="*/ 977653 w 12192000"/>
              <a:gd name="connsiteY221" fmla="*/ 5820182 h 6099082"/>
              <a:gd name="connsiteX222" fmla="*/ 960887 w 12192000"/>
              <a:gd name="connsiteY222" fmla="*/ 5831801 h 6099082"/>
              <a:gd name="connsiteX223" fmla="*/ 949646 w 12192000"/>
              <a:gd name="connsiteY223" fmla="*/ 5839042 h 6099082"/>
              <a:gd name="connsiteX224" fmla="*/ 858205 w 12192000"/>
              <a:gd name="connsiteY224" fmla="*/ 5851234 h 6099082"/>
              <a:gd name="connsiteX225" fmla="*/ 801053 w 12192000"/>
              <a:gd name="connsiteY225" fmla="*/ 5885715 h 6099082"/>
              <a:gd name="connsiteX226" fmla="*/ 785432 w 12192000"/>
              <a:gd name="connsiteY226" fmla="*/ 5900384 h 6099082"/>
              <a:gd name="connsiteX227" fmla="*/ 730754 w 12192000"/>
              <a:gd name="connsiteY227" fmla="*/ 5922482 h 6099082"/>
              <a:gd name="connsiteX228" fmla="*/ 546917 w 12192000"/>
              <a:gd name="connsiteY228" fmla="*/ 5964966 h 6099082"/>
              <a:gd name="connsiteX229" fmla="*/ 494337 w 12192000"/>
              <a:gd name="connsiteY229" fmla="*/ 5949915 h 6099082"/>
              <a:gd name="connsiteX230" fmla="*/ 394511 w 12192000"/>
              <a:gd name="connsiteY230" fmla="*/ 5990303 h 6099082"/>
              <a:gd name="connsiteX231" fmla="*/ 307259 w 12192000"/>
              <a:gd name="connsiteY231" fmla="*/ 6013163 h 6099082"/>
              <a:gd name="connsiteX232" fmla="*/ 274873 w 12192000"/>
              <a:gd name="connsiteY232" fmla="*/ 6018690 h 6099082"/>
              <a:gd name="connsiteX233" fmla="*/ 172384 w 12192000"/>
              <a:gd name="connsiteY233" fmla="*/ 6028786 h 6099082"/>
              <a:gd name="connsiteX234" fmla="*/ 119613 w 12192000"/>
              <a:gd name="connsiteY234" fmla="*/ 6051647 h 6099082"/>
              <a:gd name="connsiteX235" fmla="*/ 61197 w 12192000"/>
              <a:gd name="connsiteY235" fmla="*/ 6069150 h 6099082"/>
              <a:gd name="connsiteX236" fmla="*/ 544 w 12192000"/>
              <a:gd name="connsiteY236" fmla="*/ 6073921 h 6099082"/>
              <a:gd name="connsiteX237" fmla="*/ 544 w 12192000"/>
              <a:gd name="connsiteY237" fmla="*/ 5946682 h 6099082"/>
              <a:gd name="connsiteX238" fmla="*/ 0 w 12192000"/>
              <a:gd name="connsiteY238" fmla="*/ 5946682 h 6099082"/>
              <a:gd name="connsiteX239" fmla="*/ 0 w 12192000"/>
              <a:gd name="connsiteY239" fmla="*/ 1335314 h 6099082"/>
              <a:gd name="connsiteX240" fmla="*/ 0 w 12192000"/>
              <a:gd name="connsiteY240" fmla="*/ 873938 h 609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12192000" h="6099082">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6" y="5749662"/>
                </a:lnTo>
                <a:lnTo>
                  <a:pt x="6291385" y="5749714"/>
                </a:lnTo>
                <a:lnTo>
                  <a:pt x="6306284" y="5755552"/>
                </a:lnTo>
                <a:lnTo>
                  <a:pt x="6308075" y="5755968"/>
                </a:lnTo>
                <a:lnTo>
                  <a:pt x="6313854" y="5758133"/>
                </a:lnTo>
                <a:cubicBezTo>
                  <a:pt x="6321454" y="5760521"/>
                  <a:pt x="6329151" y="5762258"/>
                  <a:pt x="6337047" y="5762696"/>
                </a:cubicBezTo>
                <a:lnTo>
                  <a:pt x="6308075" y="5755968"/>
                </a:lnTo>
                <a:lnTo>
                  <a:pt x="6291385" y="5749714"/>
                </a:lnTo>
                <a:lnTo>
                  <a:pt x="6276197" y="5743764"/>
                </a:lnTo>
                <a:lnTo>
                  <a:pt x="6274406" y="5743345"/>
                </a:lnTo>
                <a:lnTo>
                  <a:pt x="6268612" y="5741171"/>
                </a:lnTo>
                <a:cubicBezTo>
                  <a:pt x="6260996" y="5738770"/>
                  <a:pt x="6253273" y="5737013"/>
                  <a:pt x="6245343" y="5736549"/>
                </a:cubicBezTo>
                <a:close/>
                <a:moveTo>
                  <a:pt x="3871824" y="5726642"/>
                </a:moveTo>
                <a:cubicBezTo>
                  <a:pt x="3883350" y="5738834"/>
                  <a:pt x="3895591" y="5748360"/>
                  <a:pt x="3908498" y="5756123"/>
                </a:cubicBezTo>
                <a:lnTo>
                  <a:pt x="3908984" y="5756350"/>
                </a:lnTo>
                <a:lnTo>
                  <a:pt x="3908498" y="5756123"/>
                </a:lnTo>
                <a:cubicBezTo>
                  <a:pt x="3895591" y="5748360"/>
                  <a:pt x="3883351" y="5738834"/>
                  <a:pt x="3871824" y="5726642"/>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5" y="5670301"/>
                </a:cubicBezTo>
                <a:lnTo>
                  <a:pt x="4858238" y="5663787"/>
                </a:lnTo>
                <a:cubicBezTo>
                  <a:pt x="4849944" y="5659978"/>
                  <a:pt x="4841980" y="5654298"/>
                  <a:pt x="4834454" y="5646059"/>
                </a:cubicBezTo>
                <a:close/>
                <a:moveTo>
                  <a:pt x="5056443" y="5643725"/>
                </a:moveTo>
                <a:lnTo>
                  <a:pt x="5072588" y="5644505"/>
                </a:lnTo>
                <a:cubicBezTo>
                  <a:pt x="5078053" y="5645963"/>
                  <a:pt x="5083589" y="5648726"/>
                  <a:pt x="5089161" y="5653107"/>
                </a:cubicBezTo>
                <a:cubicBezTo>
                  <a:pt x="5078018"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4" y="5990874"/>
                </a:cubicBezTo>
                <a:cubicBezTo>
                  <a:pt x="6133897" y="5985351"/>
                  <a:pt x="6104368" y="5997733"/>
                  <a:pt x="6074841" y="5987447"/>
                </a:cubicBezTo>
                <a:cubicBezTo>
                  <a:pt x="6065695" y="5984399"/>
                  <a:pt x="6053123" y="5992019"/>
                  <a:pt x="6042072" y="5992399"/>
                </a:cubicBezTo>
                <a:cubicBezTo>
                  <a:pt x="6014449" y="5993351"/>
                  <a:pt x="5986827" y="5993161"/>
                  <a:pt x="5959204" y="5992971"/>
                </a:cubicBezTo>
                <a:cubicBezTo>
                  <a:pt x="5934437" y="5992781"/>
                  <a:pt x="5908718" y="5995447"/>
                  <a:pt x="5884905" y="5990113"/>
                </a:cubicBezTo>
                <a:cubicBezTo>
                  <a:pt x="5859949" y="5984399"/>
                  <a:pt x="5837470" y="5985161"/>
                  <a:pt x="5813275" y="5991637"/>
                </a:cubicBezTo>
                <a:cubicBezTo>
                  <a:pt x="5796701" y="5996019"/>
                  <a:pt x="5779174" y="5996591"/>
                  <a:pt x="5762029" y="5997923"/>
                </a:cubicBezTo>
                <a:cubicBezTo>
                  <a:pt x="5743551" y="5999447"/>
                  <a:pt x="5723166" y="5995447"/>
                  <a:pt x="5706401" y="6001734"/>
                </a:cubicBezTo>
                <a:cubicBezTo>
                  <a:pt x="5656488" y="6020403"/>
                  <a:pt x="5605243" y="6024403"/>
                  <a:pt x="5553045" y="6024403"/>
                </a:cubicBezTo>
                <a:cubicBezTo>
                  <a:pt x="5543518" y="6024403"/>
                  <a:pt x="5533801" y="6021738"/>
                  <a:pt x="5524660" y="6018880"/>
                </a:cubicBezTo>
                <a:cubicBezTo>
                  <a:pt x="5471316" y="6001734"/>
                  <a:pt x="5417784" y="6003257"/>
                  <a:pt x="5363491" y="6013736"/>
                </a:cubicBezTo>
                <a:cubicBezTo>
                  <a:pt x="5352249" y="6016022"/>
                  <a:pt x="5339677" y="6016403"/>
                  <a:pt x="5328437" y="6014118"/>
                </a:cubicBezTo>
                <a:cubicBezTo>
                  <a:pt x="5296812" y="6007449"/>
                  <a:pt x="5266141" y="5996399"/>
                  <a:pt x="5234326" y="5991637"/>
                </a:cubicBezTo>
                <a:cubicBezTo>
                  <a:pt x="5181748" y="5983826"/>
                  <a:pt x="5136216" y="6010115"/>
                  <a:pt x="5089161" y="6027262"/>
                </a:cubicBezTo>
                <a:cubicBezTo>
                  <a:pt x="5044391" y="6043455"/>
                  <a:pt x="5006291" y="6080032"/>
                  <a:pt x="4953328" y="6071840"/>
                </a:cubicBezTo>
                <a:cubicBezTo>
                  <a:pt x="4947996" y="6071078"/>
                  <a:pt x="4942089" y="6076222"/>
                  <a:pt x="4936184" y="6077555"/>
                </a:cubicBezTo>
                <a:cubicBezTo>
                  <a:pt x="4919991" y="6081176"/>
                  <a:pt x="4903799" y="6085555"/>
                  <a:pt x="4887414" y="6087272"/>
                </a:cubicBezTo>
                <a:cubicBezTo>
                  <a:pt x="4867412" y="6089558"/>
                  <a:pt x="4847027" y="6088797"/>
                  <a:pt x="4827024" y="6090701"/>
                </a:cubicBezTo>
                <a:cubicBezTo>
                  <a:pt x="4801305" y="6092986"/>
                  <a:pt x="4775968" y="6099082"/>
                  <a:pt x="4750439" y="6099082"/>
                </a:cubicBezTo>
                <a:cubicBezTo>
                  <a:pt x="4729865" y="6099082"/>
                  <a:pt x="4709480" y="6092034"/>
                  <a:pt x="4689097" y="6088605"/>
                </a:cubicBezTo>
                <a:cubicBezTo>
                  <a:pt x="4660331" y="6083842"/>
                  <a:pt x="4628705" y="6085176"/>
                  <a:pt x="4603368" y="6072984"/>
                </a:cubicBezTo>
                <a:cubicBezTo>
                  <a:pt x="4576318" y="6060029"/>
                  <a:pt x="4550599" y="6054123"/>
                  <a:pt x="4522595" y="6058123"/>
                </a:cubicBezTo>
                <a:cubicBezTo>
                  <a:pt x="4513260" y="6059457"/>
                  <a:pt x="4501257" y="6067459"/>
                  <a:pt x="4497067" y="6075649"/>
                </a:cubicBezTo>
                <a:cubicBezTo>
                  <a:pt x="4487731" y="6093938"/>
                  <a:pt x="4474968" y="6097178"/>
                  <a:pt x="4457632" y="6090890"/>
                </a:cubicBezTo>
                <a:cubicBezTo>
                  <a:pt x="4442581" y="6085555"/>
                  <a:pt x="4424103" y="6082890"/>
                  <a:pt x="4413816" y="6072601"/>
                </a:cubicBezTo>
                <a:cubicBezTo>
                  <a:pt x="4384668" y="6043455"/>
                  <a:pt x="4347518" y="6042503"/>
                  <a:pt x="4311323" y="6034693"/>
                </a:cubicBezTo>
                <a:cubicBezTo>
                  <a:pt x="4289227" y="6029928"/>
                  <a:pt x="4268649" y="6029738"/>
                  <a:pt x="4246551" y="6032976"/>
                </a:cubicBezTo>
                <a:cubicBezTo>
                  <a:pt x="4198545"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ln>
            <a:noFill/>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 name="Group 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5"/>
            <a:chOff x="476" y="-3923156"/>
            <a:chExt cx="10667524" cy="2493728"/>
          </a:xfrm>
        </p:grpSpPr>
        <p:sp>
          <p:nvSpPr>
            <p:cNvPr id="10" name="Freeform: Shape 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E574680-1C90-43C4-9AA8-4EE022DDC50C}"/>
              </a:ext>
            </a:extLst>
          </p:cNvPr>
          <p:cNvSpPr>
            <a:spLocks noGrp="1"/>
          </p:cNvSpPr>
          <p:nvPr>
            <p:ph type="title"/>
          </p:nvPr>
        </p:nvSpPr>
        <p:spPr>
          <a:xfrm>
            <a:off x="762000" y="1523999"/>
            <a:ext cx="9906000" cy="3355181"/>
          </a:xfrm>
        </p:spPr>
        <p:txBody>
          <a:bodyPr vert="horz" lIns="91440" tIns="45720" rIns="91440" bIns="45720" rtlCol="0" anchor="b" anchorCtr="0">
            <a:normAutofit fontScale="90000"/>
          </a:bodyPr>
          <a:lstStyle/>
          <a:p>
            <a:r>
              <a:rPr lang="en-US" sz="2000" dirty="0"/>
              <a:t>On reflecting on </a:t>
            </a:r>
            <a:r>
              <a:rPr lang="en-US" sz="2000"/>
              <a:t>the meeting I </a:t>
            </a:r>
            <a:r>
              <a:rPr lang="en-US" sz="2000" dirty="0"/>
              <a:t>was happy with the outcome as I felt with the correct help and the different authorities working together, we could possibly change the behaviors  and reduce the risk of Ks being discriminated and being placed in a secure unit away from his peers as this will not only affect mental health but will not help to change these behaviors or interact with others. I would also argue the same points again in another meeting if needed as I had the outcome I was requiring and Ks would now get the help that he was not previously able to get, due to the authorities who were meant to help and protect Ks not fulfilling their roles. </a:t>
            </a:r>
            <a:br>
              <a:rPr lang="en-US" sz="2000" dirty="0"/>
            </a:br>
            <a:r>
              <a:rPr lang="en-US" sz="2000" dirty="0"/>
              <a:t>If I could go back to before the meeting, I would have been contacting the social worker to have the needs met before it had got this far, as if the issues had been addressed before Ks had come into our care his behavior possibly would not have escalated to this point,</a:t>
            </a:r>
            <a:br>
              <a:rPr lang="en-US" sz="2000" dirty="0"/>
            </a:br>
            <a:endParaRPr lang="en-US" sz="2000" dirty="0"/>
          </a:p>
        </p:txBody>
      </p:sp>
      <p:pic>
        <p:nvPicPr>
          <p:cNvPr id="3" name="Recorded Sound">
            <a:hlinkClick r:id="" action="ppaction://media"/>
            <a:extLst>
              <a:ext uri="{FF2B5EF4-FFF2-40B4-BE49-F238E27FC236}">
                <a16:creationId xmlns:a16="http://schemas.microsoft.com/office/drawing/2014/main" id="{D661CDF5-1EB0-44FD-92EB-BD08196E32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3913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3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DD2C0-9A29-46B0-A495-19C7C4E064EF}"/>
              </a:ext>
            </a:extLst>
          </p:cNvPr>
          <p:cNvSpPr>
            <a:spLocks noGrp="1"/>
          </p:cNvSpPr>
          <p:nvPr>
            <p:ph type="title"/>
          </p:nvPr>
        </p:nvSpPr>
        <p:spPr>
          <a:xfrm>
            <a:off x="762001" y="1524000"/>
            <a:ext cx="4201886" cy="3810000"/>
          </a:xfrm>
        </p:spPr>
        <p:txBody>
          <a:bodyPr anchor="ctr">
            <a:normAutofit/>
          </a:bodyPr>
          <a:lstStyle/>
          <a:p>
            <a:r>
              <a:rPr lang="en-GB"/>
              <a:t>References.</a:t>
            </a:r>
          </a:p>
        </p:txBody>
      </p:sp>
      <p:sp>
        <p:nvSpPr>
          <p:cNvPr id="3" name="Content Placeholder 2">
            <a:extLst>
              <a:ext uri="{FF2B5EF4-FFF2-40B4-BE49-F238E27FC236}">
                <a16:creationId xmlns:a16="http://schemas.microsoft.com/office/drawing/2014/main" id="{8856259C-15BE-45F3-ADA4-469016CB9A42}"/>
              </a:ext>
            </a:extLst>
          </p:cNvPr>
          <p:cNvSpPr>
            <a:spLocks noGrp="1"/>
          </p:cNvSpPr>
          <p:nvPr>
            <p:ph idx="1"/>
          </p:nvPr>
        </p:nvSpPr>
        <p:spPr>
          <a:xfrm>
            <a:off x="5334001" y="519908"/>
            <a:ext cx="6095999" cy="6064249"/>
          </a:xfrm>
        </p:spPr>
        <p:txBody>
          <a:bodyPr vert="horz" lIns="91440" tIns="45720" rIns="91440" bIns="45720" rtlCol="0" anchor="ctr">
            <a:normAutofit fontScale="92500" lnSpcReduction="10000"/>
          </a:bodyPr>
          <a:lstStyle/>
          <a:p>
            <a:r>
              <a:rPr lang="en-GB" sz="1300">
                <a:ea typeface="+mn-lt"/>
                <a:cs typeface="+mn-lt"/>
              </a:rPr>
              <a:t>The Royal College of Nursing. 2020. RCN - Home | Royal College of Nursing . [ONLINE] Available at: </a:t>
            </a:r>
            <a:r>
              <a:rPr lang="en-GB" sz="1300">
                <a:ea typeface="+mn-lt"/>
                <a:cs typeface="+mn-lt"/>
                <a:hlinkClick r:id="rId2"/>
              </a:rPr>
              <a:t>http://www.rcn.org.uk</a:t>
            </a:r>
            <a:r>
              <a:rPr lang="en-GB" sz="1300">
                <a:ea typeface="+mn-lt"/>
                <a:cs typeface="+mn-lt"/>
              </a:rPr>
              <a:t>. [Accessed 26 October 2020].</a:t>
            </a:r>
            <a:endParaRPr lang="en-GB" sz="1300"/>
          </a:p>
          <a:p>
            <a:r>
              <a:rPr lang="en-GB" sz="1300">
                <a:ea typeface="+mn-lt"/>
                <a:cs typeface="+mn-lt"/>
              </a:rPr>
              <a:t>Regis College Online. 2020. Online Degrees and Programs | Regis College Online. [ONLINE] Available at: </a:t>
            </a:r>
            <a:r>
              <a:rPr lang="en-GB" sz="1300">
                <a:ea typeface="+mn-lt"/>
                <a:cs typeface="+mn-lt"/>
                <a:hlinkClick r:id="rId3"/>
              </a:rPr>
              <a:t>http://www.online.regiscollege.edu</a:t>
            </a:r>
            <a:r>
              <a:rPr lang="en-GB" sz="1300">
                <a:ea typeface="+mn-lt"/>
                <a:cs typeface="+mn-lt"/>
              </a:rPr>
              <a:t>. [Accessed 26 October 2020]. </a:t>
            </a:r>
          </a:p>
          <a:p>
            <a:r>
              <a:rPr lang="en-GB" sz="1300">
                <a:ea typeface="+mn-lt"/>
                <a:cs typeface="+mn-lt"/>
              </a:rPr>
              <a:t>Nursing Times. 2020. Nursing Times: Resources for the Nursing Profession. [ONLINE] Available at: </a:t>
            </a:r>
            <a:r>
              <a:rPr lang="en-GB" sz="1300">
                <a:ea typeface="+mn-lt"/>
                <a:cs typeface="+mn-lt"/>
                <a:hlinkClick r:id="rId4"/>
              </a:rPr>
              <a:t>http://www.nursingtimes.net</a:t>
            </a:r>
            <a:r>
              <a:rPr lang="en-GB" sz="1300">
                <a:ea typeface="+mn-lt"/>
                <a:cs typeface="+mn-lt"/>
              </a:rPr>
              <a:t>. [Accessed 26 October 2020].</a:t>
            </a:r>
            <a:endParaRPr lang="en-GB" sz="1300"/>
          </a:p>
          <a:p>
            <a:r>
              <a:rPr lang="en-GB" sz="1300">
                <a:ea typeface="+mn-lt"/>
                <a:cs typeface="+mn-lt"/>
              </a:rPr>
              <a:t>Helping Hands Home Care. 2020. Live-in, Visiting &amp; Private Care At Home | Helping Hands Home Care. [ONLINE] Available at: </a:t>
            </a:r>
            <a:r>
              <a:rPr lang="en-GB" sz="1300">
                <a:ea typeface="+mn-lt"/>
                <a:cs typeface="+mn-lt"/>
                <a:hlinkClick r:id="rId5"/>
              </a:rPr>
              <a:t>http://www.helpinghandshomecare.co.uk</a:t>
            </a:r>
            <a:r>
              <a:rPr lang="en-GB" sz="1300">
                <a:ea typeface="+mn-lt"/>
                <a:cs typeface="+mn-lt"/>
              </a:rPr>
              <a:t>. [Accessed 26 October 2020].</a:t>
            </a:r>
            <a:endParaRPr lang="en-GB" sz="1300"/>
          </a:p>
          <a:p>
            <a:r>
              <a:rPr lang="en-GB" sz="1300">
                <a:ea typeface="+mn-lt"/>
                <a:cs typeface="+mn-lt"/>
              </a:rPr>
              <a:t>NursingAnswers.net. 2020. Importance of Inter-professional Working in Nursing Practice. [ONLINE] Available at: </a:t>
            </a:r>
            <a:r>
              <a:rPr lang="en-GB" sz="1300">
                <a:ea typeface="+mn-lt"/>
                <a:cs typeface="+mn-lt"/>
                <a:hlinkClick r:id="rId6"/>
              </a:rPr>
              <a:t>https://nursinganswers.net/essays/why-is-interprofessional-working-important-to-nursing-practice.php</a:t>
            </a:r>
            <a:r>
              <a:rPr lang="en-GB" sz="1300">
                <a:ea typeface="+mn-lt"/>
                <a:cs typeface="+mn-lt"/>
              </a:rPr>
              <a:t>. [Accessed 27 October 2020].</a:t>
            </a:r>
            <a:endParaRPr lang="en-GB" sz="1300"/>
          </a:p>
          <a:p>
            <a:r>
              <a:rPr lang="en-GB" sz="1300" err="1">
                <a:ea typeface="+mn-lt"/>
                <a:cs typeface="+mn-lt"/>
              </a:rPr>
              <a:t>ColoradoBiz</a:t>
            </a:r>
            <a:r>
              <a:rPr lang="en-GB" sz="1300">
                <a:ea typeface="+mn-lt"/>
                <a:cs typeface="+mn-lt"/>
              </a:rPr>
              <a:t> Magazine. 2020. The Benefits of Inter-Agency Collaboration - </a:t>
            </a:r>
            <a:r>
              <a:rPr lang="en-GB" sz="1300" err="1">
                <a:ea typeface="+mn-lt"/>
                <a:cs typeface="+mn-lt"/>
              </a:rPr>
              <a:t>ColoradoBiz</a:t>
            </a:r>
            <a:r>
              <a:rPr lang="en-GB" sz="1300">
                <a:ea typeface="+mn-lt"/>
                <a:cs typeface="+mn-lt"/>
              </a:rPr>
              <a:t> Magazine. [ONLINE] Available at: </a:t>
            </a:r>
            <a:r>
              <a:rPr lang="en-GB" sz="1300">
                <a:ea typeface="+mn-lt"/>
                <a:cs typeface="+mn-lt"/>
                <a:hlinkClick r:id="rId7"/>
              </a:rPr>
              <a:t>https://www.cobizmag.com/the-benefits-of-inter-agency-collaboration/</a:t>
            </a:r>
            <a:r>
              <a:rPr lang="en-GB" sz="1300">
                <a:ea typeface="+mn-lt"/>
                <a:cs typeface="+mn-lt"/>
              </a:rPr>
              <a:t>. [Accessed 27 October 2020].</a:t>
            </a:r>
            <a:endParaRPr lang="en-GB" sz="1300"/>
          </a:p>
          <a:p>
            <a:r>
              <a:rPr lang="en-GB" sz="1300">
                <a:ea typeface="+mn-lt"/>
                <a:cs typeface="+mn-lt"/>
                <a:hlinkClick r:id="rId8"/>
              </a:rPr>
              <a:t>https://www.sagepub.com/sites/default/files/upm-binaries/25241_02_Cheminais_Ch_02.pdf</a:t>
            </a:r>
            <a:endParaRPr lang="en-GB" sz="1300"/>
          </a:p>
          <a:p>
            <a:r>
              <a:rPr lang="en-GB" sz="1300">
                <a:ea typeface="+mn-lt"/>
                <a:cs typeface="+mn-lt"/>
              </a:rPr>
              <a:t>Community Care. 2020. Interprofessional and inter-agency collaboration | Community Care. [ONLINE] Available at: </a:t>
            </a:r>
            <a:r>
              <a:rPr lang="en-GB" sz="1300">
                <a:ea typeface="+mn-lt"/>
                <a:cs typeface="+mn-lt"/>
                <a:hlinkClick r:id="rId9"/>
              </a:rPr>
              <a:t>https://www.communitycare.co.uk/2009/08/03/interprofessional-and-inter-agency-collaboration/</a:t>
            </a:r>
            <a:r>
              <a:rPr lang="en-GB" sz="1300">
                <a:ea typeface="+mn-lt"/>
                <a:cs typeface="+mn-lt"/>
              </a:rPr>
              <a:t>. [Accessed 27 October 2020]. </a:t>
            </a:r>
            <a:endParaRPr lang="en-GB" sz="1300"/>
          </a:p>
          <a:p>
            <a:r>
              <a:rPr lang="en-GB" sz="1300">
                <a:ea typeface="+mn-lt"/>
                <a:cs typeface="+mn-lt"/>
              </a:rPr>
              <a:t>Motivation and emotion/Textbook/Motivation/Anxiety - </a:t>
            </a:r>
            <a:r>
              <a:rPr lang="en-GB" sz="1300" err="1">
                <a:ea typeface="+mn-lt"/>
                <a:cs typeface="+mn-lt"/>
              </a:rPr>
              <a:t>Wikiversity</a:t>
            </a:r>
            <a:r>
              <a:rPr lang="en-GB" sz="1300">
                <a:ea typeface="+mn-lt"/>
                <a:cs typeface="+mn-lt"/>
              </a:rPr>
              <a:t>. 2020. Motivation and emotion/Textbook/Motivation/Anxiety - </a:t>
            </a:r>
            <a:r>
              <a:rPr lang="en-GB" sz="1300" err="1">
                <a:ea typeface="+mn-lt"/>
                <a:cs typeface="+mn-lt"/>
              </a:rPr>
              <a:t>Wikiversity</a:t>
            </a:r>
            <a:r>
              <a:rPr lang="en-GB" sz="1300">
                <a:ea typeface="+mn-lt"/>
                <a:cs typeface="+mn-lt"/>
              </a:rPr>
              <a:t>. [ONLINE] Available at: </a:t>
            </a:r>
            <a:r>
              <a:rPr lang="en-GB" sz="1300">
                <a:ea typeface="+mn-lt"/>
                <a:cs typeface="+mn-lt"/>
                <a:hlinkClick r:id="rId10"/>
              </a:rPr>
              <a:t>https://en.wikiversity.org/wiki/Motivation_and_emotion/Textbook/Motivation/Anxiety</a:t>
            </a:r>
            <a:r>
              <a:rPr lang="en-GB" sz="1300">
                <a:ea typeface="+mn-lt"/>
                <a:cs typeface="+mn-lt"/>
              </a:rPr>
              <a:t>. [Accessed 27 October 2020]. </a:t>
            </a:r>
            <a:endParaRPr lang="en-GB" sz="1300"/>
          </a:p>
          <a:p>
            <a:r>
              <a:rPr lang="en-GB" sz="1300">
                <a:ea typeface="+mn-lt"/>
                <a:cs typeface="+mn-lt"/>
              </a:rPr>
              <a:t>Flickr. 2020. Flickr. [ONLINE] Available at: </a:t>
            </a:r>
            <a:r>
              <a:rPr lang="en-GB" sz="1300">
                <a:ea typeface="+mn-lt"/>
                <a:cs typeface="+mn-lt"/>
                <a:hlinkClick r:id="rId11"/>
              </a:rPr>
              <a:t>https://www.flickr.com/photos/rockinpaddy/2267048815</a:t>
            </a:r>
            <a:r>
              <a:rPr lang="en-GB" sz="1300">
                <a:ea typeface="+mn-lt"/>
                <a:cs typeface="+mn-lt"/>
              </a:rPr>
              <a:t>. [Accessed 27 October 2020]. </a:t>
            </a:r>
            <a:endParaRPr lang="en-GB" sz="1300"/>
          </a:p>
          <a:p>
            <a:r>
              <a:rPr lang="en-GB" sz="1300">
                <a:ea typeface="+mn-lt"/>
                <a:cs typeface="+mn-lt"/>
              </a:rPr>
              <a:t>Flickr. 2020. Flickr. [ONLINE] Available at: </a:t>
            </a:r>
            <a:r>
              <a:rPr lang="en-GB" sz="1300">
                <a:ea typeface="+mn-lt"/>
                <a:cs typeface="+mn-lt"/>
                <a:hlinkClick r:id="rId11"/>
              </a:rPr>
              <a:t>https://www.flickr.com/photos/rockinpaddy/2267048815</a:t>
            </a:r>
            <a:r>
              <a:rPr lang="en-GB" sz="1300">
                <a:ea typeface="+mn-lt"/>
                <a:cs typeface="+mn-lt"/>
              </a:rPr>
              <a:t>. [Accessed 27 October 2020]. </a:t>
            </a:r>
          </a:p>
          <a:p>
            <a:r>
              <a:rPr lang="en-GB" sz="1300">
                <a:ea typeface="+mn-lt"/>
                <a:cs typeface="+mn-lt"/>
              </a:rPr>
              <a:t>https://www.ed.ac.uk/reflection/reflectors-toolkit/reflecting-on-experience/gibbs-reflective-cycle</a:t>
            </a:r>
            <a:r>
              <a:rPr lang="en-GB" sz="1300"/>
              <a:t> </a:t>
            </a:r>
          </a:p>
          <a:p>
            <a:endParaRPr lang="en-GB" sz="1300"/>
          </a:p>
          <a:p>
            <a:endParaRPr lang="en-GB" sz="1300"/>
          </a:p>
          <a:p>
            <a:endParaRPr lang="en-GB" sz="1300"/>
          </a:p>
        </p:txBody>
      </p:sp>
    </p:spTree>
    <p:extLst>
      <p:ext uri="{BB962C8B-B14F-4D97-AF65-F5344CB8AC3E}">
        <p14:creationId xmlns:p14="http://schemas.microsoft.com/office/powerpoint/2010/main" val="414644670"/>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34381F"/>
      </a:dk2>
      <a:lt2>
        <a:srgbClr val="E2E8E8"/>
      </a:lt2>
      <a:accent1>
        <a:srgbClr val="C6969A"/>
      </a:accent1>
      <a:accent2>
        <a:srgbClr val="BA937F"/>
      </a:accent2>
      <a:accent3>
        <a:srgbClr val="ADA383"/>
      </a:accent3>
      <a:accent4>
        <a:srgbClr val="A0A873"/>
      </a:accent4>
      <a:accent5>
        <a:srgbClr val="93AB81"/>
      </a:accent5>
      <a:accent6>
        <a:srgbClr val="78B078"/>
      </a:accent6>
      <a:hlink>
        <a:srgbClr val="568E89"/>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7" ma:contentTypeDescription="Create a new document." ma:contentTypeScope="" ma:versionID="2391a9d25b9435f86e99d6cfc350eda3">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1957b583da114e07f2ce0d8d4934a3b4"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4F12AB1-E138-43E0-93BB-0FEB87907C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88a2b3-a887-4da5-bc58-1cd6fd79184b"/>
    <ds:schemaRef ds:uri="791995b0-624b-4c5a-90b4-d742ddd9de1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3D06B8-1E23-40ED-B842-142374184EC7}">
  <ds:schemaRefs>
    <ds:schemaRef ds:uri="http://schemas.microsoft.com/sharepoint/v3/contenttype/forms"/>
  </ds:schemaRefs>
</ds:datastoreItem>
</file>

<file path=customXml/itemProps3.xml><?xml version="1.0" encoding="utf-8"?>
<ds:datastoreItem xmlns:ds="http://schemas.openxmlformats.org/officeDocument/2006/customXml" ds:itemID="{782C1350-6C9F-43FD-87EE-378B468CC399}">
  <ds:schemaRefs>
    <ds:schemaRef ds:uri="1b88a2b3-a887-4da5-bc58-1cd6fd79184b"/>
    <ds:schemaRef ds:uri="http://www.w3.org/XML/1998/namespace"/>
    <ds:schemaRef ds:uri="http://schemas.microsoft.com/office/infopath/2007/PartnerControls"/>
    <ds:schemaRef ds:uri="http://purl.org/dc/elements/1.1/"/>
    <ds:schemaRef ds:uri="http://purl.org/dc/dcmitype/"/>
    <ds:schemaRef ds:uri="http://purl.org/dc/terms/"/>
    <ds:schemaRef ds:uri="http://schemas.microsoft.com/office/2006/documentManagement/types"/>
    <ds:schemaRef ds:uri="http://schemas.openxmlformats.org/package/2006/metadata/core-properties"/>
    <ds:schemaRef ds:uri="791995b0-624b-4c5a-90b4-d742ddd9de1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14</TotalTime>
  <Words>1642</Words>
  <Application>Microsoft Office PowerPoint</Application>
  <PresentationFormat>Widescreen</PresentationFormat>
  <Paragraphs>77</Paragraphs>
  <Slides>16</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Arial Nova Cond</vt:lpstr>
      <vt:lpstr>Impact</vt:lpstr>
      <vt:lpstr>TornVTI</vt:lpstr>
      <vt:lpstr>Sian Osborne-Keddy (2009487)</vt:lpstr>
      <vt:lpstr>Principles of nursing.</vt:lpstr>
      <vt:lpstr>Nursing principles.</vt:lpstr>
      <vt:lpstr>Collaboration in care.</vt:lpstr>
      <vt:lpstr>Collaborative care brings different people together in order to gain the same outcome, whether physical or emotional. Collaborative care involves working closely with various individuals especially the patient and the  patient's family as they are the people who know them best. This then enables staff to know them better and the patient can be reassured that their needs will always be adhered too, and communication will always be the key to reassuring them that their best interest is the main concern in the care they receive.</vt:lpstr>
      <vt:lpstr>Benefits of Multi- disciplinary agency working.</vt:lpstr>
      <vt:lpstr>Attendees in the multi-disciplinary meeting.</vt:lpstr>
      <vt:lpstr>Outline on why the meeting was being held.</vt:lpstr>
      <vt:lpstr>What was discussed !!!          </vt:lpstr>
      <vt:lpstr>My contribution &amp; arguments to the meeting.</vt:lpstr>
      <vt:lpstr>My questions to the panel.</vt:lpstr>
      <vt:lpstr>My recommendations</vt:lpstr>
      <vt:lpstr>Outcome of the meeting.</vt:lpstr>
      <vt:lpstr>REFLECTION.</vt:lpstr>
      <vt:lpstr>On reflecting on the meeting I was happy with the outcome as I felt with the correct help and the different authorities working together, we could possibly change the behaviors  and reduce the risk of Ks being discriminated and being placed in a secure unit away from his peers as this will not only affect mental health but will not help to change these behaviors or interact with others. I would also argue the same points again in another meeting if needed as I had the outcome I was requiring and Ks would now get the help that he was not previously able to get, due to the authorities who were meant to help and protect Ks not fulfilling their roles.  If I could go back to before the meeting, I would have been contacting the social worker to have the needs met before it had got this far, as if the issues had been addressed before Ks had come into our care his behavior possibly would not have escalated to this point,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Sian Osborne-Keddy (2009487)</cp:lastModifiedBy>
  <cp:revision>17</cp:revision>
  <dcterms:created xsi:type="dcterms:W3CDTF">2020-10-26T21:05:54Z</dcterms:created>
  <dcterms:modified xsi:type="dcterms:W3CDTF">2020-12-10T18:35:55Z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