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5"/>
  </p:notesMasterIdLst>
  <p:handoutMasterIdLst>
    <p:handoutMasterId r:id="rId26"/>
  </p:handoutMasterIdLst>
  <p:sldIdLst>
    <p:sldId id="256" r:id="rId2"/>
    <p:sldId id="270" r:id="rId3"/>
    <p:sldId id="291" r:id="rId4"/>
    <p:sldId id="289" r:id="rId5"/>
    <p:sldId id="293" r:id="rId6"/>
    <p:sldId id="287" r:id="rId7"/>
    <p:sldId id="268" r:id="rId8"/>
    <p:sldId id="295" r:id="rId9"/>
    <p:sldId id="297" r:id="rId10"/>
    <p:sldId id="257" r:id="rId11"/>
    <p:sldId id="299" r:id="rId12"/>
    <p:sldId id="258" r:id="rId13"/>
    <p:sldId id="259" r:id="rId14"/>
    <p:sldId id="262" r:id="rId15"/>
    <p:sldId id="301" r:id="rId16"/>
    <p:sldId id="276" r:id="rId17"/>
    <p:sldId id="281" r:id="rId18"/>
    <p:sldId id="263" r:id="rId19"/>
    <p:sldId id="274" r:id="rId20"/>
    <p:sldId id="303" r:id="rId21"/>
    <p:sldId id="272" r:id="rId22"/>
    <p:sldId id="285" r:id="rId23"/>
    <p:sldId id="266"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125E5076-3810-47DD-B79F-674D7AD40C01}" styleName="深色样式 1 - 强调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8FD4443E-F989-4FC4-A0C8-D5A2AF1F390B}" styleName="深色样式 1 - 强调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6"/>
  </p:normalViewPr>
  <p:slideViewPr>
    <p:cSldViewPr>
      <p:cViewPr varScale="1">
        <p:scale>
          <a:sx n="93" d="100"/>
          <a:sy n="93" d="100"/>
        </p:scale>
        <p:origin x="1664" y="19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07/05/2020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5/7/20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07/05/2020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07/05/2020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07/05/2020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07/05/2020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07/05/2020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07/05/2020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07/05/2020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F883E-741A-AF46-96F5-B756A845D30E}"/>
              </a:ext>
            </a:extLst>
          </p:cNvPr>
          <p:cNvSpPr>
            <a:spLocks noGrp="1"/>
          </p:cNvSpPr>
          <p:nvPr>
            <p:ph type="title"/>
          </p:nvPr>
        </p:nvSpPr>
        <p:spPr>
          <a:xfrm>
            <a:off x="457200" y="274638"/>
            <a:ext cx="8229600" cy="1143000"/>
          </a:xfrm>
        </p:spPr>
        <p:txBody>
          <a:bodyPr/>
          <a:lstStyle/>
          <a:p>
            <a:r>
              <a:rPr lang="en-GB"/>
              <a:t>Click to edit Master title style</a:t>
            </a:r>
            <a:endParaRPr lang="en-US"/>
          </a:p>
        </p:txBody>
      </p:sp>
      <p:sp>
        <p:nvSpPr>
          <p:cNvPr id="3" name="Table Placeholder 2">
            <a:extLst>
              <a:ext uri="{FF2B5EF4-FFF2-40B4-BE49-F238E27FC236}">
                <a16:creationId xmlns:a16="http://schemas.microsoft.com/office/drawing/2014/main" id="{B87CBD37-C82F-D748-BCD4-34BA4042F787}"/>
              </a:ext>
            </a:extLst>
          </p:cNvPr>
          <p:cNvSpPr>
            <a:spLocks noGrp="1"/>
          </p:cNvSpPr>
          <p:nvPr>
            <p:ph type="tbl" idx="1"/>
          </p:nvPr>
        </p:nvSpPr>
        <p:spPr>
          <a:xfrm>
            <a:off x="457200" y="1600200"/>
            <a:ext cx="8229600" cy="4525963"/>
          </a:xfrm>
        </p:spPr>
        <p:txBody>
          <a:bodyPr/>
          <a:lstStyle/>
          <a:p>
            <a:endParaRPr lang="en-US"/>
          </a:p>
        </p:txBody>
      </p:sp>
      <p:sp>
        <p:nvSpPr>
          <p:cNvPr id="4" name="Date Placeholder 3">
            <a:extLst>
              <a:ext uri="{FF2B5EF4-FFF2-40B4-BE49-F238E27FC236}">
                <a16:creationId xmlns:a16="http://schemas.microsoft.com/office/drawing/2014/main" id="{32AD976E-7144-A448-B464-64105F3109E7}"/>
              </a:ext>
            </a:extLst>
          </p:cNvPr>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5" name="Footer Placeholder 4">
            <a:extLst>
              <a:ext uri="{FF2B5EF4-FFF2-40B4-BE49-F238E27FC236}">
                <a16:creationId xmlns:a16="http://schemas.microsoft.com/office/drawing/2014/main" id="{41541DF0-DE93-C146-8A7C-CC050D6FCEB5}"/>
              </a:ext>
            </a:extLst>
          </p:cNvPr>
          <p:cNvSpPr>
            <a:spLocks noGrp="1"/>
          </p:cNvSpPr>
          <p:nvPr>
            <p:ph type="ftr" sz="quarter" idx="11"/>
          </p:nvPr>
        </p:nvSpPr>
        <p:spPr>
          <a:xfrm>
            <a:off x="3124200" y="6245225"/>
            <a:ext cx="2895600" cy="476250"/>
          </a:xfrm>
        </p:spPr>
        <p:txBody>
          <a:bodyPr/>
          <a:lstStyle>
            <a:lvl1pPr>
              <a:defRPr/>
            </a:lvl1pPr>
          </a:lstStyle>
          <a:p>
            <a:endParaRPr lang="en-GB" altLang="en-US"/>
          </a:p>
        </p:txBody>
      </p:sp>
      <p:sp>
        <p:nvSpPr>
          <p:cNvPr id="6" name="Slide Number Placeholder 5">
            <a:extLst>
              <a:ext uri="{FF2B5EF4-FFF2-40B4-BE49-F238E27FC236}">
                <a16:creationId xmlns:a16="http://schemas.microsoft.com/office/drawing/2014/main" id="{271A69EF-1338-184D-BE09-CA3188FAF72D}"/>
              </a:ext>
            </a:extLst>
          </p:cNvPr>
          <p:cNvSpPr>
            <a:spLocks noGrp="1"/>
          </p:cNvSpPr>
          <p:nvPr>
            <p:ph type="sldNum" sz="quarter" idx="12"/>
          </p:nvPr>
        </p:nvSpPr>
        <p:spPr>
          <a:xfrm>
            <a:off x="6553200" y="6245225"/>
            <a:ext cx="2133600" cy="476250"/>
          </a:xfrm>
        </p:spPr>
        <p:txBody>
          <a:bodyPr/>
          <a:lstStyle>
            <a:lvl1pPr>
              <a:defRPr/>
            </a:lvl1pPr>
          </a:lstStyle>
          <a:p>
            <a:fld id="{44B4451C-10D8-1A49-9A6D-6A8E28B45475}" type="slidenum">
              <a:rPr lang="en-GB" altLang="en-US"/>
              <a:pPr/>
              <a:t>‹#›</a:t>
            </a:fld>
            <a:endParaRPr lang="en-GB" altLang="en-US"/>
          </a:p>
        </p:txBody>
      </p:sp>
    </p:spTree>
    <p:extLst>
      <p:ext uri="{BB962C8B-B14F-4D97-AF65-F5344CB8AC3E}">
        <p14:creationId xmlns:p14="http://schemas.microsoft.com/office/powerpoint/2010/main" val="4081211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07/05/2020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6.xml"/><Relationship Id="rId1" Type="http://schemas.openxmlformats.org/officeDocument/2006/relationships/vmlDrawing" Target="../drawings/vmlDrawing1.vml"/><Relationship Id="rId4" Type="http://schemas.openxmlformats.org/officeDocument/2006/relationships/image" Target="../media/image4.e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flickr.com/photos/33232053@N03/" TargetMode="External"/><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www.futurefootprints.org.uk/ffprints.php?stylesheet=style&amp;page=localgov" TargetMode="Externa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2.xml.rels><?xml version="1.0" encoding="UTF-8" standalone="yes"?>
<Relationships xmlns="http://schemas.openxmlformats.org/package/2006/relationships"><Relationship Id="rId2" Type="http://schemas.openxmlformats.org/officeDocument/2006/relationships/hyperlink" Target="http://www.odi.org.uk/index.html"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9144000" cy="5733256"/>
          </a:xfrm>
        </p:spPr>
        <p:txBody>
          <a:bodyPr>
            <a:normAutofit/>
          </a:bodyPr>
          <a:lstStyle/>
          <a:p>
            <a:r>
              <a:rPr lang="en-GB" altLang="en-US" sz="3100" b="1" dirty="0">
                <a:solidFill>
                  <a:schemeClr val="accent2">
                    <a:lumMod val="20000"/>
                    <a:lumOff val="80000"/>
                  </a:schemeClr>
                </a:solidFill>
              </a:rPr>
              <a:t>Contemporary Themes in the Hotel &amp;Hospitality Sector (M6X01931 BIRM)</a:t>
            </a:r>
            <a:br>
              <a:rPr lang="en-GB" altLang="en-US" sz="3100" b="1" dirty="0">
                <a:solidFill>
                  <a:schemeClr val="accent2">
                    <a:lumMod val="20000"/>
                    <a:lumOff val="80000"/>
                  </a:schemeClr>
                </a:solidFill>
              </a:rPr>
            </a:br>
            <a:br>
              <a:rPr lang="en-GB" altLang="en-US" sz="3100" b="1" dirty="0">
                <a:solidFill>
                  <a:schemeClr val="accent2">
                    <a:lumMod val="20000"/>
                    <a:lumOff val="80000"/>
                  </a:schemeClr>
                </a:solidFill>
              </a:rPr>
            </a:br>
            <a:br>
              <a:rPr lang="en-GB" altLang="en-US" sz="3100" b="1" dirty="0">
                <a:solidFill>
                  <a:schemeClr val="accent2">
                    <a:lumMod val="20000"/>
                    <a:lumOff val="80000"/>
                  </a:schemeClr>
                </a:solidFill>
              </a:rPr>
            </a:br>
            <a:r>
              <a:rPr lang="en-GB" altLang="en-US" sz="3100" b="1" dirty="0">
                <a:solidFill>
                  <a:schemeClr val="accent2">
                    <a:lumMod val="20000"/>
                    <a:lumOff val="80000"/>
                  </a:schemeClr>
                </a:solidFill>
              </a:rPr>
              <a:t>Session 1</a:t>
            </a:r>
            <a:br>
              <a:rPr lang="en-GB" sz="3200" b="1" dirty="0">
                <a:solidFill>
                  <a:schemeClr val="accent2">
                    <a:lumMod val="20000"/>
                    <a:lumOff val="80000"/>
                  </a:schemeClr>
                </a:solidFill>
              </a:rPr>
            </a:br>
            <a:endParaRPr lang="en-GB" altLang="en-US"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C258E932-493F-2448-AD38-BBA72BC22FAB}"/>
              </a:ext>
            </a:extLst>
          </p:cNvPr>
          <p:cNvSpPr>
            <a:spLocks noGrp="1" noChangeArrowheads="1"/>
          </p:cNvSpPr>
          <p:nvPr>
            <p:ph type="ctrTitle"/>
          </p:nvPr>
        </p:nvSpPr>
        <p:spPr>
          <a:xfrm>
            <a:off x="1043608" y="260648"/>
            <a:ext cx="7772400" cy="1066800"/>
          </a:xfrm>
        </p:spPr>
        <p:txBody>
          <a:bodyPr anchor="ctr">
            <a:normAutofit fontScale="90000"/>
          </a:bodyPr>
          <a:lstStyle/>
          <a:p>
            <a:r>
              <a:rPr lang="en-US" altLang="en-US" sz="4000" dirty="0">
                <a:solidFill>
                  <a:srgbClr val="FF3300"/>
                </a:solidFill>
              </a:rPr>
              <a:t>Stakeholder Conflict</a:t>
            </a:r>
            <a:br>
              <a:rPr lang="en-US" altLang="en-US" sz="4000" dirty="0">
                <a:solidFill>
                  <a:srgbClr val="FF3300"/>
                </a:solidFill>
              </a:rPr>
            </a:br>
            <a:r>
              <a:rPr lang="en-US" altLang="en-US" sz="4000" dirty="0">
                <a:solidFill>
                  <a:srgbClr val="FF3300"/>
                </a:solidFill>
              </a:rPr>
              <a:t>Avoidance and Resolution</a:t>
            </a:r>
            <a:endParaRPr lang="en-GB" altLang="en-US" sz="4000" dirty="0">
              <a:solidFill>
                <a:srgbClr val="FF3300"/>
              </a:solidFill>
            </a:endParaRPr>
          </a:p>
        </p:txBody>
      </p:sp>
      <p:pic>
        <p:nvPicPr>
          <p:cNvPr id="21507" name="Picture 3">
            <a:extLst>
              <a:ext uri="{FF2B5EF4-FFF2-40B4-BE49-F238E27FC236}">
                <a16:creationId xmlns:a16="http://schemas.microsoft.com/office/drawing/2014/main" id="{9B0762B1-E46D-EE44-8915-35F2F30AD4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929" t="9999" r="17360"/>
          <a:stretch>
            <a:fillRect/>
          </a:stretch>
        </p:blipFill>
        <p:spPr bwMode="auto">
          <a:xfrm>
            <a:off x="1259632" y="1412776"/>
            <a:ext cx="6838527" cy="44649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544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057BB938-F742-BF40-874E-939CC59C1826}"/>
              </a:ext>
            </a:extLst>
          </p:cNvPr>
          <p:cNvSpPr>
            <a:spLocks noGrp="1" noChangeArrowheads="1"/>
          </p:cNvSpPr>
          <p:nvPr>
            <p:ph type="title"/>
          </p:nvPr>
        </p:nvSpPr>
        <p:spPr/>
        <p:txBody>
          <a:bodyPr/>
          <a:lstStyle/>
          <a:p>
            <a:r>
              <a:rPr lang="en-US" altLang="en-US">
                <a:solidFill>
                  <a:srgbClr val="FF3300"/>
                </a:solidFill>
              </a:rPr>
              <a:t>Learning Outcomes</a:t>
            </a:r>
            <a:endParaRPr lang="en-GB" altLang="en-US">
              <a:solidFill>
                <a:srgbClr val="FF3300"/>
              </a:solidFill>
            </a:endParaRPr>
          </a:p>
        </p:txBody>
      </p:sp>
      <p:sp>
        <p:nvSpPr>
          <p:cNvPr id="44035" name="Rectangle 3">
            <a:extLst>
              <a:ext uri="{FF2B5EF4-FFF2-40B4-BE49-F238E27FC236}">
                <a16:creationId xmlns:a16="http://schemas.microsoft.com/office/drawing/2014/main" id="{23A67CCC-084B-C146-9208-99E60306865D}"/>
              </a:ext>
            </a:extLst>
          </p:cNvPr>
          <p:cNvSpPr>
            <a:spLocks noGrp="1" noChangeArrowheads="1"/>
          </p:cNvSpPr>
          <p:nvPr>
            <p:ph type="body" idx="1"/>
          </p:nvPr>
        </p:nvSpPr>
        <p:spPr>
          <a:xfrm>
            <a:off x="457200" y="1417638"/>
            <a:ext cx="8229600" cy="4099595"/>
          </a:xfrm>
        </p:spPr>
        <p:txBody>
          <a:bodyPr/>
          <a:lstStyle/>
          <a:p>
            <a:pPr>
              <a:lnSpc>
                <a:spcPct val="90000"/>
              </a:lnSpc>
            </a:pPr>
            <a:r>
              <a:rPr lang="en-US" altLang="en-US" sz="2400" b="1" dirty="0"/>
              <a:t>By the end of this session:</a:t>
            </a:r>
          </a:p>
          <a:p>
            <a:pPr>
              <a:lnSpc>
                <a:spcPct val="90000"/>
              </a:lnSpc>
            </a:pPr>
            <a:r>
              <a:rPr lang="en-US" altLang="en-US" sz="2400" b="1" dirty="0"/>
              <a:t>Understand the complexity of the hospitality and tourism issues </a:t>
            </a:r>
          </a:p>
          <a:p>
            <a:pPr marL="0" indent="0">
              <a:lnSpc>
                <a:spcPct val="90000"/>
              </a:lnSpc>
              <a:buNone/>
            </a:pPr>
            <a:endParaRPr lang="en-US" altLang="en-US" sz="2400" b="1" dirty="0"/>
          </a:p>
          <a:p>
            <a:pPr>
              <a:lnSpc>
                <a:spcPct val="90000"/>
              </a:lnSpc>
            </a:pPr>
            <a:r>
              <a:rPr lang="en-US" altLang="en-US" sz="2400" b="1" dirty="0" err="1"/>
              <a:t>Analyse</a:t>
            </a:r>
            <a:r>
              <a:rPr lang="en-US" altLang="en-US" sz="2400" b="1" dirty="0"/>
              <a:t> the role of the stakeholders in the planning process</a:t>
            </a:r>
          </a:p>
          <a:p>
            <a:pPr>
              <a:lnSpc>
                <a:spcPct val="90000"/>
              </a:lnSpc>
            </a:pPr>
            <a:endParaRPr lang="en-US" altLang="en-US" sz="2400" b="1" dirty="0"/>
          </a:p>
          <a:p>
            <a:pPr>
              <a:lnSpc>
                <a:spcPct val="90000"/>
              </a:lnSpc>
            </a:pPr>
            <a:r>
              <a:rPr lang="en-US" altLang="en-US" sz="2400" b="1" dirty="0"/>
              <a:t>Appreciate the degree of power and influence in the system</a:t>
            </a:r>
          </a:p>
          <a:p>
            <a:pPr marL="0" indent="0">
              <a:lnSpc>
                <a:spcPct val="90000"/>
              </a:lnSpc>
              <a:buNone/>
            </a:pPr>
            <a:endParaRPr lang="en-US" altLang="en-US" sz="2400" b="1" dirty="0"/>
          </a:p>
          <a:p>
            <a:pPr>
              <a:lnSpc>
                <a:spcPct val="90000"/>
              </a:lnSpc>
            </a:pPr>
            <a:r>
              <a:rPr lang="en-US" altLang="en-US" sz="2400" b="1" dirty="0"/>
              <a:t>Understand the levels and need for Collaboration</a:t>
            </a:r>
            <a:endParaRPr lang="en-GB" altLang="en-US" sz="2400" b="1" dirty="0"/>
          </a:p>
        </p:txBody>
      </p:sp>
    </p:spTree>
    <p:extLst>
      <p:ext uri="{BB962C8B-B14F-4D97-AF65-F5344CB8AC3E}">
        <p14:creationId xmlns:p14="http://schemas.microsoft.com/office/powerpoint/2010/main" val="60279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2C7D611D-62CE-C643-852B-63BBC5456518}"/>
              </a:ext>
            </a:extLst>
          </p:cNvPr>
          <p:cNvSpPr>
            <a:spLocks noGrp="1" noChangeArrowheads="1"/>
          </p:cNvSpPr>
          <p:nvPr>
            <p:ph type="title"/>
          </p:nvPr>
        </p:nvSpPr>
        <p:spPr/>
        <p:txBody>
          <a:bodyPr/>
          <a:lstStyle/>
          <a:p>
            <a:r>
              <a:rPr lang="en-US" altLang="en-US">
                <a:solidFill>
                  <a:srgbClr val="FF3300"/>
                </a:solidFill>
              </a:rPr>
              <a:t>Definitions</a:t>
            </a:r>
            <a:endParaRPr lang="en-GB" altLang="en-US">
              <a:solidFill>
                <a:srgbClr val="FF3300"/>
              </a:solidFill>
            </a:endParaRPr>
          </a:p>
        </p:txBody>
      </p:sp>
      <p:sp>
        <p:nvSpPr>
          <p:cNvPr id="40963" name="Rectangle 3">
            <a:extLst>
              <a:ext uri="{FF2B5EF4-FFF2-40B4-BE49-F238E27FC236}">
                <a16:creationId xmlns:a16="http://schemas.microsoft.com/office/drawing/2014/main" id="{D22B54B3-5A72-BC44-9289-727BB09ED9EE}"/>
              </a:ext>
            </a:extLst>
          </p:cNvPr>
          <p:cNvSpPr>
            <a:spLocks noGrp="1" noChangeArrowheads="1"/>
          </p:cNvSpPr>
          <p:nvPr>
            <p:ph type="body" idx="1"/>
          </p:nvPr>
        </p:nvSpPr>
        <p:spPr/>
        <p:txBody>
          <a:bodyPr/>
          <a:lstStyle/>
          <a:p>
            <a:pPr>
              <a:buFontTx/>
              <a:buNone/>
            </a:pPr>
            <a:r>
              <a:rPr lang="en-US" altLang="en-US" dirty="0"/>
              <a:t>  </a:t>
            </a:r>
            <a:r>
              <a:rPr lang="en-US" altLang="en-US" sz="2800" b="1" dirty="0"/>
              <a:t>‘Any group or individual who can affect or is affected by the achievement of a corporations purpose’</a:t>
            </a:r>
            <a:r>
              <a:rPr lang="en-US" altLang="en-US" sz="2800" dirty="0"/>
              <a:t> </a:t>
            </a:r>
          </a:p>
          <a:p>
            <a:pPr>
              <a:buFontTx/>
              <a:buNone/>
            </a:pPr>
            <a:r>
              <a:rPr lang="en-US" altLang="en-US" sz="2800" dirty="0"/>
              <a:t>                              Freeman (1984) cited in </a:t>
            </a:r>
            <a:r>
              <a:rPr lang="en-US" altLang="en-US" sz="2800" dirty="0" err="1"/>
              <a:t>Gretzel</a:t>
            </a:r>
            <a:r>
              <a:rPr lang="en-US" altLang="en-US" sz="2800" dirty="0"/>
              <a:t> 2010, p237)</a:t>
            </a:r>
            <a:endParaRPr lang="en-GB" altLang="en-US" sz="2800" dirty="0"/>
          </a:p>
        </p:txBody>
      </p:sp>
    </p:spTree>
    <p:extLst>
      <p:ext uri="{BB962C8B-B14F-4D97-AF65-F5344CB8AC3E}">
        <p14:creationId xmlns:p14="http://schemas.microsoft.com/office/powerpoint/2010/main" val="557608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A32B0B09-6B8B-6B4E-8E11-47FCC4BB23E3}"/>
              </a:ext>
            </a:extLst>
          </p:cNvPr>
          <p:cNvSpPr>
            <a:spLocks noGrp="1" noChangeArrowheads="1"/>
          </p:cNvSpPr>
          <p:nvPr>
            <p:ph type="title"/>
          </p:nvPr>
        </p:nvSpPr>
        <p:spPr/>
        <p:txBody>
          <a:bodyPr/>
          <a:lstStyle/>
          <a:p>
            <a:r>
              <a:rPr lang="en-US" altLang="en-US">
                <a:solidFill>
                  <a:srgbClr val="FF3300"/>
                </a:solidFill>
              </a:rPr>
              <a:t>Conflict Avoidance</a:t>
            </a:r>
            <a:endParaRPr lang="en-GB" altLang="en-US">
              <a:solidFill>
                <a:srgbClr val="FF3300"/>
              </a:solidFill>
            </a:endParaRPr>
          </a:p>
        </p:txBody>
      </p:sp>
      <p:sp>
        <p:nvSpPr>
          <p:cNvPr id="49155" name="Rectangle 3">
            <a:extLst>
              <a:ext uri="{FF2B5EF4-FFF2-40B4-BE49-F238E27FC236}">
                <a16:creationId xmlns:a16="http://schemas.microsoft.com/office/drawing/2014/main" id="{D7F35F5A-CD70-DF46-B3B8-4F582976DE7A}"/>
              </a:ext>
            </a:extLst>
          </p:cNvPr>
          <p:cNvSpPr>
            <a:spLocks noGrp="1" noChangeArrowheads="1"/>
          </p:cNvSpPr>
          <p:nvPr>
            <p:ph type="body" idx="1"/>
          </p:nvPr>
        </p:nvSpPr>
        <p:spPr/>
        <p:txBody>
          <a:bodyPr/>
          <a:lstStyle/>
          <a:p>
            <a:pPr>
              <a:lnSpc>
                <a:spcPct val="90000"/>
              </a:lnSpc>
            </a:pPr>
            <a:r>
              <a:rPr lang="en-GB" altLang="en-US" sz="2400" b="1" dirty="0"/>
              <a:t> </a:t>
            </a:r>
            <a:r>
              <a:rPr lang="en-GB" altLang="en-US" sz="2400" u="sng" dirty="0"/>
              <a:t>Avoid the undesirable in:</a:t>
            </a:r>
            <a:r>
              <a:rPr lang="en-GB" altLang="en-US" sz="2400" dirty="0"/>
              <a:t>  </a:t>
            </a:r>
          </a:p>
          <a:p>
            <a:pPr>
              <a:lnSpc>
                <a:spcPct val="90000"/>
              </a:lnSpc>
            </a:pPr>
            <a:endParaRPr lang="en-GB" altLang="en-US" sz="2400" dirty="0"/>
          </a:p>
          <a:p>
            <a:pPr>
              <a:lnSpc>
                <a:spcPct val="90000"/>
              </a:lnSpc>
            </a:pPr>
            <a:r>
              <a:rPr lang="en-GB" altLang="en-US" sz="2400" dirty="0"/>
              <a:t>Friction and unnecessary competition between individual tourism operators/hostile and unfriendly attitudes of locals towards tourists/damage or undesirable, permanent alteration of natural features and historical resources.</a:t>
            </a:r>
          </a:p>
          <a:p>
            <a:pPr>
              <a:lnSpc>
                <a:spcPct val="90000"/>
              </a:lnSpc>
            </a:pPr>
            <a:r>
              <a:rPr lang="en-GB" altLang="en-US" sz="2400" dirty="0"/>
              <a:t>Loss of cultural identities / the loss of market share / the stoppage of unique local events and activities</a:t>
            </a:r>
          </a:p>
          <a:p>
            <a:pPr>
              <a:lnSpc>
                <a:spcPct val="90000"/>
              </a:lnSpc>
            </a:pPr>
            <a:r>
              <a:rPr lang="en-GB" altLang="en-US" sz="2400" dirty="0"/>
              <a:t>Overcrowding, congestion &amp; traffic problems/pollution/high seasonality/other factors</a:t>
            </a:r>
          </a:p>
          <a:p>
            <a:pPr>
              <a:lnSpc>
                <a:spcPct val="90000"/>
              </a:lnSpc>
            </a:pPr>
            <a:endParaRPr lang="en-GB" altLang="en-US" sz="2400" dirty="0">
              <a:solidFill>
                <a:schemeClr val="accent2"/>
              </a:solidFill>
            </a:endParaRPr>
          </a:p>
        </p:txBody>
      </p:sp>
    </p:spTree>
    <p:extLst>
      <p:ext uri="{BB962C8B-B14F-4D97-AF65-F5344CB8AC3E}">
        <p14:creationId xmlns:p14="http://schemas.microsoft.com/office/powerpoint/2010/main" val="3850986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26370C87-10BE-6445-96A4-B34D0EE1F433}"/>
              </a:ext>
            </a:extLst>
          </p:cNvPr>
          <p:cNvSpPr>
            <a:spLocks noGrp="1" noChangeArrowheads="1"/>
          </p:cNvSpPr>
          <p:nvPr>
            <p:ph type="title"/>
          </p:nvPr>
        </p:nvSpPr>
        <p:spPr/>
        <p:txBody>
          <a:bodyPr/>
          <a:lstStyle/>
          <a:p>
            <a:r>
              <a:rPr lang="en-US" altLang="en-US">
                <a:solidFill>
                  <a:srgbClr val="FF3300"/>
                </a:solidFill>
              </a:rPr>
              <a:t>Complexity</a:t>
            </a:r>
            <a:endParaRPr lang="en-GB" altLang="en-US">
              <a:solidFill>
                <a:srgbClr val="FF3300"/>
              </a:solidFill>
            </a:endParaRPr>
          </a:p>
        </p:txBody>
      </p:sp>
      <p:sp>
        <p:nvSpPr>
          <p:cNvPr id="38915" name="Rectangle 3">
            <a:extLst>
              <a:ext uri="{FF2B5EF4-FFF2-40B4-BE49-F238E27FC236}">
                <a16:creationId xmlns:a16="http://schemas.microsoft.com/office/drawing/2014/main" id="{BA5F095D-2F19-724F-95F3-1DED25BE777F}"/>
              </a:ext>
            </a:extLst>
          </p:cNvPr>
          <p:cNvSpPr>
            <a:spLocks noGrp="1" noChangeArrowheads="1"/>
          </p:cNvSpPr>
          <p:nvPr>
            <p:ph type="body" idx="1"/>
          </p:nvPr>
        </p:nvSpPr>
        <p:spPr/>
        <p:txBody>
          <a:bodyPr/>
          <a:lstStyle/>
          <a:p>
            <a:r>
              <a:rPr lang="en-US" altLang="en-US" sz="2400" dirty="0"/>
              <a:t>A destination environment is a complex dynamic, fragmented by several firms and </a:t>
            </a:r>
            <a:r>
              <a:rPr lang="en-US" altLang="en-US" sz="2400" dirty="0" err="1"/>
              <a:t>organisations</a:t>
            </a:r>
            <a:r>
              <a:rPr lang="en-US" altLang="en-US" sz="2400" dirty="0"/>
              <a:t> which have numerous linkages and interdependencies.</a:t>
            </a:r>
          </a:p>
          <a:p>
            <a:pPr marL="0" indent="0">
              <a:buNone/>
            </a:pPr>
            <a:endParaRPr lang="en-US" altLang="en-US" sz="2400" dirty="0"/>
          </a:p>
          <a:p>
            <a:r>
              <a:rPr lang="en-US" altLang="en-US" sz="2400" dirty="0"/>
              <a:t>Difficult for one </a:t>
            </a:r>
            <a:r>
              <a:rPr lang="en-US" altLang="en-US" sz="2400" dirty="0" err="1"/>
              <a:t>organisation</a:t>
            </a:r>
            <a:r>
              <a:rPr lang="en-US" altLang="en-US" sz="2400" dirty="0"/>
              <a:t> to control</a:t>
            </a:r>
          </a:p>
        </p:txBody>
      </p:sp>
      <p:sp>
        <p:nvSpPr>
          <p:cNvPr id="38916" name="Rectangle 4">
            <a:extLst>
              <a:ext uri="{FF2B5EF4-FFF2-40B4-BE49-F238E27FC236}">
                <a16:creationId xmlns:a16="http://schemas.microsoft.com/office/drawing/2014/main" id="{999BEFB9-0ADC-6942-8112-B86682D239F2}"/>
              </a:ext>
            </a:extLst>
          </p:cNvPr>
          <p:cNvSpPr>
            <a:spLocks noChangeArrowheads="1"/>
          </p:cNvSpPr>
          <p:nvPr/>
        </p:nvSpPr>
        <p:spPr bwMode="auto">
          <a:xfrm>
            <a:off x="5292725" y="6165850"/>
            <a:ext cx="35782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spcBef>
                <a:spcPct val="20000"/>
              </a:spcBef>
              <a:buFontTx/>
              <a:buChar char="•"/>
            </a:pPr>
            <a:r>
              <a:rPr lang="en-US" altLang="en-US"/>
              <a:t>Rodriguez and Rodriguez (2008)</a:t>
            </a:r>
            <a:endParaRPr lang="en-GB" altLang="en-US"/>
          </a:p>
        </p:txBody>
      </p:sp>
    </p:spTree>
    <p:extLst>
      <p:ext uri="{BB962C8B-B14F-4D97-AF65-F5344CB8AC3E}">
        <p14:creationId xmlns:p14="http://schemas.microsoft.com/office/powerpoint/2010/main" val="1092346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a:extLst>
              <a:ext uri="{FF2B5EF4-FFF2-40B4-BE49-F238E27FC236}">
                <a16:creationId xmlns:a16="http://schemas.microsoft.com/office/drawing/2014/main" id="{88BFA7A9-3C21-B247-84B4-E0099452A9B3}"/>
              </a:ext>
            </a:extLst>
          </p:cNvPr>
          <p:cNvSpPr txBox="1">
            <a:spLocks noChangeArrowheads="1"/>
          </p:cNvSpPr>
          <p:nvPr/>
        </p:nvSpPr>
        <p:spPr bwMode="auto">
          <a:xfrm>
            <a:off x="381000" y="228600"/>
            <a:ext cx="8412163"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800" b="1">
                <a:solidFill>
                  <a:srgbClr val="FF0000"/>
                </a:solidFill>
                <a:latin typeface="Times New Roman" panose="02020603050405020304" pitchFamily="18" charset="0"/>
              </a:rPr>
              <a:t>Sustainable Development/Tourism – issues to consider</a:t>
            </a:r>
          </a:p>
        </p:txBody>
      </p:sp>
      <p:sp>
        <p:nvSpPr>
          <p:cNvPr id="19459" name="Text Box 3">
            <a:extLst>
              <a:ext uri="{FF2B5EF4-FFF2-40B4-BE49-F238E27FC236}">
                <a16:creationId xmlns:a16="http://schemas.microsoft.com/office/drawing/2014/main" id="{F2594001-9BB9-6D4A-B170-E3C3E4691C3C}"/>
              </a:ext>
            </a:extLst>
          </p:cNvPr>
          <p:cNvSpPr txBox="1">
            <a:spLocks noChangeArrowheads="1"/>
          </p:cNvSpPr>
          <p:nvPr/>
        </p:nvSpPr>
        <p:spPr bwMode="auto">
          <a:xfrm>
            <a:off x="304800" y="1016000"/>
            <a:ext cx="1427163"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800" b="1" dirty="0">
                <a:latin typeface="Times New Roman" panose="02020603050405020304" pitchFamily="18" charset="0"/>
              </a:rPr>
              <a:t>Political</a:t>
            </a:r>
          </a:p>
        </p:txBody>
      </p:sp>
      <p:sp>
        <p:nvSpPr>
          <p:cNvPr id="19460" name="Text Box 4">
            <a:extLst>
              <a:ext uri="{FF2B5EF4-FFF2-40B4-BE49-F238E27FC236}">
                <a16:creationId xmlns:a16="http://schemas.microsoft.com/office/drawing/2014/main" id="{9C405D3E-CA90-F84F-ABF5-D3853D7868CD}"/>
              </a:ext>
            </a:extLst>
          </p:cNvPr>
          <p:cNvSpPr txBox="1">
            <a:spLocks noChangeArrowheads="1"/>
          </p:cNvSpPr>
          <p:nvPr/>
        </p:nvSpPr>
        <p:spPr bwMode="auto">
          <a:xfrm>
            <a:off x="7086600" y="990600"/>
            <a:ext cx="1684338"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800" b="1" dirty="0">
                <a:latin typeface="Times New Roman" panose="02020603050405020304" pitchFamily="18" charset="0"/>
              </a:rPr>
              <a:t>Economic</a:t>
            </a:r>
          </a:p>
        </p:txBody>
      </p:sp>
      <p:sp>
        <p:nvSpPr>
          <p:cNvPr id="19461" name="Text Box 5">
            <a:extLst>
              <a:ext uri="{FF2B5EF4-FFF2-40B4-BE49-F238E27FC236}">
                <a16:creationId xmlns:a16="http://schemas.microsoft.com/office/drawing/2014/main" id="{1E59CF83-B437-D543-9A89-54B67CF86AC3}"/>
              </a:ext>
            </a:extLst>
          </p:cNvPr>
          <p:cNvSpPr txBox="1">
            <a:spLocks noChangeArrowheads="1"/>
          </p:cNvSpPr>
          <p:nvPr/>
        </p:nvSpPr>
        <p:spPr bwMode="auto">
          <a:xfrm>
            <a:off x="-76200" y="5174239"/>
            <a:ext cx="24384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2800" b="1" dirty="0">
                <a:latin typeface="Times New Roman" panose="02020603050405020304" pitchFamily="18" charset="0"/>
              </a:rPr>
              <a:t>Socio-cultural</a:t>
            </a:r>
          </a:p>
        </p:txBody>
      </p:sp>
      <p:sp>
        <p:nvSpPr>
          <p:cNvPr id="19462" name="Text Box 6">
            <a:extLst>
              <a:ext uri="{FF2B5EF4-FFF2-40B4-BE49-F238E27FC236}">
                <a16:creationId xmlns:a16="http://schemas.microsoft.com/office/drawing/2014/main" id="{08B146D8-EAFB-DB46-8305-5774A9C08BA1}"/>
              </a:ext>
            </a:extLst>
          </p:cNvPr>
          <p:cNvSpPr txBox="1">
            <a:spLocks noChangeArrowheads="1"/>
          </p:cNvSpPr>
          <p:nvPr/>
        </p:nvSpPr>
        <p:spPr bwMode="auto">
          <a:xfrm>
            <a:off x="6477000" y="4948237"/>
            <a:ext cx="2514600" cy="519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2800" b="1" dirty="0">
                <a:latin typeface="Times New Roman" panose="02020603050405020304" pitchFamily="18" charset="0"/>
              </a:rPr>
              <a:t>Environmental</a:t>
            </a:r>
          </a:p>
        </p:txBody>
      </p:sp>
      <p:sp>
        <p:nvSpPr>
          <p:cNvPr id="19463" name="Text Box 7">
            <a:extLst>
              <a:ext uri="{FF2B5EF4-FFF2-40B4-BE49-F238E27FC236}">
                <a16:creationId xmlns:a16="http://schemas.microsoft.com/office/drawing/2014/main" id="{88B3C88B-2837-B341-8AE1-040350717DFE}"/>
              </a:ext>
            </a:extLst>
          </p:cNvPr>
          <p:cNvSpPr txBox="1">
            <a:spLocks noChangeArrowheads="1"/>
          </p:cNvSpPr>
          <p:nvPr/>
        </p:nvSpPr>
        <p:spPr bwMode="auto">
          <a:xfrm>
            <a:off x="3505200" y="963613"/>
            <a:ext cx="203200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000">
                <a:latin typeface="Times New Roman" panose="02020603050405020304" pitchFamily="18" charset="0"/>
              </a:rPr>
              <a:t>New World Order</a:t>
            </a:r>
          </a:p>
          <a:p>
            <a:r>
              <a:rPr lang="en-GB" altLang="en-US" sz="2000">
                <a:latin typeface="Times New Roman" panose="02020603050405020304" pitchFamily="18" charset="0"/>
              </a:rPr>
              <a:t>Trade systems</a:t>
            </a:r>
          </a:p>
          <a:p>
            <a:r>
              <a:rPr lang="en-GB" altLang="en-US" sz="2000">
                <a:latin typeface="Times New Roman" panose="02020603050405020304" pitchFamily="18" charset="0"/>
              </a:rPr>
              <a:t>Ethical practices?</a:t>
            </a:r>
          </a:p>
        </p:txBody>
      </p:sp>
      <p:sp>
        <p:nvSpPr>
          <p:cNvPr id="19464" name="Text Box 8">
            <a:extLst>
              <a:ext uri="{FF2B5EF4-FFF2-40B4-BE49-F238E27FC236}">
                <a16:creationId xmlns:a16="http://schemas.microsoft.com/office/drawing/2014/main" id="{B7946983-B596-BB4E-8413-BDECF56E3B0A}"/>
              </a:ext>
            </a:extLst>
          </p:cNvPr>
          <p:cNvSpPr txBox="1">
            <a:spLocks noChangeArrowheads="1"/>
          </p:cNvSpPr>
          <p:nvPr/>
        </p:nvSpPr>
        <p:spPr bwMode="auto">
          <a:xfrm>
            <a:off x="136525" y="2909888"/>
            <a:ext cx="2389188"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000">
                <a:latin typeface="Times New Roman" panose="02020603050405020304" pitchFamily="18" charset="0"/>
              </a:rPr>
              <a:t>Power struggles</a:t>
            </a:r>
          </a:p>
          <a:p>
            <a:r>
              <a:rPr lang="en-GB" altLang="en-US" sz="2000">
                <a:latin typeface="Times New Roman" panose="02020603050405020304" pitchFamily="18" charset="0"/>
              </a:rPr>
              <a:t>Local empowerment?</a:t>
            </a:r>
          </a:p>
          <a:p>
            <a:r>
              <a:rPr lang="en-GB" altLang="en-US" sz="2000">
                <a:latin typeface="Times New Roman" panose="02020603050405020304" pitchFamily="18" charset="0"/>
              </a:rPr>
              <a:t>Ethical practices?</a:t>
            </a:r>
          </a:p>
        </p:txBody>
      </p:sp>
      <p:sp>
        <p:nvSpPr>
          <p:cNvPr id="19465" name="Text Box 9">
            <a:extLst>
              <a:ext uri="{FF2B5EF4-FFF2-40B4-BE49-F238E27FC236}">
                <a16:creationId xmlns:a16="http://schemas.microsoft.com/office/drawing/2014/main" id="{531DC5F2-5E40-DA49-BE87-F443CB7B0388}"/>
              </a:ext>
            </a:extLst>
          </p:cNvPr>
          <p:cNvSpPr txBox="1">
            <a:spLocks noChangeArrowheads="1"/>
          </p:cNvSpPr>
          <p:nvPr/>
        </p:nvSpPr>
        <p:spPr bwMode="auto">
          <a:xfrm>
            <a:off x="2955925" y="5375275"/>
            <a:ext cx="1841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endParaRPr lang="en-US" altLang="en-US" sz="2400">
              <a:latin typeface="Times New Roman" panose="02020603050405020304" pitchFamily="18" charset="0"/>
            </a:endParaRPr>
          </a:p>
        </p:txBody>
      </p:sp>
      <p:sp>
        <p:nvSpPr>
          <p:cNvPr id="19466" name="Line 10">
            <a:extLst>
              <a:ext uri="{FF2B5EF4-FFF2-40B4-BE49-F238E27FC236}">
                <a16:creationId xmlns:a16="http://schemas.microsoft.com/office/drawing/2014/main" id="{C37C0775-D365-034F-B025-5B6795FB9F02}"/>
              </a:ext>
            </a:extLst>
          </p:cNvPr>
          <p:cNvSpPr>
            <a:spLocks noChangeShapeType="1"/>
          </p:cNvSpPr>
          <p:nvPr/>
        </p:nvSpPr>
        <p:spPr bwMode="auto">
          <a:xfrm flipV="1">
            <a:off x="2964585" y="4581128"/>
            <a:ext cx="0" cy="3048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67" name="Text Box 11">
            <a:extLst>
              <a:ext uri="{FF2B5EF4-FFF2-40B4-BE49-F238E27FC236}">
                <a16:creationId xmlns:a16="http://schemas.microsoft.com/office/drawing/2014/main" id="{77D847AC-7704-D646-98BC-29700DEC6FB6}"/>
              </a:ext>
            </a:extLst>
          </p:cNvPr>
          <p:cNvSpPr txBox="1">
            <a:spLocks noChangeArrowheads="1"/>
          </p:cNvSpPr>
          <p:nvPr/>
        </p:nvSpPr>
        <p:spPr bwMode="auto">
          <a:xfrm>
            <a:off x="2950730" y="4005262"/>
            <a:ext cx="3733800" cy="1616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2000" dirty="0">
                <a:latin typeface="Times New Roman" panose="02020603050405020304" pitchFamily="18" charset="0"/>
              </a:rPr>
              <a:t>Population = degradation of the environment?</a:t>
            </a:r>
          </a:p>
          <a:p>
            <a:r>
              <a:rPr lang="en-GB" altLang="en-US" sz="2000" dirty="0">
                <a:latin typeface="Times New Roman" panose="02020603050405020304" pitchFamily="18" charset="0"/>
              </a:rPr>
              <a:t>Poverty = improvement in the environment?</a:t>
            </a:r>
          </a:p>
          <a:p>
            <a:r>
              <a:rPr lang="en-GB" altLang="en-US" sz="2000" dirty="0">
                <a:latin typeface="Times New Roman" panose="02020603050405020304" pitchFamily="18" charset="0"/>
              </a:rPr>
              <a:t>Can we achieve social equity?</a:t>
            </a:r>
          </a:p>
        </p:txBody>
      </p:sp>
      <p:sp>
        <p:nvSpPr>
          <p:cNvPr id="19468" name="Line 12">
            <a:extLst>
              <a:ext uri="{FF2B5EF4-FFF2-40B4-BE49-F238E27FC236}">
                <a16:creationId xmlns:a16="http://schemas.microsoft.com/office/drawing/2014/main" id="{D7F3A328-A347-2941-BB98-86A8ACF7540F}"/>
              </a:ext>
            </a:extLst>
          </p:cNvPr>
          <p:cNvSpPr>
            <a:spLocks noChangeShapeType="1"/>
          </p:cNvSpPr>
          <p:nvPr/>
        </p:nvSpPr>
        <p:spPr bwMode="auto">
          <a:xfrm flipH="1">
            <a:off x="2950730" y="5021839"/>
            <a:ext cx="0" cy="3048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69" name="Text Box 13">
            <a:extLst>
              <a:ext uri="{FF2B5EF4-FFF2-40B4-BE49-F238E27FC236}">
                <a16:creationId xmlns:a16="http://schemas.microsoft.com/office/drawing/2014/main" id="{958D0889-817E-A442-A7D3-F67D08F7D11B}"/>
              </a:ext>
            </a:extLst>
          </p:cNvPr>
          <p:cNvSpPr txBox="1">
            <a:spLocks noChangeArrowheads="1"/>
          </p:cNvSpPr>
          <p:nvPr/>
        </p:nvSpPr>
        <p:spPr bwMode="auto">
          <a:xfrm>
            <a:off x="6781800" y="2743200"/>
            <a:ext cx="2133600"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2000">
                <a:latin typeface="Times New Roman" panose="02020603050405020304" pitchFamily="18" charset="0"/>
              </a:rPr>
              <a:t>Can these coexist?</a:t>
            </a:r>
          </a:p>
          <a:p>
            <a:r>
              <a:rPr lang="en-GB" altLang="en-US" sz="2000">
                <a:latin typeface="Times New Roman" panose="02020603050405020304" pitchFamily="18" charset="0"/>
              </a:rPr>
              <a:t>Environmental Economics?</a:t>
            </a:r>
          </a:p>
          <a:p>
            <a:r>
              <a:rPr lang="en-GB" altLang="en-US" sz="2000">
                <a:latin typeface="Times New Roman" panose="02020603050405020304" pitchFamily="18" charset="0"/>
              </a:rPr>
              <a:t>Ethical practices?</a:t>
            </a:r>
          </a:p>
        </p:txBody>
      </p:sp>
      <p:sp>
        <p:nvSpPr>
          <p:cNvPr id="19470" name="Text Box 14">
            <a:extLst>
              <a:ext uri="{FF2B5EF4-FFF2-40B4-BE49-F238E27FC236}">
                <a16:creationId xmlns:a16="http://schemas.microsoft.com/office/drawing/2014/main" id="{49F27D4A-A9B0-D046-9CA7-BAEEFF4B7FAD}"/>
              </a:ext>
            </a:extLst>
          </p:cNvPr>
          <p:cNvSpPr txBox="1">
            <a:spLocks noChangeArrowheads="1"/>
          </p:cNvSpPr>
          <p:nvPr/>
        </p:nvSpPr>
        <p:spPr bwMode="auto">
          <a:xfrm>
            <a:off x="3641725" y="2833688"/>
            <a:ext cx="2127250"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000" b="1">
                <a:solidFill>
                  <a:srgbClr val="FF0000"/>
                </a:solidFill>
                <a:latin typeface="Times New Roman" panose="02020603050405020304" pitchFamily="18" charset="0"/>
              </a:rPr>
              <a:t>Power/ownership</a:t>
            </a:r>
          </a:p>
          <a:p>
            <a:r>
              <a:rPr lang="en-GB" altLang="en-US" sz="2000" b="1">
                <a:solidFill>
                  <a:srgbClr val="FF0000"/>
                </a:solidFill>
                <a:latin typeface="Times New Roman" panose="02020603050405020304" pitchFamily="18" charset="0"/>
              </a:rPr>
              <a:t>of resources?</a:t>
            </a:r>
          </a:p>
          <a:p>
            <a:r>
              <a:rPr lang="en-GB" altLang="en-US" sz="2000" b="1">
                <a:solidFill>
                  <a:srgbClr val="FF0000"/>
                </a:solidFill>
                <a:latin typeface="Times New Roman" panose="02020603050405020304" pitchFamily="18" charset="0"/>
              </a:rPr>
              <a:t>Benefits to locals?</a:t>
            </a:r>
          </a:p>
        </p:txBody>
      </p:sp>
      <p:sp>
        <p:nvSpPr>
          <p:cNvPr id="19471" name="Text Box 15">
            <a:extLst>
              <a:ext uri="{FF2B5EF4-FFF2-40B4-BE49-F238E27FC236}">
                <a16:creationId xmlns:a16="http://schemas.microsoft.com/office/drawing/2014/main" id="{7557EE0D-BE65-1749-A55B-B2A20D09205D}"/>
              </a:ext>
            </a:extLst>
          </p:cNvPr>
          <p:cNvSpPr txBox="1">
            <a:spLocks noChangeArrowheads="1"/>
          </p:cNvSpPr>
          <p:nvPr/>
        </p:nvSpPr>
        <p:spPr bwMode="auto">
          <a:xfrm>
            <a:off x="0" y="2971800"/>
            <a:ext cx="2743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sz="2400">
              <a:latin typeface="Times New Roman" panose="02020603050405020304" pitchFamily="18" charset="0"/>
            </a:endParaRPr>
          </a:p>
        </p:txBody>
      </p:sp>
      <p:sp>
        <p:nvSpPr>
          <p:cNvPr id="19472" name="Rectangle 16">
            <a:extLst>
              <a:ext uri="{FF2B5EF4-FFF2-40B4-BE49-F238E27FC236}">
                <a16:creationId xmlns:a16="http://schemas.microsoft.com/office/drawing/2014/main" id="{25A7D903-AFAF-7742-BDD6-92EBBA7429B0}"/>
              </a:ext>
            </a:extLst>
          </p:cNvPr>
          <p:cNvSpPr>
            <a:spLocks noChangeArrowheads="1"/>
          </p:cNvSpPr>
          <p:nvPr/>
        </p:nvSpPr>
        <p:spPr bwMode="auto">
          <a:xfrm>
            <a:off x="152400" y="2819400"/>
            <a:ext cx="2362200" cy="1371600"/>
          </a:xfrm>
          <a:prstGeom prst="rect">
            <a:avLst/>
          </a:prstGeom>
          <a:noFill/>
          <a:ln w="1905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9473" name="Rectangle 17">
            <a:extLst>
              <a:ext uri="{FF2B5EF4-FFF2-40B4-BE49-F238E27FC236}">
                <a16:creationId xmlns:a16="http://schemas.microsoft.com/office/drawing/2014/main" id="{B3B4D3C0-CBE5-6646-A68C-085039E98E38}"/>
              </a:ext>
            </a:extLst>
          </p:cNvPr>
          <p:cNvSpPr>
            <a:spLocks noChangeArrowheads="1"/>
          </p:cNvSpPr>
          <p:nvPr/>
        </p:nvSpPr>
        <p:spPr bwMode="auto">
          <a:xfrm>
            <a:off x="2580265" y="3991768"/>
            <a:ext cx="3810000" cy="1616075"/>
          </a:xfrm>
          <a:prstGeom prst="rect">
            <a:avLst/>
          </a:prstGeom>
          <a:noFill/>
          <a:ln w="1905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9474" name="Rectangle 18">
            <a:extLst>
              <a:ext uri="{FF2B5EF4-FFF2-40B4-BE49-F238E27FC236}">
                <a16:creationId xmlns:a16="http://schemas.microsoft.com/office/drawing/2014/main" id="{DB6BF881-0E96-0744-947F-020E8F059731}"/>
              </a:ext>
            </a:extLst>
          </p:cNvPr>
          <p:cNvSpPr>
            <a:spLocks noChangeArrowheads="1"/>
          </p:cNvSpPr>
          <p:nvPr/>
        </p:nvSpPr>
        <p:spPr bwMode="auto">
          <a:xfrm>
            <a:off x="3505200" y="990600"/>
            <a:ext cx="2057400" cy="1066800"/>
          </a:xfrm>
          <a:prstGeom prst="rect">
            <a:avLst/>
          </a:prstGeom>
          <a:noFill/>
          <a:ln w="1905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9475" name="Rectangle 19">
            <a:extLst>
              <a:ext uri="{FF2B5EF4-FFF2-40B4-BE49-F238E27FC236}">
                <a16:creationId xmlns:a16="http://schemas.microsoft.com/office/drawing/2014/main" id="{A2056C79-4E6E-4F49-9F3E-F1CA551B88AA}"/>
              </a:ext>
            </a:extLst>
          </p:cNvPr>
          <p:cNvSpPr>
            <a:spLocks noChangeArrowheads="1"/>
          </p:cNvSpPr>
          <p:nvPr/>
        </p:nvSpPr>
        <p:spPr bwMode="auto">
          <a:xfrm>
            <a:off x="6781800" y="2667000"/>
            <a:ext cx="2133600" cy="1676400"/>
          </a:xfrm>
          <a:prstGeom prst="rect">
            <a:avLst/>
          </a:prstGeom>
          <a:noFill/>
          <a:ln w="1905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9476" name="Line 20">
            <a:extLst>
              <a:ext uri="{FF2B5EF4-FFF2-40B4-BE49-F238E27FC236}">
                <a16:creationId xmlns:a16="http://schemas.microsoft.com/office/drawing/2014/main" id="{6DA841D0-DA5E-C041-8C7F-0FAFB25BFB82}"/>
              </a:ext>
            </a:extLst>
          </p:cNvPr>
          <p:cNvSpPr>
            <a:spLocks noChangeShapeType="1"/>
          </p:cNvSpPr>
          <p:nvPr/>
        </p:nvSpPr>
        <p:spPr bwMode="auto">
          <a:xfrm flipV="1">
            <a:off x="1066800" y="1524000"/>
            <a:ext cx="0" cy="12954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77" name="Line 21">
            <a:extLst>
              <a:ext uri="{FF2B5EF4-FFF2-40B4-BE49-F238E27FC236}">
                <a16:creationId xmlns:a16="http://schemas.microsoft.com/office/drawing/2014/main" id="{8D6F0CEF-CA70-CB4E-AE9A-84B9CFFC3BCB}"/>
              </a:ext>
            </a:extLst>
          </p:cNvPr>
          <p:cNvSpPr>
            <a:spLocks noChangeShapeType="1"/>
          </p:cNvSpPr>
          <p:nvPr/>
        </p:nvSpPr>
        <p:spPr bwMode="auto">
          <a:xfrm>
            <a:off x="1066800" y="4191000"/>
            <a:ext cx="0" cy="12954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78" name="Line 22">
            <a:extLst>
              <a:ext uri="{FF2B5EF4-FFF2-40B4-BE49-F238E27FC236}">
                <a16:creationId xmlns:a16="http://schemas.microsoft.com/office/drawing/2014/main" id="{D6C7BACD-4706-0E4C-B0F2-493CF8525433}"/>
              </a:ext>
            </a:extLst>
          </p:cNvPr>
          <p:cNvSpPr>
            <a:spLocks noChangeShapeType="1"/>
          </p:cNvSpPr>
          <p:nvPr/>
        </p:nvSpPr>
        <p:spPr bwMode="auto">
          <a:xfrm flipH="1" flipV="1">
            <a:off x="2071846" y="5105399"/>
            <a:ext cx="609600" cy="3810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79" name="Line 23">
            <a:extLst>
              <a:ext uri="{FF2B5EF4-FFF2-40B4-BE49-F238E27FC236}">
                <a16:creationId xmlns:a16="http://schemas.microsoft.com/office/drawing/2014/main" id="{46BC3BB0-E9CA-7E44-B41A-E91620EAB9B9}"/>
              </a:ext>
            </a:extLst>
          </p:cNvPr>
          <p:cNvSpPr>
            <a:spLocks noChangeShapeType="1"/>
          </p:cNvSpPr>
          <p:nvPr/>
        </p:nvSpPr>
        <p:spPr bwMode="auto">
          <a:xfrm flipV="1">
            <a:off x="6310154" y="5363368"/>
            <a:ext cx="762000" cy="3048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80" name="Line 24">
            <a:extLst>
              <a:ext uri="{FF2B5EF4-FFF2-40B4-BE49-F238E27FC236}">
                <a16:creationId xmlns:a16="http://schemas.microsoft.com/office/drawing/2014/main" id="{27A07D04-C79C-7A44-94B1-6EFB6FF5CE5E}"/>
              </a:ext>
            </a:extLst>
          </p:cNvPr>
          <p:cNvSpPr>
            <a:spLocks noChangeShapeType="1"/>
          </p:cNvSpPr>
          <p:nvPr/>
        </p:nvSpPr>
        <p:spPr bwMode="auto">
          <a:xfrm>
            <a:off x="7848600" y="4343400"/>
            <a:ext cx="0" cy="830839"/>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81" name="Line 25">
            <a:extLst>
              <a:ext uri="{FF2B5EF4-FFF2-40B4-BE49-F238E27FC236}">
                <a16:creationId xmlns:a16="http://schemas.microsoft.com/office/drawing/2014/main" id="{9AD3EE04-4D4B-0549-BF54-D96C93367DBA}"/>
              </a:ext>
            </a:extLst>
          </p:cNvPr>
          <p:cNvSpPr>
            <a:spLocks noChangeShapeType="1"/>
          </p:cNvSpPr>
          <p:nvPr/>
        </p:nvSpPr>
        <p:spPr bwMode="auto">
          <a:xfrm flipV="1">
            <a:off x="7848600" y="1524000"/>
            <a:ext cx="0" cy="11430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82" name="Line 26">
            <a:extLst>
              <a:ext uri="{FF2B5EF4-FFF2-40B4-BE49-F238E27FC236}">
                <a16:creationId xmlns:a16="http://schemas.microsoft.com/office/drawing/2014/main" id="{86F00FEF-93CF-D34B-B67F-C2D5DD211779}"/>
              </a:ext>
            </a:extLst>
          </p:cNvPr>
          <p:cNvSpPr>
            <a:spLocks noChangeShapeType="1"/>
          </p:cNvSpPr>
          <p:nvPr/>
        </p:nvSpPr>
        <p:spPr bwMode="auto">
          <a:xfrm flipH="1">
            <a:off x="1752600" y="1295400"/>
            <a:ext cx="17526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83" name="Line 27">
            <a:extLst>
              <a:ext uri="{FF2B5EF4-FFF2-40B4-BE49-F238E27FC236}">
                <a16:creationId xmlns:a16="http://schemas.microsoft.com/office/drawing/2014/main" id="{450193BD-863A-BE44-A144-8CB02398D571}"/>
              </a:ext>
            </a:extLst>
          </p:cNvPr>
          <p:cNvSpPr>
            <a:spLocks noChangeShapeType="1"/>
          </p:cNvSpPr>
          <p:nvPr/>
        </p:nvSpPr>
        <p:spPr bwMode="auto">
          <a:xfrm>
            <a:off x="5562600" y="1295400"/>
            <a:ext cx="1524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84" name="Line 28">
            <a:extLst>
              <a:ext uri="{FF2B5EF4-FFF2-40B4-BE49-F238E27FC236}">
                <a16:creationId xmlns:a16="http://schemas.microsoft.com/office/drawing/2014/main" id="{174D4E51-7F41-BB44-ABE8-3CBA455EE2A5}"/>
              </a:ext>
            </a:extLst>
          </p:cNvPr>
          <p:cNvSpPr>
            <a:spLocks noChangeShapeType="1"/>
          </p:cNvSpPr>
          <p:nvPr/>
        </p:nvSpPr>
        <p:spPr bwMode="auto">
          <a:xfrm flipH="1" flipV="1">
            <a:off x="1676400" y="1524000"/>
            <a:ext cx="1981200" cy="1447800"/>
          </a:xfrm>
          <a:prstGeom prst="line">
            <a:avLst/>
          </a:prstGeom>
          <a:noFill/>
          <a:ln w="28575">
            <a:solidFill>
              <a:schemeClr val="tx1"/>
            </a:solidFill>
            <a:prstDash val="dash"/>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85" name="Line 29">
            <a:extLst>
              <a:ext uri="{FF2B5EF4-FFF2-40B4-BE49-F238E27FC236}">
                <a16:creationId xmlns:a16="http://schemas.microsoft.com/office/drawing/2014/main" id="{08EC43A7-35D8-A94F-BE65-AAF04F214074}"/>
              </a:ext>
            </a:extLst>
          </p:cNvPr>
          <p:cNvSpPr>
            <a:spLocks noChangeShapeType="1"/>
          </p:cNvSpPr>
          <p:nvPr/>
        </p:nvSpPr>
        <p:spPr bwMode="auto">
          <a:xfrm flipV="1">
            <a:off x="5486400" y="1447800"/>
            <a:ext cx="1981200" cy="1524000"/>
          </a:xfrm>
          <a:prstGeom prst="line">
            <a:avLst/>
          </a:prstGeom>
          <a:noFill/>
          <a:ln w="28575">
            <a:solidFill>
              <a:schemeClr val="tx1"/>
            </a:solidFill>
            <a:prstDash val="dash"/>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86" name="Line 30">
            <a:extLst>
              <a:ext uri="{FF2B5EF4-FFF2-40B4-BE49-F238E27FC236}">
                <a16:creationId xmlns:a16="http://schemas.microsoft.com/office/drawing/2014/main" id="{91EF889F-BE0A-334A-9BAD-0406D57B24E6}"/>
              </a:ext>
            </a:extLst>
          </p:cNvPr>
          <p:cNvSpPr>
            <a:spLocks noChangeShapeType="1"/>
          </p:cNvSpPr>
          <p:nvPr/>
        </p:nvSpPr>
        <p:spPr bwMode="auto">
          <a:xfrm flipH="1">
            <a:off x="1828800" y="3810000"/>
            <a:ext cx="1905000" cy="1600200"/>
          </a:xfrm>
          <a:prstGeom prst="line">
            <a:avLst/>
          </a:prstGeom>
          <a:noFill/>
          <a:ln w="28575">
            <a:solidFill>
              <a:schemeClr val="tx1"/>
            </a:solidFill>
            <a:prstDash val="dash"/>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87" name="Line 31">
            <a:extLst>
              <a:ext uri="{FF2B5EF4-FFF2-40B4-BE49-F238E27FC236}">
                <a16:creationId xmlns:a16="http://schemas.microsoft.com/office/drawing/2014/main" id="{3302C409-7739-484F-9775-A59C635D75D2}"/>
              </a:ext>
            </a:extLst>
          </p:cNvPr>
          <p:cNvSpPr>
            <a:spLocks noChangeShapeType="1"/>
          </p:cNvSpPr>
          <p:nvPr/>
        </p:nvSpPr>
        <p:spPr bwMode="auto">
          <a:xfrm>
            <a:off x="5486400" y="3810000"/>
            <a:ext cx="1398584" cy="1264443"/>
          </a:xfrm>
          <a:prstGeom prst="line">
            <a:avLst/>
          </a:prstGeom>
          <a:noFill/>
          <a:ln w="28575">
            <a:solidFill>
              <a:schemeClr val="tx1"/>
            </a:solidFill>
            <a:prstDash val="dash"/>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4005492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73AD1002-2169-0443-8570-A714053E1742}"/>
              </a:ext>
            </a:extLst>
          </p:cNvPr>
          <p:cNvSpPr>
            <a:spLocks noGrp="1" noChangeArrowheads="1"/>
          </p:cNvSpPr>
          <p:nvPr>
            <p:ph type="title"/>
          </p:nvPr>
        </p:nvSpPr>
        <p:spPr>
          <a:xfrm>
            <a:off x="684213" y="260350"/>
            <a:ext cx="7772400" cy="865188"/>
          </a:xfrm>
        </p:spPr>
        <p:txBody>
          <a:bodyPr/>
          <a:lstStyle/>
          <a:p>
            <a:r>
              <a:rPr lang="en-GB" altLang="en-US">
                <a:solidFill>
                  <a:srgbClr val="FF3300"/>
                </a:solidFill>
              </a:rPr>
              <a:t>Class Exercise</a:t>
            </a:r>
          </a:p>
        </p:txBody>
      </p:sp>
      <p:grpSp>
        <p:nvGrpSpPr>
          <p:cNvPr id="51203" name="Group 3">
            <a:extLst>
              <a:ext uri="{FF2B5EF4-FFF2-40B4-BE49-F238E27FC236}">
                <a16:creationId xmlns:a16="http://schemas.microsoft.com/office/drawing/2014/main" id="{53D3CBAD-1C0C-984C-B950-567C57CC64B6}"/>
              </a:ext>
            </a:extLst>
          </p:cNvPr>
          <p:cNvGrpSpPr>
            <a:grpSpLocks/>
          </p:cNvGrpSpPr>
          <p:nvPr/>
        </p:nvGrpSpPr>
        <p:grpSpPr bwMode="auto">
          <a:xfrm>
            <a:off x="900113" y="1989138"/>
            <a:ext cx="7226300" cy="4648200"/>
            <a:chOff x="584" y="1056"/>
            <a:chExt cx="4552" cy="2928"/>
          </a:xfrm>
        </p:grpSpPr>
        <p:grpSp>
          <p:nvGrpSpPr>
            <p:cNvPr id="51204" name="Group 4">
              <a:extLst>
                <a:ext uri="{FF2B5EF4-FFF2-40B4-BE49-F238E27FC236}">
                  <a16:creationId xmlns:a16="http://schemas.microsoft.com/office/drawing/2014/main" id="{6AFBAFF7-640B-984C-96DB-831A65757D99}"/>
                </a:ext>
              </a:extLst>
            </p:cNvPr>
            <p:cNvGrpSpPr>
              <a:grpSpLocks/>
            </p:cNvGrpSpPr>
            <p:nvPr/>
          </p:nvGrpSpPr>
          <p:grpSpPr bwMode="auto">
            <a:xfrm>
              <a:off x="2072" y="1056"/>
              <a:ext cx="1528" cy="775"/>
              <a:chOff x="2020" y="1177"/>
              <a:chExt cx="1528" cy="775"/>
            </a:xfrm>
          </p:grpSpPr>
          <p:sp>
            <p:nvSpPr>
              <p:cNvPr id="51205" name="Oval 5">
                <a:extLst>
                  <a:ext uri="{FF2B5EF4-FFF2-40B4-BE49-F238E27FC236}">
                    <a16:creationId xmlns:a16="http://schemas.microsoft.com/office/drawing/2014/main" id="{AE3D0E0E-59BD-7E40-BC6A-A82F8DC06878}"/>
                  </a:ext>
                </a:extLst>
              </p:cNvPr>
              <p:cNvSpPr>
                <a:spLocks noChangeArrowheads="1"/>
              </p:cNvSpPr>
              <p:nvPr/>
            </p:nvSpPr>
            <p:spPr bwMode="auto">
              <a:xfrm>
                <a:off x="2020" y="1177"/>
                <a:ext cx="1528" cy="775"/>
              </a:xfrm>
              <a:prstGeom prst="ellipse">
                <a:avLst/>
              </a:prstGeom>
              <a:solidFill>
                <a:srgbClr val="D5AFD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1206" name="Rectangle 6">
                <a:extLst>
                  <a:ext uri="{FF2B5EF4-FFF2-40B4-BE49-F238E27FC236}">
                    <a16:creationId xmlns:a16="http://schemas.microsoft.com/office/drawing/2014/main" id="{D7B8229B-65F7-A948-8CF5-98143B863F02}"/>
                  </a:ext>
                </a:extLst>
              </p:cNvPr>
              <p:cNvSpPr>
                <a:spLocks noChangeArrowheads="1"/>
              </p:cNvSpPr>
              <p:nvPr/>
            </p:nvSpPr>
            <p:spPr bwMode="auto">
              <a:xfrm>
                <a:off x="2108" y="1451"/>
                <a:ext cx="1378" cy="229"/>
              </a:xfrm>
              <a:prstGeom prst="rect">
                <a:avLst/>
              </a:prstGeom>
              <a:solidFill>
                <a:srgbClr val="D5AFD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eaLnBrk="0" hangingPunct="0"/>
                <a:r>
                  <a:rPr lang="en-GB" altLang="en-US" b="1" i="1"/>
                  <a:t>Local Government</a:t>
                </a:r>
                <a:endParaRPr lang="en-GB" altLang="en-US" b="1" i="1">
                  <a:latin typeface="Times New Roman" panose="02020603050405020304" pitchFamily="18" charset="0"/>
                </a:endParaRPr>
              </a:p>
            </p:txBody>
          </p:sp>
        </p:grpSp>
        <p:grpSp>
          <p:nvGrpSpPr>
            <p:cNvPr id="51207" name="Group 7">
              <a:extLst>
                <a:ext uri="{FF2B5EF4-FFF2-40B4-BE49-F238E27FC236}">
                  <a16:creationId xmlns:a16="http://schemas.microsoft.com/office/drawing/2014/main" id="{2FC390D3-F1D2-3148-A2C4-D7887418D5DA}"/>
                </a:ext>
              </a:extLst>
            </p:cNvPr>
            <p:cNvGrpSpPr>
              <a:grpSpLocks/>
            </p:cNvGrpSpPr>
            <p:nvPr/>
          </p:nvGrpSpPr>
          <p:grpSpPr bwMode="auto">
            <a:xfrm>
              <a:off x="3608" y="2400"/>
              <a:ext cx="1528" cy="775"/>
              <a:chOff x="4080" y="2976"/>
              <a:chExt cx="1528" cy="775"/>
            </a:xfrm>
          </p:grpSpPr>
          <p:sp>
            <p:nvSpPr>
              <p:cNvPr id="51208" name="Oval 8">
                <a:extLst>
                  <a:ext uri="{FF2B5EF4-FFF2-40B4-BE49-F238E27FC236}">
                    <a16:creationId xmlns:a16="http://schemas.microsoft.com/office/drawing/2014/main" id="{A6DF4AA4-AF07-B84C-BA64-B34550C1D1E9}"/>
                  </a:ext>
                </a:extLst>
              </p:cNvPr>
              <p:cNvSpPr>
                <a:spLocks noChangeArrowheads="1"/>
              </p:cNvSpPr>
              <p:nvPr/>
            </p:nvSpPr>
            <p:spPr bwMode="auto">
              <a:xfrm>
                <a:off x="4080" y="2976"/>
                <a:ext cx="1528" cy="775"/>
              </a:xfrm>
              <a:prstGeom prst="ellipse">
                <a:avLst/>
              </a:prstGeom>
              <a:solidFill>
                <a:srgbClr val="D5AFD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1209" name="Rectangle 9">
                <a:extLst>
                  <a:ext uri="{FF2B5EF4-FFF2-40B4-BE49-F238E27FC236}">
                    <a16:creationId xmlns:a16="http://schemas.microsoft.com/office/drawing/2014/main" id="{694B1EB7-60D2-4C4F-939D-8177215DC82F}"/>
                  </a:ext>
                </a:extLst>
              </p:cNvPr>
              <p:cNvSpPr>
                <a:spLocks noChangeArrowheads="1"/>
              </p:cNvSpPr>
              <p:nvPr/>
            </p:nvSpPr>
            <p:spPr bwMode="auto">
              <a:xfrm>
                <a:off x="4142" y="3216"/>
                <a:ext cx="1442" cy="229"/>
              </a:xfrm>
              <a:prstGeom prst="rect">
                <a:avLst/>
              </a:prstGeom>
              <a:solidFill>
                <a:srgbClr val="D5AFD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eaLnBrk="0" hangingPunct="0"/>
                <a:r>
                  <a:rPr lang="en-GB" altLang="en-US" b="1" i="1"/>
                  <a:t>Local Communities</a:t>
                </a:r>
                <a:endParaRPr lang="en-GB" altLang="en-US" b="1" i="1">
                  <a:latin typeface="Times New Roman" panose="02020603050405020304" pitchFamily="18" charset="0"/>
                </a:endParaRPr>
              </a:p>
            </p:txBody>
          </p:sp>
        </p:grpSp>
        <p:grpSp>
          <p:nvGrpSpPr>
            <p:cNvPr id="51210" name="Group 10">
              <a:extLst>
                <a:ext uri="{FF2B5EF4-FFF2-40B4-BE49-F238E27FC236}">
                  <a16:creationId xmlns:a16="http://schemas.microsoft.com/office/drawing/2014/main" id="{BF14E631-09CA-6C4C-A400-DCEA4135B69A}"/>
                </a:ext>
              </a:extLst>
            </p:cNvPr>
            <p:cNvGrpSpPr>
              <a:grpSpLocks/>
            </p:cNvGrpSpPr>
            <p:nvPr/>
          </p:nvGrpSpPr>
          <p:grpSpPr bwMode="auto">
            <a:xfrm>
              <a:off x="632" y="1482"/>
              <a:ext cx="1528" cy="774"/>
              <a:chOff x="436" y="1491"/>
              <a:chExt cx="1528" cy="774"/>
            </a:xfrm>
          </p:grpSpPr>
          <p:sp>
            <p:nvSpPr>
              <p:cNvPr id="51211" name="Oval 11">
                <a:extLst>
                  <a:ext uri="{FF2B5EF4-FFF2-40B4-BE49-F238E27FC236}">
                    <a16:creationId xmlns:a16="http://schemas.microsoft.com/office/drawing/2014/main" id="{9CD032BC-1679-6748-9D69-49D2FB42818B}"/>
                  </a:ext>
                </a:extLst>
              </p:cNvPr>
              <p:cNvSpPr>
                <a:spLocks noChangeArrowheads="1"/>
              </p:cNvSpPr>
              <p:nvPr/>
            </p:nvSpPr>
            <p:spPr bwMode="auto">
              <a:xfrm>
                <a:off x="436" y="1491"/>
                <a:ext cx="1528" cy="774"/>
              </a:xfrm>
              <a:prstGeom prst="ellipse">
                <a:avLst/>
              </a:prstGeom>
              <a:solidFill>
                <a:srgbClr val="D5AFD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1212" name="Rectangle 12">
                <a:extLst>
                  <a:ext uri="{FF2B5EF4-FFF2-40B4-BE49-F238E27FC236}">
                    <a16:creationId xmlns:a16="http://schemas.microsoft.com/office/drawing/2014/main" id="{F629E9AA-21B4-964B-800F-8518D8E2E525}"/>
                  </a:ext>
                </a:extLst>
              </p:cNvPr>
              <p:cNvSpPr>
                <a:spLocks noChangeArrowheads="1"/>
              </p:cNvSpPr>
              <p:nvPr/>
            </p:nvSpPr>
            <p:spPr bwMode="auto">
              <a:xfrm>
                <a:off x="527" y="1666"/>
                <a:ext cx="1346" cy="402"/>
              </a:xfrm>
              <a:prstGeom prst="rect">
                <a:avLst/>
              </a:prstGeom>
              <a:solidFill>
                <a:srgbClr val="D5AFD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eaLnBrk="0" hangingPunct="0"/>
                <a:r>
                  <a:rPr lang="en-GB" altLang="en-US" b="1" i="1"/>
                  <a:t>Local Developers/</a:t>
                </a:r>
              </a:p>
              <a:p>
                <a:pPr algn="ctr" eaLnBrk="0" hangingPunct="0"/>
                <a:r>
                  <a:rPr lang="en-GB" altLang="en-US" b="1" i="1"/>
                  <a:t>Investors</a:t>
                </a:r>
                <a:endParaRPr lang="en-GB" altLang="en-US" b="1" i="1">
                  <a:latin typeface="Times New Roman" panose="02020603050405020304" pitchFamily="18" charset="0"/>
                </a:endParaRPr>
              </a:p>
            </p:txBody>
          </p:sp>
        </p:grpSp>
        <p:grpSp>
          <p:nvGrpSpPr>
            <p:cNvPr id="51213" name="Group 13">
              <a:extLst>
                <a:ext uri="{FF2B5EF4-FFF2-40B4-BE49-F238E27FC236}">
                  <a16:creationId xmlns:a16="http://schemas.microsoft.com/office/drawing/2014/main" id="{EAC15BC5-6A56-F442-83CB-E796727A6646}"/>
                </a:ext>
              </a:extLst>
            </p:cNvPr>
            <p:cNvGrpSpPr>
              <a:grpSpLocks/>
            </p:cNvGrpSpPr>
            <p:nvPr/>
          </p:nvGrpSpPr>
          <p:grpSpPr bwMode="auto">
            <a:xfrm>
              <a:off x="584" y="2400"/>
              <a:ext cx="1528" cy="775"/>
              <a:chOff x="576" y="2256"/>
              <a:chExt cx="1528" cy="775"/>
            </a:xfrm>
          </p:grpSpPr>
          <p:sp>
            <p:nvSpPr>
              <p:cNvPr id="51214" name="Oval 14">
                <a:extLst>
                  <a:ext uri="{FF2B5EF4-FFF2-40B4-BE49-F238E27FC236}">
                    <a16:creationId xmlns:a16="http://schemas.microsoft.com/office/drawing/2014/main" id="{2999B872-97CE-BE43-AFBE-928D82F0EA51}"/>
                  </a:ext>
                </a:extLst>
              </p:cNvPr>
              <p:cNvSpPr>
                <a:spLocks noChangeArrowheads="1"/>
              </p:cNvSpPr>
              <p:nvPr/>
            </p:nvSpPr>
            <p:spPr bwMode="auto">
              <a:xfrm>
                <a:off x="576" y="2256"/>
                <a:ext cx="1528" cy="775"/>
              </a:xfrm>
              <a:prstGeom prst="ellipse">
                <a:avLst/>
              </a:prstGeom>
              <a:solidFill>
                <a:srgbClr val="D5AFD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1215" name="Rectangle 15">
                <a:extLst>
                  <a:ext uri="{FF2B5EF4-FFF2-40B4-BE49-F238E27FC236}">
                    <a16:creationId xmlns:a16="http://schemas.microsoft.com/office/drawing/2014/main" id="{8F3A14BE-290D-0748-97BE-7300B5437054}"/>
                  </a:ext>
                </a:extLst>
              </p:cNvPr>
              <p:cNvSpPr>
                <a:spLocks noChangeArrowheads="1"/>
              </p:cNvSpPr>
              <p:nvPr/>
            </p:nvSpPr>
            <p:spPr bwMode="auto">
              <a:xfrm>
                <a:off x="759" y="2527"/>
                <a:ext cx="1266" cy="229"/>
              </a:xfrm>
              <a:prstGeom prst="rect">
                <a:avLst/>
              </a:prstGeom>
              <a:solidFill>
                <a:srgbClr val="D5AFD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eaLnBrk="0" hangingPunct="0"/>
                <a:r>
                  <a:rPr lang="en-GB" altLang="en-US" b="1" i="1"/>
                  <a:t>Local Employers</a:t>
                </a:r>
                <a:endParaRPr lang="en-GB" altLang="en-US" b="1" i="1">
                  <a:latin typeface="Times New Roman" panose="02020603050405020304" pitchFamily="18" charset="0"/>
                </a:endParaRPr>
              </a:p>
            </p:txBody>
          </p:sp>
        </p:grpSp>
        <p:grpSp>
          <p:nvGrpSpPr>
            <p:cNvPr id="51216" name="Group 16">
              <a:extLst>
                <a:ext uri="{FF2B5EF4-FFF2-40B4-BE49-F238E27FC236}">
                  <a16:creationId xmlns:a16="http://schemas.microsoft.com/office/drawing/2014/main" id="{9C7BCD25-4B96-5E45-BB8F-03AE90A1F605}"/>
                </a:ext>
              </a:extLst>
            </p:cNvPr>
            <p:cNvGrpSpPr>
              <a:grpSpLocks/>
            </p:cNvGrpSpPr>
            <p:nvPr/>
          </p:nvGrpSpPr>
          <p:grpSpPr bwMode="auto">
            <a:xfrm>
              <a:off x="1160" y="3209"/>
              <a:ext cx="1528" cy="775"/>
              <a:chOff x="2068" y="2743"/>
              <a:chExt cx="1528" cy="775"/>
            </a:xfrm>
          </p:grpSpPr>
          <p:sp>
            <p:nvSpPr>
              <p:cNvPr id="51217" name="Oval 17">
                <a:extLst>
                  <a:ext uri="{FF2B5EF4-FFF2-40B4-BE49-F238E27FC236}">
                    <a16:creationId xmlns:a16="http://schemas.microsoft.com/office/drawing/2014/main" id="{45579EA9-5438-7E40-BCB5-8883E8A17856}"/>
                  </a:ext>
                </a:extLst>
              </p:cNvPr>
              <p:cNvSpPr>
                <a:spLocks noChangeArrowheads="1"/>
              </p:cNvSpPr>
              <p:nvPr/>
            </p:nvSpPr>
            <p:spPr bwMode="auto">
              <a:xfrm>
                <a:off x="2068" y="2743"/>
                <a:ext cx="1528" cy="775"/>
              </a:xfrm>
              <a:prstGeom prst="ellipse">
                <a:avLst/>
              </a:prstGeom>
              <a:solidFill>
                <a:srgbClr val="D5AFD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1218" name="Rectangle 18">
                <a:extLst>
                  <a:ext uri="{FF2B5EF4-FFF2-40B4-BE49-F238E27FC236}">
                    <a16:creationId xmlns:a16="http://schemas.microsoft.com/office/drawing/2014/main" id="{519CBC06-EC53-1D4F-B68B-8F57F8B734EE}"/>
                  </a:ext>
                </a:extLst>
              </p:cNvPr>
              <p:cNvSpPr>
                <a:spLocks noChangeArrowheads="1"/>
              </p:cNvSpPr>
              <p:nvPr/>
            </p:nvSpPr>
            <p:spPr bwMode="auto">
              <a:xfrm>
                <a:off x="2187" y="2957"/>
                <a:ext cx="1290" cy="229"/>
              </a:xfrm>
              <a:prstGeom prst="rect">
                <a:avLst/>
              </a:prstGeom>
              <a:solidFill>
                <a:srgbClr val="D5AFD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eaLnBrk="0" hangingPunct="0"/>
                <a:r>
                  <a:rPr lang="en-GB" altLang="en-US" b="1" i="1"/>
                  <a:t>Local Employees</a:t>
                </a:r>
                <a:endParaRPr lang="en-GB" altLang="en-US" b="1" i="1">
                  <a:latin typeface="Times New Roman" panose="02020603050405020304" pitchFamily="18" charset="0"/>
                </a:endParaRPr>
              </a:p>
            </p:txBody>
          </p:sp>
        </p:grpSp>
        <p:grpSp>
          <p:nvGrpSpPr>
            <p:cNvPr id="51219" name="Group 19">
              <a:extLst>
                <a:ext uri="{FF2B5EF4-FFF2-40B4-BE49-F238E27FC236}">
                  <a16:creationId xmlns:a16="http://schemas.microsoft.com/office/drawing/2014/main" id="{F3D71829-90AD-914F-9C4B-49CFF3DA3072}"/>
                </a:ext>
              </a:extLst>
            </p:cNvPr>
            <p:cNvGrpSpPr>
              <a:grpSpLocks/>
            </p:cNvGrpSpPr>
            <p:nvPr/>
          </p:nvGrpSpPr>
          <p:grpSpPr bwMode="auto">
            <a:xfrm>
              <a:off x="3504" y="1481"/>
              <a:ext cx="1528" cy="775"/>
              <a:chOff x="3648" y="816"/>
              <a:chExt cx="1528" cy="775"/>
            </a:xfrm>
          </p:grpSpPr>
          <p:sp>
            <p:nvSpPr>
              <p:cNvPr id="51220" name="Oval 20">
                <a:extLst>
                  <a:ext uri="{FF2B5EF4-FFF2-40B4-BE49-F238E27FC236}">
                    <a16:creationId xmlns:a16="http://schemas.microsoft.com/office/drawing/2014/main" id="{EC822D23-ED76-954D-A45E-50D92624813A}"/>
                  </a:ext>
                </a:extLst>
              </p:cNvPr>
              <p:cNvSpPr>
                <a:spLocks noChangeArrowheads="1"/>
              </p:cNvSpPr>
              <p:nvPr/>
            </p:nvSpPr>
            <p:spPr bwMode="auto">
              <a:xfrm>
                <a:off x="3648" y="816"/>
                <a:ext cx="1528" cy="775"/>
              </a:xfrm>
              <a:prstGeom prst="ellipse">
                <a:avLst/>
              </a:prstGeom>
              <a:solidFill>
                <a:srgbClr val="D5AFD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1221" name="Rectangle 21">
                <a:extLst>
                  <a:ext uri="{FF2B5EF4-FFF2-40B4-BE49-F238E27FC236}">
                    <a16:creationId xmlns:a16="http://schemas.microsoft.com/office/drawing/2014/main" id="{5ED7FC33-AC42-3D40-82C0-D180A7A9E496}"/>
                  </a:ext>
                </a:extLst>
              </p:cNvPr>
              <p:cNvSpPr>
                <a:spLocks noChangeArrowheads="1"/>
              </p:cNvSpPr>
              <p:nvPr/>
            </p:nvSpPr>
            <p:spPr bwMode="auto">
              <a:xfrm>
                <a:off x="3818" y="960"/>
                <a:ext cx="1178" cy="402"/>
              </a:xfrm>
              <a:prstGeom prst="rect">
                <a:avLst/>
              </a:prstGeom>
              <a:solidFill>
                <a:srgbClr val="D5AFD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eaLnBrk="0" hangingPunct="0"/>
                <a:r>
                  <a:rPr lang="en-GB" altLang="en-US" b="1" i="1"/>
                  <a:t>Special Interest</a:t>
                </a:r>
              </a:p>
              <a:p>
                <a:pPr algn="ctr" eaLnBrk="0" hangingPunct="0"/>
                <a:r>
                  <a:rPr lang="en-GB" altLang="en-US" b="1" i="1"/>
                  <a:t>Groups</a:t>
                </a:r>
              </a:p>
            </p:txBody>
          </p:sp>
        </p:grpSp>
        <p:grpSp>
          <p:nvGrpSpPr>
            <p:cNvPr id="51222" name="Group 22">
              <a:extLst>
                <a:ext uri="{FF2B5EF4-FFF2-40B4-BE49-F238E27FC236}">
                  <a16:creationId xmlns:a16="http://schemas.microsoft.com/office/drawing/2014/main" id="{79B1DE97-F525-AA42-BEFC-8994D4D47A03}"/>
                </a:ext>
              </a:extLst>
            </p:cNvPr>
            <p:cNvGrpSpPr>
              <a:grpSpLocks/>
            </p:cNvGrpSpPr>
            <p:nvPr/>
          </p:nvGrpSpPr>
          <p:grpSpPr bwMode="auto">
            <a:xfrm>
              <a:off x="1680" y="1821"/>
              <a:ext cx="2256" cy="1443"/>
              <a:chOff x="1728" y="1677"/>
              <a:chExt cx="2256" cy="1443"/>
            </a:xfrm>
          </p:grpSpPr>
          <p:graphicFrame>
            <p:nvGraphicFramePr>
              <p:cNvPr id="51223" name="Object 23">
                <a:hlinkClick r:id="" action="ppaction://ole?verb=0"/>
                <a:extLst>
                  <a:ext uri="{FF2B5EF4-FFF2-40B4-BE49-F238E27FC236}">
                    <a16:creationId xmlns:a16="http://schemas.microsoft.com/office/drawing/2014/main" id="{77F9D22F-47F2-7B46-9F70-D888AB498278}"/>
                  </a:ext>
                </a:extLst>
              </p:cNvPr>
              <p:cNvGraphicFramePr>
                <a:graphicFrameLocks/>
              </p:cNvGraphicFramePr>
              <p:nvPr/>
            </p:nvGraphicFramePr>
            <p:xfrm>
              <a:off x="1728" y="1677"/>
              <a:ext cx="2256" cy="1443"/>
            </p:xfrm>
            <a:graphic>
              <a:graphicData uri="http://schemas.openxmlformats.org/presentationml/2006/ole">
                <mc:AlternateContent xmlns:mc="http://schemas.openxmlformats.org/markup-compatibility/2006">
                  <mc:Choice xmlns:v="urn:schemas-microsoft-com:vml" Requires="v">
                    <p:oleObj spid="_x0000_s7172" name="Lotus SmartPics Image" r:id="rId3" imgW="34290000" imgH="35204400" progId="LotusSmartPicsImage">
                      <p:embed/>
                    </p:oleObj>
                  </mc:Choice>
                  <mc:Fallback>
                    <p:oleObj name="Lotus SmartPics Image" r:id="rId3" imgW="34290000" imgH="35204400" progId="LotusSmartPicsImage">
                      <p:embed/>
                      <p:pic>
                        <p:nvPicPr>
                          <p:cNvPr id="51223" name="Object 23">
                            <a:hlinkClick r:id="" action="ppaction://ole?verb=0"/>
                            <a:extLst>
                              <a:ext uri="{FF2B5EF4-FFF2-40B4-BE49-F238E27FC236}">
                                <a16:creationId xmlns:a16="http://schemas.microsoft.com/office/drawing/2014/main" id="{77F9D22F-47F2-7B46-9F70-D888AB498278}"/>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28" y="1677"/>
                            <a:ext cx="2256" cy="1443"/>
                          </a:xfrm>
                          <a:prstGeom prst="rect">
                            <a:avLst/>
                          </a:prstGeom>
                          <a:noFill/>
                          <a:ln>
                            <a:noFill/>
                          </a:ln>
                          <a:effectLst/>
                          <a:extLst>
                            <a:ext uri="{909E8E84-426E-40DD-AFC4-6F175D3DCCD1}">
                              <a14:hiddenFill xmlns:a14="http://schemas.microsoft.com/office/drawing/2010/main">
                                <a:solidFill>
                                  <a:srgbClr val="D5AFD0"/>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1224" name="Rectangle 24">
                <a:extLst>
                  <a:ext uri="{FF2B5EF4-FFF2-40B4-BE49-F238E27FC236}">
                    <a16:creationId xmlns:a16="http://schemas.microsoft.com/office/drawing/2014/main" id="{082D870B-A5F0-A74A-9197-FAEECCB4D6D5}"/>
                  </a:ext>
                </a:extLst>
              </p:cNvPr>
              <p:cNvSpPr>
                <a:spLocks noChangeArrowheads="1"/>
              </p:cNvSpPr>
              <p:nvPr/>
            </p:nvSpPr>
            <p:spPr bwMode="auto">
              <a:xfrm>
                <a:off x="2346" y="2199"/>
                <a:ext cx="972" cy="325"/>
              </a:xfrm>
              <a:prstGeom prst="rect">
                <a:avLst/>
              </a:prstGeom>
              <a:noFill/>
              <a:ln>
                <a:noFill/>
              </a:ln>
              <a:effectLst/>
              <a:extLst>
                <a:ext uri="{909E8E84-426E-40DD-AFC4-6F175D3DCCD1}">
                  <a14:hiddenFill xmlns:a14="http://schemas.microsoft.com/office/drawing/2010/main">
                    <a:solidFill>
                      <a:srgbClr val="D5AFD0"/>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eaLnBrk="0" hangingPunct="0"/>
                <a:r>
                  <a:rPr lang="en-GB" altLang="en-US" sz="2800" b="1" i="1">
                    <a:latin typeface="Times New Roman" panose="02020603050405020304" pitchFamily="18" charset="0"/>
                  </a:rPr>
                  <a:t>Conflict?</a:t>
                </a:r>
              </a:p>
            </p:txBody>
          </p:sp>
        </p:grpSp>
        <p:grpSp>
          <p:nvGrpSpPr>
            <p:cNvPr id="51225" name="Group 25">
              <a:extLst>
                <a:ext uri="{FF2B5EF4-FFF2-40B4-BE49-F238E27FC236}">
                  <a16:creationId xmlns:a16="http://schemas.microsoft.com/office/drawing/2014/main" id="{53EDAD80-D896-984B-A085-7A9ABAA7F3E5}"/>
                </a:ext>
              </a:extLst>
            </p:cNvPr>
            <p:cNvGrpSpPr>
              <a:grpSpLocks/>
            </p:cNvGrpSpPr>
            <p:nvPr/>
          </p:nvGrpSpPr>
          <p:grpSpPr bwMode="auto">
            <a:xfrm>
              <a:off x="2888" y="3168"/>
              <a:ext cx="1528" cy="775"/>
              <a:chOff x="2068" y="2743"/>
              <a:chExt cx="1528" cy="775"/>
            </a:xfrm>
          </p:grpSpPr>
          <p:sp>
            <p:nvSpPr>
              <p:cNvPr id="51226" name="Oval 26">
                <a:extLst>
                  <a:ext uri="{FF2B5EF4-FFF2-40B4-BE49-F238E27FC236}">
                    <a16:creationId xmlns:a16="http://schemas.microsoft.com/office/drawing/2014/main" id="{744DC6B6-C2D4-2A4A-A408-B25A44739891}"/>
                  </a:ext>
                </a:extLst>
              </p:cNvPr>
              <p:cNvSpPr>
                <a:spLocks noChangeArrowheads="1"/>
              </p:cNvSpPr>
              <p:nvPr/>
            </p:nvSpPr>
            <p:spPr bwMode="auto">
              <a:xfrm>
                <a:off x="2068" y="2743"/>
                <a:ext cx="1528" cy="775"/>
              </a:xfrm>
              <a:prstGeom prst="ellipse">
                <a:avLst/>
              </a:prstGeom>
              <a:solidFill>
                <a:srgbClr val="D5AFD0"/>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51227" name="Rectangle 27">
                <a:extLst>
                  <a:ext uri="{FF2B5EF4-FFF2-40B4-BE49-F238E27FC236}">
                    <a16:creationId xmlns:a16="http://schemas.microsoft.com/office/drawing/2014/main" id="{80F62126-EF58-6242-8DBF-52DB14B8FAE1}"/>
                  </a:ext>
                </a:extLst>
              </p:cNvPr>
              <p:cNvSpPr>
                <a:spLocks noChangeArrowheads="1"/>
              </p:cNvSpPr>
              <p:nvPr/>
            </p:nvSpPr>
            <p:spPr bwMode="auto">
              <a:xfrm>
                <a:off x="2491" y="2957"/>
                <a:ext cx="682" cy="229"/>
              </a:xfrm>
              <a:prstGeom prst="rect">
                <a:avLst/>
              </a:prstGeom>
              <a:solidFill>
                <a:srgbClr val="D5AFD0"/>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eaLnBrk="0" hangingPunct="0"/>
                <a:r>
                  <a:rPr lang="en-GB" altLang="en-US" b="1" i="1"/>
                  <a:t>Tourists</a:t>
                </a:r>
                <a:endParaRPr lang="en-GB" altLang="en-US" b="1" i="1">
                  <a:latin typeface="Times New Roman" panose="02020603050405020304" pitchFamily="18" charset="0"/>
                </a:endParaRPr>
              </a:p>
            </p:txBody>
          </p:sp>
        </p:grpSp>
      </p:grpSp>
      <p:sp>
        <p:nvSpPr>
          <p:cNvPr id="51228" name="Rectangle 28">
            <a:extLst>
              <a:ext uri="{FF2B5EF4-FFF2-40B4-BE49-F238E27FC236}">
                <a16:creationId xmlns:a16="http://schemas.microsoft.com/office/drawing/2014/main" id="{F99A860A-1E35-E647-8A81-4FE096B9001F}"/>
              </a:ext>
            </a:extLst>
          </p:cNvPr>
          <p:cNvSpPr>
            <a:spLocks noChangeArrowheads="1"/>
          </p:cNvSpPr>
          <p:nvPr/>
        </p:nvSpPr>
        <p:spPr bwMode="auto">
          <a:xfrm>
            <a:off x="179388" y="1196975"/>
            <a:ext cx="8783637"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2400" b="1" dirty="0">
                <a:latin typeface="Times New Roman" panose="02020603050405020304" pitchFamily="18" charset="0"/>
              </a:rPr>
              <a:t>Identify and comment on the potential conflicts between different stakeholder groupings during the tourism development process</a:t>
            </a:r>
          </a:p>
        </p:txBody>
      </p:sp>
    </p:spTree>
    <p:extLst>
      <p:ext uri="{BB962C8B-B14F-4D97-AF65-F5344CB8AC3E}">
        <p14:creationId xmlns:p14="http://schemas.microsoft.com/office/powerpoint/2010/main" val="28123227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51203"/>
                                        </p:tgtEl>
                                        <p:attrNameLst>
                                          <p:attrName>style.visibility</p:attrName>
                                        </p:attrNameLst>
                                      </p:cBhvr>
                                      <p:to>
                                        <p:strVal val="visible"/>
                                      </p:to>
                                    </p:set>
                                    <p:anim calcmode="lin" valueType="num">
                                      <p:cBhvr additive="base">
                                        <p:cTn id="7" dur="500" fill="hold"/>
                                        <p:tgtEl>
                                          <p:spTgt spid="51203"/>
                                        </p:tgtEl>
                                        <p:attrNameLst>
                                          <p:attrName>ppt_x</p:attrName>
                                        </p:attrNameLst>
                                      </p:cBhvr>
                                      <p:tavLst>
                                        <p:tav tm="0">
                                          <p:val>
                                            <p:strVal val="0-#ppt_w/2"/>
                                          </p:val>
                                        </p:tav>
                                        <p:tav tm="100000">
                                          <p:val>
                                            <p:strVal val="#ppt_x"/>
                                          </p:val>
                                        </p:tav>
                                      </p:tavLst>
                                    </p:anim>
                                    <p:anim calcmode="lin" valueType="num">
                                      <p:cBhvr additive="base">
                                        <p:cTn id="8" dur="500" fill="hold"/>
                                        <p:tgtEl>
                                          <p:spTgt spid="5120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27F22D16-2860-0447-A091-FA130C613009}"/>
              </a:ext>
            </a:extLst>
          </p:cNvPr>
          <p:cNvSpPr>
            <a:spLocks noGrp="1" noChangeArrowheads="1"/>
          </p:cNvSpPr>
          <p:nvPr>
            <p:ph type="title"/>
          </p:nvPr>
        </p:nvSpPr>
        <p:spPr/>
        <p:txBody>
          <a:bodyPr>
            <a:normAutofit fontScale="90000"/>
          </a:bodyPr>
          <a:lstStyle/>
          <a:p>
            <a:r>
              <a:rPr lang="en-GB" altLang="en-US" sz="4000" dirty="0">
                <a:solidFill>
                  <a:srgbClr val="FF3300"/>
                </a:solidFill>
              </a:rPr>
              <a:t>Areas of common conflicts in hospitality and tourism development</a:t>
            </a:r>
          </a:p>
        </p:txBody>
      </p:sp>
      <p:sp>
        <p:nvSpPr>
          <p:cNvPr id="53251" name="Text Box 3">
            <a:extLst>
              <a:ext uri="{FF2B5EF4-FFF2-40B4-BE49-F238E27FC236}">
                <a16:creationId xmlns:a16="http://schemas.microsoft.com/office/drawing/2014/main" id="{940CA497-5E0F-824C-B2CB-534247AB7DA0}"/>
              </a:ext>
            </a:extLst>
          </p:cNvPr>
          <p:cNvSpPr txBox="1">
            <a:spLocks noChangeArrowheads="1"/>
          </p:cNvSpPr>
          <p:nvPr/>
        </p:nvSpPr>
        <p:spPr bwMode="auto">
          <a:xfrm>
            <a:off x="609600" y="1981200"/>
            <a:ext cx="7921625" cy="1625600"/>
          </a:xfrm>
          <a:prstGeom prst="rect">
            <a:avLst/>
          </a:prstGeom>
          <a:solidFill>
            <a:schemeClr val="bg1"/>
          </a:solidFill>
          <a:ln w="9525">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2000" b="1" dirty="0"/>
              <a:t>“There is considerable scope for tension between those with </a:t>
            </a:r>
          </a:p>
          <a:p>
            <a:r>
              <a:rPr lang="en-GB" altLang="en-US" sz="2000" b="1" dirty="0"/>
              <a:t>  the power to grant or withhold planning permission, the </a:t>
            </a:r>
          </a:p>
          <a:p>
            <a:r>
              <a:rPr lang="en-GB" altLang="en-US" sz="2000" b="1" dirty="0"/>
              <a:t>  planning authorities; and those wishing to construct new </a:t>
            </a:r>
          </a:p>
          <a:p>
            <a:r>
              <a:rPr lang="en-GB" altLang="en-US" sz="2000" b="1" dirty="0"/>
              <a:t>  developments, the developers and operators.”</a:t>
            </a:r>
          </a:p>
          <a:p>
            <a:r>
              <a:rPr lang="en-GB" altLang="en-US" sz="2000" b="1" dirty="0">
                <a:latin typeface="Times New Roman" panose="02020603050405020304" pitchFamily="18" charset="0"/>
              </a:rPr>
              <a:t>				         </a:t>
            </a:r>
            <a:r>
              <a:rPr lang="en-GB" altLang="en-US" b="1" i="1" dirty="0"/>
              <a:t>Davidson &amp; Maitland (1997:175)</a:t>
            </a:r>
          </a:p>
        </p:txBody>
      </p:sp>
      <p:sp>
        <p:nvSpPr>
          <p:cNvPr id="53252" name="Text Box 4">
            <a:extLst>
              <a:ext uri="{FF2B5EF4-FFF2-40B4-BE49-F238E27FC236}">
                <a16:creationId xmlns:a16="http://schemas.microsoft.com/office/drawing/2014/main" id="{B29D63C5-A9B6-5C43-AAA3-7DC686315A7E}"/>
              </a:ext>
            </a:extLst>
          </p:cNvPr>
          <p:cNvSpPr txBox="1">
            <a:spLocks noChangeArrowheads="1"/>
          </p:cNvSpPr>
          <p:nvPr/>
        </p:nvSpPr>
        <p:spPr bwMode="auto">
          <a:xfrm>
            <a:off x="838200" y="4114800"/>
            <a:ext cx="7848600" cy="1625600"/>
          </a:xfrm>
          <a:prstGeom prst="rect">
            <a:avLst/>
          </a:prstGeom>
          <a:solidFill>
            <a:schemeClr val="bg1"/>
          </a:solidFill>
          <a:ln w="9525">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2000" b="1" dirty="0"/>
              <a:t>“Opposition to the growth of tourism in an area or the </a:t>
            </a:r>
          </a:p>
          <a:p>
            <a:r>
              <a:rPr lang="en-GB" altLang="en-US" sz="2000" b="1" dirty="0"/>
              <a:t>  establishment of specific tourism developments often arises </a:t>
            </a:r>
          </a:p>
          <a:p>
            <a:r>
              <a:rPr lang="en-GB" altLang="en-US" sz="2000" b="1" dirty="0"/>
              <a:t>  because access to common resources … is coveted by other </a:t>
            </a:r>
          </a:p>
          <a:p>
            <a:r>
              <a:rPr lang="en-GB" altLang="en-US" sz="2000" b="1" dirty="0"/>
              <a:t>  users with different, often incompatible interests”</a:t>
            </a:r>
            <a:endParaRPr lang="en-GB" altLang="en-US" sz="2000" b="1" dirty="0">
              <a:latin typeface="Times New Roman" panose="02020603050405020304" pitchFamily="18" charset="0"/>
            </a:endParaRPr>
          </a:p>
          <a:p>
            <a:r>
              <a:rPr lang="en-GB" altLang="en-US" sz="2000" b="1" dirty="0">
                <a:latin typeface="Times New Roman" panose="02020603050405020304" pitchFamily="18" charset="0"/>
              </a:rPr>
              <a:t>				 	                   </a:t>
            </a:r>
            <a:r>
              <a:rPr lang="en-GB" altLang="en-US" b="1" i="1" dirty="0"/>
              <a:t>Hall (2000:182)</a:t>
            </a:r>
          </a:p>
        </p:txBody>
      </p:sp>
    </p:spTree>
    <p:extLst>
      <p:ext uri="{BB962C8B-B14F-4D97-AF65-F5344CB8AC3E}">
        <p14:creationId xmlns:p14="http://schemas.microsoft.com/office/powerpoint/2010/main" val="33128501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3251"/>
                                        </p:tgtEl>
                                        <p:attrNameLst>
                                          <p:attrName>style.visibility</p:attrName>
                                        </p:attrNameLst>
                                      </p:cBhvr>
                                      <p:to>
                                        <p:strVal val="visible"/>
                                      </p:to>
                                    </p:set>
                                    <p:anim calcmode="lin" valueType="num">
                                      <p:cBhvr additive="base">
                                        <p:cTn id="7" dur="500" fill="hold"/>
                                        <p:tgtEl>
                                          <p:spTgt spid="53251"/>
                                        </p:tgtEl>
                                        <p:attrNameLst>
                                          <p:attrName>ppt_x</p:attrName>
                                        </p:attrNameLst>
                                      </p:cBhvr>
                                      <p:tavLst>
                                        <p:tav tm="0">
                                          <p:val>
                                            <p:strVal val="0-#ppt_w/2"/>
                                          </p:val>
                                        </p:tav>
                                        <p:tav tm="100000">
                                          <p:val>
                                            <p:strVal val="#ppt_x"/>
                                          </p:val>
                                        </p:tav>
                                      </p:tavLst>
                                    </p:anim>
                                    <p:anim calcmode="lin" valueType="num">
                                      <p:cBhvr additive="base">
                                        <p:cTn id="8" dur="500" fill="hold"/>
                                        <p:tgtEl>
                                          <p:spTgt spid="53251"/>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3252"/>
                                        </p:tgtEl>
                                        <p:attrNameLst>
                                          <p:attrName>style.visibility</p:attrName>
                                        </p:attrNameLst>
                                      </p:cBhvr>
                                      <p:to>
                                        <p:strVal val="visible"/>
                                      </p:to>
                                    </p:set>
                                    <p:anim calcmode="lin" valueType="num">
                                      <p:cBhvr additive="base">
                                        <p:cTn id="13" dur="500" fill="hold"/>
                                        <p:tgtEl>
                                          <p:spTgt spid="53252"/>
                                        </p:tgtEl>
                                        <p:attrNameLst>
                                          <p:attrName>ppt_x</p:attrName>
                                        </p:attrNameLst>
                                      </p:cBhvr>
                                      <p:tavLst>
                                        <p:tav tm="0">
                                          <p:val>
                                            <p:strVal val="0-#ppt_w/2"/>
                                          </p:val>
                                        </p:tav>
                                        <p:tav tm="100000">
                                          <p:val>
                                            <p:strVal val="#ppt_x"/>
                                          </p:val>
                                        </p:tav>
                                      </p:tavLst>
                                    </p:anim>
                                    <p:anim calcmode="lin" valueType="num">
                                      <p:cBhvr additive="base">
                                        <p:cTn id="14" dur="500" fill="hold"/>
                                        <p:tgtEl>
                                          <p:spTgt spid="5325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animBg="1" autoUpdateAnimBg="0"/>
      <p:bldP spid="53252" grpId="0" animBg="1"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A320B845-7985-C142-A9F0-A46523AC8496}"/>
              </a:ext>
            </a:extLst>
          </p:cNvPr>
          <p:cNvSpPr>
            <a:spLocks noGrp="1" noChangeArrowheads="1"/>
          </p:cNvSpPr>
          <p:nvPr>
            <p:ph type="title" idx="4294967295"/>
          </p:nvPr>
        </p:nvSpPr>
        <p:spPr>
          <a:xfrm>
            <a:off x="0" y="274638"/>
            <a:ext cx="8229600" cy="1143000"/>
          </a:xfrm>
        </p:spPr>
        <p:txBody>
          <a:bodyPr>
            <a:normAutofit fontScale="90000"/>
          </a:bodyPr>
          <a:lstStyle/>
          <a:p>
            <a:r>
              <a:rPr lang="en-US" altLang="en-US" sz="4000">
                <a:solidFill>
                  <a:srgbClr val="FF3300"/>
                </a:solidFill>
              </a:rPr>
              <a:t>Tourism and Cultural Heritage Management</a:t>
            </a:r>
            <a:endParaRPr lang="en-GB" altLang="en-US" sz="4000">
              <a:solidFill>
                <a:srgbClr val="FF3300"/>
              </a:solidFill>
            </a:endParaRPr>
          </a:p>
        </p:txBody>
      </p:sp>
      <p:sp>
        <p:nvSpPr>
          <p:cNvPr id="3075" name="Rectangle 3">
            <a:extLst>
              <a:ext uri="{FF2B5EF4-FFF2-40B4-BE49-F238E27FC236}">
                <a16:creationId xmlns:a16="http://schemas.microsoft.com/office/drawing/2014/main" id="{5CEB7552-B6DB-3A4A-8F80-2278063AA922}"/>
              </a:ext>
            </a:extLst>
          </p:cNvPr>
          <p:cNvSpPr>
            <a:spLocks noGrp="1" noChangeArrowheads="1"/>
          </p:cNvSpPr>
          <p:nvPr>
            <p:ph type="body" idx="4294967295"/>
          </p:nvPr>
        </p:nvSpPr>
        <p:spPr>
          <a:xfrm>
            <a:off x="0" y="1600200"/>
            <a:ext cx="8229600" cy="4525963"/>
          </a:xfrm>
        </p:spPr>
        <p:txBody>
          <a:bodyPr/>
          <a:lstStyle/>
          <a:p>
            <a:r>
              <a:rPr lang="en-US" altLang="en-US" sz="2400" b="1" dirty="0"/>
              <a:t>` It is not surprising that tourism and cultural heritage management view each other with suspicion for they share very little in common apart form their resource base’ </a:t>
            </a:r>
          </a:p>
          <a:p>
            <a:pPr>
              <a:buFontTx/>
              <a:buNone/>
            </a:pPr>
            <a:r>
              <a:rPr lang="en-US" altLang="en-US" b="1" dirty="0"/>
              <a:t>                                 </a:t>
            </a:r>
            <a:r>
              <a:rPr lang="en-US" altLang="en-US" sz="2000" b="1" dirty="0"/>
              <a:t>Mc </a:t>
            </a:r>
            <a:r>
              <a:rPr lang="en-US" altLang="en-US" sz="2000" b="1" dirty="0" err="1"/>
              <a:t>kercher</a:t>
            </a:r>
            <a:r>
              <a:rPr lang="en-US" altLang="en-US" sz="2000" b="1" dirty="0"/>
              <a:t> &amp; Du </a:t>
            </a:r>
            <a:r>
              <a:rPr lang="en-US" altLang="en-US" sz="2000" b="1" dirty="0" err="1"/>
              <a:t>Cros</a:t>
            </a:r>
            <a:r>
              <a:rPr lang="en-US" altLang="en-US" sz="2000" b="1" dirty="0"/>
              <a:t> (2002:13)</a:t>
            </a:r>
            <a:endParaRPr lang="en-GB" altLang="en-US" sz="2000" b="1" dirty="0"/>
          </a:p>
        </p:txBody>
      </p:sp>
    </p:spTree>
    <p:extLst>
      <p:ext uri="{BB962C8B-B14F-4D97-AF65-F5344CB8AC3E}">
        <p14:creationId xmlns:p14="http://schemas.microsoft.com/office/powerpoint/2010/main" val="9951634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DE1EEBC0-2A1F-3747-A763-A2C00D5BBBC4}"/>
              </a:ext>
            </a:extLst>
          </p:cNvPr>
          <p:cNvSpPr>
            <a:spLocks noGrp="1" noChangeArrowheads="1"/>
          </p:cNvSpPr>
          <p:nvPr>
            <p:ph type="title"/>
          </p:nvPr>
        </p:nvSpPr>
        <p:spPr>
          <a:xfrm>
            <a:off x="684213" y="260350"/>
            <a:ext cx="7772400" cy="1143000"/>
          </a:xfrm>
        </p:spPr>
        <p:txBody>
          <a:bodyPr>
            <a:normAutofit fontScale="90000"/>
          </a:bodyPr>
          <a:lstStyle/>
          <a:p>
            <a:r>
              <a:rPr lang="en-GB" altLang="en-US" sz="4000" b="1">
                <a:solidFill>
                  <a:srgbClr val="FF3300"/>
                </a:solidFill>
              </a:rPr>
              <a:t>Conflict situation Resolution Methods</a:t>
            </a:r>
          </a:p>
        </p:txBody>
      </p:sp>
      <p:sp>
        <p:nvSpPr>
          <p:cNvPr id="55299" name="Rectangle 3">
            <a:extLst>
              <a:ext uri="{FF2B5EF4-FFF2-40B4-BE49-F238E27FC236}">
                <a16:creationId xmlns:a16="http://schemas.microsoft.com/office/drawing/2014/main" id="{E1EAFF90-19F3-5643-92EE-166E2E5D360D}"/>
              </a:ext>
            </a:extLst>
          </p:cNvPr>
          <p:cNvSpPr>
            <a:spLocks noGrp="1" noChangeArrowheads="1"/>
          </p:cNvSpPr>
          <p:nvPr>
            <p:ph type="body" idx="1"/>
          </p:nvPr>
        </p:nvSpPr>
        <p:spPr>
          <a:xfrm>
            <a:off x="250825" y="1412875"/>
            <a:ext cx="8713788" cy="5445125"/>
          </a:xfrm>
        </p:spPr>
        <p:txBody>
          <a:bodyPr/>
          <a:lstStyle/>
          <a:p>
            <a:r>
              <a:rPr lang="en-GB" altLang="en-US" sz="2400" dirty="0"/>
              <a:t>Joint management agreement / co-management scheme</a:t>
            </a:r>
          </a:p>
          <a:p>
            <a:r>
              <a:rPr lang="en-GB" altLang="en-US" sz="2400" dirty="0"/>
              <a:t>Consultation and bargaining  </a:t>
            </a:r>
          </a:p>
          <a:p>
            <a:r>
              <a:rPr lang="en-GB" altLang="en-US" sz="2400" dirty="0"/>
              <a:t>Education </a:t>
            </a:r>
          </a:p>
          <a:p>
            <a:r>
              <a:rPr lang="en-GB" altLang="en-US" sz="2400" dirty="0"/>
              <a:t>Arbitration </a:t>
            </a:r>
          </a:p>
        </p:txBody>
      </p:sp>
      <p:sp>
        <p:nvSpPr>
          <p:cNvPr id="55300" name="Text Box 4">
            <a:extLst>
              <a:ext uri="{FF2B5EF4-FFF2-40B4-BE49-F238E27FC236}">
                <a16:creationId xmlns:a16="http://schemas.microsoft.com/office/drawing/2014/main" id="{542ED2AA-0472-3F41-BA42-D9D965BE0F97}"/>
              </a:ext>
            </a:extLst>
          </p:cNvPr>
          <p:cNvSpPr txBox="1">
            <a:spLocks noChangeArrowheads="1"/>
          </p:cNvSpPr>
          <p:nvPr/>
        </p:nvSpPr>
        <p:spPr bwMode="auto">
          <a:xfrm>
            <a:off x="323850" y="3141663"/>
            <a:ext cx="8610600" cy="1625600"/>
          </a:xfrm>
          <a:prstGeom prst="rect">
            <a:avLst/>
          </a:prstGeom>
          <a:solidFill>
            <a:schemeClr val="bg1"/>
          </a:solidFill>
          <a:ln w="9525">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2000" b="1" dirty="0">
                <a:solidFill>
                  <a:schemeClr val="accent2"/>
                </a:solidFill>
              </a:rPr>
              <a:t>“</a:t>
            </a:r>
            <a:r>
              <a:rPr lang="en-GB" altLang="en-US" sz="2000" b="1" dirty="0"/>
              <a:t>Conflict resolution can take a number of forms, ranging from</a:t>
            </a:r>
          </a:p>
          <a:p>
            <a:r>
              <a:rPr lang="en-GB" altLang="en-US" sz="2000" b="1" dirty="0"/>
              <a:t>  information exchange to mediation involving a neutral third party,  </a:t>
            </a:r>
          </a:p>
          <a:p>
            <a:r>
              <a:rPr lang="en-GB" altLang="en-US" sz="2000" b="1" dirty="0"/>
              <a:t>  through to binding arbitration in which a decision- making function </a:t>
            </a:r>
          </a:p>
          <a:p>
            <a:r>
              <a:rPr lang="en-GB" altLang="en-US" sz="2000" b="1" dirty="0"/>
              <a:t>  is mutually given to a third party by the affected stakeholders.”</a:t>
            </a:r>
          </a:p>
          <a:p>
            <a:r>
              <a:rPr lang="en-GB" altLang="en-US" sz="2000" b="1" dirty="0">
                <a:latin typeface="Times New Roman" panose="02020603050405020304" pitchFamily="18" charset="0"/>
              </a:rPr>
              <a:t>					                                   </a:t>
            </a:r>
            <a:r>
              <a:rPr lang="en-GB" altLang="en-US" i="1" dirty="0"/>
              <a:t>Hall (2000:183</a:t>
            </a:r>
            <a:r>
              <a:rPr lang="en-GB" altLang="en-US" i="1" dirty="0">
                <a:solidFill>
                  <a:schemeClr val="accent2"/>
                </a:solidFill>
              </a:rPr>
              <a:t>)</a:t>
            </a:r>
            <a:endParaRPr lang="en-GB" altLang="en-US" sz="2000" i="1" dirty="0">
              <a:solidFill>
                <a:schemeClr val="accent2"/>
              </a:solidFill>
              <a:latin typeface="Times New Roman" panose="02020603050405020304" pitchFamily="18" charset="0"/>
            </a:endParaRPr>
          </a:p>
        </p:txBody>
      </p:sp>
      <p:sp>
        <p:nvSpPr>
          <p:cNvPr id="55301" name="Text Box 5">
            <a:extLst>
              <a:ext uri="{FF2B5EF4-FFF2-40B4-BE49-F238E27FC236}">
                <a16:creationId xmlns:a16="http://schemas.microsoft.com/office/drawing/2014/main" id="{0C788922-5D39-8647-98A5-24F9C4851A26}"/>
              </a:ext>
            </a:extLst>
          </p:cNvPr>
          <p:cNvSpPr txBox="1">
            <a:spLocks noChangeArrowheads="1"/>
          </p:cNvSpPr>
          <p:nvPr/>
        </p:nvSpPr>
        <p:spPr bwMode="auto">
          <a:xfrm>
            <a:off x="323850" y="5013325"/>
            <a:ext cx="8610600" cy="1625600"/>
          </a:xfrm>
          <a:prstGeom prst="rect">
            <a:avLst/>
          </a:prstGeom>
          <a:solidFill>
            <a:schemeClr val="bg1"/>
          </a:solidFill>
          <a:ln w="9525">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2000" b="1" dirty="0"/>
              <a:t>“Much conflict resolution, particularly in terms of land-use planning,</a:t>
            </a:r>
          </a:p>
          <a:p>
            <a:r>
              <a:rPr lang="en-GB" altLang="en-US" sz="2000" b="1" dirty="0"/>
              <a:t>  is based on the interests of the stakeholders engaged in the   </a:t>
            </a:r>
          </a:p>
          <a:p>
            <a:r>
              <a:rPr lang="en-GB" altLang="en-US" sz="2000" b="1" dirty="0"/>
              <a:t>  conflicts. Such a process of consultation and bargaining assumes </a:t>
            </a:r>
          </a:p>
          <a:p>
            <a:r>
              <a:rPr lang="en-GB" altLang="en-US" sz="2000" b="1" dirty="0"/>
              <a:t>  that stakeholders have clearly defined specific interests which are </a:t>
            </a:r>
          </a:p>
          <a:p>
            <a:r>
              <a:rPr lang="en-GB" altLang="en-US" sz="2000" b="1" dirty="0"/>
              <a:t>  amenable to negotiation.”				</a:t>
            </a:r>
            <a:r>
              <a:rPr lang="en-GB" altLang="en-US" i="1" dirty="0"/>
              <a:t>Hall (2000:184)</a:t>
            </a:r>
            <a:endParaRPr lang="en-GB" altLang="en-US" b="1" i="1" dirty="0"/>
          </a:p>
        </p:txBody>
      </p:sp>
    </p:spTree>
    <p:extLst>
      <p:ext uri="{BB962C8B-B14F-4D97-AF65-F5344CB8AC3E}">
        <p14:creationId xmlns:p14="http://schemas.microsoft.com/office/powerpoint/2010/main" val="16552981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5300"/>
                                        </p:tgtEl>
                                        <p:attrNameLst>
                                          <p:attrName>style.visibility</p:attrName>
                                        </p:attrNameLst>
                                      </p:cBhvr>
                                      <p:to>
                                        <p:strVal val="visible"/>
                                      </p:to>
                                    </p:set>
                                    <p:anim calcmode="lin" valueType="num">
                                      <p:cBhvr additive="base">
                                        <p:cTn id="7" dur="500" fill="hold"/>
                                        <p:tgtEl>
                                          <p:spTgt spid="55300"/>
                                        </p:tgtEl>
                                        <p:attrNameLst>
                                          <p:attrName>ppt_x</p:attrName>
                                        </p:attrNameLst>
                                      </p:cBhvr>
                                      <p:tavLst>
                                        <p:tav tm="0">
                                          <p:val>
                                            <p:strVal val="0-#ppt_w/2"/>
                                          </p:val>
                                        </p:tav>
                                        <p:tav tm="100000">
                                          <p:val>
                                            <p:strVal val="#ppt_x"/>
                                          </p:val>
                                        </p:tav>
                                      </p:tavLst>
                                    </p:anim>
                                    <p:anim calcmode="lin" valueType="num">
                                      <p:cBhvr additive="base">
                                        <p:cTn id="8" dur="500" fill="hold"/>
                                        <p:tgtEl>
                                          <p:spTgt spid="55300"/>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55301"/>
                                        </p:tgtEl>
                                        <p:attrNameLst>
                                          <p:attrName>style.visibility</p:attrName>
                                        </p:attrNameLst>
                                      </p:cBhvr>
                                      <p:to>
                                        <p:strVal val="visible"/>
                                      </p:to>
                                    </p:set>
                                    <p:anim calcmode="lin" valueType="num">
                                      <p:cBhvr additive="base">
                                        <p:cTn id="13" dur="500" fill="hold"/>
                                        <p:tgtEl>
                                          <p:spTgt spid="55301"/>
                                        </p:tgtEl>
                                        <p:attrNameLst>
                                          <p:attrName>ppt_x</p:attrName>
                                        </p:attrNameLst>
                                      </p:cBhvr>
                                      <p:tavLst>
                                        <p:tav tm="0">
                                          <p:val>
                                            <p:strVal val="0-#ppt_w/2"/>
                                          </p:val>
                                        </p:tav>
                                        <p:tav tm="100000">
                                          <p:val>
                                            <p:strVal val="#ppt_x"/>
                                          </p:val>
                                        </p:tav>
                                      </p:tavLst>
                                    </p:anim>
                                    <p:anim calcmode="lin" valueType="num">
                                      <p:cBhvr additive="base">
                                        <p:cTn id="14" dur="500" fill="hold"/>
                                        <p:tgtEl>
                                          <p:spTgt spid="5530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300" grpId="0" animBg="1" autoUpdateAnimBg="0"/>
      <p:bldP spid="55301" grpId="0" animBg="1"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a:extLst>
              <a:ext uri="{FF2B5EF4-FFF2-40B4-BE49-F238E27FC236}">
                <a16:creationId xmlns:a16="http://schemas.microsoft.com/office/drawing/2014/main" id="{84208C8B-5B44-A744-B1EC-8FFD87417645}"/>
              </a:ext>
            </a:extLst>
          </p:cNvPr>
          <p:cNvSpPr>
            <a:spLocks noGrp="1" noChangeArrowheads="1"/>
          </p:cNvSpPr>
          <p:nvPr>
            <p:ph type="title"/>
          </p:nvPr>
        </p:nvSpPr>
        <p:spPr>
          <a:xfrm>
            <a:off x="323850" y="260350"/>
            <a:ext cx="8229600" cy="1143000"/>
          </a:xfrm>
        </p:spPr>
        <p:txBody>
          <a:bodyPr>
            <a:normAutofit fontScale="90000"/>
          </a:bodyPr>
          <a:lstStyle/>
          <a:p>
            <a:br>
              <a:rPr lang="en-US" altLang="en-US" sz="4000"/>
            </a:br>
            <a:br>
              <a:rPr lang="en-US" altLang="en-US" sz="4000"/>
            </a:br>
            <a:endParaRPr lang="en-GB" altLang="en-US" sz="4000"/>
          </a:p>
        </p:txBody>
      </p:sp>
      <p:sp>
        <p:nvSpPr>
          <p:cNvPr id="4102" name="Text Box 6">
            <a:extLst>
              <a:ext uri="{FF2B5EF4-FFF2-40B4-BE49-F238E27FC236}">
                <a16:creationId xmlns:a16="http://schemas.microsoft.com/office/drawing/2014/main" id="{D8A632BA-3882-314F-9F97-722EFF281389}"/>
              </a:ext>
            </a:extLst>
          </p:cNvPr>
          <p:cNvSpPr txBox="1">
            <a:spLocks noChangeArrowheads="1"/>
          </p:cNvSpPr>
          <p:nvPr/>
        </p:nvSpPr>
        <p:spPr bwMode="auto">
          <a:xfrm>
            <a:off x="0" y="333375"/>
            <a:ext cx="9144000" cy="53553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dirty="0"/>
              <a:t>                   </a:t>
            </a:r>
            <a:r>
              <a:rPr lang="en-US" altLang="en-US" b="1" dirty="0">
                <a:solidFill>
                  <a:srgbClr val="FF3300"/>
                </a:solidFill>
              </a:rPr>
              <a:t>Comparing Cultural Heritage Management and Tourism</a:t>
            </a:r>
          </a:p>
          <a:p>
            <a:pPr>
              <a:spcBef>
                <a:spcPct val="50000"/>
              </a:spcBef>
            </a:pPr>
            <a:r>
              <a:rPr lang="en-US" altLang="en-US" u="sng" dirty="0"/>
              <a:t>                                                    Cultural heritage Management           Hospitality/Tourism</a:t>
            </a:r>
          </a:p>
          <a:p>
            <a:pPr>
              <a:spcBef>
                <a:spcPct val="50000"/>
              </a:spcBef>
            </a:pPr>
            <a:r>
              <a:rPr lang="en-US" altLang="en-US" b="1" dirty="0"/>
              <a:t>Structure:  </a:t>
            </a:r>
            <a:r>
              <a:rPr lang="en-US" altLang="en-US" dirty="0"/>
              <a:t>                                    Public sector                                       Private</a:t>
            </a:r>
          </a:p>
          <a:p>
            <a:pPr>
              <a:spcBef>
                <a:spcPct val="50000"/>
              </a:spcBef>
            </a:pPr>
            <a:endParaRPr lang="en-US" altLang="en-US" dirty="0"/>
          </a:p>
          <a:p>
            <a:pPr>
              <a:spcBef>
                <a:spcPct val="50000"/>
              </a:spcBef>
            </a:pPr>
            <a:r>
              <a:rPr lang="en-US" altLang="en-US" b="1" dirty="0"/>
              <a:t>Goal: </a:t>
            </a:r>
            <a:r>
              <a:rPr lang="en-US" altLang="en-US" dirty="0"/>
              <a:t>                                           Social goals                                         Commercial goals</a:t>
            </a:r>
          </a:p>
          <a:p>
            <a:pPr>
              <a:spcBef>
                <a:spcPct val="50000"/>
              </a:spcBef>
            </a:pPr>
            <a:r>
              <a:rPr lang="en-US" altLang="en-US" dirty="0"/>
              <a:t>                                                                                                                </a:t>
            </a:r>
          </a:p>
          <a:p>
            <a:pPr>
              <a:spcBef>
                <a:spcPct val="50000"/>
              </a:spcBef>
            </a:pPr>
            <a:r>
              <a:rPr lang="en-US" altLang="en-US" b="1" dirty="0"/>
              <a:t>Key Stakeholders:                     </a:t>
            </a:r>
            <a:r>
              <a:rPr lang="en-US" altLang="en-US" dirty="0"/>
              <a:t>Community/ethnic groups               Business groups/non-residents</a:t>
            </a:r>
          </a:p>
          <a:p>
            <a:pPr>
              <a:spcBef>
                <a:spcPct val="50000"/>
              </a:spcBef>
            </a:pPr>
            <a:r>
              <a:rPr lang="en-US" altLang="en-US" dirty="0"/>
              <a:t>                                                     heritage groups                                  </a:t>
            </a:r>
          </a:p>
          <a:p>
            <a:pPr>
              <a:spcBef>
                <a:spcPct val="50000"/>
              </a:spcBef>
            </a:pPr>
            <a:r>
              <a:rPr lang="en-US" altLang="en-US" b="1" dirty="0"/>
              <a:t>Economic Attitude to Assets:   </a:t>
            </a:r>
            <a:r>
              <a:rPr lang="en-US" altLang="en-US" dirty="0"/>
              <a:t>Existence value/conserve                Use value                                                </a:t>
            </a:r>
            <a:r>
              <a:rPr lang="en-US" altLang="en-US" b="1" dirty="0"/>
              <a:t>Employment background         </a:t>
            </a:r>
            <a:r>
              <a:rPr lang="en-US" altLang="en-US" dirty="0"/>
              <a:t>social science/ arts                           Business</a:t>
            </a:r>
          </a:p>
          <a:p>
            <a:pPr>
              <a:spcBef>
                <a:spcPct val="50000"/>
              </a:spcBef>
            </a:pPr>
            <a:r>
              <a:rPr lang="en-US" altLang="en-US" b="1" dirty="0"/>
              <a:t>Use of Asset:                                </a:t>
            </a:r>
            <a:r>
              <a:rPr lang="en-US" altLang="en-US" dirty="0"/>
              <a:t>value to community                         a brand/product</a:t>
            </a:r>
          </a:p>
          <a:p>
            <a:pPr>
              <a:spcBef>
                <a:spcPct val="50000"/>
              </a:spcBef>
            </a:pPr>
            <a:r>
              <a:rPr lang="en-US" altLang="en-US" b="1" dirty="0"/>
              <a:t>International Bodies/Political:        </a:t>
            </a:r>
            <a:r>
              <a:rPr lang="en-US" altLang="en-US" dirty="0"/>
              <a:t>UNESCO/NGO’S                          WTO/Tourism                                     </a:t>
            </a:r>
          </a:p>
          <a:p>
            <a:pPr>
              <a:spcBef>
                <a:spcPct val="50000"/>
              </a:spcBef>
            </a:pPr>
            <a:r>
              <a:rPr lang="en-US" altLang="en-US" dirty="0">
                <a:solidFill>
                  <a:schemeClr val="accent2"/>
                </a:solidFill>
              </a:rPr>
              <a:t>                                                      </a:t>
            </a:r>
            <a:endParaRPr lang="en-GB" altLang="en-US" dirty="0">
              <a:solidFill>
                <a:schemeClr val="accent2"/>
              </a:solidFill>
            </a:endParaRPr>
          </a:p>
        </p:txBody>
      </p:sp>
      <p:sp>
        <p:nvSpPr>
          <p:cNvPr id="4104" name="Line 8">
            <a:extLst>
              <a:ext uri="{FF2B5EF4-FFF2-40B4-BE49-F238E27FC236}">
                <a16:creationId xmlns:a16="http://schemas.microsoft.com/office/drawing/2014/main" id="{29372BCF-E626-8349-AF72-7ACD3D996B67}"/>
              </a:ext>
            </a:extLst>
          </p:cNvPr>
          <p:cNvSpPr>
            <a:spLocks noChangeShapeType="1"/>
          </p:cNvSpPr>
          <p:nvPr/>
        </p:nvSpPr>
        <p:spPr bwMode="auto">
          <a:xfrm>
            <a:off x="0" y="692150"/>
            <a:ext cx="920115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105" name="Line 9">
            <a:extLst>
              <a:ext uri="{FF2B5EF4-FFF2-40B4-BE49-F238E27FC236}">
                <a16:creationId xmlns:a16="http://schemas.microsoft.com/office/drawing/2014/main" id="{22E25211-6722-C04B-9CD2-402CCC7B8C22}"/>
              </a:ext>
            </a:extLst>
          </p:cNvPr>
          <p:cNvSpPr>
            <a:spLocks noChangeShapeType="1"/>
          </p:cNvSpPr>
          <p:nvPr/>
        </p:nvSpPr>
        <p:spPr bwMode="auto">
          <a:xfrm flipH="1">
            <a:off x="0" y="1052513"/>
            <a:ext cx="17938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106" name="Line 10">
            <a:extLst>
              <a:ext uri="{FF2B5EF4-FFF2-40B4-BE49-F238E27FC236}">
                <a16:creationId xmlns:a16="http://schemas.microsoft.com/office/drawing/2014/main" id="{46A42B0D-F774-E243-B5C3-A04A865FFD2E}"/>
              </a:ext>
            </a:extLst>
          </p:cNvPr>
          <p:cNvSpPr>
            <a:spLocks noChangeShapeType="1"/>
          </p:cNvSpPr>
          <p:nvPr/>
        </p:nvSpPr>
        <p:spPr bwMode="auto">
          <a:xfrm>
            <a:off x="8893175" y="1052513"/>
            <a:ext cx="250825"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109" name="Line 13">
            <a:extLst>
              <a:ext uri="{FF2B5EF4-FFF2-40B4-BE49-F238E27FC236}">
                <a16:creationId xmlns:a16="http://schemas.microsoft.com/office/drawing/2014/main" id="{D8653759-562D-F344-86C9-DAFB02557638}"/>
              </a:ext>
            </a:extLst>
          </p:cNvPr>
          <p:cNvSpPr>
            <a:spLocks noChangeShapeType="1"/>
          </p:cNvSpPr>
          <p:nvPr/>
        </p:nvSpPr>
        <p:spPr bwMode="auto">
          <a:xfrm>
            <a:off x="8027988" y="1052513"/>
            <a:ext cx="1116012"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1109954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BE7DB656-EB6D-9B45-871A-06C565061159}"/>
              </a:ext>
            </a:extLst>
          </p:cNvPr>
          <p:cNvSpPr>
            <a:spLocks noGrp="1" noChangeArrowheads="1"/>
          </p:cNvSpPr>
          <p:nvPr>
            <p:ph type="title"/>
          </p:nvPr>
        </p:nvSpPr>
        <p:spPr/>
        <p:txBody>
          <a:bodyPr/>
          <a:lstStyle/>
          <a:p>
            <a:r>
              <a:rPr lang="en-US" altLang="en-US">
                <a:solidFill>
                  <a:srgbClr val="FF3300"/>
                </a:solidFill>
              </a:rPr>
              <a:t>Peaceful Co-existence</a:t>
            </a:r>
            <a:endParaRPr lang="en-GB" altLang="en-US">
              <a:solidFill>
                <a:srgbClr val="FF3300"/>
              </a:solidFill>
            </a:endParaRPr>
          </a:p>
        </p:txBody>
      </p:sp>
      <p:sp>
        <p:nvSpPr>
          <p:cNvPr id="6147" name="Rectangle 3">
            <a:extLst>
              <a:ext uri="{FF2B5EF4-FFF2-40B4-BE49-F238E27FC236}">
                <a16:creationId xmlns:a16="http://schemas.microsoft.com/office/drawing/2014/main" id="{B8A174AF-50D8-7140-958D-16BE16DE999A}"/>
              </a:ext>
            </a:extLst>
          </p:cNvPr>
          <p:cNvSpPr>
            <a:spLocks noGrp="1" noChangeArrowheads="1"/>
          </p:cNvSpPr>
          <p:nvPr>
            <p:ph type="body" idx="1"/>
          </p:nvPr>
        </p:nvSpPr>
        <p:spPr/>
        <p:txBody>
          <a:bodyPr>
            <a:normAutofit/>
          </a:bodyPr>
          <a:lstStyle/>
          <a:p>
            <a:pPr>
              <a:buFontTx/>
              <a:buNone/>
            </a:pPr>
            <a:r>
              <a:rPr lang="en-US" altLang="en-US" dirty="0"/>
              <a:t>  </a:t>
            </a:r>
            <a:r>
              <a:rPr lang="en-US" altLang="en-US" sz="2400" dirty="0"/>
              <a:t>`Productive working relationships can exist at both high visitation or low visitation, provided that they are managed for such use levels’  Mc Kercher and Du </a:t>
            </a:r>
            <a:r>
              <a:rPr lang="en-US" altLang="en-US" sz="2400" dirty="0" err="1"/>
              <a:t>Cros</a:t>
            </a:r>
            <a:r>
              <a:rPr lang="en-US" altLang="en-US" sz="2400" dirty="0"/>
              <a:t> 2002 p. 19</a:t>
            </a:r>
          </a:p>
          <a:p>
            <a:pPr>
              <a:buFontTx/>
              <a:buNone/>
            </a:pPr>
            <a:endParaRPr lang="en-US" altLang="en-US" sz="2400" dirty="0"/>
          </a:p>
          <a:p>
            <a:r>
              <a:rPr lang="en-US" altLang="en-US" sz="2400" dirty="0"/>
              <a:t>Power relationships remain stable</a:t>
            </a:r>
          </a:p>
          <a:p>
            <a:pPr marL="0" indent="0">
              <a:buNone/>
            </a:pPr>
            <a:endParaRPr lang="en-US" altLang="en-US" sz="2400" dirty="0"/>
          </a:p>
          <a:p>
            <a:r>
              <a:rPr lang="en-US" altLang="en-US" sz="2400" dirty="0"/>
              <a:t>Agree on preserving historic buildings</a:t>
            </a:r>
          </a:p>
          <a:p>
            <a:pPr>
              <a:buFontTx/>
              <a:buNone/>
            </a:pPr>
            <a:r>
              <a:rPr lang="en-US" altLang="en-US" sz="2400" dirty="0"/>
              <a:t>   (tourism and tourists may justify the preservation) </a:t>
            </a:r>
            <a:endParaRPr lang="en-GB" altLang="en-US" sz="2400" dirty="0"/>
          </a:p>
          <a:p>
            <a:endParaRPr lang="en-GB" altLang="en-US" dirty="0">
              <a:solidFill>
                <a:schemeClr val="accent2"/>
              </a:solidFill>
            </a:endParaRPr>
          </a:p>
        </p:txBody>
      </p:sp>
    </p:spTree>
    <p:extLst>
      <p:ext uri="{BB962C8B-B14F-4D97-AF65-F5344CB8AC3E}">
        <p14:creationId xmlns:p14="http://schemas.microsoft.com/office/powerpoint/2010/main" val="4032623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4">
            <a:extLst>
              <a:ext uri="{FF2B5EF4-FFF2-40B4-BE49-F238E27FC236}">
                <a16:creationId xmlns:a16="http://schemas.microsoft.com/office/drawing/2014/main" id="{9A32EE02-2768-2A49-A2EB-FB3B2A515553}"/>
              </a:ext>
            </a:extLst>
          </p:cNvPr>
          <p:cNvSpPr>
            <a:spLocks noGrp="1" noChangeArrowheads="1"/>
          </p:cNvSpPr>
          <p:nvPr>
            <p:ph type="title"/>
          </p:nvPr>
        </p:nvSpPr>
        <p:spPr/>
        <p:txBody>
          <a:bodyPr>
            <a:normAutofit fontScale="90000"/>
          </a:bodyPr>
          <a:lstStyle/>
          <a:p>
            <a:r>
              <a:rPr lang="en-US" altLang="en-US" sz="4000">
                <a:solidFill>
                  <a:srgbClr val="FF3300"/>
                </a:solidFill>
              </a:rPr>
              <a:t>New Interest can cause conflicts/commercial use</a:t>
            </a:r>
            <a:endParaRPr lang="en-GB" altLang="en-US" sz="4000">
              <a:solidFill>
                <a:srgbClr val="FF3300"/>
              </a:solidFill>
            </a:endParaRPr>
          </a:p>
        </p:txBody>
      </p:sp>
      <p:sp>
        <p:nvSpPr>
          <p:cNvPr id="12294" name="Rectangle 6">
            <a:extLst>
              <a:ext uri="{FF2B5EF4-FFF2-40B4-BE49-F238E27FC236}">
                <a16:creationId xmlns:a16="http://schemas.microsoft.com/office/drawing/2014/main" id="{529B1FBF-101E-9144-83FA-59612E15693F}"/>
              </a:ext>
            </a:extLst>
          </p:cNvPr>
          <p:cNvSpPr>
            <a:spLocks noGrp="1" noChangeArrowheads="1"/>
          </p:cNvSpPr>
          <p:nvPr>
            <p:ph type="body" sz="half" idx="2"/>
          </p:nvPr>
        </p:nvSpPr>
        <p:spPr/>
        <p:txBody>
          <a:bodyPr/>
          <a:lstStyle/>
          <a:p>
            <a:r>
              <a:rPr lang="en-US" altLang="en-US" sz="2400" dirty="0"/>
              <a:t>Open conflict</a:t>
            </a:r>
          </a:p>
          <a:p>
            <a:r>
              <a:rPr lang="en-US" altLang="en-US" sz="2400" dirty="0"/>
              <a:t>Perceived conflict exist on how the different stakeholders view the assets.</a:t>
            </a:r>
          </a:p>
          <a:p>
            <a:r>
              <a:rPr lang="en-US" altLang="en-US" sz="2400" dirty="0"/>
              <a:t>For example</a:t>
            </a:r>
          </a:p>
          <a:p>
            <a:r>
              <a:rPr lang="en-US" altLang="en-US" sz="2400" dirty="0"/>
              <a:t>Disneyfication of the Gettysburg battlefield site</a:t>
            </a:r>
          </a:p>
          <a:p>
            <a:pPr>
              <a:buFontTx/>
              <a:buNone/>
            </a:pPr>
            <a:endParaRPr lang="en-GB" altLang="en-US" sz="2000" dirty="0"/>
          </a:p>
          <a:p>
            <a:endParaRPr lang="en-GB" altLang="en-US" sz="2000" dirty="0"/>
          </a:p>
          <a:p>
            <a:endParaRPr lang="en-GB" altLang="en-US" sz="2800" dirty="0"/>
          </a:p>
        </p:txBody>
      </p:sp>
      <p:pic>
        <p:nvPicPr>
          <p:cNvPr id="12295" name="Picture 7">
            <a:extLst>
              <a:ext uri="{FF2B5EF4-FFF2-40B4-BE49-F238E27FC236}">
                <a16:creationId xmlns:a16="http://schemas.microsoft.com/office/drawing/2014/main" id="{0597CAB9-8840-8A45-B6E9-027FCBFD60CF}"/>
              </a:ext>
            </a:extLst>
          </p:cNvPr>
          <p:cNvPicPr>
            <a:picLocks noGrp="1" noChangeAspect="1" noChangeArrowheads="1"/>
          </p:cNvPicPr>
          <p:nvPr>
            <p:ph type="body" sz="half" idx="1"/>
          </p:nvPr>
        </p:nvPicPr>
        <p:blipFill>
          <a:blip r:embed="rId2">
            <a:extLst>
              <a:ext uri="{28A0092B-C50C-407E-A947-70E740481C1C}">
                <a14:useLocalDpi xmlns:a14="http://schemas.microsoft.com/office/drawing/2010/main" val="0"/>
              </a:ext>
            </a:extLst>
          </a:blip>
          <a:srcRect/>
          <a:stretch>
            <a:fillRect/>
          </a:stretch>
        </p:blipFill>
        <p:spPr>
          <a:xfrm>
            <a:off x="395288" y="1557338"/>
            <a:ext cx="4038600" cy="417671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2297" name="Picture 9">
            <a:extLst>
              <a:ext uri="{FF2B5EF4-FFF2-40B4-BE49-F238E27FC236}">
                <a16:creationId xmlns:a16="http://schemas.microsoft.com/office/drawing/2014/main" id="{8D6166E5-C820-D84F-9376-7B287C53B4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88" y="4724400"/>
            <a:ext cx="409575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75325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056C5910-F10B-C746-9E39-DE9341F3CDD6}"/>
              </a:ext>
            </a:extLst>
          </p:cNvPr>
          <p:cNvSpPr>
            <a:spLocks noGrp="1" noChangeArrowheads="1"/>
          </p:cNvSpPr>
          <p:nvPr>
            <p:ph type="title"/>
          </p:nvPr>
        </p:nvSpPr>
        <p:spPr/>
        <p:txBody>
          <a:bodyPr>
            <a:normAutofit fontScale="90000"/>
          </a:bodyPr>
          <a:lstStyle/>
          <a:p>
            <a:r>
              <a:rPr lang="en-GB" altLang="en-US" sz="4000">
                <a:solidFill>
                  <a:srgbClr val="FF3300"/>
                </a:solidFill>
              </a:rPr>
              <a:t>Factors influencing conflict situation in tourism development</a:t>
            </a:r>
          </a:p>
        </p:txBody>
      </p:sp>
      <p:sp>
        <p:nvSpPr>
          <p:cNvPr id="57347" name="Rectangle 3">
            <a:extLst>
              <a:ext uri="{FF2B5EF4-FFF2-40B4-BE49-F238E27FC236}">
                <a16:creationId xmlns:a16="http://schemas.microsoft.com/office/drawing/2014/main" id="{4A9741A9-A37E-E24B-86A3-B3FCA51196FD}"/>
              </a:ext>
            </a:extLst>
          </p:cNvPr>
          <p:cNvSpPr>
            <a:spLocks noGrp="1" noChangeArrowheads="1"/>
          </p:cNvSpPr>
          <p:nvPr>
            <p:ph type="body" idx="1"/>
          </p:nvPr>
        </p:nvSpPr>
        <p:spPr/>
        <p:txBody>
          <a:bodyPr>
            <a:normAutofit/>
          </a:bodyPr>
          <a:lstStyle/>
          <a:p>
            <a:r>
              <a:rPr lang="en-GB" altLang="en-US" sz="2400" dirty="0"/>
              <a:t>Multi-motivational nature of tourism</a:t>
            </a:r>
          </a:p>
          <a:p>
            <a:r>
              <a:rPr lang="en-GB" altLang="en-US" sz="2400" dirty="0"/>
              <a:t>Extent of cultural diversity</a:t>
            </a:r>
          </a:p>
          <a:p>
            <a:r>
              <a:rPr lang="en-GB" altLang="en-US" sz="2400" dirty="0"/>
              <a:t>Economic reconstruction </a:t>
            </a:r>
          </a:p>
          <a:p>
            <a:r>
              <a:rPr lang="en-GB" altLang="en-US" sz="2400" dirty="0"/>
              <a:t>Appropriateness of development</a:t>
            </a:r>
          </a:p>
          <a:p>
            <a:r>
              <a:rPr lang="en-GB" altLang="en-US" sz="2400" dirty="0"/>
              <a:t>Rate of development</a:t>
            </a:r>
          </a:p>
          <a:p>
            <a:r>
              <a:rPr lang="en-GB" altLang="en-US" sz="2400" dirty="0"/>
              <a:t>Structural and institutional arrangement</a:t>
            </a:r>
          </a:p>
          <a:p>
            <a:r>
              <a:rPr lang="en-GB" altLang="en-US" sz="2400" dirty="0"/>
              <a:t>Extent of pressure on resources</a:t>
            </a:r>
          </a:p>
        </p:txBody>
      </p:sp>
      <p:sp>
        <p:nvSpPr>
          <p:cNvPr id="57348" name="Text Box 4">
            <a:extLst>
              <a:ext uri="{FF2B5EF4-FFF2-40B4-BE49-F238E27FC236}">
                <a16:creationId xmlns:a16="http://schemas.microsoft.com/office/drawing/2014/main" id="{94ED6D7C-EDA4-784C-BD7B-5F122D1A6E82}"/>
              </a:ext>
            </a:extLst>
          </p:cNvPr>
          <p:cNvSpPr txBox="1">
            <a:spLocks noChangeArrowheads="1"/>
          </p:cNvSpPr>
          <p:nvPr/>
        </p:nvSpPr>
        <p:spPr bwMode="auto">
          <a:xfrm>
            <a:off x="3759200" y="6113463"/>
            <a:ext cx="38560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2400">
                <a:solidFill>
                  <a:schemeClr val="accent2"/>
                </a:solidFill>
                <a:latin typeface="Times New Roman" panose="02020603050405020304" pitchFamily="18" charset="0"/>
              </a:rPr>
              <a:t>Robinson, 1999 &amp; Wall, 1999</a:t>
            </a:r>
          </a:p>
        </p:txBody>
      </p:sp>
    </p:spTree>
    <p:extLst>
      <p:ext uri="{BB962C8B-B14F-4D97-AF65-F5344CB8AC3E}">
        <p14:creationId xmlns:p14="http://schemas.microsoft.com/office/powerpoint/2010/main" val="35343724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73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73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734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5734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57347">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57347">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573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7"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1DA2AAF3-1233-164D-B5AF-FFC9B48380EC}"/>
              </a:ext>
            </a:extLst>
          </p:cNvPr>
          <p:cNvSpPr>
            <a:spLocks noGrp="1" noChangeArrowheads="1"/>
          </p:cNvSpPr>
          <p:nvPr>
            <p:ph type="title"/>
          </p:nvPr>
        </p:nvSpPr>
        <p:spPr/>
        <p:txBody>
          <a:bodyPr>
            <a:normAutofit fontScale="90000"/>
          </a:bodyPr>
          <a:lstStyle/>
          <a:p>
            <a:r>
              <a:rPr lang="en-GB" altLang="en-US" sz="4000">
                <a:solidFill>
                  <a:srgbClr val="FF0000"/>
                </a:solidFill>
              </a:rPr>
              <a:t>Stonehenge</a:t>
            </a:r>
            <a:br>
              <a:rPr lang="en-GB" altLang="en-US" sz="4000">
                <a:solidFill>
                  <a:srgbClr val="FF0000"/>
                </a:solidFill>
              </a:rPr>
            </a:br>
            <a:r>
              <a:rPr lang="en-GB" altLang="en-US" sz="4000">
                <a:solidFill>
                  <a:srgbClr val="FF0000"/>
                </a:solidFill>
              </a:rPr>
              <a:t>Stakeholder Conflict</a:t>
            </a:r>
          </a:p>
        </p:txBody>
      </p:sp>
      <p:sp>
        <p:nvSpPr>
          <p:cNvPr id="27651" name="Rectangle 3">
            <a:extLst>
              <a:ext uri="{FF2B5EF4-FFF2-40B4-BE49-F238E27FC236}">
                <a16:creationId xmlns:a16="http://schemas.microsoft.com/office/drawing/2014/main" id="{86BA5E71-BD5D-754F-9A71-2CD54FAD1310}"/>
              </a:ext>
            </a:extLst>
          </p:cNvPr>
          <p:cNvSpPr>
            <a:spLocks noGrp="1" noChangeArrowheads="1"/>
          </p:cNvSpPr>
          <p:nvPr>
            <p:ph type="body" idx="1"/>
          </p:nvPr>
        </p:nvSpPr>
        <p:spPr/>
        <p:txBody>
          <a:bodyPr/>
          <a:lstStyle/>
          <a:p>
            <a:endParaRPr lang="en-US" altLang="en-US"/>
          </a:p>
        </p:txBody>
      </p:sp>
      <p:pic>
        <p:nvPicPr>
          <p:cNvPr id="27652" name="Picture 4">
            <a:extLst>
              <a:ext uri="{FF2B5EF4-FFF2-40B4-BE49-F238E27FC236}">
                <a16:creationId xmlns:a16="http://schemas.microsoft.com/office/drawing/2014/main" id="{D7D2DCF1-3B72-5245-8217-6D017CD74F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750" y="1628775"/>
            <a:ext cx="8135938" cy="4608513"/>
          </a:xfrm>
          <a:prstGeom prst="rect">
            <a:avLst/>
          </a:prstGeom>
          <a:noFill/>
          <a:extLst>
            <a:ext uri="{909E8E84-426E-40DD-AFC4-6F175D3DCCD1}">
              <a14:hiddenFill xmlns:a14="http://schemas.microsoft.com/office/drawing/2010/main">
                <a:solidFill>
                  <a:srgbClr val="FFFFFF"/>
                </a:solidFill>
              </a14:hiddenFill>
            </a:ext>
          </a:extLst>
        </p:spPr>
      </p:pic>
      <p:pic>
        <p:nvPicPr>
          <p:cNvPr id="27654" name="Picture 6">
            <a:hlinkClick r:id="rId3"/>
            <a:extLst>
              <a:ext uri="{FF2B5EF4-FFF2-40B4-BE49-F238E27FC236}">
                <a16:creationId xmlns:a16="http://schemas.microsoft.com/office/drawing/2014/main" id="{BC48D3A9-0517-9D45-BF2F-F5D0688B883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1188" y="1628775"/>
            <a:ext cx="4762500" cy="1528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41185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7079D576-E089-344D-99C9-7AF4207CE775}"/>
              </a:ext>
            </a:extLst>
          </p:cNvPr>
          <p:cNvSpPr>
            <a:spLocks noGrp="1" noChangeArrowheads="1"/>
          </p:cNvSpPr>
          <p:nvPr>
            <p:ph type="title"/>
          </p:nvPr>
        </p:nvSpPr>
        <p:spPr/>
        <p:txBody>
          <a:bodyPr>
            <a:normAutofit fontScale="90000"/>
          </a:bodyPr>
          <a:lstStyle/>
          <a:p>
            <a:r>
              <a:rPr lang="en-GB" altLang="en-US" sz="4000">
                <a:solidFill>
                  <a:srgbClr val="FF0000"/>
                </a:solidFill>
              </a:rPr>
              <a:t>New Golf Proposal in Scotland</a:t>
            </a:r>
            <a:br>
              <a:rPr lang="en-GB" altLang="en-US" sz="4000">
                <a:solidFill>
                  <a:srgbClr val="FF0000"/>
                </a:solidFill>
              </a:rPr>
            </a:br>
            <a:r>
              <a:rPr lang="en-GB" altLang="en-US" sz="4000">
                <a:solidFill>
                  <a:srgbClr val="FF0000"/>
                </a:solidFill>
              </a:rPr>
              <a:t>Aberdeenshire</a:t>
            </a:r>
          </a:p>
        </p:txBody>
      </p:sp>
      <p:sp>
        <p:nvSpPr>
          <p:cNvPr id="32771" name="Rectangle 3">
            <a:extLst>
              <a:ext uri="{FF2B5EF4-FFF2-40B4-BE49-F238E27FC236}">
                <a16:creationId xmlns:a16="http://schemas.microsoft.com/office/drawing/2014/main" id="{834EACC9-F5AC-5B4F-BB66-140F49CBA18D}"/>
              </a:ext>
            </a:extLst>
          </p:cNvPr>
          <p:cNvSpPr>
            <a:spLocks noGrp="1" noChangeArrowheads="1"/>
          </p:cNvSpPr>
          <p:nvPr>
            <p:ph type="body" idx="1"/>
          </p:nvPr>
        </p:nvSpPr>
        <p:spPr/>
        <p:txBody>
          <a:bodyPr/>
          <a:lstStyle/>
          <a:p>
            <a:endParaRPr lang="en-US" altLang="en-US"/>
          </a:p>
        </p:txBody>
      </p:sp>
      <p:pic>
        <p:nvPicPr>
          <p:cNvPr id="32772" name="Picture 4">
            <a:extLst>
              <a:ext uri="{FF2B5EF4-FFF2-40B4-BE49-F238E27FC236}">
                <a16:creationId xmlns:a16="http://schemas.microsoft.com/office/drawing/2014/main" id="{F98FCBAE-C5A6-6C49-B5FB-A6EC051B512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4075" y="2133600"/>
            <a:ext cx="4572000" cy="3305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56728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DEC92FC-834D-E34B-AE3C-56AAE26095FB}"/>
              </a:ext>
            </a:extLst>
          </p:cNvPr>
          <p:cNvSpPr>
            <a:spLocks noGrp="1" noChangeArrowheads="1"/>
          </p:cNvSpPr>
          <p:nvPr>
            <p:ph type="title"/>
          </p:nvPr>
        </p:nvSpPr>
        <p:spPr/>
        <p:txBody>
          <a:bodyPr/>
          <a:lstStyle/>
          <a:p>
            <a:r>
              <a:rPr lang="en-US" altLang="en-US">
                <a:solidFill>
                  <a:srgbClr val="FF3300"/>
                </a:solidFill>
              </a:rPr>
              <a:t>Stringent Controls</a:t>
            </a:r>
            <a:endParaRPr lang="en-GB" altLang="en-US">
              <a:solidFill>
                <a:srgbClr val="FF3300"/>
              </a:solidFill>
            </a:endParaRPr>
          </a:p>
        </p:txBody>
      </p:sp>
      <p:sp>
        <p:nvSpPr>
          <p:cNvPr id="14339" name="Rectangle 3">
            <a:extLst>
              <a:ext uri="{FF2B5EF4-FFF2-40B4-BE49-F238E27FC236}">
                <a16:creationId xmlns:a16="http://schemas.microsoft.com/office/drawing/2014/main" id="{5256B488-E064-D94A-8A51-B3DADA913C72}"/>
              </a:ext>
            </a:extLst>
          </p:cNvPr>
          <p:cNvSpPr>
            <a:spLocks noGrp="1" noChangeArrowheads="1"/>
          </p:cNvSpPr>
          <p:nvPr>
            <p:ph type="body" idx="1"/>
          </p:nvPr>
        </p:nvSpPr>
        <p:spPr/>
        <p:txBody>
          <a:bodyPr>
            <a:normAutofit/>
          </a:bodyPr>
          <a:lstStyle/>
          <a:p>
            <a:r>
              <a:rPr lang="en-US" altLang="en-US" sz="2400" dirty="0"/>
              <a:t>Tough planning regulations can also cause conflict</a:t>
            </a:r>
          </a:p>
          <a:p>
            <a:r>
              <a:rPr lang="en-US" altLang="en-US" sz="2400" dirty="0"/>
              <a:t>loss of power among tourism stakeholders</a:t>
            </a:r>
          </a:p>
          <a:p>
            <a:r>
              <a:rPr lang="en-US" altLang="en-US" sz="2400" dirty="0"/>
              <a:t>Lake District example</a:t>
            </a:r>
          </a:p>
          <a:p>
            <a:pPr>
              <a:buFontTx/>
              <a:buNone/>
            </a:pPr>
            <a:endParaRPr lang="en-US" altLang="en-US" sz="2400" dirty="0"/>
          </a:p>
          <a:p>
            <a:pPr>
              <a:buFontTx/>
              <a:buNone/>
            </a:pPr>
            <a:r>
              <a:rPr lang="en-US" altLang="en-US" sz="2400" dirty="0"/>
              <a:t>Or local unrest over perceived power of large </a:t>
            </a:r>
            <a:r>
              <a:rPr lang="en-US" altLang="en-US" sz="2400" dirty="0" err="1"/>
              <a:t>organisations</a:t>
            </a:r>
            <a:r>
              <a:rPr lang="en-US" altLang="en-US" sz="2400" dirty="0"/>
              <a:t>-------Supermarkets</a:t>
            </a:r>
            <a:endParaRPr lang="en-GB" altLang="en-US" sz="2400" dirty="0"/>
          </a:p>
        </p:txBody>
      </p:sp>
    </p:spTree>
    <p:extLst>
      <p:ext uri="{BB962C8B-B14F-4D97-AF65-F5344CB8AC3E}">
        <p14:creationId xmlns:p14="http://schemas.microsoft.com/office/powerpoint/2010/main" val="28217427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34ED3E61-448B-0A42-9EE5-2147149EB471}"/>
              </a:ext>
            </a:extLst>
          </p:cNvPr>
          <p:cNvSpPr>
            <a:spLocks noGrp="1" noChangeArrowheads="1"/>
          </p:cNvSpPr>
          <p:nvPr>
            <p:ph type="title"/>
          </p:nvPr>
        </p:nvSpPr>
        <p:spPr>
          <a:xfrm>
            <a:off x="457200" y="274638"/>
            <a:ext cx="8229600" cy="634082"/>
          </a:xfrm>
        </p:spPr>
        <p:txBody>
          <a:bodyPr>
            <a:normAutofit fontScale="90000"/>
          </a:bodyPr>
          <a:lstStyle/>
          <a:p>
            <a:r>
              <a:rPr lang="en-GB" altLang="en-US" sz="3600" dirty="0"/>
              <a:t>New Shopping Developments</a:t>
            </a:r>
          </a:p>
        </p:txBody>
      </p:sp>
      <p:sp>
        <p:nvSpPr>
          <p:cNvPr id="25603" name="Rectangle 3">
            <a:extLst>
              <a:ext uri="{FF2B5EF4-FFF2-40B4-BE49-F238E27FC236}">
                <a16:creationId xmlns:a16="http://schemas.microsoft.com/office/drawing/2014/main" id="{DF29720E-99CC-9649-8214-21B1E02EDA5D}"/>
              </a:ext>
            </a:extLst>
          </p:cNvPr>
          <p:cNvSpPr>
            <a:spLocks noGrp="1" noChangeArrowheads="1"/>
          </p:cNvSpPr>
          <p:nvPr>
            <p:ph type="body" idx="1"/>
          </p:nvPr>
        </p:nvSpPr>
        <p:spPr>
          <a:xfrm>
            <a:off x="468313" y="908720"/>
            <a:ext cx="8229600" cy="5317455"/>
          </a:xfrm>
        </p:spPr>
        <p:txBody>
          <a:bodyPr/>
          <a:lstStyle/>
          <a:p>
            <a:r>
              <a:rPr lang="en-US" altLang="en-US" dirty="0"/>
              <a:t>.</a:t>
            </a:r>
          </a:p>
        </p:txBody>
      </p:sp>
      <p:pic>
        <p:nvPicPr>
          <p:cNvPr id="25604" name="Picture 4">
            <a:extLst>
              <a:ext uri="{FF2B5EF4-FFF2-40B4-BE49-F238E27FC236}">
                <a16:creationId xmlns:a16="http://schemas.microsoft.com/office/drawing/2014/main" id="{F44F6EA3-1266-9346-A2C0-3A04D1C438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59312" y="1118506"/>
            <a:ext cx="4105697" cy="3247343"/>
          </a:xfrm>
          <a:prstGeom prst="rect">
            <a:avLst/>
          </a:prstGeom>
          <a:noFill/>
          <a:extLst>
            <a:ext uri="{909E8E84-426E-40DD-AFC4-6F175D3DCCD1}">
              <a14:hiddenFill xmlns:a14="http://schemas.microsoft.com/office/drawing/2010/main">
                <a:solidFill>
                  <a:srgbClr val="FFFFFF"/>
                </a:solidFill>
              </a14:hiddenFill>
            </a:ext>
          </a:extLst>
        </p:spPr>
      </p:pic>
      <p:sp>
        <p:nvSpPr>
          <p:cNvPr id="25605" name="Text Box 5">
            <a:extLst>
              <a:ext uri="{FF2B5EF4-FFF2-40B4-BE49-F238E27FC236}">
                <a16:creationId xmlns:a16="http://schemas.microsoft.com/office/drawing/2014/main" id="{B8140E38-266E-654D-BF0B-256051EF5F3B}"/>
              </a:ext>
            </a:extLst>
          </p:cNvPr>
          <p:cNvSpPr txBox="1">
            <a:spLocks noChangeArrowheads="1"/>
          </p:cNvSpPr>
          <p:nvPr/>
        </p:nvSpPr>
        <p:spPr bwMode="auto">
          <a:xfrm>
            <a:off x="662781" y="4514757"/>
            <a:ext cx="7993062"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2400" b="1" dirty="0"/>
              <a:t>In your stakeholder groups prepare a short argument  that presents your case for/against the building of a new supermarket by a select coastal resort</a:t>
            </a:r>
            <a:endParaRPr lang="en-GB" altLang="en-US" sz="2400" b="1" dirty="0"/>
          </a:p>
        </p:txBody>
      </p:sp>
      <p:pic>
        <p:nvPicPr>
          <p:cNvPr id="25606" name="Picture 6">
            <a:extLst>
              <a:ext uri="{FF2B5EF4-FFF2-40B4-BE49-F238E27FC236}">
                <a16:creationId xmlns:a16="http://schemas.microsoft.com/office/drawing/2014/main" id="{2C8C5CFD-C85D-6540-B523-9857D5DAA0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1216" y="1052736"/>
            <a:ext cx="4191000" cy="33131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56842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5255069C-0C54-1444-BDB4-EB4DCCD88E27}"/>
              </a:ext>
            </a:extLst>
          </p:cNvPr>
          <p:cNvSpPr>
            <a:spLocks noGrp="1" noChangeArrowheads="1"/>
          </p:cNvSpPr>
          <p:nvPr>
            <p:ph type="title"/>
          </p:nvPr>
        </p:nvSpPr>
        <p:spPr>
          <a:xfrm>
            <a:off x="685800" y="304800"/>
            <a:ext cx="7772400" cy="587375"/>
          </a:xfrm>
        </p:spPr>
        <p:txBody>
          <a:bodyPr>
            <a:normAutofit/>
          </a:bodyPr>
          <a:lstStyle/>
          <a:p>
            <a:r>
              <a:rPr lang="en-GB" altLang="en-US" sz="3200" dirty="0">
                <a:solidFill>
                  <a:srgbClr val="FF3300"/>
                </a:solidFill>
              </a:rPr>
              <a:t>Avoidance of conflict situation</a:t>
            </a:r>
          </a:p>
        </p:txBody>
      </p:sp>
      <p:sp>
        <p:nvSpPr>
          <p:cNvPr id="59395" name="Text Box 3">
            <a:extLst>
              <a:ext uri="{FF2B5EF4-FFF2-40B4-BE49-F238E27FC236}">
                <a16:creationId xmlns:a16="http://schemas.microsoft.com/office/drawing/2014/main" id="{915DB866-7AE1-784F-8E42-4DF94CFEC861}"/>
              </a:ext>
            </a:extLst>
          </p:cNvPr>
          <p:cNvSpPr txBox="1">
            <a:spLocks noChangeArrowheads="1"/>
          </p:cNvSpPr>
          <p:nvPr/>
        </p:nvSpPr>
        <p:spPr bwMode="auto">
          <a:xfrm>
            <a:off x="543050" y="1154569"/>
            <a:ext cx="8077200" cy="2677656"/>
          </a:xfrm>
          <a:prstGeom prst="rect">
            <a:avLst/>
          </a:prstGeom>
          <a:solidFill>
            <a:schemeClr val="bg1"/>
          </a:solidFill>
          <a:ln w="9525">
            <a:solidFill>
              <a:schemeClr val="bg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2400" b="1" dirty="0"/>
              <a:t>Through the implementation of an effective tourism planning</a:t>
            </a:r>
          </a:p>
          <a:p>
            <a:r>
              <a:rPr lang="en-GB" altLang="en-US" sz="2400" b="1" dirty="0"/>
              <a:t>procedure which ensures that all stakeholder views are taken</a:t>
            </a:r>
          </a:p>
          <a:p>
            <a:r>
              <a:rPr lang="en-GB" altLang="en-US" sz="2400" b="1" dirty="0"/>
              <a:t>into consideration at the vision creation phase. The intention</a:t>
            </a:r>
          </a:p>
          <a:p>
            <a:r>
              <a:rPr lang="en-GB" altLang="en-US" sz="2400" b="1" dirty="0"/>
              <a:t>must be to create a sense of shared ownership of the strategy.</a:t>
            </a:r>
          </a:p>
          <a:p>
            <a:r>
              <a:rPr lang="en-GB" altLang="en-US" sz="2400" b="1" dirty="0"/>
              <a:t>The stakeholders views and perceptions must continue to be</a:t>
            </a:r>
          </a:p>
          <a:p>
            <a:r>
              <a:rPr lang="en-GB" altLang="en-US" sz="2400" b="1" dirty="0"/>
              <a:t>sought and valued through the ensuing cycle of strategy</a:t>
            </a:r>
          </a:p>
          <a:p>
            <a:r>
              <a:rPr lang="en-GB" altLang="en-US" sz="2400" b="1" dirty="0"/>
              <a:t>development and implementation .</a:t>
            </a:r>
          </a:p>
        </p:txBody>
      </p:sp>
      <p:grpSp>
        <p:nvGrpSpPr>
          <p:cNvPr id="59396" name="Group 4">
            <a:extLst>
              <a:ext uri="{FF2B5EF4-FFF2-40B4-BE49-F238E27FC236}">
                <a16:creationId xmlns:a16="http://schemas.microsoft.com/office/drawing/2014/main" id="{DF87F53C-A983-7A41-B21C-C5EB2215AE2D}"/>
              </a:ext>
            </a:extLst>
          </p:cNvPr>
          <p:cNvGrpSpPr>
            <a:grpSpLocks/>
          </p:cNvGrpSpPr>
          <p:nvPr/>
        </p:nvGrpSpPr>
        <p:grpSpPr bwMode="auto">
          <a:xfrm>
            <a:off x="714641" y="3832225"/>
            <a:ext cx="7467600" cy="2293938"/>
            <a:chOff x="528" y="2544"/>
            <a:chExt cx="4704" cy="1445"/>
          </a:xfrm>
        </p:grpSpPr>
        <p:sp>
          <p:nvSpPr>
            <p:cNvPr id="59397" name="AutoShape 5">
              <a:extLst>
                <a:ext uri="{FF2B5EF4-FFF2-40B4-BE49-F238E27FC236}">
                  <a16:creationId xmlns:a16="http://schemas.microsoft.com/office/drawing/2014/main" id="{041088B2-5783-EF47-B723-63E04A8392D9}"/>
                </a:ext>
              </a:extLst>
            </p:cNvPr>
            <p:cNvSpPr>
              <a:spLocks noChangeArrowheads="1"/>
            </p:cNvSpPr>
            <p:nvPr/>
          </p:nvSpPr>
          <p:spPr bwMode="auto">
            <a:xfrm>
              <a:off x="528" y="2544"/>
              <a:ext cx="1632" cy="1344"/>
            </a:xfrm>
            <a:prstGeom prst="irregularSeal2">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2000" b="1"/>
                <a:t>Sustainable</a:t>
              </a:r>
            </a:p>
            <a:p>
              <a:pPr algn="ctr"/>
              <a:r>
                <a:rPr lang="en-GB" altLang="en-US" sz="2000" b="1"/>
                <a:t>approach</a:t>
              </a:r>
              <a:endParaRPr lang="en-GB" altLang="en-US" sz="2000" b="1">
                <a:latin typeface="Times New Roman" panose="02020603050405020304" pitchFamily="18" charset="0"/>
              </a:endParaRPr>
            </a:p>
          </p:txBody>
        </p:sp>
        <p:sp>
          <p:nvSpPr>
            <p:cNvPr id="59398" name="AutoShape 6">
              <a:extLst>
                <a:ext uri="{FF2B5EF4-FFF2-40B4-BE49-F238E27FC236}">
                  <a16:creationId xmlns:a16="http://schemas.microsoft.com/office/drawing/2014/main" id="{24856715-4D22-5848-A53E-A9D7EFF413F6}"/>
                </a:ext>
              </a:extLst>
            </p:cNvPr>
            <p:cNvSpPr>
              <a:spLocks noChangeArrowheads="1"/>
            </p:cNvSpPr>
            <p:nvPr/>
          </p:nvSpPr>
          <p:spPr bwMode="auto">
            <a:xfrm>
              <a:off x="1968" y="2544"/>
              <a:ext cx="1728" cy="1392"/>
            </a:xfrm>
            <a:prstGeom prst="irregularSeal2">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2000" b="1"/>
                <a:t>Top-down/</a:t>
              </a:r>
            </a:p>
            <a:p>
              <a:pPr algn="ctr"/>
              <a:r>
                <a:rPr lang="en-GB" altLang="en-US" sz="2000" b="1"/>
                <a:t>bottom-up</a:t>
              </a:r>
            </a:p>
            <a:p>
              <a:pPr algn="ctr"/>
              <a:r>
                <a:rPr lang="en-GB" altLang="en-US" sz="2000" b="1"/>
                <a:t>approach</a:t>
              </a:r>
              <a:endParaRPr lang="en-GB" altLang="en-US" sz="2000" b="1">
                <a:latin typeface="Times New Roman" panose="02020603050405020304" pitchFamily="18" charset="0"/>
              </a:endParaRPr>
            </a:p>
          </p:txBody>
        </p:sp>
        <p:sp>
          <p:nvSpPr>
            <p:cNvPr id="59399" name="AutoShape 7">
              <a:extLst>
                <a:ext uri="{FF2B5EF4-FFF2-40B4-BE49-F238E27FC236}">
                  <a16:creationId xmlns:a16="http://schemas.microsoft.com/office/drawing/2014/main" id="{46487C1F-725F-2E44-8B90-484E56FE9898}"/>
                </a:ext>
              </a:extLst>
            </p:cNvPr>
            <p:cNvSpPr>
              <a:spLocks noChangeArrowheads="1"/>
            </p:cNvSpPr>
            <p:nvPr/>
          </p:nvSpPr>
          <p:spPr bwMode="auto">
            <a:xfrm>
              <a:off x="3552" y="2544"/>
              <a:ext cx="1680" cy="1392"/>
            </a:xfrm>
            <a:prstGeom prst="irregularSeal2">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2000" b="1" dirty="0"/>
                <a:t>   Community-</a:t>
              </a:r>
            </a:p>
            <a:p>
              <a:pPr algn="ctr"/>
              <a:r>
                <a:rPr lang="en-GB" altLang="en-US" sz="2000" b="1" dirty="0"/>
                <a:t>based</a:t>
              </a:r>
            </a:p>
            <a:p>
              <a:pPr algn="ctr"/>
              <a:r>
                <a:rPr lang="en-GB" altLang="en-US" sz="2000" b="1" dirty="0"/>
                <a:t>approach</a:t>
              </a:r>
              <a:endParaRPr lang="en-GB" altLang="en-US" sz="2000" b="1" dirty="0">
                <a:latin typeface="Times New Roman" panose="02020603050405020304" pitchFamily="18" charset="0"/>
              </a:endParaRPr>
            </a:p>
          </p:txBody>
        </p:sp>
        <p:sp>
          <p:nvSpPr>
            <p:cNvPr id="59400" name="Text Box 8">
              <a:extLst>
                <a:ext uri="{FF2B5EF4-FFF2-40B4-BE49-F238E27FC236}">
                  <a16:creationId xmlns:a16="http://schemas.microsoft.com/office/drawing/2014/main" id="{D70CA087-674D-A843-B7A2-CD8AD288C0E7}"/>
                </a:ext>
              </a:extLst>
            </p:cNvPr>
            <p:cNvSpPr txBox="1">
              <a:spLocks noChangeArrowheads="1"/>
            </p:cNvSpPr>
            <p:nvPr/>
          </p:nvSpPr>
          <p:spPr bwMode="auto">
            <a:xfrm>
              <a:off x="2779" y="3758"/>
              <a:ext cx="1044"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i="1"/>
                <a:t>Russell (2000)</a:t>
              </a:r>
              <a:endParaRPr lang="en-GB" altLang="en-US" sz="2000" b="1" i="1">
                <a:latin typeface="Times New Roman" panose="02020603050405020304" pitchFamily="18" charset="0"/>
              </a:endParaRPr>
            </a:p>
          </p:txBody>
        </p:sp>
      </p:grpSp>
    </p:spTree>
    <p:extLst>
      <p:ext uri="{BB962C8B-B14F-4D97-AF65-F5344CB8AC3E}">
        <p14:creationId xmlns:p14="http://schemas.microsoft.com/office/powerpoint/2010/main" val="16541440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9395"/>
                                        </p:tgtEl>
                                        <p:attrNameLst>
                                          <p:attrName>style.visibility</p:attrName>
                                        </p:attrNameLst>
                                      </p:cBhvr>
                                      <p:to>
                                        <p:strVal val="visible"/>
                                      </p:to>
                                    </p:set>
                                    <p:anim calcmode="lin" valueType="num">
                                      <p:cBhvr additive="base">
                                        <p:cTn id="7" dur="500" fill="hold"/>
                                        <p:tgtEl>
                                          <p:spTgt spid="59395"/>
                                        </p:tgtEl>
                                        <p:attrNameLst>
                                          <p:attrName>ppt_x</p:attrName>
                                        </p:attrNameLst>
                                      </p:cBhvr>
                                      <p:tavLst>
                                        <p:tav tm="0">
                                          <p:val>
                                            <p:strVal val="0-#ppt_w/2"/>
                                          </p:val>
                                        </p:tav>
                                        <p:tav tm="100000">
                                          <p:val>
                                            <p:strVal val="#ppt_x"/>
                                          </p:val>
                                        </p:tav>
                                      </p:tavLst>
                                    </p:anim>
                                    <p:anim calcmode="lin" valueType="num">
                                      <p:cBhvr additive="base">
                                        <p:cTn id="8" dur="500" fill="hold"/>
                                        <p:tgtEl>
                                          <p:spTgt spid="59395"/>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59396"/>
                                        </p:tgtEl>
                                        <p:attrNameLst>
                                          <p:attrName>style.visibility</p:attrName>
                                        </p:attrNameLst>
                                      </p:cBhvr>
                                      <p:to>
                                        <p:strVal val="visible"/>
                                      </p:to>
                                    </p:set>
                                    <p:anim calcmode="lin" valueType="num">
                                      <p:cBhvr additive="base">
                                        <p:cTn id="13" dur="500" fill="hold"/>
                                        <p:tgtEl>
                                          <p:spTgt spid="59396"/>
                                        </p:tgtEl>
                                        <p:attrNameLst>
                                          <p:attrName>ppt_x</p:attrName>
                                        </p:attrNameLst>
                                      </p:cBhvr>
                                      <p:tavLst>
                                        <p:tav tm="0">
                                          <p:val>
                                            <p:strVal val="0-#ppt_w/2"/>
                                          </p:val>
                                        </p:tav>
                                        <p:tav tm="100000">
                                          <p:val>
                                            <p:strVal val="#ppt_x"/>
                                          </p:val>
                                        </p:tav>
                                      </p:tavLst>
                                    </p:anim>
                                    <p:anim calcmode="lin" valueType="num">
                                      <p:cBhvr additive="base">
                                        <p:cTn id="14" dur="500" fill="hold"/>
                                        <p:tgtEl>
                                          <p:spTgt spid="5939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5" grpId="0" animBg="1"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58F77DD7-17A0-154E-BC3C-376B836F92D6}"/>
              </a:ext>
            </a:extLst>
          </p:cNvPr>
          <p:cNvSpPr>
            <a:spLocks noGrp="1" noChangeArrowheads="1"/>
          </p:cNvSpPr>
          <p:nvPr>
            <p:ph type="title"/>
          </p:nvPr>
        </p:nvSpPr>
        <p:spPr/>
        <p:txBody>
          <a:bodyPr>
            <a:normAutofit fontScale="90000"/>
          </a:bodyPr>
          <a:lstStyle/>
          <a:p>
            <a:br>
              <a:rPr lang="en-GB" altLang="en-US" sz="3200">
                <a:solidFill>
                  <a:srgbClr val="FF3300"/>
                </a:solidFill>
              </a:rPr>
            </a:br>
            <a:r>
              <a:rPr lang="en-GB" altLang="en-US" sz="3200">
                <a:solidFill>
                  <a:srgbClr val="FF3300"/>
                </a:solidFill>
              </a:rPr>
              <a:t>Future Foot Prints</a:t>
            </a:r>
            <a:br>
              <a:rPr lang="en-GB" altLang="en-US" sz="4000">
                <a:solidFill>
                  <a:srgbClr val="FF3300"/>
                </a:solidFill>
              </a:rPr>
            </a:br>
            <a:r>
              <a:rPr lang="en-GB" altLang="en-US" sz="1600">
                <a:hlinkClick r:id="rId2"/>
              </a:rPr>
              <a:t>http://www.futurefootprints.org.uk/ffprints.php?stylesheet=style&amp;page=localgov</a:t>
            </a:r>
            <a:br>
              <a:rPr lang="en-GB" altLang="en-US" sz="1600"/>
            </a:br>
            <a:br>
              <a:rPr lang="en-GB" altLang="en-US" sz="4000">
                <a:solidFill>
                  <a:srgbClr val="FF3300"/>
                </a:solidFill>
              </a:rPr>
            </a:br>
            <a:endParaRPr lang="en-GB" altLang="en-US" sz="4000">
              <a:solidFill>
                <a:srgbClr val="FF3300"/>
              </a:solidFill>
            </a:endParaRPr>
          </a:p>
        </p:txBody>
      </p:sp>
      <p:sp>
        <p:nvSpPr>
          <p:cNvPr id="23555" name="Rectangle 3">
            <a:extLst>
              <a:ext uri="{FF2B5EF4-FFF2-40B4-BE49-F238E27FC236}">
                <a16:creationId xmlns:a16="http://schemas.microsoft.com/office/drawing/2014/main" id="{C6FD7993-D379-E54B-858C-BD0C18E55429}"/>
              </a:ext>
            </a:extLst>
          </p:cNvPr>
          <p:cNvSpPr>
            <a:spLocks noGrp="1" noChangeArrowheads="1"/>
          </p:cNvSpPr>
          <p:nvPr>
            <p:ph type="body" idx="1"/>
          </p:nvPr>
        </p:nvSpPr>
        <p:spPr/>
        <p:txBody>
          <a:bodyPr/>
          <a:lstStyle/>
          <a:p>
            <a:r>
              <a:rPr lang="en-GB" altLang="en-US" sz="2800" dirty="0"/>
              <a:t>Tourism is big business and therefore adoption of sustainable practices can deliver huge gains. </a:t>
            </a:r>
            <a:br>
              <a:rPr lang="en-GB" altLang="en-US" sz="2800" dirty="0"/>
            </a:br>
            <a:br>
              <a:rPr lang="en-GB" altLang="en-US" sz="2800" dirty="0"/>
            </a:br>
            <a:r>
              <a:rPr lang="en-GB" altLang="en-US" sz="2800" dirty="0"/>
              <a:t>Chris Hines  </a:t>
            </a:r>
          </a:p>
          <a:p>
            <a:r>
              <a:rPr lang="en-GB" altLang="en-US" dirty="0">
                <a:solidFill>
                  <a:schemeClr val="accent2"/>
                </a:solidFill>
              </a:rPr>
              <a:t>                  </a:t>
            </a:r>
          </a:p>
        </p:txBody>
      </p:sp>
      <p:pic>
        <p:nvPicPr>
          <p:cNvPr id="23556" name="Picture 4">
            <a:extLst>
              <a:ext uri="{FF2B5EF4-FFF2-40B4-BE49-F238E27FC236}">
                <a16:creationId xmlns:a16="http://schemas.microsoft.com/office/drawing/2014/main" id="{467EF071-AB4C-AF4D-A93C-2880EBC5B8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550" y="4221163"/>
            <a:ext cx="1512888" cy="2232025"/>
          </a:xfrm>
          <a:prstGeom prst="rect">
            <a:avLst/>
          </a:prstGeom>
          <a:noFill/>
          <a:extLst>
            <a:ext uri="{909E8E84-426E-40DD-AFC4-6F175D3DCCD1}">
              <a14:hiddenFill xmlns:a14="http://schemas.microsoft.com/office/drawing/2010/main">
                <a:solidFill>
                  <a:srgbClr val="FFFFFF"/>
                </a:solidFill>
              </a14:hiddenFill>
            </a:ext>
          </a:extLst>
        </p:spPr>
      </p:pic>
      <p:pic>
        <p:nvPicPr>
          <p:cNvPr id="23557" name="Picture 5">
            <a:extLst>
              <a:ext uri="{FF2B5EF4-FFF2-40B4-BE49-F238E27FC236}">
                <a16:creationId xmlns:a16="http://schemas.microsoft.com/office/drawing/2014/main" id="{F2045A4A-CABD-DF4B-81B3-66E9C32175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84663" y="3213100"/>
            <a:ext cx="4191000" cy="316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58854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680C81FB-B79E-A743-ACD1-15749D0D3147}"/>
              </a:ext>
            </a:extLst>
          </p:cNvPr>
          <p:cNvSpPr>
            <a:spLocks noGrp="1" noChangeArrowheads="1"/>
          </p:cNvSpPr>
          <p:nvPr>
            <p:ph type="title"/>
          </p:nvPr>
        </p:nvSpPr>
        <p:spPr/>
        <p:txBody>
          <a:bodyPr/>
          <a:lstStyle/>
          <a:p>
            <a:r>
              <a:rPr lang="en-GB" altLang="en-US" sz="4000" b="1">
                <a:solidFill>
                  <a:srgbClr val="FF0000"/>
                </a:solidFill>
              </a:rPr>
              <a:t>Reform decision-making systems</a:t>
            </a:r>
          </a:p>
        </p:txBody>
      </p:sp>
      <p:sp>
        <p:nvSpPr>
          <p:cNvPr id="36867" name="Rectangle 3">
            <a:extLst>
              <a:ext uri="{FF2B5EF4-FFF2-40B4-BE49-F238E27FC236}">
                <a16:creationId xmlns:a16="http://schemas.microsoft.com/office/drawing/2014/main" id="{A4FC2EAC-89A3-1A46-B488-54D36F6D63DE}"/>
              </a:ext>
            </a:extLst>
          </p:cNvPr>
          <p:cNvSpPr>
            <a:spLocks noGrp="1" noChangeArrowheads="1"/>
          </p:cNvSpPr>
          <p:nvPr>
            <p:ph type="body" idx="1"/>
          </p:nvPr>
        </p:nvSpPr>
        <p:spPr/>
        <p:txBody>
          <a:bodyPr/>
          <a:lstStyle/>
          <a:p>
            <a:pPr marL="660400" indent="-660400">
              <a:lnSpc>
                <a:spcPct val="80000"/>
              </a:lnSpc>
            </a:pPr>
            <a:br>
              <a:rPr lang="en-GB" altLang="en-US" sz="1600" dirty="0"/>
            </a:br>
            <a:r>
              <a:rPr lang="en-GB" altLang="en-US" sz="2000" b="1" dirty="0"/>
              <a:t>It is impossible to prescribe exactly how each tourism enterprise should develop in ways that best fit with livelihoods. The most important principle is therefore to enhance participation by the poor in decision-making. Systems are needed that allow local livelihood priorities to influence tourism development. Three different ways of doing this can be identified:</a:t>
            </a:r>
            <a:br>
              <a:rPr lang="en-GB" altLang="en-US" sz="2000" b="1" dirty="0"/>
            </a:br>
            <a:endParaRPr lang="en-GB" altLang="en-US" sz="2000" b="1" dirty="0"/>
          </a:p>
          <a:p>
            <a:pPr marL="660400" indent="-660400">
              <a:lnSpc>
                <a:spcPct val="80000"/>
              </a:lnSpc>
            </a:pPr>
            <a:r>
              <a:rPr lang="en-GB" altLang="en-US" sz="2000" b="1" dirty="0"/>
              <a:t>Strengthen rights at local level (e.g. tenure over tourism assets), so that local people have market power and make their own decisions over developments. </a:t>
            </a:r>
          </a:p>
          <a:p>
            <a:pPr marL="660400" indent="-660400">
              <a:lnSpc>
                <a:spcPct val="80000"/>
              </a:lnSpc>
            </a:pPr>
            <a:r>
              <a:rPr lang="en-GB" altLang="en-US" sz="2000" b="1" dirty="0"/>
              <a:t>Develop more participatory planning. </a:t>
            </a:r>
          </a:p>
          <a:p>
            <a:pPr marL="660400" indent="-660400">
              <a:lnSpc>
                <a:spcPct val="80000"/>
              </a:lnSpc>
            </a:pPr>
            <a:r>
              <a:rPr lang="en-GB" altLang="en-US" sz="1600" b="1" i="1" dirty="0"/>
              <a:t>This material that has been provided by the </a:t>
            </a:r>
            <a:r>
              <a:rPr lang="en-GB" altLang="en-US" sz="1600" b="1" i="1" dirty="0">
                <a:hlinkClick r:id="rId2"/>
              </a:rPr>
              <a:t>Overseas Development Institute</a:t>
            </a:r>
            <a:endParaRPr lang="en-GB" altLang="en-US" sz="1600" b="1" dirty="0"/>
          </a:p>
          <a:p>
            <a:pPr marL="660400" indent="-660400">
              <a:lnSpc>
                <a:spcPct val="80000"/>
              </a:lnSpc>
            </a:pPr>
            <a:r>
              <a:rPr lang="en-GB" altLang="en-US" sz="1600" b="1" dirty="0"/>
              <a:t>PRO-POOR TOURISM: PUTTING POVERTY AT THE HEART OF THE TOURISM AGENDA</a:t>
            </a:r>
          </a:p>
          <a:p>
            <a:pPr marL="660400" indent="-660400">
              <a:lnSpc>
                <a:spcPct val="80000"/>
              </a:lnSpc>
            </a:pPr>
            <a:r>
              <a:rPr lang="en-GB" altLang="en-US" sz="1600" b="1" dirty="0"/>
              <a:t>Caroline Ashley, Charlotte Boyd and Harold Goodwin, Number 51, March 2000</a:t>
            </a:r>
          </a:p>
        </p:txBody>
      </p:sp>
    </p:spTree>
    <p:extLst>
      <p:ext uri="{BB962C8B-B14F-4D97-AF65-F5344CB8AC3E}">
        <p14:creationId xmlns:p14="http://schemas.microsoft.com/office/powerpoint/2010/main" val="31064598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B968CA44-CBB0-5740-9A2C-4EB541D16199}"/>
              </a:ext>
            </a:extLst>
          </p:cNvPr>
          <p:cNvSpPr>
            <a:spLocks noGrp="1" noChangeArrowheads="1"/>
          </p:cNvSpPr>
          <p:nvPr>
            <p:ph type="title"/>
          </p:nvPr>
        </p:nvSpPr>
        <p:spPr/>
        <p:txBody>
          <a:bodyPr/>
          <a:lstStyle/>
          <a:p>
            <a:r>
              <a:rPr lang="en-US" altLang="en-US"/>
              <a:t>References</a:t>
            </a:r>
            <a:endParaRPr lang="en-GB" altLang="en-US"/>
          </a:p>
        </p:txBody>
      </p:sp>
      <p:sp>
        <p:nvSpPr>
          <p:cNvPr id="17411" name="Rectangle 3">
            <a:extLst>
              <a:ext uri="{FF2B5EF4-FFF2-40B4-BE49-F238E27FC236}">
                <a16:creationId xmlns:a16="http://schemas.microsoft.com/office/drawing/2014/main" id="{F0A3F825-2E02-3648-BB79-8C1F2029F289}"/>
              </a:ext>
            </a:extLst>
          </p:cNvPr>
          <p:cNvSpPr>
            <a:spLocks noGrp="1" noChangeArrowheads="1"/>
          </p:cNvSpPr>
          <p:nvPr>
            <p:ph type="body" idx="1"/>
          </p:nvPr>
        </p:nvSpPr>
        <p:spPr/>
        <p:txBody>
          <a:bodyPr>
            <a:normAutofit lnSpcReduction="10000"/>
          </a:bodyPr>
          <a:lstStyle/>
          <a:p>
            <a:pPr>
              <a:lnSpc>
                <a:spcPct val="80000"/>
              </a:lnSpc>
            </a:pPr>
            <a:r>
              <a:rPr lang="en-US" altLang="en-US" sz="1800"/>
              <a:t>Mowforth, M and Munt. I (2008) </a:t>
            </a:r>
            <a:r>
              <a:rPr lang="en-US" altLang="en-US" sz="1800" i="1"/>
              <a:t>Tourism and Sustainability, Development Globalisation and New Tourism in the Third World:</a:t>
            </a:r>
            <a:r>
              <a:rPr lang="en-US" altLang="en-US" sz="1800"/>
              <a:t> Taylor and Francis</a:t>
            </a:r>
          </a:p>
          <a:p>
            <a:pPr>
              <a:lnSpc>
                <a:spcPct val="80000"/>
              </a:lnSpc>
            </a:pPr>
            <a:r>
              <a:rPr lang="en-US" altLang="en-US" sz="1800"/>
              <a:t>Mc Kercher and Du Cros (2002) </a:t>
            </a:r>
            <a:r>
              <a:rPr lang="en-US" altLang="en-US" sz="1800" i="1"/>
              <a:t>Cultural Tourism The Partnership between tourism and culture: </a:t>
            </a:r>
            <a:r>
              <a:rPr lang="en-US" altLang="en-US" sz="1800"/>
              <a:t>Routledge</a:t>
            </a:r>
            <a:endParaRPr lang="en-US" altLang="en-US" sz="1800" i="1"/>
          </a:p>
          <a:p>
            <a:pPr>
              <a:lnSpc>
                <a:spcPct val="80000"/>
              </a:lnSpc>
            </a:pPr>
            <a:r>
              <a:rPr lang="en-US" altLang="en-US" sz="1800"/>
              <a:t>Gretzel, U  et al, (2010) </a:t>
            </a:r>
            <a:r>
              <a:rPr lang="en-US" altLang="en-US" sz="1800" i="1"/>
              <a:t>Information and Communication in Tourism</a:t>
            </a:r>
            <a:r>
              <a:rPr lang="en-US" altLang="en-US" sz="1800"/>
              <a:t>: Springer</a:t>
            </a:r>
          </a:p>
          <a:p>
            <a:pPr>
              <a:lnSpc>
                <a:spcPct val="80000"/>
              </a:lnSpc>
            </a:pPr>
            <a:r>
              <a:rPr lang="en-GB" altLang="en-US" sz="1800"/>
              <a:t>Davidson, R. &amp; Maitland, R. (1997) </a:t>
            </a:r>
            <a:r>
              <a:rPr lang="en-GB" altLang="en-US" sz="1800" i="1"/>
              <a:t>Tourism Destinations</a:t>
            </a:r>
            <a:r>
              <a:rPr lang="en-GB" altLang="en-US" sz="1800"/>
              <a:t>, London: Hodder &amp; Stoughton</a:t>
            </a:r>
          </a:p>
          <a:p>
            <a:pPr>
              <a:lnSpc>
                <a:spcPct val="80000"/>
              </a:lnSpc>
            </a:pPr>
            <a:r>
              <a:rPr lang="en-GB" altLang="en-US" sz="1800"/>
              <a:t>Hall, C.M. (2000) </a:t>
            </a:r>
            <a:r>
              <a:rPr lang="en-GB" altLang="en-US" sz="1800" i="1"/>
              <a:t>Tourism Planning, </a:t>
            </a:r>
            <a:r>
              <a:rPr lang="en-GB" altLang="en-US" sz="1800"/>
              <a:t>Harlow: Pearson Education Ltd</a:t>
            </a:r>
          </a:p>
          <a:p>
            <a:pPr>
              <a:lnSpc>
                <a:spcPct val="80000"/>
              </a:lnSpc>
            </a:pPr>
            <a:r>
              <a:rPr lang="en-GB" altLang="en-US" sz="1800"/>
              <a:t>Page, S. (1995) </a:t>
            </a:r>
            <a:r>
              <a:rPr lang="en-GB" altLang="en-US" sz="1800" i="1"/>
              <a:t>Urban Tourism,</a:t>
            </a:r>
            <a:r>
              <a:rPr lang="en-GB" altLang="en-US" sz="1800"/>
              <a:t> London: Routledge</a:t>
            </a:r>
          </a:p>
          <a:p>
            <a:pPr>
              <a:lnSpc>
                <a:spcPct val="80000"/>
              </a:lnSpc>
            </a:pPr>
            <a:r>
              <a:rPr lang="en-GB" altLang="en-US" sz="1800"/>
              <a:t>Robinson, M. (1999) Tourism development in de-industrializing centres in the UK in </a:t>
            </a:r>
            <a:r>
              <a:rPr lang="en-GB" altLang="en-US" sz="1800" i="1"/>
              <a:t>Tourism and cultural conflicts</a:t>
            </a:r>
            <a:r>
              <a:rPr lang="en-GB" altLang="en-US" sz="1800"/>
              <a:t>, Robinson, M. and Boniface, P. (eds.), Oxon: CABI</a:t>
            </a:r>
          </a:p>
          <a:p>
            <a:pPr>
              <a:lnSpc>
                <a:spcPct val="80000"/>
              </a:lnSpc>
            </a:pPr>
            <a:r>
              <a:rPr lang="en-GB" altLang="en-US" sz="1800"/>
              <a:t>Russell, P. (2000) “Community-based Tourism” </a:t>
            </a:r>
            <a:r>
              <a:rPr lang="en-GB" altLang="en-US" sz="1800" i="1"/>
              <a:t>Travel &amp; Tourism Analyst, </a:t>
            </a:r>
            <a:r>
              <a:rPr lang="en-GB" altLang="en-US" sz="1800"/>
              <a:t>no 5, pp 87-114 </a:t>
            </a:r>
          </a:p>
          <a:p>
            <a:pPr>
              <a:lnSpc>
                <a:spcPct val="80000"/>
              </a:lnSpc>
            </a:pPr>
            <a:r>
              <a:rPr lang="en-GB" altLang="en-US" sz="1800"/>
              <a:t>Wall, G. (1999) Partnerships involving indigenous people in the management of heritage sites in </a:t>
            </a:r>
            <a:r>
              <a:rPr lang="en-GB" altLang="en-US" sz="1800" i="1"/>
              <a:t>Tourism and cultural conflicts</a:t>
            </a:r>
            <a:r>
              <a:rPr lang="en-GB" altLang="en-US" sz="1800"/>
              <a:t>, Robinson, M. and Boniface, P. (eds.), Oxon: CABI</a:t>
            </a:r>
          </a:p>
          <a:p>
            <a:pPr>
              <a:lnSpc>
                <a:spcPct val="80000"/>
              </a:lnSpc>
            </a:pPr>
            <a:endParaRPr lang="en-GB" altLang="en-US" sz="1800"/>
          </a:p>
          <a:p>
            <a:pPr>
              <a:lnSpc>
                <a:spcPct val="80000"/>
              </a:lnSpc>
            </a:pPr>
            <a:endParaRPr lang="en-GB" altLang="en-US" sz="1800" b="1"/>
          </a:p>
        </p:txBody>
      </p:sp>
    </p:spTree>
    <p:extLst>
      <p:ext uri="{BB962C8B-B14F-4D97-AF65-F5344CB8AC3E}">
        <p14:creationId xmlns:p14="http://schemas.microsoft.com/office/powerpoint/2010/main" val="30695248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15008</TotalTime>
  <Words>1342</Words>
  <Application>Microsoft Macintosh PowerPoint</Application>
  <PresentationFormat>On-screen Show (4:3)</PresentationFormat>
  <Paragraphs>169</Paragraphs>
  <Slides>23</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23</vt:i4>
      </vt:variant>
    </vt:vector>
  </HeadingPairs>
  <TitlesOfParts>
    <vt:vector size="29" baseType="lpstr">
      <vt:lpstr>Arial</vt:lpstr>
      <vt:lpstr>Calibri</vt:lpstr>
      <vt:lpstr>Myriad Pro</vt:lpstr>
      <vt:lpstr>Times New Roman</vt:lpstr>
      <vt:lpstr>20140311PresentationUWTSDTemplate</vt:lpstr>
      <vt:lpstr>Lotus SmartPics Image</vt:lpstr>
      <vt:lpstr>Contemporary Themes in the Hotel &amp;Hospitality Sector (M6X01931 BIRM)   Session 1 </vt:lpstr>
      <vt:lpstr>Stakeholder Conflict Avoidance and Resolution</vt:lpstr>
      <vt:lpstr>Learning Outcomes</vt:lpstr>
      <vt:lpstr>Definitions</vt:lpstr>
      <vt:lpstr>Conflict Avoidance</vt:lpstr>
      <vt:lpstr>Complexity</vt:lpstr>
      <vt:lpstr>PowerPoint Presentation</vt:lpstr>
      <vt:lpstr>Class Exercise</vt:lpstr>
      <vt:lpstr>Areas of common conflicts in hospitality and tourism development</vt:lpstr>
      <vt:lpstr>Tourism and Cultural Heritage Management</vt:lpstr>
      <vt:lpstr>Conflict situation Resolution Methods</vt:lpstr>
      <vt:lpstr>  </vt:lpstr>
      <vt:lpstr>Peaceful Co-existence</vt:lpstr>
      <vt:lpstr>New Interest can cause conflicts/commercial use</vt:lpstr>
      <vt:lpstr>Factors influencing conflict situation in tourism development</vt:lpstr>
      <vt:lpstr>Stonehenge Stakeholder Conflict</vt:lpstr>
      <vt:lpstr>New Golf Proposal in Scotland Aberdeenshire</vt:lpstr>
      <vt:lpstr>Stringent Controls</vt:lpstr>
      <vt:lpstr>New Shopping Developments</vt:lpstr>
      <vt:lpstr>Avoidance of conflict situation</vt:lpstr>
      <vt:lpstr> Future Foot Prints http://www.futurefootprints.org.uk/ffprints.php?stylesheet=style&amp;page=localgov  </vt:lpstr>
      <vt:lpstr>Reform decision-making systems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Abdirahman Nuur Mahamed (PhD Ironbridge +Cult Herit PT)</cp:lastModifiedBy>
  <cp:revision>151</cp:revision>
  <dcterms:created xsi:type="dcterms:W3CDTF">2015-04-14T15:21:00Z</dcterms:created>
  <dcterms:modified xsi:type="dcterms:W3CDTF">2020-05-07T16:40:10Z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KSOProductBuildVer">
    <vt:lpwstr>1033-10.2.0.7646</vt:lpwstr>
  </property>
</Properties>
</file>