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1" r:id="rId6"/>
    <p:sldId id="268" r:id="rId7"/>
    <p:sldId id="262" r:id="rId8"/>
    <p:sldId id="260" r:id="rId9"/>
    <p:sldId id="263" r:id="rId10"/>
    <p:sldId id="264" r:id="rId11"/>
    <p:sldId id="267" r:id="rId12"/>
    <p:sldId id="266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976" y="8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handoutMaster" Target="handoutMasters/handoutMaster1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65BB28-1BA0-4B96-B4B8-9323B08816DC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16FB6B-D56D-4DDE-9D4E-AFFF343E28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669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73E087-88B9-7A4F-98D4-8D9284B694E3}" type="datetimeFigureOut">
              <a:rPr lang="en-US" smtClean="0"/>
              <a:t>01/10/2018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A74CCF-B09A-6545-B0F7-5EC139144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877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A74CCF-B09A-6545-B0F7-5EC1391446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306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60AF042-9939-4460-BF77-7814B4036D7D}" type="datetimeFigureOut">
              <a:rPr lang="en-US" smtClean="0"/>
              <a:t>01/10/2018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462D1FF7-5F08-4CF2-A291-7853AB200D3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gov.wales/docs/statistics/2017/170629-national-survey-2016-17-population-health-lifestyle-en.pdf" TargetMode="External"/><Relationship Id="rId3" Type="http://schemas.openxmlformats.org/officeDocument/2006/relationships/hyperlink" Target="http://sport.wales/media/1929053/state_of_the_nation_report_english.pdf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helancet.com/action/showPdf?pii=S2214-109X(18)30357-7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800" y="1143000"/>
            <a:ext cx="7010400" cy="1524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Proposed Benefits of Exercise and Physical Activity…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SHSS5070 – The Psychology of Exercise and Physical Activity</a:t>
            </a:r>
          </a:p>
          <a:p>
            <a:r>
              <a:rPr lang="en-GB" sz="1800" dirty="0" smtClean="0"/>
              <a:t>Alison </a:t>
            </a:r>
            <a:r>
              <a:rPr lang="en-GB" sz="1800" dirty="0" err="1" smtClean="0"/>
              <a:t>Connaughton</a:t>
            </a:r>
            <a:endParaRPr lang="en-GB" sz="1800" dirty="0" smtClean="0"/>
          </a:p>
          <a:p>
            <a:r>
              <a:rPr lang="en-GB" sz="1800" dirty="0" smtClean="0"/>
              <a:t>Week 1 </a:t>
            </a:r>
            <a:r>
              <a:rPr lang="en-US" sz="1800" dirty="0" smtClean="0"/>
              <a:t>–</a:t>
            </a:r>
            <a:r>
              <a:rPr lang="en-GB" sz="1800" dirty="0" smtClean="0"/>
              <a:t> October the 2</a:t>
            </a:r>
            <a:r>
              <a:rPr lang="en-GB" sz="1800" baseline="30000" dirty="0" smtClean="0"/>
              <a:t>nd</a:t>
            </a:r>
            <a:r>
              <a:rPr lang="en-GB" sz="1800" dirty="0" smtClean="0"/>
              <a:t>, </a:t>
            </a:r>
            <a:r>
              <a:rPr lang="en-GB" sz="1800" dirty="0" smtClean="0"/>
              <a:t>2018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55496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Welcome to the module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Weekly </a:t>
            </a:r>
            <a:r>
              <a:rPr lang="en-GB" dirty="0" smtClean="0"/>
              <a:t>Timetable</a:t>
            </a:r>
          </a:p>
          <a:p>
            <a:pPr lvl="1"/>
            <a:r>
              <a:rPr lang="en-GB" dirty="0" smtClean="0"/>
              <a:t>Tutorial </a:t>
            </a:r>
            <a:r>
              <a:rPr lang="en-US" dirty="0" smtClean="0"/>
              <a:t>–</a:t>
            </a:r>
            <a:r>
              <a:rPr lang="en-GB" dirty="0" smtClean="0"/>
              <a:t> 9am Tuesday (contact me if you plan on attending)</a:t>
            </a:r>
          </a:p>
          <a:p>
            <a:pPr lvl="1"/>
            <a:r>
              <a:rPr lang="en-GB" dirty="0" smtClean="0"/>
              <a:t>Lecture 1 </a:t>
            </a:r>
            <a:r>
              <a:rPr lang="en-US" dirty="0" smtClean="0"/>
              <a:t>–</a:t>
            </a:r>
            <a:r>
              <a:rPr lang="en-GB" dirty="0" smtClean="0"/>
              <a:t> 10-12pm Tuesday + 2-3pm Tuesday</a:t>
            </a:r>
            <a:endParaRPr lang="en-GB" dirty="0" smtClean="0"/>
          </a:p>
          <a:p>
            <a:r>
              <a:rPr lang="en-GB" dirty="0" smtClean="0"/>
              <a:t>Assessments </a:t>
            </a:r>
            <a:r>
              <a:rPr lang="en-US" dirty="0" smtClean="0"/>
              <a:t>–</a:t>
            </a:r>
            <a:r>
              <a:rPr lang="en-GB" dirty="0" smtClean="0"/>
              <a:t> 2 x CW</a:t>
            </a:r>
          </a:p>
          <a:p>
            <a:r>
              <a:rPr lang="en-GB" dirty="0" smtClean="0"/>
              <a:t>Readings / use of Moodle</a:t>
            </a:r>
          </a:p>
          <a:p>
            <a:r>
              <a:rPr lang="en-GB" dirty="0" smtClean="0"/>
              <a:t>Today’s session…</a:t>
            </a:r>
          </a:p>
          <a:p>
            <a:pPr lvl="1"/>
            <a:r>
              <a:rPr lang="en-GB" dirty="0" smtClean="0"/>
              <a:t>Re-cap of last years module…</a:t>
            </a:r>
          </a:p>
          <a:p>
            <a:pPr lvl="1"/>
            <a:r>
              <a:rPr lang="en-GB" dirty="0" smtClean="0"/>
              <a:t>Global / National / Local activity levels</a:t>
            </a:r>
          </a:p>
          <a:p>
            <a:pPr lvl="1"/>
            <a:r>
              <a:rPr lang="en-GB" dirty="0" smtClean="0"/>
              <a:t>Benefits of Exercise and PA</a:t>
            </a:r>
          </a:p>
          <a:p>
            <a:pPr lvl="1"/>
            <a:r>
              <a:rPr lang="en-GB" dirty="0" smtClean="0"/>
              <a:t>Types of Activities – specific benefits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316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Task: Proposed Benefits of Exercise and Physical Activity…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What are the most significant health benefits of exercise and PA?</a:t>
            </a:r>
          </a:p>
          <a:p>
            <a:r>
              <a:rPr lang="en-GB" dirty="0" smtClean="0"/>
              <a:t>List: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Resources </a:t>
            </a:r>
            <a:r>
              <a:rPr lang="en-US" dirty="0" smtClean="0"/>
              <a:t>–</a:t>
            </a:r>
            <a:r>
              <a:rPr lang="en-GB" dirty="0" smtClean="0"/>
              <a:t> psychological benefits of PA folder on Moodle :</a:t>
            </a:r>
            <a:endParaRPr lang="en-GB" dirty="0" smtClean="0"/>
          </a:p>
          <a:p>
            <a:pPr lvl="1"/>
            <a:r>
              <a:rPr lang="en-GB" dirty="0" smtClean="0"/>
              <a:t>IDEA Fitness Journal – </a:t>
            </a:r>
            <a:r>
              <a:rPr lang="en-GB" dirty="0" err="1" smtClean="0"/>
              <a:t>Kravitz</a:t>
            </a:r>
            <a:r>
              <a:rPr lang="en-GB" dirty="0" smtClean="0"/>
              <a:t>, L. (2007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Health and Nutrition Letter (2015)</a:t>
            </a:r>
            <a:endParaRPr lang="en-GB" dirty="0" smtClean="0"/>
          </a:p>
          <a:p>
            <a:pPr lvl="1"/>
            <a:r>
              <a:rPr lang="pl-PL" dirty="0"/>
              <a:t>http://</a:t>
            </a:r>
            <a:r>
              <a:rPr lang="pl-PL" dirty="0" err="1"/>
              <a:t>www.ideafit.com</a:t>
            </a:r>
            <a:r>
              <a:rPr lang="pl-PL" dirty="0"/>
              <a:t>/fitness-</a:t>
            </a:r>
            <a:r>
              <a:rPr lang="pl-PL" dirty="0" err="1"/>
              <a:t>library</a:t>
            </a:r>
            <a:r>
              <a:rPr lang="pl-PL" dirty="0"/>
              <a:t>/</a:t>
            </a:r>
            <a:r>
              <a:rPr lang="pl-PL" dirty="0" err="1"/>
              <a:t>benefits</a:t>
            </a:r>
            <a:r>
              <a:rPr lang="pl-PL" dirty="0"/>
              <a:t>-of-</a:t>
            </a:r>
            <a:r>
              <a:rPr lang="pl-PL" dirty="0" err="1"/>
              <a:t>exercise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095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population groups do we need to consider?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92D050"/>
              </a:buClr>
            </a:pPr>
            <a:r>
              <a:rPr lang="en-GB" dirty="0" smtClean="0"/>
              <a:t>List…</a:t>
            </a:r>
          </a:p>
          <a:p>
            <a:pPr>
              <a:buClr>
                <a:srgbClr val="92D050"/>
              </a:buClr>
            </a:pPr>
            <a:r>
              <a:rPr lang="en-GB" dirty="0" smtClean="0"/>
              <a:t>Choose two groups from the above to research…</a:t>
            </a:r>
          </a:p>
          <a:p>
            <a:pPr>
              <a:buClr>
                <a:srgbClr val="92D050"/>
              </a:buClr>
            </a:pPr>
            <a:r>
              <a:rPr lang="en-GB" dirty="0" smtClean="0"/>
              <a:t>Using good quality research resources, provide evidence as to the effect exercise and PA may have for that group.</a:t>
            </a:r>
          </a:p>
          <a:p>
            <a:pPr>
              <a:buClr>
                <a:srgbClr val="92D050"/>
              </a:buClr>
            </a:pPr>
            <a:r>
              <a:rPr lang="en-GB" dirty="0" smtClean="0"/>
              <a:t>Use online data</a:t>
            </a:r>
          </a:p>
          <a:p>
            <a:pPr>
              <a:buClr>
                <a:srgbClr val="92D050"/>
              </a:buClr>
            </a:pPr>
            <a:endParaRPr lang="en-GB" dirty="0" smtClean="0"/>
          </a:p>
          <a:p>
            <a:pPr marL="68580" indent="0">
              <a:buClr>
                <a:srgbClr val="92D050"/>
              </a:buClr>
              <a:buNone/>
            </a:pPr>
            <a:endParaRPr lang="en-GB" dirty="0"/>
          </a:p>
          <a:p>
            <a:pPr>
              <a:buClr>
                <a:srgbClr val="92D050"/>
              </a:buClr>
            </a:pPr>
            <a:r>
              <a:rPr lang="en-GB" dirty="0" smtClean="0"/>
              <a:t>Provide references for the resources used.</a:t>
            </a:r>
          </a:p>
          <a:p>
            <a:pPr>
              <a:buClr>
                <a:srgbClr val="92D050"/>
              </a:buClr>
            </a:pPr>
            <a:r>
              <a:rPr lang="en-GB" dirty="0" smtClean="0"/>
              <a:t>Be prepared to </a:t>
            </a:r>
            <a:r>
              <a:rPr lang="en-GB" dirty="0" smtClean="0"/>
              <a:t>discuss</a:t>
            </a:r>
            <a:r>
              <a:rPr lang="en-GB" dirty="0" smtClean="0"/>
              <a:t> </a:t>
            </a:r>
            <a:r>
              <a:rPr lang="en-GB" dirty="0" smtClean="0"/>
              <a:t>this </a:t>
            </a:r>
            <a:r>
              <a:rPr lang="en-GB" dirty="0" smtClean="0"/>
              <a:t>with the </a:t>
            </a:r>
            <a:r>
              <a:rPr lang="en-GB" dirty="0" smtClean="0"/>
              <a:t>rest </a:t>
            </a:r>
            <a:r>
              <a:rPr lang="en-GB" dirty="0" smtClean="0"/>
              <a:t>of the </a:t>
            </a:r>
            <a:r>
              <a:rPr lang="en-GB" dirty="0" smtClean="0"/>
              <a:t>class</a:t>
            </a:r>
            <a:r>
              <a:rPr lang="en-GB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49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en-GB" sz="3600" dirty="0" smtClean="0"/>
              <a:t>Global / National / Local activity levels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219200"/>
            <a:ext cx="7772400" cy="4648200"/>
          </a:xfrm>
        </p:spPr>
        <p:txBody>
          <a:bodyPr>
            <a:normAutofit/>
          </a:bodyPr>
          <a:lstStyle/>
          <a:p>
            <a:pPr>
              <a:buClr>
                <a:srgbClr val="92D050"/>
              </a:buClr>
            </a:pPr>
            <a:r>
              <a:rPr lang="en-GB" dirty="0" smtClean="0"/>
              <a:t>What is going on?</a:t>
            </a:r>
          </a:p>
          <a:p>
            <a:pPr>
              <a:buClr>
                <a:srgbClr val="92D050"/>
              </a:buClr>
            </a:pPr>
            <a:r>
              <a:rPr lang="en-GB" dirty="0" smtClean="0"/>
              <a:t>Welsh Health Survey (2015) Replaced by National Survey for Wales (2016 onwards</a:t>
            </a:r>
            <a:r>
              <a:rPr lang="en-GB" dirty="0" smtClean="0"/>
              <a:t>) Survey summary </a:t>
            </a:r>
            <a:r>
              <a:rPr lang="en-US" dirty="0" smtClean="0"/>
              <a:t>–</a:t>
            </a:r>
            <a:r>
              <a:rPr lang="en-GB" dirty="0" smtClean="0"/>
              <a:t> 2017/18 (27</a:t>
            </a:r>
            <a:r>
              <a:rPr lang="en-GB" baseline="30000" dirty="0" smtClean="0"/>
              <a:t>th</a:t>
            </a:r>
            <a:r>
              <a:rPr lang="en-GB" dirty="0" smtClean="0"/>
              <a:t> June, 2018)</a:t>
            </a:r>
            <a:endParaRPr lang="en-US" dirty="0" smtClean="0">
              <a:hlinkClick r:id="rId2"/>
            </a:endParaRPr>
          </a:p>
          <a:p>
            <a:pPr>
              <a:buClr>
                <a:srgbClr val="92D050"/>
              </a:buClr>
            </a:pPr>
            <a:r>
              <a:rPr lang="en-US" dirty="0">
                <a:hlinkClick r:id="rId2"/>
              </a:rPr>
              <a:t>https://gov.wales/docs/statistics/2018/180627-national-survey-2017-18-population-health-lifestyle-en.pdf</a:t>
            </a:r>
          </a:p>
          <a:p>
            <a:pPr marL="68580" indent="0">
              <a:buClr>
                <a:srgbClr val="92D050"/>
              </a:buClr>
              <a:buNone/>
            </a:pPr>
            <a:endParaRPr lang="en-GB" dirty="0" smtClean="0"/>
          </a:p>
          <a:p>
            <a:pPr marL="68580" indent="0">
              <a:buClr>
                <a:srgbClr val="92D050"/>
              </a:buClr>
              <a:buNone/>
            </a:pPr>
            <a:r>
              <a:rPr lang="en-GB" dirty="0" smtClean="0"/>
              <a:t>Emphasis on physical activity rather than </a:t>
            </a:r>
            <a:r>
              <a:rPr lang="en-GB" dirty="0"/>
              <a:t>s</a:t>
            </a:r>
            <a:r>
              <a:rPr lang="en-GB" dirty="0" smtClean="0"/>
              <a:t>port</a:t>
            </a:r>
            <a:r>
              <a:rPr lang="en-US" dirty="0" smtClean="0"/>
              <a:t>…Opinions</a:t>
            </a:r>
            <a:r>
              <a:rPr lang="en-US" dirty="0" smtClean="0"/>
              <a:t>?</a:t>
            </a:r>
          </a:p>
          <a:p>
            <a:pPr marL="68580" indent="0">
              <a:buClr>
                <a:srgbClr val="92D050"/>
              </a:buClr>
              <a:buNone/>
            </a:pPr>
            <a:r>
              <a:rPr lang="en-US" dirty="0" smtClean="0">
                <a:hlinkClick r:id="rId3"/>
              </a:rPr>
              <a:t>http</a:t>
            </a:r>
            <a:r>
              <a:rPr lang="en-US" dirty="0">
                <a:hlinkClick r:id="rId3"/>
              </a:rPr>
              <a:t>://sport.wales/media/1929053/</a:t>
            </a:r>
            <a:r>
              <a:rPr lang="en-US" dirty="0" smtClean="0">
                <a:hlinkClick r:id="rId3"/>
              </a:rPr>
              <a:t>state_of_the_nation_report_english.pdf</a:t>
            </a:r>
            <a:endParaRPr lang="en-US" dirty="0" smtClean="0"/>
          </a:p>
          <a:p>
            <a:pPr marL="68580" indent="0">
              <a:buClr>
                <a:srgbClr val="92D050"/>
              </a:buClr>
              <a:buNone/>
            </a:pPr>
            <a:r>
              <a:rPr lang="en-GB" dirty="0" smtClean="0"/>
              <a:t>Thoughts?</a:t>
            </a:r>
          </a:p>
          <a:p>
            <a:pPr marL="68580" indent="0">
              <a:buClr>
                <a:srgbClr val="92D050"/>
              </a:buClr>
              <a:buNone/>
            </a:pPr>
            <a:endParaRPr lang="en-GB" dirty="0" smtClean="0"/>
          </a:p>
          <a:p>
            <a:pPr>
              <a:buClr>
                <a:srgbClr val="92D050"/>
              </a:buClr>
            </a:pPr>
            <a:r>
              <a:rPr lang="en-GB" dirty="0" smtClean="0"/>
              <a:t>Measuring physical activity – research</a:t>
            </a:r>
          </a:p>
          <a:p>
            <a:pPr>
              <a:buClr>
                <a:srgbClr val="92D050"/>
              </a:buClr>
            </a:pPr>
            <a:r>
              <a:rPr lang="en-GB" dirty="0" smtClean="0"/>
              <a:t>Discussion points?</a:t>
            </a:r>
            <a:endParaRPr lang="en-GB" dirty="0"/>
          </a:p>
          <a:p>
            <a:endParaRPr lang="en-GB" dirty="0" smtClean="0"/>
          </a:p>
          <a:p>
            <a:pPr>
              <a:buClr>
                <a:srgbClr val="92D050"/>
              </a:buClr>
            </a:pP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36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Globally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Clr>
                <a:srgbClr val="92D050"/>
              </a:buClr>
              <a:buNone/>
            </a:pPr>
            <a:r>
              <a:rPr lang="en-GB" dirty="0" smtClean="0"/>
              <a:t>Resources</a:t>
            </a:r>
            <a:r>
              <a:rPr lang="en-GB" dirty="0"/>
              <a:t>:</a:t>
            </a:r>
          </a:p>
          <a:p>
            <a:pPr>
              <a:buClr>
                <a:srgbClr val="92D050"/>
              </a:buClr>
            </a:pPr>
            <a:r>
              <a:rPr lang="en-GB" dirty="0"/>
              <a:t>Pandemic of physical inactivity… (Moodle)</a:t>
            </a:r>
          </a:p>
          <a:p>
            <a:pPr>
              <a:buClr>
                <a:srgbClr val="92D050"/>
              </a:buClr>
            </a:pPr>
            <a:r>
              <a:rPr lang="en-GB" dirty="0" err="1"/>
              <a:t>Worldwde</a:t>
            </a:r>
            <a:r>
              <a:rPr lang="en-GB" dirty="0"/>
              <a:t> trends in insufficient physical activity </a:t>
            </a:r>
            <a:r>
              <a:rPr lang="en-US" dirty="0"/>
              <a:t>–</a:t>
            </a:r>
            <a:r>
              <a:rPr lang="en-GB" dirty="0"/>
              <a:t> Lancet (September 4</a:t>
            </a:r>
            <a:r>
              <a:rPr lang="en-GB" baseline="30000" dirty="0"/>
              <a:t>th</a:t>
            </a:r>
            <a:r>
              <a:rPr lang="en-GB" dirty="0"/>
              <a:t>, 2018)</a:t>
            </a:r>
          </a:p>
          <a:p>
            <a:pPr marL="68580" indent="0">
              <a:buClr>
                <a:srgbClr val="92D050"/>
              </a:buClr>
              <a:buNone/>
            </a:pPr>
            <a:r>
              <a:rPr lang="en-US" dirty="0">
                <a:hlinkClick r:id="rId2"/>
              </a:rPr>
              <a:t>https://www.thelancet.com/action/showPdf?pii=S2214-109X%2818%2930357-7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490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Different </a:t>
            </a:r>
            <a:r>
              <a:rPr lang="en-GB" dirty="0" smtClean="0"/>
              <a:t>activities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Range…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34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activities…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List…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Resources provided:</a:t>
            </a:r>
            <a:endParaRPr lang="en-GB" dirty="0"/>
          </a:p>
          <a:p>
            <a:r>
              <a:rPr lang="en-GB" dirty="0" smtClean="0"/>
              <a:t>Swimming – Chase, N.L. et al. (2008)</a:t>
            </a:r>
          </a:p>
          <a:p>
            <a:r>
              <a:rPr lang="en-GB" dirty="0" smtClean="0"/>
              <a:t>Aerobic training / resistance training / both – Goldfield, G.S. et al. (2015)</a:t>
            </a:r>
          </a:p>
          <a:p>
            <a:r>
              <a:rPr lang="en-GB" dirty="0" smtClean="0"/>
              <a:t>Recreational running – </a:t>
            </a:r>
            <a:r>
              <a:rPr lang="en-GB" dirty="0" err="1" smtClean="0"/>
              <a:t>Szabo</a:t>
            </a:r>
            <a:r>
              <a:rPr lang="en-GB" dirty="0" smtClean="0"/>
              <a:t>, A., &amp; Abraham, J. (2013)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068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Placebo effect…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do we feel better after exercise?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Resource: </a:t>
            </a:r>
          </a:p>
          <a:p>
            <a:r>
              <a:rPr lang="en-GB" dirty="0" err="1" smtClean="0"/>
              <a:t>Szabo</a:t>
            </a:r>
            <a:r>
              <a:rPr lang="en-GB" dirty="0" smtClean="0"/>
              <a:t>, A. (2013)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096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Coursework session…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Interview</a:t>
            </a:r>
            <a:r>
              <a:rPr lang="en-US" dirty="0" smtClean="0"/>
              <a:t>…Where should we start?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Start on interview guide topics…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794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361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Readings for next week…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prepared to discuss:</a:t>
            </a:r>
          </a:p>
          <a:p>
            <a:endParaRPr lang="en-GB" dirty="0"/>
          </a:p>
          <a:p>
            <a:r>
              <a:rPr lang="en-GB" dirty="0" smtClean="0"/>
              <a:t>Chapter 3 – Physical inactivity: the role of the self.</a:t>
            </a:r>
          </a:p>
          <a:p>
            <a:r>
              <a:rPr lang="en-GB" dirty="0" smtClean="0"/>
              <a:t>Thatcher, J., et al. (2011</a:t>
            </a:r>
            <a:r>
              <a:rPr lang="en-GB" dirty="0" smtClean="0"/>
              <a:t>) </a:t>
            </a:r>
            <a:r>
              <a:rPr lang="en-US" dirty="0" smtClean="0"/>
              <a:t>–</a:t>
            </a:r>
            <a:r>
              <a:rPr lang="en-GB" dirty="0" smtClean="0"/>
              <a:t> on Moodle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68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Urban Pop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 Pop</Template>
  <TotalTime>756</TotalTime>
  <Words>507</Words>
  <Application>Microsoft Macintosh PowerPoint</Application>
  <PresentationFormat>On-screen Show (4:3)</PresentationFormat>
  <Paragraphs>78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Urban Pop</vt:lpstr>
      <vt:lpstr>Proposed Benefits of Exercise and Physical Activity…</vt:lpstr>
      <vt:lpstr>Welcome to the module</vt:lpstr>
      <vt:lpstr>Task: Proposed Benefits of Exercise and Physical Activity…</vt:lpstr>
      <vt:lpstr>What population groups do we need to consider? </vt:lpstr>
      <vt:lpstr>Global / National / Local activity levels</vt:lpstr>
      <vt:lpstr>Globally?</vt:lpstr>
      <vt:lpstr>Benefits of Different activities</vt:lpstr>
      <vt:lpstr>Different activities…</vt:lpstr>
      <vt:lpstr>Placebo effect…</vt:lpstr>
      <vt:lpstr>Coursework session…</vt:lpstr>
      <vt:lpstr>PowerPoint Presentation</vt:lpstr>
      <vt:lpstr>Readings for next week…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Proposed Benefits of Exercise and Physical Activity…</dc:title>
  <dc:creator>Administrator</dc:creator>
  <cp:lastModifiedBy>SHOE4</cp:lastModifiedBy>
  <cp:revision>22</cp:revision>
  <cp:lastPrinted>2016-10-06T13:52:56Z</cp:lastPrinted>
  <dcterms:created xsi:type="dcterms:W3CDTF">2015-09-28T12:59:27Z</dcterms:created>
  <dcterms:modified xsi:type="dcterms:W3CDTF">2018-10-01T18:05:04Z</dcterms:modified>
</cp:coreProperties>
</file>