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2"/>
  </p:notesMasterIdLst>
  <p:sldIdLst>
    <p:sldId id="256" r:id="rId2"/>
    <p:sldId id="263" r:id="rId3"/>
    <p:sldId id="257" r:id="rId4"/>
    <p:sldId id="258" r:id="rId5"/>
    <p:sldId id="265" r:id="rId6"/>
    <p:sldId id="272" r:id="rId7"/>
    <p:sldId id="266" r:id="rId8"/>
    <p:sldId id="269" r:id="rId9"/>
    <p:sldId id="262" r:id="rId10"/>
    <p:sldId id="264" r:id="rId11"/>
  </p:sldIdLst>
  <p:sldSz cx="12192000" cy="68580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06" autoAdjust="0"/>
    <p:restoredTop sz="94249" autoAdjust="0"/>
  </p:normalViewPr>
  <p:slideViewPr>
    <p:cSldViewPr snapToGrid="0">
      <p:cViewPr varScale="1">
        <p:scale>
          <a:sx n="72" d="100"/>
          <a:sy n="7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485232"/>
          </a:xfrm>
          <a:prstGeom prst="rect">
            <a:avLst/>
          </a:prstGeom>
        </p:spPr>
        <p:txBody>
          <a:bodyPr vert="horz" lIns="94631" tIns="47316" rIns="94631" bIns="47316" rtlCol="0"/>
          <a:lstStyle>
            <a:lvl1pPr algn="l">
              <a:defRPr sz="1200"/>
            </a:lvl1pPr>
          </a:lstStyle>
          <a:p>
            <a:endParaRPr lang="en-GB"/>
          </a:p>
        </p:txBody>
      </p:sp>
      <p:sp>
        <p:nvSpPr>
          <p:cNvPr id="3" name="Date Placeholder 2"/>
          <p:cNvSpPr>
            <a:spLocks noGrp="1"/>
          </p:cNvSpPr>
          <p:nvPr>
            <p:ph type="dt" idx="1"/>
          </p:nvPr>
        </p:nvSpPr>
        <p:spPr>
          <a:xfrm>
            <a:off x="3902597" y="0"/>
            <a:ext cx="2985558" cy="485232"/>
          </a:xfrm>
          <a:prstGeom prst="rect">
            <a:avLst/>
          </a:prstGeom>
        </p:spPr>
        <p:txBody>
          <a:bodyPr vert="horz" lIns="94631" tIns="47316" rIns="94631" bIns="47316" rtlCol="0"/>
          <a:lstStyle>
            <a:lvl1pPr algn="r">
              <a:defRPr sz="1200"/>
            </a:lvl1pPr>
          </a:lstStyle>
          <a:p>
            <a:fld id="{AB558D56-CB2C-4E09-A6EB-F9A2EB521592}" type="datetimeFigureOut">
              <a:rPr lang="en-GB" smtClean="0"/>
              <a:t>16/10/2019</a:t>
            </a:fld>
            <a:endParaRPr lang="en-GB"/>
          </a:p>
        </p:txBody>
      </p:sp>
      <p:sp>
        <p:nvSpPr>
          <p:cNvPr id="4" name="Slide Image Placeholder 3"/>
          <p:cNvSpPr>
            <a:spLocks noGrp="1" noRot="1" noChangeAspect="1"/>
          </p:cNvSpPr>
          <p:nvPr>
            <p:ph type="sldImg" idx="2"/>
          </p:nvPr>
        </p:nvSpPr>
        <p:spPr>
          <a:xfrm>
            <a:off x="542925" y="1208088"/>
            <a:ext cx="5803900" cy="3265487"/>
          </a:xfrm>
          <a:prstGeom prst="rect">
            <a:avLst/>
          </a:prstGeom>
          <a:noFill/>
          <a:ln w="12700">
            <a:solidFill>
              <a:prstClr val="black"/>
            </a:solidFill>
          </a:ln>
        </p:spPr>
        <p:txBody>
          <a:bodyPr vert="horz" lIns="94631" tIns="47316" rIns="94631" bIns="47316" rtlCol="0" anchor="ctr"/>
          <a:lstStyle/>
          <a:p>
            <a:endParaRPr lang="en-GB"/>
          </a:p>
        </p:txBody>
      </p:sp>
      <p:sp>
        <p:nvSpPr>
          <p:cNvPr id="5" name="Notes Placeholder 4"/>
          <p:cNvSpPr>
            <a:spLocks noGrp="1"/>
          </p:cNvSpPr>
          <p:nvPr>
            <p:ph type="body" sz="quarter" idx="3"/>
          </p:nvPr>
        </p:nvSpPr>
        <p:spPr>
          <a:xfrm>
            <a:off x="688975" y="4654193"/>
            <a:ext cx="5511800" cy="3807976"/>
          </a:xfrm>
          <a:prstGeom prst="rect">
            <a:avLst/>
          </a:prstGeom>
        </p:spPr>
        <p:txBody>
          <a:bodyPr vert="horz" lIns="94631" tIns="47316" rIns="94631" bIns="473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5558" cy="485231"/>
          </a:xfrm>
          <a:prstGeom prst="rect">
            <a:avLst/>
          </a:prstGeom>
        </p:spPr>
        <p:txBody>
          <a:bodyPr vert="horz" lIns="94631" tIns="47316" rIns="94631" bIns="47316" rtlCol="0" anchor="b"/>
          <a:lstStyle>
            <a:lvl1pPr algn="l">
              <a:defRPr sz="1200"/>
            </a:lvl1pPr>
          </a:lstStyle>
          <a:p>
            <a:endParaRPr lang="en-GB"/>
          </a:p>
        </p:txBody>
      </p:sp>
      <p:sp>
        <p:nvSpPr>
          <p:cNvPr id="7" name="Slide Number Placeholder 6"/>
          <p:cNvSpPr>
            <a:spLocks noGrp="1"/>
          </p:cNvSpPr>
          <p:nvPr>
            <p:ph type="sldNum" sz="quarter" idx="5"/>
          </p:nvPr>
        </p:nvSpPr>
        <p:spPr>
          <a:xfrm>
            <a:off x="3902597" y="9185820"/>
            <a:ext cx="2985558" cy="485231"/>
          </a:xfrm>
          <a:prstGeom prst="rect">
            <a:avLst/>
          </a:prstGeom>
        </p:spPr>
        <p:txBody>
          <a:bodyPr vert="horz" lIns="94631" tIns="47316" rIns="94631" bIns="47316" rtlCol="0" anchor="b"/>
          <a:lstStyle>
            <a:lvl1pPr algn="r">
              <a:defRPr sz="1200"/>
            </a:lvl1pPr>
          </a:lstStyle>
          <a:p>
            <a:fld id="{008ACD4D-BD7A-4C8E-AB21-A46DCAE7DA41}" type="slidenum">
              <a:rPr lang="en-GB" smtClean="0"/>
              <a:t>‹#›</a:t>
            </a:fld>
            <a:endParaRPr lang="en-GB"/>
          </a:p>
        </p:txBody>
      </p:sp>
    </p:spTree>
    <p:extLst>
      <p:ext uri="{BB962C8B-B14F-4D97-AF65-F5344CB8AC3E}">
        <p14:creationId xmlns:p14="http://schemas.microsoft.com/office/powerpoint/2010/main" val="3843850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ACD4D-BD7A-4C8E-AB21-A46DCAE7DA41}" type="slidenum">
              <a:rPr lang="en-GB" smtClean="0"/>
              <a:t>1</a:t>
            </a:fld>
            <a:endParaRPr lang="en-GB"/>
          </a:p>
        </p:txBody>
      </p:sp>
    </p:spTree>
    <p:extLst>
      <p:ext uri="{BB962C8B-B14F-4D97-AF65-F5344CB8AC3E}">
        <p14:creationId xmlns:p14="http://schemas.microsoft.com/office/powerpoint/2010/main" val="1493644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endParaRPr lang="en-GB" dirty="0"/>
          </a:p>
        </p:txBody>
      </p:sp>
      <p:sp>
        <p:nvSpPr>
          <p:cNvPr id="4" name="Slide Number Placeholder 3"/>
          <p:cNvSpPr>
            <a:spLocks noGrp="1"/>
          </p:cNvSpPr>
          <p:nvPr>
            <p:ph type="sldNum" sz="quarter" idx="5"/>
          </p:nvPr>
        </p:nvSpPr>
        <p:spPr/>
        <p:txBody>
          <a:bodyPr/>
          <a:lstStyle/>
          <a:p>
            <a:fld id="{008ACD4D-BD7A-4C8E-AB21-A46DCAE7DA41}" type="slidenum">
              <a:rPr lang="en-GB" smtClean="0"/>
              <a:t>2</a:t>
            </a:fld>
            <a:endParaRPr lang="en-GB"/>
          </a:p>
        </p:txBody>
      </p:sp>
    </p:spTree>
    <p:extLst>
      <p:ext uri="{BB962C8B-B14F-4D97-AF65-F5344CB8AC3E}">
        <p14:creationId xmlns:p14="http://schemas.microsoft.com/office/powerpoint/2010/main" val="1132388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endParaRPr lang="en-GB" dirty="0"/>
          </a:p>
        </p:txBody>
      </p:sp>
      <p:sp>
        <p:nvSpPr>
          <p:cNvPr id="4" name="Slide Number Placeholder 3"/>
          <p:cNvSpPr>
            <a:spLocks noGrp="1"/>
          </p:cNvSpPr>
          <p:nvPr>
            <p:ph type="sldNum" sz="quarter" idx="5"/>
          </p:nvPr>
        </p:nvSpPr>
        <p:spPr/>
        <p:txBody>
          <a:bodyPr/>
          <a:lstStyle/>
          <a:p>
            <a:fld id="{008ACD4D-BD7A-4C8E-AB21-A46DCAE7DA41}" type="slidenum">
              <a:rPr lang="en-GB" smtClean="0"/>
              <a:t>3</a:t>
            </a:fld>
            <a:endParaRPr lang="en-GB"/>
          </a:p>
        </p:txBody>
      </p:sp>
    </p:spTree>
    <p:extLst>
      <p:ext uri="{BB962C8B-B14F-4D97-AF65-F5344CB8AC3E}">
        <p14:creationId xmlns:p14="http://schemas.microsoft.com/office/powerpoint/2010/main" val="4182992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ACD4D-BD7A-4C8E-AB21-A46DCAE7DA41}" type="slidenum">
              <a:rPr lang="en-GB" smtClean="0"/>
              <a:t>4</a:t>
            </a:fld>
            <a:endParaRPr lang="en-GB"/>
          </a:p>
        </p:txBody>
      </p:sp>
    </p:spTree>
    <p:extLst>
      <p:ext uri="{BB962C8B-B14F-4D97-AF65-F5344CB8AC3E}">
        <p14:creationId xmlns:p14="http://schemas.microsoft.com/office/powerpoint/2010/main" val="1524805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defRPr/>
            </a:pPr>
            <a:endParaRPr lang="en-GB" sz="1700" dirty="0">
              <a:highlight>
                <a:srgbClr val="FFFF00"/>
              </a:highlight>
            </a:endParaRPr>
          </a:p>
        </p:txBody>
      </p:sp>
      <p:sp>
        <p:nvSpPr>
          <p:cNvPr id="4" name="Slide Number Placeholder 3"/>
          <p:cNvSpPr>
            <a:spLocks noGrp="1"/>
          </p:cNvSpPr>
          <p:nvPr>
            <p:ph type="sldNum" sz="quarter" idx="5"/>
          </p:nvPr>
        </p:nvSpPr>
        <p:spPr/>
        <p:txBody>
          <a:bodyPr/>
          <a:lstStyle/>
          <a:p>
            <a:fld id="{008ACD4D-BD7A-4C8E-AB21-A46DCAE7DA41}" type="slidenum">
              <a:rPr lang="en-GB" smtClean="0"/>
              <a:t>5</a:t>
            </a:fld>
            <a:endParaRPr lang="en-GB"/>
          </a:p>
        </p:txBody>
      </p:sp>
    </p:spTree>
    <p:extLst>
      <p:ext uri="{BB962C8B-B14F-4D97-AF65-F5344CB8AC3E}">
        <p14:creationId xmlns:p14="http://schemas.microsoft.com/office/powerpoint/2010/main" val="3044628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ACD4D-BD7A-4C8E-AB21-A46DCAE7DA41}" type="slidenum">
              <a:rPr lang="en-GB" smtClean="0"/>
              <a:t>6</a:t>
            </a:fld>
            <a:endParaRPr lang="en-GB"/>
          </a:p>
        </p:txBody>
      </p:sp>
    </p:spTree>
    <p:extLst>
      <p:ext uri="{BB962C8B-B14F-4D97-AF65-F5344CB8AC3E}">
        <p14:creationId xmlns:p14="http://schemas.microsoft.com/office/powerpoint/2010/main" val="1028821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ACD4D-BD7A-4C8E-AB21-A46DCAE7DA41}" type="slidenum">
              <a:rPr lang="en-GB" smtClean="0"/>
              <a:t>7</a:t>
            </a:fld>
            <a:endParaRPr lang="en-GB"/>
          </a:p>
        </p:txBody>
      </p:sp>
    </p:spTree>
    <p:extLst>
      <p:ext uri="{BB962C8B-B14F-4D97-AF65-F5344CB8AC3E}">
        <p14:creationId xmlns:p14="http://schemas.microsoft.com/office/powerpoint/2010/main" val="3160237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8ACD4D-BD7A-4C8E-AB21-A46DCAE7DA41}" type="slidenum">
              <a:rPr lang="en-GB" smtClean="0"/>
              <a:t>8</a:t>
            </a:fld>
            <a:endParaRPr lang="en-GB"/>
          </a:p>
        </p:txBody>
      </p:sp>
    </p:spTree>
    <p:extLst>
      <p:ext uri="{BB962C8B-B14F-4D97-AF65-F5344CB8AC3E}">
        <p14:creationId xmlns:p14="http://schemas.microsoft.com/office/powerpoint/2010/main" val="2700159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42FF78D7-1C77-45DB-8BC8-485117C994DE}" type="datetimeFigureOut">
              <a:rPr lang="en-GB" smtClean="0"/>
              <a:t>16/10/2019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EF3FED25-181D-4D73-80D9-E47CD7B2D023}" type="slidenum">
              <a:rPr lang="en-GB" smtClean="0"/>
              <a:t>‹#›</a:t>
            </a:fld>
            <a:endParaRPr lang="en-GB"/>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088392006"/>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FF78D7-1C77-45DB-8BC8-485117C994DE}"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3FED25-181D-4D73-80D9-E47CD7B2D023}" type="slidenum">
              <a:rPr lang="en-GB" smtClean="0"/>
              <a:t>‹#›</a:t>
            </a:fld>
            <a:endParaRPr lang="en-GB"/>
          </a:p>
        </p:txBody>
      </p:sp>
    </p:spTree>
    <p:extLst>
      <p:ext uri="{BB962C8B-B14F-4D97-AF65-F5344CB8AC3E}">
        <p14:creationId xmlns:p14="http://schemas.microsoft.com/office/powerpoint/2010/main" val="617197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42FF78D7-1C77-45DB-8BC8-485117C994DE}" type="datetimeFigureOut">
              <a:rPr lang="en-GB" smtClean="0"/>
              <a:t>16/10/2019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EF3FED25-181D-4D73-80D9-E47CD7B2D023}"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627293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FF78D7-1C77-45DB-8BC8-485117C994DE}"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3FED25-181D-4D73-80D9-E47CD7B2D023}" type="slidenum">
              <a:rPr lang="en-GB" smtClean="0"/>
              <a:t>‹#›</a:t>
            </a:fld>
            <a:endParaRPr lang="en-GB"/>
          </a:p>
        </p:txBody>
      </p:sp>
    </p:spTree>
    <p:extLst>
      <p:ext uri="{BB962C8B-B14F-4D97-AF65-F5344CB8AC3E}">
        <p14:creationId xmlns:p14="http://schemas.microsoft.com/office/powerpoint/2010/main" val="3254681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FF78D7-1C77-45DB-8BC8-485117C994DE}"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3FED25-181D-4D73-80D9-E47CD7B2D023}" type="slidenum">
              <a:rPr lang="en-GB" smtClean="0"/>
              <a:t>‹#›</a:t>
            </a:fld>
            <a:endParaRPr lang="en-GB"/>
          </a:p>
        </p:txBody>
      </p:sp>
    </p:spTree>
    <p:extLst>
      <p:ext uri="{BB962C8B-B14F-4D97-AF65-F5344CB8AC3E}">
        <p14:creationId xmlns:p14="http://schemas.microsoft.com/office/powerpoint/2010/main" val="1420902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FF78D7-1C77-45DB-8BC8-485117C994DE}"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3FED25-181D-4D73-80D9-E47CD7B2D023}" type="slidenum">
              <a:rPr lang="en-GB" smtClean="0"/>
              <a:t>‹#›</a:t>
            </a:fld>
            <a:endParaRPr lang="en-GB"/>
          </a:p>
        </p:txBody>
      </p:sp>
    </p:spTree>
    <p:extLst>
      <p:ext uri="{BB962C8B-B14F-4D97-AF65-F5344CB8AC3E}">
        <p14:creationId xmlns:p14="http://schemas.microsoft.com/office/powerpoint/2010/main" val="4107842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42FF78D7-1C77-45DB-8BC8-485117C994DE}"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3FED25-181D-4D73-80D9-E47CD7B2D023}" type="slidenum">
              <a:rPr lang="en-GB" smtClean="0"/>
              <a:t>‹#›</a:t>
            </a:fld>
            <a:endParaRPr lang="en-GB"/>
          </a:p>
        </p:txBody>
      </p:sp>
    </p:spTree>
    <p:extLst>
      <p:ext uri="{BB962C8B-B14F-4D97-AF65-F5344CB8AC3E}">
        <p14:creationId xmlns:p14="http://schemas.microsoft.com/office/powerpoint/2010/main" val="333717454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42FF78D7-1C77-45DB-8BC8-485117C994DE}" type="datetimeFigureOut">
              <a:rPr lang="en-GB" smtClean="0"/>
              <a:t>16/10/2019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EF3FED25-181D-4D73-80D9-E47CD7B2D023}" type="slidenum">
              <a:rPr lang="en-GB" smtClean="0"/>
              <a:t>‹#›</a:t>
            </a:fld>
            <a:endParaRPr lang="en-GB"/>
          </a:p>
        </p:txBody>
      </p:sp>
    </p:spTree>
    <p:extLst>
      <p:ext uri="{BB962C8B-B14F-4D97-AF65-F5344CB8AC3E}">
        <p14:creationId xmlns:p14="http://schemas.microsoft.com/office/powerpoint/2010/main" val="3062076882"/>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42FF78D7-1C77-45DB-8BC8-485117C994DE}" type="datetimeFigureOut">
              <a:rPr lang="en-GB" smtClean="0"/>
              <a:t>16/10/2019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EF3FED25-181D-4D73-80D9-E47CD7B2D023}" type="slidenum">
              <a:rPr lang="en-GB" smtClean="0"/>
              <a:t>‹#›</a:t>
            </a:fld>
            <a:endParaRPr lang="en-GB"/>
          </a:p>
        </p:txBody>
      </p:sp>
    </p:spTree>
    <p:extLst>
      <p:ext uri="{BB962C8B-B14F-4D97-AF65-F5344CB8AC3E}">
        <p14:creationId xmlns:p14="http://schemas.microsoft.com/office/powerpoint/2010/main" val="4049753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FF78D7-1C77-45DB-8BC8-485117C994DE}"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3FED25-181D-4D73-80D9-E47CD7B2D023}" type="slidenum">
              <a:rPr lang="en-GB" smtClean="0"/>
              <a:t>‹#›</a:t>
            </a:fld>
            <a:endParaRPr lang="en-GB"/>
          </a:p>
        </p:txBody>
      </p:sp>
    </p:spTree>
    <p:extLst>
      <p:ext uri="{BB962C8B-B14F-4D97-AF65-F5344CB8AC3E}">
        <p14:creationId xmlns:p14="http://schemas.microsoft.com/office/powerpoint/2010/main" val="2030739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42FF78D7-1C77-45DB-8BC8-485117C994DE}" type="datetimeFigureOut">
              <a:rPr lang="en-GB" smtClean="0"/>
              <a:t>16/10/2019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EF3FED25-181D-4D73-80D9-E47CD7B2D023}"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8486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42FF78D7-1C77-45DB-8BC8-485117C994DE}" type="datetimeFigureOut">
              <a:rPr lang="en-GB" smtClean="0"/>
              <a:t>16/10/2019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EF3FED25-181D-4D73-80D9-E47CD7B2D023}"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26492190"/>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5">
            <a:extLst>
              <a:ext uri="{FF2B5EF4-FFF2-40B4-BE49-F238E27FC236}">
                <a16:creationId xmlns:a16="http://schemas.microsoft.com/office/drawing/2014/main" id="{BE1C1577-0B8B-4809-B080-8BCB8E1A8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rgbClr val="FEFCF7">
              <a:alpha val="30000"/>
            </a:srgbClr>
          </a:solidFill>
          <a:ln>
            <a:noFill/>
          </a:ln>
        </p:spPr>
      </p:sp>
      <p:grpSp>
        <p:nvGrpSpPr>
          <p:cNvPr id="7" name="Group 11">
            <a:extLst>
              <a:ext uri="{FF2B5EF4-FFF2-40B4-BE49-F238E27FC236}">
                <a16:creationId xmlns:a16="http://schemas.microsoft.com/office/drawing/2014/main" id="{AD746CED-0567-4DF8-AB5A-955539059A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52688" y="1262063"/>
            <a:ext cx="7286625" cy="4333875"/>
            <a:chOff x="2452688" y="1262063"/>
            <a:chExt cx="7286625" cy="4333875"/>
          </a:xfrm>
        </p:grpSpPr>
        <p:sp useBgFill="1">
          <p:nvSpPr>
            <p:cNvPr id="13" name="Freeform 159">
              <a:extLst>
                <a:ext uri="{FF2B5EF4-FFF2-40B4-BE49-F238E27FC236}">
                  <a16:creationId xmlns:a16="http://schemas.microsoft.com/office/drawing/2014/main" id="{ADA5E076-A7C5-4275-A6C5-D0949C89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ln w="0">
              <a:noFill/>
              <a:prstDash val="solid"/>
              <a:round/>
              <a:headEnd/>
              <a:tailEnd/>
            </a:ln>
          </p:spPr>
        </p:sp>
        <p:sp>
          <p:nvSpPr>
            <p:cNvPr id="9" name="Freeform 164">
              <a:extLst>
                <a:ext uri="{FF2B5EF4-FFF2-40B4-BE49-F238E27FC236}">
                  <a16:creationId xmlns:a16="http://schemas.microsoft.com/office/drawing/2014/main" id="{8DA0B687-0059-4D26-A341-3533C07D86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2">
                <a:lumMod val="75000"/>
              </a:schemeClr>
            </a:solidFill>
            <a:ln w="0">
              <a:noFill/>
              <a:prstDash val="solid"/>
              <a:round/>
              <a:headEnd/>
              <a:tailEnd/>
            </a:ln>
          </p:spPr>
        </p:sp>
        <p:cxnSp>
          <p:nvCxnSpPr>
            <p:cNvPr id="15" name="Straight Connector 14">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410200" y="3862794"/>
              <a:ext cx="1371600" cy="0"/>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19EC65D-8A77-4DB2-9F10-14BF4B2A0CDA}"/>
              </a:ext>
            </a:extLst>
          </p:cNvPr>
          <p:cNvSpPr>
            <a:spLocks noGrp="1"/>
          </p:cNvSpPr>
          <p:nvPr>
            <p:ph type="ctrTitle"/>
          </p:nvPr>
        </p:nvSpPr>
        <p:spPr>
          <a:xfrm>
            <a:off x="3162301" y="1830579"/>
            <a:ext cx="5860821" cy="1829015"/>
          </a:xfrm>
        </p:spPr>
        <p:txBody>
          <a:bodyPr anchor="ctr">
            <a:normAutofit/>
          </a:bodyPr>
          <a:lstStyle/>
          <a:p>
            <a:pPr algn="ctr"/>
            <a:r>
              <a:rPr lang="en-GB">
                <a:solidFill>
                  <a:schemeClr val="tx2">
                    <a:lumMod val="75000"/>
                    <a:lumOff val="25000"/>
                  </a:schemeClr>
                </a:solidFill>
              </a:rPr>
              <a:t>Applying skills for employability. </a:t>
            </a:r>
          </a:p>
        </p:txBody>
      </p:sp>
      <p:sp>
        <p:nvSpPr>
          <p:cNvPr id="3" name="Subtitle 2">
            <a:extLst>
              <a:ext uri="{FF2B5EF4-FFF2-40B4-BE49-F238E27FC236}">
                <a16:creationId xmlns:a16="http://schemas.microsoft.com/office/drawing/2014/main" id="{AED6558E-B60A-4A15-A55E-A8B4C5B63D36}"/>
              </a:ext>
            </a:extLst>
          </p:cNvPr>
          <p:cNvSpPr>
            <a:spLocks noGrp="1"/>
          </p:cNvSpPr>
          <p:nvPr>
            <p:ph type="subTitle" idx="1"/>
          </p:nvPr>
        </p:nvSpPr>
        <p:spPr>
          <a:xfrm>
            <a:off x="3162301" y="4176130"/>
            <a:ext cx="5860821" cy="926103"/>
          </a:xfrm>
        </p:spPr>
        <p:txBody>
          <a:bodyPr>
            <a:normAutofit/>
          </a:bodyPr>
          <a:lstStyle/>
          <a:p>
            <a:pPr algn="ctr"/>
            <a:r>
              <a:rPr lang="en-GB">
                <a:solidFill>
                  <a:schemeClr val="tx2">
                    <a:lumMod val="75000"/>
                    <a:lumOff val="25000"/>
                  </a:schemeClr>
                </a:solidFill>
              </a:rPr>
              <a:t>Lucy Campbell</a:t>
            </a:r>
          </a:p>
          <a:p>
            <a:pPr algn="ctr"/>
            <a:endParaRPr lang="en-GB">
              <a:solidFill>
                <a:schemeClr val="tx2">
                  <a:lumMod val="75000"/>
                  <a:lumOff val="25000"/>
                </a:schemeClr>
              </a:solidFill>
            </a:endParaRPr>
          </a:p>
        </p:txBody>
      </p:sp>
    </p:spTree>
    <p:extLst>
      <p:ext uri="{BB962C8B-B14F-4D97-AF65-F5344CB8AC3E}">
        <p14:creationId xmlns:p14="http://schemas.microsoft.com/office/powerpoint/2010/main" val="10044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6A0238B-7919-4C52-882E-344BBBF0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4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72B2ED15-9179-4144-A9AF-8849004F3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1" cy="6924496"/>
            <a:chOff x="-1" y="-2313"/>
            <a:chExt cx="12192001" cy="6924496"/>
          </a:xfrm>
          <a:solidFill>
            <a:schemeClr val="accent2">
              <a:alpha val="25000"/>
            </a:schemeClr>
          </a:solidFill>
        </p:grpSpPr>
        <p:sp>
          <p:nvSpPr>
            <p:cNvPr id="11" name="Freeform 13">
              <a:extLst>
                <a:ext uri="{FF2B5EF4-FFF2-40B4-BE49-F238E27FC236}">
                  <a16:creationId xmlns:a16="http://schemas.microsoft.com/office/drawing/2014/main" id="{8E40CF80-864A-46BC-BC0E-4F813C08E5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grpFill/>
            <a:ln>
              <a:noFill/>
            </a:ln>
          </p:spPr>
        </p:sp>
        <p:sp>
          <p:nvSpPr>
            <p:cNvPr id="7" name="Freeform 9">
              <a:extLst>
                <a:ext uri="{FF2B5EF4-FFF2-40B4-BE49-F238E27FC236}">
                  <a16:creationId xmlns:a16="http://schemas.microsoft.com/office/drawing/2014/main" id="{44AE1D19-1173-4202-BDBD-8D13AE3C1D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grpFill/>
            <a:ln>
              <a:noFill/>
            </a:ln>
          </p:spPr>
        </p:sp>
        <p:sp>
          <p:nvSpPr>
            <p:cNvPr id="13" name="Freeform 5">
              <a:extLst>
                <a:ext uri="{FF2B5EF4-FFF2-40B4-BE49-F238E27FC236}">
                  <a16:creationId xmlns:a16="http://schemas.microsoft.com/office/drawing/2014/main" id="{E83A46B8-421A-4832-A3C9-DD479BE5BE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grpFill/>
            <a:ln>
              <a:noFill/>
            </a:ln>
          </p:spPr>
        </p:sp>
      </p:grpSp>
      <p:sp useBgFill="1">
        <p:nvSpPr>
          <p:cNvPr id="15" name="Freeform: Shape 14">
            <a:extLst>
              <a:ext uri="{FF2B5EF4-FFF2-40B4-BE49-F238E27FC236}">
                <a16:creationId xmlns:a16="http://schemas.microsoft.com/office/drawing/2014/main" id="{C3425D87-5A37-4324-87B2-0C408B11A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2173" y="0"/>
            <a:ext cx="8699826" cy="6858000"/>
          </a:xfrm>
          <a:custGeom>
            <a:avLst/>
            <a:gdLst>
              <a:gd name="connsiteX0" fmla="*/ 248553 w 8699826"/>
              <a:gd name="connsiteY0" fmla="*/ 0 h 6858000"/>
              <a:gd name="connsiteX1" fmla="*/ 6206997 w 8699826"/>
              <a:gd name="connsiteY1" fmla="*/ 0 h 6858000"/>
              <a:gd name="connsiteX2" fmla="*/ 8699826 w 8699826"/>
              <a:gd name="connsiteY2" fmla="*/ 0 h 6858000"/>
              <a:gd name="connsiteX3" fmla="*/ 8699826 w 8699826"/>
              <a:gd name="connsiteY3" fmla="*/ 6858000 h 6858000"/>
              <a:gd name="connsiteX4" fmla="*/ 6206997 w 8699826"/>
              <a:gd name="connsiteY4" fmla="*/ 6858000 h 6858000"/>
              <a:gd name="connsiteX5" fmla="*/ 248553 w 8699826"/>
              <a:gd name="connsiteY5" fmla="*/ 6858000 h 6858000"/>
              <a:gd name="connsiteX6" fmla="*/ 248553 w 8699826"/>
              <a:gd name="connsiteY6" fmla="*/ 6826433 h 6858000"/>
              <a:gd name="connsiteX7" fmla="*/ 247260 w 8699826"/>
              <a:gd name="connsiteY7" fmla="*/ 6817540 h 6858000"/>
              <a:gd name="connsiteX8" fmla="*/ 229946 w 8699826"/>
              <a:gd name="connsiteY8" fmla="*/ 6698896 h 6858000"/>
              <a:gd name="connsiteX9" fmla="*/ 217844 w 8699826"/>
              <a:gd name="connsiteY9" fmla="*/ 6612485 h 6858000"/>
              <a:gd name="connsiteX10" fmla="*/ 205069 w 8699826"/>
              <a:gd name="connsiteY10" fmla="*/ 6509615 h 6858000"/>
              <a:gd name="connsiteX11" fmla="*/ 189773 w 8699826"/>
              <a:gd name="connsiteY11" fmla="*/ 6387543 h 6858000"/>
              <a:gd name="connsiteX12" fmla="*/ 173636 w 8699826"/>
              <a:gd name="connsiteY12" fmla="*/ 6252440 h 6858000"/>
              <a:gd name="connsiteX13" fmla="*/ 156659 w 8699826"/>
              <a:gd name="connsiteY13" fmla="*/ 6100193 h 6858000"/>
              <a:gd name="connsiteX14" fmla="*/ 138674 w 8699826"/>
              <a:gd name="connsiteY14" fmla="*/ 5934229 h 6858000"/>
              <a:gd name="connsiteX15" fmla="*/ 120688 w 8699826"/>
              <a:gd name="connsiteY15" fmla="*/ 5753864 h 6858000"/>
              <a:gd name="connsiteX16" fmla="*/ 102367 w 8699826"/>
              <a:gd name="connsiteY16" fmla="*/ 5561840 h 6858000"/>
              <a:gd name="connsiteX17" fmla="*/ 85390 w 8699826"/>
              <a:gd name="connsiteY17" fmla="*/ 5354728 h 6858000"/>
              <a:gd name="connsiteX18" fmla="*/ 69085 w 8699826"/>
              <a:gd name="connsiteY18" fmla="*/ 5138015 h 6858000"/>
              <a:gd name="connsiteX19" fmla="*/ 54293 w 8699826"/>
              <a:gd name="connsiteY19" fmla="*/ 4908958 h 6858000"/>
              <a:gd name="connsiteX20" fmla="*/ 40174 w 8699826"/>
              <a:gd name="connsiteY20" fmla="*/ 4670300 h 6858000"/>
              <a:gd name="connsiteX21" fmla="*/ 26894 w 8699826"/>
              <a:gd name="connsiteY21" fmla="*/ 4421354 h 6858000"/>
              <a:gd name="connsiteX22" fmla="*/ 22188 w 8699826"/>
              <a:gd name="connsiteY22" fmla="*/ 4293795 h 6858000"/>
              <a:gd name="connsiteX23" fmla="*/ 16977 w 8699826"/>
              <a:gd name="connsiteY23" fmla="*/ 4163494 h 6858000"/>
              <a:gd name="connsiteX24" fmla="*/ 12103 w 8699826"/>
              <a:gd name="connsiteY24" fmla="*/ 4031135 h 6858000"/>
              <a:gd name="connsiteX25" fmla="*/ 8909 w 8699826"/>
              <a:gd name="connsiteY25" fmla="*/ 3898089 h 6858000"/>
              <a:gd name="connsiteX26" fmla="*/ 6051 w 8699826"/>
              <a:gd name="connsiteY26" fmla="*/ 3762301 h 6858000"/>
              <a:gd name="connsiteX27" fmla="*/ 3026 w 8699826"/>
              <a:gd name="connsiteY27" fmla="*/ 3625141 h 6858000"/>
              <a:gd name="connsiteX28" fmla="*/ 1009 w 8699826"/>
              <a:gd name="connsiteY28" fmla="*/ 3485238 h 6858000"/>
              <a:gd name="connsiteX29" fmla="*/ 1009 w 8699826"/>
              <a:gd name="connsiteY29" fmla="*/ 3343963 h 6858000"/>
              <a:gd name="connsiteX30" fmla="*/ 0 w 8699826"/>
              <a:gd name="connsiteY30" fmla="*/ 3201317 h 6858000"/>
              <a:gd name="connsiteX31" fmla="*/ 1009 w 8699826"/>
              <a:gd name="connsiteY31" fmla="*/ 3057299 h 6858000"/>
              <a:gd name="connsiteX32" fmla="*/ 3026 w 8699826"/>
              <a:gd name="connsiteY32" fmla="*/ 2911223 h 6858000"/>
              <a:gd name="connsiteX33" fmla="*/ 4875 w 8699826"/>
              <a:gd name="connsiteY33" fmla="*/ 2765148 h 6858000"/>
              <a:gd name="connsiteX34" fmla="*/ 8909 w 8699826"/>
              <a:gd name="connsiteY34" fmla="*/ 2617015 h 6858000"/>
              <a:gd name="connsiteX35" fmla="*/ 13111 w 8699826"/>
              <a:gd name="connsiteY35" fmla="*/ 2467511 h 6858000"/>
              <a:gd name="connsiteX36" fmla="*/ 17986 w 8699826"/>
              <a:gd name="connsiteY36" fmla="*/ 2318006 h 6858000"/>
              <a:gd name="connsiteX37" fmla="*/ 24877 w 8699826"/>
              <a:gd name="connsiteY37" fmla="*/ 2167130 h 6858000"/>
              <a:gd name="connsiteX38" fmla="*/ 33114 w 8699826"/>
              <a:gd name="connsiteY38" fmla="*/ 2014883 h 6858000"/>
              <a:gd name="connsiteX39" fmla="*/ 41014 w 8699826"/>
              <a:gd name="connsiteY39" fmla="*/ 1861949 h 6858000"/>
              <a:gd name="connsiteX40" fmla="*/ 51099 w 8699826"/>
              <a:gd name="connsiteY40" fmla="*/ 1709016 h 6858000"/>
              <a:gd name="connsiteX41" fmla="*/ 63202 w 8699826"/>
              <a:gd name="connsiteY41" fmla="*/ 1554025 h 6858000"/>
              <a:gd name="connsiteX42" fmla="*/ 75304 w 8699826"/>
              <a:gd name="connsiteY42" fmla="*/ 1401092 h 6858000"/>
              <a:gd name="connsiteX43" fmla="*/ 89256 w 8699826"/>
              <a:gd name="connsiteY43" fmla="*/ 1245415 h 6858000"/>
              <a:gd name="connsiteX44" fmla="*/ 104552 w 8699826"/>
              <a:gd name="connsiteY44" fmla="*/ 1089053 h 6858000"/>
              <a:gd name="connsiteX45" fmla="*/ 120688 w 8699826"/>
              <a:gd name="connsiteY45" fmla="*/ 934748 h 6858000"/>
              <a:gd name="connsiteX46" fmla="*/ 139514 w 8699826"/>
              <a:gd name="connsiteY46" fmla="*/ 778385 h 6858000"/>
              <a:gd name="connsiteX47" fmla="*/ 159685 w 8699826"/>
              <a:gd name="connsiteY47" fmla="*/ 622709 h 6858000"/>
              <a:gd name="connsiteX48" fmla="*/ 179688 w 8699826"/>
              <a:gd name="connsiteY48" fmla="*/ 466346 h 6858000"/>
              <a:gd name="connsiteX49" fmla="*/ 203052 w 8699826"/>
              <a:gd name="connsiteY49" fmla="*/ 310670 h 6858000"/>
              <a:gd name="connsiteX50" fmla="*/ 226921 w 8699826"/>
              <a:gd name="connsiteY50" fmla="*/ 155679 h 6858000"/>
              <a:gd name="connsiteX51" fmla="*/ 248553 w 8699826"/>
              <a:gd name="connsiteY51" fmla="*/ 212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699826" h="6858000">
                <a:moveTo>
                  <a:pt x="248553" y="0"/>
                </a:moveTo>
                <a:lnTo>
                  <a:pt x="6206997" y="0"/>
                </a:lnTo>
                <a:lnTo>
                  <a:pt x="8699826" y="0"/>
                </a:lnTo>
                <a:lnTo>
                  <a:pt x="8699826" y="6858000"/>
                </a:lnTo>
                <a:lnTo>
                  <a:pt x="6206997" y="6858000"/>
                </a:lnTo>
                <a:lnTo>
                  <a:pt x="248553" y="6858000"/>
                </a:lnTo>
                <a:lnTo>
                  <a:pt x="248553" y="6826433"/>
                </a:lnTo>
                <a:lnTo>
                  <a:pt x="247260" y="6817540"/>
                </a:lnTo>
                <a:lnTo>
                  <a:pt x="229946" y="6698896"/>
                </a:lnTo>
                <a:lnTo>
                  <a:pt x="217844" y="6612485"/>
                </a:lnTo>
                <a:lnTo>
                  <a:pt x="205069" y="6509615"/>
                </a:lnTo>
                <a:lnTo>
                  <a:pt x="189773" y="6387543"/>
                </a:lnTo>
                <a:lnTo>
                  <a:pt x="173636" y="6252440"/>
                </a:lnTo>
                <a:lnTo>
                  <a:pt x="156659" y="6100193"/>
                </a:lnTo>
                <a:lnTo>
                  <a:pt x="138674" y="5934229"/>
                </a:lnTo>
                <a:lnTo>
                  <a:pt x="120688" y="5753864"/>
                </a:lnTo>
                <a:lnTo>
                  <a:pt x="102367" y="5561840"/>
                </a:lnTo>
                <a:lnTo>
                  <a:pt x="85390" y="5354728"/>
                </a:lnTo>
                <a:lnTo>
                  <a:pt x="69085" y="5138015"/>
                </a:lnTo>
                <a:lnTo>
                  <a:pt x="54293" y="4908958"/>
                </a:lnTo>
                <a:lnTo>
                  <a:pt x="40174" y="4670300"/>
                </a:lnTo>
                <a:lnTo>
                  <a:pt x="26894" y="4421354"/>
                </a:lnTo>
                <a:lnTo>
                  <a:pt x="22188" y="4293795"/>
                </a:lnTo>
                <a:lnTo>
                  <a:pt x="16977" y="4163494"/>
                </a:lnTo>
                <a:lnTo>
                  <a:pt x="12103" y="4031135"/>
                </a:lnTo>
                <a:lnTo>
                  <a:pt x="8909" y="3898089"/>
                </a:lnTo>
                <a:lnTo>
                  <a:pt x="6051" y="3762301"/>
                </a:lnTo>
                <a:lnTo>
                  <a:pt x="3026" y="3625141"/>
                </a:lnTo>
                <a:lnTo>
                  <a:pt x="1009" y="3485238"/>
                </a:lnTo>
                <a:lnTo>
                  <a:pt x="1009" y="3343963"/>
                </a:lnTo>
                <a:lnTo>
                  <a:pt x="0" y="3201317"/>
                </a:lnTo>
                <a:lnTo>
                  <a:pt x="1009" y="3057299"/>
                </a:lnTo>
                <a:lnTo>
                  <a:pt x="3026" y="2911223"/>
                </a:lnTo>
                <a:lnTo>
                  <a:pt x="4875" y="2765148"/>
                </a:lnTo>
                <a:lnTo>
                  <a:pt x="8909" y="2617015"/>
                </a:lnTo>
                <a:lnTo>
                  <a:pt x="13111" y="2467511"/>
                </a:lnTo>
                <a:lnTo>
                  <a:pt x="17986" y="2318006"/>
                </a:lnTo>
                <a:lnTo>
                  <a:pt x="24877" y="2167130"/>
                </a:lnTo>
                <a:lnTo>
                  <a:pt x="33114" y="2014883"/>
                </a:lnTo>
                <a:lnTo>
                  <a:pt x="41014" y="1861949"/>
                </a:lnTo>
                <a:lnTo>
                  <a:pt x="51099" y="1709016"/>
                </a:lnTo>
                <a:lnTo>
                  <a:pt x="63202" y="1554025"/>
                </a:lnTo>
                <a:lnTo>
                  <a:pt x="75304" y="1401092"/>
                </a:lnTo>
                <a:lnTo>
                  <a:pt x="89256" y="1245415"/>
                </a:lnTo>
                <a:lnTo>
                  <a:pt x="104552" y="1089053"/>
                </a:lnTo>
                <a:lnTo>
                  <a:pt x="120688" y="934748"/>
                </a:lnTo>
                <a:lnTo>
                  <a:pt x="139514" y="778385"/>
                </a:lnTo>
                <a:lnTo>
                  <a:pt x="159685" y="622709"/>
                </a:lnTo>
                <a:lnTo>
                  <a:pt x="179688" y="466346"/>
                </a:lnTo>
                <a:lnTo>
                  <a:pt x="203052" y="310670"/>
                </a:lnTo>
                <a:lnTo>
                  <a:pt x="226921" y="155679"/>
                </a:lnTo>
                <a:lnTo>
                  <a:pt x="248553" y="2121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0AA4E-D194-4FC2-8B6A-63BD33A3A6CB}"/>
              </a:ext>
            </a:extLst>
          </p:cNvPr>
          <p:cNvSpPr>
            <a:spLocks noGrp="1"/>
          </p:cNvSpPr>
          <p:nvPr>
            <p:ph type="title"/>
          </p:nvPr>
        </p:nvSpPr>
        <p:spPr>
          <a:xfrm>
            <a:off x="4376615" y="568345"/>
            <a:ext cx="7327656" cy="1560716"/>
          </a:xfrm>
        </p:spPr>
        <p:txBody>
          <a:bodyPr>
            <a:normAutofit/>
          </a:bodyPr>
          <a:lstStyle/>
          <a:p>
            <a:r>
              <a:rPr lang="en-GB" b="1"/>
              <a:t>Family Support Worker</a:t>
            </a:r>
          </a:p>
        </p:txBody>
      </p:sp>
      <p:sp>
        <p:nvSpPr>
          <p:cNvPr id="17" name="Freeform: Shape 16">
            <a:extLst>
              <a:ext uri="{FF2B5EF4-FFF2-40B4-BE49-F238E27FC236}">
                <a16:creationId xmlns:a16="http://schemas.microsoft.com/office/drawing/2014/main" id="{5585A755-0CAB-454D-A480-9DA14C309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94935" y="2"/>
            <a:ext cx="968535" cy="6858001"/>
          </a:xfrm>
          <a:custGeom>
            <a:avLst/>
            <a:gdLst>
              <a:gd name="connsiteX0" fmla="*/ 968535 w 968535"/>
              <a:gd name="connsiteY0" fmla="*/ 6858000 h 6858001"/>
              <a:gd name="connsiteX1" fmla="*/ 905354 w 968535"/>
              <a:gd name="connsiteY1" fmla="*/ 6858000 h 6858001"/>
              <a:gd name="connsiteX2" fmla="*/ 905354 w 968535"/>
              <a:gd name="connsiteY2" fmla="*/ 6858001 h 6858001"/>
              <a:gd name="connsiteX3" fmla="*/ 968535 w 968535"/>
              <a:gd name="connsiteY3" fmla="*/ 6858001 h 6858001"/>
              <a:gd name="connsiteX4" fmla="*/ 64358 w 968535"/>
              <a:gd name="connsiteY4" fmla="*/ 0 h 6858001"/>
              <a:gd name="connsiteX5" fmla="*/ 1177 w 968535"/>
              <a:gd name="connsiteY5" fmla="*/ 0 h 6858001"/>
              <a:gd name="connsiteX6" fmla="*/ 26222 w 968535"/>
              <a:gd name="connsiteY6" fmla="*/ 155677 h 6858001"/>
              <a:gd name="connsiteX7" fmla="*/ 50091 w 968535"/>
              <a:gd name="connsiteY7" fmla="*/ 310668 h 6858001"/>
              <a:gd name="connsiteX8" fmla="*/ 73455 w 968535"/>
              <a:gd name="connsiteY8" fmla="*/ 466344 h 6858001"/>
              <a:gd name="connsiteX9" fmla="*/ 93458 w 968535"/>
              <a:gd name="connsiteY9" fmla="*/ 622707 h 6858001"/>
              <a:gd name="connsiteX10" fmla="*/ 113629 w 968535"/>
              <a:gd name="connsiteY10" fmla="*/ 778383 h 6858001"/>
              <a:gd name="connsiteX11" fmla="*/ 132455 w 968535"/>
              <a:gd name="connsiteY11" fmla="*/ 934746 h 6858001"/>
              <a:gd name="connsiteX12" fmla="*/ 148591 w 968535"/>
              <a:gd name="connsiteY12" fmla="*/ 1089051 h 6858001"/>
              <a:gd name="connsiteX13" fmla="*/ 163887 w 968535"/>
              <a:gd name="connsiteY13" fmla="*/ 1245413 h 6858001"/>
              <a:gd name="connsiteX14" fmla="*/ 177839 w 968535"/>
              <a:gd name="connsiteY14" fmla="*/ 1401090 h 6858001"/>
              <a:gd name="connsiteX15" fmla="*/ 189941 w 968535"/>
              <a:gd name="connsiteY15" fmla="*/ 1554023 h 6858001"/>
              <a:gd name="connsiteX16" fmla="*/ 202044 w 968535"/>
              <a:gd name="connsiteY16" fmla="*/ 1709014 h 6858001"/>
              <a:gd name="connsiteX17" fmla="*/ 212129 w 968535"/>
              <a:gd name="connsiteY17" fmla="*/ 1861947 h 6858001"/>
              <a:gd name="connsiteX18" fmla="*/ 220029 w 968535"/>
              <a:gd name="connsiteY18" fmla="*/ 2014881 h 6858001"/>
              <a:gd name="connsiteX19" fmla="*/ 228266 w 968535"/>
              <a:gd name="connsiteY19" fmla="*/ 2167128 h 6858001"/>
              <a:gd name="connsiteX20" fmla="*/ 235157 w 968535"/>
              <a:gd name="connsiteY20" fmla="*/ 2318004 h 6858001"/>
              <a:gd name="connsiteX21" fmla="*/ 240032 w 968535"/>
              <a:gd name="connsiteY21" fmla="*/ 2467509 h 6858001"/>
              <a:gd name="connsiteX22" fmla="*/ 244234 w 968535"/>
              <a:gd name="connsiteY22" fmla="*/ 2617013 h 6858001"/>
              <a:gd name="connsiteX23" fmla="*/ 248268 w 968535"/>
              <a:gd name="connsiteY23" fmla="*/ 2765146 h 6858001"/>
              <a:gd name="connsiteX24" fmla="*/ 250117 w 968535"/>
              <a:gd name="connsiteY24" fmla="*/ 2911221 h 6858001"/>
              <a:gd name="connsiteX25" fmla="*/ 252134 w 968535"/>
              <a:gd name="connsiteY25" fmla="*/ 3057297 h 6858001"/>
              <a:gd name="connsiteX26" fmla="*/ 253143 w 968535"/>
              <a:gd name="connsiteY26" fmla="*/ 3201315 h 6858001"/>
              <a:gd name="connsiteX27" fmla="*/ 252134 w 968535"/>
              <a:gd name="connsiteY27" fmla="*/ 3343961 h 6858001"/>
              <a:gd name="connsiteX28" fmla="*/ 252134 w 968535"/>
              <a:gd name="connsiteY28" fmla="*/ 3485236 h 6858001"/>
              <a:gd name="connsiteX29" fmla="*/ 250117 w 968535"/>
              <a:gd name="connsiteY29" fmla="*/ 3625139 h 6858001"/>
              <a:gd name="connsiteX30" fmla="*/ 247092 w 968535"/>
              <a:gd name="connsiteY30" fmla="*/ 3762299 h 6858001"/>
              <a:gd name="connsiteX31" fmla="*/ 244234 w 968535"/>
              <a:gd name="connsiteY31" fmla="*/ 3898087 h 6858001"/>
              <a:gd name="connsiteX32" fmla="*/ 241040 w 968535"/>
              <a:gd name="connsiteY32" fmla="*/ 4031133 h 6858001"/>
              <a:gd name="connsiteX33" fmla="*/ 236166 w 968535"/>
              <a:gd name="connsiteY33" fmla="*/ 4163492 h 6858001"/>
              <a:gd name="connsiteX34" fmla="*/ 230955 w 968535"/>
              <a:gd name="connsiteY34" fmla="*/ 4293793 h 6858001"/>
              <a:gd name="connsiteX35" fmla="*/ 226249 w 968535"/>
              <a:gd name="connsiteY35" fmla="*/ 4421352 h 6858001"/>
              <a:gd name="connsiteX36" fmla="*/ 212969 w 968535"/>
              <a:gd name="connsiteY36" fmla="*/ 4670298 h 6858001"/>
              <a:gd name="connsiteX37" fmla="*/ 198850 w 968535"/>
              <a:gd name="connsiteY37" fmla="*/ 4908956 h 6858001"/>
              <a:gd name="connsiteX38" fmla="*/ 184058 w 968535"/>
              <a:gd name="connsiteY38" fmla="*/ 5138013 h 6858001"/>
              <a:gd name="connsiteX39" fmla="*/ 167753 w 968535"/>
              <a:gd name="connsiteY39" fmla="*/ 5354726 h 6858001"/>
              <a:gd name="connsiteX40" fmla="*/ 150776 w 968535"/>
              <a:gd name="connsiteY40" fmla="*/ 5561838 h 6858001"/>
              <a:gd name="connsiteX41" fmla="*/ 132455 w 968535"/>
              <a:gd name="connsiteY41" fmla="*/ 5753862 h 6858001"/>
              <a:gd name="connsiteX42" fmla="*/ 114469 w 968535"/>
              <a:gd name="connsiteY42" fmla="*/ 5934227 h 6858001"/>
              <a:gd name="connsiteX43" fmla="*/ 96484 w 968535"/>
              <a:gd name="connsiteY43" fmla="*/ 6100191 h 6858001"/>
              <a:gd name="connsiteX44" fmla="*/ 79507 w 968535"/>
              <a:gd name="connsiteY44" fmla="*/ 6252438 h 6858001"/>
              <a:gd name="connsiteX45" fmla="*/ 63370 w 968535"/>
              <a:gd name="connsiteY45" fmla="*/ 6387541 h 6858001"/>
              <a:gd name="connsiteX46" fmla="*/ 48074 w 968535"/>
              <a:gd name="connsiteY46" fmla="*/ 6509613 h 6858001"/>
              <a:gd name="connsiteX47" fmla="*/ 35299 w 968535"/>
              <a:gd name="connsiteY47" fmla="*/ 6612483 h 6858001"/>
              <a:gd name="connsiteX48" fmla="*/ 23197 w 968535"/>
              <a:gd name="connsiteY48" fmla="*/ 6698894 h 6858001"/>
              <a:gd name="connsiteX49" fmla="*/ 5883 w 968535"/>
              <a:gd name="connsiteY49" fmla="*/ 6817538 h 6858001"/>
              <a:gd name="connsiteX50" fmla="*/ 0 w 968535"/>
              <a:gd name="connsiteY50" fmla="*/ 6858000 h 6858001"/>
              <a:gd name="connsiteX51" fmla="*/ 63181 w 968535"/>
              <a:gd name="connsiteY51" fmla="*/ 6858000 h 6858001"/>
              <a:gd name="connsiteX52" fmla="*/ 69064 w 968535"/>
              <a:gd name="connsiteY52" fmla="*/ 6817538 h 6858001"/>
              <a:gd name="connsiteX53" fmla="*/ 86378 w 968535"/>
              <a:gd name="connsiteY53" fmla="*/ 6698894 h 6858001"/>
              <a:gd name="connsiteX54" fmla="*/ 98480 w 968535"/>
              <a:gd name="connsiteY54" fmla="*/ 6612483 h 6858001"/>
              <a:gd name="connsiteX55" fmla="*/ 111255 w 968535"/>
              <a:gd name="connsiteY55" fmla="*/ 6509613 h 6858001"/>
              <a:gd name="connsiteX56" fmla="*/ 126551 w 968535"/>
              <a:gd name="connsiteY56" fmla="*/ 6387541 h 6858001"/>
              <a:gd name="connsiteX57" fmla="*/ 142688 w 968535"/>
              <a:gd name="connsiteY57" fmla="*/ 6252438 h 6858001"/>
              <a:gd name="connsiteX58" fmla="*/ 159665 w 968535"/>
              <a:gd name="connsiteY58" fmla="*/ 6100191 h 6858001"/>
              <a:gd name="connsiteX59" fmla="*/ 177650 w 968535"/>
              <a:gd name="connsiteY59" fmla="*/ 5934227 h 6858001"/>
              <a:gd name="connsiteX60" fmla="*/ 195636 w 968535"/>
              <a:gd name="connsiteY60" fmla="*/ 5753862 h 6858001"/>
              <a:gd name="connsiteX61" fmla="*/ 213957 w 968535"/>
              <a:gd name="connsiteY61" fmla="*/ 5561838 h 6858001"/>
              <a:gd name="connsiteX62" fmla="*/ 230934 w 968535"/>
              <a:gd name="connsiteY62" fmla="*/ 5354726 h 6858001"/>
              <a:gd name="connsiteX63" fmla="*/ 247239 w 968535"/>
              <a:gd name="connsiteY63" fmla="*/ 5138013 h 6858001"/>
              <a:gd name="connsiteX64" fmla="*/ 262031 w 968535"/>
              <a:gd name="connsiteY64" fmla="*/ 4908956 h 6858001"/>
              <a:gd name="connsiteX65" fmla="*/ 276150 w 968535"/>
              <a:gd name="connsiteY65" fmla="*/ 4670298 h 6858001"/>
              <a:gd name="connsiteX66" fmla="*/ 289430 w 968535"/>
              <a:gd name="connsiteY66" fmla="*/ 4421352 h 6858001"/>
              <a:gd name="connsiteX67" fmla="*/ 294136 w 968535"/>
              <a:gd name="connsiteY67" fmla="*/ 4293793 h 6858001"/>
              <a:gd name="connsiteX68" fmla="*/ 299347 w 968535"/>
              <a:gd name="connsiteY68" fmla="*/ 4163492 h 6858001"/>
              <a:gd name="connsiteX69" fmla="*/ 304221 w 968535"/>
              <a:gd name="connsiteY69" fmla="*/ 4031133 h 6858001"/>
              <a:gd name="connsiteX70" fmla="*/ 307415 w 968535"/>
              <a:gd name="connsiteY70" fmla="*/ 3898087 h 6858001"/>
              <a:gd name="connsiteX71" fmla="*/ 310273 w 968535"/>
              <a:gd name="connsiteY71" fmla="*/ 3762299 h 6858001"/>
              <a:gd name="connsiteX72" fmla="*/ 313298 w 968535"/>
              <a:gd name="connsiteY72" fmla="*/ 3625139 h 6858001"/>
              <a:gd name="connsiteX73" fmla="*/ 315315 w 968535"/>
              <a:gd name="connsiteY73" fmla="*/ 3485236 h 6858001"/>
              <a:gd name="connsiteX74" fmla="*/ 315315 w 968535"/>
              <a:gd name="connsiteY74" fmla="*/ 3343961 h 6858001"/>
              <a:gd name="connsiteX75" fmla="*/ 316324 w 968535"/>
              <a:gd name="connsiteY75" fmla="*/ 3201315 h 6858001"/>
              <a:gd name="connsiteX76" fmla="*/ 315315 w 968535"/>
              <a:gd name="connsiteY76" fmla="*/ 3057297 h 6858001"/>
              <a:gd name="connsiteX77" fmla="*/ 313298 w 968535"/>
              <a:gd name="connsiteY77" fmla="*/ 2911221 h 6858001"/>
              <a:gd name="connsiteX78" fmla="*/ 311449 w 968535"/>
              <a:gd name="connsiteY78" fmla="*/ 2765146 h 6858001"/>
              <a:gd name="connsiteX79" fmla="*/ 307415 w 968535"/>
              <a:gd name="connsiteY79" fmla="*/ 2617013 h 6858001"/>
              <a:gd name="connsiteX80" fmla="*/ 303213 w 968535"/>
              <a:gd name="connsiteY80" fmla="*/ 2467509 h 6858001"/>
              <a:gd name="connsiteX81" fmla="*/ 298338 w 968535"/>
              <a:gd name="connsiteY81" fmla="*/ 2318004 h 6858001"/>
              <a:gd name="connsiteX82" fmla="*/ 291447 w 968535"/>
              <a:gd name="connsiteY82" fmla="*/ 2167128 h 6858001"/>
              <a:gd name="connsiteX83" fmla="*/ 283210 w 968535"/>
              <a:gd name="connsiteY83" fmla="*/ 2014881 h 6858001"/>
              <a:gd name="connsiteX84" fmla="*/ 275310 w 968535"/>
              <a:gd name="connsiteY84" fmla="*/ 1861947 h 6858001"/>
              <a:gd name="connsiteX85" fmla="*/ 265225 w 968535"/>
              <a:gd name="connsiteY85" fmla="*/ 1709014 h 6858001"/>
              <a:gd name="connsiteX86" fmla="*/ 253122 w 968535"/>
              <a:gd name="connsiteY86" fmla="*/ 1554023 h 6858001"/>
              <a:gd name="connsiteX87" fmla="*/ 241020 w 968535"/>
              <a:gd name="connsiteY87" fmla="*/ 1401090 h 6858001"/>
              <a:gd name="connsiteX88" fmla="*/ 227068 w 968535"/>
              <a:gd name="connsiteY88" fmla="*/ 1245413 h 6858001"/>
              <a:gd name="connsiteX89" fmla="*/ 211772 w 968535"/>
              <a:gd name="connsiteY89" fmla="*/ 1089051 h 6858001"/>
              <a:gd name="connsiteX90" fmla="*/ 195636 w 968535"/>
              <a:gd name="connsiteY90" fmla="*/ 934746 h 6858001"/>
              <a:gd name="connsiteX91" fmla="*/ 176810 w 968535"/>
              <a:gd name="connsiteY91" fmla="*/ 778383 h 6858001"/>
              <a:gd name="connsiteX92" fmla="*/ 156639 w 968535"/>
              <a:gd name="connsiteY92" fmla="*/ 622707 h 6858001"/>
              <a:gd name="connsiteX93" fmla="*/ 136636 w 968535"/>
              <a:gd name="connsiteY93" fmla="*/ 466344 h 6858001"/>
              <a:gd name="connsiteX94" fmla="*/ 113272 w 968535"/>
              <a:gd name="connsiteY94" fmla="*/ 310668 h 6858001"/>
              <a:gd name="connsiteX95" fmla="*/ 89403 w 968535"/>
              <a:gd name="connsiteY95" fmla="*/ 15567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68535" h="6858001">
                <a:moveTo>
                  <a:pt x="968535" y="6858000"/>
                </a:moveTo>
                <a:lnTo>
                  <a:pt x="905354" y="6858000"/>
                </a:lnTo>
                <a:lnTo>
                  <a:pt x="905354" y="6858001"/>
                </a:lnTo>
                <a:lnTo>
                  <a:pt x="968535" y="6858001"/>
                </a:lnTo>
                <a:close/>
                <a:moveTo>
                  <a:pt x="64358" y="0"/>
                </a:moveTo>
                <a:lnTo>
                  <a:pt x="1177" y="0"/>
                </a:lnTo>
                <a:lnTo>
                  <a:pt x="26222" y="155677"/>
                </a:lnTo>
                <a:lnTo>
                  <a:pt x="50091" y="310668"/>
                </a:lnTo>
                <a:lnTo>
                  <a:pt x="73455" y="466344"/>
                </a:lnTo>
                <a:lnTo>
                  <a:pt x="93458" y="622707"/>
                </a:lnTo>
                <a:lnTo>
                  <a:pt x="113629" y="778383"/>
                </a:lnTo>
                <a:lnTo>
                  <a:pt x="132455" y="934746"/>
                </a:lnTo>
                <a:lnTo>
                  <a:pt x="148591" y="1089051"/>
                </a:lnTo>
                <a:lnTo>
                  <a:pt x="163887" y="1245413"/>
                </a:lnTo>
                <a:lnTo>
                  <a:pt x="177839" y="1401090"/>
                </a:lnTo>
                <a:lnTo>
                  <a:pt x="189941" y="1554023"/>
                </a:lnTo>
                <a:lnTo>
                  <a:pt x="202044" y="1709014"/>
                </a:lnTo>
                <a:lnTo>
                  <a:pt x="212129" y="1861947"/>
                </a:lnTo>
                <a:lnTo>
                  <a:pt x="220029" y="2014881"/>
                </a:lnTo>
                <a:lnTo>
                  <a:pt x="228266" y="2167128"/>
                </a:lnTo>
                <a:lnTo>
                  <a:pt x="235157" y="2318004"/>
                </a:lnTo>
                <a:lnTo>
                  <a:pt x="240032" y="2467509"/>
                </a:lnTo>
                <a:lnTo>
                  <a:pt x="244234" y="2617013"/>
                </a:lnTo>
                <a:lnTo>
                  <a:pt x="248268" y="2765146"/>
                </a:lnTo>
                <a:lnTo>
                  <a:pt x="250117" y="2911221"/>
                </a:lnTo>
                <a:lnTo>
                  <a:pt x="252134" y="3057297"/>
                </a:lnTo>
                <a:lnTo>
                  <a:pt x="253143" y="3201315"/>
                </a:lnTo>
                <a:lnTo>
                  <a:pt x="252134" y="3343961"/>
                </a:lnTo>
                <a:lnTo>
                  <a:pt x="252134" y="3485236"/>
                </a:lnTo>
                <a:lnTo>
                  <a:pt x="250117" y="3625139"/>
                </a:lnTo>
                <a:lnTo>
                  <a:pt x="247092" y="3762299"/>
                </a:lnTo>
                <a:lnTo>
                  <a:pt x="244234" y="3898087"/>
                </a:lnTo>
                <a:lnTo>
                  <a:pt x="241040" y="4031133"/>
                </a:lnTo>
                <a:lnTo>
                  <a:pt x="236166" y="4163492"/>
                </a:lnTo>
                <a:lnTo>
                  <a:pt x="230955" y="4293793"/>
                </a:lnTo>
                <a:lnTo>
                  <a:pt x="226249" y="4421352"/>
                </a:lnTo>
                <a:lnTo>
                  <a:pt x="212969" y="4670298"/>
                </a:lnTo>
                <a:lnTo>
                  <a:pt x="198850" y="4908956"/>
                </a:lnTo>
                <a:lnTo>
                  <a:pt x="184058" y="5138013"/>
                </a:lnTo>
                <a:lnTo>
                  <a:pt x="167753" y="5354726"/>
                </a:lnTo>
                <a:lnTo>
                  <a:pt x="150776" y="5561838"/>
                </a:lnTo>
                <a:lnTo>
                  <a:pt x="132455" y="5753862"/>
                </a:lnTo>
                <a:lnTo>
                  <a:pt x="114469" y="5934227"/>
                </a:lnTo>
                <a:lnTo>
                  <a:pt x="96484" y="6100191"/>
                </a:lnTo>
                <a:lnTo>
                  <a:pt x="79507" y="6252438"/>
                </a:lnTo>
                <a:lnTo>
                  <a:pt x="63370" y="6387541"/>
                </a:lnTo>
                <a:lnTo>
                  <a:pt x="48074" y="6509613"/>
                </a:lnTo>
                <a:lnTo>
                  <a:pt x="35299" y="6612483"/>
                </a:lnTo>
                <a:lnTo>
                  <a:pt x="23197" y="6698894"/>
                </a:lnTo>
                <a:lnTo>
                  <a:pt x="5883" y="6817538"/>
                </a:lnTo>
                <a:lnTo>
                  <a:pt x="0" y="6858000"/>
                </a:lnTo>
                <a:lnTo>
                  <a:pt x="63181" y="6858000"/>
                </a:lnTo>
                <a:lnTo>
                  <a:pt x="69064" y="6817538"/>
                </a:lnTo>
                <a:lnTo>
                  <a:pt x="86378" y="6698894"/>
                </a:lnTo>
                <a:lnTo>
                  <a:pt x="98480" y="6612483"/>
                </a:lnTo>
                <a:lnTo>
                  <a:pt x="111255" y="6509613"/>
                </a:lnTo>
                <a:lnTo>
                  <a:pt x="126551" y="6387541"/>
                </a:lnTo>
                <a:lnTo>
                  <a:pt x="142688" y="6252438"/>
                </a:lnTo>
                <a:lnTo>
                  <a:pt x="159665" y="6100191"/>
                </a:lnTo>
                <a:lnTo>
                  <a:pt x="177650" y="5934227"/>
                </a:lnTo>
                <a:lnTo>
                  <a:pt x="195636" y="5753862"/>
                </a:lnTo>
                <a:lnTo>
                  <a:pt x="213957" y="5561838"/>
                </a:lnTo>
                <a:lnTo>
                  <a:pt x="230934" y="5354726"/>
                </a:lnTo>
                <a:lnTo>
                  <a:pt x="247239" y="5138013"/>
                </a:lnTo>
                <a:lnTo>
                  <a:pt x="262031" y="4908956"/>
                </a:lnTo>
                <a:lnTo>
                  <a:pt x="276150" y="4670298"/>
                </a:lnTo>
                <a:lnTo>
                  <a:pt x="289430" y="4421352"/>
                </a:lnTo>
                <a:lnTo>
                  <a:pt x="294136" y="4293793"/>
                </a:lnTo>
                <a:lnTo>
                  <a:pt x="299347" y="4163492"/>
                </a:lnTo>
                <a:lnTo>
                  <a:pt x="304221" y="4031133"/>
                </a:lnTo>
                <a:lnTo>
                  <a:pt x="307415" y="3898087"/>
                </a:lnTo>
                <a:lnTo>
                  <a:pt x="310273" y="3762299"/>
                </a:lnTo>
                <a:lnTo>
                  <a:pt x="313298" y="3625139"/>
                </a:lnTo>
                <a:lnTo>
                  <a:pt x="315315" y="3485236"/>
                </a:lnTo>
                <a:lnTo>
                  <a:pt x="315315" y="3343961"/>
                </a:lnTo>
                <a:lnTo>
                  <a:pt x="316324" y="3201315"/>
                </a:lnTo>
                <a:lnTo>
                  <a:pt x="315315" y="3057297"/>
                </a:lnTo>
                <a:lnTo>
                  <a:pt x="313298" y="2911221"/>
                </a:lnTo>
                <a:lnTo>
                  <a:pt x="311449" y="2765146"/>
                </a:lnTo>
                <a:lnTo>
                  <a:pt x="307415" y="2617013"/>
                </a:lnTo>
                <a:lnTo>
                  <a:pt x="303213" y="2467509"/>
                </a:lnTo>
                <a:lnTo>
                  <a:pt x="298338" y="2318004"/>
                </a:lnTo>
                <a:lnTo>
                  <a:pt x="291447" y="2167128"/>
                </a:lnTo>
                <a:lnTo>
                  <a:pt x="283210" y="2014881"/>
                </a:lnTo>
                <a:lnTo>
                  <a:pt x="275310" y="1861947"/>
                </a:lnTo>
                <a:lnTo>
                  <a:pt x="265225" y="1709014"/>
                </a:lnTo>
                <a:lnTo>
                  <a:pt x="253122" y="1554023"/>
                </a:lnTo>
                <a:lnTo>
                  <a:pt x="241020" y="1401090"/>
                </a:lnTo>
                <a:lnTo>
                  <a:pt x="227068" y="1245413"/>
                </a:lnTo>
                <a:lnTo>
                  <a:pt x="211772" y="1089051"/>
                </a:lnTo>
                <a:lnTo>
                  <a:pt x="195636" y="934746"/>
                </a:lnTo>
                <a:lnTo>
                  <a:pt x="176810" y="778383"/>
                </a:lnTo>
                <a:lnTo>
                  <a:pt x="156639" y="622707"/>
                </a:lnTo>
                <a:lnTo>
                  <a:pt x="136636" y="466344"/>
                </a:lnTo>
                <a:lnTo>
                  <a:pt x="113272" y="310668"/>
                </a:lnTo>
                <a:lnTo>
                  <a:pt x="89403" y="155677"/>
                </a:lnTo>
                <a:close/>
              </a:path>
            </a:pathLst>
          </a:custGeom>
          <a:solidFill>
            <a:srgbClr val="474B57"/>
          </a:solidFill>
          <a:ln>
            <a:noFill/>
          </a:ln>
        </p:spPr>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20172F9-C5C5-46BB-AF13-9180339B967F}"/>
              </a:ext>
            </a:extLst>
          </p:cNvPr>
          <p:cNvSpPr>
            <a:spLocks noGrp="1"/>
          </p:cNvSpPr>
          <p:nvPr>
            <p:ph idx="1"/>
          </p:nvPr>
        </p:nvSpPr>
        <p:spPr>
          <a:xfrm>
            <a:off x="3963470" y="1691640"/>
            <a:ext cx="7740801" cy="4398264"/>
          </a:xfrm>
        </p:spPr>
        <p:txBody>
          <a:bodyPr>
            <a:normAutofit/>
          </a:bodyPr>
          <a:lstStyle/>
          <a:p>
            <a:pPr>
              <a:lnSpc>
                <a:spcPct val="101000"/>
              </a:lnSpc>
            </a:pPr>
            <a:r>
              <a:rPr lang="en-GB" sz="1900" dirty="0"/>
              <a:t>I am interested in this career path due to my passion for the wellbeing and for the support for children </a:t>
            </a:r>
            <a:r>
              <a:rPr lang="en-GB" sz="1900"/>
              <a:t>and families. </a:t>
            </a:r>
            <a:endParaRPr lang="en-GB" sz="1900" dirty="0"/>
          </a:p>
          <a:p>
            <a:pPr>
              <a:lnSpc>
                <a:spcPct val="101000"/>
              </a:lnSpc>
            </a:pPr>
            <a:r>
              <a:rPr lang="en-GB" sz="1900" dirty="0"/>
              <a:t> Creating inclusive platforms that provide opportunities for children and families which will allow them to make lasting changes to their lives and have a voice that is heard.  </a:t>
            </a:r>
          </a:p>
          <a:p>
            <a:pPr>
              <a:lnSpc>
                <a:spcPct val="101000"/>
              </a:lnSpc>
            </a:pPr>
            <a:r>
              <a:rPr lang="en-GB" sz="1900" dirty="0"/>
              <a:t>Prospectus (2019) state that family support workers offer emotional support and practical help to families who find themselves facing difficulties. </a:t>
            </a:r>
          </a:p>
          <a:p>
            <a:pPr>
              <a:lnSpc>
                <a:spcPct val="101000"/>
              </a:lnSpc>
            </a:pPr>
            <a:r>
              <a:rPr lang="en-GB" sz="1900" dirty="0"/>
              <a:t>Prospectus (2019) explain that the role of a Family support worker is to empower the support service users, by helping them to address and reduce the challenges, risks and problems in their family lives. </a:t>
            </a:r>
          </a:p>
        </p:txBody>
      </p:sp>
    </p:spTree>
    <p:extLst>
      <p:ext uri="{BB962C8B-B14F-4D97-AF65-F5344CB8AC3E}">
        <p14:creationId xmlns:p14="http://schemas.microsoft.com/office/powerpoint/2010/main" val="48345724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6A0238B-7919-4C52-882E-344BBBF0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4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72B2ED15-9179-4144-A9AF-8849004F3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1" cy="6924496"/>
            <a:chOff x="-1" y="-2313"/>
            <a:chExt cx="12192001" cy="6924496"/>
          </a:xfrm>
          <a:solidFill>
            <a:schemeClr val="accent2">
              <a:alpha val="25000"/>
            </a:schemeClr>
          </a:solidFill>
        </p:grpSpPr>
        <p:sp>
          <p:nvSpPr>
            <p:cNvPr id="11" name="Freeform 13">
              <a:extLst>
                <a:ext uri="{FF2B5EF4-FFF2-40B4-BE49-F238E27FC236}">
                  <a16:creationId xmlns:a16="http://schemas.microsoft.com/office/drawing/2014/main" id="{8E40CF80-864A-46BC-BC0E-4F813C08E5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grpFill/>
            <a:ln>
              <a:noFill/>
            </a:ln>
          </p:spPr>
        </p:sp>
        <p:sp>
          <p:nvSpPr>
            <p:cNvPr id="7" name="Freeform 9">
              <a:extLst>
                <a:ext uri="{FF2B5EF4-FFF2-40B4-BE49-F238E27FC236}">
                  <a16:creationId xmlns:a16="http://schemas.microsoft.com/office/drawing/2014/main" id="{44AE1D19-1173-4202-BDBD-8D13AE3C1D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grpFill/>
            <a:ln>
              <a:noFill/>
            </a:ln>
          </p:spPr>
        </p:sp>
        <p:sp>
          <p:nvSpPr>
            <p:cNvPr id="13" name="Freeform 5">
              <a:extLst>
                <a:ext uri="{FF2B5EF4-FFF2-40B4-BE49-F238E27FC236}">
                  <a16:creationId xmlns:a16="http://schemas.microsoft.com/office/drawing/2014/main" id="{E83A46B8-421A-4832-A3C9-DD479BE5BE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grpFill/>
            <a:ln>
              <a:noFill/>
            </a:ln>
          </p:spPr>
        </p:sp>
      </p:grpSp>
      <p:sp useBgFill="1">
        <p:nvSpPr>
          <p:cNvPr id="15" name="Freeform: Shape 14">
            <a:extLst>
              <a:ext uri="{FF2B5EF4-FFF2-40B4-BE49-F238E27FC236}">
                <a16:creationId xmlns:a16="http://schemas.microsoft.com/office/drawing/2014/main" id="{C3425D87-5A37-4324-87B2-0C408B11A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2173" y="0"/>
            <a:ext cx="8699826" cy="6858000"/>
          </a:xfrm>
          <a:custGeom>
            <a:avLst/>
            <a:gdLst>
              <a:gd name="connsiteX0" fmla="*/ 248553 w 8699826"/>
              <a:gd name="connsiteY0" fmla="*/ 0 h 6858000"/>
              <a:gd name="connsiteX1" fmla="*/ 6206997 w 8699826"/>
              <a:gd name="connsiteY1" fmla="*/ 0 h 6858000"/>
              <a:gd name="connsiteX2" fmla="*/ 8699826 w 8699826"/>
              <a:gd name="connsiteY2" fmla="*/ 0 h 6858000"/>
              <a:gd name="connsiteX3" fmla="*/ 8699826 w 8699826"/>
              <a:gd name="connsiteY3" fmla="*/ 6858000 h 6858000"/>
              <a:gd name="connsiteX4" fmla="*/ 6206997 w 8699826"/>
              <a:gd name="connsiteY4" fmla="*/ 6858000 h 6858000"/>
              <a:gd name="connsiteX5" fmla="*/ 248553 w 8699826"/>
              <a:gd name="connsiteY5" fmla="*/ 6858000 h 6858000"/>
              <a:gd name="connsiteX6" fmla="*/ 248553 w 8699826"/>
              <a:gd name="connsiteY6" fmla="*/ 6826433 h 6858000"/>
              <a:gd name="connsiteX7" fmla="*/ 247260 w 8699826"/>
              <a:gd name="connsiteY7" fmla="*/ 6817540 h 6858000"/>
              <a:gd name="connsiteX8" fmla="*/ 229946 w 8699826"/>
              <a:gd name="connsiteY8" fmla="*/ 6698896 h 6858000"/>
              <a:gd name="connsiteX9" fmla="*/ 217844 w 8699826"/>
              <a:gd name="connsiteY9" fmla="*/ 6612485 h 6858000"/>
              <a:gd name="connsiteX10" fmla="*/ 205069 w 8699826"/>
              <a:gd name="connsiteY10" fmla="*/ 6509615 h 6858000"/>
              <a:gd name="connsiteX11" fmla="*/ 189773 w 8699826"/>
              <a:gd name="connsiteY11" fmla="*/ 6387543 h 6858000"/>
              <a:gd name="connsiteX12" fmla="*/ 173636 w 8699826"/>
              <a:gd name="connsiteY12" fmla="*/ 6252440 h 6858000"/>
              <a:gd name="connsiteX13" fmla="*/ 156659 w 8699826"/>
              <a:gd name="connsiteY13" fmla="*/ 6100193 h 6858000"/>
              <a:gd name="connsiteX14" fmla="*/ 138674 w 8699826"/>
              <a:gd name="connsiteY14" fmla="*/ 5934229 h 6858000"/>
              <a:gd name="connsiteX15" fmla="*/ 120688 w 8699826"/>
              <a:gd name="connsiteY15" fmla="*/ 5753864 h 6858000"/>
              <a:gd name="connsiteX16" fmla="*/ 102367 w 8699826"/>
              <a:gd name="connsiteY16" fmla="*/ 5561840 h 6858000"/>
              <a:gd name="connsiteX17" fmla="*/ 85390 w 8699826"/>
              <a:gd name="connsiteY17" fmla="*/ 5354728 h 6858000"/>
              <a:gd name="connsiteX18" fmla="*/ 69085 w 8699826"/>
              <a:gd name="connsiteY18" fmla="*/ 5138015 h 6858000"/>
              <a:gd name="connsiteX19" fmla="*/ 54293 w 8699826"/>
              <a:gd name="connsiteY19" fmla="*/ 4908958 h 6858000"/>
              <a:gd name="connsiteX20" fmla="*/ 40174 w 8699826"/>
              <a:gd name="connsiteY20" fmla="*/ 4670300 h 6858000"/>
              <a:gd name="connsiteX21" fmla="*/ 26894 w 8699826"/>
              <a:gd name="connsiteY21" fmla="*/ 4421354 h 6858000"/>
              <a:gd name="connsiteX22" fmla="*/ 22188 w 8699826"/>
              <a:gd name="connsiteY22" fmla="*/ 4293795 h 6858000"/>
              <a:gd name="connsiteX23" fmla="*/ 16977 w 8699826"/>
              <a:gd name="connsiteY23" fmla="*/ 4163494 h 6858000"/>
              <a:gd name="connsiteX24" fmla="*/ 12103 w 8699826"/>
              <a:gd name="connsiteY24" fmla="*/ 4031135 h 6858000"/>
              <a:gd name="connsiteX25" fmla="*/ 8909 w 8699826"/>
              <a:gd name="connsiteY25" fmla="*/ 3898089 h 6858000"/>
              <a:gd name="connsiteX26" fmla="*/ 6051 w 8699826"/>
              <a:gd name="connsiteY26" fmla="*/ 3762301 h 6858000"/>
              <a:gd name="connsiteX27" fmla="*/ 3026 w 8699826"/>
              <a:gd name="connsiteY27" fmla="*/ 3625141 h 6858000"/>
              <a:gd name="connsiteX28" fmla="*/ 1009 w 8699826"/>
              <a:gd name="connsiteY28" fmla="*/ 3485238 h 6858000"/>
              <a:gd name="connsiteX29" fmla="*/ 1009 w 8699826"/>
              <a:gd name="connsiteY29" fmla="*/ 3343963 h 6858000"/>
              <a:gd name="connsiteX30" fmla="*/ 0 w 8699826"/>
              <a:gd name="connsiteY30" fmla="*/ 3201317 h 6858000"/>
              <a:gd name="connsiteX31" fmla="*/ 1009 w 8699826"/>
              <a:gd name="connsiteY31" fmla="*/ 3057299 h 6858000"/>
              <a:gd name="connsiteX32" fmla="*/ 3026 w 8699826"/>
              <a:gd name="connsiteY32" fmla="*/ 2911223 h 6858000"/>
              <a:gd name="connsiteX33" fmla="*/ 4875 w 8699826"/>
              <a:gd name="connsiteY33" fmla="*/ 2765148 h 6858000"/>
              <a:gd name="connsiteX34" fmla="*/ 8909 w 8699826"/>
              <a:gd name="connsiteY34" fmla="*/ 2617015 h 6858000"/>
              <a:gd name="connsiteX35" fmla="*/ 13111 w 8699826"/>
              <a:gd name="connsiteY35" fmla="*/ 2467511 h 6858000"/>
              <a:gd name="connsiteX36" fmla="*/ 17986 w 8699826"/>
              <a:gd name="connsiteY36" fmla="*/ 2318006 h 6858000"/>
              <a:gd name="connsiteX37" fmla="*/ 24877 w 8699826"/>
              <a:gd name="connsiteY37" fmla="*/ 2167130 h 6858000"/>
              <a:gd name="connsiteX38" fmla="*/ 33114 w 8699826"/>
              <a:gd name="connsiteY38" fmla="*/ 2014883 h 6858000"/>
              <a:gd name="connsiteX39" fmla="*/ 41014 w 8699826"/>
              <a:gd name="connsiteY39" fmla="*/ 1861949 h 6858000"/>
              <a:gd name="connsiteX40" fmla="*/ 51099 w 8699826"/>
              <a:gd name="connsiteY40" fmla="*/ 1709016 h 6858000"/>
              <a:gd name="connsiteX41" fmla="*/ 63202 w 8699826"/>
              <a:gd name="connsiteY41" fmla="*/ 1554025 h 6858000"/>
              <a:gd name="connsiteX42" fmla="*/ 75304 w 8699826"/>
              <a:gd name="connsiteY42" fmla="*/ 1401092 h 6858000"/>
              <a:gd name="connsiteX43" fmla="*/ 89256 w 8699826"/>
              <a:gd name="connsiteY43" fmla="*/ 1245415 h 6858000"/>
              <a:gd name="connsiteX44" fmla="*/ 104552 w 8699826"/>
              <a:gd name="connsiteY44" fmla="*/ 1089053 h 6858000"/>
              <a:gd name="connsiteX45" fmla="*/ 120688 w 8699826"/>
              <a:gd name="connsiteY45" fmla="*/ 934748 h 6858000"/>
              <a:gd name="connsiteX46" fmla="*/ 139514 w 8699826"/>
              <a:gd name="connsiteY46" fmla="*/ 778385 h 6858000"/>
              <a:gd name="connsiteX47" fmla="*/ 159685 w 8699826"/>
              <a:gd name="connsiteY47" fmla="*/ 622709 h 6858000"/>
              <a:gd name="connsiteX48" fmla="*/ 179688 w 8699826"/>
              <a:gd name="connsiteY48" fmla="*/ 466346 h 6858000"/>
              <a:gd name="connsiteX49" fmla="*/ 203052 w 8699826"/>
              <a:gd name="connsiteY49" fmla="*/ 310670 h 6858000"/>
              <a:gd name="connsiteX50" fmla="*/ 226921 w 8699826"/>
              <a:gd name="connsiteY50" fmla="*/ 155679 h 6858000"/>
              <a:gd name="connsiteX51" fmla="*/ 248553 w 8699826"/>
              <a:gd name="connsiteY51" fmla="*/ 212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699826" h="6858000">
                <a:moveTo>
                  <a:pt x="248553" y="0"/>
                </a:moveTo>
                <a:lnTo>
                  <a:pt x="6206997" y="0"/>
                </a:lnTo>
                <a:lnTo>
                  <a:pt x="8699826" y="0"/>
                </a:lnTo>
                <a:lnTo>
                  <a:pt x="8699826" y="6858000"/>
                </a:lnTo>
                <a:lnTo>
                  <a:pt x="6206997" y="6858000"/>
                </a:lnTo>
                <a:lnTo>
                  <a:pt x="248553" y="6858000"/>
                </a:lnTo>
                <a:lnTo>
                  <a:pt x="248553" y="6826433"/>
                </a:lnTo>
                <a:lnTo>
                  <a:pt x="247260" y="6817540"/>
                </a:lnTo>
                <a:lnTo>
                  <a:pt x="229946" y="6698896"/>
                </a:lnTo>
                <a:lnTo>
                  <a:pt x="217844" y="6612485"/>
                </a:lnTo>
                <a:lnTo>
                  <a:pt x="205069" y="6509615"/>
                </a:lnTo>
                <a:lnTo>
                  <a:pt x="189773" y="6387543"/>
                </a:lnTo>
                <a:lnTo>
                  <a:pt x="173636" y="6252440"/>
                </a:lnTo>
                <a:lnTo>
                  <a:pt x="156659" y="6100193"/>
                </a:lnTo>
                <a:lnTo>
                  <a:pt x="138674" y="5934229"/>
                </a:lnTo>
                <a:lnTo>
                  <a:pt x="120688" y="5753864"/>
                </a:lnTo>
                <a:lnTo>
                  <a:pt x="102367" y="5561840"/>
                </a:lnTo>
                <a:lnTo>
                  <a:pt x="85390" y="5354728"/>
                </a:lnTo>
                <a:lnTo>
                  <a:pt x="69085" y="5138015"/>
                </a:lnTo>
                <a:lnTo>
                  <a:pt x="54293" y="4908958"/>
                </a:lnTo>
                <a:lnTo>
                  <a:pt x="40174" y="4670300"/>
                </a:lnTo>
                <a:lnTo>
                  <a:pt x="26894" y="4421354"/>
                </a:lnTo>
                <a:lnTo>
                  <a:pt x="22188" y="4293795"/>
                </a:lnTo>
                <a:lnTo>
                  <a:pt x="16977" y="4163494"/>
                </a:lnTo>
                <a:lnTo>
                  <a:pt x="12103" y="4031135"/>
                </a:lnTo>
                <a:lnTo>
                  <a:pt x="8909" y="3898089"/>
                </a:lnTo>
                <a:lnTo>
                  <a:pt x="6051" y="3762301"/>
                </a:lnTo>
                <a:lnTo>
                  <a:pt x="3026" y="3625141"/>
                </a:lnTo>
                <a:lnTo>
                  <a:pt x="1009" y="3485238"/>
                </a:lnTo>
                <a:lnTo>
                  <a:pt x="1009" y="3343963"/>
                </a:lnTo>
                <a:lnTo>
                  <a:pt x="0" y="3201317"/>
                </a:lnTo>
                <a:lnTo>
                  <a:pt x="1009" y="3057299"/>
                </a:lnTo>
                <a:lnTo>
                  <a:pt x="3026" y="2911223"/>
                </a:lnTo>
                <a:lnTo>
                  <a:pt x="4875" y="2765148"/>
                </a:lnTo>
                <a:lnTo>
                  <a:pt x="8909" y="2617015"/>
                </a:lnTo>
                <a:lnTo>
                  <a:pt x="13111" y="2467511"/>
                </a:lnTo>
                <a:lnTo>
                  <a:pt x="17986" y="2318006"/>
                </a:lnTo>
                <a:lnTo>
                  <a:pt x="24877" y="2167130"/>
                </a:lnTo>
                <a:lnTo>
                  <a:pt x="33114" y="2014883"/>
                </a:lnTo>
                <a:lnTo>
                  <a:pt x="41014" y="1861949"/>
                </a:lnTo>
                <a:lnTo>
                  <a:pt x="51099" y="1709016"/>
                </a:lnTo>
                <a:lnTo>
                  <a:pt x="63202" y="1554025"/>
                </a:lnTo>
                <a:lnTo>
                  <a:pt x="75304" y="1401092"/>
                </a:lnTo>
                <a:lnTo>
                  <a:pt x="89256" y="1245415"/>
                </a:lnTo>
                <a:lnTo>
                  <a:pt x="104552" y="1089053"/>
                </a:lnTo>
                <a:lnTo>
                  <a:pt x="120688" y="934748"/>
                </a:lnTo>
                <a:lnTo>
                  <a:pt x="139514" y="778385"/>
                </a:lnTo>
                <a:lnTo>
                  <a:pt x="159685" y="622709"/>
                </a:lnTo>
                <a:lnTo>
                  <a:pt x="179688" y="466346"/>
                </a:lnTo>
                <a:lnTo>
                  <a:pt x="203052" y="310670"/>
                </a:lnTo>
                <a:lnTo>
                  <a:pt x="226921" y="155679"/>
                </a:lnTo>
                <a:lnTo>
                  <a:pt x="248553" y="2121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9B047-1CB7-44F7-BBF7-120AE1B05DA3}"/>
              </a:ext>
            </a:extLst>
          </p:cNvPr>
          <p:cNvSpPr>
            <a:spLocks noGrp="1"/>
          </p:cNvSpPr>
          <p:nvPr>
            <p:ph type="title"/>
          </p:nvPr>
        </p:nvSpPr>
        <p:spPr>
          <a:xfrm>
            <a:off x="4376615" y="568345"/>
            <a:ext cx="7327656" cy="1560716"/>
          </a:xfrm>
        </p:spPr>
        <p:txBody>
          <a:bodyPr>
            <a:normAutofit/>
          </a:bodyPr>
          <a:lstStyle/>
          <a:p>
            <a:r>
              <a:rPr lang="en-GB" b="1"/>
              <a:t>Job Description </a:t>
            </a:r>
          </a:p>
        </p:txBody>
      </p:sp>
      <p:sp>
        <p:nvSpPr>
          <p:cNvPr id="17" name="Freeform: Shape 16">
            <a:extLst>
              <a:ext uri="{FF2B5EF4-FFF2-40B4-BE49-F238E27FC236}">
                <a16:creationId xmlns:a16="http://schemas.microsoft.com/office/drawing/2014/main" id="{5585A755-0CAB-454D-A480-9DA14C309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94935" y="2"/>
            <a:ext cx="968535" cy="6858001"/>
          </a:xfrm>
          <a:custGeom>
            <a:avLst/>
            <a:gdLst>
              <a:gd name="connsiteX0" fmla="*/ 968535 w 968535"/>
              <a:gd name="connsiteY0" fmla="*/ 6858000 h 6858001"/>
              <a:gd name="connsiteX1" fmla="*/ 905354 w 968535"/>
              <a:gd name="connsiteY1" fmla="*/ 6858000 h 6858001"/>
              <a:gd name="connsiteX2" fmla="*/ 905354 w 968535"/>
              <a:gd name="connsiteY2" fmla="*/ 6858001 h 6858001"/>
              <a:gd name="connsiteX3" fmla="*/ 968535 w 968535"/>
              <a:gd name="connsiteY3" fmla="*/ 6858001 h 6858001"/>
              <a:gd name="connsiteX4" fmla="*/ 64358 w 968535"/>
              <a:gd name="connsiteY4" fmla="*/ 0 h 6858001"/>
              <a:gd name="connsiteX5" fmla="*/ 1177 w 968535"/>
              <a:gd name="connsiteY5" fmla="*/ 0 h 6858001"/>
              <a:gd name="connsiteX6" fmla="*/ 26222 w 968535"/>
              <a:gd name="connsiteY6" fmla="*/ 155677 h 6858001"/>
              <a:gd name="connsiteX7" fmla="*/ 50091 w 968535"/>
              <a:gd name="connsiteY7" fmla="*/ 310668 h 6858001"/>
              <a:gd name="connsiteX8" fmla="*/ 73455 w 968535"/>
              <a:gd name="connsiteY8" fmla="*/ 466344 h 6858001"/>
              <a:gd name="connsiteX9" fmla="*/ 93458 w 968535"/>
              <a:gd name="connsiteY9" fmla="*/ 622707 h 6858001"/>
              <a:gd name="connsiteX10" fmla="*/ 113629 w 968535"/>
              <a:gd name="connsiteY10" fmla="*/ 778383 h 6858001"/>
              <a:gd name="connsiteX11" fmla="*/ 132455 w 968535"/>
              <a:gd name="connsiteY11" fmla="*/ 934746 h 6858001"/>
              <a:gd name="connsiteX12" fmla="*/ 148591 w 968535"/>
              <a:gd name="connsiteY12" fmla="*/ 1089051 h 6858001"/>
              <a:gd name="connsiteX13" fmla="*/ 163887 w 968535"/>
              <a:gd name="connsiteY13" fmla="*/ 1245413 h 6858001"/>
              <a:gd name="connsiteX14" fmla="*/ 177839 w 968535"/>
              <a:gd name="connsiteY14" fmla="*/ 1401090 h 6858001"/>
              <a:gd name="connsiteX15" fmla="*/ 189941 w 968535"/>
              <a:gd name="connsiteY15" fmla="*/ 1554023 h 6858001"/>
              <a:gd name="connsiteX16" fmla="*/ 202044 w 968535"/>
              <a:gd name="connsiteY16" fmla="*/ 1709014 h 6858001"/>
              <a:gd name="connsiteX17" fmla="*/ 212129 w 968535"/>
              <a:gd name="connsiteY17" fmla="*/ 1861947 h 6858001"/>
              <a:gd name="connsiteX18" fmla="*/ 220029 w 968535"/>
              <a:gd name="connsiteY18" fmla="*/ 2014881 h 6858001"/>
              <a:gd name="connsiteX19" fmla="*/ 228266 w 968535"/>
              <a:gd name="connsiteY19" fmla="*/ 2167128 h 6858001"/>
              <a:gd name="connsiteX20" fmla="*/ 235157 w 968535"/>
              <a:gd name="connsiteY20" fmla="*/ 2318004 h 6858001"/>
              <a:gd name="connsiteX21" fmla="*/ 240032 w 968535"/>
              <a:gd name="connsiteY21" fmla="*/ 2467509 h 6858001"/>
              <a:gd name="connsiteX22" fmla="*/ 244234 w 968535"/>
              <a:gd name="connsiteY22" fmla="*/ 2617013 h 6858001"/>
              <a:gd name="connsiteX23" fmla="*/ 248268 w 968535"/>
              <a:gd name="connsiteY23" fmla="*/ 2765146 h 6858001"/>
              <a:gd name="connsiteX24" fmla="*/ 250117 w 968535"/>
              <a:gd name="connsiteY24" fmla="*/ 2911221 h 6858001"/>
              <a:gd name="connsiteX25" fmla="*/ 252134 w 968535"/>
              <a:gd name="connsiteY25" fmla="*/ 3057297 h 6858001"/>
              <a:gd name="connsiteX26" fmla="*/ 253143 w 968535"/>
              <a:gd name="connsiteY26" fmla="*/ 3201315 h 6858001"/>
              <a:gd name="connsiteX27" fmla="*/ 252134 w 968535"/>
              <a:gd name="connsiteY27" fmla="*/ 3343961 h 6858001"/>
              <a:gd name="connsiteX28" fmla="*/ 252134 w 968535"/>
              <a:gd name="connsiteY28" fmla="*/ 3485236 h 6858001"/>
              <a:gd name="connsiteX29" fmla="*/ 250117 w 968535"/>
              <a:gd name="connsiteY29" fmla="*/ 3625139 h 6858001"/>
              <a:gd name="connsiteX30" fmla="*/ 247092 w 968535"/>
              <a:gd name="connsiteY30" fmla="*/ 3762299 h 6858001"/>
              <a:gd name="connsiteX31" fmla="*/ 244234 w 968535"/>
              <a:gd name="connsiteY31" fmla="*/ 3898087 h 6858001"/>
              <a:gd name="connsiteX32" fmla="*/ 241040 w 968535"/>
              <a:gd name="connsiteY32" fmla="*/ 4031133 h 6858001"/>
              <a:gd name="connsiteX33" fmla="*/ 236166 w 968535"/>
              <a:gd name="connsiteY33" fmla="*/ 4163492 h 6858001"/>
              <a:gd name="connsiteX34" fmla="*/ 230955 w 968535"/>
              <a:gd name="connsiteY34" fmla="*/ 4293793 h 6858001"/>
              <a:gd name="connsiteX35" fmla="*/ 226249 w 968535"/>
              <a:gd name="connsiteY35" fmla="*/ 4421352 h 6858001"/>
              <a:gd name="connsiteX36" fmla="*/ 212969 w 968535"/>
              <a:gd name="connsiteY36" fmla="*/ 4670298 h 6858001"/>
              <a:gd name="connsiteX37" fmla="*/ 198850 w 968535"/>
              <a:gd name="connsiteY37" fmla="*/ 4908956 h 6858001"/>
              <a:gd name="connsiteX38" fmla="*/ 184058 w 968535"/>
              <a:gd name="connsiteY38" fmla="*/ 5138013 h 6858001"/>
              <a:gd name="connsiteX39" fmla="*/ 167753 w 968535"/>
              <a:gd name="connsiteY39" fmla="*/ 5354726 h 6858001"/>
              <a:gd name="connsiteX40" fmla="*/ 150776 w 968535"/>
              <a:gd name="connsiteY40" fmla="*/ 5561838 h 6858001"/>
              <a:gd name="connsiteX41" fmla="*/ 132455 w 968535"/>
              <a:gd name="connsiteY41" fmla="*/ 5753862 h 6858001"/>
              <a:gd name="connsiteX42" fmla="*/ 114469 w 968535"/>
              <a:gd name="connsiteY42" fmla="*/ 5934227 h 6858001"/>
              <a:gd name="connsiteX43" fmla="*/ 96484 w 968535"/>
              <a:gd name="connsiteY43" fmla="*/ 6100191 h 6858001"/>
              <a:gd name="connsiteX44" fmla="*/ 79507 w 968535"/>
              <a:gd name="connsiteY44" fmla="*/ 6252438 h 6858001"/>
              <a:gd name="connsiteX45" fmla="*/ 63370 w 968535"/>
              <a:gd name="connsiteY45" fmla="*/ 6387541 h 6858001"/>
              <a:gd name="connsiteX46" fmla="*/ 48074 w 968535"/>
              <a:gd name="connsiteY46" fmla="*/ 6509613 h 6858001"/>
              <a:gd name="connsiteX47" fmla="*/ 35299 w 968535"/>
              <a:gd name="connsiteY47" fmla="*/ 6612483 h 6858001"/>
              <a:gd name="connsiteX48" fmla="*/ 23197 w 968535"/>
              <a:gd name="connsiteY48" fmla="*/ 6698894 h 6858001"/>
              <a:gd name="connsiteX49" fmla="*/ 5883 w 968535"/>
              <a:gd name="connsiteY49" fmla="*/ 6817538 h 6858001"/>
              <a:gd name="connsiteX50" fmla="*/ 0 w 968535"/>
              <a:gd name="connsiteY50" fmla="*/ 6858000 h 6858001"/>
              <a:gd name="connsiteX51" fmla="*/ 63181 w 968535"/>
              <a:gd name="connsiteY51" fmla="*/ 6858000 h 6858001"/>
              <a:gd name="connsiteX52" fmla="*/ 69064 w 968535"/>
              <a:gd name="connsiteY52" fmla="*/ 6817538 h 6858001"/>
              <a:gd name="connsiteX53" fmla="*/ 86378 w 968535"/>
              <a:gd name="connsiteY53" fmla="*/ 6698894 h 6858001"/>
              <a:gd name="connsiteX54" fmla="*/ 98480 w 968535"/>
              <a:gd name="connsiteY54" fmla="*/ 6612483 h 6858001"/>
              <a:gd name="connsiteX55" fmla="*/ 111255 w 968535"/>
              <a:gd name="connsiteY55" fmla="*/ 6509613 h 6858001"/>
              <a:gd name="connsiteX56" fmla="*/ 126551 w 968535"/>
              <a:gd name="connsiteY56" fmla="*/ 6387541 h 6858001"/>
              <a:gd name="connsiteX57" fmla="*/ 142688 w 968535"/>
              <a:gd name="connsiteY57" fmla="*/ 6252438 h 6858001"/>
              <a:gd name="connsiteX58" fmla="*/ 159665 w 968535"/>
              <a:gd name="connsiteY58" fmla="*/ 6100191 h 6858001"/>
              <a:gd name="connsiteX59" fmla="*/ 177650 w 968535"/>
              <a:gd name="connsiteY59" fmla="*/ 5934227 h 6858001"/>
              <a:gd name="connsiteX60" fmla="*/ 195636 w 968535"/>
              <a:gd name="connsiteY60" fmla="*/ 5753862 h 6858001"/>
              <a:gd name="connsiteX61" fmla="*/ 213957 w 968535"/>
              <a:gd name="connsiteY61" fmla="*/ 5561838 h 6858001"/>
              <a:gd name="connsiteX62" fmla="*/ 230934 w 968535"/>
              <a:gd name="connsiteY62" fmla="*/ 5354726 h 6858001"/>
              <a:gd name="connsiteX63" fmla="*/ 247239 w 968535"/>
              <a:gd name="connsiteY63" fmla="*/ 5138013 h 6858001"/>
              <a:gd name="connsiteX64" fmla="*/ 262031 w 968535"/>
              <a:gd name="connsiteY64" fmla="*/ 4908956 h 6858001"/>
              <a:gd name="connsiteX65" fmla="*/ 276150 w 968535"/>
              <a:gd name="connsiteY65" fmla="*/ 4670298 h 6858001"/>
              <a:gd name="connsiteX66" fmla="*/ 289430 w 968535"/>
              <a:gd name="connsiteY66" fmla="*/ 4421352 h 6858001"/>
              <a:gd name="connsiteX67" fmla="*/ 294136 w 968535"/>
              <a:gd name="connsiteY67" fmla="*/ 4293793 h 6858001"/>
              <a:gd name="connsiteX68" fmla="*/ 299347 w 968535"/>
              <a:gd name="connsiteY68" fmla="*/ 4163492 h 6858001"/>
              <a:gd name="connsiteX69" fmla="*/ 304221 w 968535"/>
              <a:gd name="connsiteY69" fmla="*/ 4031133 h 6858001"/>
              <a:gd name="connsiteX70" fmla="*/ 307415 w 968535"/>
              <a:gd name="connsiteY70" fmla="*/ 3898087 h 6858001"/>
              <a:gd name="connsiteX71" fmla="*/ 310273 w 968535"/>
              <a:gd name="connsiteY71" fmla="*/ 3762299 h 6858001"/>
              <a:gd name="connsiteX72" fmla="*/ 313298 w 968535"/>
              <a:gd name="connsiteY72" fmla="*/ 3625139 h 6858001"/>
              <a:gd name="connsiteX73" fmla="*/ 315315 w 968535"/>
              <a:gd name="connsiteY73" fmla="*/ 3485236 h 6858001"/>
              <a:gd name="connsiteX74" fmla="*/ 315315 w 968535"/>
              <a:gd name="connsiteY74" fmla="*/ 3343961 h 6858001"/>
              <a:gd name="connsiteX75" fmla="*/ 316324 w 968535"/>
              <a:gd name="connsiteY75" fmla="*/ 3201315 h 6858001"/>
              <a:gd name="connsiteX76" fmla="*/ 315315 w 968535"/>
              <a:gd name="connsiteY76" fmla="*/ 3057297 h 6858001"/>
              <a:gd name="connsiteX77" fmla="*/ 313298 w 968535"/>
              <a:gd name="connsiteY77" fmla="*/ 2911221 h 6858001"/>
              <a:gd name="connsiteX78" fmla="*/ 311449 w 968535"/>
              <a:gd name="connsiteY78" fmla="*/ 2765146 h 6858001"/>
              <a:gd name="connsiteX79" fmla="*/ 307415 w 968535"/>
              <a:gd name="connsiteY79" fmla="*/ 2617013 h 6858001"/>
              <a:gd name="connsiteX80" fmla="*/ 303213 w 968535"/>
              <a:gd name="connsiteY80" fmla="*/ 2467509 h 6858001"/>
              <a:gd name="connsiteX81" fmla="*/ 298338 w 968535"/>
              <a:gd name="connsiteY81" fmla="*/ 2318004 h 6858001"/>
              <a:gd name="connsiteX82" fmla="*/ 291447 w 968535"/>
              <a:gd name="connsiteY82" fmla="*/ 2167128 h 6858001"/>
              <a:gd name="connsiteX83" fmla="*/ 283210 w 968535"/>
              <a:gd name="connsiteY83" fmla="*/ 2014881 h 6858001"/>
              <a:gd name="connsiteX84" fmla="*/ 275310 w 968535"/>
              <a:gd name="connsiteY84" fmla="*/ 1861947 h 6858001"/>
              <a:gd name="connsiteX85" fmla="*/ 265225 w 968535"/>
              <a:gd name="connsiteY85" fmla="*/ 1709014 h 6858001"/>
              <a:gd name="connsiteX86" fmla="*/ 253122 w 968535"/>
              <a:gd name="connsiteY86" fmla="*/ 1554023 h 6858001"/>
              <a:gd name="connsiteX87" fmla="*/ 241020 w 968535"/>
              <a:gd name="connsiteY87" fmla="*/ 1401090 h 6858001"/>
              <a:gd name="connsiteX88" fmla="*/ 227068 w 968535"/>
              <a:gd name="connsiteY88" fmla="*/ 1245413 h 6858001"/>
              <a:gd name="connsiteX89" fmla="*/ 211772 w 968535"/>
              <a:gd name="connsiteY89" fmla="*/ 1089051 h 6858001"/>
              <a:gd name="connsiteX90" fmla="*/ 195636 w 968535"/>
              <a:gd name="connsiteY90" fmla="*/ 934746 h 6858001"/>
              <a:gd name="connsiteX91" fmla="*/ 176810 w 968535"/>
              <a:gd name="connsiteY91" fmla="*/ 778383 h 6858001"/>
              <a:gd name="connsiteX92" fmla="*/ 156639 w 968535"/>
              <a:gd name="connsiteY92" fmla="*/ 622707 h 6858001"/>
              <a:gd name="connsiteX93" fmla="*/ 136636 w 968535"/>
              <a:gd name="connsiteY93" fmla="*/ 466344 h 6858001"/>
              <a:gd name="connsiteX94" fmla="*/ 113272 w 968535"/>
              <a:gd name="connsiteY94" fmla="*/ 310668 h 6858001"/>
              <a:gd name="connsiteX95" fmla="*/ 89403 w 968535"/>
              <a:gd name="connsiteY95" fmla="*/ 15567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68535" h="6858001">
                <a:moveTo>
                  <a:pt x="968535" y="6858000"/>
                </a:moveTo>
                <a:lnTo>
                  <a:pt x="905354" y="6858000"/>
                </a:lnTo>
                <a:lnTo>
                  <a:pt x="905354" y="6858001"/>
                </a:lnTo>
                <a:lnTo>
                  <a:pt x="968535" y="6858001"/>
                </a:lnTo>
                <a:close/>
                <a:moveTo>
                  <a:pt x="64358" y="0"/>
                </a:moveTo>
                <a:lnTo>
                  <a:pt x="1177" y="0"/>
                </a:lnTo>
                <a:lnTo>
                  <a:pt x="26222" y="155677"/>
                </a:lnTo>
                <a:lnTo>
                  <a:pt x="50091" y="310668"/>
                </a:lnTo>
                <a:lnTo>
                  <a:pt x="73455" y="466344"/>
                </a:lnTo>
                <a:lnTo>
                  <a:pt x="93458" y="622707"/>
                </a:lnTo>
                <a:lnTo>
                  <a:pt x="113629" y="778383"/>
                </a:lnTo>
                <a:lnTo>
                  <a:pt x="132455" y="934746"/>
                </a:lnTo>
                <a:lnTo>
                  <a:pt x="148591" y="1089051"/>
                </a:lnTo>
                <a:lnTo>
                  <a:pt x="163887" y="1245413"/>
                </a:lnTo>
                <a:lnTo>
                  <a:pt x="177839" y="1401090"/>
                </a:lnTo>
                <a:lnTo>
                  <a:pt x="189941" y="1554023"/>
                </a:lnTo>
                <a:lnTo>
                  <a:pt x="202044" y="1709014"/>
                </a:lnTo>
                <a:lnTo>
                  <a:pt x="212129" y="1861947"/>
                </a:lnTo>
                <a:lnTo>
                  <a:pt x="220029" y="2014881"/>
                </a:lnTo>
                <a:lnTo>
                  <a:pt x="228266" y="2167128"/>
                </a:lnTo>
                <a:lnTo>
                  <a:pt x="235157" y="2318004"/>
                </a:lnTo>
                <a:lnTo>
                  <a:pt x="240032" y="2467509"/>
                </a:lnTo>
                <a:lnTo>
                  <a:pt x="244234" y="2617013"/>
                </a:lnTo>
                <a:lnTo>
                  <a:pt x="248268" y="2765146"/>
                </a:lnTo>
                <a:lnTo>
                  <a:pt x="250117" y="2911221"/>
                </a:lnTo>
                <a:lnTo>
                  <a:pt x="252134" y="3057297"/>
                </a:lnTo>
                <a:lnTo>
                  <a:pt x="253143" y="3201315"/>
                </a:lnTo>
                <a:lnTo>
                  <a:pt x="252134" y="3343961"/>
                </a:lnTo>
                <a:lnTo>
                  <a:pt x="252134" y="3485236"/>
                </a:lnTo>
                <a:lnTo>
                  <a:pt x="250117" y="3625139"/>
                </a:lnTo>
                <a:lnTo>
                  <a:pt x="247092" y="3762299"/>
                </a:lnTo>
                <a:lnTo>
                  <a:pt x="244234" y="3898087"/>
                </a:lnTo>
                <a:lnTo>
                  <a:pt x="241040" y="4031133"/>
                </a:lnTo>
                <a:lnTo>
                  <a:pt x="236166" y="4163492"/>
                </a:lnTo>
                <a:lnTo>
                  <a:pt x="230955" y="4293793"/>
                </a:lnTo>
                <a:lnTo>
                  <a:pt x="226249" y="4421352"/>
                </a:lnTo>
                <a:lnTo>
                  <a:pt x="212969" y="4670298"/>
                </a:lnTo>
                <a:lnTo>
                  <a:pt x="198850" y="4908956"/>
                </a:lnTo>
                <a:lnTo>
                  <a:pt x="184058" y="5138013"/>
                </a:lnTo>
                <a:lnTo>
                  <a:pt x="167753" y="5354726"/>
                </a:lnTo>
                <a:lnTo>
                  <a:pt x="150776" y="5561838"/>
                </a:lnTo>
                <a:lnTo>
                  <a:pt x="132455" y="5753862"/>
                </a:lnTo>
                <a:lnTo>
                  <a:pt x="114469" y="5934227"/>
                </a:lnTo>
                <a:lnTo>
                  <a:pt x="96484" y="6100191"/>
                </a:lnTo>
                <a:lnTo>
                  <a:pt x="79507" y="6252438"/>
                </a:lnTo>
                <a:lnTo>
                  <a:pt x="63370" y="6387541"/>
                </a:lnTo>
                <a:lnTo>
                  <a:pt x="48074" y="6509613"/>
                </a:lnTo>
                <a:lnTo>
                  <a:pt x="35299" y="6612483"/>
                </a:lnTo>
                <a:lnTo>
                  <a:pt x="23197" y="6698894"/>
                </a:lnTo>
                <a:lnTo>
                  <a:pt x="5883" y="6817538"/>
                </a:lnTo>
                <a:lnTo>
                  <a:pt x="0" y="6858000"/>
                </a:lnTo>
                <a:lnTo>
                  <a:pt x="63181" y="6858000"/>
                </a:lnTo>
                <a:lnTo>
                  <a:pt x="69064" y="6817538"/>
                </a:lnTo>
                <a:lnTo>
                  <a:pt x="86378" y="6698894"/>
                </a:lnTo>
                <a:lnTo>
                  <a:pt x="98480" y="6612483"/>
                </a:lnTo>
                <a:lnTo>
                  <a:pt x="111255" y="6509613"/>
                </a:lnTo>
                <a:lnTo>
                  <a:pt x="126551" y="6387541"/>
                </a:lnTo>
                <a:lnTo>
                  <a:pt x="142688" y="6252438"/>
                </a:lnTo>
                <a:lnTo>
                  <a:pt x="159665" y="6100191"/>
                </a:lnTo>
                <a:lnTo>
                  <a:pt x="177650" y="5934227"/>
                </a:lnTo>
                <a:lnTo>
                  <a:pt x="195636" y="5753862"/>
                </a:lnTo>
                <a:lnTo>
                  <a:pt x="213957" y="5561838"/>
                </a:lnTo>
                <a:lnTo>
                  <a:pt x="230934" y="5354726"/>
                </a:lnTo>
                <a:lnTo>
                  <a:pt x="247239" y="5138013"/>
                </a:lnTo>
                <a:lnTo>
                  <a:pt x="262031" y="4908956"/>
                </a:lnTo>
                <a:lnTo>
                  <a:pt x="276150" y="4670298"/>
                </a:lnTo>
                <a:lnTo>
                  <a:pt x="289430" y="4421352"/>
                </a:lnTo>
                <a:lnTo>
                  <a:pt x="294136" y="4293793"/>
                </a:lnTo>
                <a:lnTo>
                  <a:pt x="299347" y="4163492"/>
                </a:lnTo>
                <a:lnTo>
                  <a:pt x="304221" y="4031133"/>
                </a:lnTo>
                <a:lnTo>
                  <a:pt x="307415" y="3898087"/>
                </a:lnTo>
                <a:lnTo>
                  <a:pt x="310273" y="3762299"/>
                </a:lnTo>
                <a:lnTo>
                  <a:pt x="313298" y="3625139"/>
                </a:lnTo>
                <a:lnTo>
                  <a:pt x="315315" y="3485236"/>
                </a:lnTo>
                <a:lnTo>
                  <a:pt x="315315" y="3343961"/>
                </a:lnTo>
                <a:lnTo>
                  <a:pt x="316324" y="3201315"/>
                </a:lnTo>
                <a:lnTo>
                  <a:pt x="315315" y="3057297"/>
                </a:lnTo>
                <a:lnTo>
                  <a:pt x="313298" y="2911221"/>
                </a:lnTo>
                <a:lnTo>
                  <a:pt x="311449" y="2765146"/>
                </a:lnTo>
                <a:lnTo>
                  <a:pt x="307415" y="2617013"/>
                </a:lnTo>
                <a:lnTo>
                  <a:pt x="303213" y="2467509"/>
                </a:lnTo>
                <a:lnTo>
                  <a:pt x="298338" y="2318004"/>
                </a:lnTo>
                <a:lnTo>
                  <a:pt x="291447" y="2167128"/>
                </a:lnTo>
                <a:lnTo>
                  <a:pt x="283210" y="2014881"/>
                </a:lnTo>
                <a:lnTo>
                  <a:pt x="275310" y="1861947"/>
                </a:lnTo>
                <a:lnTo>
                  <a:pt x="265225" y="1709014"/>
                </a:lnTo>
                <a:lnTo>
                  <a:pt x="253122" y="1554023"/>
                </a:lnTo>
                <a:lnTo>
                  <a:pt x="241020" y="1401090"/>
                </a:lnTo>
                <a:lnTo>
                  <a:pt x="227068" y="1245413"/>
                </a:lnTo>
                <a:lnTo>
                  <a:pt x="211772" y="1089051"/>
                </a:lnTo>
                <a:lnTo>
                  <a:pt x="195636" y="934746"/>
                </a:lnTo>
                <a:lnTo>
                  <a:pt x="176810" y="778383"/>
                </a:lnTo>
                <a:lnTo>
                  <a:pt x="156639" y="622707"/>
                </a:lnTo>
                <a:lnTo>
                  <a:pt x="136636" y="466344"/>
                </a:lnTo>
                <a:lnTo>
                  <a:pt x="113272" y="310668"/>
                </a:lnTo>
                <a:lnTo>
                  <a:pt x="89403" y="155677"/>
                </a:lnTo>
                <a:close/>
              </a:path>
            </a:pathLst>
          </a:custGeom>
          <a:solidFill>
            <a:srgbClr val="474B57"/>
          </a:solidFill>
          <a:ln>
            <a:noFill/>
          </a:ln>
        </p:spPr>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915876A-C214-401F-B8AF-3EFA8B701985}"/>
              </a:ext>
            </a:extLst>
          </p:cNvPr>
          <p:cNvSpPr>
            <a:spLocks noGrp="1"/>
          </p:cNvSpPr>
          <p:nvPr>
            <p:ph idx="1"/>
          </p:nvPr>
        </p:nvSpPr>
        <p:spPr>
          <a:xfrm>
            <a:off x="3963470" y="1645920"/>
            <a:ext cx="7740801" cy="4443984"/>
          </a:xfrm>
        </p:spPr>
        <p:txBody>
          <a:bodyPr>
            <a:normAutofit/>
          </a:bodyPr>
          <a:lstStyle/>
          <a:p>
            <a:r>
              <a:rPr lang="en-GB" sz="2400" dirty="0"/>
              <a:t>Malachi (2019) explain that they are a non profit organisation who specialise in support for children, parents and schools. </a:t>
            </a:r>
          </a:p>
          <a:p>
            <a:r>
              <a:rPr lang="en-GB" sz="2400" dirty="0"/>
              <a:t>Totaljobs(2019) state that a specialist, therapeutic, family support service named Malachi Is looking for the right candidate to fulfil the role of a self-motivated Family Support Worker. </a:t>
            </a:r>
          </a:p>
          <a:p>
            <a:r>
              <a:rPr lang="en-GB" sz="2400" dirty="0"/>
              <a:t>Totaljobs (2019) state that Malachi offers a variety of services to families and children in schools as well as other communities. </a:t>
            </a:r>
          </a:p>
          <a:p>
            <a:pPr marL="0" indent="0">
              <a:buNone/>
            </a:pPr>
            <a:endParaRPr lang="en-GB" dirty="0"/>
          </a:p>
          <a:p>
            <a:endParaRPr lang="en-GB" dirty="0"/>
          </a:p>
        </p:txBody>
      </p:sp>
    </p:spTree>
    <p:extLst>
      <p:ext uri="{BB962C8B-B14F-4D97-AF65-F5344CB8AC3E}">
        <p14:creationId xmlns:p14="http://schemas.microsoft.com/office/powerpoint/2010/main" val="44127120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45E55-51BB-46DB-A6DF-4C41021E1766}"/>
              </a:ext>
            </a:extLst>
          </p:cNvPr>
          <p:cNvSpPr>
            <a:spLocks noGrp="1"/>
          </p:cNvSpPr>
          <p:nvPr>
            <p:ph type="title"/>
          </p:nvPr>
        </p:nvSpPr>
        <p:spPr>
          <a:xfrm>
            <a:off x="1959203" y="169843"/>
            <a:ext cx="10553700" cy="845820"/>
          </a:xfrm>
        </p:spPr>
        <p:txBody>
          <a:bodyPr>
            <a:normAutofit fontScale="90000"/>
          </a:bodyPr>
          <a:lstStyle/>
          <a:p>
            <a:br>
              <a:rPr lang="en-GB" dirty="0"/>
            </a:br>
            <a:r>
              <a:rPr lang="en-GB" b="1" dirty="0"/>
              <a:t>Experience and Skills required for the job role. </a:t>
            </a:r>
            <a:br>
              <a:rPr lang="en-GB" dirty="0"/>
            </a:br>
            <a:endParaRPr lang="en-GB" dirty="0"/>
          </a:p>
        </p:txBody>
      </p:sp>
      <p:sp>
        <p:nvSpPr>
          <p:cNvPr id="3" name="Content Placeholder 2">
            <a:extLst>
              <a:ext uri="{FF2B5EF4-FFF2-40B4-BE49-F238E27FC236}">
                <a16:creationId xmlns:a16="http://schemas.microsoft.com/office/drawing/2014/main" id="{B6495C5A-28B5-4579-9FC3-D9F2B7D1350A}"/>
              </a:ext>
            </a:extLst>
          </p:cNvPr>
          <p:cNvSpPr>
            <a:spLocks noGrp="1"/>
          </p:cNvSpPr>
          <p:nvPr>
            <p:ph idx="1"/>
          </p:nvPr>
        </p:nvSpPr>
        <p:spPr>
          <a:xfrm>
            <a:off x="897775" y="2161083"/>
            <a:ext cx="9858893" cy="4676022"/>
          </a:xfrm>
        </p:spPr>
        <p:txBody>
          <a:bodyPr>
            <a:normAutofit fontScale="62500" lnSpcReduction="20000"/>
          </a:bodyPr>
          <a:lstStyle/>
          <a:p>
            <a:pPr marL="0" lvl="0" indent="0">
              <a:buNone/>
            </a:pPr>
            <a:endParaRPr lang="en-GB" dirty="0">
              <a:highlight>
                <a:srgbClr val="FFFF00"/>
              </a:highlight>
            </a:endParaRPr>
          </a:p>
          <a:p>
            <a:pPr algn="just"/>
            <a:r>
              <a:rPr lang="en-GB" dirty="0"/>
              <a:t>have a good standard of education including GCSE’s in English and Maths (or equivalent).</a:t>
            </a:r>
          </a:p>
          <a:p>
            <a:pPr lvl="0" algn="just"/>
            <a:r>
              <a:rPr lang="en-GB" dirty="0"/>
              <a:t>have Level 3 in Counselling or other therapeutic qualification.</a:t>
            </a:r>
          </a:p>
          <a:p>
            <a:pPr lvl="0" algn="just"/>
            <a:r>
              <a:rPr lang="en-GB" dirty="0"/>
              <a:t>have safeguarding and child protection awareness.</a:t>
            </a:r>
          </a:p>
          <a:p>
            <a:pPr lvl="0" algn="just"/>
            <a:r>
              <a:rPr lang="en-GB" dirty="0"/>
              <a:t>have an understanding and knowledge of child development.</a:t>
            </a:r>
          </a:p>
          <a:p>
            <a:pPr lvl="0" algn="just"/>
            <a:r>
              <a:rPr lang="en-GB" dirty="0"/>
              <a:t>be able to communicate effectively with children and families.</a:t>
            </a:r>
          </a:p>
          <a:p>
            <a:pPr lvl="0" algn="just"/>
            <a:r>
              <a:rPr lang="en-GB" dirty="0"/>
              <a:t>liaise with class teachers, Adults and Children’s Services and professionals within external agencies where appropriate.</a:t>
            </a:r>
          </a:p>
          <a:p>
            <a:pPr lvl="0" algn="just"/>
            <a:r>
              <a:rPr lang="en-GB" dirty="0"/>
              <a:t>maintain accurate written records, update the case tracker system to record assessments and action plans and produce high quality concise reports.</a:t>
            </a:r>
          </a:p>
          <a:p>
            <a:pPr lvl="0" algn="just"/>
            <a:r>
              <a:rPr lang="en-GB" dirty="0"/>
              <a:t>able to work on own initiative and as a member of a wider team.</a:t>
            </a:r>
          </a:p>
          <a:p>
            <a:pPr lvl="0" algn="just"/>
            <a:r>
              <a:rPr lang="en-GB" dirty="0"/>
              <a:t>ability to maintain a professional distance whilst fostering close working partnerships.</a:t>
            </a:r>
          </a:p>
          <a:p>
            <a:pPr lvl="0" algn="just"/>
            <a:r>
              <a:rPr lang="en-GB" dirty="0"/>
              <a:t>good IT skills.</a:t>
            </a:r>
          </a:p>
          <a:p>
            <a:pPr lvl="0" algn="just"/>
            <a:r>
              <a:rPr lang="en-GB" dirty="0"/>
              <a:t>have a full driving licence and access to your own vehicle is essential.</a:t>
            </a:r>
          </a:p>
          <a:p>
            <a:pPr lvl="0" algn="just"/>
            <a:r>
              <a:rPr lang="en-GB" dirty="0"/>
              <a:t>be committed to flexible working, travelling to different sites, school visits and multi-agency meetings.</a:t>
            </a:r>
          </a:p>
          <a:p>
            <a:pPr algn="just"/>
            <a:r>
              <a:rPr lang="en-GB" dirty="0"/>
              <a:t>Totaljobs (2019) state that the successful applicant must have previous experience of working with children on a one to one and group/family basis.</a:t>
            </a:r>
          </a:p>
          <a:p>
            <a:pPr lvl="0"/>
            <a:endParaRPr lang="en-GB" dirty="0">
              <a:highlight>
                <a:srgbClr val="FFFF00"/>
              </a:highlight>
            </a:endParaRPr>
          </a:p>
          <a:p>
            <a:endParaRPr lang="en-GB" dirty="0"/>
          </a:p>
        </p:txBody>
      </p:sp>
      <p:sp>
        <p:nvSpPr>
          <p:cNvPr id="4" name="TextBox 3">
            <a:extLst>
              <a:ext uri="{FF2B5EF4-FFF2-40B4-BE49-F238E27FC236}">
                <a16:creationId xmlns:a16="http://schemas.microsoft.com/office/drawing/2014/main" id="{55DF26D4-4164-42A1-9C7E-F28E84508C40}"/>
              </a:ext>
            </a:extLst>
          </p:cNvPr>
          <p:cNvSpPr txBox="1"/>
          <p:nvPr/>
        </p:nvSpPr>
        <p:spPr>
          <a:xfrm>
            <a:off x="480060" y="0"/>
            <a:ext cx="9144000" cy="1015663"/>
          </a:xfrm>
          <a:prstGeom prst="rect">
            <a:avLst/>
          </a:prstGeom>
          <a:noFill/>
        </p:spPr>
        <p:txBody>
          <a:bodyPr wrap="square" rtlCol="0">
            <a:spAutoFit/>
          </a:bodyPr>
          <a:lstStyle/>
          <a:p>
            <a:r>
              <a:rPr lang="en-GB" sz="6000" dirty="0"/>
              <a:t>Job Description </a:t>
            </a:r>
          </a:p>
        </p:txBody>
      </p:sp>
      <p:sp>
        <p:nvSpPr>
          <p:cNvPr id="5" name="Rectangle 4">
            <a:extLst>
              <a:ext uri="{FF2B5EF4-FFF2-40B4-BE49-F238E27FC236}">
                <a16:creationId xmlns:a16="http://schemas.microsoft.com/office/drawing/2014/main" id="{3E627816-1029-4404-B212-BAC625468EC4}"/>
              </a:ext>
            </a:extLst>
          </p:cNvPr>
          <p:cNvSpPr/>
          <p:nvPr/>
        </p:nvSpPr>
        <p:spPr>
          <a:xfrm>
            <a:off x="159158" y="1976417"/>
            <a:ext cx="1800045" cy="369332"/>
          </a:xfrm>
          <a:prstGeom prst="rect">
            <a:avLst/>
          </a:prstGeom>
        </p:spPr>
        <p:txBody>
          <a:bodyPr wrap="none">
            <a:spAutoFit/>
          </a:bodyPr>
          <a:lstStyle/>
          <a:p>
            <a:pPr lvl="0"/>
            <a:r>
              <a:rPr lang="en-GB" dirty="0"/>
              <a:t>(Totaljobs, 2019).</a:t>
            </a:r>
          </a:p>
        </p:txBody>
      </p:sp>
    </p:spTree>
    <p:extLst>
      <p:ext uri="{BB962C8B-B14F-4D97-AF65-F5344CB8AC3E}">
        <p14:creationId xmlns:p14="http://schemas.microsoft.com/office/powerpoint/2010/main" val="1968678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720E03-72AD-4C1A-A285-90BFB49B62F5}"/>
              </a:ext>
            </a:extLst>
          </p:cNvPr>
          <p:cNvSpPr>
            <a:spLocks noGrp="1"/>
          </p:cNvSpPr>
          <p:nvPr>
            <p:ph type="title"/>
          </p:nvPr>
        </p:nvSpPr>
        <p:spPr>
          <a:xfrm>
            <a:off x="173182" y="265056"/>
            <a:ext cx="10515600" cy="200140"/>
          </a:xfrm>
        </p:spPr>
        <p:txBody>
          <a:bodyPr>
            <a:normAutofit fontScale="90000"/>
          </a:bodyPr>
          <a:lstStyle/>
          <a:p>
            <a:r>
              <a:rPr lang="en-GB" b="1" dirty="0"/>
              <a:t>COMMUNICATION SKILLS.</a:t>
            </a:r>
          </a:p>
        </p:txBody>
      </p:sp>
      <p:sp>
        <p:nvSpPr>
          <p:cNvPr id="3" name="Content Placeholder 2">
            <a:extLst>
              <a:ext uri="{FF2B5EF4-FFF2-40B4-BE49-F238E27FC236}">
                <a16:creationId xmlns:a16="http://schemas.microsoft.com/office/drawing/2014/main" id="{3967A83C-E0F7-4040-A97D-106DF76F263A}"/>
              </a:ext>
            </a:extLst>
          </p:cNvPr>
          <p:cNvSpPr>
            <a:spLocks noGrp="1"/>
          </p:cNvSpPr>
          <p:nvPr>
            <p:ph idx="1"/>
          </p:nvPr>
        </p:nvSpPr>
        <p:spPr>
          <a:xfrm>
            <a:off x="3441467" y="897242"/>
            <a:ext cx="5708078" cy="5595632"/>
          </a:xfrm>
        </p:spPr>
        <p:txBody>
          <a:bodyPr>
            <a:normAutofit fontScale="32500" lnSpcReduction="20000"/>
          </a:bodyPr>
          <a:lstStyle/>
          <a:p>
            <a:r>
              <a:rPr lang="en-GB" sz="5600" dirty="0"/>
              <a:t>Isai </a:t>
            </a:r>
            <a:r>
              <a:rPr lang="en-GB" sz="5600" dirty="0" err="1"/>
              <a:t>Amutan</a:t>
            </a:r>
            <a:r>
              <a:rPr lang="en-GB" sz="5600" dirty="0"/>
              <a:t> et al (2019) state that effective communication skills aid the establishment of good professional collaborations and relationships. </a:t>
            </a:r>
          </a:p>
          <a:p>
            <a:r>
              <a:rPr lang="en-GB" sz="5600" dirty="0"/>
              <a:t>Isai </a:t>
            </a:r>
            <a:r>
              <a:rPr lang="en-GB" sz="5600" dirty="0" err="1"/>
              <a:t>Amutan</a:t>
            </a:r>
            <a:r>
              <a:rPr lang="en-GB" sz="5600" dirty="0"/>
              <a:t> at al (2019) explain that the 4C’s which create effective communication are Clarity, Conciseness, Completeness and Correctness.</a:t>
            </a:r>
            <a:endParaRPr lang="en-GB" sz="5600" dirty="0">
              <a:highlight>
                <a:srgbClr val="FFFF00"/>
              </a:highlight>
            </a:endParaRPr>
          </a:p>
          <a:p>
            <a:r>
              <a:rPr lang="en-GB" sz="5600" dirty="0"/>
              <a:t>Cottrell (2010) states that development of Rapport is the foundation to building good relationships with others. Rapport requires behaviours including: taking a genuine interest in the other person, skilful listening, making a connection, and developing mutual trust. </a:t>
            </a:r>
          </a:p>
          <a:p>
            <a:r>
              <a:rPr lang="en-GB" sz="5600" dirty="0"/>
              <a:t>Kyriacou (1998) explains how practitioners can establish mutual respect and rapport with children though being empathetic, sympathetic and understanding. </a:t>
            </a:r>
          </a:p>
          <a:p>
            <a:r>
              <a:rPr lang="en-GB" sz="5600" dirty="0"/>
              <a:t>Kyriacou (1998) also states that having the skills to develop this respect and rapport will be a helpful factor in the pastoral care role required by all who work with children, with a strong sense of respect and rapport children will feel comfortable to open up about their personal difficulties and problems.</a:t>
            </a:r>
          </a:p>
          <a:p>
            <a:endParaRPr lang="en-GB" sz="5600" dirty="0"/>
          </a:p>
          <a:p>
            <a:endParaRPr lang="en-GB" sz="5600" dirty="0"/>
          </a:p>
          <a:p>
            <a:endParaRPr lang="en-GB" sz="8000" dirty="0"/>
          </a:p>
          <a:p>
            <a:endParaRPr lang="en-GB" sz="5100" dirty="0"/>
          </a:p>
          <a:p>
            <a:endParaRPr lang="en-GB" sz="5100" dirty="0"/>
          </a:p>
          <a:p>
            <a:endParaRPr lang="en-GB" sz="5100" dirty="0"/>
          </a:p>
          <a:p>
            <a:endParaRPr lang="en-GB" sz="5100" dirty="0"/>
          </a:p>
          <a:p>
            <a:pPr marL="0" indent="0">
              <a:buNone/>
            </a:pPr>
            <a:endParaRPr lang="en-GB" dirty="0"/>
          </a:p>
        </p:txBody>
      </p:sp>
      <p:sp>
        <p:nvSpPr>
          <p:cNvPr id="4" name="TextBox 3">
            <a:extLst>
              <a:ext uri="{FF2B5EF4-FFF2-40B4-BE49-F238E27FC236}">
                <a16:creationId xmlns:a16="http://schemas.microsoft.com/office/drawing/2014/main" id="{3BE24257-F59B-42C3-855B-F8DF149F2745}"/>
              </a:ext>
            </a:extLst>
          </p:cNvPr>
          <p:cNvSpPr txBox="1"/>
          <p:nvPr/>
        </p:nvSpPr>
        <p:spPr>
          <a:xfrm>
            <a:off x="-1" y="897243"/>
            <a:ext cx="3441469" cy="6683964"/>
          </a:xfrm>
          <a:prstGeom prst="rect">
            <a:avLst/>
          </a:prstGeom>
          <a:noFill/>
          <a:ln>
            <a:solidFill>
              <a:schemeClr val="accent5">
                <a:lumMod val="50000"/>
              </a:schemeClr>
            </a:solidFill>
          </a:ln>
        </p:spPr>
        <p:txBody>
          <a:bodyPr wrap="square" rtlCol="0">
            <a:normAutofit fontScale="92500" lnSpcReduction="20000"/>
          </a:bodyPr>
          <a:lstStyle/>
          <a:p>
            <a:r>
              <a:rPr lang="en-GB" sz="1900" dirty="0"/>
              <a:t>SKILL/EXPERIENCE REQUIRED:</a:t>
            </a:r>
          </a:p>
          <a:p>
            <a:pPr marL="285750" indent="-285750">
              <a:buFont typeface="Arial" panose="020B0604020202020204" pitchFamily="34" charset="0"/>
              <a:buChar char="•"/>
            </a:pPr>
            <a:r>
              <a:rPr lang="en-GB" sz="1900" dirty="0"/>
              <a:t>Be able to communicate effectively with children and families (Totaljobs, 2019).</a:t>
            </a:r>
          </a:p>
          <a:p>
            <a:endParaRPr lang="en-GB" sz="1900" b="1" dirty="0"/>
          </a:p>
          <a:p>
            <a:pPr marL="285750" indent="-285750">
              <a:buFont typeface="Arial" panose="020B0604020202020204" pitchFamily="34" charset="0"/>
              <a:buChar char="•"/>
            </a:pPr>
            <a:r>
              <a:rPr lang="en-GB" sz="1900" dirty="0"/>
              <a:t>Ability to maintain a professional distance whilst fostering close working partnerships (Totaljobs, 2019).</a:t>
            </a:r>
          </a:p>
          <a:p>
            <a:endParaRPr lang="en-GB" sz="1900" dirty="0"/>
          </a:p>
          <a:p>
            <a:pPr marL="285750" indent="-285750">
              <a:buFont typeface="Arial" panose="020B0604020202020204" pitchFamily="34" charset="0"/>
              <a:buChar char="•"/>
            </a:pPr>
            <a:r>
              <a:rPr lang="en-GB" sz="1900" dirty="0"/>
              <a:t>Liaise with class teachers, Adults and Children’s Services and professionals within external agencies where appropriate (Totaljobs,2019). </a:t>
            </a:r>
          </a:p>
          <a:p>
            <a:pPr marL="285750" indent="-285750">
              <a:buFont typeface="Arial" panose="020B0604020202020204" pitchFamily="34" charset="0"/>
              <a:buChar char="•"/>
            </a:pPr>
            <a:endParaRPr lang="en-GB" sz="1900" dirty="0"/>
          </a:p>
          <a:p>
            <a:pPr marL="285750" indent="-285750">
              <a:buFont typeface="Arial" panose="020B0604020202020204" pitchFamily="34" charset="0"/>
              <a:buChar char="•"/>
            </a:pPr>
            <a:r>
              <a:rPr lang="en-GB" sz="1900" dirty="0"/>
              <a:t>Able to work on own initiative and as a member of a wider team (Totaljobs,2019).</a:t>
            </a:r>
          </a:p>
          <a:p>
            <a:endParaRPr lang="en-GB" sz="1900" dirty="0"/>
          </a:p>
          <a:p>
            <a:pPr marL="285750" indent="-285750">
              <a:buFont typeface="Arial" panose="020B0604020202020204" pitchFamily="34" charset="0"/>
              <a:buChar char="•"/>
            </a:pPr>
            <a:r>
              <a:rPr lang="en-GB" sz="1900" dirty="0"/>
              <a:t>Totaljobs (2019) state that the successful applicant must have previous experience of working with children on a one to one and group/family basis.</a:t>
            </a:r>
            <a:br>
              <a:rPr lang="en-GB" sz="1900" dirty="0">
                <a:highlight>
                  <a:srgbClr val="FFFF00"/>
                </a:highlight>
              </a:rPr>
            </a:br>
            <a:br>
              <a:rPr lang="en-GB" sz="1900" dirty="0"/>
            </a:br>
            <a:endParaRPr lang="en-GB" sz="1900"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2" name="Rectangle 1">
            <a:extLst>
              <a:ext uri="{FF2B5EF4-FFF2-40B4-BE49-F238E27FC236}">
                <a16:creationId xmlns:a16="http://schemas.microsoft.com/office/drawing/2014/main" id="{063C2FF5-0CAB-47E6-95A7-7C1AC1721262}"/>
              </a:ext>
            </a:extLst>
          </p:cNvPr>
          <p:cNvSpPr/>
          <p:nvPr/>
        </p:nvSpPr>
        <p:spPr>
          <a:xfrm>
            <a:off x="9149545" y="1728617"/>
            <a:ext cx="2759825" cy="5096233"/>
          </a:xfrm>
          <a:prstGeom prst="rect">
            <a:avLst/>
          </a:prstGeom>
        </p:spPr>
        <p:txBody>
          <a:bodyPr wrap="square">
            <a:normAutofit/>
          </a:bodyPr>
          <a:lstStyle/>
          <a:p>
            <a:r>
              <a:rPr lang="en-GB" dirty="0"/>
              <a:t>Cottrell (2010) states good behaviours for developing rapport include:</a:t>
            </a:r>
          </a:p>
          <a:p>
            <a:pPr>
              <a:buFontTx/>
              <a:buChar char="-"/>
            </a:pPr>
            <a:r>
              <a:rPr lang="en-GB" dirty="0"/>
              <a:t>Eye contact</a:t>
            </a:r>
          </a:p>
          <a:p>
            <a:pPr>
              <a:buFontTx/>
              <a:buChar char="-"/>
            </a:pPr>
            <a:r>
              <a:rPr lang="en-GB" dirty="0"/>
              <a:t>Genuine smile </a:t>
            </a:r>
          </a:p>
          <a:p>
            <a:pPr>
              <a:buFontTx/>
              <a:buChar char="-"/>
            </a:pPr>
            <a:r>
              <a:rPr lang="en-GB" dirty="0"/>
              <a:t>Helpfulness</a:t>
            </a:r>
          </a:p>
          <a:p>
            <a:pPr>
              <a:buFontTx/>
              <a:buChar char="-"/>
            </a:pPr>
            <a:r>
              <a:rPr lang="en-GB" dirty="0"/>
              <a:t>Friendly greetings</a:t>
            </a:r>
          </a:p>
          <a:p>
            <a:endParaRPr lang="en-GB" dirty="0"/>
          </a:p>
          <a:p>
            <a:r>
              <a:rPr lang="en-GB" dirty="0"/>
              <a:t>Tomlinson (2014) also states that communication skills can be developed through the skilful use of:</a:t>
            </a:r>
          </a:p>
          <a:p>
            <a:pPr>
              <a:buFontTx/>
              <a:buChar char="-"/>
            </a:pPr>
            <a:r>
              <a:rPr lang="en-GB" dirty="0"/>
              <a:t>Body posture</a:t>
            </a:r>
          </a:p>
          <a:p>
            <a:pPr>
              <a:buFontTx/>
              <a:buChar char="-"/>
            </a:pPr>
            <a:r>
              <a:rPr lang="en-GB" dirty="0"/>
              <a:t>Movement</a:t>
            </a:r>
          </a:p>
          <a:p>
            <a:pPr>
              <a:buFontTx/>
              <a:buChar char="-"/>
            </a:pPr>
            <a:r>
              <a:rPr lang="en-GB" dirty="0"/>
              <a:t>Voice tone quality</a:t>
            </a:r>
          </a:p>
          <a:p>
            <a:pPr>
              <a:buFontTx/>
              <a:buChar char="-"/>
            </a:pPr>
            <a:r>
              <a:rPr lang="en-GB" dirty="0"/>
              <a:t>Language content </a:t>
            </a:r>
          </a:p>
          <a:p>
            <a:pPr>
              <a:buFontTx/>
              <a:buChar char="-"/>
            </a:pPr>
            <a:r>
              <a:rPr lang="en-GB" dirty="0"/>
              <a:t>Listening and observational skills. </a:t>
            </a:r>
          </a:p>
        </p:txBody>
      </p:sp>
      <p:sp>
        <p:nvSpPr>
          <p:cNvPr id="7" name="TextBox 6">
            <a:extLst>
              <a:ext uri="{FF2B5EF4-FFF2-40B4-BE49-F238E27FC236}">
                <a16:creationId xmlns:a16="http://schemas.microsoft.com/office/drawing/2014/main" id="{BBC72BD3-AB93-4593-9B77-7A69A085A4D5}"/>
              </a:ext>
            </a:extLst>
          </p:cNvPr>
          <p:cNvSpPr txBox="1"/>
          <p:nvPr/>
        </p:nvSpPr>
        <p:spPr>
          <a:xfrm>
            <a:off x="8175346" y="103601"/>
            <a:ext cx="4128949" cy="923330"/>
          </a:xfrm>
          <a:prstGeom prst="rect">
            <a:avLst/>
          </a:prstGeom>
          <a:noFill/>
        </p:spPr>
        <p:txBody>
          <a:bodyPr wrap="square" rtlCol="0">
            <a:spAutoFit/>
          </a:bodyPr>
          <a:lstStyle/>
          <a:p>
            <a:r>
              <a:rPr lang="en-GB" dirty="0"/>
              <a:t>Communication is at the heart of all pastoral care. (Browne and Haylock, 2004).</a:t>
            </a:r>
          </a:p>
        </p:txBody>
      </p:sp>
    </p:spTree>
    <p:extLst>
      <p:ext uri="{BB962C8B-B14F-4D97-AF65-F5344CB8AC3E}">
        <p14:creationId xmlns:p14="http://schemas.microsoft.com/office/powerpoint/2010/main" val="1334401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C610A-DAFF-4856-B059-5A4CCB6E9195}"/>
              </a:ext>
            </a:extLst>
          </p:cNvPr>
          <p:cNvSpPr>
            <a:spLocks noGrp="1"/>
          </p:cNvSpPr>
          <p:nvPr>
            <p:ph type="title"/>
          </p:nvPr>
        </p:nvSpPr>
        <p:spPr>
          <a:xfrm>
            <a:off x="913774" y="0"/>
            <a:ext cx="10364451" cy="1596177"/>
          </a:xfrm>
        </p:spPr>
        <p:txBody>
          <a:bodyPr/>
          <a:lstStyle/>
          <a:p>
            <a:r>
              <a:rPr lang="en-GB" b="1" dirty="0"/>
              <a:t>TEAMWORK SKILLS</a:t>
            </a:r>
          </a:p>
        </p:txBody>
      </p:sp>
      <p:sp>
        <p:nvSpPr>
          <p:cNvPr id="4" name="TextBox 3">
            <a:extLst>
              <a:ext uri="{FF2B5EF4-FFF2-40B4-BE49-F238E27FC236}">
                <a16:creationId xmlns:a16="http://schemas.microsoft.com/office/drawing/2014/main" id="{E5D3F4D5-DB8C-4884-BEFE-9AA95875AF2B}"/>
              </a:ext>
            </a:extLst>
          </p:cNvPr>
          <p:cNvSpPr txBox="1"/>
          <p:nvPr/>
        </p:nvSpPr>
        <p:spPr>
          <a:xfrm>
            <a:off x="619297" y="1393508"/>
            <a:ext cx="4661363" cy="6186309"/>
          </a:xfrm>
          <a:prstGeom prst="rect">
            <a:avLst/>
          </a:prstGeom>
          <a:noFill/>
          <a:ln>
            <a:solidFill>
              <a:schemeClr val="accent5">
                <a:lumMod val="50000"/>
              </a:schemeClr>
            </a:solidFill>
          </a:ln>
        </p:spPr>
        <p:txBody>
          <a:bodyPr wrap="square" rtlCol="0">
            <a:spAutoFit/>
          </a:bodyPr>
          <a:lstStyle/>
          <a:p>
            <a:r>
              <a:rPr lang="en-GB" sz="2000" dirty="0"/>
              <a:t>SKILL/EXPERIENCE REQUIRED:</a:t>
            </a:r>
          </a:p>
          <a:p>
            <a:pPr marL="285750" indent="-285750">
              <a:buFont typeface="Arial" panose="020B0604020202020204" pitchFamily="34" charset="0"/>
              <a:buChar char="•"/>
            </a:pPr>
            <a:r>
              <a:rPr lang="en-GB" sz="2000" dirty="0"/>
              <a:t>Be able to communicate effectively with children and families (Totaljobs, 2019).</a:t>
            </a:r>
          </a:p>
          <a:p>
            <a:endParaRPr lang="en-GB" sz="2000" b="1" dirty="0"/>
          </a:p>
          <a:p>
            <a:pPr marL="285750" indent="-285750">
              <a:buFont typeface="Arial" panose="020B0604020202020204" pitchFamily="34" charset="0"/>
              <a:buChar char="•"/>
            </a:pPr>
            <a:r>
              <a:rPr lang="en-GB" sz="2000" dirty="0"/>
              <a:t>Ability to maintain a professional distance whilst fostering close working partnerships (Totaljobs, 2019).</a:t>
            </a:r>
          </a:p>
          <a:p>
            <a:endParaRPr lang="en-GB" sz="2000" dirty="0"/>
          </a:p>
          <a:p>
            <a:pPr marL="285750" indent="-285750">
              <a:buFont typeface="Arial" panose="020B0604020202020204" pitchFamily="34" charset="0"/>
              <a:buChar char="•"/>
            </a:pPr>
            <a:r>
              <a:rPr lang="en-GB" sz="2000" dirty="0"/>
              <a:t>Liaise with class teachers, Adults and Children’s Services and professionals within external agencies where appropriate (Totaljobs,2019).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Able to work on own initiative and as a member of a wider team (Totaljobs,2019).</a:t>
            </a:r>
            <a:br>
              <a:rPr lang="en-GB" sz="2000" dirty="0">
                <a:highlight>
                  <a:srgbClr val="FFFF00"/>
                </a:highlight>
              </a:rPr>
            </a:br>
            <a:br>
              <a:rPr lang="en-GB" sz="2000" dirty="0"/>
            </a:br>
            <a:endParaRPr lang="en-GB" sz="2000"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43271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0095E-A1D1-4114-A143-F6E46A08A895}"/>
              </a:ext>
            </a:extLst>
          </p:cNvPr>
          <p:cNvSpPr>
            <a:spLocks noGrp="1"/>
          </p:cNvSpPr>
          <p:nvPr>
            <p:ph type="title"/>
          </p:nvPr>
        </p:nvSpPr>
        <p:spPr>
          <a:xfrm>
            <a:off x="169717" y="0"/>
            <a:ext cx="9768840" cy="466148"/>
          </a:xfrm>
        </p:spPr>
        <p:txBody>
          <a:bodyPr>
            <a:normAutofit fontScale="90000"/>
          </a:bodyPr>
          <a:lstStyle/>
          <a:p>
            <a:br>
              <a:rPr lang="en-GB" b="1" dirty="0">
                <a:highlight>
                  <a:srgbClr val="FFFF00"/>
                </a:highlight>
              </a:rPr>
            </a:br>
            <a:r>
              <a:rPr lang="en-GB" b="1" dirty="0"/>
              <a:t>TEAMWORK SKILLS</a:t>
            </a:r>
            <a:br>
              <a:rPr lang="en-GB" dirty="0">
                <a:highlight>
                  <a:srgbClr val="FFFF00"/>
                </a:highlight>
              </a:rPr>
            </a:br>
            <a:endParaRPr lang="en-GB" dirty="0"/>
          </a:p>
        </p:txBody>
      </p:sp>
      <p:sp>
        <p:nvSpPr>
          <p:cNvPr id="4" name="TextBox 3">
            <a:extLst>
              <a:ext uri="{FF2B5EF4-FFF2-40B4-BE49-F238E27FC236}">
                <a16:creationId xmlns:a16="http://schemas.microsoft.com/office/drawing/2014/main" id="{3CB07392-D73A-43A8-9FAB-1F95C8EAE7D4}"/>
              </a:ext>
            </a:extLst>
          </p:cNvPr>
          <p:cNvSpPr txBox="1"/>
          <p:nvPr/>
        </p:nvSpPr>
        <p:spPr>
          <a:xfrm>
            <a:off x="115834" y="1243246"/>
            <a:ext cx="8823158" cy="2585323"/>
          </a:xfrm>
          <a:prstGeom prst="rect">
            <a:avLst/>
          </a:prstGeom>
          <a:solidFill>
            <a:schemeClr val="accent1">
              <a:lumMod val="40000"/>
              <a:lumOff val="60000"/>
            </a:schemeClr>
          </a:solidFill>
        </p:spPr>
        <p:txBody>
          <a:bodyPr wrap="square" rtlCol="0">
            <a:spAutoFit/>
          </a:bodyPr>
          <a:lstStyle/>
          <a:p>
            <a:pPr marL="285750" indent="-285750">
              <a:buFont typeface="Arial" panose="020B0604020202020204" pitchFamily="34" charset="0"/>
              <a:buChar char="•"/>
            </a:pPr>
            <a:r>
              <a:rPr lang="en-GB" dirty="0"/>
              <a:t>Cottrell (2010) states that good teamwork skills require intra personal skills- being able to manage ones own emotions and interpersonal skills – the ability to work with others. </a:t>
            </a:r>
          </a:p>
          <a:p>
            <a:endParaRPr lang="en-GB" dirty="0"/>
          </a:p>
          <a:p>
            <a:pPr marL="285750" indent="-285750">
              <a:buFont typeface="Arial" panose="020B0604020202020204" pitchFamily="34" charset="0"/>
              <a:buChar char="•"/>
            </a:pPr>
            <a:r>
              <a:rPr lang="en-GB" dirty="0"/>
              <a:t>According to Tomlinson (2004) characteristics and capabilities of those who possess good intrapersonal and interpersonal skills and emotional intelligence… include: Self awareness, Self regulation, trustworthiness, motivation, empathy and social skills</a:t>
            </a:r>
          </a:p>
          <a:p>
            <a:endParaRPr lang="en-GB" dirty="0"/>
          </a:p>
          <a:p>
            <a:pPr marL="285750" indent="-285750">
              <a:buFont typeface="Arial" panose="020B0604020202020204" pitchFamily="34" charset="0"/>
              <a:buChar char="•"/>
            </a:pPr>
            <a:r>
              <a:rPr lang="en-GB" dirty="0"/>
              <a:t>Tomlinson (2004) states that all the above characteristics/capabilities can be recognized, measured, practiced and enhanced. </a:t>
            </a:r>
          </a:p>
        </p:txBody>
      </p:sp>
      <p:sp>
        <p:nvSpPr>
          <p:cNvPr id="6" name="TextBox 5">
            <a:extLst>
              <a:ext uri="{FF2B5EF4-FFF2-40B4-BE49-F238E27FC236}">
                <a16:creationId xmlns:a16="http://schemas.microsoft.com/office/drawing/2014/main" id="{5E489D35-9319-49B6-99C7-ADCA45329618}"/>
              </a:ext>
            </a:extLst>
          </p:cNvPr>
          <p:cNvSpPr txBox="1"/>
          <p:nvPr/>
        </p:nvSpPr>
        <p:spPr>
          <a:xfrm>
            <a:off x="169717" y="3828569"/>
            <a:ext cx="6459683" cy="3139321"/>
          </a:xfrm>
          <a:prstGeom prst="rect">
            <a:avLst/>
          </a:prstGeom>
          <a:noFill/>
          <a:ln>
            <a:solidFill>
              <a:schemeClr val="accent1">
                <a:lumMod val="50000"/>
              </a:schemeClr>
            </a:solidFill>
          </a:ln>
        </p:spPr>
        <p:txBody>
          <a:bodyPr wrap="square" rtlCol="0">
            <a:spAutoFit/>
          </a:bodyPr>
          <a:lstStyle/>
          <a:p>
            <a:r>
              <a:rPr lang="en-GB" dirty="0" err="1"/>
              <a:t>Kickul</a:t>
            </a:r>
            <a:r>
              <a:rPr lang="en-GB" dirty="0"/>
              <a:t> and Neuman (2002) state that the interpersonal are includes: </a:t>
            </a:r>
          </a:p>
          <a:p>
            <a:pPr marL="285750" indent="-285750">
              <a:buFontTx/>
              <a:buChar char="-"/>
            </a:pPr>
            <a:r>
              <a:rPr lang="en-GB" dirty="0"/>
              <a:t>Conflict management </a:t>
            </a:r>
          </a:p>
          <a:p>
            <a:pPr marL="285750" indent="-285750">
              <a:buFontTx/>
              <a:buChar char="-"/>
            </a:pPr>
            <a:r>
              <a:rPr lang="en-GB" dirty="0"/>
              <a:t>Collaborative problem solving </a:t>
            </a:r>
          </a:p>
          <a:p>
            <a:pPr marL="285750" indent="-285750">
              <a:buFontTx/>
              <a:buChar char="-"/>
            </a:pPr>
            <a:r>
              <a:rPr lang="en-GB" dirty="0"/>
              <a:t>Communication </a:t>
            </a:r>
          </a:p>
          <a:p>
            <a:r>
              <a:rPr lang="en-GB" dirty="0"/>
              <a:t>And the intrapersonal (self management) area includes:</a:t>
            </a:r>
          </a:p>
          <a:p>
            <a:pPr marL="285750" indent="-285750">
              <a:buFontTx/>
              <a:buChar char="-"/>
            </a:pPr>
            <a:r>
              <a:rPr lang="en-GB" dirty="0"/>
              <a:t>performance management</a:t>
            </a:r>
          </a:p>
          <a:p>
            <a:pPr marL="285750" indent="-285750">
              <a:buFontTx/>
              <a:buChar char="-"/>
            </a:pPr>
            <a:r>
              <a:rPr lang="en-GB" dirty="0"/>
              <a:t>Planning and coordinating.</a:t>
            </a:r>
          </a:p>
          <a:p>
            <a:r>
              <a:rPr lang="en-GB" dirty="0"/>
              <a:t>Specific Knowledge, skills and abilities are required for a productive team. </a:t>
            </a:r>
          </a:p>
          <a:p>
            <a:endParaRPr lang="en-GB" dirty="0"/>
          </a:p>
        </p:txBody>
      </p:sp>
      <p:sp>
        <p:nvSpPr>
          <p:cNvPr id="7" name="TextBox 6">
            <a:extLst>
              <a:ext uri="{FF2B5EF4-FFF2-40B4-BE49-F238E27FC236}">
                <a16:creationId xmlns:a16="http://schemas.microsoft.com/office/drawing/2014/main" id="{50EE9DD5-D321-4125-B25A-C863796AEC80}"/>
              </a:ext>
            </a:extLst>
          </p:cNvPr>
          <p:cNvSpPr txBox="1"/>
          <p:nvPr/>
        </p:nvSpPr>
        <p:spPr>
          <a:xfrm>
            <a:off x="8938992" y="466149"/>
            <a:ext cx="3273533" cy="6186309"/>
          </a:xfrm>
          <a:prstGeom prst="rect">
            <a:avLst/>
          </a:prstGeom>
          <a:noFill/>
        </p:spPr>
        <p:txBody>
          <a:bodyPr wrap="square" rtlCol="0">
            <a:spAutoFit/>
          </a:bodyPr>
          <a:lstStyle/>
          <a:p>
            <a:pPr marL="285750" indent="-285750">
              <a:buFont typeface="Arial" panose="020B0604020202020204" pitchFamily="34" charset="0"/>
              <a:buChar char="•"/>
            </a:pPr>
            <a:r>
              <a:rPr lang="en-GB" dirty="0" err="1"/>
              <a:t>Kickul</a:t>
            </a:r>
            <a:r>
              <a:rPr lang="en-GB" dirty="0"/>
              <a:t> and Neuman (2002) explain how certain personality traits may be more effective than others in increasing team Knowledge, skills and abilities. </a:t>
            </a:r>
          </a:p>
          <a:p>
            <a:pPr marL="285750" indent="-285750">
              <a:buFont typeface="Arial" panose="020B0604020202020204" pitchFamily="34" charset="0"/>
              <a:buChar char="•"/>
            </a:pPr>
            <a:r>
              <a:rPr lang="en-GB" dirty="0" err="1"/>
              <a:t>Kickul</a:t>
            </a:r>
            <a:r>
              <a:rPr lang="en-GB" dirty="0"/>
              <a:t> and Neuman (2002) explain that  people who have the behaviour involved with these traits are often effective at encouraging others to work as a team to accomplish targets.</a:t>
            </a:r>
          </a:p>
          <a:p>
            <a:pPr marL="285750" indent="-285750">
              <a:buFont typeface="Arial" panose="020B0604020202020204" pitchFamily="34" charset="0"/>
              <a:buChar char="•"/>
            </a:pPr>
            <a:r>
              <a:rPr lang="en-GB" dirty="0" err="1"/>
              <a:t>Kickul</a:t>
            </a:r>
            <a:r>
              <a:rPr lang="en-GB" dirty="0"/>
              <a:t> and Neuman (2002) states that extroverts are enthusiastic, outgoing and friendly who in a group situation will exhibit leader behaviours, actively participating in discussions.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038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1BCB8-2F76-4765-BB2B-FD0FF7D717ED}"/>
              </a:ext>
            </a:extLst>
          </p:cNvPr>
          <p:cNvSpPr>
            <a:spLocks noGrp="1"/>
          </p:cNvSpPr>
          <p:nvPr>
            <p:ph type="title"/>
          </p:nvPr>
        </p:nvSpPr>
        <p:spPr>
          <a:xfrm>
            <a:off x="383546" y="202584"/>
            <a:ext cx="11457934" cy="1694795"/>
          </a:xfrm>
        </p:spPr>
        <p:txBody>
          <a:bodyPr>
            <a:normAutofit fontScale="90000"/>
          </a:bodyPr>
          <a:lstStyle/>
          <a:p>
            <a:r>
              <a:rPr lang="en-GB" b="1" dirty="0"/>
              <a:t>REFLECTION OF COMMUNICATION SKILL USING KOLBS REFLECTIVE MODEL. </a:t>
            </a:r>
          </a:p>
        </p:txBody>
      </p:sp>
      <p:sp>
        <p:nvSpPr>
          <p:cNvPr id="3" name="Content Placeholder 2">
            <a:extLst>
              <a:ext uri="{FF2B5EF4-FFF2-40B4-BE49-F238E27FC236}">
                <a16:creationId xmlns:a16="http://schemas.microsoft.com/office/drawing/2014/main" id="{E1EAB6B1-0E1C-4622-AD3B-B7A8005F38E5}"/>
              </a:ext>
            </a:extLst>
          </p:cNvPr>
          <p:cNvSpPr>
            <a:spLocks noGrp="1"/>
          </p:cNvSpPr>
          <p:nvPr>
            <p:ph idx="1"/>
          </p:nvPr>
        </p:nvSpPr>
        <p:spPr>
          <a:xfrm>
            <a:off x="383546" y="2369820"/>
            <a:ext cx="5407654" cy="4488180"/>
          </a:xfrm>
        </p:spPr>
        <p:txBody>
          <a:bodyPr>
            <a:normAutofit fontScale="70000" lnSpcReduction="20000"/>
          </a:bodyPr>
          <a:lstStyle/>
          <a:p>
            <a:r>
              <a:rPr lang="en-GB" dirty="0"/>
              <a:t>Concrete Experience – liaising with doctors and specialists on behalf of baby. There had been an issue with the transferring of information between doctors and between hospital. I had to resolve this issue through the use of competent communication skills.  </a:t>
            </a:r>
          </a:p>
          <a:p>
            <a:r>
              <a:rPr lang="en-GB" dirty="0"/>
              <a:t>Reflective Observation of new experience – It was essential that I was a confident, active listener throughout this experience, for the sake of my sons well-being. I needed to be clear, concise, complete and correct in order to resolve the communication issue between hospitals.  </a:t>
            </a:r>
          </a:p>
          <a:p>
            <a:r>
              <a:rPr lang="en-GB" dirty="0"/>
              <a:t>Abstract Conceptualisation – I could have possibly prepared more notes prior to phone calls to ensure complete clarity, conciseness, completeness and correctness. I also feel that I could have had even more confidence in my own knowledge and understanding if I had notes prepared. </a:t>
            </a:r>
          </a:p>
          <a:p>
            <a:r>
              <a:rPr lang="en-GB" dirty="0"/>
              <a:t>Active Experimentation – in future practice of a similar situation, I will be sure to use notes in order to be even more confident, clear, concise, complete and correct.</a:t>
            </a:r>
            <a:endParaRPr lang="en-GB" dirty="0">
              <a:highlight>
                <a:srgbClr val="FFFF00"/>
              </a:highlight>
            </a:endParaRPr>
          </a:p>
          <a:p>
            <a:pPr marL="0" indent="0">
              <a:buNone/>
            </a:pPr>
            <a:endParaRPr lang="en-GB" dirty="0"/>
          </a:p>
          <a:p>
            <a:pPr marL="0" indent="0">
              <a:buNone/>
            </a:pPr>
            <a:endParaRPr lang="en-GB" dirty="0"/>
          </a:p>
          <a:p>
            <a:pPr marL="0" indent="0">
              <a:buNone/>
            </a:pPr>
            <a:endParaRPr lang="en-GB" dirty="0"/>
          </a:p>
          <a:p>
            <a:endParaRPr lang="en-GB" dirty="0"/>
          </a:p>
        </p:txBody>
      </p:sp>
      <p:sp>
        <p:nvSpPr>
          <p:cNvPr id="4" name="Rectangle 3">
            <a:extLst>
              <a:ext uri="{FF2B5EF4-FFF2-40B4-BE49-F238E27FC236}">
                <a16:creationId xmlns:a16="http://schemas.microsoft.com/office/drawing/2014/main" id="{C70AC5C2-98DE-4A9C-B0E6-303A1392F8EE}"/>
              </a:ext>
            </a:extLst>
          </p:cNvPr>
          <p:cNvSpPr/>
          <p:nvPr/>
        </p:nvSpPr>
        <p:spPr>
          <a:xfrm>
            <a:off x="6689559" y="2392740"/>
            <a:ext cx="4709430" cy="3970318"/>
          </a:xfrm>
          <a:prstGeom prst="rect">
            <a:avLst/>
          </a:prstGeom>
        </p:spPr>
        <p:txBody>
          <a:bodyPr wrap="square">
            <a:spAutoFit/>
          </a:bodyPr>
          <a:lstStyle/>
          <a:p>
            <a:pPr marL="285750" indent="-285750">
              <a:buFont typeface="Arial" panose="020B0604020202020204" pitchFamily="34" charset="0"/>
              <a:buChar char="•"/>
            </a:pPr>
            <a:r>
              <a:rPr lang="en-GB" dirty="0"/>
              <a:t>Bolton (2014) explains that Kolb believes that learning from experience occurs in a cycle, this cycle goes through: concrete experience, observation and experience, forming abstract concepts and testing new situations then returning to practice.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Bolton (2014) also states that reflective practice can aid individuals in self discovery, can help individuals to understand who they are, why they act as they do, and how they can be more effective in practice. </a:t>
            </a:r>
          </a:p>
          <a:p>
            <a:endParaRPr lang="en-GB" dirty="0">
              <a:highlight>
                <a:srgbClr val="FFFF00"/>
              </a:highlight>
            </a:endParaRPr>
          </a:p>
          <a:p>
            <a:r>
              <a:rPr lang="en-GB" dirty="0">
                <a:highlight>
                  <a:srgbClr val="FFFF00"/>
                </a:highlight>
              </a:rPr>
              <a:t> </a:t>
            </a:r>
          </a:p>
        </p:txBody>
      </p:sp>
    </p:spTree>
    <p:extLst>
      <p:ext uri="{BB962C8B-B14F-4D97-AF65-F5344CB8AC3E}">
        <p14:creationId xmlns:p14="http://schemas.microsoft.com/office/powerpoint/2010/main" val="515813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7FE10-5667-4B96-98C9-A3991858A406}"/>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76115557-2D48-4C25-8274-8C2D8ADDA9CE}"/>
              </a:ext>
            </a:extLst>
          </p:cNvPr>
          <p:cNvSpPr>
            <a:spLocks noGrp="1"/>
          </p:cNvSpPr>
          <p:nvPr>
            <p:ph idx="1"/>
          </p:nvPr>
        </p:nvSpPr>
        <p:spPr>
          <a:xfrm>
            <a:off x="2149643" y="2292189"/>
            <a:ext cx="9313997" cy="3960843"/>
          </a:xfrm>
        </p:spPr>
        <p:txBody>
          <a:bodyPr/>
          <a:lstStyle/>
          <a:p>
            <a:r>
              <a:rPr lang="en-GB" dirty="0"/>
              <a:t>I have completed modules throughout my degree which require knowledge of safeguarding and child protection. I am very aware of safeguarding and the policies involved. I would however, like to complete safeguarding training to enable me to take my professional learning further. </a:t>
            </a:r>
          </a:p>
          <a:p>
            <a:endParaRPr lang="en-GB" dirty="0"/>
          </a:p>
          <a:p>
            <a:r>
              <a:rPr lang="en-GB" dirty="0"/>
              <a:t>Overall I believe I have developed throughout this module competent communication and teamwork skills, I have developed and shaped my personality traits required in the communication and teamwork areas. </a:t>
            </a:r>
          </a:p>
          <a:p>
            <a:r>
              <a:rPr lang="en-GB" dirty="0"/>
              <a:t>I believe that due to these developments I would be able to take on this job role with confidence in these competencies that are essential requirements for this role. </a:t>
            </a:r>
          </a:p>
        </p:txBody>
      </p:sp>
    </p:spTree>
    <p:extLst>
      <p:ext uri="{BB962C8B-B14F-4D97-AF65-F5344CB8AC3E}">
        <p14:creationId xmlns:p14="http://schemas.microsoft.com/office/powerpoint/2010/main" val="2556226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22C5-B8D7-4397-B935-09E43BC49C06}"/>
              </a:ext>
            </a:extLst>
          </p:cNvPr>
          <p:cNvSpPr>
            <a:spLocks noGrp="1"/>
          </p:cNvSpPr>
          <p:nvPr>
            <p:ph type="title"/>
          </p:nvPr>
        </p:nvSpPr>
        <p:spPr>
          <a:xfrm>
            <a:off x="304137" y="0"/>
            <a:ext cx="8897565" cy="1560716"/>
          </a:xfrm>
        </p:spPr>
        <p:txBody>
          <a:bodyPr/>
          <a:lstStyle/>
          <a:p>
            <a:r>
              <a:rPr lang="en-GB" dirty="0"/>
              <a:t>REFERENCE LIST: </a:t>
            </a:r>
          </a:p>
        </p:txBody>
      </p:sp>
      <p:sp>
        <p:nvSpPr>
          <p:cNvPr id="3" name="Content Placeholder 2">
            <a:extLst>
              <a:ext uri="{FF2B5EF4-FFF2-40B4-BE49-F238E27FC236}">
                <a16:creationId xmlns:a16="http://schemas.microsoft.com/office/drawing/2014/main" id="{C93700F6-2E94-4A5C-9FC1-EEF484BBE00D}"/>
              </a:ext>
            </a:extLst>
          </p:cNvPr>
          <p:cNvSpPr>
            <a:spLocks noGrp="1"/>
          </p:cNvSpPr>
          <p:nvPr>
            <p:ph idx="1"/>
          </p:nvPr>
        </p:nvSpPr>
        <p:spPr>
          <a:xfrm>
            <a:off x="112296" y="780358"/>
            <a:ext cx="11351344" cy="5889718"/>
          </a:xfrm>
        </p:spPr>
        <p:txBody>
          <a:bodyPr>
            <a:normAutofit fontScale="70000" lnSpcReduction="20000"/>
          </a:bodyPr>
          <a:lstStyle/>
          <a:p>
            <a:pPr marL="0" indent="0">
              <a:buNone/>
            </a:pPr>
            <a:r>
              <a:rPr lang="en-GB" dirty="0"/>
              <a:t>Bolton, G. (2014). </a:t>
            </a:r>
            <a:r>
              <a:rPr lang="en-GB" i="1" dirty="0"/>
              <a:t>Reflective practice writing and professional development</a:t>
            </a:r>
            <a:r>
              <a:rPr lang="en-GB" dirty="0"/>
              <a:t>. 4th ed. </a:t>
            </a:r>
            <a:r>
              <a:rPr lang="en-GB" dirty="0" err="1"/>
              <a:t>Lonon</a:t>
            </a:r>
            <a:r>
              <a:rPr lang="en-GB" dirty="0"/>
              <a:t>: Sage.</a:t>
            </a:r>
          </a:p>
          <a:p>
            <a:pPr marL="0" indent="0">
              <a:buNone/>
            </a:pPr>
            <a:r>
              <a:rPr lang="en-GB" dirty="0"/>
              <a:t>Browne, A. and Haylock, D. (2004). </a:t>
            </a:r>
            <a:r>
              <a:rPr lang="en-GB" i="1" dirty="0"/>
              <a:t>Professional Issues for Primary Teachers</a:t>
            </a:r>
            <a:r>
              <a:rPr lang="en-GB" dirty="0"/>
              <a:t>. 2004: Paul Chapman Publishing.</a:t>
            </a:r>
          </a:p>
          <a:p>
            <a:pPr marL="0" indent="0">
              <a:buNone/>
            </a:pPr>
            <a:r>
              <a:rPr lang="en-GB" dirty="0"/>
              <a:t>Cottrell, S. (2010). </a:t>
            </a:r>
            <a:r>
              <a:rPr lang="en-GB" i="1" dirty="0"/>
              <a:t>Skills for success personal development and employability</a:t>
            </a:r>
            <a:r>
              <a:rPr lang="en-GB" dirty="0"/>
              <a:t>. 2nd ed. London: Palgrave Macmillan.</a:t>
            </a:r>
          </a:p>
          <a:p>
            <a:pPr marL="0" indent="0">
              <a:buNone/>
            </a:pPr>
            <a:r>
              <a:rPr lang="en-GB" dirty="0"/>
              <a:t>Estyn (2014) </a:t>
            </a:r>
            <a:r>
              <a:rPr lang="en-GB" i="1" dirty="0"/>
              <a:t>Action on bullying.</a:t>
            </a:r>
            <a:r>
              <a:rPr lang="en-GB" dirty="0"/>
              <a:t>  Available at: https://www.estyn.gov.wales/sites/default/files/documents/Action%20on%20bullying%20-%20June%202014.pdf [Accessed on 16 Nov. 2018].</a:t>
            </a:r>
          </a:p>
          <a:p>
            <a:pPr marL="0" indent="0">
              <a:buNone/>
            </a:pPr>
            <a:r>
              <a:rPr lang="en-GB" dirty="0"/>
              <a:t>Friedman, A. (2004). </a:t>
            </a:r>
            <a:r>
              <a:rPr lang="en-GB" i="1" dirty="0"/>
              <a:t>Continuing professional development in the UK</a:t>
            </a:r>
            <a:r>
              <a:rPr lang="en-GB" dirty="0"/>
              <a:t>. Bristol: PARN.</a:t>
            </a:r>
          </a:p>
          <a:p>
            <a:pPr marL="0" indent="0">
              <a:buNone/>
            </a:pPr>
            <a:r>
              <a:rPr lang="en-GB" dirty="0"/>
              <a:t>Isai </a:t>
            </a:r>
            <a:r>
              <a:rPr lang="en-GB" dirty="0" err="1"/>
              <a:t>Amutan</a:t>
            </a:r>
            <a:r>
              <a:rPr lang="en-GB" dirty="0"/>
              <a:t>, K., Ching, H., </a:t>
            </a:r>
            <a:r>
              <a:rPr lang="en-GB" dirty="0" err="1"/>
              <a:t>Selvajothi</a:t>
            </a:r>
            <a:r>
              <a:rPr lang="en-GB" dirty="0"/>
              <a:t>, R. and </a:t>
            </a:r>
            <a:r>
              <a:rPr lang="en-GB" dirty="0" err="1"/>
              <a:t>Elanttamil</a:t>
            </a:r>
            <a:r>
              <a:rPr lang="en-GB" dirty="0"/>
              <a:t>, M. (2019). An Investigation of Communication Skills Required by Employers from the Fresh Graduates. </a:t>
            </a:r>
            <a:r>
              <a:rPr lang="en-GB" i="1" dirty="0" err="1"/>
              <a:t>Pertanika</a:t>
            </a:r>
            <a:r>
              <a:rPr lang="en-GB" i="1" dirty="0"/>
              <a:t> Journal of Social Sciences &amp; Humanities</a:t>
            </a:r>
            <a:r>
              <a:rPr lang="en-GB" dirty="0"/>
              <a:t>, 27(2).</a:t>
            </a:r>
          </a:p>
          <a:p>
            <a:pPr marL="0" indent="0">
              <a:buNone/>
            </a:pPr>
            <a:r>
              <a:rPr lang="en-GB" dirty="0" err="1"/>
              <a:t>Kickul</a:t>
            </a:r>
            <a:r>
              <a:rPr lang="en-GB" dirty="0"/>
              <a:t>, J., &amp; Neuman, G. (2000). Emergent leadership </a:t>
            </a:r>
            <a:r>
              <a:rPr lang="en-GB" dirty="0" err="1"/>
              <a:t>behaviors</a:t>
            </a:r>
            <a:r>
              <a:rPr lang="en-GB" dirty="0"/>
              <a:t>: The function of personality and cognitive ability in determining teamwork performance and KSAs. </a:t>
            </a:r>
            <a:r>
              <a:rPr lang="en-GB" i="1" dirty="0"/>
              <a:t>Journal of Business and Psychology</a:t>
            </a:r>
            <a:r>
              <a:rPr lang="en-GB" dirty="0"/>
              <a:t>, </a:t>
            </a:r>
            <a:r>
              <a:rPr lang="en-GB" i="1" dirty="0"/>
              <a:t>15</a:t>
            </a:r>
            <a:r>
              <a:rPr lang="en-GB" dirty="0"/>
              <a:t>(1), 27-51.</a:t>
            </a:r>
          </a:p>
          <a:p>
            <a:pPr marL="0" indent="0">
              <a:buNone/>
            </a:pPr>
            <a:r>
              <a:rPr lang="en-GB" dirty="0" err="1"/>
              <a:t>Kyriacou</a:t>
            </a:r>
            <a:r>
              <a:rPr lang="en-GB" dirty="0"/>
              <a:t>, C. (1998). </a:t>
            </a:r>
            <a:r>
              <a:rPr lang="en-GB" i="1" dirty="0"/>
              <a:t>Essential Teaching Skills</a:t>
            </a:r>
            <a:r>
              <a:rPr lang="en-GB" dirty="0"/>
              <a:t>. 2nd ed. </a:t>
            </a:r>
            <a:r>
              <a:rPr lang="en-GB" dirty="0" err="1"/>
              <a:t>Cheltanham</a:t>
            </a:r>
            <a:r>
              <a:rPr lang="en-GB" dirty="0"/>
              <a:t>: Basil Blackwell Ltd.</a:t>
            </a:r>
          </a:p>
          <a:p>
            <a:pPr marL="0" indent="0">
              <a:buNone/>
            </a:pPr>
            <a:r>
              <a:rPr lang="en-GB" dirty="0"/>
              <a:t>Malachi.org.uk. (2019). </a:t>
            </a:r>
            <a:r>
              <a:rPr lang="en-GB" i="1" dirty="0"/>
              <a:t>Malachi</a:t>
            </a:r>
            <a:r>
              <a:rPr lang="en-GB" dirty="0"/>
              <a:t>. [online] Available at: https://www.malachi.org.uk/ [Accessed 10 Oct. 2019].</a:t>
            </a:r>
          </a:p>
          <a:p>
            <a:pPr marL="0" indent="0">
              <a:buNone/>
            </a:pPr>
            <a:r>
              <a:rPr lang="en-GB" dirty="0"/>
              <a:t>McDougall, T. (2017). </a:t>
            </a:r>
            <a:r>
              <a:rPr lang="en-GB" i="1" dirty="0"/>
              <a:t>Children and Young People's Mental Health: Essentials for Nurses and Other Professionals</a:t>
            </a:r>
            <a:r>
              <a:rPr lang="en-GB" dirty="0"/>
              <a:t>. Oxon: RoutledgeTotaljobs.com. (2019). </a:t>
            </a:r>
            <a:r>
              <a:rPr lang="en-GB" i="1" dirty="0"/>
              <a:t>Family support worker in Birmingham (B13) | </a:t>
            </a:r>
            <a:r>
              <a:rPr lang="en-GB" i="1" dirty="0" err="1"/>
              <a:t>Hiredonline</a:t>
            </a:r>
            <a:r>
              <a:rPr lang="en-GB" i="1" dirty="0"/>
              <a:t> - Totaljobs</a:t>
            </a:r>
            <a:r>
              <a:rPr lang="en-GB" dirty="0"/>
              <a:t>. [online] Available at: https://www.totaljobs.com/job/family-support-worker/hiredonline-job88114799 [Accessed 9 Oct. 2019].</a:t>
            </a:r>
          </a:p>
          <a:p>
            <a:pPr marL="0" indent="0">
              <a:buNone/>
            </a:pPr>
            <a:r>
              <a:rPr lang="en-GB" dirty="0"/>
              <a:t>Prospects.(2019). </a:t>
            </a:r>
            <a:r>
              <a:rPr lang="en-GB" i="1" dirty="0"/>
              <a:t>Family support worker job profile | Prospects.ac.uk</a:t>
            </a:r>
            <a:r>
              <a:rPr lang="en-GB" dirty="0"/>
              <a:t>. [online] Available at: https://www.prospects.ac.uk/job-profiles/family-support-worker [Accessed 10 Oct. 2019].</a:t>
            </a:r>
          </a:p>
          <a:p>
            <a:pPr marL="0" indent="0">
              <a:buNone/>
            </a:pPr>
            <a:r>
              <a:rPr lang="en-GB" dirty="0"/>
              <a:t>Tomlinson, H. (2004). </a:t>
            </a:r>
            <a:r>
              <a:rPr lang="en-GB" i="1" dirty="0"/>
              <a:t>Educational Leadership personal growth for professional development.</a:t>
            </a:r>
            <a:r>
              <a:rPr lang="en-GB" dirty="0"/>
              <a:t>. London: Sage.</a:t>
            </a:r>
          </a:p>
          <a:p>
            <a:pPr marL="0" indent="0">
              <a:buNone/>
            </a:pPr>
            <a:r>
              <a:rPr lang="en-GB" dirty="0"/>
              <a:t>Welsh Government (2011) </a:t>
            </a:r>
            <a:r>
              <a:rPr lang="en-GB" i="1" dirty="0"/>
              <a:t>Respecting others: Anti-bullying overview</a:t>
            </a:r>
            <a:r>
              <a:rPr lang="en-GB" dirty="0"/>
              <a:t>. Cardiff: Welsh Assembly Government. Available at: http://fis.ceredigion.gov.uk/wp-content/uploads/2013/08/Anti-bullying-overview.pdf [Accessed on 16 Nov. 2018].</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26442144"/>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1395</TotalTime>
  <Words>1640</Words>
  <Application>Microsoft Office PowerPoint</Application>
  <PresentationFormat>Widescreen</PresentationFormat>
  <Paragraphs>128</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Schoolbook</vt:lpstr>
      <vt:lpstr>Corbel</vt:lpstr>
      <vt:lpstr>Feathered</vt:lpstr>
      <vt:lpstr>Applying skills for employability. </vt:lpstr>
      <vt:lpstr>Family Support Worker</vt:lpstr>
      <vt:lpstr>Job Description </vt:lpstr>
      <vt:lpstr> Experience and Skills required for the job role.  </vt:lpstr>
      <vt:lpstr>COMMUNICATION SKILLS.</vt:lpstr>
      <vt:lpstr>TEAMWORK SKILLS</vt:lpstr>
      <vt:lpstr> TEAMWORK SKILLS </vt:lpstr>
      <vt:lpstr>REFLECTION OF COMMUNICATION SKILL USING KOLBS REFLECTIVE MODEL.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skills for employability.</dc:title>
  <dc:creator>lucy rose campbell</dc:creator>
  <cp:lastModifiedBy>lucy rose campbell</cp:lastModifiedBy>
  <cp:revision>41</cp:revision>
  <cp:lastPrinted>2019-10-16T20:04:47Z</cp:lastPrinted>
  <dcterms:created xsi:type="dcterms:W3CDTF">2019-10-13T15:18:22Z</dcterms:created>
  <dcterms:modified xsi:type="dcterms:W3CDTF">2019-10-16T20:36:44Z</dcterms:modified>
</cp:coreProperties>
</file>