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legacyDocTextInfo.bin" ContentType="application/vnd.ms-office.legacyDocTextInfo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Default Extension="bin" ContentType="application/vnd.ms-office.legacyDiagramText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1"/>
  </p:sldMasterIdLst>
  <p:notesMasterIdLst>
    <p:notesMasterId r:id="rId32"/>
  </p:notesMasterIdLst>
  <p:handoutMasterIdLst>
    <p:handoutMasterId r:id="rId33"/>
  </p:handoutMasterIdLst>
  <p:sldIdLst>
    <p:sldId id="256" r:id="rId2"/>
    <p:sldId id="258" r:id="rId3"/>
    <p:sldId id="295" r:id="rId4"/>
    <p:sldId id="275" r:id="rId5"/>
    <p:sldId id="298" r:id="rId6"/>
    <p:sldId id="285" r:id="rId7"/>
    <p:sldId id="286" r:id="rId8"/>
    <p:sldId id="310" r:id="rId9"/>
    <p:sldId id="320" r:id="rId10"/>
    <p:sldId id="319" r:id="rId11"/>
    <p:sldId id="260" r:id="rId12"/>
    <p:sldId id="287" r:id="rId13"/>
    <p:sldId id="315" r:id="rId14"/>
    <p:sldId id="290" r:id="rId15"/>
    <p:sldId id="308" r:id="rId16"/>
    <p:sldId id="294" r:id="rId17"/>
    <p:sldId id="300" r:id="rId18"/>
    <p:sldId id="292" r:id="rId19"/>
    <p:sldId id="307" r:id="rId20"/>
    <p:sldId id="309" r:id="rId21"/>
    <p:sldId id="318" r:id="rId22"/>
    <p:sldId id="312" r:id="rId23"/>
    <p:sldId id="302" r:id="rId24"/>
    <p:sldId id="306" r:id="rId25"/>
    <p:sldId id="321" r:id="rId26"/>
    <p:sldId id="322" r:id="rId27"/>
    <p:sldId id="323" r:id="rId28"/>
    <p:sldId id="324" r:id="rId29"/>
    <p:sldId id="325" r:id="rId30"/>
    <p:sldId id="283" r:id="rId31"/>
  </p:sldIdLst>
  <p:sldSz cx="9144000" cy="6858000" type="screen4x3"/>
  <p:notesSz cx="6858000" cy="9144000"/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0033CC"/>
    <a:srgbClr val="FF00FF"/>
    <a:srgbClr val="FF9966"/>
    <a:srgbClr val="9966FF"/>
    <a:srgbClr val="003399"/>
    <a:srgbClr val="CC66FF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vertBarState="minimized" horzBarState="maximized">
    <p:restoredLeft sz="11453" autoAdjust="0"/>
    <p:restoredTop sz="92374" autoAdjust="0"/>
  </p:normalViewPr>
  <p:slideViewPr>
    <p:cSldViewPr>
      <p:cViewPr>
        <p:scale>
          <a:sx n="75" d="100"/>
          <a:sy n="75" d="100"/>
        </p:scale>
        <p:origin x="-444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3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38" Type="http://schemas.microsoft.com/office/2006/relationships/legacyDocTextInfo" Target="legacyDocTextInfo.bin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3" Type="http://schemas.microsoft.com/office/2006/relationships/legacyDiagramText" Target="legacyDiagramText3.bin"/><Relationship Id="rId2" Type="http://schemas.microsoft.com/office/2006/relationships/legacyDiagramText" Target="legacyDiagramText2.bin"/><Relationship Id="rId1" Type="http://schemas.microsoft.com/office/2006/relationships/legacyDiagramText" Target="legacyDiagramText1.bin"/><Relationship Id="rId4" Type="http://schemas.microsoft.com/office/2006/relationships/legacyDiagramText" Target="legacyDiagramText4.bin"/></Relationships>
</file>

<file path=ppt/drawings/_rels/vmlDrawing2.vml.rels><?xml version="1.0" encoding="UTF-8" standalone="yes"?>
<Relationships xmlns="http://schemas.openxmlformats.org/package/2006/relationships"><Relationship Id="rId3" Type="http://schemas.microsoft.com/office/2006/relationships/legacyDiagramText" Target="legacyDiagramText7.bin"/><Relationship Id="rId2" Type="http://schemas.microsoft.com/office/2006/relationships/legacyDiagramText" Target="legacyDiagramText6.bin"/><Relationship Id="rId1" Type="http://schemas.microsoft.com/office/2006/relationships/legacyDiagramText" Target="legacyDiagramText5.bin"/><Relationship Id="rId5" Type="http://schemas.microsoft.com/office/2006/relationships/legacyDiagramText" Target="legacyDiagramText9.bin"/><Relationship Id="rId4" Type="http://schemas.microsoft.com/office/2006/relationships/legacyDiagramText" Target="legacyDiagramText8.bin"/></Relationships>
</file>

<file path=ppt/drawings/_rels/vmlDrawing3.vml.rels><?xml version="1.0" encoding="UTF-8" standalone="yes"?>
<Relationships xmlns="http://schemas.openxmlformats.org/package/2006/relationships"><Relationship Id="rId3" Type="http://schemas.microsoft.com/office/2006/relationships/legacyDiagramText" Target="legacyDiagramText12.bin"/><Relationship Id="rId2" Type="http://schemas.microsoft.com/office/2006/relationships/legacyDiagramText" Target="legacyDiagramText11.bin"/><Relationship Id="rId1" Type="http://schemas.microsoft.com/office/2006/relationships/legacyDiagramText" Target="legacyDiagramText10.bin"/><Relationship Id="rId5" Type="http://schemas.microsoft.com/office/2006/relationships/legacyDiagramText" Target="legacyDiagramText14.bin"/><Relationship Id="rId4" Type="http://schemas.microsoft.com/office/2006/relationships/legacyDiagramText" Target="legacyDiagramText13.bin"/></Relationships>
</file>

<file path=ppt/drawings/_rels/vmlDrawing4.vml.rels><?xml version="1.0" encoding="UTF-8" standalone="yes"?>
<Relationships xmlns="http://schemas.openxmlformats.org/package/2006/relationships"><Relationship Id="rId3" Type="http://schemas.microsoft.com/office/2006/relationships/legacyDiagramText" Target="legacyDiagramText17.bin"/><Relationship Id="rId2" Type="http://schemas.microsoft.com/office/2006/relationships/legacyDiagramText" Target="legacyDiagramText16.bin"/><Relationship Id="rId1" Type="http://schemas.microsoft.com/office/2006/relationships/legacyDiagramText" Target="legacyDiagramText15.bin"/><Relationship Id="rId6" Type="http://schemas.microsoft.com/office/2006/relationships/legacyDiagramText" Target="legacyDiagramText20.bin"/><Relationship Id="rId5" Type="http://schemas.microsoft.com/office/2006/relationships/legacyDiagramText" Target="legacyDiagramText19.bin"/><Relationship Id="rId4" Type="http://schemas.microsoft.com/office/2006/relationships/legacyDiagramText" Target="legacyDiagramText18.bin"/></Relationships>
</file>

<file path=ppt/drawings/_rels/vmlDrawing5.vml.rels><?xml version="1.0" encoding="UTF-8" standalone="yes"?>
<Relationships xmlns="http://schemas.openxmlformats.org/package/2006/relationships"><Relationship Id="rId3" Type="http://schemas.microsoft.com/office/2006/relationships/legacyDiagramText" Target="legacyDiagramText23.bin"/><Relationship Id="rId2" Type="http://schemas.microsoft.com/office/2006/relationships/legacyDiagramText" Target="legacyDiagramText22.bin"/><Relationship Id="rId1" Type="http://schemas.microsoft.com/office/2006/relationships/legacyDiagramText" Target="legacyDiagramText21.bin"/><Relationship Id="rId5" Type="http://schemas.microsoft.com/office/2006/relationships/legacyDiagramText" Target="legacyDiagramText25.bin"/><Relationship Id="rId4" Type="http://schemas.microsoft.com/office/2006/relationships/legacyDiagramText" Target="legacyDiagramText24.bin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0B4833-29D9-432E-AFFD-5FF3382F06CC}" type="datetimeFigureOut">
              <a:rPr lang="en-US" smtClean="0"/>
              <a:pPr/>
              <a:t>3/1/2012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E81920-808C-49F7-B04B-95E4B52D461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379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758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6759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759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CC321401-DCD7-4DC8-BD3C-27D48823805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255866D-60B4-427D-AB1F-E555657D78EA}" type="slidenum">
              <a:rPr lang="en-US"/>
              <a:pPr/>
              <a:t>2</a:t>
            </a:fld>
            <a:endParaRPr lang="en-US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smtClean="0"/>
              <a:t>3 main parts of the paper. </a:t>
            </a:r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I will discuss the first two parts and GB will discuss the third part.</a:t>
            </a:r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4D04B3D-43BA-47DC-B9D6-B593433D61D3}" type="slidenum">
              <a:rPr lang="en-US"/>
              <a:pPr/>
              <a:t>4</a:t>
            </a:fld>
            <a:endParaRPr lang="en-US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smtClean="0"/>
              <a:t>No standard definition of social sustainability. </a:t>
            </a:r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From a review of the literature we identified two overarching concepts ….</a:t>
            </a:r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Relate to individual and collective dimensions. </a:t>
            </a:r>
          </a:p>
          <a:p>
            <a:pPr eaLnBrk="1" hangingPunct="1"/>
            <a:endParaRPr lang="en-GB" smtClean="0"/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A number of other like-minded concepts…</a:t>
            </a:r>
          </a:p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B6F4194-3FE6-404C-8B3F-0F49E5DC6DCD}" type="slidenum">
              <a:rPr lang="en-US"/>
              <a:pPr/>
              <a:t>6</a:t>
            </a:fld>
            <a:endParaRPr lang="en-US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smtClean="0"/>
              <a:t>Poverty and Social Exclusion Survey</a:t>
            </a:r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Give examples of the types of questions that we are asking about these services and facilities. </a:t>
            </a:r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Trying to form a picture of how people use their neighbourhoods….</a:t>
            </a:r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117EE37-098E-4DB0-A4B5-C5D2D429B0CC}" type="slidenum">
              <a:rPr lang="en-US"/>
              <a:pPr/>
              <a:t>7</a:t>
            </a:fld>
            <a:endParaRPr 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smtClean="0"/>
              <a:t>Identified these dimensions from the broader literature on social capital etc. </a:t>
            </a:r>
          </a:p>
          <a:p>
            <a:pPr eaLnBrk="1" hangingPunct="1"/>
            <a:endParaRPr lang="en-GB" smtClean="0"/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Tap into Government policies on sustainable communities etc. </a:t>
            </a:r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1C00AF9-C9CF-4DF7-942B-229FB66912DB}" type="slidenum">
              <a:rPr lang="en-US"/>
              <a:pPr/>
              <a:t>11</a:t>
            </a:fld>
            <a:endParaRPr lang="en-US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smtClean="0"/>
              <a:t>Dimensions of urban form that we are interested in…</a:t>
            </a:r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Site survey to measure… </a:t>
            </a:r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Census data etc.</a:t>
            </a:r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7"/>
          <p:cNvSpPr>
            <a:spLocks noChangeArrowheads="1"/>
          </p:cNvSpPr>
          <p:nvPr/>
        </p:nvSpPr>
        <p:spPr bwMode="auto">
          <a:xfrm>
            <a:off x="609600" y="1219200"/>
            <a:ext cx="7924800" cy="914400"/>
          </a:xfrm>
          <a:custGeom>
            <a:avLst/>
            <a:gdLst/>
            <a:ahLst/>
            <a:cxnLst>
              <a:cxn ang="0">
                <a:pos x="0" y="1000"/>
              </a:cxn>
              <a:cxn ang="0">
                <a:pos x="0" y="0"/>
              </a:cxn>
              <a:cxn ang="0">
                <a:pos x="1000" y="0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miter lim="800000"/>
            <a:headEnd/>
            <a:tailEnd/>
          </a:ln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Line 8"/>
          <p:cNvSpPr>
            <a:spLocks noChangeShapeType="1"/>
          </p:cNvSpPr>
          <p:nvPr/>
        </p:nvSpPr>
        <p:spPr bwMode="auto">
          <a:xfrm>
            <a:off x="1981200" y="3962400"/>
            <a:ext cx="6511925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78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1524000"/>
            <a:ext cx="7623175" cy="1752600"/>
          </a:xfrm>
        </p:spPr>
        <p:txBody>
          <a:bodyPr/>
          <a:lstStyle>
            <a:lvl1pPr>
              <a:defRPr sz="5000"/>
            </a:lvl1pPr>
          </a:lstStyle>
          <a:p>
            <a:r>
              <a:rPr lang="en-US" altLang="en-US"/>
              <a:t>Click to edit Master title style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981200" y="3962400"/>
            <a:ext cx="65532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/>
            </a:lvl1pPr>
          </a:lstStyle>
          <a:p>
            <a:r>
              <a:rPr lang="en-US" altLang="en-US"/>
              <a:t>Click to edit Master subtitle style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3638"/>
            <a:ext cx="2895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8908A75-442F-45CC-A818-A4912EAAA5F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B8EA90-7AA1-4CC6-A42D-4F8FFBF72EE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34B0F6-95DD-4960-9FEA-14B3FF3E925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B47EBE-8B95-4185-BE11-66F074387E5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F0C05B-000E-4D7D-A702-26290687C2F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1686C9-4EC0-4257-85A2-1A0797226A3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F5EDA3-6BE1-4C39-9A36-97579506545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7770A5-2662-44E5-8EB0-35E88E64E38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78D5C6-333F-47C1-96D2-E95327FC011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185DCB-33C2-49E6-81CE-3D156D4272D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9BE295-1457-44CB-9509-C6B023B2442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E54411-82F8-4511-B649-67B1D1B675D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3686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latin typeface="+mj-lt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686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+mj-lt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687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+mj-lt"/>
              </a:defRPr>
            </a:lvl1pPr>
          </a:lstStyle>
          <a:p>
            <a:pPr>
              <a:defRPr/>
            </a:pPr>
            <a:fld id="{C75A99EB-ED7B-400E-B173-CB32AE139F2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36871" name="Freeform 7"/>
          <p:cNvSpPr>
            <a:spLocks noChangeArrowheads="1"/>
          </p:cNvSpPr>
          <p:nvPr/>
        </p:nvSpPr>
        <p:spPr bwMode="auto">
          <a:xfrm>
            <a:off x="381000" y="228600"/>
            <a:ext cx="8229600" cy="609600"/>
          </a:xfrm>
          <a:custGeom>
            <a:avLst/>
            <a:gdLst/>
            <a:ahLst/>
            <a:cxnLst>
              <a:cxn ang="0">
                <a:pos x="0" y="1000"/>
              </a:cxn>
              <a:cxn ang="0">
                <a:pos x="0" y="0"/>
              </a:cxn>
              <a:cxn ang="0">
                <a:pos x="1000" y="0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19050" cap="flat" cmpd="sng">
            <a:solidFill>
              <a:schemeClr val="accent1"/>
            </a:solidFill>
            <a:prstDash val="solid"/>
            <a:miter lim="800000"/>
            <a:headEnd/>
            <a:tailEnd/>
          </a:ln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6872" name="Line 8"/>
          <p:cNvSpPr>
            <a:spLocks noChangeShapeType="1"/>
          </p:cNvSpPr>
          <p:nvPr/>
        </p:nvSpPr>
        <p:spPr bwMode="auto">
          <a:xfrm>
            <a:off x="457200" y="6172200"/>
            <a:ext cx="8229600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69925" indent="-325438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q"/>
        <a:defRPr sz="2600">
          <a:solidFill>
            <a:schemeClr val="tx1"/>
          </a:solidFill>
          <a:latin typeface="+mn-lt"/>
        </a:defRPr>
      </a:lvl2pPr>
      <a:lvl3pPr marL="1022350" indent="-35083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200">
          <a:solidFill>
            <a:schemeClr val="tx1"/>
          </a:solidFill>
          <a:latin typeface="+mn-lt"/>
        </a:defRPr>
      </a:lvl3pPr>
      <a:lvl4pPr marL="1339850" indent="-31591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q"/>
        <a:defRPr sz="2000">
          <a:solidFill>
            <a:schemeClr val="tx1"/>
          </a:solidFill>
          <a:latin typeface="+mn-lt"/>
        </a:defRPr>
      </a:lvl4pPr>
      <a:lvl5pPr marL="1681163" indent="-33972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1383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955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0527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5099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mailto:g.bramley@sbe.hw.ac.uk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em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00113" y="1916113"/>
            <a:ext cx="7772400" cy="1470025"/>
          </a:xfrm>
        </p:spPr>
        <p:txBody>
          <a:bodyPr/>
          <a:lstStyle/>
          <a:p>
            <a:pPr algn="ctr" eaLnBrk="1" hangingPunct="1"/>
            <a:r>
              <a:rPr lang="en-GB" sz="3600" smtClean="0"/>
              <a:t>Planning for Happiness or Planning for Wealth?  </a:t>
            </a:r>
            <a:br>
              <a:rPr lang="en-GB" sz="3600" smtClean="0"/>
            </a:br>
            <a:r>
              <a:rPr lang="en-GB" sz="2800" smtClean="0"/>
              <a:t>Influences of urban form on residential satisfaction , social sustainability and neighbourhood housing markets.</a:t>
            </a:r>
            <a:endParaRPr lang="en-US" sz="4600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572000" y="4797425"/>
            <a:ext cx="4168775" cy="17526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1800" b="1" i="1" smtClean="0"/>
              <a:t>Professor Glen Bramley</a:t>
            </a:r>
            <a:r>
              <a:rPr lang="en-GB" sz="1800" smtClean="0"/>
              <a:t> </a:t>
            </a:r>
          </a:p>
          <a:p>
            <a:pPr eaLnBrk="1" hangingPunct="1">
              <a:lnSpc>
                <a:spcPct val="80000"/>
              </a:lnSpc>
            </a:pPr>
            <a:r>
              <a:rPr lang="en-GB" sz="1800" smtClean="0"/>
              <a:t>With Dr Caroline Brown, Nicola Dempsey, &amp; David Watkins</a:t>
            </a:r>
          </a:p>
          <a:p>
            <a:pPr eaLnBrk="1" hangingPunct="1">
              <a:lnSpc>
                <a:spcPct val="80000"/>
              </a:lnSpc>
            </a:pPr>
            <a:r>
              <a:rPr lang="en-GB" sz="1800" smtClean="0">
                <a:hlinkClick r:id="rId2"/>
              </a:rPr>
              <a:t>g.bramley@sbe.hw.ac.uk</a:t>
            </a:r>
            <a:r>
              <a:rPr lang="en-GB" sz="1800" smtClean="0"/>
              <a:t/>
            </a:r>
            <a:br>
              <a:rPr lang="en-GB" sz="1800" smtClean="0"/>
            </a:br>
            <a:r>
              <a:rPr lang="en-GB" sz="1800" smtClean="0"/>
              <a:t/>
            </a:r>
            <a:br>
              <a:rPr lang="en-GB" sz="1800" smtClean="0"/>
            </a:br>
            <a:r>
              <a:rPr lang="en-GB" sz="1400" smtClean="0"/>
              <a:t>CityForm Consortium </a:t>
            </a:r>
          </a:p>
          <a:p>
            <a:pPr eaLnBrk="1" hangingPunct="1">
              <a:lnSpc>
                <a:spcPct val="80000"/>
              </a:lnSpc>
            </a:pPr>
            <a:r>
              <a:rPr lang="en-GB" sz="1400" smtClean="0"/>
              <a:t>EPSRC GRANT No:GR/S20529/01</a:t>
            </a:r>
          </a:p>
          <a:p>
            <a:pPr algn="r" eaLnBrk="1" hangingPunct="1">
              <a:lnSpc>
                <a:spcPct val="80000"/>
              </a:lnSpc>
            </a:pPr>
            <a:endParaRPr lang="en-US" sz="1400" smtClean="0"/>
          </a:p>
        </p:txBody>
      </p:sp>
      <p:pic>
        <p:nvPicPr>
          <p:cNvPr id="8196" name="Picture 4" descr="image00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549275"/>
            <a:ext cx="2089150" cy="127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Picture 6" descr="Logo_revA_2"/>
          <p:cNvPicPr>
            <a:picLocks noChangeAspect="1" noChangeArrowheads="1"/>
          </p:cNvPicPr>
          <p:nvPr/>
        </p:nvPicPr>
        <p:blipFill>
          <a:blip r:embed="rId4"/>
          <a:srcRect t="5579"/>
          <a:stretch>
            <a:fillRect/>
          </a:stretch>
        </p:blipFill>
        <p:spPr bwMode="auto">
          <a:xfrm>
            <a:off x="7735888" y="0"/>
            <a:ext cx="1408112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8" name="Text Box 7"/>
          <p:cNvSpPr txBox="1">
            <a:spLocks noChangeArrowheads="1"/>
          </p:cNvSpPr>
          <p:nvPr/>
        </p:nvSpPr>
        <p:spPr bwMode="auto">
          <a:xfrm>
            <a:off x="381000" y="5791200"/>
            <a:ext cx="3681413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GB" sz="1400"/>
              <a:t>JRF Housing &amp; Neighbourhoods programme</a:t>
            </a:r>
            <a:br>
              <a:rPr lang="en-GB" sz="1400"/>
            </a:br>
            <a:r>
              <a:rPr lang="en-GB" sz="1400" i="1"/>
              <a:t>Transforming Places: housing investment &amp; </a:t>
            </a:r>
            <a:br>
              <a:rPr lang="en-GB" sz="1400" i="1"/>
            </a:br>
            <a:r>
              <a:rPr lang="en-GB" sz="1400" i="1"/>
              <a:t>neighourhood market change</a:t>
            </a:r>
            <a:r>
              <a:rPr lang="en-GB" sz="1400"/>
              <a:t> May 2007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Structure of the Presentation</a:t>
            </a:r>
            <a:endParaRPr lang="en-US" smtClean="0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buClrTx/>
              <a:buSzTx/>
              <a:buFontTx/>
              <a:buChar char="•"/>
            </a:pPr>
            <a:r>
              <a:rPr lang="en-GB" sz="2400" smtClean="0"/>
              <a:t>Explore/clarify different aspects of sustainability</a:t>
            </a:r>
            <a:br>
              <a:rPr lang="en-GB" sz="2400" smtClean="0"/>
            </a:br>
            <a:r>
              <a:rPr lang="en-GB" sz="2400" smtClean="0"/>
              <a:t>-  esp social sustainability </a:t>
            </a:r>
            <a:br>
              <a:rPr lang="en-GB" sz="2400" smtClean="0"/>
            </a:br>
            <a:r>
              <a:rPr lang="en-GB" sz="2400" smtClean="0"/>
              <a:t>     (incl link with ‘happiness’)</a:t>
            </a:r>
            <a:br>
              <a:rPr lang="en-GB" sz="2400" smtClean="0"/>
            </a:br>
            <a:r>
              <a:rPr lang="en-GB" sz="2400" smtClean="0"/>
              <a:t>- also ‘wealth’, esp. role/interpretation of house prices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Char char="•"/>
            </a:pPr>
            <a:r>
              <a:rPr lang="en-GB" sz="2400" smtClean="0"/>
              <a:t>Present selected evidence from recent research</a:t>
            </a:r>
            <a:br>
              <a:rPr lang="en-GB" sz="2400" smtClean="0"/>
            </a:br>
            <a:r>
              <a:rPr lang="en-GB" sz="2400" smtClean="0"/>
              <a:t>- measurement of social sustainability</a:t>
            </a:r>
            <a:br>
              <a:rPr lang="en-GB" sz="2400" smtClean="0"/>
            </a:br>
            <a:r>
              <a:rPr lang="en-GB" sz="2400" smtClean="0"/>
              <a:t>- descriptive vs modelled relationships</a:t>
            </a:r>
            <a:br>
              <a:rPr lang="en-GB" sz="2400" smtClean="0"/>
            </a:br>
            <a:r>
              <a:rPr lang="en-GB" sz="2400" smtClean="0"/>
              <a:t>- balancing different criteria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Char char="•"/>
            </a:pPr>
            <a:r>
              <a:rPr lang="en-GB" sz="2400" smtClean="0"/>
              <a:t>Implications for planning housing</a:t>
            </a:r>
            <a:br>
              <a:rPr lang="en-GB" sz="2400" smtClean="0"/>
            </a:br>
            <a:r>
              <a:rPr lang="en-GB" sz="2400" smtClean="0"/>
              <a:t>-  physical form (density &amp; type)</a:t>
            </a:r>
            <a:br>
              <a:rPr lang="en-GB" sz="2400" smtClean="0"/>
            </a:br>
            <a:r>
              <a:rPr lang="en-GB" sz="2400" smtClean="0"/>
              <a:t>-  social/tenure mix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1900" smtClean="0"/>
          </a:p>
          <a:p>
            <a:pPr eaLnBrk="1" hangingPunct="1">
              <a:lnSpc>
                <a:spcPct val="80000"/>
              </a:lnSpc>
            </a:pPr>
            <a:endParaRPr lang="en-GB" sz="19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1900" smtClean="0"/>
          </a:p>
          <a:p>
            <a:pPr eaLnBrk="1" hangingPunct="1">
              <a:lnSpc>
                <a:spcPct val="80000"/>
              </a:lnSpc>
            </a:pPr>
            <a:endParaRPr lang="en-GB" sz="1900" smtClean="0"/>
          </a:p>
          <a:p>
            <a:pPr eaLnBrk="1" hangingPunct="1">
              <a:lnSpc>
                <a:spcPct val="80000"/>
              </a:lnSpc>
            </a:pPr>
            <a:endParaRPr lang="en-US" sz="1900" smtClean="0"/>
          </a:p>
        </p:txBody>
      </p:sp>
      <p:pic>
        <p:nvPicPr>
          <p:cNvPr id="9220" name="Picture 5" descr="Logo_revA_2"/>
          <p:cNvPicPr>
            <a:picLocks noChangeAspect="1" noChangeArrowheads="1"/>
          </p:cNvPicPr>
          <p:nvPr/>
        </p:nvPicPr>
        <p:blipFill>
          <a:blip r:embed="rId3"/>
          <a:srcRect t="5579"/>
          <a:stretch>
            <a:fillRect/>
          </a:stretch>
        </p:blipFill>
        <p:spPr bwMode="auto">
          <a:xfrm>
            <a:off x="7735888" y="0"/>
            <a:ext cx="1408112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8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4" grpId="0"/>
      <p:bldP spid="3891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Sustainable Development</a:t>
            </a:r>
            <a:endParaRPr lang="en-US" smtClean="0"/>
          </a:p>
        </p:txBody>
      </p:sp>
      <p:graphicFrame>
        <p:nvGraphicFramePr>
          <p:cNvPr id="1026" name="Organization Chart 7"/>
          <p:cNvGraphicFramePr>
            <a:graphicFrameLocks/>
          </p:cNvGraphicFramePr>
          <p:nvPr>
            <p:ph type="dgm" idx="1"/>
          </p:nvPr>
        </p:nvGraphicFramePr>
        <p:xfrm>
          <a:off x="431800" y="1589088"/>
          <a:ext cx="8208963" cy="4464050"/>
        </p:xfrm>
        <a:graphic>
          <a:graphicData uri="http://schemas.openxmlformats.org/drawingml/2006/compatibility">
            <com:legacyDrawing xmlns:com="http://schemas.openxmlformats.org/drawingml/2006/compatibility" spid="_x0000_s1026"/>
          </a:graphicData>
        </a:graphic>
      </p:graphicFrame>
      <p:pic>
        <p:nvPicPr>
          <p:cNvPr id="1036" name="Picture 15" descr="Logo_revA_2"/>
          <p:cNvPicPr>
            <a:picLocks noChangeAspect="1" noChangeArrowheads="1"/>
          </p:cNvPicPr>
          <p:nvPr/>
        </p:nvPicPr>
        <p:blipFill>
          <a:blip r:embed="rId3"/>
          <a:srcRect t="5579"/>
          <a:stretch>
            <a:fillRect/>
          </a:stretch>
        </p:blipFill>
        <p:spPr bwMode="auto">
          <a:xfrm>
            <a:off x="7735888" y="0"/>
            <a:ext cx="1408112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Dimensions of social sustainability</a:t>
            </a:r>
            <a:endParaRPr lang="en-US" smtClean="0"/>
          </a:p>
        </p:txBody>
      </p:sp>
      <p:graphicFrame>
        <p:nvGraphicFramePr>
          <p:cNvPr id="2050" name="Organization Chart 6"/>
          <p:cNvGraphicFramePr>
            <a:graphicFrameLocks/>
          </p:cNvGraphicFramePr>
          <p:nvPr>
            <p:ph type="dgm" idx="1"/>
          </p:nvPr>
        </p:nvGraphicFramePr>
        <p:xfrm>
          <a:off x="431800" y="1589088"/>
          <a:ext cx="8208963" cy="4464050"/>
        </p:xfrm>
        <a:graphic>
          <a:graphicData uri="http://schemas.openxmlformats.org/drawingml/2006/compatibility">
            <com:legacyDrawing xmlns:com="http://schemas.openxmlformats.org/drawingml/2006/compatibility" spid="_x0000_s2050"/>
          </a:graphicData>
        </a:graphic>
      </p:graphicFrame>
      <p:pic>
        <p:nvPicPr>
          <p:cNvPr id="2062" name="Picture 18" descr="Logo_revA_2"/>
          <p:cNvPicPr>
            <a:picLocks noChangeAspect="1" noChangeArrowheads="1"/>
          </p:cNvPicPr>
          <p:nvPr/>
        </p:nvPicPr>
        <p:blipFill>
          <a:blip r:embed="rId4"/>
          <a:srcRect t="5579"/>
          <a:stretch>
            <a:fillRect/>
          </a:stretch>
        </p:blipFill>
        <p:spPr bwMode="auto">
          <a:xfrm>
            <a:off x="7735888" y="0"/>
            <a:ext cx="1408112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8"/>
          <p:cNvSpPr>
            <a:spLocks noGrp="1" noChangeArrowheads="1"/>
          </p:cNvSpPr>
          <p:nvPr>
            <p:ph type="title"/>
          </p:nvPr>
        </p:nvSpPr>
        <p:spPr>
          <a:xfrm>
            <a:off x="395288" y="260350"/>
            <a:ext cx="8229600" cy="1139825"/>
          </a:xfrm>
        </p:spPr>
        <p:txBody>
          <a:bodyPr/>
          <a:lstStyle/>
          <a:p>
            <a:pPr eaLnBrk="1" hangingPunct="1"/>
            <a:r>
              <a:rPr lang="en-GB" sz="2800" b="1" smtClean="0"/>
              <a:t>Government Policy Definition: What is a Sustainable Community</a:t>
            </a:r>
            <a:r>
              <a:rPr lang="en-GB" sz="2800" smtClean="0"/>
              <a:t>?</a:t>
            </a:r>
            <a:r>
              <a:rPr lang="en-GB" sz="2400" smtClean="0"/>
              <a:t> – </a:t>
            </a:r>
            <a:r>
              <a:rPr lang="en-GB" sz="1600" i="1" smtClean="0"/>
              <a:t>Securing the Future</a:t>
            </a:r>
            <a:r>
              <a:rPr lang="en-GB" sz="1600" smtClean="0"/>
              <a:t>, Cm 6467, Mar 2005,</a:t>
            </a:r>
            <a:r>
              <a:rPr lang="en-GB" sz="2400" smtClean="0"/>
              <a:t> </a:t>
            </a:r>
            <a:r>
              <a:rPr lang="en-GB" sz="1600" smtClean="0"/>
              <a:t>Annex A</a:t>
            </a:r>
            <a:endParaRPr lang="en-US" sz="2400" smtClean="0"/>
          </a:p>
        </p:txBody>
      </p:sp>
      <p:sp>
        <p:nvSpPr>
          <p:cNvPr id="10243" name="Rectangle 19"/>
          <p:cNvSpPr>
            <a:spLocks noGrp="1" noChangeArrowheads="1"/>
          </p:cNvSpPr>
          <p:nvPr>
            <p:ph type="body" sz="half"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1800" b="1" smtClean="0">
                <a:solidFill>
                  <a:srgbClr val="0000FF"/>
                </a:solidFill>
              </a:rPr>
              <a:t>Active, inclusive &amp; safe</a:t>
            </a:r>
            <a:r>
              <a:rPr lang="en-GB" sz="1800" smtClean="0">
                <a:solidFill>
                  <a:srgbClr val="0000FF"/>
                </a:solidFill>
              </a:rPr>
              <a:t/>
            </a:r>
            <a:br>
              <a:rPr lang="en-GB" sz="1800" smtClean="0">
                <a:solidFill>
                  <a:srgbClr val="0000FF"/>
                </a:solidFill>
              </a:rPr>
            </a:br>
            <a:r>
              <a:rPr lang="en-GB" sz="1800" smtClean="0">
                <a:solidFill>
                  <a:srgbClr val="0000FF"/>
                </a:solidFill>
              </a:rPr>
              <a:t>- identity &amp; belonging</a:t>
            </a:r>
            <a:br>
              <a:rPr lang="en-GB" sz="1800" smtClean="0">
                <a:solidFill>
                  <a:srgbClr val="0000FF"/>
                </a:solidFill>
              </a:rPr>
            </a:br>
            <a:r>
              <a:rPr lang="en-GB" sz="1800" smtClean="0">
                <a:solidFill>
                  <a:srgbClr val="0000FF"/>
                </a:solidFill>
              </a:rPr>
              <a:t>-(tolerance of difference)</a:t>
            </a:r>
            <a:br>
              <a:rPr lang="en-GB" sz="1800" smtClean="0">
                <a:solidFill>
                  <a:srgbClr val="0000FF"/>
                </a:solidFill>
              </a:rPr>
            </a:br>
            <a:r>
              <a:rPr lang="en-GB" sz="1800" smtClean="0">
                <a:solidFill>
                  <a:srgbClr val="0000FF"/>
                </a:solidFill>
              </a:rPr>
              <a:t>- friendly, cooperative</a:t>
            </a:r>
            <a:br>
              <a:rPr lang="en-GB" sz="1800" smtClean="0">
                <a:solidFill>
                  <a:srgbClr val="0000FF"/>
                </a:solidFill>
              </a:rPr>
            </a:br>
            <a:r>
              <a:rPr lang="en-GB" sz="1800" smtClean="0">
                <a:solidFill>
                  <a:srgbClr val="9966FF"/>
                </a:solidFill>
              </a:rPr>
              <a:t>- leis/cult opps, esp for young</a:t>
            </a:r>
            <a:r>
              <a:rPr lang="en-GB" sz="1800" smtClean="0">
                <a:solidFill>
                  <a:srgbClr val="0000FF"/>
                </a:solidFill>
              </a:rPr>
              <a:t/>
            </a:r>
            <a:br>
              <a:rPr lang="en-GB" sz="1800" smtClean="0">
                <a:solidFill>
                  <a:srgbClr val="0000FF"/>
                </a:solidFill>
              </a:rPr>
            </a:br>
            <a:r>
              <a:rPr lang="en-GB" sz="1800" smtClean="0">
                <a:solidFill>
                  <a:srgbClr val="0000FF"/>
                </a:solidFill>
              </a:rPr>
              <a:t>- low crime/drugs/ASB</a:t>
            </a:r>
            <a:br>
              <a:rPr lang="en-GB" sz="1800" smtClean="0">
                <a:solidFill>
                  <a:srgbClr val="0000FF"/>
                </a:solidFill>
              </a:rPr>
            </a:br>
            <a:r>
              <a:rPr lang="en-GB" sz="1800" smtClean="0">
                <a:solidFill>
                  <a:srgbClr val="0000FF"/>
                </a:solidFill>
              </a:rPr>
              <a:t>- </a:t>
            </a:r>
            <a:r>
              <a:rPr lang="en-GB" sz="1800" smtClean="0">
                <a:solidFill>
                  <a:srgbClr val="9966FF"/>
                </a:solidFill>
              </a:rPr>
              <a:t>social inclusion</a:t>
            </a:r>
            <a:r>
              <a:rPr lang="en-GB" sz="1800" smtClean="0">
                <a:solidFill>
                  <a:srgbClr val="0000FF"/>
                </a:solidFill>
              </a:rPr>
              <a:t> &amp; ‘good life’</a:t>
            </a:r>
          </a:p>
          <a:p>
            <a:pPr eaLnBrk="1" hangingPunct="1">
              <a:lnSpc>
                <a:spcPct val="90000"/>
              </a:lnSpc>
            </a:pPr>
            <a:r>
              <a:rPr lang="en-GB" sz="1800" b="1" smtClean="0">
                <a:solidFill>
                  <a:srgbClr val="CC00CC"/>
                </a:solidFill>
              </a:rPr>
              <a:t>Well served</a:t>
            </a:r>
            <a:br>
              <a:rPr lang="en-GB" sz="1800" b="1" smtClean="0">
                <a:solidFill>
                  <a:srgbClr val="CC00CC"/>
                </a:solidFill>
              </a:rPr>
            </a:br>
            <a:r>
              <a:rPr lang="en-GB" sz="1800" smtClean="0">
                <a:solidFill>
                  <a:srgbClr val="CC00CC"/>
                </a:solidFill>
              </a:rPr>
              <a:t>- educ, health, SS</a:t>
            </a:r>
            <a:br>
              <a:rPr lang="en-GB" sz="1800" smtClean="0">
                <a:solidFill>
                  <a:srgbClr val="CC00CC"/>
                </a:solidFill>
              </a:rPr>
            </a:br>
            <a:r>
              <a:rPr lang="en-GB" sz="1800" smtClean="0">
                <a:solidFill>
                  <a:srgbClr val="CC00CC"/>
                </a:solidFill>
              </a:rPr>
              <a:t>- range of accessible services</a:t>
            </a:r>
            <a:endParaRPr lang="en-GB" sz="1800" b="1" smtClean="0">
              <a:solidFill>
                <a:srgbClr val="CC00CC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sz="1800" b="1" smtClean="0">
                <a:solidFill>
                  <a:srgbClr val="00CCFF"/>
                </a:solidFill>
              </a:rPr>
              <a:t>Well designed and built</a:t>
            </a:r>
            <a:br>
              <a:rPr lang="en-GB" sz="1800" b="1" smtClean="0">
                <a:solidFill>
                  <a:srgbClr val="00CCFF"/>
                </a:solidFill>
              </a:rPr>
            </a:br>
            <a:r>
              <a:rPr lang="en-GB" sz="1800" smtClean="0">
                <a:solidFill>
                  <a:srgbClr val="00CCFF"/>
                </a:solidFill>
              </a:rPr>
              <a:t>- sense of place/ approp form</a:t>
            </a:r>
            <a:br>
              <a:rPr lang="en-GB" sz="1800" smtClean="0">
                <a:solidFill>
                  <a:srgbClr val="00CCFF"/>
                </a:solidFill>
              </a:rPr>
            </a:br>
            <a:r>
              <a:rPr lang="en-GB" sz="1800" smtClean="0">
                <a:solidFill>
                  <a:srgbClr val="00CCFF"/>
                </a:solidFill>
              </a:rPr>
              <a:t>- friendly/healthy/safe public spaces</a:t>
            </a:r>
            <a:br>
              <a:rPr lang="en-GB" sz="1800" smtClean="0">
                <a:solidFill>
                  <a:srgbClr val="00CCFF"/>
                </a:solidFill>
              </a:rPr>
            </a:br>
            <a:r>
              <a:rPr lang="en-GB" sz="1800" smtClean="0"/>
              <a:t>- </a:t>
            </a:r>
            <a:r>
              <a:rPr lang="en-GB" sz="1800" smtClean="0">
                <a:solidFill>
                  <a:srgbClr val="FF9966"/>
                </a:solidFill>
              </a:rPr>
              <a:t>accessibility jobs/services/facil</a:t>
            </a:r>
            <a:br>
              <a:rPr lang="en-GB" sz="1800" smtClean="0">
                <a:solidFill>
                  <a:srgbClr val="FF9966"/>
                </a:solidFill>
              </a:rPr>
            </a:br>
            <a:r>
              <a:rPr lang="en-GB" sz="1800" smtClean="0">
                <a:solidFill>
                  <a:srgbClr val="FF9966"/>
                </a:solidFill>
              </a:rPr>
              <a:t>by p t/walk/cycle</a:t>
            </a:r>
            <a:br>
              <a:rPr lang="en-GB" sz="1800" smtClean="0">
                <a:solidFill>
                  <a:srgbClr val="FF9966"/>
                </a:solidFill>
              </a:rPr>
            </a:br>
            <a:r>
              <a:rPr lang="en-GB" sz="1800" smtClean="0">
                <a:solidFill>
                  <a:srgbClr val="FF00FF"/>
                </a:solidFill>
              </a:rPr>
              <a:t>(- range of affordable housing)</a:t>
            </a:r>
            <a:endParaRPr lang="en-GB" sz="1800" b="1" smtClean="0">
              <a:solidFill>
                <a:srgbClr val="FF00FF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en-GB" sz="1800" smtClean="0">
              <a:solidFill>
                <a:srgbClr val="FF00FF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en-US" sz="2600" smtClean="0"/>
          </a:p>
        </p:txBody>
      </p:sp>
      <p:sp>
        <p:nvSpPr>
          <p:cNvPr id="10244" name="Rectangle 20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600" smtClean="0">
                <a:solidFill>
                  <a:srgbClr val="003399"/>
                </a:solidFill>
              </a:rPr>
              <a:t>Well run</a:t>
            </a:r>
          </a:p>
          <a:p>
            <a:pPr eaLnBrk="1" hangingPunct="1">
              <a:lnSpc>
                <a:spcPct val="90000"/>
              </a:lnSpc>
            </a:pPr>
            <a:endParaRPr lang="en-GB" sz="2600" smtClean="0">
              <a:solidFill>
                <a:srgbClr val="003399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sz="2600" smtClean="0">
                <a:solidFill>
                  <a:srgbClr val="00FF00"/>
                </a:solidFill>
              </a:rPr>
              <a:t>Environmental sensitive</a:t>
            </a:r>
          </a:p>
          <a:p>
            <a:pPr eaLnBrk="1" hangingPunct="1">
              <a:lnSpc>
                <a:spcPct val="90000"/>
              </a:lnSpc>
            </a:pPr>
            <a:endParaRPr lang="en-GB" sz="2600" smtClean="0"/>
          </a:p>
          <a:p>
            <a:pPr eaLnBrk="1" hangingPunct="1">
              <a:lnSpc>
                <a:spcPct val="90000"/>
              </a:lnSpc>
            </a:pPr>
            <a:r>
              <a:rPr lang="en-GB" sz="2600" smtClean="0">
                <a:solidFill>
                  <a:srgbClr val="FF9966"/>
                </a:solidFill>
              </a:rPr>
              <a:t>Well connected</a:t>
            </a:r>
          </a:p>
          <a:p>
            <a:pPr eaLnBrk="1" hangingPunct="1">
              <a:lnSpc>
                <a:spcPct val="90000"/>
              </a:lnSpc>
            </a:pPr>
            <a:endParaRPr lang="en-GB" sz="2600" smtClean="0"/>
          </a:p>
          <a:p>
            <a:pPr eaLnBrk="1" hangingPunct="1">
              <a:lnSpc>
                <a:spcPct val="90000"/>
              </a:lnSpc>
            </a:pPr>
            <a:r>
              <a:rPr lang="en-GB" sz="2600" smtClean="0">
                <a:solidFill>
                  <a:srgbClr val="FF3300"/>
                </a:solidFill>
              </a:rPr>
              <a:t>Thriving</a:t>
            </a:r>
          </a:p>
          <a:p>
            <a:pPr eaLnBrk="1" hangingPunct="1">
              <a:lnSpc>
                <a:spcPct val="90000"/>
              </a:lnSpc>
            </a:pPr>
            <a:endParaRPr lang="en-GB" sz="2600" smtClean="0">
              <a:solidFill>
                <a:srgbClr val="FF330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sz="2600" smtClean="0">
                <a:solidFill>
                  <a:srgbClr val="FF00FF"/>
                </a:solidFill>
              </a:rPr>
              <a:t>Fair for everyone</a:t>
            </a:r>
          </a:p>
          <a:p>
            <a:pPr eaLnBrk="1" hangingPunct="1">
              <a:lnSpc>
                <a:spcPct val="90000"/>
              </a:lnSpc>
            </a:pPr>
            <a:endParaRPr lang="en-US" sz="2600" smtClean="0"/>
          </a:p>
        </p:txBody>
      </p:sp>
      <p:pic>
        <p:nvPicPr>
          <p:cNvPr id="10245" name="Picture 22" descr="Logo_revA_2"/>
          <p:cNvPicPr>
            <a:picLocks noChangeAspect="1" noChangeArrowheads="1"/>
          </p:cNvPicPr>
          <p:nvPr/>
        </p:nvPicPr>
        <p:blipFill>
          <a:blip r:embed="rId2"/>
          <a:srcRect t="5579"/>
          <a:stretch>
            <a:fillRect/>
          </a:stretch>
        </p:blipFill>
        <p:spPr bwMode="auto">
          <a:xfrm>
            <a:off x="7735888" y="5632450"/>
            <a:ext cx="1408112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5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Social Equity</a:t>
            </a:r>
            <a:endParaRPr lang="en-US" smtClean="0"/>
          </a:p>
        </p:txBody>
      </p:sp>
      <p:graphicFrame>
        <p:nvGraphicFramePr>
          <p:cNvPr id="3074" name="Organization Chart 7"/>
          <p:cNvGraphicFramePr>
            <a:graphicFrameLocks/>
          </p:cNvGraphicFramePr>
          <p:nvPr>
            <p:ph type="dgm" idx="1"/>
          </p:nvPr>
        </p:nvGraphicFramePr>
        <p:xfrm>
          <a:off x="431800" y="1589088"/>
          <a:ext cx="8208963" cy="4464050"/>
        </p:xfrm>
        <a:graphic>
          <a:graphicData uri="http://schemas.openxmlformats.org/drawingml/2006/compatibility">
            <com:legacyDrawing xmlns:com="http://schemas.openxmlformats.org/drawingml/2006/compatibility" spid="_x0000_s3074"/>
          </a:graphicData>
        </a:graphic>
      </p:graphicFrame>
      <p:pic>
        <p:nvPicPr>
          <p:cNvPr id="3086" name="Picture 18" descr="Logo_revA_2"/>
          <p:cNvPicPr>
            <a:picLocks noChangeAspect="1" noChangeArrowheads="1"/>
          </p:cNvPicPr>
          <p:nvPr/>
        </p:nvPicPr>
        <p:blipFill>
          <a:blip r:embed="rId4"/>
          <a:srcRect t="5579"/>
          <a:stretch>
            <a:fillRect/>
          </a:stretch>
        </p:blipFill>
        <p:spPr bwMode="auto">
          <a:xfrm>
            <a:off x="7735888" y="0"/>
            <a:ext cx="1408112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87" name="Text Box 19"/>
          <p:cNvSpPr txBox="1">
            <a:spLocks noChangeArrowheads="1"/>
          </p:cNvSpPr>
          <p:nvPr/>
        </p:nvSpPr>
        <p:spPr bwMode="auto">
          <a:xfrm>
            <a:off x="663575" y="1600200"/>
            <a:ext cx="2695575" cy="155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GB" b="1"/>
              <a:t>Also: </a:t>
            </a:r>
            <a:r>
              <a:rPr lang="en-GB"/>
              <a:t/>
            </a:r>
            <a:br>
              <a:rPr lang="en-GB"/>
            </a:br>
            <a:r>
              <a:rPr lang="en-GB"/>
              <a:t>Access to </a:t>
            </a:r>
            <a:br>
              <a:rPr lang="en-GB"/>
            </a:br>
            <a:r>
              <a:rPr lang="en-GB"/>
              <a:t>- affordable housing</a:t>
            </a:r>
            <a:br>
              <a:rPr lang="en-GB"/>
            </a:br>
            <a:r>
              <a:rPr lang="en-GB"/>
              <a:t>- job opportunities</a:t>
            </a:r>
            <a:br>
              <a:rPr lang="en-GB"/>
            </a:br>
            <a:r>
              <a:rPr lang="en-GB"/>
              <a:t>- public transport</a:t>
            </a:r>
          </a:p>
          <a:p>
            <a:pPr algn="l"/>
            <a:r>
              <a:rPr lang="en-GB"/>
              <a:t>(other parts of CF research)</a:t>
            </a:r>
            <a:endParaRPr lang="en-US" b="1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1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Sustainability of community</a:t>
            </a:r>
            <a:endParaRPr lang="en-US" smtClean="0"/>
          </a:p>
        </p:txBody>
      </p:sp>
      <p:graphicFrame>
        <p:nvGraphicFramePr>
          <p:cNvPr id="4098" name="Organization Chart 38"/>
          <p:cNvGraphicFramePr>
            <a:graphicFrameLocks/>
          </p:cNvGraphicFramePr>
          <p:nvPr>
            <p:ph type="dgm" idx="1"/>
          </p:nvPr>
        </p:nvGraphicFramePr>
        <p:xfrm>
          <a:off x="431800" y="1589088"/>
          <a:ext cx="8208963" cy="4464050"/>
        </p:xfrm>
        <a:graphic>
          <a:graphicData uri="http://schemas.openxmlformats.org/drawingml/2006/compatibility">
            <com:legacyDrawing xmlns:com="http://schemas.openxmlformats.org/drawingml/2006/compatibility" spid="_x0000_s4098"/>
          </a:graphicData>
        </a:graphic>
      </p:graphicFrame>
      <p:pic>
        <p:nvPicPr>
          <p:cNvPr id="4112" name="Picture 50" descr="Logo_revA_2"/>
          <p:cNvPicPr>
            <a:picLocks noChangeAspect="1" noChangeArrowheads="1"/>
          </p:cNvPicPr>
          <p:nvPr/>
        </p:nvPicPr>
        <p:blipFill>
          <a:blip r:embed="rId4"/>
          <a:srcRect t="5579"/>
          <a:stretch>
            <a:fillRect/>
          </a:stretch>
        </p:blipFill>
        <p:spPr bwMode="auto">
          <a:xfrm>
            <a:off x="7735888" y="0"/>
            <a:ext cx="1408112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Social Sustainability – Does it Matter?</a:t>
            </a:r>
            <a:endParaRPr lang="en-US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400" smtClean="0"/>
              <a:t>Increased emphasis in government </a:t>
            </a:r>
            <a:r>
              <a:rPr lang="en-GB" sz="2400" b="1" smtClean="0"/>
              <a:t>policy</a:t>
            </a:r>
            <a:r>
              <a:rPr lang="en-GB" sz="2400" smtClean="0"/>
              <a:t> statements: implies indirectly important via politics of urban growth</a:t>
            </a:r>
          </a:p>
          <a:p>
            <a:pPr eaLnBrk="1" hangingPunct="1"/>
            <a:r>
              <a:rPr lang="en-GB" sz="2400" smtClean="0"/>
              <a:t>The </a:t>
            </a:r>
            <a:r>
              <a:rPr lang="en-GB" sz="2400" b="1" smtClean="0"/>
              <a:t>economic costs</a:t>
            </a:r>
            <a:r>
              <a:rPr lang="en-GB" sz="2400" smtClean="0"/>
              <a:t> of social dysfunction</a:t>
            </a:r>
            <a:br>
              <a:rPr lang="en-GB" sz="2400" smtClean="0"/>
            </a:br>
            <a:r>
              <a:rPr lang="en-GB" sz="2400" smtClean="0"/>
              <a:t>- crime, illness, accelerated obsolescence, caring</a:t>
            </a:r>
          </a:p>
          <a:p>
            <a:pPr eaLnBrk="1" hangingPunct="1"/>
            <a:r>
              <a:rPr lang="en-GB" sz="2400" b="1" smtClean="0"/>
              <a:t>‘Happiness’</a:t>
            </a:r>
            <a:r>
              <a:rPr lang="en-GB" sz="2400" smtClean="0"/>
              <a:t> (the new science of….Layard 2005)</a:t>
            </a:r>
            <a:br>
              <a:rPr lang="en-GB" sz="2400" smtClean="0"/>
            </a:br>
            <a:r>
              <a:rPr lang="en-GB" sz="2400" smtClean="0"/>
              <a:t>- fundamental goal; and we can measure it</a:t>
            </a:r>
            <a:br>
              <a:rPr lang="en-GB" sz="2400" smtClean="0"/>
            </a:br>
            <a:r>
              <a:rPr lang="en-GB" sz="2400" smtClean="0"/>
              <a:t>- higher/rising income does not necess incr happiness</a:t>
            </a:r>
            <a:br>
              <a:rPr lang="en-GB" sz="2400" smtClean="0"/>
            </a:br>
            <a:r>
              <a:rPr lang="en-GB" sz="2400" smtClean="0"/>
              <a:t>- of 7 main causes, several are related to our Soc Sust concept</a:t>
            </a:r>
            <a:r>
              <a:rPr lang="en-GB" sz="2000" smtClean="0"/>
              <a:t>:  -  family relationships  -  community and friends</a:t>
            </a:r>
            <a:br>
              <a:rPr lang="en-GB" sz="2000" smtClean="0"/>
            </a:br>
            <a:r>
              <a:rPr lang="en-GB" sz="2000" smtClean="0"/>
              <a:t>		-  health 	- good (local) government  						(Layard pp 62-70)</a:t>
            </a:r>
            <a:endParaRPr lang="en-US" sz="200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sz="3600" smtClean="0"/>
              <a:t>Planning for Wealth?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400" smtClean="0"/>
              <a:t>Third leg of sustainability ‘stool’</a:t>
            </a:r>
          </a:p>
          <a:p>
            <a:pPr eaLnBrk="1" hangingPunct="1"/>
            <a:r>
              <a:rPr lang="en-GB" sz="2400" smtClean="0"/>
              <a:t>Three (or five?) capitals model (family silver)</a:t>
            </a:r>
          </a:p>
          <a:p>
            <a:pPr eaLnBrk="1" hangingPunct="1"/>
            <a:r>
              <a:rPr lang="en-GB" sz="2400" smtClean="0"/>
              <a:t>Top level statements of planning system objectives PPS1, SPP1</a:t>
            </a:r>
          </a:p>
          <a:p>
            <a:pPr eaLnBrk="1" hangingPunct="1"/>
            <a:r>
              <a:rPr lang="en-GB" sz="2400" smtClean="0"/>
              <a:t>Drivers of planning system reform (reducing obstacles to dynamic enterprise, regional competitiveness, etc)</a:t>
            </a:r>
          </a:p>
          <a:p>
            <a:pPr eaLnBrk="1" hangingPunct="1"/>
            <a:r>
              <a:rPr lang="en-GB" sz="2400" smtClean="0"/>
              <a:t>Barker (2004) – improving housing supply to help economy as well as social outcomes</a:t>
            </a:r>
          </a:p>
          <a:p>
            <a:pPr eaLnBrk="1" hangingPunct="1"/>
            <a:r>
              <a:rPr lang="en-GB" sz="2400" smtClean="0"/>
              <a:t>‘Barker 2’ (2006) –further reform to assist competitiveness</a:t>
            </a:r>
          </a:p>
          <a:p>
            <a:pPr eaLnBrk="1" hangingPunct="1"/>
            <a:endParaRPr lang="en-GB" sz="2400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 smtClean="0"/>
              <a:t>Housing as main store of personal wealth:</a:t>
            </a:r>
            <a:br>
              <a:rPr lang="en-GB" sz="3200" smtClean="0"/>
            </a:br>
            <a:r>
              <a:rPr lang="en-GB" sz="3200" smtClean="0"/>
              <a:t>so can we use house prices as measure of ‘success’ in planning?</a:t>
            </a:r>
          </a:p>
        </p:txBody>
      </p:sp>
      <p:sp>
        <p:nvSpPr>
          <p:cNvPr id="13315" name="Rectangle 6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981200"/>
            <a:ext cx="4038600" cy="4149725"/>
          </a:xfrm>
        </p:spPr>
        <p:txBody>
          <a:bodyPr/>
          <a:lstStyle/>
          <a:p>
            <a:pPr eaLnBrk="1" hangingPunct="1"/>
            <a:r>
              <a:rPr lang="en-GB" sz="1800" smtClean="0"/>
              <a:t>House prices reflect regional economic &amp; lab mkt performance</a:t>
            </a:r>
          </a:p>
          <a:p>
            <a:pPr eaLnBrk="1" hangingPunct="1"/>
            <a:r>
              <a:rPr lang="en-GB" sz="1800" smtClean="0"/>
              <a:t>House prices reflect valued environmental features</a:t>
            </a:r>
          </a:p>
          <a:p>
            <a:pPr eaLnBrk="1" hangingPunct="1"/>
            <a:r>
              <a:rPr lang="en-GB" sz="1800" smtClean="0"/>
              <a:t>House prices reflect consumers’ view of housing quality</a:t>
            </a:r>
          </a:p>
          <a:p>
            <a:pPr eaLnBrk="1" hangingPunct="1"/>
            <a:r>
              <a:rPr lang="en-GB" sz="1800" smtClean="0"/>
              <a:t>House prices reflect accessibility provided by transport &amp; other infrastructure (an aspect of planning)</a:t>
            </a:r>
          </a:p>
          <a:p>
            <a:pPr eaLnBrk="1" hangingPunct="1"/>
            <a:r>
              <a:rPr lang="en-GB" sz="1800" smtClean="0"/>
              <a:t>House prices below replacement cost imply non-sustainability</a:t>
            </a:r>
          </a:p>
          <a:p>
            <a:pPr eaLnBrk="1" hangingPunct="1"/>
            <a:endParaRPr lang="en-GB" sz="1800" smtClean="0"/>
          </a:p>
          <a:p>
            <a:pPr eaLnBrk="1" hangingPunct="1"/>
            <a:endParaRPr lang="en-GB" sz="2600" smtClean="0"/>
          </a:p>
        </p:txBody>
      </p:sp>
      <p:sp>
        <p:nvSpPr>
          <p:cNvPr id="13316" name="Rectangle 7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981200"/>
            <a:ext cx="4038600" cy="4149725"/>
          </a:xfrm>
        </p:spPr>
        <p:txBody>
          <a:bodyPr/>
          <a:lstStyle/>
          <a:p>
            <a:pPr eaLnBrk="1" hangingPunct="1"/>
            <a:r>
              <a:rPr lang="en-GB" sz="1800" smtClean="0"/>
              <a:t>Markets ‘distorted’ by international, speculative &amp; super- rich demands</a:t>
            </a:r>
          </a:p>
          <a:p>
            <a:pPr eaLnBrk="1" hangingPunct="1"/>
            <a:r>
              <a:rPr lang="en-GB" sz="1800" smtClean="0"/>
              <a:t>Markets inflated by inadequate land supply (a planning failure)</a:t>
            </a:r>
          </a:p>
          <a:p>
            <a:pPr eaLnBrk="1" hangingPunct="1"/>
            <a:r>
              <a:rPr lang="en-GB" sz="1800" smtClean="0"/>
              <a:t>Markets an outcome of consumer tradeoffs (e.g. access-space) and supply response</a:t>
            </a:r>
          </a:p>
          <a:p>
            <a:pPr eaLnBrk="1" hangingPunct="1"/>
            <a:r>
              <a:rPr lang="en-GB" sz="1800" smtClean="0"/>
              <a:t> Higher house prices worsen affordability (both a social equity and an economic labour supply ‘cost’)</a:t>
            </a:r>
          </a:p>
        </p:txBody>
      </p:sp>
      <p:sp>
        <p:nvSpPr>
          <p:cNvPr id="13317" name="Text Box 8"/>
          <p:cNvSpPr txBox="1">
            <a:spLocks noChangeArrowheads="1"/>
          </p:cNvSpPr>
          <p:nvPr/>
        </p:nvSpPr>
        <p:spPr bwMode="auto">
          <a:xfrm>
            <a:off x="677863" y="5538788"/>
            <a:ext cx="72961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800" b="1" i="1"/>
              <a:t>So, any use of house prices to evaluate planning outcomes must </a:t>
            </a:r>
            <a:br>
              <a:rPr lang="en-GB" sz="1800" b="1" i="1"/>
            </a:br>
            <a:r>
              <a:rPr lang="en-GB" sz="1800" b="1" i="1"/>
              <a:t>carefully distinguish these components</a:t>
            </a:r>
            <a:r>
              <a:rPr lang="en-GB" sz="1400"/>
              <a:t>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Elements of Urban Form…</a:t>
            </a:r>
            <a:endParaRPr lang="en-US" smtClean="0"/>
          </a:p>
        </p:txBody>
      </p:sp>
      <p:graphicFrame>
        <p:nvGraphicFramePr>
          <p:cNvPr id="5122" name="Diagram 6"/>
          <p:cNvGraphicFramePr>
            <a:graphicFrameLocks/>
          </p:cNvGraphicFramePr>
          <p:nvPr>
            <p:ph type="dgm" idx="1"/>
          </p:nvPr>
        </p:nvGraphicFramePr>
        <p:xfrm>
          <a:off x="2409825" y="1695450"/>
          <a:ext cx="4252913" cy="4252913"/>
        </p:xfrm>
        <a:graphic>
          <a:graphicData uri="http://schemas.openxmlformats.org/drawingml/2006/compatibility">
            <com:legacyDrawing xmlns:com="http://schemas.openxmlformats.org/drawingml/2006/compatibility" spid="_x0000_s5122"/>
          </a:graphicData>
        </a:graphic>
      </p:graphicFrame>
      <p:pic>
        <p:nvPicPr>
          <p:cNvPr id="5134" name="Picture 18" descr="Logo_revA_2"/>
          <p:cNvPicPr>
            <a:picLocks noChangeAspect="1" noChangeArrowheads="1"/>
          </p:cNvPicPr>
          <p:nvPr/>
        </p:nvPicPr>
        <p:blipFill>
          <a:blip r:embed="rId4"/>
          <a:srcRect t="5579"/>
          <a:stretch>
            <a:fillRect/>
          </a:stretch>
        </p:blipFill>
        <p:spPr bwMode="auto">
          <a:xfrm>
            <a:off x="7735888" y="0"/>
            <a:ext cx="1408112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sz="3200" smtClean="0"/>
              <a:t>CityForm Household Survey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400" smtClean="0"/>
              <a:t>15 neighbourhoods in 5 cities: inner, middle and outer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Varied social, tenure and built form mix; c.2000 hhds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Random sample, self-completion, 30% response</a:t>
            </a:r>
            <a:br>
              <a:rPr lang="en-GB" sz="2400" smtClean="0"/>
            </a:br>
            <a:r>
              <a:rPr lang="en-GB" sz="2400" smtClean="0"/>
              <a:t>N := 4300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Questionnaire covers all dimensions of social sustainability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Questions often based on other surveys e.g. S.H.S.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May be linked to Census data at output area, ‘sub-area’ or ward level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Also linked to deprivation indicators, house prices, etc.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Urban form measures primarily from Mastermap &amp; Site Survey.</a:t>
            </a:r>
          </a:p>
        </p:txBody>
      </p:sp>
      <p:pic>
        <p:nvPicPr>
          <p:cNvPr id="14340" name="Picture 4" descr="Logo_revA_2"/>
          <p:cNvPicPr>
            <a:picLocks noChangeAspect="1" noChangeArrowheads="1"/>
          </p:cNvPicPr>
          <p:nvPr/>
        </p:nvPicPr>
        <p:blipFill>
          <a:blip r:embed="rId2"/>
          <a:srcRect t="5579"/>
          <a:stretch>
            <a:fillRect/>
          </a:stretch>
        </p:blipFill>
        <p:spPr bwMode="auto">
          <a:xfrm>
            <a:off x="7735888" y="0"/>
            <a:ext cx="1408112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Measuring Social Sustainability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400" smtClean="0"/>
              <a:t>8 elements measured; all based on responses to multiple questions</a:t>
            </a:r>
            <a:br>
              <a:rPr lang="en-GB" sz="2400" smtClean="0"/>
            </a:br>
            <a:r>
              <a:rPr lang="en-GB" sz="2400" smtClean="0"/>
              <a:t>e.g. social interaction based on 13 questions, such as </a:t>
            </a:r>
            <a:br>
              <a:rPr lang="en-GB" sz="2400" smtClean="0"/>
            </a:br>
            <a:r>
              <a:rPr lang="en-GB" sz="1800" smtClean="0"/>
              <a:t>whether they have friends in neighbourhood, see them frequently, know neighbours by name, look out for each other, chat, borrow, etc.</a:t>
            </a:r>
            <a:endParaRPr lang="en-GB" sz="2400" smtClean="0"/>
          </a:p>
          <a:p>
            <a:pPr eaLnBrk="1" hangingPunct="1"/>
            <a:r>
              <a:rPr lang="en-GB" sz="2400" smtClean="0"/>
              <a:t>Where possible, combined positives &amp; negatives &amp; scaled in natural way; (100 would be neutral; 0 would be worst possible scores; 200 best possible)</a:t>
            </a:r>
          </a:p>
          <a:p>
            <a:pPr eaLnBrk="1" hangingPunct="1"/>
            <a:r>
              <a:rPr lang="en-GB" sz="2400" smtClean="0"/>
              <a:t>Factor analysis generally confirmed groupings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400" smtClean="0"/>
              <a:t>	</a:t>
            </a:r>
            <a:r>
              <a:rPr lang="en-GB" sz="1600" smtClean="0"/>
              <a:t>-‘Neighbourhood pride/attachment’ is best single representative measure</a:t>
            </a:r>
            <a:br>
              <a:rPr lang="en-GB" sz="1600" smtClean="0"/>
            </a:br>
            <a:r>
              <a:rPr lang="en-GB" sz="1600" smtClean="0"/>
              <a:t>  (closely related to environmental quality, home satisfaction)</a:t>
            </a:r>
            <a:br>
              <a:rPr lang="en-GB" sz="1600" smtClean="0"/>
            </a:br>
            <a:r>
              <a:rPr lang="en-GB" sz="1600" smtClean="0"/>
              <a:t>- Social interaction, participation is second grouping </a:t>
            </a:r>
            <a:br>
              <a:rPr lang="en-GB" sz="1600" smtClean="0"/>
            </a:br>
            <a:r>
              <a:rPr lang="en-GB" sz="1600" smtClean="0"/>
              <a:t>- Third grouping around access &amp; use of local services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sz="3200" smtClean="0"/>
              <a:t>Initial descriptive findings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800" smtClean="0"/>
              <a:t>On most dimensions (except services and safety) outer areas show best scores and inner areas worst</a:t>
            </a:r>
          </a:p>
          <a:p>
            <a:pPr eaLnBrk="1" hangingPunct="1"/>
            <a:r>
              <a:rPr lang="en-GB" sz="2800" smtClean="0"/>
              <a:t>High density areas show worse scores than low or medium density;</a:t>
            </a:r>
          </a:p>
          <a:p>
            <a:pPr eaLnBrk="1" hangingPunct="1"/>
            <a:r>
              <a:rPr lang="en-GB" sz="2800" smtClean="0"/>
              <a:t>Access to services better in inner locations and denser areas; </a:t>
            </a:r>
          </a:p>
          <a:p>
            <a:pPr eaLnBrk="1" hangingPunct="1"/>
            <a:endParaRPr lang="en-GB" sz="2800" smtClean="0"/>
          </a:p>
        </p:txBody>
      </p:sp>
      <p:pic>
        <p:nvPicPr>
          <p:cNvPr id="16388" name="Picture 4" descr="Logo_revA_2"/>
          <p:cNvPicPr>
            <a:picLocks noChangeAspect="1" noChangeArrowheads="1"/>
          </p:cNvPicPr>
          <p:nvPr/>
        </p:nvPicPr>
        <p:blipFill>
          <a:blip r:embed="rId2"/>
          <a:srcRect t="5579"/>
          <a:stretch>
            <a:fillRect/>
          </a:stretch>
        </p:blipFill>
        <p:spPr bwMode="auto">
          <a:xfrm>
            <a:off x="7735888" y="0"/>
            <a:ext cx="1408112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 smtClean="0"/>
              <a:t>Composite Scores for Different Outcomes by Location &amp; Density – five cities</a:t>
            </a:r>
          </a:p>
        </p:txBody>
      </p:sp>
      <p:pic>
        <p:nvPicPr>
          <p:cNvPr id="17411" name="Picture 3" descr="Logo_revA_2"/>
          <p:cNvPicPr>
            <a:picLocks noChangeAspect="1" noChangeArrowheads="1"/>
          </p:cNvPicPr>
          <p:nvPr/>
        </p:nvPicPr>
        <p:blipFill>
          <a:blip r:embed="rId2"/>
          <a:srcRect t="5579"/>
          <a:stretch>
            <a:fillRect/>
          </a:stretch>
        </p:blipFill>
        <p:spPr bwMode="auto">
          <a:xfrm>
            <a:off x="7735888" y="0"/>
            <a:ext cx="1408112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8600" y="3581400"/>
            <a:ext cx="8763000" cy="183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8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4800" y="1752600"/>
            <a:ext cx="8686800" cy="1592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Statistical modelling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400" smtClean="0"/>
              <a:t>Use of multiple regression analysis to predict/explain different scores</a:t>
            </a:r>
          </a:p>
          <a:p>
            <a:pPr eaLnBrk="1" hangingPunct="1"/>
            <a:r>
              <a:rPr lang="en-GB" sz="2400" smtClean="0"/>
              <a:t>Measures impact of particular urban form factors whilst controlling for lots of demographic, socio-economic etc. factors</a:t>
            </a:r>
          </a:p>
          <a:p>
            <a:pPr eaLnBrk="1" hangingPunct="1"/>
            <a:endParaRPr lang="en-GB" sz="2400" smtClean="0"/>
          </a:p>
        </p:txBody>
      </p:sp>
      <p:pic>
        <p:nvPicPr>
          <p:cNvPr id="18436" name="Picture 4" descr="Logo_revA_2"/>
          <p:cNvPicPr>
            <a:picLocks noChangeAspect="1" noChangeArrowheads="1"/>
          </p:cNvPicPr>
          <p:nvPr/>
        </p:nvPicPr>
        <p:blipFill>
          <a:blip r:embed="rId2"/>
          <a:srcRect t="5579"/>
          <a:stretch>
            <a:fillRect/>
          </a:stretch>
        </p:blipFill>
        <p:spPr bwMode="auto">
          <a:xfrm>
            <a:off x="7735888" y="0"/>
            <a:ext cx="1408112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7813"/>
            <a:ext cx="8229600" cy="1139825"/>
          </a:xfrm>
        </p:spPr>
        <p:txBody>
          <a:bodyPr/>
          <a:lstStyle/>
          <a:p>
            <a:pPr eaLnBrk="1" hangingPunct="1"/>
            <a:r>
              <a:rPr lang="en-GB" sz="3200" b="1" smtClean="0"/>
              <a:t>	Causal Model (illustrative)</a:t>
            </a:r>
            <a:endParaRPr lang="en-US" sz="3200" b="1" smtClean="0"/>
          </a:p>
        </p:txBody>
      </p:sp>
      <p:sp>
        <p:nvSpPr>
          <p:cNvPr id="19459" name="Text Box 4"/>
          <p:cNvSpPr txBox="1">
            <a:spLocks noChangeArrowheads="1"/>
          </p:cNvSpPr>
          <p:nvPr/>
        </p:nvSpPr>
        <p:spPr bwMode="auto">
          <a:xfrm>
            <a:off x="755650" y="1196975"/>
            <a:ext cx="14033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GB" sz="1800"/>
              <a:t>Urban Form</a:t>
            </a:r>
            <a:br>
              <a:rPr lang="en-GB" sz="1800"/>
            </a:br>
            <a:r>
              <a:rPr lang="en-GB" sz="1800"/>
              <a:t>Elements</a:t>
            </a:r>
            <a:endParaRPr lang="en-US" sz="1800"/>
          </a:p>
        </p:txBody>
      </p:sp>
      <p:sp>
        <p:nvSpPr>
          <p:cNvPr id="19460" name="Text Box 5"/>
          <p:cNvSpPr txBox="1">
            <a:spLocks noChangeArrowheads="1"/>
          </p:cNvSpPr>
          <p:nvPr/>
        </p:nvSpPr>
        <p:spPr bwMode="auto">
          <a:xfrm>
            <a:off x="900113" y="2708275"/>
            <a:ext cx="5778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GB"/>
              <a:t>Size</a:t>
            </a:r>
            <a:endParaRPr lang="en-US"/>
          </a:p>
        </p:txBody>
      </p:sp>
      <p:sp>
        <p:nvSpPr>
          <p:cNvPr id="19461" name="Text Box 6"/>
          <p:cNvSpPr txBox="1">
            <a:spLocks noChangeArrowheads="1"/>
          </p:cNvSpPr>
          <p:nvPr/>
        </p:nvSpPr>
        <p:spPr bwMode="auto">
          <a:xfrm>
            <a:off x="755650" y="3357563"/>
            <a:ext cx="9509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GB"/>
              <a:t>Location</a:t>
            </a:r>
            <a:endParaRPr lang="en-US"/>
          </a:p>
        </p:txBody>
      </p:sp>
      <p:sp>
        <p:nvSpPr>
          <p:cNvPr id="19462" name="Text Box 7"/>
          <p:cNvSpPr txBox="1">
            <a:spLocks noChangeArrowheads="1"/>
          </p:cNvSpPr>
          <p:nvPr/>
        </p:nvSpPr>
        <p:spPr bwMode="auto">
          <a:xfrm>
            <a:off x="808038" y="2968625"/>
            <a:ext cx="1841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endParaRPr lang="en-GB"/>
          </a:p>
        </p:txBody>
      </p:sp>
      <p:sp>
        <p:nvSpPr>
          <p:cNvPr id="19463" name="Text Box 8"/>
          <p:cNvSpPr txBox="1">
            <a:spLocks noChangeArrowheads="1"/>
          </p:cNvSpPr>
          <p:nvPr/>
        </p:nvSpPr>
        <p:spPr bwMode="auto">
          <a:xfrm>
            <a:off x="827088" y="4149725"/>
            <a:ext cx="8604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GB"/>
              <a:t>Density</a:t>
            </a:r>
            <a:endParaRPr lang="en-US"/>
          </a:p>
        </p:txBody>
      </p:sp>
      <p:sp>
        <p:nvSpPr>
          <p:cNvPr id="19464" name="Text Box 9"/>
          <p:cNvSpPr txBox="1">
            <a:spLocks noChangeArrowheads="1"/>
          </p:cNvSpPr>
          <p:nvPr/>
        </p:nvSpPr>
        <p:spPr bwMode="auto">
          <a:xfrm>
            <a:off x="611188" y="4868863"/>
            <a:ext cx="127793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GB"/>
              <a:t>House Type</a:t>
            </a:r>
            <a:endParaRPr lang="en-US"/>
          </a:p>
        </p:txBody>
      </p:sp>
      <p:sp>
        <p:nvSpPr>
          <p:cNvPr id="19465" name="Text Box 10"/>
          <p:cNvSpPr txBox="1">
            <a:spLocks noChangeArrowheads="1"/>
          </p:cNvSpPr>
          <p:nvPr/>
        </p:nvSpPr>
        <p:spPr bwMode="auto">
          <a:xfrm>
            <a:off x="755650" y="5445125"/>
            <a:ext cx="91757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GB"/>
              <a:t>Use Mix</a:t>
            </a:r>
            <a:endParaRPr lang="en-US"/>
          </a:p>
        </p:txBody>
      </p:sp>
      <p:sp>
        <p:nvSpPr>
          <p:cNvPr id="19466" name="Text Box 11"/>
          <p:cNvSpPr txBox="1">
            <a:spLocks noChangeArrowheads="1"/>
          </p:cNvSpPr>
          <p:nvPr/>
        </p:nvSpPr>
        <p:spPr bwMode="auto">
          <a:xfrm>
            <a:off x="2843213" y="908050"/>
            <a:ext cx="1911350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GB" sz="1800"/>
              <a:t>Exogenous</a:t>
            </a:r>
            <a:br>
              <a:rPr lang="en-GB" sz="1800"/>
            </a:br>
            <a:r>
              <a:rPr lang="en-GB" sz="1800"/>
              <a:t>Demographic</a:t>
            </a:r>
            <a:br>
              <a:rPr lang="en-GB" sz="1800"/>
            </a:br>
            <a:r>
              <a:rPr lang="en-GB" sz="1800"/>
              <a:t>&amp; socioeconomic</a:t>
            </a:r>
            <a:br>
              <a:rPr lang="en-GB" sz="1800"/>
            </a:br>
            <a:r>
              <a:rPr lang="en-GB" sz="1800"/>
              <a:t>Controls </a:t>
            </a:r>
            <a:endParaRPr lang="en-US" sz="1800"/>
          </a:p>
        </p:txBody>
      </p:sp>
      <p:sp>
        <p:nvSpPr>
          <p:cNvPr id="19467" name="Text Box 12"/>
          <p:cNvSpPr txBox="1">
            <a:spLocks noChangeArrowheads="1"/>
          </p:cNvSpPr>
          <p:nvPr/>
        </p:nvSpPr>
        <p:spPr bwMode="auto">
          <a:xfrm>
            <a:off x="2751138" y="2176463"/>
            <a:ext cx="54451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GB"/>
              <a:t>Age</a:t>
            </a:r>
            <a:endParaRPr lang="en-US"/>
          </a:p>
        </p:txBody>
      </p:sp>
      <p:sp>
        <p:nvSpPr>
          <p:cNvPr id="19468" name="Text Box 13"/>
          <p:cNvSpPr txBox="1">
            <a:spLocks noChangeArrowheads="1"/>
          </p:cNvSpPr>
          <p:nvPr/>
        </p:nvSpPr>
        <p:spPr bwMode="auto">
          <a:xfrm>
            <a:off x="2751138" y="2536825"/>
            <a:ext cx="1266825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GB"/>
              <a:t>Household</a:t>
            </a:r>
            <a:br>
              <a:rPr lang="en-GB"/>
            </a:br>
            <a:r>
              <a:rPr lang="en-GB"/>
              <a:t>composition</a:t>
            </a:r>
            <a:endParaRPr lang="en-US"/>
          </a:p>
        </p:txBody>
      </p:sp>
      <p:sp>
        <p:nvSpPr>
          <p:cNvPr id="19469" name="Text Box 14"/>
          <p:cNvSpPr txBox="1">
            <a:spLocks noChangeArrowheads="1"/>
          </p:cNvSpPr>
          <p:nvPr/>
        </p:nvSpPr>
        <p:spPr bwMode="auto">
          <a:xfrm>
            <a:off x="2771775" y="3213100"/>
            <a:ext cx="1325563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GB"/>
              <a:t>Occupation/ </a:t>
            </a:r>
            <a:br>
              <a:rPr lang="en-GB"/>
            </a:br>
            <a:r>
              <a:rPr lang="en-GB"/>
              <a:t>income</a:t>
            </a:r>
            <a:endParaRPr lang="en-US"/>
          </a:p>
        </p:txBody>
      </p:sp>
      <p:sp>
        <p:nvSpPr>
          <p:cNvPr id="19470" name="Text Box 15"/>
          <p:cNvSpPr txBox="1">
            <a:spLocks noChangeArrowheads="1"/>
          </p:cNvSpPr>
          <p:nvPr/>
        </p:nvSpPr>
        <p:spPr bwMode="auto">
          <a:xfrm>
            <a:off x="5272088" y="928688"/>
            <a:ext cx="13144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GB" sz="1800"/>
              <a:t>Intervening</a:t>
            </a:r>
            <a:br>
              <a:rPr lang="en-GB" sz="1800"/>
            </a:br>
            <a:r>
              <a:rPr lang="en-GB" sz="1800"/>
              <a:t>Variables</a:t>
            </a:r>
            <a:endParaRPr lang="en-US" sz="1800"/>
          </a:p>
        </p:txBody>
      </p:sp>
      <p:sp>
        <p:nvSpPr>
          <p:cNvPr id="19471" name="Text Box 16"/>
          <p:cNvSpPr txBox="1">
            <a:spLocks noChangeArrowheads="1"/>
          </p:cNvSpPr>
          <p:nvPr/>
        </p:nvSpPr>
        <p:spPr bwMode="auto">
          <a:xfrm>
            <a:off x="5200650" y="2392363"/>
            <a:ext cx="1209675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GB"/>
              <a:t>Car owning</a:t>
            </a:r>
            <a:br>
              <a:rPr lang="en-GB"/>
            </a:br>
            <a:r>
              <a:rPr lang="en-GB"/>
              <a:t>/ use</a:t>
            </a:r>
            <a:endParaRPr lang="en-US"/>
          </a:p>
        </p:txBody>
      </p:sp>
      <p:sp>
        <p:nvSpPr>
          <p:cNvPr id="19472" name="Text Box 17"/>
          <p:cNvSpPr txBox="1">
            <a:spLocks noChangeArrowheads="1"/>
          </p:cNvSpPr>
          <p:nvPr/>
        </p:nvSpPr>
        <p:spPr bwMode="auto">
          <a:xfrm>
            <a:off x="2751138" y="3905250"/>
            <a:ext cx="120967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GB"/>
              <a:t>Deprivation</a:t>
            </a:r>
            <a:endParaRPr lang="en-US"/>
          </a:p>
        </p:txBody>
      </p:sp>
      <p:sp>
        <p:nvSpPr>
          <p:cNvPr id="19473" name="Text Box 18"/>
          <p:cNvSpPr txBox="1">
            <a:spLocks noChangeArrowheads="1"/>
          </p:cNvSpPr>
          <p:nvPr/>
        </p:nvSpPr>
        <p:spPr bwMode="auto">
          <a:xfrm>
            <a:off x="2859088" y="4641850"/>
            <a:ext cx="1841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/>
              <a:t>T</a:t>
            </a:r>
            <a:endParaRPr lang="en-US"/>
          </a:p>
        </p:txBody>
      </p:sp>
      <p:sp>
        <p:nvSpPr>
          <p:cNvPr id="19474" name="Text Box 19"/>
          <p:cNvSpPr txBox="1">
            <a:spLocks noChangeArrowheads="1"/>
          </p:cNvSpPr>
          <p:nvPr/>
        </p:nvSpPr>
        <p:spPr bwMode="auto">
          <a:xfrm>
            <a:off x="2824163" y="4337050"/>
            <a:ext cx="82708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GB"/>
              <a:t>Tenure</a:t>
            </a:r>
            <a:endParaRPr lang="en-US"/>
          </a:p>
        </p:txBody>
      </p:sp>
      <p:sp>
        <p:nvSpPr>
          <p:cNvPr id="19475" name="Text Box 20"/>
          <p:cNvSpPr txBox="1">
            <a:spLocks noChangeArrowheads="1"/>
          </p:cNvSpPr>
          <p:nvPr/>
        </p:nvSpPr>
        <p:spPr bwMode="auto">
          <a:xfrm>
            <a:off x="5127625" y="3255963"/>
            <a:ext cx="860425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GB"/>
              <a:t>School </a:t>
            </a:r>
            <a:br>
              <a:rPr lang="en-GB"/>
            </a:br>
            <a:r>
              <a:rPr lang="en-GB"/>
              <a:t>Quality</a:t>
            </a:r>
            <a:endParaRPr lang="en-US"/>
          </a:p>
        </p:txBody>
      </p:sp>
      <p:sp>
        <p:nvSpPr>
          <p:cNvPr id="19476" name="Text Box 21"/>
          <p:cNvSpPr txBox="1">
            <a:spLocks noChangeArrowheads="1"/>
          </p:cNvSpPr>
          <p:nvPr/>
        </p:nvSpPr>
        <p:spPr bwMode="auto">
          <a:xfrm>
            <a:off x="5148263" y="4149725"/>
            <a:ext cx="1063625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GB"/>
              <a:t>Busyness</a:t>
            </a:r>
            <a:br>
              <a:rPr lang="en-GB"/>
            </a:br>
            <a:r>
              <a:rPr lang="en-GB"/>
              <a:t>of street</a:t>
            </a:r>
            <a:endParaRPr lang="en-US"/>
          </a:p>
        </p:txBody>
      </p:sp>
      <p:sp>
        <p:nvSpPr>
          <p:cNvPr id="19477" name="Text Box 22"/>
          <p:cNvSpPr txBox="1">
            <a:spLocks noChangeArrowheads="1"/>
          </p:cNvSpPr>
          <p:nvPr/>
        </p:nvSpPr>
        <p:spPr bwMode="auto">
          <a:xfrm>
            <a:off x="7072313" y="1000125"/>
            <a:ext cx="1530350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GB" sz="1800"/>
              <a:t>Social </a:t>
            </a:r>
            <a:br>
              <a:rPr lang="en-GB" sz="1800"/>
            </a:br>
            <a:r>
              <a:rPr lang="en-GB" sz="1800"/>
              <a:t>Sustainability</a:t>
            </a:r>
            <a:br>
              <a:rPr lang="en-GB" sz="1800"/>
            </a:br>
            <a:r>
              <a:rPr lang="en-GB" sz="1800"/>
              <a:t>Outcomes</a:t>
            </a:r>
            <a:endParaRPr lang="en-US" sz="1800"/>
          </a:p>
        </p:txBody>
      </p:sp>
      <p:sp>
        <p:nvSpPr>
          <p:cNvPr id="19478" name="Text Box 23"/>
          <p:cNvSpPr txBox="1">
            <a:spLocks noChangeArrowheads="1"/>
          </p:cNvSpPr>
          <p:nvPr/>
        </p:nvSpPr>
        <p:spPr bwMode="auto">
          <a:xfrm>
            <a:off x="7143750" y="2679700"/>
            <a:ext cx="1133475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GB"/>
              <a:t>Social</a:t>
            </a:r>
            <a:br>
              <a:rPr lang="en-GB"/>
            </a:br>
            <a:r>
              <a:rPr lang="en-GB"/>
              <a:t>Interaction</a:t>
            </a:r>
            <a:endParaRPr lang="en-US"/>
          </a:p>
        </p:txBody>
      </p:sp>
      <p:sp>
        <p:nvSpPr>
          <p:cNvPr id="19479" name="Text Box 24"/>
          <p:cNvSpPr txBox="1">
            <a:spLocks noChangeArrowheads="1"/>
          </p:cNvSpPr>
          <p:nvPr/>
        </p:nvSpPr>
        <p:spPr bwMode="auto">
          <a:xfrm>
            <a:off x="7164388" y="3429000"/>
            <a:ext cx="1255712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GB"/>
              <a:t>Pride/sense</a:t>
            </a:r>
            <a:br>
              <a:rPr lang="en-GB"/>
            </a:br>
            <a:r>
              <a:rPr lang="en-GB"/>
              <a:t>of place</a:t>
            </a:r>
            <a:endParaRPr lang="en-US"/>
          </a:p>
        </p:txBody>
      </p:sp>
      <p:sp>
        <p:nvSpPr>
          <p:cNvPr id="19480" name="Text Box 25"/>
          <p:cNvSpPr txBox="1">
            <a:spLocks noChangeArrowheads="1"/>
          </p:cNvSpPr>
          <p:nvPr/>
        </p:nvSpPr>
        <p:spPr bwMode="auto">
          <a:xfrm>
            <a:off x="7092950" y="4868863"/>
            <a:ext cx="1190625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GB"/>
              <a:t>Stability/</a:t>
            </a:r>
            <a:br>
              <a:rPr lang="en-GB"/>
            </a:br>
            <a:r>
              <a:rPr lang="en-GB"/>
              <a:t>attachment</a:t>
            </a:r>
            <a:endParaRPr lang="en-US"/>
          </a:p>
        </p:txBody>
      </p:sp>
      <p:sp>
        <p:nvSpPr>
          <p:cNvPr id="19481" name="Text Box 26"/>
          <p:cNvSpPr txBox="1">
            <a:spLocks noChangeArrowheads="1"/>
          </p:cNvSpPr>
          <p:nvPr/>
        </p:nvSpPr>
        <p:spPr bwMode="auto">
          <a:xfrm>
            <a:off x="7216775" y="4121150"/>
            <a:ext cx="782638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GB"/>
              <a:t>Crime/</a:t>
            </a:r>
            <a:br>
              <a:rPr lang="en-GB"/>
            </a:br>
            <a:r>
              <a:rPr lang="en-GB"/>
              <a:t>safety</a:t>
            </a:r>
            <a:endParaRPr lang="en-US"/>
          </a:p>
        </p:txBody>
      </p:sp>
      <p:sp>
        <p:nvSpPr>
          <p:cNvPr id="19482" name="Text Box 27"/>
          <p:cNvSpPr txBox="1">
            <a:spLocks noChangeArrowheads="1"/>
          </p:cNvSpPr>
          <p:nvPr/>
        </p:nvSpPr>
        <p:spPr bwMode="auto">
          <a:xfrm>
            <a:off x="7164388" y="5589588"/>
            <a:ext cx="860425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GB"/>
              <a:t>Service</a:t>
            </a:r>
            <a:br>
              <a:rPr lang="en-GB"/>
            </a:br>
            <a:r>
              <a:rPr lang="en-GB"/>
              <a:t>usage</a:t>
            </a:r>
            <a:endParaRPr lang="en-US"/>
          </a:p>
        </p:txBody>
      </p:sp>
      <p:sp>
        <p:nvSpPr>
          <p:cNvPr id="19483" name="Line 28"/>
          <p:cNvSpPr>
            <a:spLocks noChangeShapeType="1"/>
          </p:cNvSpPr>
          <p:nvPr/>
        </p:nvSpPr>
        <p:spPr bwMode="auto">
          <a:xfrm>
            <a:off x="1619250" y="4365625"/>
            <a:ext cx="3673475" cy="86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9484" name="Line 29"/>
          <p:cNvSpPr>
            <a:spLocks noChangeShapeType="1"/>
          </p:cNvSpPr>
          <p:nvPr/>
        </p:nvSpPr>
        <p:spPr bwMode="auto">
          <a:xfrm>
            <a:off x="5292725" y="5229225"/>
            <a:ext cx="18716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9485" name="Line 30"/>
          <p:cNvSpPr>
            <a:spLocks noChangeShapeType="1"/>
          </p:cNvSpPr>
          <p:nvPr/>
        </p:nvSpPr>
        <p:spPr bwMode="auto">
          <a:xfrm>
            <a:off x="2051050" y="5084763"/>
            <a:ext cx="3168650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9486" name="Line 31"/>
          <p:cNvSpPr>
            <a:spLocks noChangeShapeType="1"/>
          </p:cNvSpPr>
          <p:nvPr/>
        </p:nvSpPr>
        <p:spPr bwMode="auto">
          <a:xfrm>
            <a:off x="3635375" y="2349500"/>
            <a:ext cx="865188" cy="7191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9487" name="Line 32"/>
          <p:cNvSpPr>
            <a:spLocks noChangeShapeType="1"/>
          </p:cNvSpPr>
          <p:nvPr/>
        </p:nvSpPr>
        <p:spPr bwMode="auto">
          <a:xfrm>
            <a:off x="3995738" y="2924175"/>
            <a:ext cx="43180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9488" name="Line 33"/>
          <p:cNvSpPr>
            <a:spLocks noChangeShapeType="1"/>
          </p:cNvSpPr>
          <p:nvPr/>
        </p:nvSpPr>
        <p:spPr bwMode="auto">
          <a:xfrm>
            <a:off x="4427538" y="3141663"/>
            <a:ext cx="576262" cy="172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9489" name="Line 34"/>
          <p:cNvSpPr>
            <a:spLocks noChangeShapeType="1"/>
          </p:cNvSpPr>
          <p:nvPr/>
        </p:nvSpPr>
        <p:spPr bwMode="auto">
          <a:xfrm>
            <a:off x="3708400" y="4508500"/>
            <a:ext cx="1223963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9490" name="Line 35"/>
          <p:cNvSpPr>
            <a:spLocks noChangeShapeType="1"/>
          </p:cNvSpPr>
          <p:nvPr/>
        </p:nvSpPr>
        <p:spPr bwMode="auto">
          <a:xfrm>
            <a:off x="3924300" y="4076700"/>
            <a:ext cx="935038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9491" name="Line 36"/>
          <p:cNvSpPr>
            <a:spLocks noChangeShapeType="1"/>
          </p:cNvSpPr>
          <p:nvPr/>
        </p:nvSpPr>
        <p:spPr bwMode="auto">
          <a:xfrm>
            <a:off x="5076825" y="4797425"/>
            <a:ext cx="2087563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9492" name="Line 37"/>
          <p:cNvSpPr>
            <a:spLocks noChangeShapeType="1"/>
          </p:cNvSpPr>
          <p:nvPr/>
        </p:nvSpPr>
        <p:spPr bwMode="auto">
          <a:xfrm>
            <a:off x="4067175" y="3429000"/>
            <a:ext cx="1081088" cy="71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9493" name="Line 38"/>
          <p:cNvSpPr>
            <a:spLocks noChangeShapeType="1"/>
          </p:cNvSpPr>
          <p:nvPr/>
        </p:nvSpPr>
        <p:spPr bwMode="auto">
          <a:xfrm flipV="1">
            <a:off x="3924300" y="3573463"/>
            <a:ext cx="1152525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9494" name="Line 39"/>
          <p:cNvSpPr>
            <a:spLocks noChangeShapeType="1"/>
          </p:cNvSpPr>
          <p:nvPr/>
        </p:nvSpPr>
        <p:spPr bwMode="auto">
          <a:xfrm>
            <a:off x="6011863" y="3573463"/>
            <a:ext cx="1008062" cy="14398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pic>
        <p:nvPicPr>
          <p:cNvPr id="19495" name="Picture 40" descr="Logo_revA_2"/>
          <p:cNvPicPr>
            <a:picLocks noChangeAspect="1" noChangeArrowheads="1"/>
          </p:cNvPicPr>
          <p:nvPr/>
        </p:nvPicPr>
        <p:blipFill>
          <a:blip r:embed="rId2"/>
          <a:srcRect t="5579"/>
          <a:stretch>
            <a:fillRect/>
          </a:stretch>
        </p:blipFill>
        <p:spPr bwMode="auto">
          <a:xfrm>
            <a:off x="7735888" y="0"/>
            <a:ext cx="1408112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 smtClean="0"/>
              <a:t>Summary of model effects – urban form factors</a:t>
            </a:r>
          </a:p>
        </p:txBody>
      </p:sp>
      <p:pic>
        <p:nvPicPr>
          <p:cNvPr id="20483" name="Picture 4" descr="Logo_revA_2"/>
          <p:cNvPicPr>
            <a:picLocks noChangeAspect="1" noChangeArrowheads="1"/>
          </p:cNvPicPr>
          <p:nvPr/>
        </p:nvPicPr>
        <p:blipFill>
          <a:blip r:embed="rId2"/>
          <a:srcRect t="5579"/>
          <a:stretch>
            <a:fillRect/>
          </a:stretch>
        </p:blipFill>
        <p:spPr bwMode="auto">
          <a:xfrm>
            <a:off x="7524750" y="5632450"/>
            <a:ext cx="1408113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1000" y="838200"/>
            <a:ext cx="7772400" cy="5281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 smtClean="0"/>
              <a:t>Social Sustainability and Density – overall relationships and urban form effects</a:t>
            </a:r>
          </a:p>
        </p:txBody>
      </p:sp>
      <p:pic>
        <p:nvPicPr>
          <p:cNvPr id="21507" name="Picture 3" descr="Logo_revA_2"/>
          <p:cNvPicPr>
            <a:picLocks noChangeAspect="1" noChangeArrowheads="1"/>
          </p:cNvPicPr>
          <p:nvPr/>
        </p:nvPicPr>
        <p:blipFill>
          <a:blip r:embed="rId2"/>
          <a:srcRect t="5579"/>
          <a:stretch>
            <a:fillRect/>
          </a:stretch>
        </p:blipFill>
        <p:spPr bwMode="auto">
          <a:xfrm>
            <a:off x="7735888" y="0"/>
            <a:ext cx="1408112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9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371600"/>
            <a:ext cx="4953000" cy="2259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1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3657600"/>
            <a:ext cx="4953000" cy="2259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Picture 11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29200" y="1371600"/>
            <a:ext cx="4114800" cy="237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1" name="Picture 1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105400" y="3733800"/>
            <a:ext cx="4038600" cy="2325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2" name="Text Box 13"/>
          <p:cNvSpPr txBox="1">
            <a:spLocks noChangeArrowheads="1"/>
          </p:cNvSpPr>
          <p:nvPr/>
        </p:nvSpPr>
        <p:spPr bwMode="auto">
          <a:xfrm>
            <a:off x="798513" y="6259513"/>
            <a:ext cx="502602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/>
              <a:t>‘UF Effect’ = ‘Urban form effect’ based on regression models, </a:t>
            </a:r>
            <a:br>
              <a:rPr lang="en-GB" sz="1400"/>
            </a:br>
            <a:r>
              <a:rPr lang="en-GB" sz="1400"/>
              <a:t>including some location/access factors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sz="3600" smtClean="0"/>
              <a:t>Comment on Findings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800" smtClean="0"/>
              <a:t>As expected, scores fall with density in most cases</a:t>
            </a:r>
          </a:p>
          <a:p>
            <a:pPr eaLnBrk="1" hangingPunct="1"/>
            <a:r>
              <a:rPr lang="en-GB" sz="2800" smtClean="0"/>
              <a:t>Fall tends to be in range up to 120 DPH (net)</a:t>
            </a:r>
          </a:p>
          <a:p>
            <a:pPr eaLnBrk="1" hangingPunct="1"/>
            <a:r>
              <a:rPr lang="en-GB" sz="2800" smtClean="0"/>
              <a:t>Urban form effect not the same in each case</a:t>
            </a:r>
            <a:br>
              <a:rPr lang="en-GB" sz="2800" smtClean="0"/>
            </a:br>
            <a:r>
              <a:rPr lang="en-GB" sz="2800" smtClean="0"/>
              <a:t>- </a:t>
            </a:r>
            <a:r>
              <a:rPr lang="en-GB" sz="2000" smtClean="0"/>
              <a:t>weaker for pride, environment than for home satisfaction, safety</a:t>
            </a:r>
            <a:br>
              <a:rPr lang="en-GB" sz="2000" smtClean="0"/>
            </a:br>
            <a:r>
              <a:rPr lang="en-GB" sz="2000" smtClean="0"/>
              <a:t>- middle density areas best for interaction</a:t>
            </a:r>
            <a:br>
              <a:rPr lang="en-GB" sz="2000" smtClean="0"/>
            </a:br>
            <a:r>
              <a:rPr lang="en-GB" sz="2000" smtClean="0"/>
              <a:t>- medium/higher density areas best for use of services</a:t>
            </a:r>
          </a:p>
          <a:p>
            <a:pPr eaLnBrk="1" hangingPunct="1"/>
            <a:r>
              <a:rPr lang="en-GB" sz="2800" smtClean="0"/>
              <a:t> U F effects different due to effect of correlated socio-economic &amp; demographic factors </a:t>
            </a:r>
            <a:br>
              <a:rPr lang="en-GB" sz="2800" smtClean="0"/>
            </a:br>
            <a:r>
              <a:rPr lang="en-GB" sz="2000" smtClean="0"/>
              <a:t>(e.g. poverty, tenure)</a:t>
            </a:r>
            <a:endParaRPr lang="en-GB" sz="2800" smtClean="0"/>
          </a:p>
        </p:txBody>
      </p:sp>
      <p:pic>
        <p:nvPicPr>
          <p:cNvPr id="22532" name="Picture 4" descr="Logo_revA_2"/>
          <p:cNvPicPr>
            <a:picLocks noChangeAspect="1" noChangeArrowheads="1"/>
          </p:cNvPicPr>
          <p:nvPr/>
        </p:nvPicPr>
        <p:blipFill>
          <a:blip r:embed="rId2"/>
          <a:srcRect t="5579"/>
          <a:stretch>
            <a:fillRect/>
          </a:stretch>
        </p:blipFill>
        <p:spPr bwMode="auto">
          <a:xfrm>
            <a:off x="7735888" y="0"/>
            <a:ext cx="1408112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 smtClean="0"/>
              <a:t>Comparing Urban Form and other Effects on Area (Dis-)satisfaction – based on S.E.H. analysis</a:t>
            </a:r>
          </a:p>
        </p:txBody>
      </p:sp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447800"/>
            <a:ext cx="7391400" cy="429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6" name="Text Box 4"/>
          <p:cNvSpPr txBox="1">
            <a:spLocks noChangeArrowheads="1"/>
          </p:cNvSpPr>
          <p:nvPr/>
        </p:nvSpPr>
        <p:spPr bwMode="auto">
          <a:xfrm>
            <a:off x="1219200" y="5638800"/>
            <a:ext cx="6548438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GB" sz="1400"/>
              <a:t>Note that adverse dissatisfaction score in denser areas is driven by a number of</a:t>
            </a:r>
            <a:br>
              <a:rPr lang="en-GB" sz="1400"/>
            </a:br>
            <a:r>
              <a:rPr lang="en-GB" sz="1400"/>
              <a:t>other related factors, including access, demography, but especially social/poverty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smtClean="0"/>
              <a:t>Weighing and balancing different criteria </a:t>
            </a:r>
            <a:br>
              <a:rPr lang="en-US" sz="3600" smtClean="0"/>
            </a:br>
            <a:r>
              <a:rPr lang="en-US" sz="3600" smtClean="0"/>
              <a:t>of sustainability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800" smtClean="0"/>
              <a:t>Can create composite social sustainability index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smtClean="0"/>
              <a:t>But patterns depend somewhat on relative weighting of components</a:t>
            </a:r>
            <a:br>
              <a:rPr lang="en-US" sz="2800" smtClean="0"/>
            </a:br>
            <a:r>
              <a:rPr lang="en-US" sz="2000" smtClean="0"/>
              <a:t>- weighting pride/ environment favours lower density</a:t>
            </a:r>
            <a:br>
              <a:rPr lang="en-US" sz="2000" smtClean="0"/>
            </a:br>
            <a:r>
              <a:rPr lang="en-US" sz="2000" smtClean="0"/>
              <a:t>- weighting interaction favours middle density</a:t>
            </a:r>
            <a:br>
              <a:rPr lang="en-US" sz="2000" smtClean="0"/>
            </a:br>
            <a:r>
              <a:rPr lang="en-US" sz="2000" smtClean="0"/>
              <a:t>- weighting use of local services/facilities favours middle-higher density (or lessens overall slope)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smtClean="0"/>
              <a:t>We also have to anticipate balancing social criteria against other dimensions</a:t>
            </a:r>
            <a:br>
              <a:rPr lang="en-US" sz="2800" smtClean="0"/>
            </a:br>
            <a:r>
              <a:rPr lang="en-US" sz="2000" smtClean="0"/>
              <a:t>- work on environment, transport, energy, etc. not complete yet</a:t>
            </a:r>
            <a:br>
              <a:rPr lang="en-US" sz="2000" smtClean="0"/>
            </a:br>
            <a:r>
              <a:rPr lang="en-US" sz="2000" smtClean="0"/>
              <a:t>- can illustrate using transport data from survey and Census </a:t>
            </a:r>
            <a:br>
              <a:rPr lang="en-US" sz="2000" smtClean="0"/>
            </a:br>
            <a:r>
              <a:rPr lang="en-US" sz="2000" smtClean="0"/>
              <a:t>(15 indicators)</a:t>
            </a:r>
            <a:br>
              <a:rPr lang="en-US" sz="2000" smtClean="0"/>
            </a:br>
            <a:r>
              <a:rPr lang="en-US" sz="2000" smtClean="0"/>
              <a:t>- and house price factor (? Non-linear due to affordability issue?)</a:t>
            </a:r>
            <a:endParaRPr lang="en-US" sz="2800" smtClean="0"/>
          </a:p>
        </p:txBody>
      </p:sp>
      <p:pic>
        <p:nvPicPr>
          <p:cNvPr id="24580" name="Picture 4" descr="Logo_revA_2"/>
          <p:cNvPicPr>
            <a:picLocks noChangeAspect="1" noChangeArrowheads="1"/>
          </p:cNvPicPr>
          <p:nvPr/>
        </p:nvPicPr>
        <p:blipFill>
          <a:blip r:embed="rId2"/>
          <a:srcRect t="5579"/>
          <a:stretch>
            <a:fillRect/>
          </a:stretch>
        </p:blipFill>
        <p:spPr bwMode="auto">
          <a:xfrm>
            <a:off x="7735888" y="0"/>
            <a:ext cx="1408112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68313" y="333375"/>
            <a:ext cx="8229600" cy="1139825"/>
          </a:xfrm>
        </p:spPr>
        <p:txBody>
          <a:bodyPr/>
          <a:lstStyle/>
          <a:p>
            <a:pPr eaLnBrk="1" hangingPunct="1"/>
            <a:r>
              <a:rPr lang="en-US" sz="2800" smtClean="0"/>
              <a:t>Social and Transport Sustainability </a:t>
            </a:r>
          </a:p>
        </p:txBody>
      </p:sp>
      <p:pic>
        <p:nvPicPr>
          <p:cNvPr id="25603" name="Picture 9" descr="Logo_revA_2"/>
          <p:cNvPicPr>
            <a:picLocks noChangeAspect="1" noChangeArrowheads="1"/>
          </p:cNvPicPr>
          <p:nvPr/>
        </p:nvPicPr>
        <p:blipFill>
          <a:blip r:embed="rId2"/>
          <a:srcRect t="5579"/>
          <a:stretch>
            <a:fillRect/>
          </a:stretch>
        </p:blipFill>
        <p:spPr bwMode="auto">
          <a:xfrm>
            <a:off x="7735888" y="5632450"/>
            <a:ext cx="1408112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4" name="Picture 1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38200" y="990600"/>
            <a:ext cx="6781800" cy="393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200" smtClean="0"/>
              <a:t>Different Aspects of Urban Form</a:t>
            </a:r>
            <a:br>
              <a:rPr lang="en-US" sz="3200" smtClean="0"/>
            </a:br>
            <a:r>
              <a:rPr lang="en-US" sz="3200" smtClean="0"/>
              <a:t>- example of house type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sz="2400" smtClean="0"/>
          </a:p>
          <a:p>
            <a:pPr eaLnBrk="1" hangingPunct="1"/>
            <a:endParaRPr lang="en-GB" sz="2400" smtClean="0"/>
          </a:p>
          <a:p>
            <a:pPr eaLnBrk="1" hangingPunct="1"/>
            <a:endParaRPr lang="en-GB" sz="2400" smtClean="0"/>
          </a:p>
          <a:p>
            <a:pPr eaLnBrk="1" hangingPunct="1"/>
            <a:endParaRPr lang="en-GB" sz="2400" smtClean="0"/>
          </a:p>
          <a:p>
            <a:pPr eaLnBrk="1" hangingPunct="1"/>
            <a:endParaRPr lang="en-US" sz="2400" smtClean="0"/>
          </a:p>
        </p:txBody>
      </p:sp>
      <p:pic>
        <p:nvPicPr>
          <p:cNvPr id="2662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9600" y="1600200"/>
            <a:ext cx="6553200" cy="437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9" name="Text Box 5"/>
          <p:cNvSpPr txBox="1">
            <a:spLocks noChangeArrowheads="1"/>
          </p:cNvSpPr>
          <p:nvPr/>
        </p:nvSpPr>
        <p:spPr bwMode="auto">
          <a:xfrm>
            <a:off x="7167563" y="5029200"/>
            <a:ext cx="1976437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GB" sz="1400"/>
              <a:t>Suggests terraced</a:t>
            </a:r>
            <a:br>
              <a:rPr lang="en-GB" sz="1400"/>
            </a:br>
            <a:r>
              <a:rPr lang="en-GB" sz="1400"/>
              <a:t>housing quite favoured</a:t>
            </a:r>
            <a:br>
              <a:rPr lang="en-GB" sz="1400"/>
            </a:br>
            <a:r>
              <a:rPr lang="en-GB" sz="1400"/>
              <a:t>on several criteria</a:t>
            </a:r>
          </a:p>
        </p:txBody>
      </p:sp>
      <p:sp>
        <p:nvSpPr>
          <p:cNvPr id="26630" name="Text Box 6"/>
          <p:cNvSpPr txBox="1">
            <a:spLocks noChangeArrowheads="1"/>
          </p:cNvSpPr>
          <p:nvPr/>
        </p:nvSpPr>
        <p:spPr bwMode="auto">
          <a:xfrm>
            <a:off x="7239000" y="2362200"/>
            <a:ext cx="1593850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GB" sz="1400"/>
              <a:t>Suggests flats not</a:t>
            </a:r>
            <a:br>
              <a:rPr lang="en-GB" sz="1400"/>
            </a:br>
            <a:r>
              <a:rPr lang="en-GB" sz="1400"/>
              <a:t>as negative as </a:t>
            </a:r>
            <a:br>
              <a:rPr lang="en-GB" sz="1400"/>
            </a:br>
            <a:r>
              <a:rPr lang="en-GB" sz="1400"/>
              <a:t>expected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 smtClean="0"/>
              <a:t>House Prices, Urban Form and Other Influences</a:t>
            </a:r>
          </a:p>
        </p:txBody>
      </p:sp>
      <p:sp>
        <p:nvSpPr>
          <p:cNvPr id="27651" name="Text Box 5"/>
          <p:cNvSpPr txBox="1">
            <a:spLocks noChangeArrowheads="1"/>
          </p:cNvSpPr>
          <p:nvPr/>
        </p:nvSpPr>
        <p:spPr bwMode="auto">
          <a:xfrm>
            <a:off x="231775" y="4572000"/>
            <a:ext cx="2921000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GB" sz="1400"/>
              <a:t/>
            </a:r>
            <a:br>
              <a:rPr lang="en-GB" sz="1400"/>
            </a:br>
            <a:r>
              <a:rPr lang="en-GB" sz="1400"/>
              <a:t>‘LocAc’ = location &amp; access</a:t>
            </a:r>
            <a:br>
              <a:rPr lang="en-GB" sz="1400"/>
            </a:br>
            <a:r>
              <a:rPr lang="en-GB" sz="1400"/>
              <a:t>‘UF’ = urban form</a:t>
            </a:r>
            <a:br>
              <a:rPr lang="en-GB" sz="1400"/>
            </a:br>
            <a:r>
              <a:rPr lang="en-GB" sz="1400"/>
              <a:t>‘Pov’ = social factors, inc  depriv</a:t>
            </a:r>
            <a:br>
              <a:rPr lang="en-GB" sz="1400"/>
            </a:br>
            <a:r>
              <a:rPr lang="en-GB" sz="1400"/>
              <a:t>Also controlling for economic, </a:t>
            </a:r>
            <a:br>
              <a:rPr lang="en-GB" sz="1400"/>
            </a:br>
            <a:r>
              <a:rPr lang="en-GB" sz="1400"/>
              <a:t>labour market and housing  market</a:t>
            </a:r>
            <a:br>
              <a:rPr lang="en-GB" sz="1400"/>
            </a:br>
            <a:r>
              <a:rPr lang="en-GB" sz="1400"/>
              <a:t>factors (not shown)</a:t>
            </a:r>
          </a:p>
        </p:txBody>
      </p:sp>
      <p:pic>
        <p:nvPicPr>
          <p:cNvPr id="27652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3000" y="1219200"/>
            <a:ext cx="6172200" cy="3582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 smtClean="0"/>
              <a:t>Social Sustainability versus Price: differing relationships with density &amp; location</a:t>
            </a:r>
          </a:p>
        </p:txBody>
      </p:sp>
      <p:pic>
        <p:nvPicPr>
          <p:cNvPr id="2867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0" y="1447800"/>
            <a:ext cx="5181600" cy="427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6" name="Text Box 4"/>
          <p:cNvSpPr txBox="1">
            <a:spLocks noChangeArrowheads="1"/>
          </p:cNvSpPr>
          <p:nvPr/>
        </p:nvSpPr>
        <p:spPr bwMode="auto">
          <a:xfrm>
            <a:off x="2438400" y="5867400"/>
            <a:ext cx="347345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/>
              <a:t>Urban form effects on social sust &amp; price; </a:t>
            </a:r>
            <a:br>
              <a:rPr lang="en-GB" sz="1400"/>
            </a:br>
            <a:r>
              <a:rPr lang="en-GB" sz="1400"/>
              <a:t>Note both series centred on 100 for South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 smtClean="0"/>
              <a:t>Importance of Tenure &amp; Social Mix</a:t>
            </a:r>
          </a:p>
        </p:txBody>
      </p:sp>
      <p:pic>
        <p:nvPicPr>
          <p:cNvPr id="2969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524000"/>
            <a:ext cx="54102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6416675" y="2651125"/>
            <a:ext cx="1966913" cy="106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More owning &amp; less</a:t>
            </a:r>
            <a:br>
              <a:rPr lang="en-GB"/>
            </a:br>
            <a:r>
              <a:rPr lang="en-GB"/>
              <a:t>social renting assoc</a:t>
            </a:r>
            <a:br>
              <a:rPr lang="en-GB"/>
            </a:br>
            <a:r>
              <a:rPr lang="en-GB"/>
              <a:t>with better social</a:t>
            </a:r>
            <a:br>
              <a:rPr lang="en-GB"/>
            </a:br>
            <a:r>
              <a:rPr lang="en-GB"/>
              <a:t>outcomes</a:t>
            </a:r>
          </a:p>
        </p:txBody>
      </p:sp>
      <p:sp>
        <p:nvSpPr>
          <p:cNvPr id="29701" name="Text Box 5"/>
          <p:cNvSpPr txBox="1">
            <a:spLocks noChangeArrowheads="1"/>
          </p:cNvSpPr>
          <p:nvPr/>
        </p:nvSpPr>
        <p:spPr bwMode="auto">
          <a:xfrm>
            <a:off x="6172200" y="4632325"/>
            <a:ext cx="2147888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Reflected in prices</a:t>
            </a:r>
            <a:br>
              <a:rPr lang="en-GB"/>
            </a:br>
            <a:r>
              <a:rPr lang="en-GB"/>
              <a:t>in lower density areas</a:t>
            </a:r>
            <a:br>
              <a:rPr lang="en-GB"/>
            </a:br>
            <a:r>
              <a:rPr lang="en-GB"/>
              <a:t>but not in London!</a:t>
            </a:r>
          </a:p>
        </p:txBody>
      </p:sp>
      <p:sp>
        <p:nvSpPr>
          <p:cNvPr id="29702" name="Text Box 6"/>
          <p:cNvSpPr txBox="1">
            <a:spLocks noChangeArrowheads="1"/>
          </p:cNvSpPr>
          <p:nvPr/>
        </p:nvSpPr>
        <p:spPr bwMode="auto">
          <a:xfrm>
            <a:off x="2671763" y="6156325"/>
            <a:ext cx="291306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Based on all wards in England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 smtClean="0"/>
              <a:t>Overall Sustainability and Density (5 Cities)</a:t>
            </a:r>
          </a:p>
        </p:txBody>
      </p:sp>
      <p:pic>
        <p:nvPicPr>
          <p:cNvPr id="3072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38200" y="1219200"/>
            <a:ext cx="7543800" cy="4379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2311400" y="5649913"/>
            <a:ext cx="3179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/>
              <a:t>Best forms at low and higher densities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 smtClean="0"/>
              <a:t>Urban Form Characteristics of High Sustainability Neighbourhoods in 5 Cities</a:t>
            </a:r>
          </a:p>
        </p:txBody>
      </p:sp>
      <p:pic>
        <p:nvPicPr>
          <p:cNvPr id="3174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1000" y="1524000"/>
            <a:ext cx="8458200" cy="362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966788" y="5334000"/>
            <a:ext cx="6691312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High sustainability neighbourhoods in each location have lower densities</a:t>
            </a:r>
            <a:br>
              <a:rPr lang="en-GB"/>
            </a:br>
            <a:r>
              <a:rPr lang="en-GB"/>
              <a:t>(esp gross), larger gardens &amp; more greenspace (esp middle loc’s)</a:t>
            </a:r>
            <a:br>
              <a:rPr lang="en-GB"/>
            </a:br>
            <a:r>
              <a:rPr lang="en-GB"/>
              <a:t>more flats but less terraces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So what sort of housing &amp; neighbourhoods should we plan?</a:t>
            </a:r>
            <a:endParaRPr lang="en-US" smtClean="0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400" smtClean="0"/>
              <a:t>Evidence base for planning guidance could/should be improved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Social sustainability concept is meaningful, measurable, policy-relevant and arguably important (can be related to ‘happiness’ literature)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So is transport; ‘wealth’ (prices) more tricky to interpret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Compact city looks bad socially, but disadvantages  more marginal once you control for socio-demographics</a:t>
            </a:r>
            <a:br>
              <a:rPr lang="en-GB" sz="2400" smtClean="0"/>
            </a:br>
            <a:r>
              <a:rPr lang="en-GB" sz="2400" smtClean="0"/>
              <a:t>- interaction &amp; service use favour medium or higher dens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Sustainable transport favours higher density, as apparently do house prices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Overall best options will differ with location; e.g. moderate densities but plenty of flats in middle areas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Poverty &amp; social mix as important – who lives where, and whether they choose, matters  - avoid SR concentration</a:t>
            </a:r>
          </a:p>
          <a:p>
            <a:pPr eaLnBrk="1" hangingPunct="1">
              <a:lnSpc>
                <a:spcPct val="80000"/>
              </a:lnSpc>
            </a:pPr>
            <a:endParaRPr lang="en-US" sz="2400" smtClean="0"/>
          </a:p>
          <a:p>
            <a:pPr eaLnBrk="1" hangingPunct="1">
              <a:lnSpc>
                <a:spcPct val="80000"/>
              </a:lnSpc>
            </a:pPr>
            <a:endParaRPr lang="en-US" sz="2000" smtClean="0"/>
          </a:p>
        </p:txBody>
      </p:sp>
      <p:pic>
        <p:nvPicPr>
          <p:cNvPr id="32772" name="Picture 4" descr="Logo_revA_2"/>
          <p:cNvPicPr>
            <a:picLocks noChangeAspect="1" noChangeArrowheads="1"/>
          </p:cNvPicPr>
          <p:nvPr/>
        </p:nvPicPr>
        <p:blipFill>
          <a:blip r:embed="rId2"/>
          <a:srcRect t="5579"/>
          <a:stretch>
            <a:fillRect/>
          </a:stretch>
        </p:blipFill>
        <p:spPr bwMode="auto">
          <a:xfrm>
            <a:off x="7735888" y="228600"/>
            <a:ext cx="1408112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Edge">
  <a:themeElements>
    <a:clrScheme name="Edge 9">
      <a:dk1>
        <a:srgbClr val="000000"/>
      </a:dk1>
      <a:lt1>
        <a:srgbClr val="FFFFFF"/>
      </a:lt1>
      <a:dk2>
        <a:srgbClr val="003399"/>
      </a:dk2>
      <a:lt2>
        <a:srgbClr val="666699"/>
      </a:lt2>
      <a:accent1>
        <a:srgbClr val="009999"/>
      </a:accent1>
      <a:accent2>
        <a:srgbClr val="4C6D4E"/>
      </a:accent2>
      <a:accent3>
        <a:srgbClr val="FFFFFF"/>
      </a:accent3>
      <a:accent4>
        <a:srgbClr val="000000"/>
      </a:accent4>
      <a:accent5>
        <a:srgbClr val="AACACA"/>
      </a:accent5>
      <a:accent6>
        <a:srgbClr val="446246"/>
      </a:accent6>
      <a:hlink>
        <a:srgbClr val="4C6D80"/>
      </a:hlink>
      <a:folHlink>
        <a:srgbClr val="B2B2B2"/>
      </a:folHlink>
    </a:clrScheme>
    <a:fontScheme name="Edge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Edge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C1AAAA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2">
        <a:dk1>
          <a:srgbClr val="333333"/>
        </a:dk1>
        <a:lt1>
          <a:srgbClr val="CCCCFF"/>
        </a:lt1>
        <a:dk2>
          <a:srgbClr val="0B0506"/>
        </a:dk2>
        <a:lt2>
          <a:srgbClr val="FFFFFF"/>
        </a:lt2>
        <a:accent1>
          <a:srgbClr val="3366CC"/>
        </a:accent1>
        <a:accent2>
          <a:srgbClr val="3333CC"/>
        </a:accent2>
        <a:accent3>
          <a:srgbClr val="AAAAAA"/>
        </a:accent3>
        <a:accent4>
          <a:srgbClr val="AEAEDA"/>
        </a:accent4>
        <a:accent5>
          <a:srgbClr val="ADB8E2"/>
        </a:accent5>
        <a:accent6>
          <a:srgbClr val="2D2DB9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3">
        <a:dk1>
          <a:srgbClr val="333333"/>
        </a:dk1>
        <a:lt1>
          <a:srgbClr val="FFFFFF"/>
        </a:lt1>
        <a:dk2>
          <a:srgbClr val="22101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ABAAAA"/>
        </a:accent3>
        <a:accent4>
          <a:srgbClr val="DADADA"/>
        </a:accent4>
        <a:accent5>
          <a:srgbClr val="E2ADAA"/>
        </a:accent5>
        <a:accent6>
          <a:srgbClr val="B98A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AAAAE2"/>
        </a:accent3>
        <a:accent4>
          <a:srgbClr val="DADADA"/>
        </a:accent4>
        <a:accent5>
          <a:srgbClr val="FFB8AA"/>
        </a:accent5>
        <a:accent6>
          <a:srgbClr val="E72D00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5">
        <a:dk1>
          <a:srgbClr val="9B8D65"/>
        </a:dk1>
        <a:lt1>
          <a:srgbClr val="F8F8F8"/>
        </a:lt1>
        <a:dk2>
          <a:srgbClr val="002600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AAACAA"/>
        </a:accent3>
        <a:accent4>
          <a:srgbClr val="D4D4D4"/>
        </a:accent4>
        <a:accent5>
          <a:srgbClr val="E2CAAD"/>
        </a:accent5>
        <a:accent6>
          <a:srgbClr val="818A5D"/>
        </a:accent6>
        <a:hlink>
          <a:srgbClr val="336600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AAB8CA"/>
        </a:accent3>
        <a:accent4>
          <a:srgbClr val="DADADA"/>
        </a:accent4>
        <a:accent5>
          <a:srgbClr val="E2CAAA"/>
        </a:accent5>
        <a:accent6>
          <a:srgbClr val="E78A00"/>
        </a:accent6>
        <a:hlink>
          <a:srgbClr val="FFCC00"/>
        </a:hlink>
        <a:folHlink>
          <a:srgbClr val="706F3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35742A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FFFFFF"/>
        </a:accent3>
        <a:accent4>
          <a:srgbClr val="000000"/>
        </a:accent4>
        <a:accent5>
          <a:srgbClr val="C0C0C0"/>
        </a:accent5>
        <a:accent6>
          <a:srgbClr val="8A8A2D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4462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Edge</Template>
  <TotalTime>3962</TotalTime>
  <Words>991</Words>
  <Application>Microsoft Office PowerPoint</Application>
  <PresentationFormat>On-screen Show (4:3)</PresentationFormat>
  <Paragraphs>221</Paragraphs>
  <Slides>30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Arial</vt:lpstr>
      <vt:lpstr>Garamond</vt:lpstr>
      <vt:lpstr>Wingdings</vt:lpstr>
      <vt:lpstr>Times New Roman</vt:lpstr>
      <vt:lpstr>Edge</vt:lpstr>
      <vt:lpstr>Planning for Happiness or Planning for Wealth?   Influences of urban form on residential satisfaction , social sustainability and neighbourhood housing markets.</vt:lpstr>
      <vt:lpstr>Structure of the Presentation</vt:lpstr>
      <vt:lpstr>Sustainable Development</vt:lpstr>
      <vt:lpstr>Dimensions of social sustainability</vt:lpstr>
      <vt:lpstr>Government Policy Definition: What is a Sustainable Community? – Securing the Future, Cm 6467, Mar 2005, Annex A</vt:lpstr>
      <vt:lpstr>Social Equity</vt:lpstr>
      <vt:lpstr>Sustainability of community</vt:lpstr>
      <vt:lpstr>Social Sustainability – Does it Matter?</vt:lpstr>
      <vt:lpstr>Planning for Wealth?</vt:lpstr>
      <vt:lpstr>Housing as main store of personal wealth: so can we use house prices as measure of ‘success’ in planning?</vt:lpstr>
      <vt:lpstr>Elements of Urban Form…</vt:lpstr>
      <vt:lpstr>CityForm Household Survey</vt:lpstr>
      <vt:lpstr>Measuring Social Sustainability</vt:lpstr>
      <vt:lpstr>Initial descriptive findings</vt:lpstr>
      <vt:lpstr>Composite Scores for Different Outcomes by Location &amp; Density – five cities</vt:lpstr>
      <vt:lpstr>Statistical modelling</vt:lpstr>
      <vt:lpstr> Causal Model (illustrative)</vt:lpstr>
      <vt:lpstr>Summary of model effects – urban form factors</vt:lpstr>
      <vt:lpstr>Social Sustainability and Density – overall relationships and urban form effects</vt:lpstr>
      <vt:lpstr>Comment on Findings</vt:lpstr>
      <vt:lpstr>Comparing Urban Form and other Effects on Area (Dis-)satisfaction – based on S.E.H. analysis</vt:lpstr>
      <vt:lpstr>Weighing and balancing different criteria  of sustainability</vt:lpstr>
      <vt:lpstr>Social and Transport Sustainability </vt:lpstr>
      <vt:lpstr>Different Aspects of Urban Form - example of house type</vt:lpstr>
      <vt:lpstr>House Prices, Urban Form and Other Influences</vt:lpstr>
      <vt:lpstr>Social Sustainability versus Price: differing relationships with density &amp; location</vt:lpstr>
      <vt:lpstr>Importance of Tenure &amp; Social Mix</vt:lpstr>
      <vt:lpstr>Overall Sustainability and Density (5 Cities)</vt:lpstr>
      <vt:lpstr>Urban Form Characteristics of High Sustainability Neighbourhoods in 5 Cities</vt:lpstr>
      <vt:lpstr>So what sort of housing &amp; neighbourhoods should we plan?</vt:lpstr>
    </vt:vector>
  </TitlesOfParts>
  <Company> School of the Built Environment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 Sinead Power</dc:creator>
  <cp:lastModifiedBy>bus-lr</cp:lastModifiedBy>
  <cp:revision>77</cp:revision>
  <dcterms:created xsi:type="dcterms:W3CDTF">2005-06-15T08:49:25Z</dcterms:created>
  <dcterms:modified xsi:type="dcterms:W3CDTF">2012-03-01T15:28:21Z</dcterms:modified>
</cp:coreProperties>
</file>