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9"/>
  </p:notesMasterIdLst>
  <p:sldIdLst>
    <p:sldId id="257" r:id="rId2"/>
    <p:sldId id="258" r:id="rId3"/>
    <p:sldId id="325" r:id="rId4"/>
    <p:sldId id="263" r:id="rId5"/>
    <p:sldId id="327" r:id="rId6"/>
    <p:sldId id="323" r:id="rId7"/>
    <p:sldId id="322" r:id="rId8"/>
    <p:sldId id="275" r:id="rId9"/>
    <p:sldId id="277" r:id="rId10"/>
    <p:sldId id="306" r:id="rId11"/>
    <p:sldId id="276" r:id="rId12"/>
    <p:sldId id="279" r:id="rId13"/>
    <p:sldId id="331" r:id="rId14"/>
    <p:sldId id="332" r:id="rId15"/>
    <p:sldId id="348" r:id="rId16"/>
    <p:sldId id="349" r:id="rId17"/>
    <p:sldId id="335" r:id="rId18"/>
    <p:sldId id="307" r:id="rId19"/>
    <p:sldId id="328" r:id="rId20"/>
    <p:sldId id="302" r:id="rId21"/>
    <p:sldId id="326" r:id="rId22"/>
    <p:sldId id="308" r:id="rId23"/>
    <p:sldId id="309" r:id="rId24"/>
    <p:sldId id="281" r:id="rId25"/>
    <p:sldId id="340" r:id="rId26"/>
    <p:sldId id="341" r:id="rId27"/>
    <p:sldId id="313" r:id="rId28"/>
    <p:sldId id="314" r:id="rId29"/>
    <p:sldId id="285" r:id="rId30"/>
    <p:sldId id="330" r:id="rId31"/>
    <p:sldId id="344" r:id="rId32"/>
    <p:sldId id="346" r:id="rId33"/>
    <p:sldId id="342" r:id="rId34"/>
    <p:sldId id="343" r:id="rId35"/>
    <p:sldId id="345" r:id="rId36"/>
    <p:sldId id="260" r:id="rId37"/>
    <p:sldId id="26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58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E934DA-1BE1-4F4A-BC56-6A6FA4A7C67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F8C1FE9-D188-49D1-B7F1-713FEF5E5613}">
      <dgm:prSet/>
      <dgm:spPr/>
      <dgm:t>
        <a:bodyPr/>
        <a:lstStyle/>
        <a:p>
          <a:pPr>
            <a:defRPr cap="all"/>
          </a:pPr>
          <a:r>
            <a:rPr lang="en-GB" dirty="0"/>
            <a:t>Beth </a:t>
          </a:r>
          <a:r>
            <a:rPr lang="en-GB" dirty="0" err="1"/>
            <a:t>RydyM</a:t>
          </a:r>
          <a:r>
            <a:rPr lang="en-GB" dirty="0"/>
            <a:t> </a:t>
          </a:r>
          <a:r>
            <a:rPr lang="en-GB" dirty="0" err="1"/>
            <a:t>wedi’i</a:t>
          </a:r>
          <a:r>
            <a:rPr lang="en-GB" dirty="0"/>
            <a:t> DRAFOD </a:t>
          </a:r>
          <a:r>
            <a:rPr lang="en-GB" dirty="0" err="1"/>
            <a:t>hyd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? / What have we covered so far?</a:t>
          </a:r>
          <a:endParaRPr lang="en-US" dirty="0"/>
        </a:p>
      </dgm:t>
    </dgm:pt>
    <dgm:pt modelId="{0DF813FC-1383-4A54-9383-9EFE6C8CDE93}" type="parTrans" cxnId="{7EFFE141-CCAB-4634-9701-929B5F7AB861}">
      <dgm:prSet/>
      <dgm:spPr/>
      <dgm:t>
        <a:bodyPr/>
        <a:lstStyle/>
        <a:p>
          <a:endParaRPr lang="en-US"/>
        </a:p>
      </dgm:t>
    </dgm:pt>
    <dgm:pt modelId="{F36AB229-D7CB-4F6A-9D6A-E026AF0E3F63}" type="sibTrans" cxnId="{7EFFE141-CCAB-4634-9701-929B5F7AB861}">
      <dgm:prSet/>
      <dgm:spPr/>
      <dgm:t>
        <a:bodyPr/>
        <a:lstStyle/>
        <a:p>
          <a:endParaRPr lang="en-US"/>
        </a:p>
      </dgm:t>
    </dgm:pt>
    <dgm:pt modelId="{5D05CA57-E4C0-428A-B45F-135853FE3B06}">
      <dgm:prSet/>
      <dgm:spPr/>
      <dgm:t>
        <a:bodyPr/>
        <a:lstStyle/>
        <a:p>
          <a:pPr>
            <a:defRPr cap="all"/>
          </a:pPr>
          <a:r>
            <a:rPr lang="en-GB"/>
            <a:t>Oes gennych chi unrhyw gwestiynau? / Do you have any questions?</a:t>
          </a:r>
          <a:endParaRPr lang="en-US"/>
        </a:p>
      </dgm:t>
    </dgm:pt>
    <dgm:pt modelId="{A175DC25-FDAB-42E2-BB74-73E0CF4B762F}" type="parTrans" cxnId="{69E0AA28-DF6E-4BF4-A9D1-E916D643E270}">
      <dgm:prSet/>
      <dgm:spPr/>
      <dgm:t>
        <a:bodyPr/>
        <a:lstStyle/>
        <a:p>
          <a:endParaRPr lang="en-US"/>
        </a:p>
      </dgm:t>
    </dgm:pt>
    <dgm:pt modelId="{91B97C4B-E995-4A97-998C-4700C0011273}" type="sibTrans" cxnId="{69E0AA28-DF6E-4BF4-A9D1-E916D643E270}">
      <dgm:prSet/>
      <dgm:spPr/>
      <dgm:t>
        <a:bodyPr/>
        <a:lstStyle/>
        <a:p>
          <a:endParaRPr lang="en-US"/>
        </a:p>
      </dgm:t>
    </dgm:pt>
    <dgm:pt modelId="{FB1A9D8D-9A4D-43D0-AAD8-23C01B0C17FE}" type="pres">
      <dgm:prSet presAssocID="{2AE934DA-1BE1-4F4A-BC56-6A6FA4A7C675}" presName="root" presStyleCnt="0">
        <dgm:presLayoutVars>
          <dgm:dir/>
          <dgm:resizeHandles val="exact"/>
        </dgm:presLayoutVars>
      </dgm:prSet>
      <dgm:spPr/>
    </dgm:pt>
    <dgm:pt modelId="{7400E235-61C0-4780-AE3D-7DA70F9057DD}" type="pres">
      <dgm:prSet presAssocID="{2F8C1FE9-D188-49D1-B7F1-713FEF5E5613}" presName="compNode" presStyleCnt="0"/>
      <dgm:spPr/>
    </dgm:pt>
    <dgm:pt modelId="{119C11D5-2208-4C99-A7E5-BE41A1106016}" type="pres">
      <dgm:prSet presAssocID="{2F8C1FE9-D188-49D1-B7F1-713FEF5E5613}" presName="iconBgRect" presStyleLbl="bgShp" presStyleIdx="0" presStyleCnt="2"/>
      <dgm:spPr/>
    </dgm:pt>
    <dgm:pt modelId="{1E2545AC-4433-4944-9EB2-31C98C9BC841}" type="pres">
      <dgm:prSet presAssocID="{2F8C1FE9-D188-49D1-B7F1-713FEF5E561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1ACB702-6D6D-47C8-9C38-4A670B185626}" type="pres">
      <dgm:prSet presAssocID="{2F8C1FE9-D188-49D1-B7F1-713FEF5E5613}" presName="spaceRect" presStyleCnt="0"/>
      <dgm:spPr/>
    </dgm:pt>
    <dgm:pt modelId="{03E8ACA1-1ED2-457E-BF9E-1E01B69CB36A}" type="pres">
      <dgm:prSet presAssocID="{2F8C1FE9-D188-49D1-B7F1-713FEF5E5613}" presName="textRect" presStyleLbl="revTx" presStyleIdx="0" presStyleCnt="2">
        <dgm:presLayoutVars>
          <dgm:chMax val="1"/>
          <dgm:chPref val="1"/>
        </dgm:presLayoutVars>
      </dgm:prSet>
      <dgm:spPr/>
    </dgm:pt>
    <dgm:pt modelId="{6F688096-6596-48AB-AEFA-8579F9EAF84B}" type="pres">
      <dgm:prSet presAssocID="{F36AB229-D7CB-4F6A-9D6A-E026AF0E3F63}" presName="sibTrans" presStyleCnt="0"/>
      <dgm:spPr/>
    </dgm:pt>
    <dgm:pt modelId="{E4CA532B-64C8-4466-8C79-FA3F35CAC8D6}" type="pres">
      <dgm:prSet presAssocID="{5D05CA57-E4C0-428A-B45F-135853FE3B06}" presName="compNode" presStyleCnt="0"/>
      <dgm:spPr/>
    </dgm:pt>
    <dgm:pt modelId="{2A5B8AC0-F28B-435E-93FB-ABE83FFD6A48}" type="pres">
      <dgm:prSet presAssocID="{5D05CA57-E4C0-428A-B45F-135853FE3B06}" presName="iconBgRect" presStyleLbl="bgShp" presStyleIdx="1" presStyleCnt="2"/>
      <dgm:spPr/>
    </dgm:pt>
    <dgm:pt modelId="{83A21FC1-3D56-4103-B10D-F72FAEFC2ACB}" type="pres">
      <dgm:prSet presAssocID="{5D05CA57-E4C0-428A-B45F-135853FE3B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2D05EA2-187F-4B80-9B71-3A5CEB1293B9}" type="pres">
      <dgm:prSet presAssocID="{5D05CA57-E4C0-428A-B45F-135853FE3B06}" presName="spaceRect" presStyleCnt="0"/>
      <dgm:spPr/>
    </dgm:pt>
    <dgm:pt modelId="{A1406761-A355-4876-9890-D6B56D617348}" type="pres">
      <dgm:prSet presAssocID="{5D05CA57-E4C0-428A-B45F-135853FE3B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A1D6205-B941-40FE-BFB1-190B4F389176}" type="presOf" srcId="{5D05CA57-E4C0-428A-B45F-135853FE3B06}" destId="{A1406761-A355-4876-9890-D6B56D617348}" srcOrd="0" destOrd="0" presId="urn:microsoft.com/office/officeart/2018/5/layout/IconCircleLabelList"/>
    <dgm:cxn modelId="{EB6B1826-646B-4851-8D07-E7D60B0373BF}" type="presOf" srcId="{2F8C1FE9-D188-49D1-B7F1-713FEF5E5613}" destId="{03E8ACA1-1ED2-457E-BF9E-1E01B69CB36A}" srcOrd="0" destOrd="0" presId="urn:microsoft.com/office/officeart/2018/5/layout/IconCircleLabelList"/>
    <dgm:cxn modelId="{69E0AA28-DF6E-4BF4-A9D1-E916D643E270}" srcId="{2AE934DA-1BE1-4F4A-BC56-6A6FA4A7C675}" destId="{5D05CA57-E4C0-428A-B45F-135853FE3B06}" srcOrd="1" destOrd="0" parTransId="{A175DC25-FDAB-42E2-BB74-73E0CF4B762F}" sibTransId="{91B97C4B-E995-4A97-998C-4700C0011273}"/>
    <dgm:cxn modelId="{7EFFE141-CCAB-4634-9701-929B5F7AB861}" srcId="{2AE934DA-1BE1-4F4A-BC56-6A6FA4A7C675}" destId="{2F8C1FE9-D188-49D1-B7F1-713FEF5E5613}" srcOrd="0" destOrd="0" parTransId="{0DF813FC-1383-4A54-9383-9EFE6C8CDE93}" sibTransId="{F36AB229-D7CB-4F6A-9D6A-E026AF0E3F63}"/>
    <dgm:cxn modelId="{77926F8D-3A9C-4083-AA88-6C65781B65AA}" type="presOf" srcId="{2AE934DA-1BE1-4F4A-BC56-6A6FA4A7C675}" destId="{FB1A9D8D-9A4D-43D0-AAD8-23C01B0C17FE}" srcOrd="0" destOrd="0" presId="urn:microsoft.com/office/officeart/2018/5/layout/IconCircleLabelList"/>
    <dgm:cxn modelId="{342F4E55-126C-4A96-A8D1-E309FA5528E7}" type="presParOf" srcId="{FB1A9D8D-9A4D-43D0-AAD8-23C01B0C17FE}" destId="{7400E235-61C0-4780-AE3D-7DA70F9057DD}" srcOrd="0" destOrd="0" presId="urn:microsoft.com/office/officeart/2018/5/layout/IconCircleLabelList"/>
    <dgm:cxn modelId="{C4BA2860-1C81-457F-B225-0EDA6BEBC9F3}" type="presParOf" srcId="{7400E235-61C0-4780-AE3D-7DA70F9057DD}" destId="{119C11D5-2208-4C99-A7E5-BE41A1106016}" srcOrd="0" destOrd="0" presId="urn:microsoft.com/office/officeart/2018/5/layout/IconCircleLabelList"/>
    <dgm:cxn modelId="{290548BE-216F-466C-9600-F49466E1B15F}" type="presParOf" srcId="{7400E235-61C0-4780-AE3D-7DA70F9057DD}" destId="{1E2545AC-4433-4944-9EB2-31C98C9BC841}" srcOrd="1" destOrd="0" presId="urn:microsoft.com/office/officeart/2018/5/layout/IconCircleLabelList"/>
    <dgm:cxn modelId="{48E23746-9722-4B36-AF67-38E10D76DF57}" type="presParOf" srcId="{7400E235-61C0-4780-AE3D-7DA70F9057DD}" destId="{51ACB702-6D6D-47C8-9C38-4A670B185626}" srcOrd="2" destOrd="0" presId="urn:microsoft.com/office/officeart/2018/5/layout/IconCircleLabelList"/>
    <dgm:cxn modelId="{3F93FC8C-A0AD-4BAD-BC35-6F9E4A4960FE}" type="presParOf" srcId="{7400E235-61C0-4780-AE3D-7DA70F9057DD}" destId="{03E8ACA1-1ED2-457E-BF9E-1E01B69CB36A}" srcOrd="3" destOrd="0" presId="urn:microsoft.com/office/officeart/2018/5/layout/IconCircleLabelList"/>
    <dgm:cxn modelId="{F61FE2E9-84A2-44DB-8C5D-691B9C536ACE}" type="presParOf" srcId="{FB1A9D8D-9A4D-43D0-AAD8-23C01B0C17FE}" destId="{6F688096-6596-48AB-AEFA-8579F9EAF84B}" srcOrd="1" destOrd="0" presId="urn:microsoft.com/office/officeart/2018/5/layout/IconCircleLabelList"/>
    <dgm:cxn modelId="{5DC36F64-17B3-4ED2-9D14-FA4AEFE464F4}" type="presParOf" srcId="{FB1A9D8D-9A4D-43D0-AAD8-23C01B0C17FE}" destId="{E4CA532B-64C8-4466-8C79-FA3F35CAC8D6}" srcOrd="2" destOrd="0" presId="urn:microsoft.com/office/officeart/2018/5/layout/IconCircleLabelList"/>
    <dgm:cxn modelId="{F9B15C0E-82A4-4272-AD54-A6C25F146974}" type="presParOf" srcId="{E4CA532B-64C8-4466-8C79-FA3F35CAC8D6}" destId="{2A5B8AC0-F28B-435E-93FB-ABE83FFD6A48}" srcOrd="0" destOrd="0" presId="urn:microsoft.com/office/officeart/2018/5/layout/IconCircleLabelList"/>
    <dgm:cxn modelId="{374CAE52-F8BE-4C04-B8F2-E87766976578}" type="presParOf" srcId="{E4CA532B-64C8-4466-8C79-FA3F35CAC8D6}" destId="{83A21FC1-3D56-4103-B10D-F72FAEFC2ACB}" srcOrd="1" destOrd="0" presId="urn:microsoft.com/office/officeart/2018/5/layout/IconCircleLabelList"/>
    <dgm:cxn modelId="{4CE8EDF9-1A70-4E95-82E7-CDD64E3B47C2}" type="presParOf" srcId="{E4CA532B-64C8-4466-8C79-FA3F35CAC8D6}" destId="{52D05EA2-187F-4B80-9B71-3A5CEB1293B9}" srcOrd="2" destOrd="0" presId="urn:microsoft.com/office/officeart/2018/5/layout/IconCircleLabelList"/>
    <dgm:cxn modelId="{FAD0C949-D65D-4939-AF76-201A594CA28B}" type="presParOf" srcId="{E4CA532B-64C8-4466-8C79-FA3F35CAC8D6}" destId="{A1406761-A355-4876-9890-D6B56D61734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F2948D-3B0F-4092-BC2C-B054FA9499A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F84EBF-B5D1-4EC1-B3F9-3FB5901066F4}">
      <dgm:prSet/>
      <dgm:spPr/>
      <dgm:t>
        <a:bodyPr/>
        <a:lstStyle/>
        <a:p>
          <a:r>
            <a:rPr lang="en-GB"/>
            <a:t>Strategaethau gweledol</a:t>
          </a:r>
          <a:endParaRPr lang="en-US"/>
        </a:p>
      </dgm:t>
    </dgm:pt>
    <dgm:pt modelId="{2301A2E2-9091-42E3-9A63-2F1CF1857EA1}" type="parTrans" cxnId="{D5FED27E-BB47-4823-957E-2455BB0BAB3B}">
      <dgm:prSet/>
      <dgm:spPr/>
      <dgm:t>
        <a:bodyPr/>
        <a:lstStyle/>
        <a:p>
          <a:endParaRPr lang="en-US"/>
        </a:p>
      </dgm:t>
    </dgm:pt>
    <dgm:pt modelId="{7A0D412C-A146-456F-A0D7-52A69D199E34}" type="sibTrans" cxnId="{D5FED27E-BB47-4823-957E-2455BB0BAB3B}">
      <dgm:prSet/>
      <dgm:spPr/>
      <dgm:t>
        <a:bodyPr/>
        <a:lstStyle/>
        <a:p>
          <a:endParaRPr lang="en-US"/>
        </a:p>
      </dgm:t>
    </dgm:pt>
    <dgm:pt modelId="{6BB3C3E9-C1AC-4B47-9A81-0CE0D3A93690}">
      <dgm:prSet/>
      <dgm:spPr/>
      <dgm:t>
        <a:bodyPr/>
        <a:lstStyle/>
        <a:p>
          <a:r>
            <a:rPr lang="en-GB" dirty="0" err="1"/>
            <a:t>Strategaethau</a:t>
          </a:r>
          <a:r>
            <a:rPr lang="en-GB" dirty="0"/>
            <a:t> </a:t>
          </a:r>
          <a:r>
            <a:rPr lang="en-GB" dirty="0" err="1"/>
            <a:t>clywedol</a:t>
          </a:r>
          <a:r>
            <a:rPr lang="en-GB" dirty="0"/>
            <a:t> (</a:t>
          </a:r>
          <a:r>
            <a:rPr lang="en-GB" dirty="0" err="1"/>
            <a:t>ffoneg</a:t>
          </a:r>
          <a:r>
            <a:rPr lang="en-GB" dirty="0"/>
            <a:t>)</a:t>
          </a:r>
          <a:endParaRPr lang="en-US" dirty="0"/>
        </a:p>
      </dgm:t>
    </dgm:pt>
    <dgm:pt modelId="{7E50BCB3-EB88-4442-8F94-BE13F42B27D6}" type="parTrans" cxnId="{CFABD15B-14C7-4BF4-9C0B-A290503EE25D}">
      <dgm:prSet/>
      <dgm:spPr/>
      <dgm:t>
        <a:bodyPr/>
        <a:lstStyle/>
        <a:p>
          <a:endParaRPr lang="en-US"/>
        </a:p>
      </dgm:t>
    </dgm:pt>
    <dgm:pt modelId="{8029F332-DB21-4FF0-8FA3-05DFA3FD3F30}" type="sibTrans" cxnId="{CFABD15B-14C7-4BF4-9C0B-A290503EE25D}">
      <dgm:prSet/>
      <dgm:spPr/>
      <dgm:t>
        <a:bodyPr/>
        <a:lstStyle/>
        <a:p>
          <a:endParaRPr lang="en-US"/>
        </a:p>
      </dgm:t>
    </dgm:pt>
    <dgm:pt modelId="{53BD5A70-DE99-4EC1-8186-4A1EB04537DC}">
      <dgm:prSet/>
      <dgm:spPr/>
      <dgm:t>
        <a:bodyPr/>
        <a:lstStyle/>
        <a:p>
          <a:r>
            <a:rPr lang="en-GB"/>
            <a:t>Gemau sillafu</a:t>
          </a:r>
          <a:endParaRPr lang="en-US"/>
        </a:p>
      </dgm:t>
    </dgm:pt>
    <dgm:pt modelId="{BBE4C495-2891-4F17-98E6-92FCEE7506AA}" type="parTrans" cxnId="{0E656B82-898B-44C5-B591-ABB0B3EC7F6D}">
      <dgm:prSet/>
      <dgm:spPr/>
      <dgm:t>
        <a:bodyPr/>
        <a:lstStyle/>
        <a:p>
          <a:endParaRPr lang="en-US"/>
        </a:p>
      </dgm:t>
    </dgm:pt>
    <dgm:pt modelId="{7944B358-A9CF-4D10-93F9-EE57DE638014}" type="sibTrans" cxnId="{0E656B82-898B-44C5-B591-ABB0B3EC7F6D}">
      <dgm:prSet/>
      <dgm:spPr/>
      <dgm:t>
        <a:bodyPr/>
        <a:lstStyle/>
        <a:p>
          <a:endParaRPr lang="en-US"/>
        </a:p>
      </dgm:t>
    </dgm:pt>
    <dgm:pt modelId="{B08831F7-4F56-4681-A9FF-7D4BB4B1CB4D}">
      <dgm:prSet/>
      <dgm:spPr/>
      <dgm:t>
        <a:bodyPr/>
        <a:lstStyle/>
        <a:p>
          <a:r>
            <a:rPr lang="en-GB"/>
            <a:t>Gemau cof</a:t>
          </a:r>
          <a:endParaRPr lang="en-US"/>
        </a:p>
      </dgm:t>
    </dgm:pt>
    <dgm:pt modelId="{511C6170-1E0F-4B2F-B88E-5736545CA969}" type="parTrans" cxnId="{0E1D995B-F3ED-4EAB-A58D-A8B3B1E03BFB}">
      <dgm:prSet/>
      <dgm:spPr/>
      <dgm:t>
        <a:bodyPr/>
        <a:lstStyle/>
        <a:p>
          <a:endParaRPr lang="en-US"/>
        </a:p>
      </dgm:t>
    </dgm:pt>
    <dgm:pt modelId="{3EFC540A-1048-45D8-99F7-DA90F84062BF}" type="sibTrans" cxnId="{0E1D995B-F3ED-4EAB-A58D-A8B3B1E03BFB}">
      <dgm:prSet/>
      <dgm:spPr/>
      <dgm:t>
        <a:bodyPr/>
        <a:lstStyle/>
        <a:p>
          <a:endParaRPr lang="en-US"/>
        </a:p>
      </dgm:t>
    </dgm:pt>
    <dgm:pt modelId="{957E3CDA-3A16-4595-9413-0BAEE07D24A0}" type="pres">
      <dgm:prSet presAssocID="{B8F2948D-3B0F-4092-BC2C-B054FA9499AF}" presName="linear" presStyleCnt="0">
        <dgm:presLayoutVars>
          <dgm:animLvl val="lvl"/>
          <dgm:resizeHandles val="exact"/>
        </dgm:presLayoutVars>
      </dgm:prSet>
      <dgm:spPr/>
    </dgm:pt>
    <dgm:pt modelId="{4313908C-CDFD-45EA-855B-7E421A2F1928}" type="pres">
      <dgm:prSet presAssocID="{2DF84EBF-B5D1-4EC1-B3F9-3FB5901066F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EB1B59-ED9E-471A-BB44-95809262FBAE}" type="pres">
      <dgm:prSet presAssocID="{7A0D412C-A146-456F-A0D7-52A69D199E34}" presName="spacer" presStyleCnt="0"/>
      <dgm:spPr/>
    </dgm:pt>
    <dgm:pt modelId="{CA558DF8-0890-44B0-B2EB-21E8416291A1}" type="pres">
      <dgm:prSet presAssocID="{6BB3C3E9-C1AC-4B47-9A81-0CE0D3A9369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3B78E4E-58C6-49F6-8B32-664B45C9D198}" type="pres">
      <dgm:prSet presAssocID="{8029F332-DB21-4FF0-8FA3-05DFA3FD3F30}" presName="spacer" presStyleCnt="0"/>
      <dgm:spPr/>
    </dgm:pt>
    <dgm:pt modelId="{F667910C-D8CB-4F1A-A3ED-2FC0E54941FE}" type="pres">
      <dgm:prSet presAssocID="{53BD5A70-DE99-4EC1-8186-4A1EB04537D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C33C09-5D96-44FA-B374-4012937EE62E}" type="pres">
      <dgm:prSet presAssocID="{7944B358-A9CF-4D10-93F9-EE57DE638014}" presName="spacer" presStyleCnt="0"/>
      <dgm:spPr/>
    </dgm:pt>
    <dgm:pt modelId="{A8026287-C5CC-48C8-AADE-77E301B62C9A}" type="pres">
      <dgm:prSet presAssocID="{B08831F7-4F56-4681-A9FF-7D4BB4B1CB4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6378D22-094C-42DB-988E-E3DE700741F7}" type="presOf" srcId="{2DF84EBF-B5D1-4EC1-B3F9-3FB5901066F4}" destId="{4313908C-CDFD-45EA-855B-7E421A2F1928}" srcOrd="0" destOrd="0" presId="urn:microsoft.com/office/officeart/2005/8/layout/vList2"/>
    <dgm:cxn modelId="{0E1D995B-F3ED-4EAB-A58D-A8B3B1E03BFB}" srcId="{B8F2948D-3B0F-4092-BC2C-B054FA9499AF}" destId="{B08831F7-4F56-4681-A9FF-7D4BB4B1CB4D}" srcOrd="3" destOrd="0" parTransId="{511C6170-1E0F-4B2F-B88E-5736545CA969}" sibTransId="{3EFC540A-1048-45D8-99F7-DA90F84062BF}"/>
    <dgm:cxn modelId="{CFABD15B-14C7-4BF4-9C0B-A290503EE25D}" srcId="{B8F2948D-3B0F-4092-BC2C-B054FA9499AF}" destId="{6BB3C3E9-C1AC-4B47-9A81-0CE0D3A93690}" srcOrd="1" destOrd="0" parTransId="{7E50BCB3-EB88-4442-8F94-BE13F42B27D6}" sibTransId="{8029F332-DB21-4FF0-8FA3-05DFA3FD3F30}"/>
    <dgm:cxn modelId="{D5FED27E-BB47-4823-957E-2455BB0BAB3B}" srcId="{B8F2948D-3B0F-4092-BC2C-B054FA9499AF}" destId="{2DF84EBF-B5D1-4EC1-B3F9-3FB5901066F4}" srcOrd="0" destOrd="0" parTransId="{2301A2E2-9091-42E3-9A63-2F1CF1857EA1}" sibTransId="{7A0D412C-A146-456F-A0D7-52A69D199E34}"/>
    <dgm:cxn modelId="{0E656B82-898B-44C5-B591-ABB0B3EC7F6D}" srcId="{B8F2948D-3B0F-4092-BC2C-B054FA9499AF}" destId="{53BD5A70-DE99-4EC1-8186-4A1EB04537DC}" srcOrd="2" destOrd="0" parTransId="{BBE4C495-2891-4F17-98E6-92FCEE7506AA}" sibTransId="{7944B358-A9CF-4D10-93F9-EE57DE638014}"/>
    <dgm:cxn modelId="{9091E692-40E5-4A73-B8CB-64E8BA828E0E}" type="presOf" srcId="{B08831F7-4F56-4681-A9FF-7D4BB4B1CB4D}" destId="{A8026287-C5CC-48C8-AADE-77E301B62C9A}" srcOrd="0" destOrd="0" presId="urn:microsoft.com/office/officeart/2005/8/layout/vList2"/>
    <dgm:cxn modelId="{26103DC9-3B20-422C-8469-A43CE0276DB0}" type="presOf" srcId="{B8F2948D-3B0F-4092-BC2C-B054FA9499AF}" destId="{957E3CDA-3A16-4595-9413-0BAEE07D24A0}" srcOrd="0" destOrd="0" presId="urn:microsoft.com/office/officeart/2005/8/layout/vList2"/>
    <dgm:cxn modelId="{AFBDE5CC-6EE7-442E-B533-13B96A170EA0}" type="presOf" srcId="{6BB3C3E9-C1AC-4B47-9A81-0CE0D3A93690}" destId="{CA558DF8-0890-44B0-B2EB-21E8416291A1}" srcOrd="0" destOrd="0" presId="urn:microsoft.com/office/officeart/2005/8/layout/vList2"/>
    <dgm:cxn modelId="{55FFC2D9-6B37-4739-98B2-B6B4A167A42C}" type="presOf" srcId="{53BD5A70-DE99-4EC1-8186-4A1EB04537DC}" destId="{F667910C-D8CB-4F1A-A3ED-2FC0E54941FE}" srcOrd="0" destOrd="0" presId="urn:microsoft.com/office/officeart/2005/8/layout/vList2"/>
    <dgm:cxn modelId="{73758C98-DB7E-471D-999C-ED67FDEBB16D}" type="presParOf" srcId="{957E3CDA-3A16-4595-9413-0BAEE07D24A0}" destId="{4313908C-CDFD-45EA-855B-7E421A2F1928}" srcOrd="0" destOrd="0" presId="urn:microsoft.com/office/officeart/2005/8/layout/vList2"/>
    <dgm:cxn modelId="{E5F2C1E2-5288-410B-BF16-63AB343488CC}" type="presParOf" srcId="{957E3CDA-3A16-4595-9413-0BAEE07D24A0}" destId="{25EB1B59-ED9E-471A-BB44-95809262FBAE}" srcOrd="1" destOrd="0" presId="urn:microsoft.com/office/officeart/2005/8/layout/vList2"/>
    <dgm:cxn modelId="{9119204F-676A-4755-BF3F-C037147205EB}" type="presParOf" srcId="{957E3CDA-3A16-4595-9413-0BAEE07D24A0}" destId="{CA558DF8-0890-44B0-B2EB-21E8416291A1}" srcOrd="2" destOrd="0" presId="urn:microsoft.com/office/officeart/2005/8/layout/vList2"/>
    <dgm:cxn modelId="{061CE364-1F0F-4A88-AC41-025B5B766716}" type="presParOf" srcId="{957E3CDA-3A16-4595-9413-0BAEE07D24A0}" destId="{53B78E4E-58C6-49F6-8B32-664B45C9D198}" srcOrd="3" destOrd="0" presId="urn:microsoft.com/office/officeart/2005/8/layout/vList2"/>
    <dgm:cxn modelId="{A2ADDFF5-B339-45C4-A11A-03A9DBF41562}" type="presParOf" srcId="{957E3CDA-3A16-4595-9413-0BAEE07D24A0}" destId="{F667910C-D8CB-4F1A-A3ED-2FC0E54941FE}" srcOrd="4" destOrd="0" presId="urn:microsoft.com/office/officeart/2005/8/layout/vList2"/>
    <dgm:cxn modelId="{5C74F70D-9C6E-4229-A977-F4008918F19C}" type="presParOf" srcId="{957E3CDA-3A16-4595-9413-0BAEE07D24A0}" destId="{91C33C09-5D96-44FA-B374-4012937EE62E}" srcOrd="5" destOrd="0" presId="urn:microsoft.com/office/officeart/2005/8/layout/vList2"/>
    <dgm:cxn modelId="{0B6A20B3-C3AD-4193-A0A4-AD56DBDA3669}" type="presParOf" srcId="{957E3CDA-3A16-4595-9413-0BAEE07D24A0}" destId="{A8026287-C5CC-48C8-AADE-77E301B62C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AAA240-3741-442D-8077-80B66CD0361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CCB668-B3A7-4DCC-9D6E-D565A89569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Visual strategies (Look and Say)</a:t>
          </a:r>
          <a:endParaRPr lang="en-US"/>
        </a:p>
      </dgm:t>
    </dgm:pt>
    <dgm:pt modelId="{C18025AB-D0C6-4DAB-96E1-484DFA19205B}" type="parTrans" cxnId="{9A8A7CEA-8C1C-4808-ABF9-B8538D9F5152}">
      <dgm:prSet/>
      <dgm:spPr/>
      <dgm:t>
        <a:bodyPr/>
        <a:lstStyle/>
        <a:p>
          <a:endParaRPr lang="en-US"/>
        </a:p>
      </dgm:t>
    </dgm:pt>
    <dgm:pt modelId="{A61D6EBD-0F27-478B-B42A-A3AC42DB51CC}" type="sibTrans" cxnId="{9A8A7CEA-8C1C-4808-ABF9-B8538D9F5152}">
      <dgm:prSet/>
      <dgm:spPr/>
      <dgm:t>
        <a:bodyPr/>
        <a:lstStyle/>
        <a:p>
          <a:endParaRPr lang="en-US"/>
        </a:p>
      </dgm:t>
    </dgm:pt>
    <dgm:pt modelId="{227C4287-C8C0-4855-9342-D88DCDA79F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Auditory strategies (phonics)</a:t>
          </a:r>
          <a:endParaRPr lang="en-US"/>
        </a:p>
      </dgm:t>
    </dgm:pt>
    <dgm:pt modelId="{F3642BDC-269A-4CD3-8B31-DE54FEB663E5}" type="parTrans" cxnId="{65429CD5-56DF-4932-90DC-B89DF5359D22}">
      <dgm:prSet/>
      <dgm:spPr/>
      <dgm:t>
        <a:bodyPr/>
        <a:lstStyle/>
        <a:p>
          <a:endParaRPr lang="en-US"/>
        </a:p>
      </dgm:t>
    </dgm:pt>
    <dgm:pt modelId="{574A928F-A79D-4083-BF46-6EC47035FD2E}" type="sibTrans" cxnId="{65429CD5-56DF-4932-90DC-B89DF5359D22}">
      <dgm:prSet/>
      <dgm:spPr/>
      <dgm:t>
        <a:bodyPr/>
        <a:lstStyle/>
        <a:p>
          <a:endParaRPr lang="en-US"/>
        </a:p>
      </dgm:t>
    </dgm:pt>
    <dgm:pt modelId="{B7A6D25A-FE4B-4DF3-9E9F-0C3C05B0AC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Spelling games</a:t>
          </a:r>
          <a:endParaRPr lang="en-US"/>
        </a:p>
      </dgm:t>
    </dgm:pt>
    <dgm:pt modelId="{32A58C16-1E39-4CE7-B27C-CEFBE77FC8FE}" type="parTrans" cxnId="{1E3720E6-4ADE-4C5D-A1E8-5690E62CCB34}">
      <dgm:prSet/>
      <dgm:spPr/>
      <dgm:t>
        <a:bodyPr/>
        <a:lstStyle/>
        <a:p>
          <a:endParaRPr lang="en-US"/>
        </a:p>
      </dgm:t>
    </dgm:pt>
    <dgm:pt modelId="{1DC19B53-8C7B-49C3-9942-6D5A71F965EB}" type="sibTrans" cxnId="{1E3720E6-4ADE-4C5D-A1E8-5690E62CCB34}">
      <dgm:prSet/>
      <dgm:spPr/>
      <dgm:t>
        <a:bodyPr/>
        <a:lstStyle/>
        <a:p>
          <a:endParaRPr lang="en-US"/>
        </a:p>
      </dgm:t>
    </dgm:pt>
    <dgm:pt modelId="{53788BA9-ACD7-48E1-8076-A3A7B8FFE5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Memory games</a:t>
          </a:r>
          <a:endParaRPr lang="en-US"/>
        </a:p>
      </dgm:t>
    </dgm:pt>
    <dgm:pt modelId="{A37814AB-11AC-4E49-8DC5-2B73D8EA51D6}" type="parTrans" cxnId="{85298A99-3AA1-485A-A17C-E59B907E38CF}">
      <dgm:prSet/>
      <dgm:spPr/>
      <dgm:t>
        <a:bodyPr/>
        <a:lstStyle/>
        <a:p>
          <a:endParaRPr lang="en-US"/>
        </a:p>
      </dgm:t>
    </dgm:pt>
    <dgm:pt modelId="{769F9559-F8BD-410C-B077-A4143C605749}" type="sibTrans" cxnId="{85298A99-3AA1-485A-A17C-E59B907E38CF}">
      <dgm:prSet/>
      <dgm:spPr/>
      <dgm:t>
        <a:bodyPr/>
        <a:lstStyle/>
        <a:p>
          <a:endParaRPr lang="en-US"/>
        </a:p>
      </dgm:t>
    </dgm:pt>
    <dgm:pt modelId="{1B94AA8F-32C4-4894-B761-FA4DBD5DA8FB}" type="pres">
      <dgm:prSet presAssocID="{DFAAA240-3741-442D-8077-80B66CD03618}" presName="root" presStyleCnt="0">
        <dgm:presLayoutVars>
          <dgm:dir/>
          <dgm:resizeHandles val="exact"/>
        </dgm:presLayoutVars>
      </dgm:prSet>
      <dgm:spPr/>
    </dgm:pt>
    <dgm:pt modelId="{DC891D0C-7FCD-4773-9623-E3D54A59D4C1}" type="pres">
      <dgm:prSet presAssocID="{4CCCB668-B3A7-4DCC-9D6E-D565A895697C}" presName="compNode" presStyleCnt="0"/>
      <dgm:spPr/>
    </dgm:pt>
    <dgm:pt modelId="{483295C6-BB16-430C-BE87-443DCD7254AD}" type="pres">
      <dgm:prSet presAssocID="{4CCCB668-B3A7-4DCC-9D6E-D565A895697C}" presName="bgRect" presStyleLbl="bgShp" presStyleIdx="0" presStyleCnt="4"/>
      <dgm:spPr/>
    </dgm:pt>
    <dgm:pt modelId="{C3E28D6A-5235-4AC1-A0E2-A5C784EE942E}" type="pres">
      <dgm:prSet presAssocID="{4CCCB668-B3A7-4DCC-9D6E-D565A89569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2FE476AD-D7F5-4915-AB07-6621B56A3932}" type="pres">
      <dgm:prSet presAssocID="{4CCCB668-B3A7-4DCC-9D6E-D565A895697C}" presName="spaceRect" presStyleCnt="0"/>
      <dgm:spPr/>
    </dgm:pt>
    <dgm:pt modelId="{3FB7D2D2-367D-4D76-B2BB-DAA79459973E}" type="pres">
      <dgm:prSet presAssocID="{4CCCB668-B3A7-4DCC-9D6E-D565A895697C}" presName="parTx" presStyleLbl="revTx" presStyleIdx="0" presStyleCnt="4">
        <dgm:presLayoutVars>
          <dgm:chMax val="0"/>
          <dgm:chPref val="0"/>
        </dgm:presLayoutVars>
      </dgm:prSet>
      <dgm:spPr/>
    </dgm:pt>
    <dgm:pt modelId="{3B668C2F-339C-4D25-8B97-4073C7889571}" type="pres">
      <dgm:prSet presAssocID="{A61D6EBD-0F27-478B-B42A-A3AC42DB51CC}" presName="sibTrans" presStyleCnt="0"/>
      <dgm:spPr/>
    </dgm:pt>
    <dgm:pt modelId="{2CCC6362-A82D-4944-901F-BE2FA812D589}" type="pres">
      <dgm:prSet presAssocID="{227C4287-C8C0-4855-9342-D88DCDA79FB4}" presName="compNode" presStyleCnt="0"/>
      <dgm:spPr/>
    </dgm:pt>
    <dgm:pt modelId="{C838852B-0BF1-49E1-8FEF-1FCD4970B59E}" type="pres">
      <dgm:prSet presAssocID="{227C4287-C8C0-4855-9342-D88DCDA79FB4}" presName="bgRect" presStyleLbl="bgShp" presStyleIdx="1" presStyleCnt="4"/>
      <dgm:spPr/>
    </dgm:pt>
    <dgm:pt modelId="{291C3583-19CB-4EFB-A50D-D216C959E379}" type="pres">
      <dgm:prSet presAssocID="{227C4287-C8C0-4855-9342-D88DCDA79F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3DC63EC2-317C-4468-A421-162E826A366C}" type="pres">
      <dgm:prSet presAssocID="{227C4287-C8C0-4855-9342-D88DCDA79FB4}" presName="spaceRect" presStyleCnt="0"/>
      <dgm:spPr/>
    </dgm:pt>
    <dgm:pt modelId="{25244621-185D-4ADB-B0D3-79C73AA52AB4}" type="pres">
      <dgm:prSet presAssocID="{227C4287-C8C0-4855-9342-D88DCDA79FB4}" presName="parTx" presStyleLbl="revTx" presStyleIdx="1" presStyleCnt="4">
        <dgm:presLayoutVars>
          <dgm:chMax val="0"/>
          <dgm:chPref val="0"/>
        </dgm:presLayoutVars>
      </dgm:prSet>
      <dgm:spPr/>
    </dgm:pt>
    <dgm:pt modelId="{BC53E5E4-9DA7-466D-AF8C-A9BEA06BBDEB}" type="pres">
      <dgm:prSet presAssocID="{574A928F-A79D-4083-BF46-6EC47035FD2E}" presName="sibTrans" presStyleCnt="0"/>
      <dgm:spPr/>
    </dgm:pt>
    <dgm:pt modelId="{5511E058-5A76-408D-87CB-91F29FD27776}" type="pres">
      <dgm:prSet presAssocID="{B7A6D25A-FE4B-4DF3-9E9F-0C3C05B0AC6D}" presName="compNode" presStyleCnt="0"/>
      <dgm:spPr/>
    </dgm:pt>
    <dgm:pt modelId="{089680C4-ADFF-43FE-A798-7D7F7A29C9A8}" type="pres">
      <dgm:prSet presAssocID="{B7A6D25A-FE4B-4DF3-9E9F-0C3C05B0AC6D}" presName="bgRect" presStyleLbl="bgShp" presStyleIdx="2" presStyleCnt="4"/>
      <dgm:spPr/>
    </dgm:pt>
    <dgm:pt modelId="{D278E7AF-BFEC-4EA8-91BD-E14A63371965}" type="pres">
      <dgm:prSet presAssocID="{B7A6D25A-FE4B-4DF3-9E9F-0C3C05B0AC6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47EAC2E6-B6B2-458C-B491-DA342D8BF22E}" type="pres">
      <dgm:prSet presAssocID="{B7A6D25A-FE4B-4DF3-9E9F-0C3C05B0AC6D}" presName="spaceRect" presStyleCnt="0"/>
      <dgm:spPr/>
    </dgm:pt>
    <dgm:pt modelId="{F2E1C141-16AE-4982-8039-4265030EE355}" type="pres">
      <dgm:prSet presAssocID="{B7A6D25A-FE4B-4DF3-9E9F-0C3C05B0AC6D}" presName="parTx" presStyleLbl="revTx" presStyleIdx="2" presStyleCnt="4">
        <dgm:presLayoutVars>
          <dgm:chMax val="0"/>
          <dgm:chPref val="0"/>
        </dgm:presLayoutVars>
      </dgm:prSet>
      <dgm:spPr/>
    </dgm:pt>
    <dgm:pt modelId="{5B98CBBA-E518-43FF-BF7A-1700A331C716}" type="pres">
      <dgm:prSet presAssocID="{1DC19B53-8C7B-49C3-9942-6D5A71F965EB}" presName="sibTrans" presStyleCnt="0"/>
      <dgm:spPr/>
    </dgm:pt>
    <dgm:pt modelId="{CEFA3C00-B261-4DEB-84FB-E16EC21ECA49}" type="pres">
      <dgm:prSet presAssocID="{53788BA9-ACD7-48E1-8076-A3A7B8FFE56E}" presName="compNode" presStyleCnt="0"/>
      <dgm:spPr/>
    </dgm:pt>
    <dgm:pt modelId="{6867C0CC-F82A-4BFC-9C18-8CEB8163EF59}" type="pres">
      <dgm:prSet presAssocID="{53788BA9-ACD7-48E1-8076-A3A7B8FFE56E}" presName="bgRect" presStyleLbl="bgShp" presStyleIdx="3" presStyleCnt="4"/>
      <dgm:spPr/>
    </dgm:pt>
    <dgm:pt modelId="{2CD845D9-C4AB-443A-AE23-4361E13A4446}" type="pres">
      <dgm:prSet presAssocID="{53788BA9-ACD7-48E1-8076-A3A7B8FFE56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A7203569-B944-4D5E-891A-16CD76E20279}" type="pres">
      <dgm:prSet presAssocID="{53788BA9-ACD7-48E1-8076-A3A7B8FFE56E}" presName="spaceRect" presStyleCnt="0"/>
      <dgm:spPr/>
    </dgm:pt>
    <dgm:pt modelId="{DB582671-2DFC-43AC-A6FC-A54427899764}" type="pres">
      <dgm:prSet presAssocID="{53788BA9-ACD7-48E1-8076-A3A7B8FFE56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E6C8E16-DA96-46B8-A1CC-62933F9DB6D5}" type="presOf" srcId="{B7A6D25A-FE4B-4DF3-9E9F-0C3C05B0AC6D}" destId="{F2E1C141-16AE-4982-8039-4265030EE355}" srcOrd="0" destOrd="0" presId="urn:microsoft.com/office/officeart/2018/2/layout/IconVerticalSolidList"/>
    <dgm:cxn modelId="{5B00552B-A72D-4E33-BC73-05EBA708268D}" type="presOf" srcId="{227C4287-C8C0-4855-9342-D88DCDA79FB4}" destId="{25244621-185D-4ADB-B0D3-79C73AA52AB4}" srcOrd="0" destOrd="0" presId="urn:microsoft.com/office/officeart/2018/2/layout/IconVerticalSolidList"/>
    <dgm:cxn modelId="{DA97015D-48CE-464C-A04F-2B17A8D74DFA}" type="presOf" srcId="{53788BA9-ACD7-48E1-8076-A3A7B8FFE56E}" destId="{DB582671-2DFC-43AC-A6FC-A54427899764}" srcOrd="0" destOrd="0" presId="urn:microsoft.com/office/officeart/2018/2/layout/IconVerticalSolidList"/>
    <dgm:cxn modelId="{37E2868E-BC1F-4E84-B635-A1E6605BC732}" type="presOf" srcId="{4CCCB668-B3A7-4DCC-9D6E-D565A895697C}" destId="{3FB7D2D2-367D-4D76-B2BB-DAA79459973E}" srcOrd="0" destOrd="0" presId="urn:microsoft.com/office/officeart/2018/2/layout/IconVerticalSolidList"/>
    <dgm:cxn modelId="{F6FEE691-857B-431B-806E-8D81AD7FF3A2}" type="presOf" srcId="{DFAAA240-3741-442D-8077-80B66CD03618}" destId="{1B94AA8F-32C4-4894-B761-FA4DBD5DA8FB}" srcOrd="0" destOrd="0" presId="urn:microsoft.com/office/officeart/2018/2/layout/IconVerticalSolidList"/>
    <dgm:cxn modelId="{85298A99-3AA1-485A-A17C-E59B907E38CF}" srcId="{DFAAA240-3741-442D-8077-80B66CD03618}" destId="{53788BA9-ACD7-48E1-8076-A3A7B8FFE56E}" srcOrd="3" destOrd="0" parTransId="{A37814AB-11AC-4E49-8DC5-2B73D8EA51D6}" sibTransId="{769F9559-F8BD-410C-B077-A4143C605749}"/>
    <dgm:cxn modelId="{65429CD5-56DF-4932-90DC-B89DF5359D22}" srcId="{DFAAA240-3741-442D-8077-80B66CD03618}" destId="{227C4287-C8C0-4855-9342-D88DCDA79FB4}" srcOrd="1" destOrd="0" parTransId="{F3642BDC-269A-4CD3-8B31-DE54FEB663E5}" sibTransId="{574A928F-A79D-4083-BF46-6EC47035FD2E}"/>
    <dgm:cxn modelId="{1E3720E6-4ADE-4C5D-A1E8-5690E62CCB34}" srcId="{DFAAA240-3741-442D-8077-80B66CD03618}" destId="{B7A6D25A-FE4B-4DF3-9E9F-0C3C05B0AC6D}" srcOrd="2" destOrd="0" parTransId="{32A58C16-1E39-4CE7-B27C-CEFBE77FC8FE}" sibTransId="{1DC19B53-8C7B-49C3-9942-6D5A71F965EB}"/>
    <dgm:cxn modelId="{9A8A7CEA-8C1C-4808-ABF9-B8538D9F5152}" srcId="{DFAAA240-3741-442D-8077-80B66CD03618}" destId="{4CCCB668-B3A7-4DCC-9D6E-D565A895697C}" srcOrd="0" destOrd="0" parTransId="{C18025AB-D0C6-4DAB-96E1-484DFA19205B}" sibTransId="{A61D6EBD-0F27-478B-B42A-A3AC42DB51CC}"/>
    <dgm:cxn modelId="{7AD8F3FD-71ED-4331-AAD7-C34310A12385}" type="presParOf" srcId="{1B94AA8F-32C4-4894-B761-FA4DBD5DA8FB}" destId="{DC891D0C-7FCD-4773-9623-E3D54A59D4C1}" srcOrd="0" destOrd="0" presId="urn:microsoft.com/office/officeart/2018/2/layout/IconVerticalSolidList"/>
    <dgm:cxn modelId="{EE577806-5512-4F65-8B23-BCF8BC459AB4}" type="presParOf" srcId="{DC891D0C-7FCD-4773-9623-E3D54A59D4C1}" destId="{483295C6-BB16-430C-BE87-443DCD7254AD}" srcOrd="0" destOrd="0" presId="urn:microsoft.com/office/officeart/2018/2/layout/IconVerticalSolidList"/>
    <dgm:cxn modelId="{13A5FC1D-539E-43E7-B3E7-9ECD9B8347AC}" type="presParOf" srcId="{DC891D0C-7FCD-4773-9623-E3D54A59D4C1}" destId="{C3E28D6A-5235-4AC1-A0E2-A5C784EE942E}" srcOrd="1" destOrd="0" presId="urn:microsoft.com/office/officeart/2018/2/layout/IconVerticalSolidList"/>
    <dgm:cxn modelId="{A12B41E7-E645-449F-83B0-E432AA4D5D00}" type="presParOf" srcId="{DC891D0C-7FCD-4773-9623-E3D54A59D4C1}" destId="{2FE476AD-D7F5-4915-AB07-6621B56A3932}" srcOrd="2" destOrd="0" presId="urn:microsoft.com/office/officeart/2018/2/layout/IconVerticalSolidList"/>
    <dgm:cxn modelId="{823C6676-945B-49BA-926E-DAD82AEFA37A}" type="presParOf" srcId="{DC891D0C-7FCD-4773-9623-E3D54A59D4C1}" destId="{3FB7D2D2-367D-4D76-B2BB-DAA79459973E}" srcOrd="3" destOrd="0" presId="urn:microsoft.com/office/officeart/2018/2/layout/IconVerticalSolidList"/>
    <dgm:cxn modelId="{DDA903EE-137F-4C84-A0D3-B20C46183F8A}" type="presParOf" srcId="{1B94AA8F-32C4-4894-B761-FA4DBD5DA8FB}" destId="{3B668C2F-339C-4D25-8B97-4073C7889571}" srcOrd="1" destOrd="0" presId="urn:microsoft.com/office/officeart/2018/2/layout/IconVerticalSolidList"/>
    <dgm:cxn modelId="{6E1E4059-8CB0-4739-9070-7CC9A6B2904A}" type="presParOf" srcId="{1B94AA8F-32C4-4894-B761-FA4DBD5DA8FB}" destId="{2CCC6362-A82D-4944-901F-BE2FA812D589}" srcOrd="2" destOrd="0" presId="urn:microsoft.com/office/officeart/2018/2/layout/IconVerticalSolidList"/>
    <dgm:cxn modelId="{4B46F017-028F-4A50-9C83-CC51C01A47EF}" type="presParOf" srcId="{2CCC6362-A82D-4944-901F-BE2FA812D589}" destId="{C838852B-0BF1-49E1-8FEF-1FCD4970B59E}" srcOrd="0" destOrd="0" presId="urn:microsoft.com/office/officeart/2018/2/layout/IconVerticalSolidList"/>
    <dgm:cxn modelId="{63B09C54-3CC3-4CE7-B927-FF587A49A83F}" type="presParOf" srcId="{2CCC6362-A82D-4944-901F-BE2FA812D589}" destId="{291C3583-19CB-4EFB-A50D-D216C959E379}" srcOrd="1" destOrd="0" presId="urn:microsoft.com/office/officeart/2018/2/layout/IconVerticalSolidList"/>
    <dgm:cxn modelId="{7147A5CC-5072-45CE-AAE6-F81430A8D54E}" type="presParOf" srcId="{2CCC6362-A82D-4944-901F-BE2FA812D589}" destId="{3DC63EC2-317C-4468-A421-162E826A366C}" srcOrd="2" destOrd="0" presId="urn:microsoft.com/office/officeart/2018/2/layout/IconVerticalSolidList"/>
    <dgm:cxn modelId="{28BDE9C0-5822-4ECC-95CA-8DD70C2EAA2E}" type="presParOf" srcId="{2CCC6362-A82D-4944-901F-BE2FA812D589}" destId="{25244621-185D-4ADB-B0D3-79C73AA52AB4}" srcOrd="3" destOrd="0" presId="urn:microsoft.com/office/officeart/2018/2/layout/IconVerticalSolidList"/>
    <dgm:cxn modelId="{9AF74887-D9A9-428D-BC23-47B729D036E6}" type="presParOf" srcId="{1B94AA8F-32C4-4894-B761-FA4DBD5DA8FB}" destId="{BC53E5E4-9DA7-466D-AF8C-A9BEA06BBDEB}" srcOrd="3" destOrd="0" presId="urn:microsoft.com/office/officeart/2018/2/layout/IconVerticalSolidList"/>
    <dgm:cxn modelId="{AB4AAB0E-D3E6-4E55-8220-0CA12128288E}" type="presParOf" srcId="{1B94AA8F-32C4-4894-B761-FA4DBD5DA8FB}" destId="{5511E058-5A76-408D-87CB-91F29FD27776}" srcOrd="4" destOrd="0" presId="urn:microsoft.com/office/officeart/2018/2/layout/IconVerticalSolidList"/>
    <dgm:cxn modelId="{4B32DF86-09B0-43C3-A5DF-3F330C29E491}" type="presParOf" srcId="{5511E058-5A76-408D-87CB-91F29FD27776}" destId="{089680C4-ADFF-43FE-A798-7D7F7A29C9A8}" srcOrd="0" destOrd="0" presId="urn:microsoft.com/office/officeart/2018/2/layout/IconVerticalSolidList"/>
    <dgm:cxn modelId="{8BC97E1F-E6BF-48C2-9F1D-C5CC0A068969}" type="presParOf" srcId="{5511E058-5A76-408D-87CB-91F29FD27776}" destId="{D278E7AF-BFEC-4EA8-91BD-E14A63371965}" srcOrd="1" destOrd="0" presId="urn:microsoft.com/office/officeart/2018/2/layout/IconVerticalSolidList"/>
    <dgm:cxn modelId="{7B6D7720-2AD8-4601-95B7-F861E9720DF5}" type="presParOf" srcId="{5511E058-5A76-408D-87CB-91F29FD27776}" destId="{47EAC2E6-B6B2-458C-B491-DA342D8BF22E}" srcOrd="2" destOrd="0" presId="urn:microsoft.com/office/officeart/2018/2/layout/IconVerticalSolidList"/>
    <dgm:cxn modelId="{02F99188-D093-4AB1-B87B-C8BF790007BA}" type="presParOf" srcId="{5511E058-5A76-408D-87CB-91F29FD27776}" destId="{F2E1C141-16AE-4982-8039-4265030EE355}" srcOrd="3" destOrd="0" presId="urn:microsoft.com/office/officeart/2018/2/layout/IconVerticalSolidList"/>
    <dgm:cxn modelId="{5D2834CE-8340-4C56-BEC8-5E5DA7CDC217}" type="presParOf" srcId="{1B94AA8F-32C4-4894-B761-FA4DBD5DA8FB}" destId="{5B98CBBA-E518-43FF-BF7A-1700A331C716}" srcOrd="5" destOrd="0" presId="urn:microsoft.com/office/officeart/2018/2/layout/IconVerticalSolidList"/>
    <dgm:cxn modelId="{DCA36B4C-5C58-4C6B-B556-DB1DC040C34E}" type="presParOf" srcId="{1B94AA8F-32C4-4894-B761-FA4DBD5DA8FB}" destId="{CEFA3C00-B261-4DEB-84FB-E16EC21ECA49}" srcOrd="6" destOrd="0" presId="urn:microsoft.com/office/officeart/2018/2/layout/IconVerticalSolidList"/>
    <dgm:cxn modelId="{75D6E2A2-523C-4B65-827A-6D8D60D1C540}" type="presParOf" srcId="{CEFA3C00-B261-4DEB-84FB-E16EC21ECA49}" destId="{6867C0CC-F82A-4BFC-9C18-8CEB8163EF59}" srcOrd="0" destOrd="0" presId="urn:microsoft.com/office/officeart/2018/2/layout/IconVerticalSolidList"/>
    <dgm:cxn modelId="{6C76A4ED-C367-4256-BD7C-14449177172E}" type="presParOf" srcId="{CEFA3C00-B261-4DEB-84FB-E16EC21ECA49}" destId="{2CD845D9-C4AB-443A-AE23-4361E13A4446}" srcOrd="1" destOrd="0" presId="urn:microsoft.com/office/officeart/2018/2/layout/IconVerticalSolidList"/>
    <dgm:cxn modelId="{033533ED-3F4C-4FF1-9210-924A58F5F3D6}" type="presParOf" srcId="{CEFA3C00-B261-4DEB-84FB-E16EC21ECA49}" destId="{A7203569-B944-4D5E-891A-16CD76E20279}" srcOrd="2" destOrd="0" presId="urn:microsoft.com/office/officeart/2018/2/layout/IconVerticalSolidList"/>
    <dgm:cxn modelId="{353C202E-83D0-4FCC-A787-218EDC9B0F48}" type="presParOf" srcId="{CEFA3C00-B261-4DEB-84FB-E16EC21ECA49}" destId="{DB582671-2DFC-43AC-A6FC-A544278997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C11D5-2208-4C99-A7E5-BE41A1106016}">
      <dsp:nvSpPr>
        <dsp:cNvPr id="0" name=""/>
        <dsp:cNvSpPr/>
      </dsp:nvSpPr>
      <dsp:spPr>
        <a:xfrm>
          <a:off x="640493" y="1000475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545AC-4433-4944-9EB2-31C98C9BC841}">
      <dsp:nvSpPr>
        <dsp:cNvPr id="0" name=""/>
        <dsp:cNvSpPr/>
      </dsp:nvSpPr>
      <dsp:spPr>
        <a:xfrm>
          <a:off x="1064618" y="1424600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8ACA1-1ED2-457E-BF9E-1E01B69CB36A}">
      <dsp:nvSpPr>
        <dsp:cNvPr id="0" name=""/>
        <dsp:cNvSpPr/>
      </dsp:nvSpPr>
      <dsp:spPr>
        <a:xfrm>
          <a:off x="4305" y="3610476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Beth </a:t>
          </a:r>
          <a:r>
            <a:rPr lang="en-GB" sz="1700" kern="1200" dirty="0" err="1"/>
            <a:t>RydyM</a:t>
          </a:r>
          <a:r>
            <a:rPr lang="en-GB" sz="1700" kern="1200" dirty="0"/>
            <a:t> </a:t>
          </a:r>
          <a:r>
            <a:rPr lang="en-GB" sz="1700" kern="1200" dirty="0" err="1"/>
            <a:t>wedi’i</a:t>
          </a:r>
          <a:r>
            <a:rPr lang="en-GB" sz="1700" kern="1200" dirty="0"/>
            <a:t> DRAFOD </a:t>
          </a:r>
          <a:r>
            <a:rPr lang="en-GB" sz="1700" kern="1200" dirty="0" err="1"/>
            <a:t>hyd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hyn</a:t>
          </a:r>
          <a:r>
            <a:rPr lang="en-GB" sz="1700" kern="1200" dirty="0"/>
            <a:t>? / What have we covered so far?</a:t>
          </a:r>
          <a:endParaRPr lang="en-US" sz="1700" kern="1200" dirty="0"/>
        </a:p>
      </dsp:txBody>
      <dsp:txXfrm>
        <a:off x="4305" y="3610476"/>
        <a:ext cx="3262500" cy="720000"/>
      </dsp:txXfrm>
    </dsp:sp>
    <dsp:sp modelId="{2A5B8AC0-F28B-435E-93FB-ABE83FFD6A48}">
      <dsp:nvSpPr>
        <dsp:cNvPr id="0" name=""/>
        <dsp:cNvSpPr/>
      </dsp:nvSpPr>
      <dsp:spPr>
        <a:xfrm>
          <a:off x="4473930" y="1000475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21FC1-3D56-4103-B10D-F72FAEFC2ACB}">
      <dsp:nvSpPr>
        <dsp:cNvPr id="0" name=""/>
        <dsp:cNvSpPr/>
      </dsp:nvSpPr>
      <dsp:spPr>
        <a:xfrm>
          <a:off x="4898055" y="1424600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06761-A355-4876-9890-D6B56D617348}">
      <dsp:nvSpPr>
        <dsp:cNvPr id="0" name=""/>
        <dsp:cNvSpPr/>
      </dsp:nvSpPr>
      <dsp:spPr>
        <a:xfrm>
          <a:off x="3837743" y="3610476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Oes gennych chi unrhyw gwestiynau? / Do you have any questions?</a:t>
          </a:r>
          <a:endParaRPr lang="en-US" sz="1700" kern="1200"/>
        </a:p>
      </dsp:txBody>
      <dsp:txXfrm>
        <a:off x="3837743" y="3610476"/>
        <a:ext cx="326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3908C-CDFD-45EA-855B-7E421A2F1928}">
      <dsp:nvSpPr>
        <dsp:cNvPr id="0" name=""/>
        <dsp:cNvSpPr/>
      </dsp:nvSpPr>
      <dsp:spPr>
        <a:xfrm>
          <a:off x="0" y="43919"/>
          <a:ext cx="347472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Strategaethau gweledol</a:t>
          </a:r>
          <a:endParaRPr lang="en-US" sz="3000" kern="1200"/>
        </a:p>
      </dsp:txBody>
      <dsp:txXfrm>
        <a:off x="58257" y="102176"/>
        <a:ext cx="3358206" cy="1076886"/>
      </dsp:txXfrm>
    </dsp:sp>
    <dsp:sp modelId="{CA558DF8-0890-44B0-B2EB-21E8416291A1}">
      <dsp:nvSpPr>
        <dsp:cNvPr id="0" name=""/>
        <dsp:cNvSpPr/>
      </dsp:nvSpPr>
      <dsp:spPr>
        <a:xfrm>
          <a:off x="0" y="1323719"/>
          <a:ext cx="347472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Strategaethau</a:t>
          </a:r>
          <a:r>
            <a:rPr lang="en-GB" sz="3000" kern="1200" dirty="0"/>
            <a:t> </a:t>
          </a:r>
          <a:r>
            <a:rPr lang="en-GB" sz="3000" kern="1200" dirty="0" err="1"/>
            <a:t>clywedol</a:t>
          </a:r>
          <a:r>
            <a:rPr lang="en-GB" sz="3000" kern="1200" dirty="0"/>
            <a:t> (</a:t>
          </a:r>
          <a:r>
            <a:rPr lang="en-GB" sz="3000" kern="1200" dirty="0" err="1"/>
            <a:t>ffoneg</a:t>
          </a:r>
          <a:r>
            <a:rPr lang="en-GB" sz="3000" kern="1200" dirty="0"/>
            <a:t>)</a:t>
          </a:r>
          <a:endParaRPr lang="en-US" sz="3000" kern="1200" dirty="0"/>
        </a:p>
      </dsp:txBody>
      <dsp:txXfrm>
        <a:off x="58257" y="1381976"/>
        <a:ext cx="3358206" cy="1076886"/>
      </dsp:txXfrm>
    </dsp:sp>
    <dsp:sp modelId="{F667910C-D8CB-4F1A-A3ED-2FC0E54941FE}">
      <dsp:nvSpPr>
        <dsp:cNvPr id="0" name=""/>
        <dsp:cNvSpPr/>
      </dsp:nvSpPr>
      <dsp:spPr>
        <a:xfrm>
          <a:off x="0" y="2603519"/>
          <a:ext cx="347472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Gemau sillafu</a:t>
          </a:r>
          <a:endParaRPr lang="en-US" sz="3000" kern="1200"/>
        </a:p>
      </dsp:txBody>
      <dsp:txXfrm>
        <a:off x="58257" y="2661776"/>
        <a:ext cx="3358206" cy="1076886"/>
      </dsp:txXfrm>
    </dsp:sp>
    <dsp:sp modelId="{A8026287-C5CC-48C8-AADE-77E301B62C9A}">
      <dsp:nvSpPr>
        <dsp:cNvPr id="0" name=""/>
        <dsp:cNvSpPr/>
      </dsp:nvSpPr>
      <dsp:spPr>
        <a:xfrm>
          <a:off x="0" y="3883320"/>
          <a:ext cx="347472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Gemau cof</a:t>
          </a:r>
          <a:endParaRPr lang="en-US" sz="3000" kern="1200"/>
        </a:p>
      </dsp:txBody>
      <dsp:txXfrm>
        <a:off x="58257" y="3941577"/>
        <a:ext cx="3358206" cy="10768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295C6-BB16-430C-BE87-443DCD7254AD}">
      <dsp:nvSpPr>
        <dsp:cNvPr id="0" name=""/>
        <dsp:cNvSpPr/>
      </dsp:nvSpPr>
      <dsp:spPr>
        <a:xfrm>
          <a:off x="0" y="2125"/>
          <a:ext cx="347472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28D6A-5235-4AC1-A0E2-A5C784EE942E}">
      <dsp:nvSpPr>
        <dsp:cNvPr id="0" name=""/>
        <dsp:cNvSpPr/>
      </dsp:nvSpPr>
      <dsp:spPr>
        <a:xfrm>
          <a:off x="325833" y="244480"/>
          <a:ext cx="592424" cy="5924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7D2D2-367D-4D76-B2BB-DAA79459973E}">
      <dsp:nvSpPr>
        <dsp:cNvPr id="0" name=""/>
        <dsp:cNvSpPr/>
      </dsp:nvSpPr>
      <dsp:spPr>
        <a:xfrm>
          <a:off x="1244090" y="2125"/>
          <a:ext cx="223062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Visual strategies (Look and Say)</a:t>
          </a:r>
          <a:endParaRPr lang="en-US" sz="1900" kern="1200"/>
        </a:p>
      </dsp:txBody>
      <dsp:txXfrm>
        <a:off x="1244090" y="2125"/>
        <a:ext cx="2230629" cy="1077134"/>
      </dsp:txXfrm>
    </dsp:sp>
    <dsp:sp modelId="{C838852B-0BF1-49E1-8FEF-1FCD4970B59E}">
      <dsp:nvSpPr>
        <dsp:cNvPr id="0" name=""/>
        <dsp:cNvSpPr/>
      </dsp:nvSpPr>
      <dsp:spPr>
        <a:xfrm>
          <a:off x="0" y="1348543"/>
          <a:ext cx="347472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C3583-19CB-4EFB-A50D-D216C959E379}">
      <dsp:nvSpPr>
        <dsp:cNvPr id="0" name=""/>
        <dsp:cNvSpPr/>
      </dsp:nvSpPr>
      <dsp:spPr>
        <a:xfrm>
          <a:off x="325833" y="1590898"/>
          <a:ext cx="592424" cy="5924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44621-185D-4ADB-B0D3-79C73AA52AB4}">
      <dsp:nvSpPr>
        <dsp:cNvPr id="0" name=""/>
        <dsp:cNvSpPr/>
      </dsp:nvSpPr>
      <dsp:spPr>
        <a:xfrm>
          <a:off x="1244090" y="1348543"/>
          <a:ext cx="223062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Auditory strategies (phonics)</a:t>
          </a:r>
          <a:endParaRPr lang="en-US" sz="1900" kern="1200"/>
        </a:p>
      </dsp:txBody>
      <dsp:txXfrm>
        <a:off x="1244090" y="1348543"/>
        <a:ext cx="2230629" cy="1077134"/>
      </dsp:txXfrm>
    </dsp:sp>
    <dsp:sp modelId="{089680C4-ADFF-43FE-A798-7D7F7A29C9A8}">
      <dsp:nvSpPr>
        <dsp:cNvPr id="0" name=""/>
        <dsp:cNvSpPr/>
      </dsp:nvSpPr>
      <dsp:spPr>
        <a:xfrm>
          <a:off x="0" y="2694961"/>
          <a:ext cx="347472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78E7AF-BFEC-4EA8-91BD-E14A63371965}">
      <dsp:nvSpPr>
        <dsp:cNvPr id="0" name=""/>
        <dsp:cNvSpPr/>
      </dsp:nvSpPr>
      <dsp:spPr>
        <a:xfrm>
          <a:off x="325833" y="2937317"/>
          <a:ext cx="592424" cy="5924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1C141-16AE-4982-8039-4265030EE355}">
      <dsp:nvSpPr>
        <dsp:cNvPr id="0" name=""/>
        <dsp:cNvSpPr/>
      </dsp:nvSpPr>
      <dsp:spPr>
        <a:xfrm>
          <a:off x="1244090" y="2694961"/>
          <a:ext cx="223062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Spelling games</a:t>
          </a:r>
          <a:endParaRPr lang="en-US" sz="1900" kern="1200"/>
        </a:p>
      </dsp:txBody>
      <dsp:txXfrm>
        <a:off x="1244090" y="2694961"/>
        <a:ext cx="2230629" cy="1077134"/>
      </dsp:txXfrm>
    </dsp:sp>
    <dsp:sp modelId="{6867C0CC-F82A-4BFC-9C18-8CEB8163EF59}">
      <dsp:nvSpPr>
        <dsp:cNvPr id="0" name=""/>
        <dsp:cNvSpPr/>
      </dsp:nvSpPr>
      <dsp:spPr>
        <a:xfrm>
          <a:off x="0" y="4041380"/>
          <a:ext cx="3474720" cy="10771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845D9-C4AB-443A-AE23-4361E13A4446}">
      <dsp:nvSpPr>
        <dsp:cNvPr id="0" name=""/>
        <dsp:cNvSpPr/>
      </dsp:nvSpPr>
      <dsp:spPr>
        <a:xfrm>
          <a:off x="325833" y="4283735"/>
          <a:ext cx="592424" cy="5924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582671-2DFC-43AC-A6FC-A54427899764}">
      <dsp:nvSpPr>
        <dsp:cNvPr id="0" name=""/>
        <dsp:cNvSpPr/>
      </dsp:nvSpPr>
      <dsp:spPr>
        <a:xfrm>
          <a:off x="1244090" y="4041380"/>
          <a:ext cx="2230629" cy="1077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997" tIns="113997" rIns="113997" bIns="11399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Memory games</a:t>
          </a:r>
          <a:endParaRPr lang="en-US" sz="1900" kern="1200"/>
        </a:p>
      </dsp:txBody>
      <dsp:txXfrm>
        <a:off x="1244090" y="4041380"/>
        <a:ext cx="2230629" cy="1077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D9E78A-FC1A-405B-B59C-3685510CB1D8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FB483B-20FA-4206-94C2-5DB6389D8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105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BoQgs3rsNw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POSS MORE RELVANT TO THE 3Rs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557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Split into 2 groups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913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Dyslexia</a:t>
            </a:r>
          </a:p>
          <a:p>
            <a:r>
              <a:rPr lang="en-GB" dirty="0">
                <a:solidFill>
                  <a:srgbClr val="0070C0"/>
                </a:solidFill>
              </a:rPr>
              <a:t>Dyscalculia</a:t>
            </a:r>
          </a:p>
          <a:p>
            <a:r>
              <a:rPr lang="en-GB" dirty="0">
                <a:solidFill>
                  <a:srgbClr val="0070C0"/>
                </a:solidFill>
              </a:rPr>
              <a:t>Dysgraphia</a:t>
            </a:r>
          </a:p>
          <a:p>
            <a:r>
              <a:rPr lang="en-GB" dirty="0">
                <a:solidFill>
                  <a:srgbClr val="0070C0"/>
                </a:solidFill>
              </a:rPr>
              <a:t>Dyspraxia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762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8277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5619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626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BB983C6-BF05-4CAC-9B1C-47F2D9E8424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10804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fi-FI" dirty="0">
                <a:solidFill>
                  <a:srgbClr val="EEEEEE"/>
                </a:solidFill>
                <a:latin typeface="YouTube Noto"/>
                <a:hlinkClick r:id="rId3"/>
              </a:rPr>
              <a:t>Cam 1 Melyn, sain 'm'</a:t>
            </a:r>
            <a:endParaRPr lang="fi-FI" dirty="0">
              <a:solidFill>
                <a:srgbClr val="EEEEEE"/>
              </a:solidFill>
              <a:latin typeface="YouTube Noto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FB483B-20FA-4206-94C2-5DB6389D814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3497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933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Discussion- how can these examples help support a child with communication and interaction difficulties?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3941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Skip to 1.40 minutes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983C6-BF05-4CAC-9B1C-47F2D9E8424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403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Specific strategies as per phonics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FB483B-20FA-4206-94C2-5DB6389D814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981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Board games</a:t>
            </a:r>
          </a:p>
          <a:p>
            <a:endParaRPr lang="en-GB" dirty="0"/>
          </a:p>
          <a:p>
            <a:r>
              <a:rPr lang="en-GB" dirty="0"/>
              <a:t>Spread games around students to play and consider links to LNF and benefits for learners with </a:t>
            </a:r>
            <a:r>
              <a:rPr lang="en-GB" dirty="0" err="1"/>
              <a:t>SpLD</a:t>
            </a:r>
            <a:r>
              <a:rPr lang="en-GB" dirty="0"/>
              <a:t>/ALN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FB483B-20FA-4206-94C2-5DB6389D8146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498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Split in to 4 groups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85A03-C3A5-496E-A3F3-D33A6FF2F9BB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303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264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3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028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828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431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422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6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4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00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844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25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546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FJ7cnqNoCGY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zafiGBrFkR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02MB3zI5iNI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lPFv_EDnvY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VBoQgs3rsNw" TargetMode="Externa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RMUpRKKPSNA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7lATqHPfGo4" TargetMode="Externa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vulIeXCN9So" TargetMode="Externa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e7rYbk9PNuM?feature=oembed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94C893-6310-46F9-9192-CBBCC44EC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A35F4E-6618-4042-9234-C7294A5B0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00114"/>
            <a:ext cx="4053525" cy="42577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4557" y="1653703"/>
            <a:ext cx="3361953" cy="2470488"/>
          </a:xfrm>
        </p:spPr>
        <p:txBody>
          <a:bodyPr>
            <a:normAutofit/>
          </a:bodyPr>
          <a:lstStyle/>
          <a:p>
            <a:r>
              <a:rPr lang="en-GB" sz="2400" dirty="0"/>
              <a:t>ECES5022/C</a:t>
            </a:r>
            <a:br>
              <a:rPr lang="en-GB" sz="2400" dirty="0"/>
            </a:br>
            <a:r>
              <a:rPr lang="en-GB" sz="2400" dirty="0"/>
              <a:t>Y Tri R</a:t>
            </a:r>
            <a:br>
              <a:rPr lang="en-GB" sz="2400" dirty="0"/>
            </a:br>
            <a:r>
              <a:rPr lang="en-GB" sz="2400" dirty="0"/>
              <a:t>The Three Rs </a:t>
            </a:r>
            <a:br>
              <a:rPr lang="en-GB" sz="2400" dirty="0"/>
            </a:br>
            <a:r>
              <a:rPr lang="en-GB" sz="2400" dirty="0" err="1"/>
              <a:t>Sesiwn</a:t>
            </a:r>
            <a:r>
              <a:rPr lang="en-GB" sz="2400" dirty="0"/>
              <a:t> 6 / Session 6</a:t>
            </a:r>
            <a:br>
              <a:rPr lang="en-GB" sz="2400" dirty="0"/>
            </a:br>
            <a:endParaRPr lang="en-GB" sz="2400" dirty="0"/>
          </a:p>
        </p:txBody>
      </p:sp>
      <p:pic>
        <p:nvPicPr>
          <p:cNvPr id="5" name="Picture 4" descr="~Twinkle Teaches~: What's Dys?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688" y="1300113"/>
            <a:ext cx="2533374" cy="4257773"/>
          </a:xfrm>
          <a:prstGeom prst="rect">
            <a:avLst/>
          </a:prstGeom>
        </p:spPr>
      </p:pic>
      <p:pic>
        <p:nvPicPr>
          <p:cNvPr id="4" name="Picture 3" descr="A Mercury Retrograde Cocktail of Confusion – An Upturned Soul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00000">
            <a:off x="8271399" y="1711015"/>
            <a:ext cx="3435969" cy="3435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765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51B6F-F6C7-4108-D36E-CF8A610D1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 err="1"/>
              <a:t>Ailadrodd</a:t>
            </a:r>
            <a:br>
              <a:rPr lang="en-GB" dirty="0"/>
            </a:br>
            <a:r>
              <a:rPr lang="en-GB" dirty="0"/>
              <a:t>Recap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B1E969C-95A3-FD87-8D90-893D498574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6864579"/>
              </p:ext>
            </p:extLst>
          </p:nvPr>
        </p:nvGraphicFramePr>
        <p:xfrm>
          <a:off x="4059935" y="758952"/>
          <a:ext cx="7104549" cy="5330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954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5971B-3A31-3A61-B333-4CAB0193F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CFD02-3120-A0BE-4587-D4BCA0FF05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A9A57C"/>
              </a:buClr>
              <a:defRPr/>
            </a:pP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Erbyn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diwedd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y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sesiwn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hon,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byddwch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gallu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
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Disgrifio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ADY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allweddol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sy'n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effeithio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lythrennedd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rhifedd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
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Cymhwyso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strategaethau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sy'n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cefnogi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datblygu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llythrennedd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rhifedd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mewn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dysgwyr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ag ADY.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9F3FF6-607A-B571-01FD-A8B6F39735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By the end of this session, you will be able to</a:t>
            </a:r>
          </a:p>
          <a:p>
            <a:r>
              <a:rPr lang="en-GB" dirty="0"/>
              <a:t>Describe key ALN that impact on literacy and numeracy</a:t>
            </a:r>
          </a:p>
          <a:p>
            <a:r>
              <a:rPr lang="en-GB" dirty="0"/>
              <a:t>Apply strategies that support literacy and numeracy development in learners with ALN.</a:t>
            </a:r>
          </a:p>
        </p:txBody>
      </p:sp>
    </p:spTree>
    <p:extLst>
      <p:ext uri="{BB962C8B-B14F-4D97-AF65-F5344CB8AC3E}">
        <p14:creationId xmlns:p14="http://schemas.microsoft.com/office/powerpoint/2010/main" val="87892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1 / Task 1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14C482-D713-316D-8C0F-1E257653D3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 err="1"/>
              <a:t>Grŵp</a:t>
            </a:r>
            <a:r>
              <a:rPr lang="en-GB" dirty="0"/>
              <a:t> 1 – 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ynghlwm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broses o </a:t>
            </a:r>
            <a:r>
              <a:rPr lang="en-GB" dirty="0" err="1"/>
              <a:t>ddarllen</a:t>
            </a:r>
            <a:r>
              <a:rPr lang="en-GB" dirty="0"/>
              <a:t>?</a:t>
            </a:r>
          </a:p>
          <a:p>
            <a:r>
              <a:rPr lang="en-GB" dirty="0" err="1"/>
              <a:t>Grŵp</a:t>
            </a:r>
            <a:r>
              <a:rPr lang="en-GB" dirty="0"/>
              <a:t> 2 – 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ynghlwm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broses o </a:t>
            </a:r>
            <a:r>
              <a:rPr lang="en-GB" dirty="0" err="1"/>
              <a:t>ysgrifennu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Tasg</a:t>
            </a:r>
            <a:r>
              <a:rPr lang="en-GB" dirty="0"/>
              <a:t> 2</a:t>
            </a:r>
          </a:p>
          <a:p>
            <a:pPr lvl="1"/>
            <a:r>
              <a:rPr lang="en-GB" dirty="0" err="1"/>
              <a:t>Ymchwiliwch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gadwyn</a:t>
            </a:r>
            <a:r>
              <a:rPr lang="en-GB" dirty="0"/>
              <a:t> </a:t>
            </a:r>
            <a:r>
              <a:rPr lang="en-GB" dirty="0" err="1"/>
              <a:t>gyfathrebu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cynlluniwch</a:t>
            </a:r>
            <a:r>
              <a:rPr lang="en-GB" dirty="0"/>
              <a:t> </a:t>
            </a:r>
            <a:r>
              <a:rPr lang="en-GB" dirty="0" err="1"/>
              <a:t>fodel</a:t>
            </a:r>
            <a:r>
              <a:rPr lang="en-GB" dirty="0"/>
              <a:t> </a:t>
            </a:r>
            <a:r>
              <a:rPr lang="en-GB" dirty="0" err="1"/>
              <a:t>tebyg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y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angenrheidiol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/</a:t>
            </a:r>
            <a:r>
              <a:rPr lang="en-GB" dirty="0" err="1"/>
              <a:t>ysgrifennu</a:t>
            </a:r>
            <a:r>
              <a:rPr lang="en-GB" dirty="0"/>
              <a:t>. 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7C131BE-0F29-4FE4-CB74-8EA8524E7C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/>
          <a:p>
            <a:r>
              <a:rPr lang="en-GB" dirty="0"/>
              <a:t>Group 1 - What does it mean to read?</a:t>
            </a:r>
          </a:p>
          <a:p>
            <a:r>
              <a:rPr lang="en-GB" dirty="0"/>
              <a:t>Group 2 - What does it mean to write?</a:t>
            </a:r>
          </a:p>
          <a:p>
            <a:endParaRPr lang="en-GB" dirty="0"/>
          </a:p>
          <a:p>
            <a:r>
              <a:rPr lang="en-GB" dirty="0"/>
              <a:t>Task 2</a:t>
            </a:r>
          </a:p>
          <a:p>
            <a:pPr lvl="1"/>
            <a:r>
              <a:rPr lang="en-GB" dirty="0"/>
              <a:t>Research the ‘communication chain’ </a:t>
            </a:r>
          </a:p>
          <a:p>
            <a:pPr lvl="1"/>
            <a:r>
              <a:rPr lang="en-GB" dirty="0"/>
              <a:t>In your groups, design a similar model which reflects the skills needed to read/write.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574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98907-EF5D-3D5F-DCCF-BC9A5FBF7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4926506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yw'r</a:t>
            </a:r>
            <a:r>
              <a:rPr lang="en-GB" dirty="0"/>
              <a:t> ADY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are the ALN that have a direct impact on Literacy and Numeracy skills development?</a:t>
            </a:r>
          </a:p>
        </p:txBody>
      </p:sp>
    </p:spTree>
    <p:extLst>
      <p:ext uri="{BB962C8B-B14F-4D97-AF65-F5344CB8AC3E}">
        <p14:creationId xmlns:p14="http://schemas.microsoft.com/office/powerpoint/2010/main" val="3670036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AF083E5-0AD7-E29E-9A97-58EFF652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/>
          <a:lstStyle/>
          <a:p>
            <a:r>
              <a:rPr lang="en-GB" dirty="0"/>
              <a:t>Y ‘Dys’                       The ‘Dys’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149A4CE-80F4-FD8F-CED0-29DE7CE6E8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cy-GB" noProof="0" dirty="0"/>
              <a:t>Dyslecsia</a:t>
            </a:r>
          </a:p>
          <a:p>
            <a:r>
              <a:rPr lang="cy-GB" noProof="0" dirty="0" err="1"/>
              <a:t>Dyscalcwlia</a:t>
            </a:r>
            <a:endParaRPr lang="cy-GB" noProof="0" dirty="0"/>
          </a:p>
          <a:p>
            <a:r>
              <a:rPr lang="cy-GB" noProof="0" dirty="0" err="1"/>
              <a:t>Dysgraffia</a:t>
            </a:r>
            <a:endParaRPr lang="cy-GB" noProof="0" dirty="0"/>
          </a:p>
          <a:p>
            <a:r>
              <a:rPr lang="cy-GB" noProof="0" dirty="0"/>
              <a:t>Dyspracsia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C3C63-6F76-9BA7-952B-E78B251D1A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r>
              <a:rPr lang="en-US" dirty="0" err="1"/>
              <a:t>Anhawster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dyslecsia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effeithio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a </a:t>
            </a:r>
            <a:r>
              <a:rPr lang="en-US" dirty="0" err="1"/>
              <a:t>sillafu</a:t>
            </a:r>
            <a:endParaRPr lang="en-US" dirty="0"/>
          </a:p>
          <a:p>
            <a:r>
              <a:rPr lang="en-US" dirty="0"/>
              <a:t>Mae </a:t>
            </a:r>
            <a:r>
              <a:rPr lang="en-US" dirty="0" err="1"/>
              <a:t>pobl</a:t>
            </a:r>
            <a:r>
              <a:rPr lang="en-US" dirty="0"/>
              <a:t> â </a:t>
            </a:r>
            <a:r>
              <a:rPr lang="en-US" dirty="0" err="1"/>
              <a:t>dyscalcwlia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anhawster</a:t>
            </a:r>
            <a:r>
              <a:rPr lang="en-US" dirty="0"/>
              <a:t> </a:t>
            </a:r>
            <a:r>
              <a:rPr lang="en-US" dirty="0" err="1"/>
              <a:t>parhaus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ddeall</a:t>
            </a:r>
            <a:r>
              <a:rPr lang="en-US" dirty="0"/>
              <a:t> </a:t>
            </a:r>
            <a:r>
              <a:rPr lang="en-US" dirty="0" err="1"/>
              <a:t>rhif</a:t>
            </a:r>
            <a:endParaRPr lang="en-US" dirty="0"/>
          </a:p>
          <a:p>
            <a:r>
              <a:rPr lang="en-US" dirty="0"/>
              <a:t>Mae </a:t>
            </a:r>
            <a:r>
              <a:rPr lang="en-US" dirty="0" err="1"/>
              <a:t>dysgraffia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derm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cyfeirio</a:t>
            </a:r>
            <a:r>
              <a:rPr lang="en-US" dirty="0"/>
              <a:t> at </a:t>
            </a:r>
            <a:r>
              <a:rPr lang="en-US" dirty="0" err="1"/>
              <a:t>drafferth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ysgrifennu</a:t>
            </a:r>
            <a:endParaRPr lang="en-US" dirty="0"/>
          </a:p>
          <a:p>
            <a:r>
              <a:rPr lang="en-US" dirty="0"/>
              <a:t>Mae </a:t>
            </a:r>
            <a:r>
              <a:rPr lang="en-US" dirty="0" err="1"/>
              <a:t>pobl</a:t>
            </a:r>
            <a:r>
              <a:rPr lang="en-US" dirty="0"/>
              <a:t> â </a:t>
            </a:r>
            <a:r>
              <a:rPr lang="en-US" dirty="0" err="1"/>
              <a:t>dyspracsia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echddygol</a:t>
            </a:r>
            <a:r>
              <a:rPr lang="en-US" dirty="0"/>
              <a:t> </a:t>
            </a:r>
            <a:r>
              <a:rPr lang="en-US" dirty="0" err="1"/>
              <a:t>manwl</a:t>
            </a:r>
            <a:r>
              <a:rPr lang="en-US" dirty="0"/>
              <a:t> a bras, a </a:t>
            </a:r>
            <a:r>
              <a:rPr lang="en-US" dirty="0" err="1"/>
              <a:t>chydsymud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5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95CC9-C55F-D57B-88EE-BFF753D32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/>
          <a:lstStyle/>
          <a:p>
            <a:r>
              <a:rPr lang="en-GB" dirty="0"/>
              <a:t>Y ‘Dys’                       The ‘Dys’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22827-A723-EA3F-77B7-8F78BF89B0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/>
              <a:t>Dyslexia</a:t>
            </a:r>
          </a:p>
          <a:p>
            <a:r>
              <a:rPr lang="en-GB" dirty="0"/>
              <a:t>Dyscalculia</a:t>
            </a:r>
          </a:p>
          <a:p>
            <a:r>
              <a:rPr lang="en-GB" dirty="0"/>
              <a:t>Dysgraphia</a:t>
            </a:r>
          </a:p>
          <a:p>
            <a:r>
              <a:rPr lang="en-GB" dirty="0"/>
              <a:t>Dyspraxia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86F74C-171C-A65C-E0C1-98151B474F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/>
              <a:t>Dyslexia is a specific learning difficulty which affects the ability to learn to read and spell </a:t>
            </a:r>
            <a:endParaRPr lang="en-US" dirty="0"/>
          </a:p>
          <a:p>
            <a:r>
              <a:rPr lang="en-US" dirty="0"/>
              <a:t>Dyscalculic people have a persistent difficulty understanding number</a:t>
            </a:r>
          </a:p>
          <a:p>
            <a:r>
              <a:rPr lang="en-US" dirty="0"/>
              <a:t>Dysgraphia is a term that refers to trouble with writing.</a:t>
            </a:r>
          </a:p>
          <a:p>
            <a:r>
              <a:rPr lang="en-US" dirty="0" err="1"/>
              <a:t>Dyspraxics</a:t>
            </a:r>
            <a:r>
              <a:rPr lang="en-US" dirty="0"/>
              <a:t> have difficulties with fine and gross motor skills and coordination </a:t>
            </a:r>
          </a:p>
        </p:txBody>
      </p:sp>
    </p:spTree>
    <p:extLst>
      <p:ext uri="{BB962C8B-B14F-4D97-AF65-F5344CB8AC3E}">
        <p14:creationId xmlns:p14="http://schemas.microsoft.com/office/powerpoint/2010/main" val="1065343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/>
          <a:lstStyle/>
          <a:p>
            <a:r>
              <a:rPr lang="en-GB" dirty="0" err="1"/>
              <a:t>Achosion</a:t>
            </a:r>
            <a:r>
              <a:rPr lang="en-GB" dirty="0"/>
              <a:t> / Causes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6E6E03A-CB88-B189-3DA1-2AF3BD171F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cy-GB" dirty="0"/>
              <a:t>Gall anawsterau llythrennedd godi o anghenion dysgu ychwanegol eraill</a:t>
            </a:r>
          </a:p>
          <a:p>
            <a:r>
              <a:rPr lang="cy-GB" dirty="0"/>
              <a:t>Nid yw ymchwilwyr yn gytûn ynglŷn â beth sy’n ‘achosi’ anawsterau llythrennedd. 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cy-GB" dirty="0"/>
              <a:t>Dadleua rhai ei bod yn anodd gwahaniaethu rhwng ‘anawsterau llythrennedd’ a ‘dyslecsia’.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(Crombie, 2016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yn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Peer a Reid, 2016) </a:t>
            </a:r>
          </a:p>
          <a:p>
            <a:endParaRPr lang="cy-GB" dirty="0"/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2983254-274B-C9B3-591E-0E546C9DCC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/>
              <a:t>Literacy difficulties may arise from other additional learning needs.</a:t>
            </a:r>
          </a:p>
          <a:p>
            <a:r>
              <a:rPr lang="en-GB" dirty="0"/>
              <a:t>What ‘causes’ literacy difficulties is a contested area of debate.</a:t>
            </a:r>
          </a:p>
          <a:p>
            <a:r>
              <a:rPr lang="en-GB" dirty="0"/>
              <a:t>Some people argue that it is difficult to distinguish ‘literacy difficulties’ from ‘dyslexia’ </a:t>
            </a:r>
          </a:p>
          <a:p>
            <a:r>
              <a:rPr lang="en-GB" dirty="0"/>
              <a:t>(Crombie, 2016 in Peer and Reid, 2016)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520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 err="1"/>
              <a:t>Dyslecsia</a:t>
            </a:r>
            <a:r>
              <a:rPr lang="en-GB" dirty="0"/>
              <a:t> / Dyslexia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11F041-7669-63A5-2196-F7AC7CEDAC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 err="1"/>
              <a:t>Anhawster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a </a:t>
            </a:r>
            <a:r>
              <a:rPr lang="en-GB" dirty="0" err="1"/>
              <a:t>sillafu</a:t>
            </a:r>
            <a:endParaRPr lang="en-GB" dirty="0"/>
          </a:p>
          <a:p>
            <a:r>
              <a:rPr lang="en-GB" dirty="0" err="1"/>
              <a:t>Amcangyfrifir</a:t>
            </a:r>
            <a:r>
              <a:rPr lang="en-GB" dirty="0"/>
              <a:t> bod 1 o bob 10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heffeithio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ddyslecsia</a:t>
            </a:r>
            <a:endParaRPr lang="en-GB" dirty="0"/>
          </a:p>
          <a:p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etifeddol</a:t>
            </a:r>
            <a:endParaRPr lang="en-GB" dirty="0"/>
          </a:p>
          <a:p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gontinwwm</a:t>
            </a:r>
            <a:r>
              <a:rPr lang="en-GB" dirty="0"/>
              <a:t> o </a:t>
            </a:r>
            <a:r>
              <a:rPr lang="en-GB" dirty="0" err="1"/>
              <a:t>ddifrifoldeb</a:t>
            </a:r>
            <a:r>
              <a:rPr lang="en-GB" dirty="0"/>
              <a:t> o </a:t>
            </a:r>
            <a:r>
              <a:rPr lang="en-GB" dirty="0" err="1"/>
              <a:t>ysgafn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ddwys</a:t>
            </a:r>
            <a:endParaRPr lang="en-GB" dirty="0"/>
          </a:p>
          <a:p>
            <a:r>
              <a:rPr lang="en-GB" dirty="0"/>
              <a:t>(Dyslexia Action, N.D )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6A11380-D523-85D7-84E5-5AB9E504D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/>
              <a:t>A specific learning difficulty which affects the ability to learn to read and spell </a:t>
            </a:r>
          </a:p>
          <a:p>
            <a:r>
              <a:rPr lang="en-GB" dirty="0"/>
              <a:t>An estimated 1 in 10 are affected by dyslexia </a:t>
            </a:r>
          </a:p>
          <a:p>
            <a:r>
              <a:rPr lang="en-GB" dirty="0"/>
              <a:t>May be hereditary </a:t>
            </a:r>
          </a:p>
          <a:p>
            <a:r>
              <a:rPr lang="en-GB" dirty="0"/>
              <a:t>Useful to consider a ‘continuum’ from mild to severe </a:t>
            </a:r>
          </a:p>
          <a:p>
            <a:r>
              <a:rPr lang="en-GB" dirty="0"/>
              <a:t>(Dyslexia Action, N.D)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355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6EF5DDE-EC14-710F-78DD-D2C76CDE3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/>
          <a:lstStyle/>
          <a:p>
            <a:r>
              <a:rPr lang="en-GB" dirty="0" err="1"/>
              <a:t>Dyslecsia</a:t>
            </a:r>
            <a:r>
              <a:rPr lang="en-GB" dirty="0"/>
              <a:t> /</a:t>
            </a:r>
            <a:br>
              <a:rPr lang="en-GB" dirty="0"/>
            </a:br>
            <a:r>
              <a:rPr lang="en-GB" dirty="0"/>
              <a:t>Dyslexia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BCB39B4A-BFAC-976D-8519-808C33DA56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dyslecsia</a:t>
            </a:r>
            <a:r>
              <a:rPr lang="en-GB" dirty="0"/>
              <a:t>?</a:t>
            </a:r>
          </a:p>
          <a:p>
            <a:r>
              <a:rPr lang="en-GB" dirty="0"/>
              <a:t>Does neb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gytûn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! </a:t>
            </a:r>
          </a:p>
          <a:p>
            <a:endParaRPr lang="en-GB" dirty="0"/>
          </a:p>
          <a:p>
            <a:r>
              <a:rPr lang="en-GB" dirty="0" err="1"/>
              <a:t>Damcaniaeth</a:t>
            </a:r>
            <a:r>
              <a:rPr lang="en-GB" dirty="0"/>
              <a:t> Frith – </a:t>
            </a:r>
            <a:r>
              <a:rPr lang="en-GB" dirty="0" err="1"/>
              <a:t>Modelu</a:t>
            </a:r>
            <a:r>
              <a:rPr lang="en-GB" dirty="0"/>
              <a:t> </a:t>
            </a:r>
            <a:r>
              <a:rPr lang="en-GB" dirty="0" err="1"/>
              <a:t>Achosol</a:t>
            </a:r>
            <a:endParaRPr lang="en-GB" dirty="0"/>
          </a:p>
          <a:p>
            <a:pPr lvl="1"/>
            <a:r>
              <a:rPr lang="en-GB" dirty="0" err="1"/>
              <a:t>Biolegol</a:t>
            </a:r>
            <a:endParaRPr lang="en-GB" dirty="0"/>
          </a:p>
          <a:p>
            <a:pPr lvl="1"/>
            <a:r>
              <a:rPr lang="en-GB" dirty="0" err="1"/>
              <a:t>Deallusol</a:t>
            </a:r>
            <a:r>
              <a:rPr lang="en-GB" dirty="0"/>
              <a:t> </a:t>
            </a:r>
          </a:p>
          <a:p>
            <a:pPr lvl="1"/>
            <a:r>
              <a:rPr lang="en-GB" dirty="0" err="1"/>
              <a:t>Ymddygiadol</a:t>
            </a:r>
            <a:r>
              <a:rPr lang="en-GB" dirty="0"/>
              <a:t> </a:t>
            </a:r>
          </a:p>
          <a:p>
            <a:r>
              <a:rPr lang="en-GB" dirty="0"/>
              <a:t>(Frith </a:t>
            </a:r>
            <a:r>
              <a:rPr lang="en-GB" dirty="0" err="1"/>
              <a:t>yn</a:t>
            </a:r>
            <a:r>
              <a:rPr lang="en-GB" dirty="0"/>
              <a:t> Reid a </a:t>
            </a:r>
            <a:r>
              <a:rPr lang="en-GB" dirty="0" err="1"/>
              <a:t>Wearmouth</a:t>
            </a:r>
            <a:r>
              <a:rPr lang="en-GB" dirty="0"/>
              <a:t>, 2002)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FE0653-D019-9403-A9EB-CD2E16A0C8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/>
          <a:p>
            <a:r>
              <a:rPr lang="en-GB" dirty="0"/>
              <a:t>What exactly is dyslexia…?</a:t>
            </a:r>
          </a:p>
          <a:p>
            <a:r>
              <a:rPr lang="en-GB" dirty="0"/>
              <a:t>No-one quite agrees yet!</a:t>
            </a:r>
          </a:p>
          <a:p>
            <a:endParaRPr lang="en-GB" dirty="0"/>
          </a:p>
          <a:p>
            <a:r>
              <a:rPr lang="en-GB" dirty="0"/>
              <a:t>Frith’s Causal Modelling Theory</a:t>
            </a:r>
          </a:p>
          <a:p>
            <a:pPr lvl="1"/>
            <a:r>
              <a:rPr lang="en-GB" dirty="0"/>
              <a:t>Biological </a:t>
            </a:r>
          </a:p>
          <a:p>
            <a:pPr lvl="1"/>
            <a:r>
              <a:rPr lang="en-GB" dirty="0"/>
              <a:t>Cognitive</a:t>
            </a:r>
          </a:p>
          <a:p>
            <a:pPr lvl="1"/>
            <a:r>
              <a:rPr lang="en-GB" dirty="0"/>
              <a:t>Behavioural </a:t>
            </a:r>
          </a:p>
          <a:p>
            <a:pPr lvl="1"/>
            <a:r>
              <a:rPr lang="en-GB" dirty="0"/>
              <a:t>(Frith in Reid and </a:t>
            </a:r>
            <a:r>
              <a:rPr lang="en-GB" dirty="0" err="1"/>
              <a:t>Wearmouth</a:t>
            </a:r>
            <a:r>
              <a:rPr lang="en-GB" dirty="0"/>
              <a:t>, 2002)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7881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Dyslecsia</a:t>
            </a:r>
            <a:r>
              <a:rPr lang="en-GB" dirty="0"/>
              <a:t> / Dyslexia</a:t>
            </a:r>
          </a:p>
        </p:txBody>
      </p:sp>
      <p:pic>
        <p:nvPicPr>
          <p:cNvPr id="7" name="FJ7cnqNoCGY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87966" y="999408"/>
            <a:ext cx="8289966" cy="466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240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1611" y="103516"/>
            <a:ext cx="7315200" cy="1714069"/>
          </a:xfrm>
        </p:spPr>
        <p:txBody>
          <a:bodyPr>
            <a:normAutofit/>
          </a:bodyPr>
          <a:lstStyle/>
          <a:p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Dyslecsia</a:t>
            </a:r>
            <a:r>
              <a:rPr lang="en-GB" dirty="0"/>
              <a:t> / Effects of Dyslexia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AA589B-A882-A06F-A674-ED7B8335C7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48751" y="5799769"/>
            <a:ext cx="7315200" cy="914400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yngl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ŷ</a:t>
            </a:r>
            <a:r>
              <a:rPr lang="en-GB" dirty="0"/>
              <a:t>n â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dyslecia</a:t>
            </a:r>
            <a:r>
              <a:rPr lang="en-GB" dirty="0"/>
              <a:t> ac </a:t>
            </a: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dyslecsia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.</a:t>
            </a:r>
          </a:p>
          <a:p>
            <a:r>
              <a:rPr lang="en-GB" dirty="0"/>
              <a:t>Watch the video on what dyslexia is and consider how dyslexia may affect a person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6" name="zafiGBrFkRM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90060" y="1667285"/>
            <a:ext cx="7003510" cy="393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455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D7382-11E7-2395-23AA-5B4362442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Dyscalcwlia</a:t>
            </a:r>
            <a:r>
              <a:rPr lang="en-GB" dirty="0"/>
              <a:t>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is Dyscalculia?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74C1D-F6FB-5E4E-4752-8115FC1BF6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A9A57C"/>
              </a:buClr>
              <a:defRPr/>
            </a:pP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Anhawster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caffael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cymwyseddau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mathemategol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sylfaenol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
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Mae'n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effeithio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3-6% o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bobl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
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Mae’n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cael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ddisgrifio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fel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anhwylder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maes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penodol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B12FF-D3C5-0788-0058-025B46B390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 difficulty in acquiring basic mathematical competencies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Affects 3 - 6% of people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Described as a domain-specific disorder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510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17A5C-E9AC-85BB-7F81-4CC914678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0" i="0" u="none" strike="noStrike" kern="1200" cap="none" spc="-6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Achosion</a:t>
            </a:r>
            <a:r>
              <a:rPr kumimoji="0" lang="en-GB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 </a:t>
            </a:r>
            <a:r>
              <a:rPr kumimoji="0" lang="en-GB" sz="3600" b="0" i="0" u="none" strike="noStrike" kern="1200" cap="none" spc="-6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Dyscalcwlia</a:t>
            </a:r>
            <a:br>
              <a:rPr kumimoji="0" lang="en-GB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</a:br>
            <a:br>
              <a:rPr kumimoji="0" lang="en-GB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</a:br>
            <a:r>
              <a:rPr lang="en-GB" dirty="0"/>
              <a:t>Causes of Dyscalculia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A460E-DADD-C084-C6D7-299E2AF90F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dyscalcwlia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datblygiadol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‘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cynradd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’ ac ‘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eilaidd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’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diymadferthedd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wedi’i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ddysgu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gorbryder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yn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gysylltiedig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â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mathemateg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A2FAB-9245-376D-39D7-197A074F55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‘primary’ and ‘secondary’ developmental dyscalculia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Learned helplessness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Mathematics anxiety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294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D56025-432C-47A6-AE3E-5E57DF3E0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D1A8B8-7523-49FA-B7DD-AE0B2271C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A0CEB20-2839-496C-922D-A386524F3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E33FA5-2378-4F59-8611-CE0F9CA50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32C98-95C7-E77B-B8DA-8F6E64BF8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575" y="1796796"/>
            <a:ext cx="3945079" cy="32552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900" spc="-100" dirty="0" err="1"/>
              <a:t>Dyscalcwlia</a:t>
            </a:r>
            <a:r>
              <a:rPr lang="en-US" sz="5900" spc="-100" dirty="0"/>
              <a:t> – </a:t>
            </a:r>
            <a:r>
              <a:rPr lang="en-US" sz="5900" spc="-100" dirty="0" err="1"/>
              <a:t>Crynodeb</a:t>
            </a:r>
            <a:br>
              <a:rPr lang="en-US" sz="5900" spc="-100" dirty="0"/>
            </a:br>
            <a:br>
              <a:rPr lang="en-US" sz="5900" spc="-100" dirty="0"/>
            </a:br>
            <a:r>
              <a:rPr lang="en-US" sz="5900" spc="-100" dirty="0"/>
              <a:t>Dyscalculia Summary</a:t>
            </a:r>
          </a:p>
        </p:txBody>
      </p:sp>
      <p:pic>
        <p:nvPicPr>
          <p:cNvPr id="5" name="Online Media 4" title="Facts and Myths about Dyscalculia">
            <a:hlinkClick r:id="" action="ppaction://media"/>
            <a:extLst>
              <a:ext uri="{FF2B5EF4-FFF2-40B4-BE49-F238E27FC236}">
                <a16:creationId xmlns:a16="http://schemas.microsoft.com/office/drawing/2014/main" id="{329D8352-65DB-815A-5A6D-A2E37EF707DD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120640" y="1626170"/>
            <a:ext cx="6367271" cy="359750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C368AEB-D83A-432D-818C-3575285B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916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DC0A-C13F-40A9-5911-4DB82E3CC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0" i="0" u="none" strike="noStrike" kern="1200" cap="none" spc="-6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Effeithiau</a:t>
            </a:r>
            <a:r>
              <a:rPr kumimoji="0" lang="en-GB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 </a:t>
            </a:r>
            <a:r>
              <a:rPr kumimoji="0" lang="en-GB" sz="3600" b="0" i="0" u="none" strike="noStrike" kern="1200" cap="none" spc="-6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  <a:t>Dyscalcwlia</a:t>
            </a:r>
            <a:br>
              <a:rPr kumimoji="0" lang="en-GB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</a:br>
            <a:br>
              <a:rPr kumimoji="0" lang="en-GB" sz="3600" b="0" i="0" u="none" strike="noStrike" kern="1200" cap="none" spc="-6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orbel" panose="020B0503020204020204"/>
                <a:ea typeface="+mj-ea"/>
                <a:cs typeface="+mj-cs"/>
              </a:rPr>
            </a:br>
            <a:r>
              <a:rPr lang="en-GB" dirty="0"/>
              <a:t>Effects of Dyscalculia</a:t>
            </a:r>
          </a:p>
        </p:txBody>
      </p:sp>
      <p:pic>
        <p:nvPicPr>
          <p:cNvPr id="6" name="Online Media 5" title="My world without numbers | Line Rothmann | TEDxVennelystBlvd">
            <a:hlinkClick r:id="" action="ppaction://media"/>
            <a:extLst>
              <a:ext uri="{FF2B5EF4-FFF2-40B4-BE49-F238E27FC236}">
                <a16:creationId xmlns:a16="http://schemas.microsoft.com/office/drawing/2014/main" id="{5499B3F9-F9A9-2E55-7F21-66E8E165B82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68738" y="1357313"/>
            <a:ext cx="7315200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62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61468-D850-7FC0-8C31-589A62D1C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62" y="1123837"/>
            <a:ext cx="3128839" cy="460118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Dysgraffia</a:t>
            </a:r>
            <a:r>
              <a:rPr lang="en-GB" dirty="0"/>
              <a:t> a </a:t>
            </a:r>
            <a:r>
              <a:rPr lang="en-GB" dirty="0" err="1"/>
              <a:t>Dyspracsia</a:t>
            </a:r>
            <a:r>
              <a:rPr lang="en-GB" dirty="0"/>
              <a:t> (</a:t>
            </a:r>
            <a:r>
              <a:rPr lang="en-GB" dirty="0" err="1"/>
              <a:t>anhwylder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natblygiad</a:t>
            </a:r>
            <a:r>
              <a:rPr lang="en-GB" dirty="0"/>
              <a:t> y </a:t>
            </a:r>
            <a:r>
              <a:rPr lang="en-GB" dirty="0" err="1"/>
              <a:t>cydsymud</a:t>
            </a:r>
            <a:r>
              <a:rPr lang="en-GB" dirty="0"/>
              <a:t>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Dysgraphia and Dyspraxia (developmental coordination disorder)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20185-7BC2-1D08-5958-51748909EC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A9A57C"/>
              </a:buClr>
              <a:defRPr/>
            </a:pP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Mewn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grwpiau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ymchwiliwch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achosion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ac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effeithiau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Dysgraffia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Dyspracsia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989117-562E-0598-59A7-E8DC1DFE20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In groups research the causes and effects of Dysgraphia and Dyspraxia.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391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D342C62-8877-115C-5B25-73D32DCFB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Adfyfyrio</a:t>
            </a:r>
            <a:r>
              <a:rPr lang="en-GB" dirty="0"/>
              <a:t> Reflection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EBE1B-5287-C0D3-9BBD-93382AAC2D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en-GB" dirty="0" err="1"/>
              <a:t>Ystyriwch</a:t>
            </a:r>
            <a:r>
              <a:rPr lang="en-GB" dirty="0"/>
              <a:t>: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lvl="1">
              <a:buClr>
                <a:srgbClr val="A9A57C"/>
              </a:buClr>
              <a:defRPr/>
            </a:pP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Sut y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gallai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un neu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fwy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o’r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anawsterau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dysgu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penodol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hyn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effeithio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blentyn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mewn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amgylchedd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dysgu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?</a:t>
            </a:r>
          </a:p>
          <a:p>
            <a:pPr marL="502920" lvl="1" indent="0">
              <a:buClr>
                <a:srgbClr val="A9A57C"/>
              </a:buClr>
              <a:buNone/>
              <a:defRPr/>
            </a:pP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</a:p>
          <a:p>
            <a:pPr lvl="1">
              <a:buClr>
                <a:srgbClr val="A9A57C"/>
              </a:buClr>
              <a:defRPr/>
            </a:pP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Pa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strategaethau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ydych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chi'n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ymwybodol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ohonynt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sy'n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cefnogi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dysgwyr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gydag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un neu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fwy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o’r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anawsterau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dysgu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penodol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hyn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?</a:t>
            </a:r>
            <a:endParaRPr lang="en-GB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A8DA4-1E1A-C856-9510-382D715941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/>
          <a:p>
            <a:r>
              <a:rPr lang="en-GB" dirty="0"/>
              <a:t>Consider:</a:t>
            </a:r>
          </a:p>
          <a:p>
            <a:pPr lvl="1"/>
            <a:r>
              <a:rPr lang="en-GB" dirty="0"/>
              <a:t>How might one or more of these </a:t>
            </a:r>
            <a:r>
              <a:rPr lang="en-GB" dirty="0" err="1"/>
              <a:t>SpLDs</a:t>
            </a:r>
            <a:r>
              <a:rPr lang="en-GB" dirty="0"/>
              <a:t> affect a child in a learning environment?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What strategies are you aware that support learners with one or more of these </a:t>
            </a:r>
            <a:r>
              <a:rPr lang="en-GB" dirty="0" err="1"/>
              <a:t>SpLDs</a:t>
            </a:r>
            <a:r>
              <a:rPr lang="en-GB" dirty="0"/>
              <a:t>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0309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A4B5F-5CB1-E593-40B8-844B699E1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6200" y="2670048"/>
            <a:ext cx="7315200" cy="3255264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br>
              <a:rPr lang="en-GB" dirty="0"/>
            </a:br>
            <a:r>
              <a:rPr lang="en-GB" dirty="0"/>
              <a:t>Strategies to support literacy and numeracy development</a:t>
            </a:r>
          </a:p>
        </p:txBody>
      </p:sp>
    </p:spTree>
    <p:extLst>
      <p:ext uri="{BB962C8B-B14F-4D97-AF65-F5344CB8AC3E}">
        <p14:creationId xmlns:p14="http://schemas.microsoft.com/office/powerpoint/2010/main" val="3554015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EE966BE-57A5-B6C1-D168-87E0A15A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B1355550-147A-236A-ABA4-86F074E20CB2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3867912" y="868680"/>
          <a:ext cx="347472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3F24B2-7172-7FC9-33C7-6402E7422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B30DF69-3062-5C97-B448-2E1E3B7C86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46307" y="1439840"/>
            <a:ext cx="4118520" cy="377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530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30DF69-3062-5C97-B448-2E1E3B7C8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2850" y="1235123"/>
            <a:ext cx="4565434" cy="418255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3EE966BE-57A5-B6C1-D168-87E0A15A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to support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609B06D-BBAA-5D21-5CF8-C9A120F7845F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3867912" y="868680"/>
          <a:ext cx="347472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3F24B2-7172-7FC9-33C7-6402E7422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8387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37D74-6C50-F75D-69C6-55C203766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1298448"/>
            <a:ext cx="3258688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 dirty="0" err="1"/>
              <a:t>Tric</a:t>
            </a:r>
            <a:r>
              <a:rPr lang="en-US" sz="5900" spc="-100" dirty="0"/>
              <a:t> a </a:t>
            </a:r>
            <a:r>
              <a:rPr lang="en-US" sz="5900" spc="-100" dirty="0" err="1"/>
              <a:t>chlic</a:t>
            </a:r>
            <a:endParaRPr lang="en-US" sz="5900" spc="-1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987D9D-046F-B780-6A83-460850B2E5A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100015" y="4670246"/>
            <a:ext cx="3228521" cy="914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sz="22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endParaRPr lang="en-US" sz="220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" name="VBoQgs3rsNw">
            <a:extLst>
              <a:ext uri="{FF2B5EF4-FFF2-40B4-BE49-F238E27FC236}">
                <a16:creationId xmlns:a16="http://schemas.microsoft.com/office/drawing/2014/main" id="{E81153B5-E2BE-04EB-D71E-CCFFE9D1223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23874" y="1298448"/>
            <a:ext cx="7560802" cy="425295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459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277021-85A7-45D0-C60B-DA0724B03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1298448"/>
            <a:ext cx="3258688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900" spc="-100" dirty="0"/>
              <a:t>Jolly </a:t>
            </a:r>
            <a:r>
              <a:rPr lang="en-US" sz="5900" spc="-100" dirty="0" err="1"/>
              <a:t>phoenics</a:t>
            </a:r>
            <a:endParaRPr lang="en-US" sz="5900" spc="-100" dirty="0"/>
          </a:p>
        </p:txBody>
      </p:sp>
      <p:pic>
        <p:nvPicPr>
          <p:cNvPr id="5" name="RMUpRKKPSNA">
            <a:extLst>
              <a:ext uri="{FF2B5EF4-FFF2-40B4-BE49-F238E27FC236}">
                <a16:creationId xmlns:a16="http://schemas.microsoft.com/office/drawing/2014/main" id="{6E9C7607-F795-D0B1-0C83-6F4C4C92996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23874" y="1298448"/>
            <a:ext cx="7560802" cy="425295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378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9" y="1298448"/>
            <a:ext cx="3258688" cy="325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spc="-100" dirty="0" err="1"/>
              <a:t>Gemau</a:t>
            </a:r>
            <a:r>
              <a:rPr lang="en-US" sz="4600" spc="-100" dirty="0"/>
              <a:t> </a:t>
            </a:r>
            <a:r>
              <a:rPr lang="en-US" sz="4600" spc="-100" dirty="0" err="1"/>
              <a:t>ffoneg</a:t>
            </a:r>
            <a:r>
              <a:rPr lang="en-US" sz="4600" spc="-100" dirty="0"/>
              <a:t> / Phonics games</a:t>
            </a:r>
          </a:p>
        </p:txBody>
      </p:sp>
      <p:pic>
        <p:nvPicPr>
          <p:cNvPr id="6" name="7lATqHPfGo4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46853" y="1367624"/>
            <a:ext cx="7314844" cy="4114598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3617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FAB7EB8E-8A2B-48FD-BAC8-43729329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0" y="761999"/>
            <a:ext cx="2925318" cy="5334001"/>
          </a:xfrm>
          <a:prstGeom prst="rect">
            <a:avLst/>
          </a:prstGeom>
          <a:solidFill>
            <a:srgbClr val="C8C8C8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643222AA-4EF1-427F-B292-FAF0CC05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381" y="761999"/>
            <a:ext cx="9141619" cy="5334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Quote of the Day: WarGames | Return to ...">
            <a:extLst>
              <a:ext uri="{FF2B5EF4-FFF2-40B4-BE49-F238E27FC236}">
                <a16:creationId xmlns:a16="http://schemas.microsoft.com/office/drawing/2014/main" id="{2A8059E2-14CE-A7AC-0580-24E6E98F9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3015" y="1400176"/>
            <a:ext cx="7236351" cy="4052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6852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73D6E-5650-F519-005C-09597E347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Gemau</a:t>
            </a:r>
            <a:r>
              <a:rPr lang="en-GB" dirty="0"/>
              <a:t> </a:t>
            </a:r>
            <a:r>
              <a:rPr lang="en-GB" dirty="0" err="1"/>
              <a:t>cof</a:t>
            </a:r>
            <a:r>
              <a:rPr lang="en-GB" dirty="0"/>
              <a:t> </a:t>
            </a:r>
            <a:r>
              <a:rPr lang="en-GB" dirty="0" err="1"/>
              <a:t>Gweledol</a:t>
            </a:r>
            <a:r>
              <a:rPr lang="en-GB" dirty="0"/>
              <a:t> a </a:t>
            </a:r>
            <a:r>
              <a:rPr lang="en-GB" dirty="0" err="1"/>
              <a:t>Chlywedol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Visual and Auditory memory games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240DB-8178-C018-40C2-0CEEC92C30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Gêm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Kim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Es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i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i’r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siop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…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7582E0-85C9-5FFE-7D7A-17FDB265DF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Kim’s game</a:t>
            </a:r>
          </a:p>
          <a:p>
            <a:r>
              <a:rPr lang="en-GB" dirty="0"/>
              <a:t>I went to the shops …</a:t>
            </a:r>
          </a:p>
        </p:txBody>
      </p:sp>
    </p:spTree>
    <p:extLst>
      <p:ext uri="{BB962C8B-B14F-4D97-AF65-F5344CB8AC3E}">
        <p14:creationId xmlns:p14="http://schemas.microsoft.com/office/powerpoint/2010/main" val="41189229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7DB52DE-B0B8-35DC-1D3E-568FC2156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sz="3600" dirty="0" err="1"/>
              <a:t>Gemau</a:t>
            </a:r>
            <a:r>
              <a:rPr lang="en-GB" sz="3600" dirty="0"/>
              <a:t> </a:t>
            </a:r>
            <a:r>
              <a:rPr lang="en-GB" sz="3600" dirty="0" err="1"/>
              <a:t>cof</a:t>
            </a:r>
            <a:r>
              <a:rPr lang="en-GB" sz="3600" dirty="0"/>
              <a:t>  / </a:t>
            </a:r>
            <a:r>
              <a:rPr lang="en-GB" dirty="0"/>
              <a:t>Memory games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F52EF-464E-34C4-662D-F95B3093D6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en-US" dirty="0"/>
              <a:t>Mae </a:t>
            </a:r>
            <a:r>
              <a:rPr lang="en-US" dirty="0" err="1"/>
              <a:t>gemau</a:t>
            </a:r>
            <a:r>
              <a:rPr lang="en-US" dirty="0"/>
              <a:t> </a:t>
            </a:r>
            <a:r>
              <a:rPr lang="en-US" dirty="0" err="1"/>
              <a:t>cof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arbennig</a:t>
            </a:r>
            <a:r>
              <a:rPr lang="en-US" dirty="0"/>
              <a:t> o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blant</a:t>
            </a:r>
            <a:r>
              <a:rPr lang="en-US" dirty="0"/>
              <a:t> ag ADY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aml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golygu</a:t>
            </a:r>
            <a:r>
              <a:rPr lang="en-US" dirty="0"/>
              <a:t> </a:t>
            </a:r>
            <a:r>
              <a:rPr lang="en-US" dirty="0" err="1"/>
              <a:t>paru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â </a:t>
            </a:r>
            <a:r>
              <a:rPr lang="en-US" dirty="0" err="1"/>
              <a:t>lluniau</a:t>
            </a:r>
            <a:r>
              <a:rPr lang="en-US" dirty="0"/>
              <a:t> neu </a:t>
            </a:r>
            <a:r>
              <a:rPr lang="en-US" dirty="0" err="1"/>
              <a:t>wrthrychau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cyd-destun</a:t>
            </a:r>
            <a:r>
              <a:rPr lang="en-US" dirty="0"/>
              <a:t> </a:t>
            </a:r>
            <a:r>
              <a:rPr lang="en-US" dirty="0" err="1"/>
              <a:t>ystyrlon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geirfa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. </a:t>
            </a:r>
            <a:r>
              <a:rPr lang="en-US" dirty="0" err="1"/>
              <a:t>Weithiau</a:t>
            </a:r>
            <a:r>
              <a:rPr lang="en-US" dirty="0"/>
              <a:t>,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gair</a:t>
            </a:r>
            <a:r>
              <a:rPr lang="en-US" dirty="0"/>
              <a:t> neu </a:t>
            </a:r>
            <a:r>
              <a:rPr lang="en-US" dirty="0" err="1"/>
              <a:t>lun</a:t>
            </a:r>
            <a:r>
              <a:rPr lang="en-US" dirty="0"/>
              <a:t> â </a:t>
            </a:r>
            <a:r>
              <a:rPr lang="en-US" dirty="0" err="1"/>
              <a:t>safle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i'w</a:t>
            </a:r>
            <a:r>
              <a:rPr lang="en-US" dirty="0"/>
              <a:t> </a:t>
            </a:r>
            <a:r>
              <a:rPr lang="en-US" dirty="0" err="1"/>
              <a:t>roi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cof</a:t>
            </a:r>
            <a:r>
              <a:rPr lang="en-US" dirty="0"/>
              <a:t>.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(NSPD, 2023)</a:t>
            </a:r>
          </a:p>
          <a:p>
            <a:r>
              <a:rPr lang="en-US" dirty="0"/>
              <a:t>Sut gall yr </a:t>
            </a:r>
            <a:r>
              <a:rPr lang="en-US" dirty="0" err="1"/>
              <a:t>enghreifftiau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ag </a:t>
            </a:r>
            <a:r>
              <a:rPr lang="en-US" dirty="0" err="1"/>
              <a:t>anawsterau</a:t>
            </a:r>
            <a:r>
              <a:rPr lang="en-US" dirty="0"/>
              <a:t> </a:t>
            </a:r>
            <a:r>
              <a:rPr lang="en-US" dirty="0" err="1"/>
              <a:t>cyfathrebu</a:t>
            </a:r>
            <a:r>
              <a:rPr lang="en-US" dirty="0"/>
              <a:t> a </a:t>
            </a:r>
            <a:r>
              <a:rPr lang="en-US" dirty="0" err="1"/>
              <a:t>rhyngweithio</a:t>
            </a:r>
            <a:r>
              <a:rPr lang="en-US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5A2D9-AF4C-7569-56D3-489F9FC1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r>
              <a:rPr lang="en-US" dirty="0"/>
              <a:t>Memory games are particularly important for children with ALN as they often involve matching words with pictures or objects which provides a meaningful context in which to learn new vocabulary. Sometimes, being able to associate a word or picture with a position also helps commit it to memory.</a:t>
            </a:r>
          </a:p>
          <a:p>
            <a:r>
              <a:rPr lang="en-US" dirty="0"/>
              <a:t>(NSPD, 2023)</a:t>
            </a:r>
          </a:p>
          <a:p>
            <a:r>
              <a:rPr lang="en-GB" dirty="0"/>
              <a:t>How can these examples help support a child with communication and interaction difficulties?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7608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3621C-912A-7A36-F2DB-62CA3F096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3837"/>
            <a:ext cx="3419061" cy="4601183"/>
          </a:xfrm>
        </p:spPr>
        <p:txBody>
          <a:bodyPr>
            <a:normAutofit/>
          </a:bodyPr>
          <a:lstStyle/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amlsynhwyraidd</a:t>
            </a:r>
            <a:r>
              <a:rPr lang="en-GB" dirty="0"/>
              <a:t> / Multisensory methods</a:t>
            </a:r>
            <a:endParaRPr lang="en-US" dirty="0"/>
          </a:p>
        </p:txBody>
      </p:sp>
      <p:pic>
        <p:nvPicPr>
          <p:cNvPr id="7" name="vulIeXCN9So">
            <a:extLst>
              <a:ext uri="{FF2B5EF4-FFF2-40B4-BE49-F238E27FC236}">
                <a16:creationId xmlns:a16="http://schemas.microsoft.com/office/drawing/2014/main" id="{CDA47157-CCCD-55E0-FC4C-F90392570A6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689405" y="1145858"/>
            <a:ext cx="8101582" cy="4557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602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 / What is effective?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595D034-893B-21A2-E687-46A42BC0FC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‘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arferol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alluogi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cynlluniau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strwythuredig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sillafu</a:t>
            </a:r>
            <a:r>
              <a:rPr lang="en-GB" dirty="0"/>
              <a:t> ac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cyfleodd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ffoneg</a:t>
            </a:r>
            <a:r>
              <a:rPr lang="en-GB" dirty="0"/>
              <a:t> a </a:t>
            </a:r>
            <a:r>
              <a:rPr lang="en-GB" dirty="0" err="1"/>
              <a:t>gweledol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. 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lang="en-GB" dirty="0"/>
              <a:t>Mae </a:t>
            </a:r>
            <a:r>
              <a:rPr lang="en-GB" dirty="0" err="1"/>
              <a:t>Cynorthwywyr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medrus</a:t>
            </a:r>
            <a:r>
              <a:rPr lang="en-GB" dirty="0"/>
              <a:t> a </a:t>
            </a:r>
            <a:r>
              <a:rPr lang="en-GB" dirty="0" err="1"/>
              <a:t>hyfforddedig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cefnogi'r</a:t>
            </a:r>
            <a:r>
              <a:rPr lang="en-GB" dirty="0"/>
              <a:t> broses </a:t>
            </a:r>
            <a:r>
              <a:rPr lang="en-GB" dirty="0" err="1"/>
              <a:t>yma</a:t>
            </a:r>
            <a:r>
              <a:rPr lang="en-GB" dirty="0"/>
              <a:t>.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(Brooks, 2016) </a:t>
            </a:r>
            <a:endParaRPr lang="en-GB" dirty="0"/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CC8DF77-75FC-4DE4-6E1C-F9CFACF355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>
            <a:normAutofit/>
          </a:bodyPr>
          <a:lstStyle/>
          <a:p>
            <a:r>
              <a:rPr lang="en-GB" dirty="0"/>
              <a:t>‘Ordinary teaching’ won’t enable children with literacy difficulties to catch up. </a:t>
            </a:r>
          </a:p>
          <a:p>
            <a:r>
              <a:rPr lang="en-GB" dirty="0"/>
              <a:t>Schemes which are highly structured, focus on regular spelling strategies and use little and often approaches are most effective.</a:t>
            </a:r>
          </a:p>
          <a:p>
            <a:r>
              <a:rPr lang="en-GB" dirty="0"/>
              <a:t>Phonic and visual approaches need to be used in combination. </a:t>
            </a:r>
          </a:p>
          <a:p>
            <a:r>
              <a:rPr lang="en-GB" dirty="0"/>
              <a:t>Skilled and highly trained TAs can support development of literacy. </a:t>
            </a:r>
          </a:p>
          <a:p>
            <a:r>
              <a:rPr lang="en-GB" dirty="0"/>
              <a:t>(Brooks, 2016) </a:t>
            </a:r>
          </a:p>
          <a:p>
            <a:endParaRPr lang="en-US" dirty="0"/>
          </a:p>
        </p:txBody>
      </p:sp>
      <p:pic>
        <p:nvPicPr>
          <p:cNvPr id="6" name="Picture 5" descr="Acceptation Approval Good · Free vector graphic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9351" y="5395876"/>
            <a:ext cx="1187521" cy="118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234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5DBEC-818A-AEC7-1262-2D9AF9BDE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None/>
              <a:tabLst/>
              <a:defRPr/>
            </a:pP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Rhifedd</a:t>
            </a:r>
            <a:br>
              <a:rPr lang="en-GB" dirty="0"/>
            </a:br>
            <a:br>
              <a:rPr kumimoji="0" lang="en-GB" sz="3700" b="0" i="0" u="none" strike="noStrike" kern="1200" cap="none" spc="-100" normalizeH="0" baseline="0" noProof="0" dirty="0">
                <a:ln>
                  <a:noFill/>
                </a:ln>
                <a:solidFill>
                  <a:srgbClr val="675E47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</a:br>
            <a:r>
              <a:rPr lang="en-GB" dirty="0"/>
              <a:t>Strategies to support Numeracy Development</a:t>
            </a:r>
          </a:p>
        </p:txBody>
      </p:sp>
    </p:spTree>
    <p:extLst>
      <p:ext uri="{BB962C8B-B14F-4D97-AF65-F5344CB8AC3E}">
        <p14:creationId xmlns:p14="http://schemas.microsoft.com/office/powerpoint/2010/main" val="22580954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B797-0E96-D696-7A54-EA256D5F8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11076-72D9-4EC5-27C1-DADBAEC48D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9A6199-C512-0282-178E-C475583548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782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42338-7338-C2FC-9901-755C8040D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6 Times Table Song (Cover of Shake It Off by Taylor Swift!)">
            <a:hlinkClick r:id="" action="ppaction://media"/>
            <a:extLst>
              <a:ext uri="{FF2B5EF4-FFF2-40B4-BE49-F238E27FC236}">
                <a16:creationId xmlns:a16="http://schemas.microsoft.com/office/drawing/2014/main" id="{2F2DC1AE-63B5-9AEF-0C20-BD85DE105C1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26660" y="569042"/>
            <a:ext cx="10107562" cy="5710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5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027">
            <a:extLst>
              <a:ext uri="{FF2B5EF4-FFF2-40B4-BE49-F238E27FC236}">
                <a16:creationId xmlns:a16="http://schemas.microsoft.com/office/drawing/2014/main" id="{FAB7EB8E-8A2B-48FD-BAC8-43729329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0" y="761999"/>
            <a:ext cx="2925318" cy="5334001"/>
          </a:xfrm>
          <a:prstGeom prst="rect">
            <a:avLst/>
          </a:prstGeom>
          <a:solidFill>
            <a:srgbClr val="C8C8C8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9" name="Rectangle 1028">
            <a:extLst>
              <a:ext uri="{FF2B5EF4-FFF2-40B4-BE49-F238E27FC236}">
                <a16:creationId xmlns:a16="http://schemas.microsoft.com/office/drawing/2014/main" id="{643222AA-4EF1-427F-B292-FAF0CC05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381" y="761999"/>
            <a:ext cx="9141619" cy="5334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Quote of the Day: WarGames | Return to ...">
            <a:extLst>
              <a:ext uri="{FF2B5EF4-FFF2-40B4-BE49-F238E27FC236}">
                <a16:creationId xmlns:a16="http://schemas.microsoft.com/office/drawing/2014/main" id="{2A8059E2-14CE-A7AC-0580-24E6E98F9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3015" y="1400176"/>
            <a:ext cx="7236351" cy="4052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2068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4B32E-8791-5A3C-F944-A7EE7A573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Gemau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Games with Numeracy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F0816-7EC4-0108-3CAA-4B217383F7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Monopoli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Gêm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bywyd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2F2B20">
                  <a:lumMod val="75000"/>
                  <a:lumOff val="25000"/>
                </a:srgbClr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Yahtzee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‘Pig’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A9A57C"/>
              </a:buClr>
              <a:buSzTx/>
              <a:buFont typeface="Wingdings 2" pitchFamily="18" charset="2"/>
              <a:buChar char=""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Blacjac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F2B20">
                    <a:lumMod val="75000"/>
                    <a:lumOff val="2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 (21)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BE46C2-CD81-6AAE-2C44-0204415A6A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Monopoly</a:t>
            </a:r>
          </a:p>
          <a:p>
            <a:r>
              <a:rPr lang="en-GB" dirty="0"/>
              <a:t>Game of life</a:t>
            </a:r>
          </a:p>
          <a:p>
            <a:r>
              <a:rPr lang="en-GB" dirty="0"/>
              <a:t>Yahtzee</a:t>
            </a:r>
          </a:p>
          <a:p>
            <a:r>
              <a:rPr lang="en-GB" dirty="0"/>
              <a:t>Pig</a:t>
            </a:r>
          </a:p>
          <a:p>
            <a:r>
              <a:rPr lang="en-GB" dirty="0"/>
              <a:t>Blackjack (21)</a:t>
            </a:r>
          </a:p>
        </p:txBody>
      </p:sp>
    </p:spTree>
    <p:extLst>
      <p:ext uri="{BB962C8B-B14F-4D97-AF65-F5344CB8AC3E}">
        <p14:creationId xmlns:p14="http://schemas.microsoft.com/office/powerpoint/2010/main" val="24683894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02216-C315-45F7-39CF-37B3B2E87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CB2A9-E886-C7C8-108C-D989D0AC7C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DFE2B8-0631-4D91-2764-8B92744FA7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242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73969-149F-2F48-8020-6D5F8BF11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40909-7145-E21F-0A94-0A2234A74B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A9A57C"/>
              </a:buClr>
              <a:defRPr/>
            </a:pP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Mewn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grwpiau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
Gan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ddefnyddio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eich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ymchwil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arfer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effeithiol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o'r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sesiwn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anghydamserol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wythnos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2,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datblygwch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weithgaredd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15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munud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sy'n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datblygu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sgiliau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llythrennedd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neu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rifedd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gyfer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grŵp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o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ddysgwyr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ddewiswyd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.
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Byddwch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cyflwyno'r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gweithgaredd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hwn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i'ch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cymheiriaid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.
Mae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gennych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60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munud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gyfer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y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gweithgaredd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hwn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FBAEFF-75BF-84AA-C053-0F97D03D68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groups </a:t>
            </a:r>
          </a:p>
          <a:p>
            <a:r>
              <a:rPr lang="en-GB" dirty="0"/>
              <a:t>Using your research of effective practice from the asynchronous session in week 2 develop a 15 minute activity that develops literacy or numeracy skills for a chosen group of learners.</a:t>
            </a:r>
          </a:p>
          <a:p>
            <a:r>
              <a:rPr lang="en-GB" dirty="0"/>
              <a:t>You will be delivering this activity to your peers.</a:t>
            </a:r>
          </a:p>
          <a:p>
            <a:r>
              <a:rPr lang="en-GB" dirty="0"/>
              <a:t>You have 60 minutes for this activity.</a:t>
            </a:r>
          </a:p>
        </p:txBody>
      </p:sp>
    </p:spTree>
    <p:extLst>
      <p:ext uri="{BB962C8B-B14F-4D97-AF65-F5344CB8AC3E}">
        <p14:creationId xmlns:p14="http://schemas.microsoft.com/office/powerpoint/2010/main" val="34455863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7EFF3-A312-3DAC-EF3A-49990021E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Cymheiriaid</a:t>
            </a:r>
            <a:br>
              <a:rPr lang="en-GB" dirty="0"/>
            </a:br>
            <a:r>
              <a:rPr lang="en-GB" dirty="0"/>
              <a:t>Peer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A7F75-99B3-F5D2-6747-9C6733FC96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A9A57C"/>
              </a:buClr>
              <a:defRPr/>
            </a:pP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Rhowch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adborth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weithgareddau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eich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cydweithwyr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,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gan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ystyried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
Pa mor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effeithiol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,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eich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barn chi,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gweithgaredd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wrth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ddatblygu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llythrennedd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neu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rifedd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?
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oedran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y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gweithgaredd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yn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addas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gyfer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eu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grŵp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dethol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o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ddysgwyr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?
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Defnyddiwch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y dull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dwy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seren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a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dymuniad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i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strwythuro'ch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 </a:t>
            </a:r>
            <a:r>
              <a:rPr lang="en-GB" dirty="0" err="1">
                <a:solidFill>
                  <a:srgbClr val="2F2B20">
                    <a:lumMod val="75000"/>
                    <a:lumOff val="25000"/>
                  </a:srgbClr>
                </a:solidFill>
              </a:rPr>
              <a:t>adborth</a:t>
            </a:r>
            <a:r>
              <a:rPr lang="en-GB" dirty="0">
                <a:solidFill>
                  <a:srgbClr val="2F2B20">
                    <a:lumMod val="75000"/>
                    <a:lumOff val="25000"/>
                  </a:srgbClr>
                </a:solidFill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F6125B-2B97-80C3-7A27-FB2E8BAED2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Feedback on your colleagues activities, consider</a:t>
            </a:r>
          </a:p>
          <a:p>
            <a:r>
              <a:rPr lang="en-GB" dirty="0"/>
              <a:t>How effective do you feel their activity was at developing literacy or numeracy?</a:t>
            </a:r>
          </a:p>
          <a:p>
            <a:r>
              <a:rPr lang="en-GB" dirty="0"/>
              <a:t>Was the activity age appropriate for their selected group of learners?</a:t>
            </a:r>
          </a:p>
          <a:p>
            <a:r>
              <a:rPr lang="en-GB" dirty="0"/>
              <a:t>Use the two stars and a wish format to structure your feedback.</a:t>
            </a:r>
          </a:p>
        </p:txBody>
      </p:sp>
    </p:spTree>
    <p:extLst>
      <p:ext uri="{BB962C8B-B14F-4D97-AF65-F5344CB8AC3E}">
        <p14:creationId xmlns:p14="http://schemas.microsoft.com/office/powerpoint/2010/main" val="27248166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685</TotalTime>
  <Words>1627</Words>
  <Application>Microsoft Office PowerPoint</Application>
  <PresentationFormat>Widescreen</PresentationFormat>
  <Paragraphs>200</Paragraphs>
  <Slides>37</Slides>
  <Notes>14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YouTube Noto</vt:lpstr>
      <vt:lpstr>Aptos</vt:lpstr>
      <vt:lpstr>Arial</vt:lpstr>
      <vt:lpstr>Corbel</vt:lpstr>
      <vt:lpstr>Wingdings 2</vt:lpstr>
      <vt:lpstr>Frame</vt:lpstr>
      <vt:lpstr>ECES5022/C Y Tri R The Three Rs  Sesiwn 6 / Session 6 </vt:lpstr>
      <vt:lpstr>Ailadrodd Recap</vt:lpstr>
      <vt:lpstr>Amcanion Objectives</vt:lpstr>
      <vt:lpstr>Tasg 1 / Task 1</vt:lpstr>
      <vt:lpstr>Beth yw'r ADY sy'n cael effaith uniongyrchol ar ddatblygu sgiliau llythrennedd a rhifedd? What are the ALN that have a direct impact on Literacy and Numeracy skills development?</vt:lpstr>
      <vt:lpstr>Y ‘Dys’                       The ‘Dys’</vt:lpstr>
      <vt:lpstr>Y ‘Dys’                       The ‘Dys’</vt:lpstr>
      <vt:lpstr>Achosion / Causes </vt:lpstr>
      <vt:lpstr>Dyslecsia / Dyslexia</vt:lpstr>
      <vt:lpstr>Dyslecsia / Dyslexia</vt:lpstr>
      <vt:lpstr>Dyslecsia / Dyslexia</vt:lpstr>
      <vt:lpstr>Effeithiau Dyslecsia / Effects of Dyslexia</vt:lpstr>
      <vt:lpstr>Beth yw Dyscalcwlia?  What is Dyscalculia?</vt:lpstr>
      <vt:lpstr>Achosion Dyscalcwlia  Causes of Dyscalculia</vt:lpstr>
      <vt:lpstr>Dyscalcwlia – Crynodeb  Dyscalculia Summary</vt:lpstr>
      <vt:lpstr>Effeithiau Dyscalcwlia  Effects of Dyscalculia</vt:lpstr>
      <vt:lpstr>Dysgraffia a Dyspracsia (anhwylder yn natblygiad y cydsymud)  Dysgraphia and Dyspraxia (developmental coordination disorder)</vt:lpstr>
      <vt:lpstr>Adfyfyrio Reflection  </vt:lpstr>
      <vt:lpstr>Strategaethau i gefnogi datblygu llythrennedd a rhifedd Strategies to support literacy and numeracy development</vt:lpstr>
      <vt:lpstr>Strategaethau i gefnogi </vt:lpstr>
      <vt:lpstr>Strategies to support</vt:lpstr>
      <vt:lpstr>Tric a chlic</vt:lpstr>
      <vt:lpstr>Jolly phoenics</vt:lpstr>
      <vt:lpstr>Gemau ffoneg / Phonics games</vt:lpstr>
      <vt:lpstr>PowerPoint Presentation</vt:lpstr>
      <vt:lpstr>Gemau cof Gweledol a Chlywedol  Visual and Auditory memory games</vt:lpstr>
      <vt:lpstr>Gemau cof  / Memory games</vt:lpstr>
      <vt:lpstr>Dulliau amlsynhwyraidd / Multisensory methods</vt:lpstr>
      <vt:lpstr>Beth sy’n effeithiol? / What is effective?</vt:lpstr>
      <vt:lpstr>Strategaethau i gefnogi Datblygu Rhifedd  Strategies to support Numeracy Development</vt:lpstr>
      <vt:lpstr>PowerPoint Presentation</vt:lpstr>
      <vt:lpstr>PowerPoint Presentation</vt:lpstr>
      <vt:lpstr>PowerPoint Presentation</vt:lpstr>
      <vt:lpstr>Gemau gyda sgiliau Rhifedd  Games with Numeracy skills</vt:lpstr>
      <vt:lpstr>PowerPoint Presentation</vt:lpstr>
      <vt:lpstr>Tasg Task</vt:lpstr>
      <vt:lpstr>Adborth Cymheiriaid Peer 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Meinir Jones</dc:creator>
  <cp:lastModifiedBy>Meinir Jones</cp:lastModifiedBy>
  <cp:revision>47</cp:revision>
  <dcterms:created xsi:type="dcterms:W3CDTF">2024-06-21T12:36:15Z</dcterms:created>
  <dcterms:modified xsi:type="dcterms:W3CDTF">2024-10-28T08:45:03Z</dcterms:modified>
</cp:coreProperties>
</file>