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Default Extension="gif" ContentType="image/gif"/>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handoutMasterIdLst>
    <p:handoutMasterId r:id="rId35"/>
  </p:handoutMasterIdLst>
  <p:sldIdLst>
    <p:sldId id="256" r:id="rId2"/>
    <p:sldId id="257" r:id="rId3"/>
    <p:sldId id="258" r:id="rId4"/>
    <p:sldId id="268" r:id="rId5"/>
    <p:sldId id="269" r:id="rId6"/>
    <p:sldId id="270" r:id="rId7"/>
    <p:sldId id="271" r:id="rId8"/>
    <p:sldId id="259" r:id="rId9"/>
    <p:sldId id="260" r:id="rId10"/>
    <p:sldId id="261" r:id="rId11"/>
    <p:sldId id="262" r:id="rId12"/>
    <p:sldId id="272" r:id="rId13"/>
    <p:sldId id="273" r:id="rId14"/>
    <p:sldId id="264" r:id="rId15"/>
    <p:sldId id="290" r:id="rId16"/>
    <p:sldId id="267" r:id="rId17"/>
    <p:sldId id="276" r:id="rId18"/>
    <p:sldId id="274" r:id="rId19"/>
    <p:sldId id="275" r:id="rId20"/>
    <p:sldId id="278" r:id="rId21"/>
    <p:sldId id="280" r:id="rId22"/>
    <p:sldId id="279" r:id="rId23"/>
    <p:sldId id="281" r:id="rId24"/>
    <p:sldId id="282" r:id="rId25"/>
    <p:sldId id="283" r:id="rId26"/>
    <p:sldId id="284" r:id="rId27"/>
    <p:sldId id="285" r:id="rId28"/>
    <p:sldId id="286" r:id="rId29"/>
    <p:sldId id="287" r:id="rId30"/>
    <p:sldId id="288" r:id="rId31"/>
    <p:sldId id="289" r:id="rId32"/>
    <p:sldId id="291" r:id="rId3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42" autoAdjust="0"/>
    <p:restoredTop sz="76667" autoAdjust="0"/>
  </p:normalViewPr>
  <p:slideViewPr>
    <p:cSldViewPr>
      <p:cViewPr varScale="1">
        <p:scale>
          <a:sx n="69" d="100"/>
          <a:sy n="69" d="100"/>
        </p:scale>
        <p:origin x="-1614" y="-102"/>
      </p:cViewPr>
      <p:guideLst>
        <p:guide orient="horz" pos="2160"/>
        <p:guide pos="2880"/>
      </p:guideLst>
    </p:cSldViewPr>
  </p:slideViewPr>
  <p:outlineViewPr>
    <p:cViewPr>
      <p:scale>
        <a:sx n="33" d="100"/>
        <a:sy n="33" d="100"/>
      </p:scale>
      <p:origin x="0" y="14004"/>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F5A95D3B-3FD9-4A3E-A440-09C161DB9A79}" type="datetimeFigureOut">
              <a:rPr lang="en-GB" smtClean="0"/>
              <a:pPr/>
              <a:t>12/02/2013</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F132923E-07EF-42E3-99BE-E8CF297532EA}"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F6A57BC-62D5-46EA-8E0F-07540F0B118B}" type="datetimeFigureOut">
              <a:rPr lang="en-GB" smtClean="0"/>
              <a:pPr/>
              <a:t>12/02/2013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BACA7D9-DD66-4FEF-945F-9BEDA9F0F0DE}"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smtClean="0"/>
              <a:t>Strategic plans </a:t>
            </a:r>
            <a:r>
              <a:rPr lang="en-US" dirty="0" smtClean="0"/>
              <a:t>outline the firm’s long-range (often two to five years) organizational goals and set a course of action the firm will pursue to reach its goals. The </a:t>
            </a:r>
            <a:r>
              <a:rPr lang="en-US" i="1" dirty="0" smtClean="0"/>
              <a:t>strategic planning </a:t>
            </a:r>
            <a:r>
              <a:rPr lang="en-US" dirty="0" smtClean="0"/>
              <a:t>process consists of six interrelated steps: defining the organization’s mission, vision, and values; performing a SWOT analysis; developing forecasts; analyzing the competition; establishing goals and objectives; and developing action </a:t>
            </a:r>
            <a:r>
              <a:rPr lang="en-US" dirty="0" smtClean="0"/>
              <a:t>plans. Strategic </a:t>
            </a:r>
            <a:r>
              <a:rPr lang="en-US" dirty="0" smtClean="0"/>
              <a:t>planning should be a never-ending </a:t>
            </a:r>
            <a:r>
              <a:rPr lang="en-US" dirty="0" smtClean="0"/>
              <a:t>process.</a:t>
            </a:r>
            <a:endParaRPr lang="en-GB" dirty="0" smtClean="0"/>
          </a:p>
          <a:p>
            <a:endParaRPr lang="en-GB" dirty="0"/>
          </a:p>
        </p:txBody>
      </p:sp>
      <p:sp>
        <p:nvSpPr>
          <p:cNvPr id="4" name="Slide Number Placeholder 3"/>
          <p:cNvSpPr>
            <a:spLocks noGrp="1"/>
          </p:cNvSpPr>
          <p:nvPr>
            <p:ph type="sldNum" sz="quarter" idx="10"/>
          </p:nvPr>
        </p:nvSpPr>
        <p:spPr/>
        <p:txBody>
          <a:bodyPr/>
          <a:lstStyle/>
          <a:p>
            <a:fld id="{CBACA7D9-DD66-4FEF-945F-9BEDA9F0F0DE}" type="slidenum">
              <a:rPr lang="en-GB" smtClean="0"/>
              <a:pPr/>
              <a:t>5</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 Thus organisational purpose is what the organisation wants to achieve</a:t>
            </a:r>
            <a:r>
              <a:rPr lang="en-GB" baseline="0" dirty="0" smtClean="0"/>
              <a:t> and how it will happen. It looks at why the organisation primarily exists and what ultimately makes it work. </a:t>
            </a:r>
          </a:p>
        </p:txBody>
      </p:sp>
      <p:sp>
        <p:nvSpPr>
          <p:cNvPr id="4" name="Slide Number Placeholder 3"/>
          <p:cNvSpPr>
            <a:spLocks noGrp="1"/>
          </p:cNvSpPr>
          <p:nvPr>
            <p:ph type="sldNum" sz="quarter" idx="10"/>
          </p:nvPr>
        </p:nvSpPr>
        <p:spPr/>
        <p:txBody>
          <a:bodyPr/>
          <a:lstStyle/>
          <a:p>
            <a:fld id="{CBACA7D9-DD66-4FEF-945F-9BEDA9F0F0DE}" type="slidenum">
              <a:rPr lang="en-GB" smtClean="0"/>
              <a:pPr/>
              <a:t>7</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An objective that follows SMART is more likely to succeed because it is clear (specific) so you know exactly what needs to be achieved. You can tell when it has been achieved (measurable) because you have a way to measure completion. A SMART objective is likely to happen because it is an event that is achievable. Before setting a SMART objective relevant factors such as resources and time were taken into account to ensure that it is realistic. Finally the timescale element provides a deadline which helps people focus on the tasks required to achieve the objective. The timescale element stops people postponing task completion. </a:t>
            </a:r>
            <a:endParaRPr lang="en-GB" dirty="0"/>
          </a:p>
        </p:txBody>
      </p:sp>
      <p:sp>
        <p:nvSpPr>
          <p:cNvPr id="4" name="Slide Number Placeholder 3"/>
          <p:cNvSpPr>
            <a:spLocks noGrp="1"/>
          </p:cNvSpPr>
          <p:nvPr>
            <p:ph type="sldNum" sz="quarter" idx="10"/>
          </p:nvPr>
        </p:nvSpPr>
        <p:spPr/>
        <p:txBody>
          <a:bodyPr/>
          <a:lstStyle/>
          <a:p>
            <a:fld id="{CBACA7D9-DD66-4FEF-945F-9BEDA9F0F0DE}" type="slidenum">
              <a:rPr lang="en-GB" smtClean="0"/>
              <a:pPr/>
              <a:t>12</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This is the </a:t>
            </a:r>
            <a:r>
              <a:rPr lang="en-GB" i="1" u="sng" dirty="0" smtClean="0"/>
              <a:t>what</a:t>
            </a:r>
            <a:r>
              <a:rPr lang="en-GB" i="1" dirty="0" smtClean="0"/>
              <a:t>- </a:t>
            </a:r>
            <a:r>
              <a:rPr lang="en-GB" dirty="0" smtClean="0"/>
              <a:t> this is the picture of the future we want to create, or the desired future state of the organisation ( where do we want to get?)</a:t>
            </a:r>
          </a:p>
          <a:p>
            <a:r>
              <a:rPr lang="en-GB" dirty="0" smtClean="0"/>
              <a:t>The language</a:t>
            </a:r>
            <a:r>
              <a:rPr lang="en-GB" baseline="0" dirty="0" smtClean="0"/>
              <a:t> used is very positive and encouraging, collective </a:t>
            </a:r>
            <a:endParaRPr lang="en-GB" dirty="0"/>
          </a:p>
        </p:txBody>
      </p:sp>
      <p:sp>
        <p:nvSpPr>
          <p:cNvPr id="4" name="Slide Number Placeholder 3"/>
          <p:cNvSpPr>
            <a:spLocks noGrp="1"/>
          </p:cNvSpPr>
          <p:nvPr>
            <p:ph type="sldNum" sz="quarter" idx="10"/>
          </p:nvPr>
        </p:nvSpPr>
        <p:spPr/>
        <p:txBody>
          <a:bodyPr/>
          <a:lstStyle/>
          <a:p>
            <a:fld id="{CBACA7D9-DD66-4FEF-945F-9BEDA9F0F0DE}" type="slidenum">
              <a:rPr lang="en-GB" smtClean="0"/>
              <a:pPr/>
              <a:t>13</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BACA7D9-DD66-4FEF-945F-9BEDA9F0F0DE}" type="slidenum">
              <a:rPr lang="en-GB" smtClean="0"/>
              <a:pPr/>
              <a:t>14</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This is the </a:t>
            </a:r>
            <a:r>
              <a:rPr lang="en-GB" i="1" u="sng" dirty="0" smtClean="0"/>
              <a:t>how? </a:t>
            </a:r>
            <a:r>
              <a:rPr lang="en-GB" u="sng" dirty="0" smtClean="0"/>
              <a:t> </a:t>
            </a:r>
            <a:r>
              <a:rPr lang="en-GB" dirty="0" smtClean="0"/>
              <a:t>The underlying beliefs and ethical stance which drives how the business behaves (how we are going to behave while we are getting there)</a:t>
            </a:r>
          </a:p>
          <a:p>
            <a:endParaRPr lang="en-GB" dirty="0" smtClean="0"/>
          </a:p>
          <a:p>
            <a:r>
              <a:rPr lang="en-GB" dirty="0" smtClean="0"/>
              <a:t>Take a</a:t>
            </a:r>
            <a:r>
              <a:rPr lang="en-GB" baseline="0" dirty="0" smtClean="0"/>
              <a:t> moment to reflect on what you have read...what do you think makes them effective</a:t>
            </a:r>
            <a:endParaRPr lang="en-GB" dirty="0"/>
          </a:p>
        </p:txBody>
      </p:sp>
      <p:sp>
        <p:nvSpPr>
          <p:cNvPr id="4" name="Slide Number Placeholder 3"/>
          <p:cNvSpPr>
            <a:spLocks noGrp="1"/>
          </p:cNvSpPr>
          <p:nvPr>
            <p:ph type="sldNum" sz="quarter" idx="10"/>
          </p:nvPr>
        </p:nvSpPr>
        <p:spPr/>
        <p:txBody>
          <a:bodyPr/>
          <a:lstStyle/>
          <a:p>
            <a:fld id="{CBACA7D9-DD66-4FEF-945F-9BEDA9F0F0DE}" type="slidenum">
              <a:rPr lang="en-GB" smtClean="0"/>
              <a:pPr/>
              <a:t>15</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BACA7D9-DD66-4FEF-945F-9BEDA9F0F0DE}" type="slidenum">
              <a:rPr lang="en-GB" smtClean="0"/>
              <a:pPr/>
              <a:t>16</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By having</a:t>
            </a:r>
            <a:r>
              <a:rPr lang="en-GB" baseline="0" dirty="0" smtClean="0"/>
              <a:t> an organisational structure we can envision how all these departments work together in order to meet the organisational goals and vision.</a:t>
            </a:r>
            <a:endParaRPr lang="en-GB" dirty="0"/>
          </a:p>
        </p:txBody>
      </p:sp>
      <p:sp>
        <p:nvSpPr>
          <p:cNvPr id="4" name="Slide Number Placeholder 3"/>
          <p:cNvSpPr>
            <a:spLocks noGrp="1"/>
          </p:cNvSpPr>
          <p:nvPr>
            <p:ph type="sldNum" sz="quarter" idx="10"/>
          </p:nvPr>
        </p:nvSpPr>
        <p:spPr/>
        <p:txBody>
          <a:bodyPr/>
          <a:lstStyle/>
          <a:p>
            <a:fld id="{CBACA7D9-DD66-4FEF-945F-9BEDA9F0F0DE}" type="slidenum">
              <a:rPr lang="en-GB" smtClean="0"/>
              <a:pPr/>
              <a:t>17</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pPr>
              <a:defRPr/>
            </a:pPr>
            <a:endParaRPr lang="en-GB" b="1" dirty="0" smtClean="0"/>
          </a:p>
          <a:p>
            <a:endParaRPr lang="en-GB" dirty="0"/>
          </a:p>
        </p:txBody>
      </p:sp>
      <p:sp>
        <p:nvSpPr>
          <p:cNvPr id="4" name="Slide Number Placeholder 3"/>
          <p:cNvSpPr>
            <a:spLocks noGrp="1"/>
          </p:cNvSpPr>
          <p:nvPr>
            <p:ph type="sldNum" sz="quarter" idx="10"/>
          </p:nvPr>
        </p:nvSpPr>
        <p:spPr/>
        <p:txBody>
          <a:bodyPr/>
          <a:lstStyle/>
          <a:p>
            <a:fld id="{CBACA7D9-DD66-4FEF-945F-9BEDA9F0F0DE}" type="slidenum">
              <a:rPr lang="en-GB" smtClean="0"/>
              <a:pPr/>
              <a:t>18</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Is a way a way for us to envision of who does what</a:t>
            </a:r>
            <a:r>
              <a:rPr lang="en-GB" baseline="0" dirty="0" smtClean="0"/>
              <a:t>  </a:t>
            </a:r>
            <a:endParaRPr lang="en-GB" dirty="0"/>
          </a:p>
        </p:txBody>
      </p:sp>
      <p:sp>
        <p:nvSpPr>
          <p:cNvPr id="4" name="Slide Number Placeholder 3"/>
          <p:cNvSpPr>
            <a:spLocks noGrp="1"/>
          </p:cNvSpPr>
          <p:nvPr>
            <p:ph type="sldNum" sz="quarter" idx="10"/>
          </p:nvPr>
        </p:nvSpPr>
        <p:spPr/>
        <p:txBody>
          <a:bodyPr/>
          <a:lstStyle/>
          <a:p>
            <a:fld id="{CBACA7D9-DD66-4FEF-945F-9BEDA9F0F0DE}" type="slidenum">
              <a:rPr lang="en-GB" smtClean="0"/>
              <a:pPr/>
              <a:t>20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What do you</a:t>
            </a:r>
            <a:r>
              <a:rPr lang="en-GB" baseline="0" dirty="0" smtClean="0"/>
              <a:t> think then is the way forward for organisations these days? </a:t>
            </a:r>
            <a:endParaRPr lang="en-GB" dirty="0"/>
          </a:p>
        </p:txBody>
      </p:sp>
      <p:sp>
        <p:nvSpPr>
          <p:cNvPr id="4" name="Slide Number Placeholder 3"/>
          <p:cNvSpPr>
            <a:spLocks noGrp="1"/>
          </p:cNvSpPr>
          <p:nvPr>
            <p:ph type="sldNum" sz="quarter" idx="10"/>
          </p:nvPr>
        </p:nvSpPr>
        <p:spPr/>
        <p:txBody>
          <a:bodyPr/>
          <a:lstStyle/>
          <a:p>
            <a:fld id="{CBACA7D9-DD66-4FEF-945F-9BEDA9F0F0DE}" type="slidenum">
              <a:rPr lang="en-GB" smtClean="0"/>
              <a:pPr/>
              <a:t>22</a:t>
            </a:fld>
            <a:endParaRPr lang="en-GB"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dirty="0" smtClean="0"/>
              <a:t>Are</a:t>
            </a:r>
            <a:r>
              <a:rPr lang="en-GB" baseline="0" dirty="0" smtClean="0"/>
              <a:t> any of you familiar with organisational structures?</a:t>
            </a:r>
          </a:p>
          <a:p>
            <a:pPr>
              <a:defRPr/>
            </a:pPr>
            <a:r>
              <a:rPr lang="en-GB" dirty="0" smtClean="0"/>
              <a:t>Organizations can be regarded as people management systems. They range from simple </a:t>
            </a:r>
            <a:r>
              <a:rPr lang="en-GB" dirty="0" smtClean="0"/>
              <a:t>hierarchies </a:t>
            </a:r>
            <a:r>
              <a:rPr lang="en-GB" dirty="0" smtClean="0"/>
              <a:t>along traditional lines to complex networks dependent on computer systems and telecommunications. (...) Human resource managers can encourage organizations to adopt strategies (for their structures) which foster both </a:t>
            </a:r>
            <a:r>
              <a:rPr lang="en-GB" dirty="0" smtClean="0"/>
              <a:t>cost-effectiveness </a:t>
            </a:r>
            <a:r>
              <a:rPr lang="en-GB" dirty="0" smtClean="0"/>
              <a:t>and employee commitment. (...)  </a:t>
            </a:r>
          </a:p>
          <a:p>
            <a:pPr>
              <a:defRPr/>
            </a:pPr>
            <a:r>
              <a:rPr lang="en-GB" b="1" dirty="0" smtClean="0"/>
              <a:t> </a:t>
            </a:r>
            <a:endParaRPr lang="en-GB" dirty="0"/>
          </a:p>
        </p:txBody>
      </p:sp>
      <p:sp>
        <p:nvSpPr>
          <p:cNvPr id="4" name="Slide Number Placeholder 3"/>
          <p:cNvSpPr>
            <a:spLocks noGrp="1"/>
          </p:cNvSpPr>
          <p:nvPr>
            <p:ph type="sldNum" sz="quarter" idx="10"/>
          </p:nvPr>
        </p:nvSpPr>
        <p:spPr/>
        <p:txBody>
          <a:bodyPr/>
          <a:lstStyle/>
          <a:p>
            <a:fld id="{CBACA7D9-DD66-4FEF-945F-9BEDA9F0F0DE}" type="slidenum">
              <a:rPr lang="en-GB" smtClean="0"/>
              <a:pPr/>
              <a:t>23</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a:defRPr/>
            </a:pPr>
            <a:endParaRPr lang="en-GB" dirty="0"/>
          </a:p>
        </p:txBody>
      </p:sp>
      <p:sp>
        <p:nvSpPr>
          <p:cNvPr id="4" name="Slide Number Placeholder 3"/>
          <p:cNvSpPr>
            <a:spLocks noGrp="1"/>
          </p:cNvSpPr>
          <p:nvPr>
            <p:ph type="sldNum" sz="quarter" idx="10"/>
          </p:nvPr>
        </p:nvSpPr>
        <p:spPr/>
        <p:txBody>
          <a:bodyPr/>
          <a:lstStyle/>
          <a:p>
            <a:fld id="{CBACA7D9-DD66-4FEF-945F-9BEDA9F0F0DE}" type="slidenum">
              <a:rPr lang="en-GB" smtClean="0"/>
              <a:pPr/>
              <a:t>24</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Split into self-contained units, </a:t>
            </a:r>
          </a:p>
          <a:p>
            <a:r>
              <a:rPr lang="en-GB" dirty="0" smtClean="0"/>
              <a:t>Able </a:t>
            </a:r>
            <a:r>
              <a:rPr lang="en-GB" dirty="0" smtClean="0"/>
              <a:t>to react to environmental changes as quickly as small companies, </a:t>
            </a:r>
          </a:p>
          <a:p>
            <a:r>
              <a:rPr lang="en-GB" dirty="0" smtClean="0"/>
              <a:t>They </a:t>
            </a:r>
            <a:r>
              <a:rPr lang="en-GB" dirty="0" smtClean="0"/>
              <a:t>are also described as multidivisional or 'M-form' organizations. (...) Divisions encourage team spirit and identification with a product or region. Managers can develop broad skills as they have control of all basic functions. (...) Each division is likely to have a devolved human resource function. But there is a risk of duplicating activities between head office and divisional human resource departments and of conflict between staff in successful and unsuccessful divisions. (...) </a:t>
            </a:r>
            <a:endParaRPr lang="en-GB" dirty="0"/>
          </a:p>
        </p:txBody>
      </p:sp>
      <p:sp>
        <p:nvSpPr>
          <p:cNvPr id="4" name="Slide Number Placeholder 3"/>
          <p:cNvSpPr>
            <a:spLocks noGrp="1"/>
          </p:cNvSpPr>
          <p:nvPr>
            <p:ph type="sldNum" sz="quarter" idx="10"/>
          </p:nvPr>
        </p:nvSpPr>
        <p:spPr/>
        <p:txBody>
          <a:bodyPr/>
          <a:lstStyle/>
          <a:p>
            <a:fld id="{CBACA7D9-DD66-4FEF-945F-9BEDA9F0F0DE}" type="slidenum">
              <a:rPr lang="en-GB" smtClean="0"/>
              <a:pPr/>
              <a:t>25</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aseline="0" dirty="0" smtClean="0"/>
              <a:t>Adds vertical dimensions to the traditional horizontal way of working</a:t>
            </a:r>
          </a:p>
          <a:p>
            <a:r>
              <a:rPr lang="en-GB" baseline="0" dirty="0" smtClean="0"/>
              <a:t>Creates a dual chain of command</a:t>
            </a:r>
          </a:p>
          <a:p>
            <a:r>
              <a:rPr lang="en-GB" baseline="0" dirty="0" smtClean="0"/>
              <a:t>Communication is improved within the organisation; thus decisions can be made quicker and more efficient</a:t>
            </a:r>
          </a:p>
          <a:p>
            <a:r>
              <a:rPr lang="en-GB" baseline="0" dirty="0" smtClean="0"/>
              <a:t>Use of project teams increases motivation, job satisfaction and personal development</a:t>
            </a:r>
          </a:p>
          <a:p>
            <a:r>
              <a:rPr lang="en-GB" baseline="0" dirty="0" smtClean="0"/>
              <a:t>Negative is that each staff member is answerable to two bosses this can cause problems with loyalty, and feelings of insecurity</a:t>
            </a:r>
          </a:p>
          <a:p>
            <a:r>
              <a:rPr lang="en-GB" baseline="0" dirty="0" smtClean="0"/>
              <a:t>Power struggles can take place between parties</a:t>
            </a:r>
          </a:p>
          <a:p>
            <a:endParaRPr lang="en-GB" dirty="0"/>
          </a:p>
        </p:txBody>
      </p:sp>
      <p:sp>
        <p:nvSpPr>
          <p:cNvPr id="4" name="Slide Number Placeholder 3"/>
          <p:cNvSpPr>
            <a:spLocks noGrp="1"/>
          </p:cNvSpPr>
          <p:nvPr>
            <p:ph type="sldNum" sz="quarter" idx="10"/>
          </p:nvPr>
        </p:nvSpPr>
        <p:spPr/>
        <p:txBody>
          <a:bodyPr/>
          <a:lstStyle/>
          <a:p>
            <a:fld id="{CBACA7D9-DD66-4FEF-945F-9BEDA9F0F0DE}" type="slidenum">
              <a:rPr lang="en-GB" smtClean="0"/>
              <a:pPr/>
              <a:t>26</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Traditional structure</a:t>
            </a:r>
          </a:p>
          <a:p>
            <a:r>
              <a:rPr lang="en-GB" dirty="0" smtClean="0"/>
              <a:t>Pyramid</a:t>
            </a:r>
            <a:r>
              <a:rPr lang="en-GB" baseline="0" dirty="0" smtClean="0"/>
              <a:t> represents the structure of authority</a:t>
            </a:r>
          </a:p>
          <a:p>
            <a:r>
              <a:rPr lang="en-GB" baseline="0" dirty="0" smtClean="0"/>
              <a:t>Tall hierarchical structure: narrow span of control: armed services</a:t>
            </a:r>
          </a:p>
          <a:p>
            <a:r>
              <a:rPr lang="en-GB" baseline="0" dirty="0" smtClean="0"/>
              <a:t>Flat hierarchical structure: wide span of control, devolvement of authority, example would be a </a:t>
            </a:r>
            <a:r>
              <a:rPr lang="en-GB" baseline="0" dirty="0" err="1" smtClean="0"/>
              <a:t>univeristy</a:t>
            </a:r>
            <a:endParaRPr lang="en-GB" dirty="0"/>
          </a:p>
        </p:txBody>
      </p:sp>
      <p:sp>
        <p:nvSpPr>
          <p:cNvPr id="4" name="Slide Number Placeholder 3"/>
          <p:cNvSpPr>
            <a:spLocks noGrp="1"/>
          </p:cNvSpPr>
          <p:nvPr>
            <p:ph type="sldNum" sz="quarter" idx="10"/>
          </p:nvPr>
        </p:nvSpPr>
        <p:spPr/>
        <p:txBody>
          <a:bodyPr/>
          <a:lstStyle/>
          <a:p>
            <a:fld id="{CBACA7D9-DD66-4FEF-945F-9BEDA9F0F0DE}" type="slidenum">
              <a:rPr lang="en-GB" smtClean="0"/>
              <a:pPr/>
              <a:t>27</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Physical assets such</a:t>
            </a:r>
            <a:r>
              <a:rPr lang="en-GB" baseline="0" dirty="0" smtClean="0"/>
              <a:t> as buildings, machinery etc are replace by computer networks</a:t>
            </a:r>
          </a:p>
          <a:p>
            <a:r>
              <a:rPr lang="en-GB" baseline="0" dirty="0" smtClean="0"/>
              <a:t>Warner and </a:t>
            </a:r>
            <a:r>
              <a:rPr lang="en-GB" baseline="0" dirty="0" err="1" smtClean="0"/>
              <a:t>Witzel</a:t>
            </a:r>
            <a:r>
              <a:rPr lang="en-GB" baseline="0" dirty="0" smtClean="0"/>
              <a:t>(03) identified 6 characteristics associated with virtual organisations:</a:t>
            </a:r>
          </a:p>
          <a:p>
            <a:pPr marL="228600" indent="-228600">
              <a:buAutoNum type="arabicPeriod"/>
            </a:pPr>
            <a:r>
              <a:rPr lang="en-GB" baseline="0" dirty="0" smtClean="0"/>
              <a:t>Lack of physical structure, only exist then in cyberspace</a:t>
            </a:r>
          </a:p>
          <a:p>
            <a:pPr marL="228600" indent="-228600">
              <a:buAutoNum type="arabicPeriod"/>
            </a:pPr>
            <a:r>
              <a:rPr lang="en-GB" baseline="0" dirty="0" smtClean="0"/>
              <a:t>Reliance on communication technology and networks supported by the internet</a:t>
            </a:r>
          </a:p>
          <a:p>
            <a:pPr marL="228600" indent="-228600">
              <a:buAutoNum type="arabicPeriod"/>
            </a:pPr>
            <a:r>
              <a:rPr lang="en-GB" baseline="0" dirty="0" smtClean="0"/>
              <a:t>Mobile work: members of the team have no physical contact, they can work anywhere</a:t>
            </a:r>
          </a:p>
          <a:p>
            <a:pPr marL="228600" indent="-228600">
              <a:buAutoNum type="arabicPeriod"/>
            </a:pPr>
            <a:r>
              <a:rPr lang="en-GB" baseline="0" dirty="0" smtClean="0"/>
              <a:t>Flexible and responsive to change</a:t>
            </a:r>
          </a:p>
          <a:p>
            <a:pPr marL="228600" indent="-228600">
              <a:buAutoNum type="arabicPeriod"/>
            </a:pPr>
            <a:r>
              <a:rPr lang="en-GB" baseline="0" dirty="0" smtClean="0"/>
              <a:t>Boundary less and inclusive , it outsources everything and never touches its products</a:t>
            </a:r>
          </a:p>
          <a:p>
            <a:pPr marL="228600" indent="-228600">
              <a:buAutoNum type="arabicPeriod"/>
            </a:pPr>
            <a:r>
              <a:rPr lang="en-GB" baseline="0" dirty="0" smtClean="0"/>
              <a:t>Hybrid forms: some virtual companies are brought together for a short period of time  </a:t>
            </a:r>
            <a:r>
              <a:rPr lang="en-GB" baseline="0" dirty="0" err="1" smtClean="0"/>
              <a:t>i.e</a:t>
            </a:r>
            <a:r>
              <a:rPr lang="en-GB" baseline="0" dirty="0" smtClean="0"/>
              <a:t> launch of a book or long term through a virtual supply chain</a:t>
            </a:r>
          </a:p>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fld id="{CBACA7D9-DD66-4FEF-945F-9BEDA9F0F0DE}" type="slidenum">
              <a:rPr lang="en-GB" smtClean="0"/>
              <a:pPr/>
              <a:t>28</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defRPr/>
            </a:pPr>
            <a:endParaRPr lang="en-GB" dirty="0" smtClean="0"/>
          </a:p>
          <a:p>
            <a:r>
              <a:rPr lang="en-GB" dirty="0" smtClean="0"/>
              <a:t> In </a:t>
            </a:r>
            <a:r>
              <a:rPr lang="en-GB" dirty="0" smtClean="0"/>
              <a:t>today’s</a:t>
            </a:r>
            <a:r>
              <a:rPr lang="en-GB" baseline="0" dirty="0" smtClean="0"/>
              <a:t> </a:t>
            </a:r>
            <a:r>
              <a:rPr lang="en-GB" baseline="0" dirty="0" smtClean="0"/>
              <a:t>environment you want a structure which can cope well with the </a:t>
            </a:r>
            <a:r>
              <a:rPr lang="en-GB" baseline="0" dirty="0" smtClean="0"/>
              <a:t>changes </a:t>
            </a:r>
            <a:r>
              <a:rPr lang="en-GB" baseline="0" dirty="0" smtClean="0"/>
              <a:t>in the environment, thus here again you should be thinking back to the organisational purpose, thinking of its vision, mission and </a:t>
            </a:r>
            <a:r>
              <a:rPr lang="en-GB" baseline="0" dirty="0" smtClean="0"/>
              <a:t>values.</a:t>
            </a:r>
            <a:endParaRPr lang="en-GB" dirty="0" smtClean="0"/>
          </a:p>
          <a:p>
            <a:endParaRPr lang="en-GB" dirty="0"/>
          </a:p>
        </p:txBody>
      </p:sp>
      <p:sp>
        <p:nvSpPr>
          <p:cNvPr id="4" name="Slide Number Placeholder 3"/>
          <p:cNvSpPr>
            <a:spLocks noGrp="1"/>
          </p:cNvSpPr>
          <p:nvPr>
            <p:ph type="sldNum" sz="quarter" idx="10"/>
          </p:nvPr>
        </p:nvSpPr>
        <p:spPr/>
        <p:txBody>
          <a:bodyPr/>
          <a:lstStyle/>
          <a:p>
            <a:fld id="{CBACA7D9-DD66-4FEF-945F-9BEDA9F0F0DE}" type="slidenum">
              <a:rPr lang="en-GB" smtClean="0"/>
              <a:pPr/>
              <a:t>29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3C392934-A278-4D55-88B2-DAE12AC09205}" type="datetimeFigureOut">
              <a:rPr lang="en-GB" smtClean="0"/>
              <a:pPr/>
              <a:t>12/02/2013</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11308999-6EFD-41DA-9E8B-EAABBD89776E}"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C392934-A278-4D55-88B2-DAE12AC09205}" type="datetimeFigureOut">
              <a:rPr lang="en-GB" smtClean="0"/>
              <a:pPr/>
              <a:t>12/02/2013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11308999-6EFD-41DA-9E8B-EAABBD89776E}"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3C392934-A278-4D55-88B2-DAE12AC09205}" type="datetimeFigureOut">
              <a:rPr lang="en-GB" smtClean="0"/>
              <a:pPr/>
              <a:t>12/02/2013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11308999-6EFD-41DA-9E8B-EAABBD89776E}"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3C392934-A278-4D55-88B2-DAE12AC09205}" type="datetimeFigureOut">
              <a:rPr lang="en-GB" smtClean="0"/>
              <a:pPr/>
              <a:t>12/02/2013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11308999-6EFD-41DA-9E8B-EAABBD89776E}"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3C392934-A278-4D55-88B2-DAE12AC09205}" type="datetimeFigureOut">
              <a:rPr lang="en-GB" smtClean="0"/>
              <a:pPr/>
              <a:t>12/02/2013</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11308999-6EFD-41DA-9E8B-EAABBD89776E}"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3C392934-A278-4D55-88B2-DAE12AC09205}" type="datetimeFigureOut">
              <a:rPr lang="en-GB" smtClean="0"/>
              <a:pPr/>
              <a:t>12/02/2013</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11308999-6EFD-41DA-9E8B-EAABBD89776E}"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3C392934-A278-4D55-88B2-DAE12AC09205}" type="datetimeFigureOut">
              <a:rPr lang="en-GB" smtClean="0"/>
              <a:pPr/>
              <a:t>12/02/2013</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11308999-6EFD-41DA-9E8B-EAABBD89776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3C392934-A278-4D55-88B2-DAE12AC09205}" type="datetimeFigureOut">
              <a:rPr lang="en-GB" smtClean="0"/>
              <a:pPr/>
              <a:t>12/02/2013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11308999-6EFD-41DA-9E8B-EAABBD89776E}"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3C392934-A278-4D55-88B2-DAE12AC09205}" type="datetimeFigureOut">
              <a:rPr lang="en-GB" smtClean="0"/>
              <a:pPr/>
              <a:t>12/02/2013</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11308999-6EFD-41DA-9E8B-EAABBD89776E}"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C392934-A278-4D55-88B2-DAE12AC09205}" type="datetimeFigureOut">
              <a:rPr lang="en-GB" smtClean="0"/>
              <a:pPr/>
              <a:t>12/02/2013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11308999-6EFD-41DA-9E8B-EAABBD89776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C392934-A278-4D55-88B2-DAE12AC09205}" type="datetimeFigureOut">
              <a:rPr lang="en-GB" smtClean="0"/>
              <a:pPr/>
              <a:t>12/02/2013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11308999-6EFD-41DA-9E8B-EAABBD89776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3C392934-A278-4D55-88B2-DAE12AC09205}" type="datetimeFigureOut">
              <a:rPr lang="en-GB" smtClean="0"/>
              <a:pPr/>
              <a:t>12/02/2013</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11308999-6EFD-41DA-9E8B-EAABBD89776E}"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coca-colacompany.com/our-company/mission-vision-values"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Week 2</a:t>
            </a:r>
            <a:endParaRPr lang="en-GB" dirty="0"/>
          </a:p>
        </p:txBody>
      </p:sp>
      <p:sp>
        <p:nvSpPr>
          <p:cNvPr id="3" name="Subtitle 2"/>
          <p:cNvSpPr>
            <a:spLocks noGrp="1"/>
          </p:cNvSpPr>
          <p:nvPr>
            <p:ph type="subTitle" idx="1"/>
          </p:nvPr>
        </p:nvSpPr>
        <p:spPr/>
        <p:txBody>
          <a:bodyPr/>
          <a:lstStyle/>
          <a:p>
            <a:r>
              <a:rPr lang="en-GB" dirty="0" smtClean="0"/>
              <a:t>Organisational Structure</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To develop and extend your knowledge of the underlying concepts and principles associated with organisational structure.</a:t>
            </a:r>
            <a:endParaRPr lang="en-GB" dirty="0"/>
          </a:p>
        </p:txBody>
      </p:sp>
      <p:sp>
        <p:nvSpPr>
          <p:cNvPr id="3" name="Title 2"/>
          <p:cNvSpPr>
            <a:spLocks noGrp="1"/>
          </p:cNvSpPr>
          <p:nvPr>
            <p:ph type="title"/>
          </p:nvPr>
        </p:nvSpPr>
        <p:spPr/>
        <p:txBody>
          <a:bodyPr/>
          <a:lstStyle/>
          <a:p>
            <a:pPr algn="ctr"/>
            <a:r>
              <a:rPr lang="en-GB" dirty="0" smtClean="0"/>
              <a:t>Class Aim</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By the end of the class today you will be able to:</a:t>
            </a:r>
          </a:p>
          <a:p>
            <a:pPr>
              <a:buFont typeface="Arial" pitchFamily="34" charset="0"/>
              <a:buChar char="•"/>
            </a:pPr>
            <a:r>
              <a:rPr lang="en-GB" dirty="0" smtClean="0"/>
              <a:t>Define the terms “vision”, “mission,” “values” and “strategy.”</a:t>
            </a:r>
          </a:p>
          <a:p>
            <a:pPr>
              <a:buFont typeface="Arial" pitchFamily="34" charset="0"/>
              <a:buChar char="•"/>
            </a:pPr>
            <a:r>
              <a:rPr lang="en-GB" dirty="0" smtClean="0"/>
              <a:t>Understand the importance of these terms.</a:t>
            </a:r>
          </a:p>
          <a:p>
            <a:pPr>
              <a:buFont typeface="Arial" pitchFamily="34" charset="0"/>
              <a:buChar char="•"/>
            </a:pPr>
            <a:r>
              <a:rPr lang="en-GB" dirty="0" smtClean="0"/>
              <a:t>Define the term “organisational structure.”</a:t>
            </a:r>
          </a:p>
          <a:p>
            <a:pPr>
              <a:buFont typeface="Arial" pitchFamily="34" charset="0"/>
              <a:buChar char="•"/>
            </a:pPr>
            <a:r>
              <a:rPr lang="en-GB" dirty="0" smtClean="0"/>
              <a:t>Demonstrate an awareness and understanding of why certain organisational structures are adopted.</a:t>
            </a:r>
          </a:p>
          <a:p>
            <a:pPr>
              <a:buFont typeface="Arial" pitchFamily="34" charset="0"/>
              <a:buChar char="•"/>
            </a:pPr>
            <a:endParaRPr lang="en-GB" dirty="0" smtClean="0"/>
          </a:p>
          <a:p>
            <a:endParaRPr lang="en-GB" dirty="0"/>
          </a:p>
        </p:txBody>
      </p:sp>
      <p:sp>
        <p:nvSpPr>
          <p:cNvPr id="3" name="Title 2"/>
          <p:cNvSpPr>
            <a:spLocks noGrp="1"/>
          </p:cNvSpPr>
          <p:nvPr>
            <p:ph type="title"/>
          </p:nvPr>
        </p:nvSpPr>
        <p:spPr/>
        <p:txBody>
          <a:bodyPr/>
          <a:lstStyle/>
          <a:p>
            <a:pPr algn="ctr"/>
            <a:r>
              <a:rPr lang="en-GB" dirty="0" smtClean="0"/>
              <a:t>Class Objectives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blinds(horizontal)">
                                      <p:cBhvr>
                                        <p:cTn id="17" dur="500"/>
                                        <p:tgtEl>
                                          <p:spTgt spid="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2">
                                            <p:txEl>
                                              <p:pRg st="2" end="2"/>
                                            </p:txEl>
                                          </p:spTgt>
                                        </p:tgtEl>
                                        <p:attrNameLst>
                                          <p:attrName>style.visibility</p:attrName>
                                        </p:attrNameLst>
                                      </p:cBhvr>
                                      <p:to>
                                        <p:strVal val="visible"/>
                                      </p:to>
                                    </p:set>
                                    <p:animEffect transition="in" filter="blinds(horizontal)">
                                      <p:cBhvr>
                                        <p:cTn id="22" dur="500"/>
                                        <p:tgtEl>
                                          <p:spTgt spid="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2">
                                            <p:txEl>
                                              <p:pRg st="3" end="3"/>
                                            </p:txEl>
                                          </p:spTgt>
                                        </p:tgtEl>
                                        <p:attrNameLst>
                                          <p:attrName>style.visibility</p:attrName>
                                        </p:attrNameLst>
                                      </p:cBhvr>
                                      <p:to>
                                        <p:strVal val="visible"/>
                                      </p:to>
                                    </p:set>
                                    <p:animEffect transition="in" filter="blinds(horizontal)">
                                      <p:cBhvr>
                                        <p:cTn id="27" dur="500"/>
                                        <p:tgtEl>
                                          <p:spTgt spid="2">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2">
                                            <p:txEl>
                                              <p:pRg st="4" end="4"/>
                                            </p:txEl>
                                          </p:spTgt>
                                        </p:tgtEl>
                                        <p:attrNameLst>
                                          <p:attrName>style.visibility</p:attrName>
                                        </p:attrNameLst>
                                      </p:cBhvr>
                                      <p:to>
                                        <p:strVal val="visible"/>
                                      </p:to>
                                    </p:set>
                                    <p:animEffect transition="in" filter="blinds(horizontal)">
                                      <p:cBhvr>
                                        <p:cTn id="32"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Before an organisation can function effectively many “behind the scenes” steps need to be carried out to make sure that the organisation is going to be a success. </a:t>
            </a:r>
          </a:p>
          <a:p>
            <a:endParaRPr lang="en-GB" dirty="0" smtClean="0"/>
          </a:p>
          <a:p>
            <a:r>
              <a:rPr lang="en-GB" dirty="0" smtClean="0"/>
              <a:t>Take a moment to reflect what these steps could be....</a:t>
            </a:r>
            <a:endParaRPr lang="en-GB" dirty="0"/>
          </a:p>
        </p:txBody>
      </p:sp>
      <p:sp>
        <p:nvSpPr>
          <p:cNvPr id="3" name="Title 2"/>
          <p:cNvSpPr>
            <a:spLocks noGrp="1"/>
          </p:cNvSpPr>
          <p:nvPr>
            <p:ph type="title"/>
          </p:nvPr>
        </p:nvSpPr>
        <p:spPr/>
        <p:txBody>
          <a:bodyPr/>
          <a:lstStyle/>
          <a:p>
            <a:pPr algn="ctr"/>
            <a:r>
              <a:rPr lang="en-GB" dirty="0" smtClean="0"/>
              <a:t>Organisational Structure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 Strategic Planning  </a:t>
            </a:r>
            <a:endParaRPr lang="en-GB" dirty="0"/>
          </a:p>
        </p:txBody>
      </p:sp>
      <p:pic>
        <p:nvPicPr>
          <p:cNvPr id="4" name="Picture 16" descr="srategic plan.jpg"/>
          <p:cNvPicPr>
            <a:picLocks noGrp="1" noChangeAspect="1"/>
          </p:cNvPicPr>
          <p:nvPr>
            <p:ph idx="1"/>
          </p:nvPr>
        </p:nvPicPr>
        <p:blipFill>
          <a:blip r:embed="rId3" cstate="print"/>
          <a:srcRect/>
          <a:stretch>
            <a:fillRect/>
          </a:stretch>
        </p:blipFill>
        <p:spPr bwMode="auto">
          <a:xfrm>
            <a:off x="1619672" y="1556792"/>
            <a:ext cx="5400600" cy="4392488"/>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It is imperative that an organisation puts together a strategic plan....</a:t>
            </a:r>
          </a:p>
          <a:p>
            <a:pPr>
              <a:buNone/>
            </a:pPr>
            <a:endParaRPr lang="en-GB" dirty="0" smtClean="0"/>
          </a:p>
          <a:p>
            <a:r>
              <a:rPr lang="en-GB" dirty="0" smtClean="0"/>
              <a:t>Without a strategic plan the company has no direction</a:t>
            </a:r>
          </a:p>
          <a:p>
            <a:r>
              <a:rPr lang="en-GB" dirty="0" smtClean="0"/>
              <a:t>Investors will be reluctant to part with their money and invest</a:t>
            </a:r>
          </a:p>
          <a:p>
            <a:r>
              <a:rPr lang="en-GB" dirty="0" smtClean="0"/>
              <a:t>Employees will have no confidence in the longevity of the business</a:t>
            </a:r>
            <a:endParaRPr lang="en-GB" dirty="0"/>
          </a:p>
        </p:txBody>
      </p:sp>
      <p:sp>
        <p:nvSpPr>
          <p:cNvPr id="3" name="Title 2"/>
          <p:cNvSpPr>
            <a:spLocks noGrp="1"/>
          </p:cNvSpPr>
          <p:nvPr>
            <p:ph type="title"/>
          </p:nvPr>
        </p:nvSpPr>
        <p:spPr/>
        <p:txBody>
          <a:bodyPr/>
          <a:lstStyle/>
          <a:p>
            <a:pPr algn="ctr"/>
            <a:r>
              <a:rPr lang="en-GB" dirty="0" smtClean="0"/>
              <a:t>Strategic Planning</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blinds(horizontal)">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blinds(horizontal)">
                                      <p:cBhvr>
                                        <p:cTn id="2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purpose of the organisations existence needs to be made clear to all parties.</a:t>
            </a:r>
          </a:p>
          <a:p>
            <a:endParaRPr lang="en-GB" dirty="0" smtClean="0"/>
          </a:p>
          <a:p>
            <a:r>
              <a:rPr lang="en-GB" b="1" i="1" dirty="0" smtClean="0"/>
              <a:t>“An organisational purpose expresses the company’s fundamental value- the </a:t>
            </a:r>
            <a:r>
              <a:rPr lang="en-GB" b="1" i="1" dirty="0" err="1" smtClean="0"/>
              <a:t>rasion</a:t>
            </a:r>
            <a:r>
              <a:rPr lang="en-GB" b="1" i="1" dirty="0" smtClean="0"/>
              <a:t>  </a:t>
            </a:r>
            <a:r>
              <a:rPr lang="en-GB" b="1" i="1" dirty="0" err="1" smtClean="0"/>
              <a:t>d’etre</a:t>
            </a:r>
            <a:r>
              <a:rPr lang="en-GB" b="1" i="1" dirty="0" smtClean="0"/>
              <a:t> or over-riding reason for existing. It is the end to which  the strategy is directed”</a:t>
            </a:r>
            <a:r>
              <a:rPr lang="en-GB" dirty="0" smtClean="0"/>
              <a:t>  (Ellsworth,2002, CIPD Report) </a:t>
            </a:r>
            <a:endParaRPr lang="en-GB" dirty="0"/>
          </a:p>
        </p:txBody>
      </p:sp>
      <p:sp>
        <p:nvSpPr>
          <p:cNvPr id="3" name="Title 2"/>
          <p:cNvSpPr>
            <a:spLocks noGrp="1"/>
          </p:cNvSpPr>
          <p:nvPr>
            <p:ph type="title"/>
          </p:nvPr>
        </p:nvSpPr>
        <p:spPr/>
        <p:txBody>
          <a:bodyPr>
            <a:normAutofit/>
          </a:bodyPr>
          <a:lstStyle/>
          <a:p>
            <a:pPr algn="ctr"/>
            <a:r>
              <a:rPr lang="en-GB" dirty="0" smtClean="0"/>
              <a:t>The Organisation’s Purpose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r>
              <a:rPr lang="en-GB" dirty="0" smtClean="0"/>
              <a:t>Mission, </a:t>
            </a:r>
          </a:p>
          <a:p>
            <a:r>
              <a:rPr lang="en-GB" dirty="0" smtClean="0"/>
              <a:t>Vision and </a:t>
            </a:r>
          </a:p>
          <a:p>
            <a:r>
              <a:rPr lang="en-GB" dirty="0" smtClean="0"/>
              <a:t>Values</a:t>
            </a:r>
          </a:p>
          <a:p>
            <a:endParaRPr lang="en-GB" dirty="0" smtClean="0"/>
          </a:p>
          <a:p>
            <a:r>
              <a:rPr lang="en-GB" dirty="0" smtClean="0"/>
              <a:t>Take a moment to reflect what these definitions mean</a:t>
            </a:r>
            <a:endParaRPr lang="en-GB" dirty="0"/>
          </a:p>
        </p:txBody>
      </p:sp>
      <p:sp>
        <p:nvSpPr>
          <p:cNvPr id="3" name="Title 2"/>
          <p:cNvSpPr>
            <a:spLocks noGrp="1"/>
          </p:cNvSpPr>
          <p:nvPr>
            <p:ph type="title"/>
          </p:nvPr>
        </p:nvSpPr>
        <p:spPr/>
        <p:txBody>
          <a:bodyPr/>
          <a:lstStyle/>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blinds(horizontal)">
                                      <p:cBhvr>
                                        <p:cTn id="7" dur="500"/>
                                        <p:tgtEl>
                                          <p:spTgt spid="2">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blinds(horizontal)">
                                      <p:cBhvr>
                                        <p:cTn id="17" dur="500"/>
                                        <p:tgtEl>
                                          <p:spTgt spid="2">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2">
                                            <p:txEl>
                                              <p:pRg st="5" end="5"/>
                                            </p:txEl>
                                          </p:spTgt>
                                        </p:tgtEl>
                                        <p:attrNameLst>
                                          <p:attrName>style.visibility</p:attrName>
                                        </p:attrNameLst>
                                      </p:cBhvr>
                                      <p:to>
                                        <p:strVal val="visible"/>
                                      </p:to>
                                    </p:set>
                                    <p:animEffect transition="in" filter="blinds(horizontal)">
                                      <p:cBhvr>
                                        <p:cTn id="22"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This is the </a:t>
            </a:r>
            <a:r>
              <a:rPr lang="en-GB" i="1" u="sng" dirty="0" smtClean="0"/>
              <a:t>what</a:t>
            </a:r>
            <a:r>
              <a:rPr lang="en-GB" i="1" dirty="0" smtClean="0"/>
              <a:t>- </a:t>
            </a:r>
            <a:r>
              <a:rPr lang="en-GB" dirty="0" smtClean="0"/>
              <a:t> this is the picture of the future we want to create, or the desired future state of the organisation ( where do we want to get?)</a:t>
            </a:r>
            <a:endParaRPr lang="en-GB" dirty="0"/>
          </a:p>
        </p:txBody>
      </p:sp>
      <p:sp>
        <p:nvSpPr>
          <p:cNvPr id="3" name="Title 2"/>
          <p:cNvSpPr>
            <a:spLocks noGrp="1"/>
          </p:cNvSpPr>
          <p:nvPr>
            <p:ph type="title"/>
          </p:nvPr>
        </p:nvSpPr>
        <p:spPr/>
        <p:txBody>
          <a:bodyPr/>
          <a:lstStyle/>
          <a:p>
            <a:pPr algn="ctr"/>
            <a:r>
              <a:rPr lang="en-GB" dirty="0" smtClean="0"/>
              <a:t>Vision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This is the </a:t>
            </a:r>
            <a:r>
              <a:rPr lang="en-GB" i="1" u="sng" dirty="0" smtClean="0"/>
              <a:t>why? </a:t>
            </a:r>
            <a:r>
              <a:rPr lang="en-GB" dirty="0" smtClean="0"/>
              <a:t>The over-riding purpose of the organisation, its scope and boundaries (what business are we in, why do we exist?)</a:t>
            </a:r>
            <a:endParaRPr lang="en-GB" dirty="0"/>
          </a:p>
        </p:txBody>
      </p:sp>
      <p:sp>
        <p:nvSpPr>
          <p:cNvPr id="3" name="Title 2"/>
          <p:cNvSpPr>
            <a:spLocks noGrp="1"/>
          </p:cNvSpPr>
          <p:nvPr>
            <p:ph type="title"/>
          </p:nvPr>
        </p:nvSpPr>
        <p:spPr/>
        <p:txBody>
          <a:bodyPr/>
          <a:lstStyle/>
          <a:p>
            <a:pPr algn="ctr"/>
            <a:r>
              <a:rPr lang="en-GB" dirty="0" smtClean="0"/>
              <a:t>Mission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This is the </a:t>
            </a:r>
            <a:r>
              <a:rPr lang="en-GB" i="1" u="sng" dirty="0" smtClean="0"/>
              <a:t>how? </a:t>
            </a:r>
            <a:r>
              <a:rPr lang="en-GB" u="sng" dirty="0" smtClean="0"/>
              <a:t> </a:t>
            </a:r>
            <a:r>
              <a:rPr lang="en-GB" dirty="0" smtClean="0"/>
              <a:t>The underlying beliefs and ethical stance which drives how the business behaves (how we are going to behave while we are getting there)</a:t>
            </a:r>
            <a:endParaRPr lang="en-GB" dirty="0"/>
          </a:p>
        </p:txBody>
      </p:sp>
      <p:sp>
        <p:nvSpPr>
          <p:cNvPr id="3" name="Title 2"/>
          <p:cNvSpPr>
            <a:spLocks noGrp="1"/>
          </p:cNvSpPr>
          <p:nvPr>
            <p:ph type="title"/>
          </p:nvPr>
        </p:nvSpPr>
        <p:spPr/>
        <p:txBody>
          <a:bodyPr/>
          <a:lstStyle/>
          <a:p>
            <a:pPr algn="ctr"/>
            <a:r>
              <a:rPr lang="en-GB" dirty="0" smtClean="0"/>
              <a:t>Values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0" end="0"/>
                                            </p:txEl>
                                          </p:spTgt>
                                        </p:tgtEl>
                                        <p:attrNameLst>
                                          <p:attrName>style.visibility</p:attrName>
                                        </p:attrNameLst>
                                      </p:cBhvr>
                                      <p:to>
                                        <p:strVal val="visible"/>
                                      </p:to>
                                    </p:set>
                                    <p:animEffect transition="in" filter="blinds(horizontal)">
                                      <p:cBhvr>
                                        <p:cTn id="17"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Objectives operationalise these terms to make sure that these statements are concrete and quantifiable. Its often stated that your chosen objectives should be SMART:</a:t>
            </a:r>
          </a:p>
          <a:p>
            <a:r>
              <a:rPr lang="en-GB" b="1" dirty="0" smtClean="0"/>
              <a:t>S</a:t>
            </a:r>
            <a:r>
              <a:rPr lang="en-GB" dirty="0" smtClean="0"/>
              <a:t>pecific</a:t>
            </a:r>
          </a:p>
          <a:p>
            <a:r>
              <a:rPr lang="en-GB" b="1" dirty="0" smtClean="0"/>
              <a:t>M</a:t>
            </a:r>
            <a:r>
              <a:rPr lang="en-GB" dirty="0" smtClean="0"/>
              <a:t>easurable</a:t>
            </a:r>
          </a:p>
          <a:p>
            <a:r>
              <a:rPr lang="en-GB" b="1" dirty="0" smtClean="0"/>
              <a:t>A</a:t>
            </a:r>
            <a:r>
              <a:rPr lang="en-GB" dirty="0" smtClean="0"/>
              <a:t>chievable </a:t>
            </a:r>
          </a:p>
          <a:p>
            <a:r>
              <a:rPr lang="en-GB" b="1" dirty="0" smtClean="0"/>
              <a:t>R</a:t>
            </a:r>
            <a:r>
              <a:rPr lang="en-GB" dirty="0" smtClean="0"/>
              <a:t>ealistic</a:t>
            </a:r>
          </a:p>
          <a:p>
            <a:r>
              <a:rPr lang="en-GB" b="1" dirty="0" smtClean="0"/>
              <a:t>T</a:t>
            </a:r>
            <a:r>
              <a:rPr lang="en-GB" dirty="0" smtClean="0"/>
              <a:t>ime-limited</a:t>
            </a:r>
            <a:endParaRPr lang="en-GB" b="1" dirty="0" smtClean="0"/>
          </a:p>
          <a:p>
            <a:endParaRPr lang="en-GB" b="1" dirty="0"/>
          </a:p>
        </p:txBody>
      </p:sp>
      <p:sp>
        <p:nvSpPr>
          <p:cNvPr id="3" name="Title 2"/>
          <p:cNvSpPr>
            <a:spLocks noGrp="1"/>
          </p:cNvSpPr>
          <p:nvPr>
            <p:ph type="title"/>
          </p:nvPr>
        </p:nvSpPr>
        <p:spPr/>
        <p:txBody>
          <a:bodyPr/>
          <a:lstStyle/>
          <a:p>
            <a:r>
              <a:rPr lang="en-GB" dirty="0" smtClean="0"/>
              <a:t>Vision, Mission and Values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blinds(horizontal)">
                                      <p:cBhvr>
                                        <p:cTn id="17" dur="500"/>
                                        <p:tgtEl>
                                          <p:spTgt spid="2">
                                            <p:txEl>
                                              <p:pRg st="1" end="1"/>
                                            </p:txEl>
                                          </p:spTgt>
                                        </p:tgtEl>
                                      </p:cBhvr>
                                    </p:animEffect>
                                  </p:childTnLst>
                                </p:cTn>
                              </p:par>
                              <p:par>
                                <p:cTn id="18" presetID="3" presetClass="entr" presetSubtype="10" fill="hold" nodeType="withEffect">
                                  <p:stCondLst>
                                    <p:cond delay="0"/>
                                  </p:stCondLst>
                                  <p:childTnLst>
                                    <p:set>
                                      <p:cBhvr>
                                        <p:cTn id="19" dur="1" fill="hold">
                                          <p:stCondLst>
                                            <p:cond delay="0"/>
                                          </p:stCondLst>
                                        </p:cTn>
                                        <p:tgtEl>
                                          <p:spTgt spid="2">
                                            <p:txEl>
                                              <p:pRg st="2" end="2"/>
                                            </p:txEl>
                                          </p:spTgt>
                                        </p:tgtEl>
                                        <p:attrNameLst>
                                          <p:attrName>style.visibility</p:attrName>
                                        </p:attrNameLst>
                                      </p:cBhvr>
                                      <p:to>
                                        <p:strVal val="visible"/>
                                      </p:to>
                                    </p:set>
                                    <p:animEffect transition="in" filter="blinds(horizontal)">
                                      <p:cBhvr>
                                        <p:cTn id="20" dur="500"/>
                                        <p:tgtEl>
                                          <p:spTgt spid="2">
                                            <p:txEl>
                                              <p:pRg st="2" end="2"/>
                                            </p:txEl>
                                          </p:spTgt>
                                        </p:tgtEl>
                                      </p:cBhvr>
                                    </p:animEffect>
                                  </p:childTnLst>
                                </p:cTn>
                              </p:par>
                              <p:par>
                                <p:cTn id="21" presetID="3" presetClass="entr" presetSubtype="10" fill="hold" nodeType="with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animEffect transition="in" filter="blinds(horizontal)">
                                      <p:cBhvr>
                                        <p:cTn id="23" dur="500"/>
                                        <p:tgtEl>
                                          <p:spTgt spid="2">
                                            <p:txEl>
                                              <p:pRg st="3" end="3"/>
                                            </p:txEl>
                                          </p:spTgt>
                                        </p:tgtEl>
                                      </p:cBhvr>
                                    </p:animEffect>
                                  </p:childTnLst>
                                </p:cTn>
                              </p:par>
                              <p:par>
                                <p:cTn id="24" presetID="3" presetClass="entr" presetSubtype="10" fill="hold" nodeType="withEffect">
                                  <p:stCondLst>
                                    <p:cond delay="0"/>
                                  </p:stCondLst>
                                  <p:childTnLst>
                                    <p:set>
                                      <p:cBhvr>
                                        <p:cTn id="25" dur="1" fill="hold">
                                          <p:stCondLst>
                                            <p:cond delay="0"/>
                                          </p:stCondLst>
                                        </p:cTn>
                                        <p:tgtEl>
                                          <p:spTgt spid="2">
                                            <p:txEl>
                                              <p:pRg st="4" end="4"/>
                                            </p:txEl>
                                          </p:spTgt>
                                        </p:tgtEl>
                                        <p:attrNameLst>
                                          <p:attrName>style.visibility</p:attrName>
                                        </p:attrNameLst>
                                      </p:cBhvr>
                                      <p:to>
                                        <p:strVal val="visible"/>
                                      </p:to>
                                    </p:set>
                                    <p:animEffect transition="in" filter="blinds(horizontal)">
                                      <p:cBhvr>
                                        <p:cTn id="26" dur="500"/>
                                        <p:tgtEl>
                                          <p:spTgt spid="2">
                                            <p:txEl>
                                              <p:pRg st="4" end="4"/>
                                            </p:txEl>
                                          </p:spTgt>
                                        </p:tgtEl>
                                      </p:cBhvr>
                                    </p:animEffect>
                                  </p:childTnLst>
                                </p:cTn>
                              </p:par>
                              <p:par>
                                <p:cTn id="27" presetID="3" presetClass="entr" presetSubtype="10" fill="hold" nodeType="withEffect">
                                  <p:stCondLst>
                                    <p:cond delay="0"/>
                                  </p:stCondLst>
                                  <p:childTnLst>
                                    <p:set>
                                      <p:cBhvr>
                                        <p:cTn id="28" dur="1" fill="hold">
                                          <p:stCondLst>
                                            <p:cond delay="0"/>
                                          </p:stCondLst>
                                        </p:cTn>
                                        <p:tgtEl>
                                          <p:spTgt spid="2">
                                            <p:txEl>
                                              <p:pRg st="5" end="5"/>
                                            </p:txEl>
                                          </p:spTgt>
                                        </p:tgtEl>
                                        <p:attrNameLst>
                                          <p:attrName>style.visibility</p:attrName>
                                        </p:attrNameLst>
                                      </p:cBhvr>
                                      <p:to>
                                        <p:strVal val="visible"/>
                                      </p:to>
                                    </p:set>
                                    <p:animEffect transition="in" filter="blinds(horizontal)">
                                      <p:cBhvr>
                                        <p:cTn id="29"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62500" lnSpcReduction="20000"/>
          </a:bodyPr>
          <a:lstStyle/>
          <a:p>
            <a:pPr algn="ctr">
              <a:buNone/>
            </a:pPr>
            <a:r>
              <a:rPr lang="en-GB" b="1" u="sng" dirty="0" smtClean="0"/>
              <a:t>Vision</a:t>
            </a:r>
          </a:p>
          <a:p>
            <a:pPr algn="ctr">
              <a:buNone/>
            </a:pPr>
            <a:r>
              <a:rPr lang="en-GB" b="1" u="sng" dirty="0" smtClean="0"/>
              <a:t>TATA Stee</a:t>
            </a:r>
            <a:r>
              <a:rPr lang="en-GB" dirty="0" smtClean="0"/>
              <a:t>l</a:t>
            </a:r>
          </a:p>
          <a:p>
            <a:pPr algn="ctr"/>
            <a:r>
              <a:rPr lang="en-GB" b="1" i="1" dirty="0" smtClean="0"/>
              <a:t>Our vision is to be the global steel industry benchmark for value creation and corporate citizenship.</a:t>
            </a:r>
          </a:p>
          <a:p>
            <a:r>
              <a:rPr lang="en-GB" b="1" dirty="0" smtClean="0"/>
              <a:t>Our People</a:t>
            </a:r>
            <a:r>
              <a:rPr lang="en-GB" dirty="0" smtClean="0"/>
              <a:t/>
            </a:r>
            <a:br>
              <a:rPr lang="en-GB" dirty="0" smtClean="0"/>
            </a:br>
            <a:r>
              <a:rPr lang="en-GB" dirty="0" smtClean="0"/>
              <a:t>By fostering teamwork, nurturing talent, enhancing leadership capability and acting with pace, pride and passion.</a:t>
            </a:r>
          </a:p>
          <a:p>
            <a:pPr>
              <a:buNone/>
            </a:pPr>
            <a:endParaRPr lang="en-GB" dirty="0" smtClean="0"/>
          </a:p>
          <a:p>
            <a:r>
              <a:rPr lang="en-GB" b="1" dirty="0" smtClean="0"/>
              <a:t>Our Offer</a:t>
            </a:r>
            <a:r>
              <a:rPr lang="en-GB" dirty="0" smtClean="0"/>
              <a:t/>
            </a:r>
            <a:br>
              <a:rPr lang="en-GB" dirty="0" smtClean="0"/>
            </a:br>
            <a:r>
              <a:rPr lang="en-GB" dirty="0" smtClean="0"/>
              <a:t>By becoming the supplier of choice, delivering premium products and services and creating value for our customers. </a:t>
            </a:r>
          </a:p>
          <a:p>
            <a:pPr>
              <a:buNone/>
            </a:pPr>
            <a:endParaRPr lang="en-GB" dirty="0" smtClean="0"/>
          </a:p>
          <a:p>
            <a:r>
              <a:rPr lang="en-GB" b="1" dirty="0" smtClean="0"/>
              <a:t>Our Innovative Approach</a:t>
            </a:r>
            <a:r>
              <a:rPr lang="en-GB" dirty="0" smtClean="0"/>
              <a:t/>
            </a:r>
            <a:br>
              <a:rPr lang="en-GB" dirty="0" smtClean="0"/>
            </a:br>
            <a:r>
              <a:rPr lang="en-GB" dirty="0" smtClean="0"/>
              <a:t>By developing leading edge solutions in technology, processes and products.</a:t>
            </a:r>
          </a:p>
          <a:p>
            <a:pPr>
              <a:buNone/>
            </a:pPr>
            <a:endParaRPr lang="en-GB" dirty="0" smtClean="0"/>
          </a:p>
          <a:p>
            <a:r>
              <a:rPr lang="en-GB" b="1" dirty="0" smtClean="0"/>
              <a:t>Our Conduct</a:t>
            </a:r>
            <a:r>
              <a:rPr lang="en-GB" dirty="0" smtClean="0"/>
              <a:t/>
            </a:r>
            <a:br>
              <a:rPr lang="en-GB" dirty="0" smtClean="0"/>
            </a:br>
            <a:r>
              <a:rPr lang="en-GB" dirty="0" smtClean="0"/>
              <a:t>By providing a safe workplace, respecting the environment, caring for our communities and demonstrating high ethical standards.</a:t>
            </a:r>
          </a:p>
          <a:p>
            <a:endParaRPr lang="en-GB" dirty="0"/>
          </a:p>
        </p:txBody>
      </p:sp>
      <p:sp>
        <p:nvSpPr>
          <p:cNvPr id="3" name="Title 2"/>
          <p:cNvSpPr>
            <a:spLocks noGrp="1"/>
          </p:cNvSpPr>
          <p:nvPr>
            <p:ph type="title"/>
          </p:nvPr>
        </p:nvSpPr>
        <p:spPr>
          <a:xfrm>
            <a:off x="457200" y="274638"/>
            <a:ext cx="3610744" cy="1143000"/>
          </a:xfrm>
        </p:spPr>
        <p:txBody>
          <a:bodyPr/>
          <a:lstStyle/>
          <a:p>
            <a:r>
              <a:rPr lang="en-GB" dirty="0" smtClean="0"/>
              <a:t>Examples</a:t>
            </a:r>
            <a:endParaRPr lang="en-GB" dirty="0"/>
          </a:p>
        </p:txBody>
      </p:sp>
      <p:pic>
        <p:nvPicPr>
          <p:cNvPr id="22530" name="Picture 2" descr="https://encrypted-tbn2.gstatic.com/images?q=tbn:ANd9GcTkftYX9I6jF8vzmIk41SsjRDXWLqenGyWZSxeOVNwpI8oal5Q6mw"/>
          <p:cNvPicPr>
            <a:picLocks noChangeAspect="1" noChangeArrowheads="1"/>
          </p:cNvPicPr>
          <p:nvPr/>
        </p:nvPicPr>
        <p:blipFill>
          <a:blip r:embed="rId3" cstate="print"/>
          <a:srcRect/>
          <a:stretch>
            <a:fillRect/>
          </a:stretch>
        </p:blipFill>
        <p:spPr bwMode="auto">
          <a:xfrm>
            <a:off x="6444208" y="0"/>
            <a:ext cx="2041401" cy="183467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2530"/>
                                        </p:tgtEl>
                                        <p:attrNameLst>
                                          <p:attrName>style.visibility</p:attrName>
                                        </p:attrNameLst>
                                      </p:cBhvr>
                                      <p:to>
                                        <p:strVal val="visible"/>
                                      </p:to>
                                    </p:set>
                                    <p:animEffect transition="in" filter="blinds(horizontal)">
                                      <p:cBhvr>
                                        <p:cTn id="12" dur="500"/>
                                        <p:tgtEl>
                                          <p:spTgt spid="22530"/>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
                                            <p:txEl>
                                              <p:pRg st="0" end="0"/>
                                            </p:txEl>
                                          </p:spTgt>
                                        </p:tgtEl>
                                        <p:attrNameLst>
                                          <p:attrName>style.visibility</p:attrName>
                                        </p:attrNameLst>
                                      </p:cBhvr>
                                      <p:to>
                                        <p:strVal val="visible"/>
                                      </p:to>
                                    </p:set>
                                    <p:animEffect transition="in" filter="blinds(horizontal)">
                                      <p:cBhvr>
                                        <p:cTn id="17" dur="500"/>
                                        <p:tgtEl>
                                          <p:spTgt spid="2">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
                                            <p:txEl>
                                              <p:pRg st="1" end="1"/>
                                            </p:txEl>
                                          </p:spTgt>
                                        </p:tgtEl>
                                        <p:attrNameLst>
                                          <p:attrName>style.visibility</p:attrName>
                                        </p:attrNameLst>
                                      </p:cBhvr>
                                      <p:to>
                                        <p:strVal val="visible"/>
                                      </p:to>
                                    </p:set>
                                    <p:animEffect transition="in" filter="blinds(horizontal)">
                                      <p:cBhvr>
                                        <p:cTn id="22" dur="500"/>
                                        <p:tgtEl>
                                          <p:spTgt spid="2">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2">
                                            <p:txEl>
                                              <p:pRg st="2" end="2"/>
                                            </p:txEl>
                                          </p:spTgt>
                                        </p:tgtEl>
                                        <p:attrNameLst>
                                          <p:attrName>style.visibility</p:attrName>
                                        </p:attrNameLst>
                                      </p:cBhvr>
                                      <p:to>
                                        <p:strVal val="visible"/>
                                      </p:to>
                                    </p:set>
                                    <p:animEffect transition="in" filter="blinds(horizontal)">
                                      <p:cBhvr>
                                        <p:cTn id="27" dur="500"/>
                                        <p:tgtEl>
                                          <p:spTgt spid="2">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2">
                                            <p:txEl>
                                              <p:pRg st="3" end="3"/>
                                            </p:txEl>
                                          </p:spTgt>
                                        </p:tgtEl>
                                        <p:attrNameLst>
                                          <p:attrName>style.visibility</p:attrName>
                                        </p:attrNameLst>
                                      </p:cBhvr>
                                      <p:to>
                                        <p:strVal val="visible"/>
                                      </p:to>
                                    </p:set>
                                    <p:animEffect transition="in" filter="blinds(horizontal)">
                                      <p:cBhvr>
                                        <p:cTn id="32" dur="500"/>
                                        <p:tgtEl>
                                          <p:spTgt spid="2">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animEffect transition="in" filter="blinds(horizontal)">
                                      <p:cBhvr>
                                        <p:cTn id="37" dur="500"/>
                                        <p:tgtEl>
                                          <p:spTgt spid="2">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2">
                                            <p:txEl>
                                              <p:pRg st="7" end="7"/>
                                            </p:txEl>
                                          </p:spTgt>
                                        </p:tgtEl>
                                        <p:attrNameLst>
                                          <p:attrName>style.visibility</p:attrName>
                                        </p:attrNameLst>
                                      </p:cBhvr>
                                      <p:to>
                                        <p:strVal val="visible"/>
                                      </p:to>
                                    </p:set>
                                    <p:animEffect transition="in" filter="blinds(horizontal)">
                                      <p:cBhvr>
                                        <p:cTn id="42" dur="500"/>
                                        <p:tgtEl>
                                          <p:spTgt spid="2">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 presetClass="entr" presetSubtype="10" fill="hold" grpId="0" nodeType="clickEffect">
                                  <p:stCondLst>
                                    <p:cond delay="0"/>
                                  </p:stCondLst>
                                  <p:childTnLst>
                                    <p:set>
                                      <p:cBhvr>
                                        <p:cTn id="46" dur="1" fill="hold">
                                          <p:stCondLst>
                                            <p:cond delay="0"/>
                                          </p:stCondLst>
                                        </p:cTn>
                                        <p:tgtEl>
                                          <p:spTgt spid="2">
                                            <p:txEl>
                                              <p:pRg st="9" end="9"/>
                                            </p:txEl>
                                          </p:spTgt>
                                        </p:tgtEl>
                                        <p:attrNameLst>
                                          <p:attrName>style.visibility</p:attrName>
                                        </p:attrNameLst>
                                      </p:cBhvr>
                                      <p:to>
                                        <p:strVal val="visible"/>
                                      </p:to>
                                    </p:set>
                                    <p:animEffect transition="in" filter="blinds(horizontal)">
                                      <p:cBhvr>
                                        <p:cTn id="47" dur="500"/>
                                        <p:tgtEl>
                                          <p:spTgt spid="2">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algn="ctr"/>
            <a:r>
              <a:rPr lang="en-GB" b="1" u="sng" dirty="0" smtClean="0"/>
              <a:t>Mission</a:t>
            </a:r>
          </a:p>
          <a:p>
            <a:r>
              <a:rPr lang="en-GB" dirty="0" smtClean="0"/>
              <a:t>Coca Cola</a:t>
            </a:r>
          </a:p>
          <a:p>
            <a:r>
              <a:rPr lang="en-GB" dirty="0" smtClean="0"/>
              <a:t>Our Roadmap starts with our mission, which is enduring. It declares our purpose as a company and serves as the standard against which we weigh our actions and decisions.</a:t>
            </a:r>
          </a:p>
          <a:p>
            <a:r>
              <a:rPr lang="en-GB" dirty="0" smtClean="0"/>
              <a:t>To refresh the world...</a:t>
            </a:r>
          </a:p>
          <a:p>
            <a:r>
              <a:rPr lang="en-GB" dirty="0" smtClean="0"/>
              <a:t>To inspire moments of optimism and happiness...</a:t>
            </a:r>
          </a:p>
          <a:p>
            <a:r>
              <a:rPr lang="en-GB" dirty="0" smtClean="0"/>
              <a:t>To create value and make a difference.</a:t>
            </a:r>
          </a:p>
          <a:p>
            <a:r>
              <a:rPr lang="en-GB" sz="1200" dirty="0" smtClean="0">
                <a:hlinkClick r:id="rId3"/>
              </a:rPr>
              <a:t>http://www.coca-colacompany.com/our-company/mission-vision-values</a:t>
            </a:r>
            <a:r>
              <a:rPr lang="en-GB" sz="1200" dirty="0" smtClean="0"/>
              <a:t> </a:t>
            </a:r>
          </a:p>
          <a:p>
            <a:endParaRPr lang="en-GB" dirty="0"/>
          </a:p>
        </p:txBody>
      </p:sp>
      <p:sp>
        <p:nvSpPr>
          <p:cNvPr id="3" name="Title 2"/>
          <p:cNvSpPr>
            <a:spLocks noGrp="1"/>
          </p:cNvSpPr>
          <p:nvPr>
            <p:ph type="title"/>
          </p:nvPr>
        </p:nvSpPr>
        <p:spPr/>
        <p:txBody>
          <a:bodyPr/>
          <a:lstStyle/>
          <a:p>
            <a:r>
              <a:rPr lang="en-GB" dirty="0" smtClean="0"/>
              <a:t>Examples......</a:t>
            </a:r>
            <a:endParaRPr lang="en-GB" dirty="0"/>
          </a:p>
        </p:txBody>
      </p:sp>
      <p:pic>
        <p:nvPicPr>
          <p:cNvPr id="4" name="Picture 2" descr="https://encrypted-tbn1.gstatic.com/images?q=tbn:ANd9GcTnWMg-dsg-cNoXmqQ18_L3ueih8OF4gN-fGgObhJg0L3loEWTj"/>
          <p:cNvPicPr>
            <a:picLocks noChangeAspect="1" noChangeArrowheads="1"/>
          </p:cNvPicPr>
          <p:nvPr/>
        </p:nvPicPr>
        <p:blipFill>
          <a:blip r:embed="rId4" cstate="print"/>
          <a:srcRect/>
          <a:stretch>
            <a:fillRect/>
          </a:stretch>
        </p:blipFill>
        <p:spPr bwMode="auto">
          <a:xfrm>
            <a:off x="6571109" y="188641"/>
            <a:ext cx="2016224" cy="201622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
                                            <p:txEl>
                                              <p:pRg st="0" end="0"/>
                                            </p:txEl>
                                          </p:spTgt>
                                        </p:tgtEl>
                                        <p:attrNameLst>
                                          <p:attrName>style.visibility</p:attrName>
                                        </p:attrNameLst>
                                      </p:cBhvr>
                                      <p:to>
                                        <p:strVal val="visible"/>
                                      </p:to>
                                    </p:set>
                                    <p:animEffect transition="in" filter="blinds(horizontal)">
                                      <p:cBhvr>
                                        <p:cTn id="17" dur="500"/>
                                        <p:tgtEl>
                                          <p:spTgt spid="2">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
                                            <p:txEl>
                                              <p:pRg st="1" end="1"/>
                                            </p:txEl>
                                          </p:spTgt>
                                        </p:tgtEl>
                                        <p:attrNameLst>
                                          <p:attrName>style.visibility</p:attrName>
                                        </p:attrNameLst>
                                      </p:cBhvr>
                                      <p:to>
                                        <p:strVal val="visible"/>
                                      </p:to>
                                    </p:set>
                                    <p:animEffect transition="in" filter="blinds(horizontal)">
                                      <p:cBhvr>
                                        <p:cTn id="22" dur="500"/>
                                        <p:tgtEl>
                                          <p:spTgt spid="2">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2">
                                            <p:txEl>
                                              <p:pRg st="2" end="2"/>
                                            </p:txEl>
                                          </p:spTgt>
                                        </p:tgtEl>
                                        <p:attrNameLst>
                                          <p:attrName>style.visibility</p:attrName>
                                        </p:attrNameLst>
                                      </p:cBhvr>
                                      <p:to>
                                        <p:strVal val="visible"/>
                                      </p:to>
                                    </p:set>
                                    <p:animEffect transition="in" filter="blinds(horizontal)">
                                      <p:cBhvr>
                                        <p:cTn id="27" dur="500"/>
                                        <p:tgtEl>
                                          <p:spTgt spid="2">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2">
                                            <p:txEl>
                                              <p:pRg st="3" end="3"/>
                                            </p:txEl>
                                          </p:spTgt>
                                        </p:tgtEl>
                                        <p:attrNameLst>
                                          <p:attrName>style.visibility</p:attrName>
                                        </p:attrNameLst>
                                      </p:cBhvr>
                                      <p:to>
                                        <p:strVal val="visible"/>
                                      </p:to>
                                    </p:set>
                                    <p:animEffect transition="in" filter="blinds(horizontal)">
                                      <p:cBhvr>
                                        <p:cTn id="32" dur="500"/>
                                        <p:tgtEl>
                                          <p:spTgt spid="2">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2">
                                            <p:txEl>
                                              <p:pRg st="4" end="4"/>
                                            </p:txEl>
                                          </p:spTgt>
                                        </p:tgtEl>
                                        <p:attrNameLst>
                                          <p:attrName>style.visibility</p:attrName>
                                        </p:attrNameLst>
                                      </p:cBhvr>
                                      <p:to>
                                        <p:strVal val="visible"/>
                                      </p:to>
                                    </p:set>
                                    <p:animEffect transition="in" filter="blinds(horizontal)">
                                      <p:cBhvr>
                                        <p:cTn id="37" dur="500"/>
                                        <p:tgtEl>
                                          <p:spTgt spid="2">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2">
                                            <p:txEl>
                                              <p:pRg st="5" end="5"/>
                                            </p:txEl>
                                          </p:spTgt>
                                        </p:tgtEl>
                                        <p:attrNameLst>
                                          <p:attrName>style.visibility</p:attrName>
                                        </p:attrNameLst>
                                      </p:cBhvr>
                                      <p:to>
                                        <p:strVal val="visible"/>
                                      </p:to>
                                    </p:set>
                                    <p:animEffect transition="in" filter="blinds(horizontal)">
                                      <p:cBhvr>
                                        <p:cTn id="42" dur="500"/>
                                        <p:tgtEl>
                                          <p:spTgt spid="2">
                                            <p:txEl>
                                              <p:pRg st="5" end="5"/>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 presetClass="entr" presetSubtype="10" fill="hold" grpId="0" nodeType="clickEffect">
                                  <p:stCondLst>
                                    <p:cond delay="0"/>
                                  </p:stCondLst>
                                  <p:childTnLst>
                                    <p:set>
                                      <p:cBhvr>
                                        <p:cTn id="46" dur="1" fill="hold">
                                          <p:stCondLst>
                                            <p:cond delay="0"/>
                                          </p:stCondLst>
                                        </p:cTn>
                                        <p:tgtEl>
                                          <p:spTgt spid="2">
                                            <p:txEl>
                                              <p:pRg st="6" end="6"/>
                                            </p:txEl>
                                          </p:spTgt>
                                        </p:tgtEl>
                                        <p:attrNameLst>
                                          <p:attrName>style.visibility</p:attrName>
                                        </p:attrNameLst>
                                      </p:cBhvr>
                                      <p:to>
                                        <p:strVal val="visible"/>
                                      </p:to>
                                    </p:set>
                                    <p:animEffect transition="in" filter="blinds(horizontal)">
                                      <p:cBhvr>
                                        <p:cTn id="47"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pPr algn="ctr"/>
            <a:r>
              <a:rPr lang="en-GB" b="1" u="sng" dirty="0" smtClean="0"/>
              <a:t>Values</a:t>
            </a:r>
          </a:p>
          <a:p>
            <a:r>
              <a:rPr lang="en-GB" b="1" dirty="0" smtClean="0"/>
              <a:t>Respect and dignity.</a:t>
            </a:r>
            <a:r>
              <a:rPr lang="en-GB" dirty="0" smtClean="0"/>
              <a:t> We value each person as an individual, respect their aspirations and commitments in life.</a:t>
            </a:r>
          </a:p>
          <a:p>
            <a:r>
              <a:rPr lang="en-GB" b="1" dirty="0" smtClean="0"/>
              <a:t>Commitment to quality of care.</a:t>
            </a:r>
            <a:r>
              <a:rPr lang="en-GB" dirty="0" smtClean="0"/>
              <a:t> We earn the trust placed in us by insisting on quality and striving to get the basics right every time: safety, confidentiality, professional and managerial integrity, accountability.</a:t>
            </a:r>
          </a:p>
          <a:p>
            <a:r>
              <a:rPr lang="en-GB" b="1" dirty="0" smtClean="0"/>
              <a:t>Compassion.</a:t>
            </a:r>
            <a:r>
              <a:rPr lang="en-GB" dirty="0" smtClean="0"/>
              <a:t> We respond with humanity and kindness to each person’s pain, distress, anxiety or need. </a:t>
            </a:r>
          </a:p>
          <a:p>
            <a:r>
              <a:rPr lang="en-GB" b="1" dirty="0" smtClean="0"/>
              <a:t>Improving lives.</a:t>
            </a:r>
            <a:r>
              <a:rPr lang="en-GB" dirty="0" smtClean="0"/>
              <a:t> We strive to improve health and well-being and people’s experiences of the NHS.</a:t>
            </a:r>
          </a:p>
          <a:p>
            <a:r>
              <a:rPr lang="en-GB" b="1" dirty="0" smtClean="0"/>
              <a:t>Working together for patients.</a:t>
            </a:r>
            <a:r>
              <a:rPr lang="en-GB" dirty="0" smtClean="0"/>
              <a:t> We put patients first in everything we do, by reaching out to staff, patients, carers, families, communities, and professionals outside the NHS. </a:t>
            </a:r>
          </a:p>
          <a:p>
            <a:r>
              <a:rPr lang="en-GB" b="1" dirty="0" smtClean="0"/>
              <a:t>Everyone counts.</a:t>
            </a:r>
            <a:r>
              <a:rPr lang="en-GB" dirty="0" smtClean="0"/>
              <a:t> We use our resources for the benefit of the whole community, and make sure nobody is excluded or left behind.</a:t>
            </a:r>
          </a:p>
          <a:p>
            <a:endParaRPr lang="en-GB" dirty="0"/>
          </a:p>
        </p:txBody>
      </p:sp>
      <p:sp>
        <p:nvSpPr>
          <p:cNvPr id="3" name="Title 2"/>
          <p:cNvSpPr>
            <a:spLocks noGrp="1"/>
          </p:cNvSpPr>
          <p:nvPr>
            <p:ph type="title"/>
          </p:nvPr>
        </p:nvSpPr>
        <p:spPr>
          <a:xfrm>
            <a:off x="457200" y="274638"/>
            <a:ext cx="4114800" cy="1143000"/>
          </a:xfrm>
        </p:spPr>
        <p:txBody>
          <a:bodyPr/>
          <a:lstStyle/>
          <a:p>
            <a:r>
              <a:rPr lang="en-GB" dirty="0" smtClean="0"/>
              <a:t>Examples.....</a:t>
            </a:r>
            <a:endParaRPr lang="en-GB" dirty="0"/>
          </a:p>
        </p:txBody>
      </p:sp>
      <p:pic>
        <p:nvPicPr>
          <p:cNvPr id="12290" name="Picture 2" descr="https://encrypted-tbn2.gstatic.com/images?q=tbn:ANd9GcTwlDBAo5idyH_kTAj1p03tDB-kXrmRSZr4RV2cEHAi4ALtBFW-Gw"/>
          <p:cNvPicPr>
            <a:picLocks noChangeAspect="1" noChangeArrowheads="1"/>
          </p:cNvPicPr>
          <p:nvPr/>
        </p:nvPicPr>
        <p:blipFill>
          <a:blip r:embed="rId3" cstate="print"/>
          <a:srcRect/>
          <a:stretch>
            <a:fillRect/>
          </a:stretch>
        </p:blipFill>
        <p:spPr bwMode="auto">
          <a:xfrm>
            <a:off x="5364088" y="188640"/>
            <a:ext cx="3362325" cy="136207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12290"/>
                                        </p:tgtEl>
                                        <p:attrNameLst>
                                          <p:attrName>style.visibility</p:attrName>
                                        </p:attrNameLst>
                                      </p:cBhvr>
                                      <p:to>
                                        <p:strVal val="visible"/>
                                      </p:to>
                                    </p:set>
                                    <p:animEffect transition="in" filter="blinds(horizontal)">
                                      <p:cBhvr>
                                        <p:cTn id="12" dur="500"/>
                                        <p:tgtEl>
                                          <p:spTgt spid="12290"/>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
                                            <p:txEl>
                                              <p:pRg st="0" end="0"/>
                                            </p:txEl>
                                          </p:spTgt>
                                        </p:tgtEl>
                                        <p:attrNameLst>
                                          <p:attrName>style.visibility</p:attrName>
                                        </p:attrNameLst>
                                      </p:cBhvr>
                                      <p:to>
                                        <p:strVal val="visible"/>
                                      </p:to>
                                    </p:set>
                                    <p:animEffect transition="in" filter="blinds(horizontal)">
                                      <p:cBhvr>
                                        <p:cTn id="17" dur="500"/>
                                        <p:tgtEl>
                                          <p:spTgt spid="2">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
                                            <p:txEl>
                                              <p:pRg st="1" end="1"/>
                                            </p:txEl>
                                          </p:spTgt>
                                        </p:tgtEl>
                                        <p:attrNameLst>
                                          <p:attrName>style.visibility</p:attrName>
                                        </p:attrNameLst>
                                      </p:cBhvr>
                                      <p:to>
                                        <p:strVal val="visible"/>
                                      </p:to>
                                    </p:set>
                                    <p:animEffect transition="in" filter="blinds(horizontal)">
                                      <p:cBhvr>
                                        <p:cTn id="22" dur="500"/>
                                        <p:tgtEl>
                                          <p:spTgt spid="2">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2">
                                            <p:txEl>
                                              <p:pRg st="2" end="2"/>
                                            </p:txEl>
                                          </p:spTgt>
                                        </p:tgtEl>
                                        <p:attrNameLst>
                                          <p:attrName>style.visibility</p:attrName>
                                        </p:attrNameLst>
                                      </p:cBhvr>
                                      <p:to>
                                        <p:strVal val="visible"/>
                                      </p:to>
                                    </p:set>
                                    <p:animEffect transition="in" filter="blinds(horizontal)">
                                      <p:cBhvr>
                                        <p:cTn id="27" dur="500"/>
                                        <p:tgtEl>
                                          <p:spTgt spid="2">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2">
                                            <p:txEl>
                                              <p:pRg st="3" end="3"/>
                                            </p:txEl>
                                          </p:spTgt>
                                        </p:tgtEl>
                                        <p:attrNameLst>
                                          <p:attrName>style.visibility</p:attrName>
                                        </p:attrNameLst>
                                      </p:cBhvr>
                                      <p:to>
                                        <p:strVal val="visible"/>
                                      </p:to>
                                    </p:set>
                                    <p:animEffect transition="in" filter="blinds(horizontal)">
                                      <p:cBhvr>
                                        <p:cTn id="32" dur="500"/>
                                        <p:tgtEl>
                                          <p:spTgt spid="2">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2">
                                            <p:txEl>
                                              <p:pRg st="4" end="4"/>
                                            </p:txEl>
                                          </p:spTgt>
                                        </p:tgtEl>
                                        <p:attrNameLst>
                                          <p:attrName>style.visibility</p:attrName>
                                        </p:attrNameLst>
                                      </p:cBhvr>
                                      <p:to>
                                        <p:strVal val="visible"/>
                                      </p:to>
                                    </p:set>
                                    <p:animEffect transition="in" filter="blinds(horizontal)">
                                      <p:cBhvr>
                                        <p:cTn id="37" dur="500"/>
                                        <p:tgtEl>
                                          <p:spTgt spid="2">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2">
                                            <p:txEl>
                                              <p:pRg st="5" end="5"/>
                                            </p:txEl>
                                          </p:spTgt>
                                        </p:tgtEl>
                                        <p:attrNameLst>
                                          <p:attrName>style.visibility</p:attrName>
                                        </p:attrNameLst>
                                      </p:cBhvr>
                                      <p:to>
                                        <p:strVal val="visible"/>
                                      </p:to>
                                    </p:set>
                                    <p:animEffect transition="in" filter="blinds(horizontal)">
                                      <p:cBhvr>
                                        <p:cTn id="42" dur="500"/>
                                        <p:tgtEl>
                                          <p:spTgt spid="2">
                                            <p:txEl>
                                              <p:pRg st="5" end="5"/>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 presetClass="entr" presetSubtype="10" fill="hold" grpId="0" nodeType="clickEffect">
                                  <p:stCondLst>
                                    <p:cond delay="0"/>
                                  </p:stCondLst>
                                  <p:childTnLst>
                                    <p:set>
                                      <p:cBhvr>
                                        <p:cTn id="46" dur="1" fill="hold">
                                          <p:stCondLst>
                                            <p:cond delay="0"/>
                                          </p:stCondLst>
                                        </p:cTn>
                                        <p:tgtEl>
                                          <p:spTgt spid="2">
                                            <p:txEl>
                                              <p:pRg st="6" end="6"/>
                                            </p:txEl>
                                          </p:spTgt>
                                        </p:tgtEl>
                                        <p:attrNameLst>
                                          <p:attrName>style.visibility</p:attrName>
                                        </p:attrNameLst>
                                      </p:cBhvr>
                                      <p:to>
                                        <p:strVal val="visible"/>
                                      </p:to>
                                    </p:set>
                                    <p:animEffect transition="in" filter="blinds(horizontal)">
                                      <p:cBhvr>
                                        <p:cTn id="47"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 The nature of the organisation and its strategy will indicate the most appropriate structure for the organisation’s  different functions and activities.</a:t>
            </a:r>
          </a:p>
          <a:p>
            <a:endParaRPr lang="en-GB" dirty="0" smtClean="0"/>
          </a:p>
          <a:p>
            <a:r>
              <a:rPr lang="en-GB" b="1" dirty="0" smtClean="0"/>
              <a:t> </a:t>
            </a:r>
            <a:r>
              <a:rPr lang="en-GB" dirty="0" smtClean="0"/>
              <a:t>An </a:t>
            </a:r>
            <a:r>
              <a:rPr lang="en-GB" b="1" dirty="0" smtClean="0"/>
              <a:t>organisational structure </a:t>
            </a:r>
            <a:r>
              <a:rPr lang="en-GB" dirty="0" smtClean="0"/>
              <a:t>exemplifies how job tasks are formally divided, grouped ad coordinated.</a:t>
            </a:r>
            <a:endParaRPr lang="en-GB" dirty="0"/>
          </a:p>
        </p:txBody>
      </p:sp>
      <p:sp>
        <p:nvSpPr>
          <p:cNvPr id="3" name="Title 2"/>
          <p:cNvSpPr>
            <a:spLocks noGrp="1"/>
          </p:cNvSpPr>
          <p:nvPr>
            <p:ph type="title"/>
          </p:nvPr>
        </p:nvSpPr>
        <p:spPr/>
        <p:txBody>
          <a:bodyPr/>
          <a:lstStyle/>
          <a:p>
            <a:pPr algn="ctr"/>
            <a:r>
              <a:rPr lang="en-GB" dirty="0" smtClean="0"/>
              <a:t>Structure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An organisation is made up of many departments and areas, for example,</a:t>
            </a:r>
          </a:p>
          <a:p>
            <a:pPr>
              <a:buFontTx/>
              <a:buChar char="-"/>
            </a:pPr>
            <a:r>
              <a:rPr lang="en-GB" dirty="0" smtClean="0"/>
              <a:t>Administration</a:t>
            </a:r>
          </a:p>
          <a:p>
            <a:pPr>
              <a:buFontTx/>
              <a:buChar char="-"/>
            </a:pPr>
            <a:r>
              <a:rPr lang="en-GB" dirty="0" smtClean="0"/>
              <a:t>Finance</a:t>
            </a:r>
          </a:p>
          <a:p>
            <a:pPr>
              <a:buFontTx/>
              <a:buChar char="-"/>
            </a:pPr>
            <a:r>
              <a:rPr lang="en-GB" dirty="0" smtClean="0"/>
              <a:t>Human Resources</a:t>
            </a:r>
          </a:p>
          <a:p>
            <a:pPr>
              <a:buFontTx/>
              <a:buChar char="-"/>
            </a:pPr>
            <a:r>
              <a:rPr lang="en-GB" dirty="0" smtClean="0"/>
              <a:t>Information Systems</a:t>
            </a:r>
          </a:p>
          <a:p>
            <a:pPr>
              <a:buFontTx/>
              <a:buChar char="-"/>
            </a:pPr>
            <a:r>
              <a:rPr lang="en-GB" dirty="0" smtClean="0"/>
              <a:t>Marketing</a:t>
            </a:r>
          </a:p>
          <a:p>
            <a:pPr>
              <a:buFontTx/>
              <a:buChar char="-"/>
            </a:pPr>
            <a:r>
              <a:rPr lang="en-GB" dirty="0" smtClean="0"/>
              <a:t>Operation &amp;</a:t>
            </a:r>
          </a:p>
          <a:p>
            <a:pPr>
              <a:buFontTx/>
              <a:buChar char="-"/>
            </a:pPr>
            <a:r>
              <a:rPr lang="en-GB" dirty="0" smtClean="0"/>
              <a:t>Sales </a:t>
            </a:r>
            <a:endParaRPr lang="en-GB" dirty="0"/>
          </a:p>
        </p:txBody>
      </p:sp>
      <p:sp>
        <p:nvSpPr>
          <p:cNvPr id="3" name="Title 2"/>
          <p:cNvSpPr>
            <a:spLocks noGrp="1"/>
          </p:cNvSpPr>
          <p:nvPr>
            <p:ph type="title"/>
          </p:nvPr>
        </p:nvSpPr>
        <p:spPr/>
        <p:txBody>
          <a:bodyPr/>
          <a:lstStyle/>
          <a:p>
            <a:r>
              <a:rPr lang="en-GB" dirty="0" smtClean="0"/>
              <a:t>Structure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blinds(horizontal)">
                                      <p:cBhvr>
                                        <p:cTn id="17" dur="500"/>
                                        <p:tgtEl>
                                          <p:spTgt spid="2">
                                            <p:txEl>
                                              <p:pRg st="1" end="1"/>
                                            </p:txEl>
                                          </p:spTgt>
                                        </p:tgtEl>
                                      </p:cBhvr>
                                    </p:animEffect>
                                  </p:childTnLst>
                                </p:cTn>
                              </p:par>
                              <p:par>
                                <p:cTn id="18" presetID="3" presetClass="entr" presetSubtype="10" fill="hold" nodeType="withEffect">
                                  <p:stCondLst>
                                    <p:cond delay="0"/>
                                  </p:stCondLst>
                                  <p:childTnLst>
                                    <p:set>
                                      <p:cBhvr>
                                        <p:cTn id="19" dur="1" fill="hold">
                                          <p:stCondLst>
                                            <p:cond delay="0"/>
                                          </p:stCondLst>
                                        </p:cTn>
                                        <p:tgtEl>
                                          <p:spTgt spid="2">
                                            <p:txEl>
                                              <p:pRg st="2" end="2"/>
                                            </p:txEl>
                                          </p:spTgt>
                                        </p:tgtEl>
                                        <p:attrNameLst>
                                          <p:attrName>style.visibility</p:attrName>
                                        </p:attrNameLst>
                                      </p:cBhvr>
                                      <p:to>
                                        <p:strVal val="visible"/>
                                      </p:to>
                                    </p:set>
                                    <p:animEffect transition="in" filter="blinds(horizontal)">
                                      <p:cBhvr>
                                        <p:cTn id="20" dur="500"/>
                                        <p:tgtEl>
                                          <p:spTgt spid="2">
                                            <p:txEl>
                                              <p:pRg st="2" end="2"/>
                                            </p:txEl>
                                          </p:spTgt>
                                        </p:tgtEl>
                                      </p:cBhvr>
                                    </p:animEffect>
                                  </p:childTnLst>
                                </p:cTn>
                              </p:par>
                              <p:par>
                                <p:cTn id="21" presetID="3" presetClass="entr" presetSubtype="10" fill="hold" nodeType="with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animEffect transition="in" filter="blinds(horizontal)">
                                      <p:cBhvr>
                                        <p:cTn id="23" dur="500"/>
                                        <p:tgtEl>
                                          <p:spTgt spid="2">
                                            <p:txEl>
                                              <p:pRg st="3" end="3"/>
                                            </p:txEl>
                                          </p:spTgt>
                                        </p:tgtEl>
                                      </p:cBhvr>
                                    </p:animEffect>
                                  </p:childTnLst>
                                </p:cTn>
                              </p:par>
                              <p:par>
                                <p:cTn id="24" presetID="3" presetClass="entr" presetSubtype="10" fill="hold" nodeType="withEffect">
                                  <p:stCondLst>
                                    <p:cond delay="0"/>
                                  </p:stCondLst>
                                  <p:childTnLst>
                                    <p:set>
                                      <p:cBhvr>
                                        <p:cTn id="25" dur="1" fill="hold">
                                          <p:stCondLst>
                                            <p:cond delay="0"/>
                                          </p:stCondLst>
                                        </p:cTn>
                                        <p:tgtEl>
                                          <p:spTgt spid="2">
                                            <p:txEl>
                                              <p:pRg st="4" end="4"/>
                                            </p:txEl>
                                          </p:spTgt>
                                        </p:tgtEl>
                                        <p:attrNameLst>
                                          <p:attrName>style.visibility</p:attrName>
                                        </p:attrNameLst>
                                      </p:cBhvr>
                                      <p:to>
                                        <p:strVal val="visible"/>
                                      </p:to>
                                    </p:set>
                                    <p:animEffect transition="in" filter="blinds(horizontal)">
                                      <p:cBhvr>
                                        <p:cTn id="26" dur="500"/>
                                        <p:tgtEl>
                                          <p:spTgt spid="2">
                                            <p:txEl>
                                              <p:pRg st="4" end="4"/>
                                            </p:txEl>
                                          </p:spTgt>
                                        </p:tgtEl>
                                      </p:cBhvr>
                                    </p:animEffect>
                                  </p:childTnLst>
                                </p:cTn>
                              </p:par>
                              <p:par>
                                <p:cTn id="27" presetID="3" presetClass="entr" presetSubtype="10" fill="hold" nodeType="withEffect">
                                  <p:stCondLst>
                                    <p:cond delay="0"/>
                                  </p:stCondLst>
                                  <p:childTnLst>
                                    <p:set>
                                      <p:cBhvr>
                                        <p:cTn id="28" dur="1" fill="hold">
                                          <p:stCondLst>
                                            <p:cond delay="0"/>
                                          </p:stCondLst>
                                        </p:cTn>
                                        <p:tgtEl>
                                          <p:spTgt spid="2">
                                            <p:txEl>
                                              <p:pRg st="5" end="5"/>
                                            </p:txEl>
                                          </p:spTgt>
                                        </p:tgtEl>
                                        <p:attrNameLst>
                                          <p:attrName>style.visibility</p:attrName>
                                        </p:attrNameLst>
                                      </p:cBhvr>
                                      <p:to>
                                        <p:strVal val="visible"/>
                                      </p:to>
                                    </p:set>
                                    <p:animEffect transition="in" filter="blinds(horizontal)">
                                      <p:cBhvr>
                                        <p:cTn id="29" dur="500"/>
                                        <p:tgtEl>
                                          <p:spTgt spid="2">
                                            <p:txEl>
                                              <p:pRg st="5" end="5"/>
                                            </p:txEl>
                                          </p:spTgt>
                                        </p:tgtEl>
                                      </p:cBhvr>
                                    </p:animEffect>
                                  </p:childTnLst>
                                </p:cTn>
                              </p:par>
                              <p:par>
                                <p:cTn id="30" presetID="3" presetClass="entr" presetSubtype="10" fill="hold" nodeType="withEffect">
                                  <p:stCondLst>
                                    <p:cond delay="0"/>
                                  </p:stCondLst>
                                  <p:childTnLst>
                                    <p:set>
                                      <p:cBhvr>
                                        <p:cTn id="31" dur="1" fill="hold">
                                          <p:stCondLst>
                                            <p:cond delay="0"/>
                                          </p:stCondLst>
                                        </p:cTn>
                                        <p:tgtEl>
                                          <p:spTgt spid="2">
                                            <p:txEl>
                                              <p:pRg st="6" end="6"/>
                                            </p:txEl>
                                          </p:spTgt>
                                        </p:tgtEl>
                                        <p:attrNameLst>
                                          <p:attrName>style.visibility</p:attrName>
                                        </p:attrNameLst>
                                      </p:cBhvr>
                                      <p:to>
                                        <p:strVal val="visible"/>
                                      </p:to>
                                    </p:set>
                                    <p:animEffect transition="in" filter="blinds(horizontal)">
                                      <p:cBhvr>
                                        <p:cTn id="32" dur="500"/>
                                        <p:tgtEl>
                                          <p:spTgt spid="2">
                                            <p:txEl>
                                              <p:pRg st="6" end="6"/>
                                            </p:txEl>
                                          </p:spTgt>
                                        </p:tgtEl>
                                      </p:cBhvr>
                                    </p:animEffect>
                                  </p:childTnLst>
                                </p:cTn>
                              </p:par>
                              <p:par>
                                <p:cTn id="33" presetID="3" presetClass="entr" presetSubtype="10" fill="hold" nodeType="with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animEffect transition="in" filter="blinds(horizontal)">
                                      <p:cBhvr>
                                        <p:cTn id="35" dur="500"/>
                                        <p:tgtEl>
                                          <p:spTgt spid="2">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pPr marL="365760" lvl="1" indent="-256032">
              <a:spcBef>
                <a:spcPts val="400"/>
              </a:spcBef>
              <a:buSzPct val="68000"/>
              <a:buFont typeface="Wingdings 3"/>
              <a:buChar char=""/>
            </a:pPr>
            <a:r>
              <a:rPr lang="en-GB" sz="2900" dirty="0" smtClean="0"/>
              <a:t>An organisational structure can be seen as a formal </a:t>
            </a:r>
            <a:r>
              <a:rPr lang="en-GB" sz="2700" dirty="0" smtClean="0"/>
              <a:t>arrangement of jobs within a company</a:t>
            </a:r>
          </a:p>
          <a:p>
            <a:pPr marL="365760" lvl="1" indent="-256032">
              <a:spcBef>
                <a:spcPts val="400"/>
              </a:spcBef>
              <a:buSzPct val="68000"/>
              <a:buNone/>
            </a:pPr>
            <a:endParaRPr lang="en-GB" sz="2700" dirty="0" smtClean="0"/>
          </a:p>
          <a:p>
            <a:r>
              <a:rPr lang="en-GB" dirty="0" smtClean="0"/>
              <a:t>Why businesses need this kind of formal structure?</a:t>
            </a:r>
          </a:p>
          <a:p>
            <a:pPr lvl="1">
              <a:buFont typeface="Arial" pitchFamily="34" charset="0"/>
              <a:buChar char="•"/>
            </a:pPr>
            <a:r>
              <a:rPr lang="en-GB" sz="2700" dirty="0" smtClean="0"/>
              <a:t>To manage the process of allocating the resources</a:t>
            </a:r>
          </a:p>
          <a:p>
            <a:pPr lvl="2"/>
            <a:r>
              <a:rPr lang="en-GB" sz="2700" dirty="0" smtClean="0"/>
              <a:t>Divide work into specific jobs and department</a:t>
            </a:r>
          </a:p>
          <a:p>
            <a:pPr lvl="2"/>
            <a:r>
              <a:rPr lang="en-GB" sz="2700" dirty="0" smtClean="0"/>
              <a:t>Assign tasks and responsibilities associated with individual jobs.</a:t>
            </a:r>
          </a:p>
          <a:p>
            <a:endParaRPr lang="en-GB" dirty="0"/>
          </a:p>
        </p:txBody>
      </p:sp>
      <p:sp>
        <p:nvSpPr>
          <p:cNvPr id="3" name="Title 2"/>
          <p:cNvSpPr>
            <a:spLocks noGrp="1"/>
          </p:cNvSpPr>
          <p:nvPr>
            <p:ph type="title"/>
          </p:nvPr>
        </p:nvSpPr>
        <p:spPr/>
        <p:txBody>
          <a:bodyPr/>
          <a:lstStyle/>
          <a:p>
            <a:pPr algn="ctr"/>
            <a:r>
              <a:rPr lang="en-GB" dirty="0" smtClean="0"/>
              <a:t>Structure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blinds(horizontal)">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blinds(horizontal)">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blinds(horizontal)">
                                      <p:cBhvr>
                                        <p:cTn id="32"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Highlight the division of labour (i.e. It’s a way for us to know who does what). </a:t>
            </a:r>
          </a:p>
          <a:p>
            <a:r>
              <a:rPr lang="en-GB" dirty="0" smtClean="0"/>
              <a:t>Achieve efficiency  in the utilisation of its resources.</a:t>
            </a:r>
          </a:p>
          <a:p>
            <a:r>
              <a:rPr lang="en-GB" dirty="0" smtClean="0"/>
              <a:t>Ensure the accountability of individuals.</a:t>
            </a:r>
          </a:p>
          <a:p>
            <a:r>
              <a:rPr lang="en-GB" dirty="0" smtClean="0"/>
              <a:t>Provide a framework of communication.</a:t>
            </a:r>
          </a:p>
        </p:txBody>
      </p:sp>
      <p:sp>
        <p:nvSpPr>
          <p:cNvPr id="3" name="Title 2"/>
          <p:cNvSpPr>
            <a:spLocks noGrp="1"/>
          </p:cNvSpPr>
          <p:nvPr>
            <p:ph type="title"/>
          </p:nvPr>
        </p:nvSpPr>
        <p:spPr/>
        <p:txBody>
          <a:bodyPr>
            <a:normAutofit fontScale="90000"/>
          </a:bodyPr>
          <a:lstStyle/>
          <a:p>
            <a:pPr algn="ctr"/>
            <a:r>
              <a:rPr lang="en-GB" dirty="0" smtClean="0"/>
              <a:t>By Having a Structure, an Organisation Should be Able to: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blinds(horizontal)">
                                      <p:cBhvr>
                                        <p:cTn id="17" dur="500"/>
                                        <p:tgtEl>
                                          <p:spTgt spid="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2">
                                            <p:txEl>
                                              <p:pRg st="2" end="2"/>
                                            </p:txEl>
                                          </p:spTgt>
                                        </p:tgtEl>
                                        <p:attrNameLst>
                                          <p:attrName>style.visibility</p:attrName>
                                        </p:attrNameLst>
                                      </p:cBhvr>
                                      <p:to>
                                        <p:strVal val="visible"/>
                                      </p:to>
                                    </p:set>
                                    <p:animEffect transition="in" filter="blinds(horizontal)">
                                      <p:cBhvr>
                                        <p:cTn id="22" dur="500"/>
                                        <p:tgtEl>
                                          <p:spTgt spid="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2">
                                            <p:txEl>
                                              <p:pRg st="3" end="3"/>
                                            </p:txEl>
                                          </p:spTgt>
                                        </p:tgtEl>
                                        <p:attrNameLst>
                                          <p:attrName>style.visibility</p:attrName>
                                        </p:attrNameLst>
                                      </p:cBhvr>
                                      <p:to>
                                        <p:strVal val="visible"/>
                                      </p:to>
                                    </p:set>
                                    <p:animEffect transition="in" filter="blinds(horizontal)">
                                      <p:cBhvr>
                                        <p:cTn id="27"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None/>
            </a:pPr>
            <a:endParaRPr lang="en-GB" dirty="0"/>
          </a:p>
        </p:txBody>
      </p:sp>
      <p:sp>
        <p:nvSpPr>
          <p:cNvPr id="3" name="Title 2"/>
          <p:cNvSpPr>
            <a:spLocks noGrp="1"/>
          </p:cNvSpPr>
          <p:nvPr>
            <p:ph type="title"/>
          </p:nvPr>
        </p:nvSpPr>
        <p:spPr/>
        <p:txBody>
          <a:bodyPr/>
          <a:lstStyle/>
          <a:p>
            <a:pPr algn="ctr"/>
            <a:r>
              <a:rPr lang="en-GB" dirty="0" smtClean="0"/>
              <a:t>Division of Labour</a:t>
            </a:r>
            <a:endParaRPr lang="en-GB" dirty="0"/>
          </a:p>
        </p:txBody>
      </p:sp>
      <p:sp>
        <p:nvSpPr>
          <p:cNvPr id="5" name="TextBox 4"/>
          <p:cNvSpPr txBox="1"/>
          <p:nvPr/>
        </p:nvSpPr>
        <p:spPr>
          <a:xfrm>
            <a:off x="4211961" y="1556792"/>
            <a:ext cx="4608512" cy="1138773"/>
          </a:xfrm>
          <a:prstGeom prst="rect">
            <a:avLst/>
          </a:prstGeom>
          <a:noFill/>
        </p:spPr>
        <p:txBody>
          <a:bodyPr wrap="square" rtlCol="0">
            <a:spAutoFit/>
          </a:bodyPr>
          <a:lstStyle/>
          <a:p>
            <a:r>
              <a:rPr lang="en-GB" b="1" dirty="0" smtClean="0"/>
              <a:t>Major Purpose of Function</a:t>
            </a:r>
          </a:p>
          <a:p>
            <a:r>
              <a:rPr lang="en-GB" dirty="0" smtClean="0"/>
              <a:t> -</a:t>
            </a:r>
            <a:r>
              <a:rPr lang="en-GB" sz="1600" dirty="0" smtClean="0"/>
              <a:t>Most common</a:t>
            </a:r>
          </a:p>
          <a:p>
            <a:r>
              <a:rPr lang="en-GB" sz="1600" dirty="0" smtClean="0"/>
              <a:t>Staff grouped together in accordance to specialisation</a:t>
            </a:r>
            <a:endParaRPr lang="en-GB" sz="1600" dirty="0"/>
          </a:p>
        </p:txBody>
      </p:sp>
      <p:sp>
        <p:nvSpPr>
          <p:cNvPr id="6" name="TextBox 5"/>
          <p:cNvSpPr txBox="1"/>
          <p:nvPr/>
        </p:nvSpPr>
        <p:spPr>
          <a:xfrm rot="10800000" flipH="1" flipV="1">
            <a:off x="5364088" y="2822158"/>
            <a:ext cx="3240361" cy="2092881"/>
          </a:xfrm>
          <a:prstGeom prst="rect">
            <a:avLst/>
          </a:prstGeom>
          <a:noFill/>
        </p:spPr>
        <p:txBody>
          <a:bodyPr wrap="square" rtlCol="0">
            <a:spAutoFit/>
          </a:bodyPr>
          <a:lstStyle/>
          <a:p>
            <a:r>
              <a:rPr lang="en-GB" b="1" dirty="0" smtClean="0"/>
              <a:t>Product of Service</a:t>
            </a:r>
          </a:p>
          <a:p>
            <a:pPr>
              <a:buFontTx/>
              <a:buChar char="-"/>
            </a:pPr>
            <a:r>
              <a:rPr lang="en-GB" sz="1600" dirty="0" smtClean="0"/>
              <a:t>Different specialists are integrated into separate, semi-autonomous units</a:t>
            </a:r>
          </a:p>
          <a:p>
            <a:pPr>
              <a:buFontTx/>
              <a:buChar char="-"/>
            </a:pPr>
            <a:r>
              <a:rPr lang="en-GB" sz="1600" dirty="0" smtClean="0"/>
              <a:t>Common in large diversified organisation</a:t>
            </a:r>
          </a:p>
          <a:p>
            <a:pPr>
              <a:buFontTx/>
              <a:buChar char="-"/>
            </a:pPr>
            <a:r>
              <a:rPr lang="en-GB" sz="1600" dirty="0" smtClean="0"/>
              <a:t>Production line</a:t>
            </a:r>
          </a:p>
          <a:p>
            <a:pPr>
              <a:buFontTx/>
              <a:buChar char="-"/>
            </a:pPr>
            <a:r>
              <a:rPr lang="en-GB" sz="1600" dirty="0" smtClean="0"/>
              <a:t>Hospital</a:t>
            </a:r>
          </a:p>
        </p:txBody>
      </p:sp>
      <p:sp>
        <p:nvSpPr>
          <p:cNvPr id="7" name="TextBox 6"/>
          <p:cNvSpPr txBox="1"/>
          <p:nvPr/>
        </p:nvSpPr>
        <p:spPr>
          <a:xfrm>
            <a:off x="3851920" y="5157192"/>
            <a:ext cx="3528392" cy="861774"/>
          </a:xfrm>
          <a:prstGeom prst="rect">
            <a:avLst/>
          </a:prstGeom>
          <a:noFill/>
        </p:spPr>
        <p:txBody>
          <a:bodyPr wrap="square" rtlCol="0">
            <a:spAutoFit/>
          </a:bodyPr>
          <a:lstStyle/>
          <a:p>
            <a:r>
              <a:rPr lang="en-GB" b="1" dirty="0" smtClean="0"/>
              <a:t>Location</a:t>
            </a:r>
          </a:p>
          <a:p>
            <a:r>
              <a:rPr lang="en-GB" sz="1600" dirty="0" smtClean="0"/>
              <a:t>- Different services are provided at different sites</a:t>
            </a:r>
            <a:endParaRPr lang="en-GB" sz="1600" dirty="0"/>
          </a:p>
        </p:txBody>
      </p:sp>
      <p:sp>
        <p:nvSpPr>
          <p:cNvPr id="8" name="Explosion 1 7"/>
          <p:cNvSpPr/>
          <p:nvPr/>
        </p:nvSpPr>
        <p:spPr>
          <a:xfrm>
            <a:off x="2771800" y="2852936"/>
            <a:ext cx="2736304" cy="2016224"/>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p:cNvSpPr txBox="1"/>
          <p:nvPr/>
        </p:nvSpPr>
        <p:spPr>
          <a:xfrm>
            <a:off x="3275856" y="3356992"/>
            <a:ext cx="1584176" cy="646331"/>
          </a:xfrm>
          <a:prstGeom prst="rect">
            <a:avLst/>
          </a:prstGeom>
          <a:noFill/>
        </p:spPr>
        <p:txBody>
          <a:bodyPr wrap="square" rtlCol="0">
            <a:spAutoFit/>
          </a:bodyPr>
          <a:lstStyle/>
          <a:p>
            <a:pPr algn="ctr"/>
            <a:r>
              <a:rPr lang="en-GB" dirty="0" smtClean="0"/>
              <a:t>    Division             of labour</a:t>
            </a:r>
            <a:endParaRPr lang="en-GB" dirty="0"/>
          </a:p>
        </p:txBody>
      </p:sp>
      <p:sp>
        <p:nvSpPr>
          <p:cNvPr id="10" name="TextBox 9"/>
          <p:cNvSpPr txBox="1"/>
          <p:nvPr/>
        </p:nvSpPr>
        <p:spPr>
          <a:xfrm>
            <a:off x="467544" y="4365104"/>
            <a:ext cx="2880320" cy="1384995"/>
          </a:xfrm>
          <a:prstGeom prst="rect">
            <a:avLst/>
          </a:prstGeom>
          <a:noFill/>
        </p:spPr>
        <p:txBody>
          <a:bodyPr wrap="square" rtlCol="0">
            <a:spAutoFit/>
          </a:bodyPr>
          <a:lstStyle/>
          <a:p>
            <a:r>
              <a:rPr lang="en-GB" b="1" dirty="0" smtClean="0"/>
              <a:t>Nature of work performed</a:t>
            </a:r>
            <a:r>
              <a:rPr lang="en-GB" dirty="0" smtClean="0"/>
              <a:t> </a:t>
            </a:r>
          </a:p>
          <a:p>
            <a:r>
              <a:rPr lang="en-GB" sz="1600" dirty="0" smtClean="0"/>
              <a:t>Division may be in accordance with the nature of work performed</a:t>
            </a:r>
            <a:endParaRPr lang="en-GB" sz="1600" b="1" dirty="0"/>
          </a:p>
        </p:txBody>
      </p:sp>
      <p:sp>
        <p:nvSpPr>
          <p:cNvPr id="11" name="TextBox 10"/>
          <p:cNvSpPr txBox="1"/>
          <p:nvPr/>
        </p:nvSpPr>
        <p:spPr>
          <a:xfrm>
            <a:off x="395536" y="1844824"/>
            <a:ext cx="3096344" cy="1354217"/>
          </a:xfrm>
          <a:prstGeom prst="rect">
            <a:avLst/>
          </a:prstGeom>
          <a:noFill/>
        </p:spPr>
        <p:txBody>
          <a:bodyPr wrap="square" rtlCol="0">
            <a:spAutoFit/>
          </a:bodyPr>
          <a:lstStyle/>
          <a:p>
            <a:r>
              <a:rPr lang="en-GB" b="1" dirty="0" smtClean="0"/>
              <a:t>Common Time scales</a:t>
            </a:r>
          </a:p>
          <a:p>
            <a:r>
              <a:rPr lang="en-GB" sz="1600" dirty="0" smtClean="0"/>
              <a:t>- Division may be as a result of  when tasks need to be completed by, i.e. shift working</a:t>
            </a:r>
            <a:endParaRPr lang="en-GB" sz="1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box(in)">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linds(horizontal)">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linds(horizontal)">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blinds(horizontal)">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blinds(horizontal)">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blinds(horizontal)">
                                      <p:cBhvr>
                                        <p:cTn id="3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P spid="7" grpId="0"/>
      <p:bldP spid="8" grpId="0" animBg="1"/>
      <p:bldP spid="10" grpId="0"/>
      <p:bldP spid="11"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After division of labour comes the task of deciding whether the organisation should be centralised or decentralised.</a:t>
            </a:r>
          </a:p>
          <a:p>
            <a:endParaRPr lang="en-GB" dirty="0" smtClean="0"/>
          </a:p>
          <a:p>
            <a:r>
              <a:rPr lang="en-GB" dirty="0" smtClean="0"/>
              <a:t>Both have good and bad points to offer.</a:t>
            </a:r>
            <a:endParaRPr lang="en-GB" dirty="0"/>
          </a:p>
        </p:txBody>
      </p:sp>
      <p:sp>
        <p:nvSpPr>
          <p:cNvPr id="3" name="Title 2"/>
          <p:cNvSpPr>
            <a:spLocks noGrp="1"/>
          </p:cNvSpPr>
          <p:nvPr>
            <p:ph type="title"/>
          </p:nvPr>
        </p:nvSpPr>
        <p:spPr/>
        <p:txBody>
          <a:bodyPr>
            <a:normAutofit fontScale="90000"/>
          </a:bodyPr>
          <a:lstStyle/>
          <a:p>
            <a:pPr algn="ctr"/>
            <a:r>
              <a:rPr lang="en-GB" dirty="0" smtClean="0"/>
              <a:t>What Comes After the Division of Labour?</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57200" y="1481138"/>
          <a:ext cx="8229600" cy="5217160"/>
        </p:xfrm>
        <a:graphic>
          <a:graphicData uri="http://schemas.openxmlformats.org/drawingml/2006/table">
            <a:tbl>
              <a:tblPr firstRow="1" bandRow="1">
                <a:tableStyleId>{5C22544A-7EE6-4342-B048-85BDC9FD1C3A}</a:tableStyleId>
              </a:tblPr>
              <a:tblGrid>
                <a:gridCol w="4114800"/>
                <a:gridCol w="4114800"/>
              </a:tblGrid>
              <a:tr h="370840">
                <a:tc>
                  <a:txBody>
                    <a:bodyPr/>
                    <a:lstStyle/>
                    <a:p>
                      <a:r>
                        <a:rPr lang="en-GB" dirty="0" smtClean="0"/>
                        <a:t>Centralisation </a:t>
                      </a:r>
                      <a:endParaRPr lang="en-GB" dirty="0"/>
                    </a:p>
                  </a:txBody>
                  <a:tcPr/>
                </a:tc>
                <a:tc>
                  <a:txBody>
                    <a:bodyPr/>
                    <a:lstStyle/>
                    <a:p>
                      <a:r>
                        <a:rPr lang="en-GB" dirty="0" smtClean="0"/>
                        <a:t>Decentralisation </a:t>
                      </a:r>
                      <a:endParaRPr lang="en-GB" dirty="0"/>
                    </a:p>
                  </a:txBody>
                  <a:tcPr/>
                </a:tc>
              </a:tr>
              <a:tr h="370840">
                <a:tc>
                  <a:txBody>
                    <a:bodyPr/>
                    <a:lstStyle/>
                    <a:p>
                      <a:r>
                        <a:rPr lang="en-GB" dirty="0" smtClean="0"/>
                        <a:t>The degree to which decision</a:t>
                      </a:r>
                      <a:r>
                        <a:rPr lang="en-GB" baseline="0" dirty="0" smtClean="0"/>
                        <a:t> making is concentrated at a single point in the organisation </a:t>
                      </a:r>
                      <a:endParaRPr lang="en-GB" dirty="0"/>
                    </a:p>
                  </a:txBody>
                  <a:tcPr/>
                </a:tc>
                <a:tc>
                  <a:txBody>
                    <a:bodyPr/>
                    <a:lstStyle/>
                    <a:p>
                      <a:r>
                        <a:rPr lang="en-GB" dirty="0" smtClean="0"/>
                        <a:t>Lower</a:t>
                      </a:r>
                      <a:r>
                        <a:rPr lang="en-GB" baseline="0" dirty="0" smtClean="0"/>
                        <a:t> level managers and staff are able to be part of the decision making process</a:t>
                      </a:r>
                      <a:endParaRPr lang="en-GB" dirty="0"/>
                    </a:p>
                  </a:txBody>
                  <a:tcPr/>
                </a:tc>
              </a:tr>
              <a:tr h="370840">
                <a:tc>
                  <a:txBody>
                    <a:bodyPr/>
                    <a:lstStyle/>
                    <a:p>
                      <a:r>
                        <a:rPr lang="en-GB" dirty="0" smtClean="0"/>
                        <a:t>Highly focused,</a:t>
                      </a:r>
                      <a:r>
                        <a:rPr lang="en-GB" baseline="0" dirty="0" smtClean="0"/>
                        <a:t> prescriptive</a:t>
                      </a:r>
                      <a:endParaRPr lang="en-GB" dirty="0"/>
                    </a:p>
                  </a:txBody>
                  <a:tcPr/>
                </a:tc>
                <a:tc>
                  <a:txBody>
                    <a:bodyPr/>
                    <a:lstStyle/>
                    <a:p>
                      <a:r>
                        <a:rPr lang="en-GB" dirty="0" smtClean="0"/>
                        <a:t>Greater involvement</a:t>
                      </a:r>
                      <a:r>
                        <a:rPr lang="en-GB" baseline="0" dirty="0" smtClean="0"/>
                        <a:t> from staff from all levels, in turn encourages employee engagement</a:t>
                      </a:r>
                    </a:p>
                  </a:txBody>
                  <a:tcPr/>
                </a:tc>
              </a:tr>
              <a:tr h="370840">
                <a:tc>
                  <a:txBody>
                    <a:bodyPr/>
                    <a:lstStyle/>
                    <a:p>
                      <a:r>
                        <a:rPr lang="en-GB" dirty="0" smtClean="0"/>
                        <a:t>Top-level managers</a:t>
                      </a:r>
                      <a:r>
                        <a:rPr lang="en-GB" baseline="0" dirty="0" smtClean="0"/>
                        <a:t> making decisions with little input from lower levels.</a:t>
                      </a:r>
                      <a:endParaRPr lang="en-GB" dirty="0"/>
                    </a:p>
                  </a:txBody>
                  <a:tcPr/>
                </a:tc>
                <a:tc>
                  <a:txBody>
                    <a:bodyPr/>
                    <a:lstStyle/>
                    <a:p>
                      <a:r>
                        <a:rPr lang="en-GB" dirty="0" smtClean="0"/>
                        <a:t>Has</a:t>
                      </a:r>
                      <a:r>
                        <a:rPr lang="en-GB" baseline="0" dirty="0" smtClean="0"/>
                        <a:t> a positive effect on improving the motivation and morale of the employees</a:t>
                      </a:r>
                      <a:endParaRPr lang="en-GB" dirty="0"/>
                    </a:p>
                  </a:txBody>
                  <a:tcPr/>
                </a:tc>
              </a:tr>
              <a:tr h="370840">
                <a:tc>
                  <a:txBody>
                    <a:bodyPr/>
                    <a:lstStyle/>
                    <a:p>
                      <a:r>
                        <a:rPr lang="en-GB" dirty="0" smtClean="0"/>
                        <a:t>Preventing sub-units from becoming too independent </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More in keeping with developments in</a:t>
                      </a:r>
                      <a:r>
                        <a:rPr lang="en-GB" baseline="0" dirty="0" smtClean="0"/>
                        <a:t> flatter and more flexible structures</a:t>
                      </a:r>
                      <a:endParaRPr lang="en-GB" dirty="0" smtClean="0"/>
                    </a:p>
                    <a:p>
                      <a:endParaRPr lang="en-GB" dirty="0"/>
                    </a:p>
                  </a:txBody>
                  <a:tcPr/>
                </a:tc>
              </a:tr>
              <a:tr h="370840">
                <a:tc>
                  <a:txBody>
                    <a:bodyPr/>
                    <a:lstStyle/>
                    <a:p>
                      <a:r>
                        <a:rPr lang="en-GB" dirty="0" smtClean="0"/>
                        <a:t>Improve decision making</a:t>
                      </a:r>
                      <a:r>
                        <a:rPr lang="en-GB" baseline="0" dirty="0" smtClean="0"/>
                        <a:t> which might be slower as a result of diffused authority</a:t>
                      </a:r>
                      <a:endParaRPr lang="en-GB" dirty="0"/>
                    </a:p>
                  </a:txBody>
                  <a:tcPr/>
                </a:tc>
                <a:tc>
                  <a:txBody>
                    <a:bodyPr/>
                    <a:lstStyle/>
                    <a:p>
                      <a:endParaRPr lang="en-GB" dirty="0"/>
                    </a:p>
                  </a:txBody>
                  <a:tcPr/>
                </a:tc>
              </a:tr>
            </a:tbl>
          </a:graphicData>
        </a:graphic>
      </p:graphicFrame>
      <p:sp>
        <p:nvSpPr>
          <p:cNvPr id="3" name="Title 2"/>
          <p:cNvSpPr>
            <a:spLocks noGrp="1"/>
          </p:cNvSpPr>
          <p:nvPr>
            <p:ph type="title"/>
          </p:nvPr>
        </p:nvSpPr>
        <p:spPr/>
        <p:txBody>
          <a:bodyPr>
            <a:normAutofit fontScale="90000"/>
          </a:bodyPr>
          <a:lstStyle/>
          <a:p>
            <a:pPr algn="ctr"/>
            <a:r>
              <a:rPr lang="en-GB" dirty="0" smtClean="0"/>
              <a:t>Centralisation vs. Decentralisation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There are many different types of structures to be had.....</a:t>
            </a:r>
          </a:p>
          <a:p>
            <a:pPr>
              <a:buNone/>
            </a:pPr>
            <a:endParaRPr lang="en-GB" dirty="0" smtClean="0"/>
          </a:p>
          <a:p>
            <a:r>
              <a:rPr lang="en-GB" dirty="0" smtClean="0"/>
              <a:t>Divisional</a:t>
            </a:r>
          </a:p>
          <a:p>
            <a:r>
              <a:rPr lang="en-GB" dirty="0" smtClean="0"/>
              <a:t>Matrix</a:t>
            </a:r>
          </a:p>
          <a:p>
            <a:r>
              <a:rPr lang="en-GB" dirty="0" smtClean="0"/>
              <a:t>Hierarchical </a:t>
            </a:r>
          </a:p>
          <a:p>
            <a:r>
              <a:rPr lang="en-GB" dirty="0" smtClean="0"/>
              <a:t>Virtual Organisation</a:t>
            </a:r>
          </a:p>
          <a:p>
            <a:endParaRPr lang="en-GB" dirty="0" smtClean="0"/>
          </a:p>
        </p:txBody>
      </p:sp>
      <p:sp>
        <p:nvSpPr>
          <p:cNvPr id="3" name="Title 2"/>
          <p:cNvSpPr>
            <a:spLocks noGrp="1"/>
          </p:cNvSpPr>
          <p:nvPr>
            <p:ph type="title"/>
          </p:nvPr>
        </p:nvSpPr>
        <p:spPr/>
        <p:txBody>
          <a:bodyPr/>
          <a:lstStyle/>
          <a:p>
            <a:r>
              <a:rPr lang="en-GB" dirty="0" smtClean="0"/>
              <a:t>The Structures then.......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par>
                                <p:cTn id="18" presetID="3" presetClass="entr" presetSubtype="10" fill="hold" nodeType="withEffect">
                                  <p:stCondLst>
                                    <p:cond delay="0"/>
                                  </p:stCondLst>
                                  <p:childTnLst>
                                    <p:set>
                                      <p:cBhvr>
                                        <p:cTn id="19" dur="1" fill="hold">
                                          <p:stCondLst>
                                            <p:cond delay="0"/>
                                          </p:stCondLst>
                                        </p:cTn>
                                        <p:tgtEl>
                                          <p:spTgt spid="2">
                                            <p:txEl>
                                              <p:pRg st="3" end="3"/>
                                            </p:txEl>
                                          </p:spTgt>
                                        </p:tgtEl>
                                        <p:attrNameLst>
                                          <p:attrName>style.visibility</p:attrName>
                                        </p:attrNameLst>
                                      </p:cBhvr>
                                      <p:to>
                                        <p:strVal val="visible"/>
                                      </p:to>
                                    </p:set>
                                    <p:animEffect transition="in" filter="blinds(horizontal)">
                                      <p:cBhvr>
                                        <p:cTn id="20" dur="500"/>
                                        <p:tgtEl>
                                          <p:spTgt spid="2">
                                            <p:txEl>
                                              <p:pRg st="3" end="3"/>
                                            </p:txEl>
                                          </p:spTgt>
                                        </p:tgtEl>
                                      </p:cBhvr>
                                    </p:animEffect>
                                  </p:childTnLst>
                                </p:cTn>
                              </p:par>
                              <p:par>
                                <p:cTn id="21" presetID="3" presetClass="entr" presetSubtype="10" fill="hold" nodeType="with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animEffect transition="in" filter="blinds(horizontal)">
                                      <p:cBhvr>
                                        <p:cTn id="23" dur="500"/>
                                        <p:tgtEl>
                                          <p:spTgt spid="2">
                                            <p:txEl>
                                              <p:pRg st="4" end="4"/>
                                            </p:txEl>
                                          </p:spTgt>
                                        </p:tgtEl>
                                      </p:cBhvr>
                                    </p:animEffect>
                                  </p:childTnLst>
                                </p:cTn>
                              </p:par>
                              <p:par>
                                <p:cTn id="24" presetID="3" presetClass="entr" presetSubtype="10" fill="hold" nodeType="withEffect">
                                  <p:stCondLst>
                                    <p:cond delay="0"/>
                                  </p:stCondLst>
                                  <p:childTnLst>
                                    <p:set>
                                      <p:cBhvr>
                                        <p:cTn id="25" dur="1" fill="hold">
                                          <p:stCondLst>
                                            <p:cond delay="0"/>
                                          </p:stCondLst>
                                        </p:cTn>
                                        <p:tgtEl>
                                          <p:spTgt spid="2">
                                            <p:txEl>
                                              <p:pRg st="5" end="5"/>
                                            </p:txEl>
                                          </p:spTgt>
                                        </p:tgtEl>
                                        <p:attrNameLst>
                                          <p:attrName>style.visibility</p:attrName>
                                        </p:attrNameLst>
                                      </p:cBhvr>
                                      <p:to>
                                        <p:strVal val="visible"/>
                                      </p:to>
                                    </p:set>
                                    <p:animEffect transition="in" filter="blinds(horizontal)">
                                      <p:cBhvr>
                                        <p:cTn id="26"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You have 15 minutes in pairs to research a structure and feedback to the class</a:t>
            </a:r>
          </a:p>
          <a:p>
            <a:endParaRPr lang="en-GB" dirty="0" smtClean="0"/>
          </a:p>
          <a:p>
            <a:pPr>
              <a:buNone/>
            </a:pPr>
            <a:endParaRPr lang="en-GB" dirty="0"/>
          </a:p>
        </p:txBody>
      </p:sp>
      <p:sp>
        <p:nvSpPr>
          <p:cNvPr id="3" name="Title 2"/>
          <p:cNvSpPr>
            <a:spLocks noGrp="1"/>
          </p:cNvSpPr>
          <p:nvPr>
            <p:ph type="title"/>
          </p:nvPr>
        </p:nvSpPr>
        <p:spPr/>
        <p:txBody>
          <a:bodyPr/>
          <a:lstStyle/>
          <a:p>
            <a:pPr algn="ctr"/>
            <a:r>
              <a:rPr lang="en-GB" dirty="0" smtClean="0"/>
              <a:t>	Activity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Divisional Structure</a:t>
            </a:r>
            <a:endParaRPr lang="en-GB" dirty="0"/>
          </a:p>
        </p:txBody>
      </p:sp>
      <p:pic>
        <p:nvPicPr>
          <p:cNvPr id="52228" name="Picture 4" descr="http://www.emeraldinsight.com/content_images/fig/0010330103002.png"/>
          <p:cNvPicPr>
            <a:picLocks noChangeAspect="1" noChangeArrowheads="1"/>
          </p:cNvPicPr>
          <p:nvPr/>
        </p:nvPicPr>
        <p:blipFill>
          <a:blip r:embed="rId3" cstate="print"/>
          <a:srcRect/>
          <a:stretch>
            <a:fillRect/>
          </a:stretch>
        </p:blipFill>
        <p:spPr bwMode="auto">
          <a:xfrm>
            <a:off x="971600" y="1412776"/>
            <a:ext cx="6744072" cy="4381501"/>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52228"/>
                                        </p:tgtEl>
                                        <p:attrNameLst>
                                          <p:attrName>style.visibility</p:attrName>
                                        </p:attrNameLst>
                                      </p:cBhvr>
                                      <p:to>
                                        <p:strVal val="visible"/>
                                      </p:to>
                                    </p:set>
                                    <p:animEffect transition="in" filter="blinds(horizontal)">
                                      <p:cBhvr>
                                        <p:cTn id="12" dur="500"/>
                                        <p:tgtEl>
                                          <p:spTgt spid="522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Matrix Structure</a:t>
            </a:r>
            <a:endParaRPr lang="en-GB" dirty="0"/>
          </a:p>
        </p:txBody>
      </p:sp>
      <p:pic>
        <p:nvPicPr>
          <p:cNvPr id="56322" name="Picture 2" descr="Figure 3 Matrix Structure"/>
          <p:cNvPicPr>
            <a:picLocks noChangeAspect="1" noChangeArrowheads="1"/>
          </p:cNvPicPr>
          <p:nvPr/>
        </p:nvPicPr>
        <p:blipFill>
          <a:blip r:embed="rId3" cstate="print"/>
          <a:srcRect/>
          <a:stretch>
            <a:fillRect/>
          </a:stretch>
        </p:blipFill>
        <p:spPr bwMode="auto">
          <a:xfrm>
            <a:off x="1115616" y="1412776"/>
            <a:ext cx="7056784" cy="432048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56322"/>
                                        </p:tgtEl>
                                        <p:attrNameLst>
                                          <p:attrName>style.visibility</p:attrName>
                                        </p:attrNameLst>
                                      </p:cBhvr>
                                      <p:to>
                                        <p:strVal val="visible"/>
                                      </p:to>
                                    </p:set>
                                    <p:animEffect transition="in" filter="blinds(horizontal)">
                                      <p:cBhvr>
                                        <p:cTn id="12" dur="500"/>
                                        <p:tgtEl>
                                          <p:spTgt spid="563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Hierarchical Structure</a:t>
            </a:r>
            <a:endParaRPr lang="en-GB" dirty="0"/>
          </a:p>
        </p:txBody>
      </p:sp>
      <p:pic>
        <p:nvPicPr>
          <p:cNvPr id="57346" name="Picture 2" descr="http://www.bized.co.uk/sites/bized/files/images/diagrams/small/orgstruc_hier.gif"/>
          <p:cNvPicPr>
            <a:picLocks noChangeAspect="1" noChangeArrowheads="1"/>
          </p:cNvPicPr>
          <p:nvPr/>
        </p:nvPicPr>
        <p:blipFill>
          <a:blip r:embed="rId3" cstate="print"/>
          <a:srcRect/>
          <a:stretch>
            <a:fillRect/>
          </a:stretch>
        </p:blipFill>
        <p:spPr bwMode="auto">
          <a:xfrm>
            <a:off x="1547664" y="1628800"/>
            <a:ext cx="5976664" cy="417646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57346"/>
                                        </p:tgtEl>
                                        <p:attrNameLst>
                                          <p:attrName>style.visibility</p:attrName>
                                        </p:attrNameLst>
                                      </p:cBhvr>
                                      <p:to>
                                        <p:strVal val="visible"/>
                                      </p:to>
                                    </p:set>
                                    <p:animEffect transition="in" filter="blinds(horizontal)">
                                      <p:cBhvr>
                                        <p:cTn id="12" dur="500"/>
                                        <p:tgtEl>
                                          <p:spTgt spid="573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Virtual Organisation</a:t>
            </a:r>
            <a:endParaRPr lang="en-GB" dirty="0"/>
          </a:p>
        </p:txBody>
      </p:sp>
      <p:pic>
        <p:nvPicPr>
          <p:cNvPr id="59394" name="Picture 2" descr="http://www.emeraldinsight.com/content_images/fig/0070321111002.png"/>
          <p:cNvPicPr>
            <a:picLocks noChangeAspect="1" noChangeArrowheads="1"/>
          </p:cNvPicPr>
          <p:nvPr/>
        </p:nvPicPr>
        <p:blipFill>
          <a:blip r:embed="rId3" cstate="print"/>
          <a:srcRect/>
          <a:stretch>
            <a:fillRect/>
          </a:stretch>
        </p:blipFill>
        <p:spPr bwMode="auto">
          <a:xfrm>
            <a:off x="1475656" y="1988840"/>
            <a:ext cx="7200900" cy="433387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59394"/>
                                        </p:tgtEl>
                                        <p:attrNameLst>
                                          <p:attrName>style.visibility</p:attrName>
                                        </p:attrNameLst>
                                      </p:cBhvr>
                                      <p:to>
                                        <p:strVal val="visible"/>
                                      </p:to>
                                    </p:set>
                                    <p:animEffect transition="in" filter="blinds(horizontal)">
                                      <p:cBhvr>
                                        <p:cTn id="12" dur="500"/>
                                        <p:tgtEl>
                                          <p:spTgt spid="593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 structure can be seen as a skeleton which holds the organisation together</a:t>
            </a:r>
          </a:p>
          <a:p>
            <a:r>
              <a:rPr lang="en-GB" dirty="0" smtClean="0"/>
              <a:t>You have been introduced to 4 different types of structures, each structure brings something different to the development and eventual success of the organisation.</a:t>
            </a:r>
            <a:endParaRPr lang="en-GB" dirty="0"/>
          </a:p>
        </p:txBody>
      </p:sp>
      <p:sp>
        <p:nvSpPr>
          <p:cNvPr id="3" name="Title 2"/>
          <p:cNvSpPr>
            <a:spLocks noGrp="1"/>
          </p:cNvSpPr>
          <p:nvPr>
            <p:ph type="title"/>
          </p:nvPr>
        </p:nvSpPr>
        <p:spPr/>
        <p:txBody>
          <a:bodyPr>
            <a:normAutofit/>
          </a:bodyPr>
          <a:lstStyle/>
          <a:p>
            <a:pPr algn="ctr"/>
            <a:r>
              <a:rPr lang="en-GB" dirty="0" smtClean="0"/>
              <a:t>Class Summary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blinds(horizontal)">
                                      <p:cBhvr>
                                        <p:cTn id="17"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By now you should be able to </a:t>
            </a:r>
          </a:p>
          <a:p>
            <a:pPr>
              <a:buFont typeface="Arial" pitchFamily="34" charset="0"/>
              <a:buChar char="•"/>
            </a:pPr>
            <a:r>
              <a:rPr lang="en-GB" dirty="0" smtClean="0"/>
              <a:t>Define the terms “vision”, “mission” “values” and “strategy.”</a:t>
            </a:r>
          </a:p>
          <a:p>
            <a:pPr>
              <a:buFont typeface="Arial" pitchFamily="34" charset="0"/>
              <a:buChar char="•"/>
            </a:pPr>
            <a:r>
              <a:rPr lang="en-GB" dirty="0" smtClean="0"/>
              <a:t>Understand the importance of these terms</a:t>
            </a:r>
          </a:p>
          <a:p>
            <a:pPr>
              <a:buFont typeface="Arial" pitchFamily="34" charset="0"/>
              <a:buChar char="•"/>
            </a:pPr>
            <a:r>
              <a:rPr lang="en-GB" dirty="0" smtClean="0"/>
              <a:t>Define the term “organisational structure”</a:t>
            </a:r>
          </a:p>
          <a:p>
            <a:pPr>
              <a:buFont typeface="Arial" pitchFamily="34" charset="0"/>
              <a:buChar char="•"/>
            </a:pPr>
            <a:r>
              <a:rPr lang="en-GB" dirty="0" smtClean="0"/>
              <a:t>Demonstrate an awareness and understanding of why certain organisational structures are adopted</a:t>
            </a:r>
          </a:p>
          <a:p>
            <a:pPr>
              <a:buFont typeface="Arial" pitchFamily="34" charset="0"/>
              <a:buChar char="•"/>
            </a:pPr>
            <a:endParaRPr lang="en-GB" dirty="0" smtClean="0"/>
          </a:p>
          <a:p>
            <a:pPr>
              <a:buFont typeface="Arial" pitchFamily="34" charset="0"/>
              <a:buChar char="•"/>
            </a:pPr>
            <a:endParaRPr lang="en-GB" dirty="0" smtClean="0"/>
          </a:p>
          <a:p>
            <a:endParaRPr lang="en-GB" dirty="0"/>
          </a:p>
        </p:txBody>
      </p:sp>
      <p:sp>
        <p:nvSpPr>
          <p:cNvPr id="3" name="Title 2"/>
          <p:cNvSpPr>
            <a:spLocks noGrp="1"/>
          </p:cNvSpPr>
          <p:nvPr>
            <p:ph type="title"/>
          </p:nvPr>
        </p:nvSpPr>
        <p:spPr/>
        <p:txBody>
          <a:bodyPr/>
          <a:lstStyle/>
          <a:p>
            <a:pPr algn="ctr"/>
            <a:r>
              <a:rPr lang="en-GB" dirty="0" smtClean="0"/>
              <a:t>Class Summary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blinds(horizontal)">
                                      <p:cBhvr>
                                        <p:cTn id="17" dur="500"/>
                                        <p:tgtEl>
                                          <p:spTgt spid="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
                                            <p:txEl>
                                              <p:pRg st="2" end="2"/>
                                            </p:txEl>
                                          </p:spTgt>
                                        </p:tgtEl>
                                        <p:attrNameLst>
                                          <p:attrName>style.visibility</p:attrName>
                                        </p:attrNameLst>
                                      </p:cBhvr>
                                      <p:to>
                                        <p:strVal val="visible"/>
                                      </p:to>
                                    </p:set>
                                    <p:animEffect transition="in" filter="blinds(horizontal)">
                                      <p:cBhvr>
                                        <p:cTn id="22" dur="500"/>
                                        <p:tgtEl>
                                          <p:spTgt spid="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2">
                                            <p:txEl>
                                              <p:pRg st="3" end="3"/>
                                            </p:txEl>
                                          </p:spTgt>
                                        </p:tgtEl>
                                        <p:attrNameLst>
                                          <p:attrName>style.visibility</p:attrName>
                                        </p:attrNameLst>
                                      </p:cBhvr>
                                      <p:to>
                                        <p:strVal val="visible"/>
                                      </p:to>
                                    </p:set>
                                    <p:animEffect transition="in" filter="blinds(horizontal)">
                                      <p:cBhvr>
                                        <p:cTn id="27" dur="500"/>
                                        <p:tgtEl>
                                          <p:spTgt spid="2">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2">
                                            <p:txEl>
                                              <p:pRg st="4" end="4"/>
                                            </p:txEl>
                                          </p:spTgt>
                                        </p:tgtEl>
                                        <p:attrNameLst>
                                          <p:attrName>style.visibility</p:attrName>
                                        </p:attrNameLst>
                                      </p:cBhvr>
                                      <p:to>
                                        <p:strVal val="visible"/>
                                      </p:to>
                                    </p:set>
                                    <p:animEffect transition="in" filter="blinds(horizontal)">
                                      <p:cBhvr>
                                        <p:cTn id="32"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Remember each structure brings something different to the development and eventual success of the organisation</a:t>
            </a:r>
          </a:p>
          <a:p>
            <a:r>
              <a:rPr lang="en-GB" dirty="0" smtClean="0"/>
              <a:t>Remember to think of the organisational core purpose</a:t>
            </a:r>
            <a:endParaRPr lang="en-GB" dirty="0"/>
          </a:p>
        </p:txBody>
      </p:sp>
      <p:sp>
        <p:nvSpPr>
          <p:cNvPr id="3" name="Title 2"/>
          <p:cNvSpPr>
            <a:spLocks noGrp="1"/>
          </p:cNvSpPr>
          <p:nvPr>
            <p:ph type="title"/>
          </p:nvPr>
        </p:nvSpPr>
        <p:spPr/>
        <p:txBody>
          <a:bodyPr/>
          <a:lstStyle/>
          <a:p>
            <a:pPr algn="ctr"/>
            <a:r>
              <a:rPr lang="en-GB" dirty="0" smtClean="0"/>
              <a:t>Class Summary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blinds(horizontal)">
                                      <p:cBhvr>
                                        <p:cTn id="17"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err="1" smtClean="0"/>
              <a:t>Kew.J</a:t>
            </a:r>
            <a:r>
              <a:rPr lang="en-GB" dirty="0" smtClean="0"/>
              <a:t> &amp; Stredwick,J. (2010)</a:t>
            </a:r>
            <a:r>
              <a:rPr lang="en-GB" i="1" dirty="0" smtClean="0"/>
              <a:t> Human Resource Management in a Business Context. London: CIPD</a:t>
            </a:r>
          </a:p>
          <a:p>
            <a:endParaRPr lang="en-GB" i="1" dirty="0" smtClean="0"/>
          </a:p>
          <a:p>
            <a:r>
              <a:rPr lang="en-GB" dirty="0" smtClean="0"/>
              <a:t>Mullins, L.J. (2010) </a:t>
            </a:r>
            <a:r>
              <a:rPr lang="en-GB" i="1" dirty="0" smtClean="0"/>
              <a:t>Management &amp; Organisational Behaviour </a:t>
            </a:r>
            <a:r>
              <a:rPr lang="en-GB" dirty="0" smtClean="0"/>
              <a:t>. </a:t>
            </a:r>
            <a:r>
              <a:rPr lang="en-GB" i="1" dirty="0" smtClean="0"/>
              <a:t>Harlow: Pearson Education Limited</a:t>
            </a:r>
            <a:r>
              <a:rPr lang="en-GB" dirty="0" smtClean="0"/>
              <a:t> </a:t>
            </a:r>
            <a:endParaRPr lang="en-GB" dirty="0"/>
          </a:p>
        </p:txBody>
      </p:sp>
      <p:sp>
        <p:nvSpPr>
          <p:cNvPr id="3" name="Title 2"/>
          <p:cNvSpPr>
            <a:spLocks noGrp="1"/>
          </p:cNvSpPr>
          <p:nvPr>
            <p:ph type="title"/>
          </p:nvPr>
        </p:nvSpPr>
        <p:spPr/>
        <p:txBody>
          <a:bodyPr/>
          <a:lstStyle/>
          <a:p>
            <a:pPr algn="ctr"/>
            <a:r>
              <a:rPr lang="en-GB" dirty="0" smtClean="0"/>
              <a:t>References</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ustom 1">
      <a:dk1>
        <a:sysClr val="windowText" lastClr="000000"/>
      </a:dk1>
      <a:lt1>
        <a:sysClr val="window" lastClr="FFFFFF"/>
      </a:lt1>
      <a:dk2>
        <a:srgbClr val="464646"/>
      </a:dk2>
      <a:lt2>
        <a:srgbClr val="DEF5FA"/>
      </a:lt2>
      <a:accent1>
        <a:srgbClr val="DA1F28"/>
      </a:accent1>
      <a:accent2>
        <a:srgbClr val="DA1F28"/>
      </a:accent2>
      <a:accent3>
        <a:srgbClr val="92D050"/>
      </a:accent3>
      <a:accent4>
        <a:srgbClr val="000000"/>
      </a:accent4>
      <a:accent5>
        <a:srgbClr val="000000"/>
      </a:accent5>
      <a:accent6>
        <a:srgbClr val="FF0000"/>
      </a:accent6>
      <a:hlink>
        <a:srgbClr val="92D050"/>
      </a:hlink>
      <a:folHlink>
        <a:srgbClr val="FF000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478</TotalTime>
  <Words>2002</Words>
  <Application>Microsoft Office PowerPoint</Application>
  <PresentationFormat>On-screen Show (4:3)</PresentationFormat>
  <Paragraphs>213</Paragraphs>
  <Slides>32</Slides>
  <Notes>18</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Concourse</vt:lpstr>
      <vt:lpstr>Week 2</vt:lpstr>
      <vt:lpstr>Class Aim</vt:lpstr>
      <vt:lpstr>Class Objectives</vt:lpstr>
      <vt:lpstr>Organisational Structure</vt:lpstr>
      <vt:lpstr> Strategic Planning  </vt:lpstr>
      <vt:lpstr>Strategic Planning</vt:lpstr>
      <vt:lpstr>The Organisation’s Purpose</vt:lpstr>
      <vt:lpstr>Slide 8</vt:lpstr>
      <vt:lpstr>Vision</vt:lpstr>
      <vt:lpstr>Mission</vt:lpstr>
      <vt:lpstr>Values</vt:lpstr>
      <vt:lpstr>Vision, Mission and Values</vt:lpstr>
      <vt:lpstr>Examples</vt:lpstr>
      <vt:lpstr>Examples......</vt:lpstr>
      <vt:lpstr>Examples.....</vt:lpstr>
      <vt:lpstr>Structure</vt:lpstr>
      <vt:lpstr>Structure ....</vt:lpstr>
      <vt:lpstr>Structure </vt:lpstr>
      <vt:lpstr>By Having a Structure, an Organisation Should be Able to: </vt:lpstr>
      <vt:lpstr>Division of Labour</vt:lpstr>
      <vt:lpstr>What Comes After the Division of Labour?</vt:lpstr>
      <vt:lpstr>Centralisation vs. Decentralisation </vt:lpstr>
      <vt:lpstr>The Structures then.......</vt:lpstr>
      <vt:lpstr> Activity</vt:lpstr>
      <vt:lpstr>Divisional Structure</vt:lpstr>
      <vt:lpstr>Matrix Structure</vt:lpstr>
      <vt:lpstr>Hierarchical Structure</vt:lpstr>
      <vt:lpstr>Virtual Organisation</vt:lpstr>
      <vt:lpstr>Class Summary</vt:lpstr>
      <vt:lpstr>Class Summary</vt:lpstr>
      <vt:lpstr>Class Summary</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dc:title>
  <dc:creator>kevlar</dc:creator>
  <cp:lastModifiedBy>kevlar</cp:lastModifiedBy>
  <cp:revision>53</cp:revision>
  <dcterms:created xsi:type="dcterms:W3CDTF">2013-02-08T20:14:34Z</dcterms:created>
  <dcterms:modified xsi:type="dcterms:W3CDTF">2013-02-12T20:32:59Z</dcterms:modified>
</cp:coreProperties>
</file>