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64" r:id="rId4"/>
  </p:sldMasterIdLst>
  <p:notesMasterIdLst>
    <p:notesMasterId r:id="rId17"/>
  </p:notesMasterIdLst>
  <p:handoutMasterIdLst>
    <p:handoutMasterId r:id="rId18"/>
  </p:handoutMasterIdLst>
  <p:sldIdLst>
    <p:sldId id="295" r:id="rId5"/>
    <p:sldId id="296" r:id="rId6"/>
    <p:sldId id="294" r:id="rId7"/>
    <p:sldId id="299" r:id="rId8"/>
    <p:sldId id="303" r:id="rId9"/>
    <p:sldId id="304" r:id="rId10"/>
    <p:sldId id="285" r:id="rId11"/>
    <p:sldId id="298" r:id="rId12"/>
    <p:sldId id="300" r:id="rId13"/>
    <p:sldId id="282" r:id="rId14"/>
    <p:sldId id="286" r:id="rId15"/>
    <p:sldId id="26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6" autoAdjust="0"/>
    <p:restoredTop sz="91293" autoAdjust="0"/>
  </p:normalViewPr>
  <p:slideViewPr>
    <p:cSldViewPr snapToGrid="0">
      <p:cViewPr>
        <p:scale>
          <a:sx n="83" d="100"/>
          <a:sy n="83" d="100"/>
        </p:scale>
        <p:origin x="390" y="78"/>
      </p:cViewPr>
      <p:guideLst/>
    </p:cSldViewPr>
  </p:slideViewPr>
  <p:outlineViewPr>
    <p:cViewPr>
      <p:scale>
        <a:sx n="33" d="100"/>
        <a:sy n="33" d="100"/>
      </p:scale>
      <p:origin x="0" y="-489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2673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A81869F-F6FC-6A0D-CE07-6B540E550EE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A6B6C1-6185-79F5-23C8-927538634E4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41E86C-C6B4-424D-8295-67D3386172F0}" type="datetimeFigureOut">
              <a:rPr lang="en-US" smtClean="0"/>
              <a:t>3/27/2026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5153B-EAEA-CF1E-30D7-16C2E64586B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2AFB7-47EE-893B-5887-BDC37DCA5F0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F94707-CAF6-40B0-A7EA-C5F3C63CBD6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4112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88D07-B188-44E4-ABBB-6994C1A52936}" type="datetimeFigureOut">
              <a:rPr lang="en-US" smtClean="0"/>
              <a:t>3/27/2026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42455A-0D23-4EAB-9AF9-2CC2B3066B0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77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61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9605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2679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5847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E349C-B9C7-0AB5-7D69-2939F1A89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B36551-9FAB-759D-31AC-31E9535B2F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1A45AF-23DC-17F6-5515-C0C48824F3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A7A7C4-A4D3-DAF3-EE3C-D2814B45F5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989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6540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1488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0997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3753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9071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951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63674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18782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32361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08489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6516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18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464DCA-A9BF-A892-3059-84E13570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702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46308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7757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1989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45913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548640" anchor="b" anchorCtr="0">
            <a:noAutofit/>
          </a:bodyPr>
          <a:lstStyle>
            <a:lvl1pPr>
              <a:defRPr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8344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Click to add title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0" y="2108201"/>
            <a:ext cx="10058399" cy="3760891"/>
          </a:xfrm>
        </p:spPr>
        <p:txBody>
          <a:bodyPr lIns="91440">
            <a:normAutofit/>
          </a:bodyPr>
          <a:lstStyle>
            <a:lvl1pPr marL="347472" indent="-347472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Char char="•"/>
              <a:defRPr sz="3000"/>
            </a:lvl1pPr>
            <a:lvl2pPr>
              <a:spcBef>
                <a:spcPts val="1200"/>
              </a:spcBef>
              <a:spcAft>
                <a:spcPts val="200"/>
              </a:spcAft>
              <a:defRPr sz="3000"/>
            </a:lvl2pPr>
            <a:lvl3pPr>
              <a:spcBef>
                <a:spcPts val="1200"/>
              </a:spcBef>
              <a:spcAft>
                <a:spcPts val="200"/>
              </a:spcAft>
              <a:defRPr sz="3000"/>
            </a:lvl3pPr>
            <a:lvl4pPr>
              <a:spcBef>
                <a:spcPts val="1200"/>
              </a:spcBef>
              <a:spcAft>
                <a:spcPts val="200"/>
              </a:spcAft>
              <a:defRPr sz="3000"/>
            </a:lvl4pPr>
            <a:lvl5pPr>
              <a:spcBef>
                <a:spcPts val="1200"/>
              </a:spcBef>
              <a:spcAft>
                <a:spcPts val="200"/>
              </a:spcAft>
              <a:defRPr sz="3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481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54297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274320" rIns="822960" bIns="548640" anchor="b" anchorCtr="0">
            <a:noAutofit/>
          </a:bodyPr>
          <a:lstStyle>
            <a:lvl1pPr>
              <a:lnSpc>
                <a:spcPct val="80000"/>
              </a:lnSpc>
              <a:defRPr sz="4800"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1436810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ection Brea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7DBCCDB-B58C-45B3-9E63-49F7B0819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 bwMode="white">
          <a:xfrm>
            <a:off x="0" y="4334005"/>
            <a:ext cx="12192000" cy="252399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44128-E256-C1DC-AC6D-2BF10AC41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5212" y="4609578"/>
            <a:ext cx="10058400" cy="1295922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065212" y="5943600"/>
            <a:ext cx="10058400" cy="914400"/>
          </a:xfrm>
        </p:spPr>
        <p:txBody>
          <a:bodyPr lIns="9144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sz="1500" dirty="0">
                <a:solidFill>
                  <a:schemeClr val="bg1"/>
                </a:solidFill>
              </a:rPr>
              <a:t>Click to add subtitle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982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822960" anchor="b" anchorCtr="0">
            <a:noAutofit/>
          </a:bodyPr>
          <a:lstStyle>
            <a:lvl1pPr>
              <a:defRPr sz="4800"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5389" y="4735798"/>
            <a:ext cx="6692313" cy="845849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</a:lstStyle>
          <a:p>
            <a:r>
              <a:rPr lang="en-US" dirty="0">
                <a:solidFill>
                  <a:schemeClr val="tx1"/>
                </a:solidFill>
              </a:rPr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476752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Click to add title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1" y="2183367"/>
            <a:ext cx="4998720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11">
            <a:extLst>
              <a:ext uri="{FF2B5EF4-FFF2-40B4-BE49-F238E27FC236}">
                <a16:creationId xmlns:a16="http://schemas.microsoft.com/office/drawing/2014/main" id="{BEAF6B01-7E55-3A14-DE85-588680B0910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503438" y="2183367"/>
            <a:ext cx="4672294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13635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5F368C9-4803-45FD-A0BA-26B5679AFC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79" y="286603"/>
            <a:ext cx="9966960" cy="14507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0EEE198-C7B9-2C56-05AC-997ADD4EE02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0" y="2194560"/>
            <a:ext cx="6024003" cy="3754425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None/>
              <a:defRPr sz="2400"/>
            </a:lvl1pPr>
            <a:lvl2pPr marL="347472" indent="-347472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Content Placeholder 20">
            <a:extLst>
              <a:ext uri="{FF2B5EF4-FFF2-40B4-BE49-F238E27FC236}">
                <a16:creationId xmlns:a16="http://schemas.microsoft.com/office/drawing/2014/main" id="{244AF500-76F9-CD01-586B-E1B35B735F8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406640" y="2194560"/>
            <a:ext cx="4067175" cy="3754425"/>
          </a:xfrm>
          <a:solidFill>
            <a:schemeClr val="tx1">
              <a:lumMod val="85000"/>
              <a:lumOff val="15000"/>
            </a:schemeClr>
          </a:solidFill>
        </p:spPr>
        <p:txBody>
          <a:bodyPr lIns="274320" tIns="274320" rIns="274320" bIns="274320">
            <a:normAutofit/>
          </a:bodyPr>
          <a:lstStyle>
            <a:lvl1pPr marL="512064" indent="-512064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1pPr>
            <a:lvl2pPr marL="658368" indent="-457200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2pPr>
            <a:lvl3pPr marL="841248" indent="-457200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3pPr>
            <a:lvl4pPr marL="1024128" indent="-457200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4pPr>
            <a:lvl5pPr marL="1207008" indent="-457200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11493E3-605E-569A-BC16-ACFDDE98E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7280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3032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Content and 2 Columns Lef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5F368C9-4803-45FD-A0BA-26B5679AF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676" y="286603"/>
            <a:ext cx="6024004" cy="178852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487FB7-F6EE-0454-5FB0-228B2EBCB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30366" y="2166571"/>
            <a:ext cx="6030126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7E27ABCA-7CD7-B1C6-D787-E3B8959F7FE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9763" y="287338"/>
            <a:ext cx="4067175" cy="2801123"/>
          </a:xfrm>
          <a:solidFill>
            <a:schemeClr val="accent6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Content Placeholder 20">
            <a:extLst>
              <a:ext uri="{FF2B5EF4-FFF2-40B4-BE49-F238E27FC236}">
                <a16:creationId xmlns:a16="http://schemas.microsoft.com/office/drawing/2014/main" id="{244AF500-76F9-CD01-586B-E1B35B735F8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39763" y="3416796"/>
            <a:ext cx="4067175" cy="2801124"/>
          </a:xfrm>
          <a:solidFill>
            <a:schemeClr val="accent6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0EEE198-C7B9-2C56-05AC-997ADD4EE02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31676" y="2258012"/>
            <a:ext cx="6024003" cy="3959908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None/>
              <a:defRPr sz="2400"/>
            </a:lvl1pPr>
            <a:lvl2pPr>
              <a:spcBef>
                <a:spcPts val="1200"/>
              </a:spcBef>
              <a:spcAft>
                <a:spcPts val="200"/>
              </a:spcAft>
              <a:defRPr sz="2000"/>
            </a:lvl2pPr>
            <a:lvl3pPr>
              <a:spcBef>
                <a:spcPts val="1200"/>
              </a:spcBef>
              <a:spcAft>
                <a:spcPts val="200"/>
              </a:spcAft>
              <a:defRPr sz="1600"/>
            </a:lvl3pPr>
            <a:lvl4pPr>
              <a:spcBef>
                <a:spcPts val="1200"/>
              </a:spcBef>
              <a:spcAft>
                <a:spcPts val="200"/>
              </a:spcAft>
              <a:defRPr sz="1600"/>
            </a:lvl4pPr>
            <a:lvl5pPr>
              <a:spcBef>
                <a:spcPts val="1200"/>
              </a:spcBef>
              <a:spcAft>
                <a:spcPts val="200"/>
              </a:spcAft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9250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Content and Tab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209674" y="286603"/>
            <a:ext cx="9946006" cy="1450757"/>
          </a:xfrm>
        </p:spPr>
        <p:txBody>
          <a:bodyPr lIns="0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209675" y="2286000"/>
            <a:ext cx="2391941" cy="324856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7AA6B9BC-99C6-B9CE-63BB-C79284371A4A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3840163" y="2286000"/>
            <a:ext cx="7315200" cy="32480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987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Final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640080"/>
            <a:ext cx="7229518" cy="511386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8">
            <a:extLst>
              <a:ext uri="{FF2B5EF4-FFF2-40B4-BE49-F238E27FC236}">
                <a16:creationId xmlns:a16="http://schemas.microsoft.com/office/drawing/2014/main" id="{ED5FBCAA-65CF-CE8D-2A57-F07A559D61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5051" y="839520"/>
            <a:ext cx="6546596" cy="1729252"/>
          </a:xfrm>
        </p:spPr>
        <p:txBody>
          <a:bodyPr lIns="182880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AA471100-D8FC-C6A3-1AB4-9E0BBF5AA83E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035050" y="2878052"/>
            <a:ext cx="3152775" cy="2557463"/>
          </a:xfrm>
        </p:spPr>
        <p:txBody>
          <a:bodyPr lIns="9144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31FFC008-9C4B-BB79-13EF-E3E28AF0285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428872" y="2878052"/>
            <a:ext cx="3152775" cy="2557463"/>
          </a:xfrm>
        </p:spPr>
        <p:txBody>
          <a:bodyPr lIns="9144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4FE1E40-4668-3A25-AAEB-34B59D71BB2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556170" y="839520"/>
            <a:ext cx="2600779" cy="4915168"/>
          </a:xfrm>
          <a:noFill/>
        </p:spPr>
        <p:txBody>
          <a:bodyPr/>
          <a:lstStyle>
            <a:lvl1pPr marL="457200" indent="-4572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1pPr>
            <a:lvl2pPr marL="54406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2pPr>
            <a:lvl3pPr marL="72694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3pPr>
            <a:lvl4pPr marL="90982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4pPr>
            <a:lvl5pPr marL="109270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2128" y="2723126"/>
            <a:ext cx="646743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1839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59485" y="640080"/>
            <a:ext cx="3690257" cy="2450676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3255512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59485" y="3429000"/>
            <a:ext cx="3690257" cy="2440094"/>
          </a:xfrm>
        </p:spPr>
        <p:txBody>
          <a:bodyPr lIns="9144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66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560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8" r:id="rId2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www.theculturefactor.com/country-comparison-tool?countries&amp;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7" descr="A group of people sitting at a table">
            <a:extLst>
              <a:ext uri="{FF2B5EF4-FFF2-40B4-BE49-F238E27FC236}">
                <a16:creationId xmlns:a16="http://schemas.microsoft.com/office/drawing/2014/main" id="{6BEAD192-141F-FDDE-021B-8674B81EECD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" r="13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C834208-78D3-55FF-0568-AC7434753C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559835"/>
            <a:ext cx="8177842" cy="2859226"/>
          </a:xfrm>
        </p:spPr>
        <p:txBody>
          <a:bodyPr/>
          <a:lstStyle/>
          <a:p>
            <a:r>
              <a:rPr lang="en-GB" b="1" dirty="0"/>
              <a:t>Cross-Cultural Negotiations: </a:t>
            </a:r>
            <a:br>
              <a:rPr lang="en-GB" dirty="0"/>
            </a:br>
            <a:r>
              <a:rPr lang="en-GB" sz="4000" dirty="0"/>
              <a:t>Achieving a Successful UK–China Strategic Partnership</a:t>
            </a:r>
            <a:endParaRPr lang="en-US" sz="4000" dirty="0"/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595A4532-1EE2-2B52-1E76-C1FAAB2737EC}"/>
              </a:ext>
            </a:extLst>
          </p:cNvPr>
          <p:cNvSpPr txBox="1">
            <a:spLocks/>
          </p:cNvSpPr>
          <p:nvPr/>
        </p:nvSpPr>
        <p:spPr>
          <a:xfrm>
            <a:off x="5778174" y="226659"/>
            <a:ext cx="6412302" cy="2936359"/>
          </a:xfrm>
          <a:prstGeom prst="rect">
            <a:avLst/>
          </a:prstGeom>
          <a:solidFill>
            <a:schemeClr val="bg1">
              <a:alpha val="93000"/>
            </a:schemeClr>
          </a:solidFill>
        </p:spPr>
        <p:txBody>
          <a:bodyPr vert="horz" lIns="822960" tIns="91440" rIns="91440" bIns="54864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3000" dirty="0"/>
          </a:p>
          <a:p>
            <a:endParaRPr lang="en-US" sz="3000" dirty="0"/>
          </a:p>
          <a:p>
            <a:r>
              <a:rPr lang="en-US" sz="3000" b="1" dirty="0"/>
              <a:t>Andrzej Paw 2323030</a:t>
            </a:r>
          </a:p>
          <a:p>
            <a:r>
              <a:rPr lang="en-US" sz="2000" b="1" dirty="0" err="1"/>
              <a:t>Programme</a:t>
            </a:r>
            <a:r>
              <a:rPr lang="en-US" sz="2000" b="1" dirty="0"/>
              <a:t>:</a:t>
            </a:r>
          </a:p>
          <a:p>
            <a:r>
              <a:rPr lang="en-US" sz="2000" dirty="0"/>
              <a:t>BA (Hons) Business Management</a:t>
            </a:r>
            <a:br>
              <a:rPr lang="en-US" sz="2000" dirty="0"/>
            </a:br>
            <a:r>
              <a:rPr lang="en-US" sz="2000" b="1" dirty="0"/>
              <a:t>Module:</a:t>
            </a:r>
          </a:p>
          <a:p>
            <a:r>
              <a:rPr lang="en-US" sz="2000" dirty="0"/>
              <a:t>International Business Communications </a:t>
            </a:r>
            <a:br>
              <a:rPr lang="en-US" sz="2000" dirty="0"/>
            </a:br>
            <a:r>
              <a:rPr lang="en-US" sz="2000" b="1" dirty="0"/>
              <a:t>Module code:</a:t>
            </a:r>
          </a:p>
          <a:p>
            <a:r>
              <a:rPr lang="en-US" sz="2000" dirty="0"/>
              <a:t>LCBB6023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A86FB9-F740-DA5A-EC98-65197CA553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189" y="226659"/>
            <a:ext cx="3508255" cy="117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879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4E67-57A4-9825-9E94-C2B258A68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Cross-Cultural Negotiations: </a:t>
            </a:r>
            <a:br>
              <a:rPr lang="en-GB" dirty="0"/>
            </a:br>
            <a:r>
              <a:rPr lang="en-GB" sz="3900" dirty="0"/>
              <a:t>Achieving a Successful UK–China Strategic Partnership</a:t>
            </a:r>
            <a:endParaRPr lang="en-US" sz="3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C3D74-CBD0-AEEC-7CF1-ED875B10D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Understanding key UK–China cultural differences in negotiation</a:t>
            </a:r>
          </a:p>
          <a:p>
            <a:r>
              <a:rPr lang="en-GB" sz="2500" dirty="0"/>
              <a:t>Applying culturally adaptive strategies to secure a successful partnership</a:t>
            </a:r>
          </a:p>
          <a:p>
            <a:pPr marL="0" indent="0">
              <a:buNone/>
            </a:pPr>
            <a:endParaRPr lang="en-GB" sz="2500" dirty="0"/>
          </a:p>
          <a:p>
            <a:pPr marL="0" indent="0" algn="just">
              <a:buNone/>
            </a:pPr>
            <a:r>
              <a:rPr lang="en-GB" sz="2500" dirty="0"/>
              <a:t>“Anticipating and understanding cultural differences and being able to adapt the way you communicate accordingly is the foundation of any successful international business.”</a:t>
            </a:r>
          </a:p>
          <a:p>
            <a:pPr marL="0" indent="0" algn="just">
              <a:buNone/>
            </a:pPr>
            <a:r>
              <a:rPr lang="en-GB" sz="1500" i="1" dirty="0"/>
              <a:t>(</a:t>
            </a:r>
            <a:r>
              <a:rPr lang="en-GB" sz="1500" i="1" dirty="0" err="1"/>
              <a:t>Carté</a:t>
            </a:r>
            <a:r>
              <a:rPr lang="en-GB" sz="1500" i="1" dirty="0"/>
              <a:t> and Fox, 2008, p. 9)</a:t>
            </a:r>
          </a:p>
          <a:p>
            <a:pPr marL="0" indent="0" algn="just">
              <a:buNone/>
            </a:pPr>
            <a:endParaRPr lang="en-US" sz="1500" i="1" dirty="0"/>
          </a:p>
        </p:txBody>
      </p:sp>
    </p:spTree>
    <p:extLst>
      <p:ext uri="{BB962C8B-B14F-4D97-AF65-F5344CB8AC3E}">
        <p14:creationId xmlns:p14="http://schemas.microsoft.com/office/powerpoint/2010/main" val="3648163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91CDF-C16E-D9FB-0490-6752F3BAC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6F8E5A-CF7D-4AEA-7B11-1CF53A729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Contents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Definition of culture and its business importance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Theoretical framework: Hofstede’s cultural dimensions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Key Chinese cultural elements to overcome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Impact on negotiation and business operations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Strategies for a successful deal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Cultural awareness, adaptability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24F7D-6361-80D6-276E-7CF274A9DF1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06640" y="2194560"/>
            <a:ext cx="4584077" cy="375442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000" b="1" dirty="0"/>
              <a:t>“Cultural sensitivity, </a:t>
            </a:r>
            <a:br>
              <a:rPr lang="en-GB" sz="3000" b="1" dirty="0"/>
            </a:br>
            <a:r>
              <a:rPr lang="en-GB" sz="3000" b="1" dirty="0"/>
              <a:t>or cultural empathy,</a:t>
            </a:r>
            <a:br>
              <a:rPr lang="en-GB" sz="3000" b="1" dirty="0"/>
            </a:br>
            <a:r>
              <a:rPr lang="en-GB" sz="3000" b="1" dirty="0"/>
              <a:t>is the awareness of and an honest caring about another individual’s culture.”</a:t>
            </a:r>
            <a:br>
              <a:rPr lang="en-GB" sz="3000" dirty="0"/>
            </a:br>
            <a:r>
              <a:rPr lang="en-GB" i="1" dirty="0"/>
              <a:t>(</a:t>
            </a:r>
            <a:r>
              <a:rPr lang="en-GB" i="1" dirty="0" err="1"/>
              <a:t>Deresky</a:t>
            </a:r>
            <a:r>
              <a:rPr lang="en-GB" i="1" dirty="0"/>
              <a:t>, 2017, p. 108)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651670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416DB-BC4C-330B-1179-90F5684F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is culture and why does it matter in business?</a:t>
            </a:r>
            <a:endParaRPr lang="en-US" b="1" dirty="0"/>
          </a:p>
        </p:txBody>
      </p:sp>
      <p:pic>
        <p:nvPicPr>
          <p:cNvPr id="6" name="Content Placeholder 14" descr="Office clerk searching for files">
            <a:extLst>
              <a:ext uri="{FF2B5EF4-FFF2-40B4-BE49-F238E27FC236}">
                <a16:creationId xmlns:a16="http://schemas.microsoft.com/office/drawing/2014/main" id="{08637BD7-EBE7-9B0F-2D96-E02697A450F5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640888" y="288896"/>
            <a:ext cx="4064924" cy="2797233"/>
          </a:xfrm>
        </p:spPr>
      </p:pic>
      <p:pic>
        <p:nvPicPr>
          <p:cNvPr id="7" name="Content Placeholder 19" descr="Three women brainstorming">
            <a:extLst>
              <a:ext uri="{FF2B5EF4-FFF2-40B4-BE49-F238E27FC236}">
                <a16:creationId xmlns:a16="http://schemas.microsoft.com/office/drawing/2014/main" id="{C5646C18-01E0-75C8-7655-4411D8143C91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639763" y="3417230"/>
            <a:ext cx="4067175" cy="2800077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71E581-3C99-81DE-3F57-81E7595DC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5079" y="2258012"/>
            <a:ext cx="7090913" cy="395990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Culture shapes values, behaviour, beliefs and communication.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It influences how people build trust, make decisions and solve conflict.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 international business, cultural differences can affect negotiation outcomes.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dirty="0"/>
              <a:t>“Culture and communication are so intricately intertwined</a:t>
            </a:r>
            <a:br>
              <a:rPr lang="en-GB" sz="2000" b="1" dirty="0"/>
            </a:br>
            <a:r>
              <a:rPr lang="en-GB" sz="2000" b="1" dirty="0"/>
              <a:t>that they are, essentially, synonymous.”</a:t>
            </a:r>
            <a:br>
              <a:rPr lang="en-GB" sz="2000" dirty="0"/>
            </a:br>
            <a:r>
              <a:rPr lang="en-GB" sz="1500" i="1" dirty="0"/>
              <a:t>(</a:t>
            </a:r>
            <a:r>
              <a:rPr lang="en-GB" sz="1500" i="1" dirty="0" err="1"/>
              <a:t>Deresky</a:t>
            </a:r>
            <a:r>
              <a:rPr lang="en-GB" sz="1500" i="1" dirty="0"/>
              <a:t>, 2017, p. 150)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868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613C2-6656-2A43-ABCE-B021D6A35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Theoretical framework: </a:t>
            </a:r>
            <a:r>
              <a:rPr lang="en-GB" sz="4000" b="1" dirty="0"/>
              <a:t>Hofstede’s cultural dimensions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DBFB6-9EAA-8E31-B059-F1A4E4F5F93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556170" y="207034"/>
            <a:ext cx="3359785" cy="614775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Hofstede’s model helps compare national cultures in business.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It explains how cultural values influence behaviour and expectations.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this presentation, it is used to compare the UK and China.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Main dimensions used: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Power Distance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Individualism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Long Term Orientation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Indulgence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3713EE1-BF79-32D2-25AB-7A46A8DC0174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3"/>
          <a:stretch>
            <a:fillRect/>
          </a:stretch>
        </p:blipFill>
        <p:spPr>
          <a:xfrm>
            <a:off x="1208878" y="2866845"/>
            <a:ext cx="6198941" cy="2557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030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C8E0A5-8CCD-2E33-6DA4-8ED39DCC2E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7DF44-2B19-76C0-1649-6946FAF1E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Chinese cultural elements</a:t>
            </a:r>
            <a:br>
              <a:rPr lang="en-GB" dirty="0"/>
            </a:br>
            <a:r>
              <a:rPr lang="en-GB" dirty="0"/>
              <a:t>to overcome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10681E-EC02-6DDA-C9E0-D432E29C73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China has a more hierarchical business culture.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Relationships, trust and guanxi are very important.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Face, harmony and indirect communication should be respected.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1EFD4-EFF0-71C7-B5D6-97F51F9C090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06640" y="2194560"/>
            <a:ext cx="4584077" cy="375442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r>
              <a:rPr lang="en-GB" sz="3200" b="1" dirty="0"/>
              <a:t>“China is still largely a vertical, paternalistic, Confucian society.”</a:t>
            </a:r>
            <a:br>
              <a:rPr lang="en-GB" sz="3200" dirty="0"/>
            </a:br>
            <a:r>
              <a:rPr lang="en-GB" sz="2400" i="1" dirty="0"/>
              <a:t>(</a:t>
            </a:r>
            <a:r>
              <a:rPr lang="en-GB" sz="2400" i="1" dirty="0" err="1"/>
              <a:t>Carté</a:t>
            </a:r>
            <a:r>
              <a:rPr lang="en-GB" sz="2400" i="1" dirty="0"/>
              <a:t> and Fox, 2008, pp. 32–33)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4051648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5EE49-D1D1-AC61-F6C4-AA6B07CA6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056" y="3948219"/>
            <a:ext cx="11772181" cy="1295922"/>
          </a:xfrm>
        </p:spPr>
        <p:txBody>
          <a:bodyPr>
            <a:noAutofit/>
          </a:bodyPr>
          <a:lstStyle/>
          <a:p>
            <a:r>
              <a:rPr lang="en-GB" dirty="0"/>
              <a:t>Impact on negotiation and business operations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33048-22A9-D939-B26C-9E8EDF36E4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045" y="5338144"/>
            <a:ext cx="11772181" cy="1295922"/>
          </a:xfrm>
        </p:spPr>
        <p:txBody>
          <a:bodyPr>
            <a:normAutofit/>
          </a:bodyPr>
          <a:lstStyle/>
          <a:p>
            <a:r>
              <a:rPr lang="en-GB" b="1" dirty="0"/>
              <a:t>“The ability of a manager to communicate effectively across cultural boundaries will largely determine the success of international business transactions”</a:t>
            </a:r>
            <a:br>
              <a:rPr lang="en-GB" dirty="0"/>
            </a:br>
            <a:r>
              <a:rPr lang="en-GB" sz="1500" i="1" dirty="0"/>
              <a:t>(</a:t>
            </a:r>
            <a:r>
              <a:rPr lang="en-GB" sz="1500" i="1" dirty="0" err="1"/>
              <a:t>Deresky</a:t>
            </a:r>
            <a:r>
              <a:rPr lang="en-GB" sz="1500" i="1" dirty="0"/>
              <a:t>, 2017, p. 150)</a:t>
            </a:r>
            <a:endParaRPr lang="en-US" sz="1500" i="1" dirty="0"/>
          </a:p>
        </p:txBody>
      </p:sp>
      <p:pic>
        <p:nvPicPr>
          <p:cNvPr id="7" name="Picture Placeholder 7" descr="Business man sitting at a desk">
            <a:extLst>
              <a:ext uri="{FF2B5EF4-FFF2-40B4-BE49-F238E27FC236}">
                <a16:creationId xmlns:a16="http://schemas.microsoft.com/office/drawing/2014/main" id="{44F51528-7C6C-676D-62ED-40AB97D9C5F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" r="3"/>
          <a:stretch/>
        </p:blipFill>
        <p:spPr/>
      </p:pic>
      <p:pic>
        <p:nvPicPr>
          <p:cNvPr id="8" name="Picture Placeholder 9" descr="Handshake">
            <a:extLst>
              <a:ext uri="{FF2B5EF4-FFF2-40B4-BE49-F238E27FC236}">
                <a16:creationId xmlns:a16="http://schemas.microsoft.com/office/drawing/2014/main" id="{42986763-B4C8-5057-6222-0EC4939E71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" r="3"/>
          <a:stretch/>
        </p:blipFill>
        <p:spPr>
          <a:xfrm>
            <a:off x="8334555" y="640080"/>
            <a:ext cx="3544888" cy="3355723"/>
          </a:xfrm>
        </p:spPr>
      </p:pic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E24BC167-824A-0636-B2AB-D8556E1D8C2B}"/>
              </a:ext>
            </a:extLst>
          </p:cNvPr>
          <p:cNvSpPr txBox="1">
            <a:spLocks/>
          </p:cNvSpPr>
          <p:nvPr/>
        </p:nvSpPr>
        <p:spPr>
          <a:xfrm>
            <a:off x="4405511" y="693564"/>
            <a:ext cx="3929044" cy="3754425"/>
          </a:xfrm>
          <a:prstGeom prst="rect">
            <a:avLst/>
          </a:prstGeom>
        </p:spPr>
        <p:txBody>
          <a:bodyPr vert="horz" lIns="9144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9FD50D16-BECD-C413-494C-471984EB7740}"/>
              </a:ext>
            </a:extLst>
          </p:cNvPr>
          <p:cNvSpPr txBox="1">
            <a:spLocks/>
          </p:cNvSpPr>
          <p:nvPr/>
        </p:nvSpPr>
        <p:spPr>
          <a:xfrm>
            <a:off x="4221033" y="640080"/>
            <a:ext cx="3929044" cy="3355723"/>
          </a:xfrm>
          <a:prstGeom prst="rect">
            <a:avLst/>
          </a:prstGeom>
        </p:spPr>
        <p:txBody>
          <a:bodyPr vert="horz" lIns="9144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Cultural differences can affect trust, communication and decision-making.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A UK negotiation style may seem too direct or informal in China.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Misunderstanding cultural signals can delay or damage the deal.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35895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9AD8A-1DD0-5798-279E-723AFBF21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a successful deal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E50FB-473C-3BEA-8431-B03765A89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83367"/>
            <a:ext cx="4998720" cy="2992482"/>
          </a:xfr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endParaRPr lang="en-GB" sz="3000" b="1" dirty="0"/>
          </a:p>
          <a:p>
            <a:pPr algn="ctr"/>
            <a:r>
              <a:rPr lang="en-GB" sz="3000" b="1" dirty="0"/>
              <a:t>“If you want to make deals with them, you have to build</a:t>
            </a:r>
            <a:br>
              <a:rPr lang="en-GB" sz="3000" b="1" dirty="0"/>
            </a:br>
            <a:r>
              <a:rPr lang="en-GB" sz="3000" b="1" dirty="0"/>
              <a:t>a personal relationship first.”</a:t>
            </a:r>
            <a:br>
              <a:rPr lang="en-GB" sz="3000" dirty="0"/>
            </a:br>
            <a:r>
              <a:rPr lang="en-GB" sz="2000" i="1" dirty="0"/>
              <a:t>(</a:t>
            </a:r>
            <a:r>
              <a:rPr lang="en-GB" sz="2000" i="1" dirty="0" err="1"/>
              <a:t>Carté</a:t>
            </a:r>
            <a:r>
              <a:rPr lang="en-GB" sz="2000" i="1" dirty="0"/>
              <a:t> and Fox, 2008, p. 59)</a:t>
            </a:r>
            <a:endParaRPr lang="en-US" sz="2000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CFD42C-9F4E-2D2B-754C-DED3325D89CF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Build the relationship before focusing on the contract.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Show respect for hierarchy, status and seniority.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Communicate patiently, diplomatically and with cultural sensitivity.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Focus on long-term mutual benefit, not only short-term gain.</a:t>
            </a:r>
          </a:p>
        </p:txBody>
      </p:sp>
    </p:spTree>
    <p:extLst>
      <p:ext uri="{BB962C8B-B14F-4D97-AF65-F5344CB8AC3E}">
        <p14:creationId xmlns:p14="http://schemas.microsoft.com/office/powerpoint/2010/main" val="4288213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F1126C3-E8A2-3CD0-697D-746CFC432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cultural awareness </a:t>
            </a:r>
            <a:br>
              <a:rPr lang="en-GB" dirty="0"/>
            </a:br>
            <a:r>
              <a:rPr lang="en-GB" dirty="0"/>
              <a:t>and adaptability matter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581F12-B5F1-AD9D-7842-465D15B76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675" y="2286000"/>
            <a:ext cx="9946005" cy="3248567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/>
              <a:t>Cultural awareness helps prevent misunderstanding and offence.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/>
              <a:t>Adaptability improves trust, cooperation and negotiation outcomes.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/>
              <a:t>A successful deal depends on both commercial and cultural preparation. </a:t>
            </a:r>
          </a:p>
          <a:p>
            <a:br>
              <a:rPr lang="en-GB" dirty="0"/>
            </a:br>
            <a:r>
              <a:rPr lang="en-GB" sz="3000" b="1" dirty="0"/>
              <a:t>“Such a process of adaptation to the environment is necessary to implement strategy successfully.”</a:t>
            </a:r>
            <a:br>
              <a:rPr lang="en-GB" sz="3000" dirty="0"/>
            </a:br>
            <a:r>
              <a:rPr lang="en-GB" i="1" dirty="0"/>
              <a:t>(</a:t>
            </a:r>
            <a:r>
              <a:rPr lang="en-GB" i="1" dirty="0" err="1"/>
              <a:t>Deresky</a:t>
            </a:r>
            <a:r>
              <a:rPr lang="en-GB" i="1" dirty="0"/>
              <a:t>, 2017, p. 108)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919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erson standing in front of a group of people">
            <a:extLst>
              <a:ext uri="{FF2B5EF4-FFF2-40B4-BE49-F238E27FC236}">
                <a16:creationId xmlns:a16="http://schemas.microsoft.com/office/drawing/2014/main" id="{09326C02-AA2C-C412-E1A4-A2EAFAA84A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7" r="7"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F5278DA-6C8A-199D-CC43-831ACF8AF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605" y="310550"/>
            <a:ext cx="11559396" cy="6176513"/>
          </a:xfrm>
        </p:spPr>
        <p:txBody>
          <a:bodyPr bIns="548640" anchor="b" anchorCtr="0"/>
          <a:lstStyle/>
          <a:p>
            <a:r>
              <a:rPr lang="en-US" dirty="0"/>
              <a:t>CONCLUSION:</a:t>
            </a:r>
            <a:br>
              <a:rPr lang="en-US" dirty="0"/>
            </a:br>
            <a:br>
              <a:rPr lang="en-GB" sz="3000" dirty="0"/>
            </a:br>
            <a:r>
              <a:rPr lang="en-GB" sz="2500" dirty="0"/>
              <a:t>UK–China negotiations require more than a strong business offer. </a:t>
            </a:r>
            <a:br>
              <a:rPr lang="en-GB" sz="2500" dirty="0"/>
            </a:br>
            <a:br>
              <a:rPr lang="en-GB" sz="2500" dirty="0"/>
            </a:br>
            <a:r>
              <a:rPr lang="en-GB" sz="2500" dirty="0"/>
              <a:t>Success depends on understanding hierarchy, relationships, face</a:t>
            </a:r>
            <a:br>
              <a:rPr lang="en-GB" sz="2500" dirty="0"/>
            </a:br>
            <a:r>
              <a:rPr lang="en-GB" sz="2500" dirty="0"/>
              <a:t>and communication style. </a:t>
            </a:r>
            <a:br>
              <a:rPr lang="en-GB" sz="2500" dirty="0"/>
            </a:br>
            <a:br>
              <a:rPr lang="en-GB" sz="2500" dirty="0"/>
            </a:br>
            <a:r>
              <a:rPr lang="en-GB" sz="2500" dirty="0"/>
              <a:t>Cultural awareness and adaptability increase trust and improve the chance</a:t>
            </a:r>
            <a:br>
              <a:rPr lang="en-GB" sz="2500" dirty="0"/>
            </a:br>
            <a:r>
              <a:rPr lang="en-GB" sz="2500" dirty="0"/>
              <a:t>of a successful long-term partnership. </a:t>
            </a:r>
            <a:br>
              <a:rPr lang="en-GB" sz="3000" dirty="0"/>
            </a:br>
            <a:br>
              <a:rPr lang="en-GB" sz="3000" dirty="0"/>
            </a:br>
            <a:br>
              <a:rPr lang="en-GB" sz="3000" dirty="0"/>
            </a:br>
            <a:r>
              <a:rPr lang="en-GB" sz="3000" b="1" dirty="0"/>
              <a:t>“Successful relationships in every culture are based on trust</a:t>
            </a:r>
            <a:br>
              <a:rPr lang="en-GB" sz="3000" b="1" dirty="0"/>
            </a:br>
            <a:r>
              <a:rPr lang="en-GB" sz="3000" b="1" dirty="0"/>
              <a:t>and mutual respect.”</a:t>
            </a:r>
            <a:br>
              <a:rPr lang="en-GB" sz="3000" dirty="0"/>
            </a:br>
            <a:r>
              <a:rPr lang="en-GB" sz="2000" i="1" dirty="0"/>
              <a:t>(</a:t>
            </a:r>
            <a:r>
              <a:rPr lang="en-GB" sz="2000" i="1" dirty="0" err="1"/>
              <a:t>Carté</a:t>
            </a:r>
            <a:r>
              <a:rPr lang="en-GB" sz="2000" i="1" dirty="0"/>
              <a:t> and Fox, 2008, p. 37)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507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8" descr="Business team brainstorming">
            <a:extLst>
              <a:ext uri="{FF2B5EF4-FFF2-40B4-BE49-F238E27FC236}">
                <a16:creationId xmlns:a16="http://schemas.microsoft.com/office/drawing/2014/main" id="{424B3BE0-07C0-D05C-0B61-4BE33E9E08F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277" b="27277"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B207F5D-5F40-264B-0403-3682CB3DC6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04800"/>
            <a:ext cx="7537703" cy="5998234"/>
          </a:xfrm>
        </p:spPr>
        <p:txBody>
          <a:bodyPr tIns="274320" rIns="822960" bIns="914400" anchor="b" anchorCtr="0"/>
          <a:lstStyle/>
          <a:p>
            <a:r>
              <a:rPr lang="en-US" dirty="0"/>
              <a:t>REFERENCE LIST</a:t>
            </a:r>
            <a:br>
              <a:rPr lang="en-US" dirty="0"/>
            </a:br>
            <a:r>
              <a:rPr lang="en-GB" sz="1800" b="1" dirty="0" err="1"/>
              <a:t>Carté</a:t>
            </a:r>
            <a:r>
              <a:rPr lang="en-GB" sz="1800" b="1" dirty="0"/>
              <a:t>, P. and Fox, C. (2008) </a:t>
            </a:r>
            <a:r>
              <a:rPr lang="en-GB" sz="1800" b="1" i="1" dirty="0"/>
              <a:t>Bridging the culture gap: a practical guide to international business communication</a:t>
            </a:r>
            <a:r>
              <a:rPr lang="en-GB" sz="1800" b="1" dirty="0"/>
              <a:t>. 2nd </a:t>
            </a:r>
            <a:r>
              <a:rPr lang="en-GB" sz="1800" b="1" dirty="0" err="1"/>
              <a:t>edn</a:t>
            </a:r>
            <a:r>
              <a:rPr lang="en-GB" sz="1800" b="1" dirty="0"/>
              <a:t>. Philadelphia; London: Kogan Page.</a:t>
            </a:r>
            <a:br>
              <a:rPr lang="en-GB" sz="1800" b="1" dirty="0"/>
            </a:br>
            <a:br>
              <a:rPr lang="en-GB" sz="1800" dirty="0"/>
            </a:br>
            <a:r>
              <a:rPr lang="en-GB" sz="1800" b="1" dirty="0" err="1"/>
              <a:t>Deresky</a:t>
            </a:r>
            <a:r>
              <a:rPr lang="en-GB" sz="1800" b="1" dirty="0"/>
              <a:t>, H. (2017) </a:t>
            </a:r>
            <a:r>
              <a:rPr lang="en-GB" sz="1800" b="1" i="1" dirty="0"/>
              <a:t>International management: managing across borders and cultures: text and cases</a:t>
            </a:r>
            <a:r>
              <a:rPr lang="en-GB" sz="1800" b="1" dirty="0"/>
              <a:t>. 9th global </a:t>
            </a:r>
            <a:r>
              <a:rPr lang="en-GB" sz="1800" b="1" dirty="0" err="1"/>
              <a:t>edn</a:t>
            </a:r>
            <a:r>
              <a:rPr lang="en-GB" sz="1800" b="1" dirty="0"/>
              <a:t>. Boston: Pearson.</a:t>
            </a:r>
            <a:br>
              <a:rPr lang="en-GB" sz="1800" b="1" dirty="0"/>
            </a:br>
            <a:br>
              <a:rPr lang="en-GB" sz="1800" dirty="0"/>
            </a:br>
            <a:r>
              <a:rPr lang="en-GB" sz="1800" b="1" dirty="0"/>
              <a:t>MTD Training (2010) </a:t>
            </a:r>
            <a:r>
              <a:rPr lang="en-GB" sz="1800" b="1" i="1" dirty="0"/>
              <a:t>Effective communication skills</a:t>
            </a:r>
            <a:r>
              <a:rPr lang="en-GB" sz="1800" b="1" dirty="0"/>
              <a:t>. [Online]. Ventus Publishing </a:t>
            </a:r>
            <a:r>
              <a:rPr lang="en-GB" sz="1800" b="1" dirty="0" err="1"/>
              <a:t>ApS</a:t>
            </a:r>
            <a:r>
              <a:rPr lang="en-GB" sz="1800" b="1" dirty="0"/>
              <a:t>.</a:t>
            </a:r>
            <a:br>
              <a:rPr lang="en-GB" sz="1800" b="1" dirty="0"/>
            </a:br>
            <a:br>
              <a:rPr lang="en-GB" sz="1800" dirty="0"/>
            </a:br>
            <a:r>
              <a:rPr lang="en-GB" sz="1800" b="1" dirty="0"/>
              <a:t>The Culture Factor Group (no date) </a:t>
            </a:r>
            <a:r>
              <a:rPr lang="en-GB" sz="1800" b="1" i="1" dirty="0"/>
              <a:t>Country comparison tool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4"/>
              </a:rPr>
              <a:t>https://www.theculturefactor.com/country-comparison-tool?countries=</a:t>
            </a:r>
            <a:r>
              <a:rPr lang="en-GB" sz="1800" b="1" dirty="0"/>
              <a:t> (Accessed: 27 March 2026).</a:t>
            </a:r>
            <a:br>
              <a:rPr lang="en-GB" sz="1800" dirty="0"/>
            </a:b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042288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Thank you</a:t>
            </a:r>
          </a:p>
        </p:txBody>
      </p:sp>
      <p:pic>
        <p:nvPicPr>
          <p:cNvPr id="6" name="Picture Placeholder 5" descr="People in the background shaking hands">
            <a:extLst>
              <a:ext uri="{FF2B5EF4-FFF2-40B4-BE49-F238E27FC236}">
                <a16:creationId xmlns:a16="http://schemas.microsoft.com/office/drawing/2014/main" id="{7152A34F-5793-48E6-BC6E-4B7215AA9A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" r="4"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55294-59B0-43EB-94D1-0BF9E1754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0" bIns="45720" rtlCol="0" anchor="t">
            <a:normAutofit/>
          </a:bodyPr>
          <a:lstStyle/>
          <a:p>
            <a:pPr algn="ctr"/>
            <a:endParaRPr lang="en-US" sz="5000" dirty="0"/>
          </a:p>
          <a:p>
            <a:r>
              <a:rPr lang="en-US" sz="5000" dirty="0"/>
              <a:t>  Q &amp; A</a:t>
            </a:r>
          </a:p>
        </p:txBody>
      </p:sp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887178-918B-41B5-90B5-AF84E76A422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4E6FD3E-3033-4D44-9759-980DCC3E7F4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FDF0338-C524-4CF6-9268-3569B65741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Retrospect design</Template>
  <TotalTime>50</TotalTime>
  <Words>782</Words>
  <Application>Microsoft Office PowerPoint</Application>
  <PresentationFormat>Widescreen</PresentationFormat>
  <Paragraphs>81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RetrospectVTI</vt:lpstr>
      <vt:lpstr>Cross-Cultural Negotiations:  Achieving a Successful UK–China Strategic Partnership</vt:lpstr>
      <vt:lpstr>Cross-Cultural Negotiations:  Achieving a Successful UK–China Strategic Partnership</vt:lpstr>
      <vt:lpstr>CONTENTS</vt:lpstr>
      <vt:lpstr>What is culture and why does it matter in business?</vt:lpstr>
      <vt:lpstr>Theoretical framework: Hofstede’s cultural dimensions</vt:lpstr>
      <vt:lpstr>Key Chinese cultural elements to overcome</vt:lpstr>
      <vt:lpstr>Impact on negotiation and business operations</vt:lpstr>
      <vt:lpstr>Strategies for a successful deal</vt:lpstr>
      <vt:lpstr>Why cultural awareness  and adaptability matter</vt:lpstr>
      <vt:lpstr>CONCLUSION:  UK–China negotiations require more than a strong business offer.   Success depends on understanding hierarchy, relationships, face and communication style.   Cultural awareness and adaptability increase trust and improve the chance of a successful long-term partnership.    “Successful relationships in every culture are based on trust and mutual respect.” (Carté and Fox, 2008, p. 37)</vt:lpstr>
      <vt:lpstr>REFERENCE LIST Carté, P. and Fox, C. (2008) Bridging the culture gap: a practical guide to international business communication. 2nd edn. Philadelphia; London: Kogan Page.  Deresky, H. (2017) International management: managing across borders and cultures: text and cases. 9th global edn. Boston: Pearson.  MTD Training (2010) Effective communication skills. [Online]. Ventus Publishing ApS.  The Culture Factor Group (no date) Country comparison tool. Available at: https://www.theculturefactor.com/country-comparison-tool?countries= (Accessed: 27 March 2026).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Klaudia Budzinska (2323029)</dc:creator>
  <cp:lastModifiedBy>Klaudia Budzinska (2323029)</cp:lastModifiedBy>
  <cp:revision>1</cp:revision>
  <dcterms:created xsi:type="dcterms:W3CDTF">2026-03-27T09:25:56Z</dcterms:created>
  <dcterms:modified xsi:type="dcterms:W3CDTF">2026-03-27T10:16:45Z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