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6" r:id="rId5"/>
    <p:sldId id="259" r:id="rId6"/>
  </p:sldIdLst>
  <p:sldSz cx="36576000" cy="51206400"/>
  <p:notesSz cx="9928225" cy="14357350"/>
  <p:defaultTextStyle>
    <a:defPPr>
      <a:defRPr lang="en-US"/>
    </a:defPPr>
    <a:lvl1pPr marL="0" algn="l" defTabSz="4176212" rtl="0" eaLnBrk="1" latinLnBrk="0" hangingPunct="1">
      <a:defRPr sz="8183" kern="1200">
        <a:solidFill>
          <a:schemeClr val="tx1"/>
        </a:solidFill>
        <a:latin typeface="+mn-lt"/>
        <a:ea typeface="+mn-ea"/>
        <a:cs typeface="+mn-cs"/>
      </a:defRPr>
    </a:lvl1pPr>
    <a:lvl2pPr marL="2088107" algn="l" defTabSz="4176212" rtl="0" eaLnBrk="1" latinLnBrk="0" hangingPunct="1">
      <a:defRPr sz="8183" kern="1200">
        <a:solidFill>
          <a:schemeClr val="tx1"/>
        </a:solidFill>
        <a:latin typeface="+mn-lt"/>
        <a:ea typeface="+mn-ea"/>
        <a:cs typeface="+mn-cs"/>
      </a:defRPr>
    </a:lvl2pPr>
    <a:lvl3pPr marL="4176212" algn="l" defTabSz="4176212" rtl="0" eaLnBrk="1" latinLnBrk="0" hangingPunct="1">
      <a:defRPr sz="8183" kern="1200">
        <a:solidFill>
          <a:schemeClr val="tx1"/>
        </a:solidFill>
        <a:latin typeface="+mn-lt"/>
        <a:ea typeface="+mn-ea"/>
        <a:cs typeface="+mn-cs"/>
      </a:defRPr>
    </a:lvl3pPr>
    <a:lvl4pPr marL="6264319" algn="l" defTabSz="4176212" rtl="0" eaLnBrk="1" latinLnBrk="0" hangingPunct="1">
      <a:defRPr sz="8183" kern="1200">
        <a:solidFill>
          <a:schemeClr val="tx1"/>
        </a:solidFill>
        <a:latin typeface="+mn-lt"/>
        <a:ea typeface="+mn-ea"/>
        <a:cs typeface="+mn-cs"/>
      </a:defRPr>
    </a:lvl4pPr>
    <a:lvl5pPr marL="8352426" algn="l" defTabSz="4176212" rtl="0" eaLnBrk="1" latinLnBrk="0" hangingPunct="1">
      <a:defRPr sz="8183" kern="1200">
        <a:solidFill>
          <a:schemeClr val="tx1"/>
        </a:solidFill>
        <a:latin typeface="+mn-lt"/>
        <a:ea typeface="+mn-ea"/>
        <a:cs typeface="+mn-cs"/>
      </a:defRPr>
    </a:lvl5pPr>
    <a:lvl6pPr marL="10440533" algn="l" defTabSz="4176212" rtl="0" eaLnBrk="1" latinLnBrk="0" hangingPunct="1">
      <a:defRPr sz="8183" kern="1200">
        <a:solidFill>
          <a:schemeClr val="tx1"/>
        </a:solidFill>
        <a:latin typeface="+mn-lt"/>
        <a:ea typeface="+mn-ea"/>
        <a:cs typeface="+mn-cs"/>
      </a:defRPr>
    </a:lvl6pPr>
    <a:lvl7pPr marL="12528638" algn="l" defTabSz="4176212" rtl="0" eaLnBrk="1" latinLnBrk="0" hangingPunct="1">
      <a:defRPr sz="8183" kern="1200">
        <a:solidFill>
          <a:schemeClr val="tx1"/>
        </a:solidFill>
        <a:latin typeface="+mn-lt"/>
        <a:ea typeface="+mn-ea"/>
        <a:cs typeface="+mn-cs"/>
      </a:defRPr>
    </a:lvl7pPr>
    <a:lvl8pPr marL="14616745" algn="l" defTabSz="4176212" rtl="0" eaLnBrk="1" latinLnBrk="0" hangingPunct="1">
      <a:defRPr sz="8183" kern="1200">
        <a:solidFill>
          <a:schemeClr val="tx1"/>
        </a:solidFill>
        <a:latin typeface="+mn-lt"/>
        <a:ea typeface="+mn-ea"/>
        <a:cs typeface="+mn-cs"/>
      </a:defRPr>
    </a:lvl8pPr>
    <a:lvl9pPr marL="16704852" algn="l" defTabSz="4176212" rtl="0" eaLnBrk="1" latinLnBrk="0" hangingPunct="1">
      <a:defRPr sz="818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30" userDrawn="1">
          <p15:clr>
            <a:srgbClr val="A4A3A4"/>
          </p15:clr>
        </p15:guide>
        <p15:guide id="2" pos="115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7526"/>
    <a:srgbClr val="762123"/>
    <a:srgbClr val="7C1A1A"/>
    <a:srgbClr val="660033"/>
    <a:srgbClr val="FBF5D9"/>
    <a:srgbClr val="E1E1E1"/>
    <a:srgbClr val="650A34"/>
    <a:srgbClr val="C8C8C8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061" autoAdjust="0"/>
  </p:normalViewPr>
  <p:slideViewPr>
    <p:cSldViewPr showGuides="1">
      <p:cViewPr>
        <p:scale>
          <a:sx n="20" d="100"/>
          <a:sy n="20" d="100"/>
        </p:scale>
        <p:origin x="1098" y="-930"/>
      </p:cViewPr>
      <p:guideLst>
        <p:guide orient="horz" pos="16130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E0778A-08AE-42A0-A4F2-ADB795CED305}" type="doc">
      <dgm:prSet loTypeId="urn:microsoft.com/office/officeart/2005/8/layout/vList3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GB"/>
        </a:p>
      </dgm:t>
    </dgm:pt>
    <dgm:pt modelId="{949603BF-1D10-461E-81B1-77538FB479F1}">
      <dgm:prSet custT="1"/>
      <dgm:spPr/>
      <dgm:t>
        <a:bodyPr/>
        <a:lstStyle/>
        <a:p>
          <a:r>
            <a:rPr lang="en-US" sz="6000" b="0" dirty="0"/>
            <a:t>Social media AND adolescent mental health</a:t>
          </a:r>
        </a:p>
      </dgm:t>
    </dgm:pt>
    <dgm:pt modelId="{2F3B6C68-0A7A-4CE4-92A9-EE3695F089BC}" type="parTrans" cxnId="{AC297BF9-5FE8-48B6-AE8A-7F5E58544A21}">
      <dgm:prSet/>
      <dgm:spPr/>
      <dgm:t>
        <a:bodyPr/>
        <a:lstStyle/>
        <a:p>
          <a:endParaRPr lang="en-GB"/>
        </a:p>
      </dgm:t>
    </dgm:pt>
    <dgm:pt modelId="{BD0DF808-92C5-47C8-A6C3-65A51066BC31}" type="sibTrans" cxnId="{AC297BF9-5FE8-48B6-AE8A-7F5E58544A21}">
      <dgm:prSet/>
      <dgm:spPr/>
      <dgm:t>
        <a:bodyPr/>
        <a:lstStyle/>
        <a:p>
          <a:endParaRPr lang="en-GB"/>
        </a:p>
      </dgm:t>
    </dgm:pt>
    <dgm:pt modelId="{94889452-725E-4BAD-B2BF-93A015576487}">
      <dgm:prSet custT="1"/>
      <dgm:spPr/>
      <dgm:t>
        <a:bodyPr/>
        <a:lstStyle/>
        <a:p>
          <a:r>
            <a:rPr lang="en-US" sz="6000" b="0" dirty="0"/>
            <a:t>Social media AND identity development in teenagers</a:t>
          </a:r>
        </a:p>
      </dgm:t>
    </dgm:pt>
    <dgm:pt modelId="{D150951A-54E2-449A-9B97-52929044734C}" type="parTrans" cxnId="{B49E730E-BADF-4F00-9370-79EBCE8029C9}">
      <dgm:prSet/>
      <dgm:spPr/>
      <dgm:t>
        <a:bodyPr/>
        <a:lstStyle/>
        <a:p>
          <a:endParaRPr lang="en-GB"/>
        </a:p>
      </dgm:t>
    </dgm:pt>
    <dgm:pt modelId="{22348E87-64B4-42F8-AF83-767F2CC22A8E}" type="sibTrans" cxnId="{B49E730E-BADF-4F00-9370-79EBCE8029C9}">
      <dgm:prSet/>
      <dgm:spPr/>
      <dgm:t>
        <a:bodyPr/>
        <a:lstStyle/>
        <a:p>
          <a:endParaRPr lang="en-GB"/>
        </a:p>
      </dgm:t>
    </dgm:pt>
    <dgm:pt modelId="{4D7FCC90-968F-40C2-A699-B8497A54494A}">
      <dgm:prSet custT="1"/>
      <dgm:spPr/>
      <dgm:t>
        <a:bodyPr/>
        <a:lstStyle/>
        <a:p>
          <a:r>
            <a:rPr lang="en-US" sz="6000" b="0"/>
            <a:t>Social media addiction in youth</a:t>
          </a:r>
        </a:p>
      </dgm:t>
    </dgm:pt>
    <dgm:pt modelId="{862DD073-7399-4A54-B8FE-F8C2F06AAC70}" type="parTrans" cxnId="{B8D52C8F-B67F-42F2-AACA-0BF1BBEC0E35}">
      <dgm:prSet/>
      <dgm:spPr/>
      <dgm:t>
        <a:bodyPr/>
        <a:lstStyle/>
        <a:p>
          <a:endParaRPr lang="en-GB"/>
        </a:p>
      </dgm:t>
    </dgm:pt>
    <dgm:pt modelId="{4C93B860-46BA-445F-B1CA-EE7998ECC6BF}" type="sibTrans" cxnId="{B8D52C8F-B67F-42F2-AACA-0BF1BBEC0E35}">
      <dgm:prSet/>
      <dgm:spPr/>
      <dgm:t>
        <a:bodyPr/>
        <a:lstStyle/>
        <a:p>
          <a:endParaRPr lang="en-GB"/>
        </a:p>
      </dgm:t>
    </dgm:pt>
    <dgm:pt modelId="{08050974-BBDD-496A-9735-0EDD216493C8}">
      <dgm:prSet custT="1"/>
      <dgm:spPr/>
      <dgm:t>
        <a:bodyPr/>
        <a:lstStyle/>
        <a:p>
          <a:r>
            <a:rPr lang="en-GB" sz="6000" b="0"/>
            <a:t>Cyberbullying AND adolescent psychology</a:t>
          </a:r>
        </a:p>
      </dgm:t>
    </dgm:pt>
    <dgm:pt modelId="{8FEDDCC7-2CB6-441B-91FF-CF30880BF364}" type="parTrans" cxnId="{091385D4-72E8-47A7-B22C-5193376C8158}">
      <dgm:prSet/>
      <dgm:spPr/>
      <dgm:t>
        <a:bodyPr/>
        <a:lstStyle/>
        <a:p>
          <a:endParaRPr lang="en-GB"/>
        </a:p>
      </dgm:t>
    </dgm:pt>
    <dgm:pt modelId="{8EABCA3B-1BCC-4756-B6B5-B2A9A3040C25}" type="sibTrans" cxnId="{091385D4-72E8-47A7-B22C-5193376C8158}">
      <dgm:prSet/>
      <dgm:spPr/>
      <dgm:t>
        <a:bodyPr/>
        <a:lstStyle/>
        <a:p>
          <a:endParaRPr lang="en-GB"/>
        </a:p>
      </dgm:t>
    </dgm:pt>
    <dgm:pt modelId="{34477C95-8128-4D2F-801F-DA8A164A79C6}" type="pres">
      <dgm:prSet presAssocID="{BCE0778A-08AE-42A0-A4F2-ADB795CED305}" presName="linearFlow" presStyleCnt="0">
        <dgm:presLayoutVars>
          <dgm:dir/>
          <dgm:resizeHandles val="exact"/>
        </dgm:presLayoutVars>
      </dgm:prSet>
      <dgm:spPr/>
    </dgm:pt>
    <dgm:pt modelId="{71809F11-9F54-4D65-BB21-2AEC5E0CE535}" type="pres">
      <dgm:prSet presAssocID="{949603BF-1D10-461E-81B1-77538FB479F1}" presName="composite" presStyleCnt="0"/>
      <dgm:spPr/>
    </dgm:pt>
    <dgm:pt modelId="{5FA9625F-EC1F-43AB-A480-4315C8B1E2B2}" type="pres">
      <dgm:prSet presAssocID="{949603BF-1D10-461E-81B1-77538FB479F1}" presName="imgShp" presStyleLbl="fgImgPlace1" presStyleIdx="0" presStyleCnt="4"/>
      <dgm:spPr>
        <a:blipFill rotWithShape="1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4EB58969-F367-4B9A-A67C-492770F894B4}" type="pres">
      <dgm:prSet presAssocID="{949603BF-1D10-461E-81B1-77538FB479F1}" presName="txShp" presStyleLbl="node1" presStyleIdx="0" presStyleCnt="4">
        <dgm:presLayoutVars>
          <dgm:bulletEnabled val="1"/>
        </dgm:presLayoutVars>
      </dgm:prSet>
      <dgm:spPr/>
    </dgm:pt>
    <dgm:pt modelId="{378754CE-CF51-442B-A7C6-C23E78E3C76F}" type="pres">
      <dgm:prSet presAssocID="{BD0DF808-92C5-47C8-A6C3-65A51066BC31}" presName="spacing" presStyleCnt="0"/>
      <dgm:spPr/>
    </dgm:pt>
    <dgm:pt modelId="{5743FA75-6B73-4094-BACC-0AA659A07BCD}" type="pres">
      <dgm:prSet presAssocID="{94889452-725E-4BAD-B2BF-93A015576487}" presName="composite" presStyleCnt="0"/>
      <dgm:spPr/>
    </dgm:pt>
    <dgm:pt modelId="{2102A200-34FD-469D-B73D-D11BFAB10FA7}" type="pres">
      <dgm:prSet presAssocID="{94889452-725E-4BAD-B2BF-93A015576487}" presName="imgShp" presStyleLbl="fgImgPlace1" presStyleIdx="1" presStyleCnt="4"/>
      <dgm:spPr>
        <a:solidFill>
          <a:schemeClr val="accent1"/>
        </a:solidFill>
      </dgm:spPr>
    </dgm:pt>
    <dgm:pt modelId="{E99D6EA2-01D1-49C7-B22C-B4B7ADE8867D}" type="pres">
      <dgm:prSet presAssocID="{94889452-725E-4BAD-B2BF-93A015576487}" presName="txShp" presStyleLbl="node1" presStyleIdx="1" presStyleCnt="4">
        <dgm:presLayoutVars>
          <dgm:bulletEnabled val="1"/>
        </dgm:presLayoutVars>
      </dgm:prSet>
      <dgm:spPr/>
    </dgm:pt>
    <dgm:pt modelId="{1A75F2AB-B2DF-4D74-BC1D-E7AE7DA9ACE2}" type="pres">
      <dgm:prSet presAssocID="{22348E87-64B4-42F8-AF83-767F2CC22A8E}" presName="spacing" presStyleCnt="0"/>
      <dgm:spPr/>
    </dgm:pt>
    <dgm:pt modelId="{014AF5B7-BE47-4B71-8637-7536F5D19A09}" type="pres">
      <dgm:prSet presAssocID="{4D7FCC90-968F-40C2-A699-B8497A54494A}" presName="composite" presStyleCnt="0"/>
      <dgm:spPr/>
    </dgm:pt>
    <dgm:pt modelId="{B1540E1D-8303-4D44-8A6F-6943CB70A85A}" type="pres">
      <dgm:prSet presAssocID="{4D7FCC90-968F-40C2-A699-B8497A54494A}" presName="imgShp" presStyleLbl="fgImgPlace1" presStyleIdx="2" presStyleCnt="4"/>
      <dgm:spPr>
        <a:blipFill rotWithShape="1">
          <a:blip xmlns:r="http://schemas.openxmlformats.org/officeDocument/2006/relationships" r:embed="rId2"/>
          <a:srcRect/>
          <a:stretch>
            <a:fillRect l="-25000" r="-25000"/>
          </a:stretch>
        </a:blipFill>
      </dgm:spPr>
    </dgm:pt>
    <dgm:pt modelId="{6F373898-A92D-4B0F-9F5E-3453F0561971}" type="pres">
      <dgm:prSet presAssocID="{4D7FCC90-968F-40C2-A699-B8497A54494A}" presName="txShp" presStyleLbl="node1" presStyleIdx="2" presStyleCnt="4">
        <dgm:presLayoutVars>
          <dgm:bulletEnabled val="1"/>
        </dgm:presLayoutVars>
      </dgm:prSet>
      <dgm:spPr/>
    </dgm:pt>
    <dgm:pt modelId="{011017FB-661C-45B2-AC40-1902EB010B64}" type="pres">
      <dgm:prSet presAssocID="{4C93B860-46BA-445F-B1CA-EE7998ECC6BF}" presName="spacing" presStyleCnt="0"/>
      <dgm:spPr/>
    </dgm:pt>
    <dgm:pt modelId="{F2147957-2460-40F6-A284-23F669E6854C}" type="pres">
      <dgm:prSet presAssocID="{08050974-BBDD-496A-9735-0EDD216493C8}" presName="composite" presStyleCnt="0"/>
      <dgm:spPr/>
    </dgm:pt>
    <dgm:pt modelId="{8FCE2CD4-2D15-47B0-A2ED-478F213ED407}" type="pres">
      <dgm:prSet presAssocID="{08050974-BBDD-496A-9735-0EDD216493C8}" presName="imgShp" presStyleLbl="fgImgPlace1" presStyleIdx="3" presStyleCnt="4"/>
      <dgm:spPr>
        <a:blipFill rotWithShape="1">
          <a:blip xmlns:r="http://schemas.openxmlformats.org/officeDocument/2006/relationships" r:embed="rId3"/>
          <a:srcRect/>
          <a:stretch>
            <a:fillRect l="-25000" r="-25000"/>
          </a:stretch>
        </a:blipFill>
      </dgm:spPr>
    </dgm:pt>
    <dgm:pt modelId="{2F4CE685-02E7-47B9-8D81-0BF1A3D729FC}" type="pres">
      <dgm:prSet presAssocID="{08050974-BBDD-496A-9735-0EDD216493C8}" presName="txShp" presStyleLbl="node1" presStyleIdx="3" presStyleCnt="4">
        <dgm:presLayoutVars>
          <dgm:bulletEnabled val="1"/>
        </dgm:presLayoutVars>
      </dgm:prSet>
      <dgm:spPr/>
    </dgm:pt>
  </dgm:ptLst>
  <dgm:cxnLst>
    <dgm:cxn modelId="{B49E730E-BADF-4F00-9370-79EBCE8029C9}" srcId="{BCE0778A-08AE-42A0-A4F2-ADB795CED305}" destId="{94889452-725E-4BAD-B2BF-93A015576487}" srcOrd="1" destOrd="0" parTransId="{D150951A-54E2-449A-9B97-52929044734C}" sibTransId="{22348E87-64B4-42F8-AF83-767F2CC22A8E}"/>
    <dgm:cxn modelId="{637B3648-966D-4E24-A696-0170222E342C}" type="presOf" srcId="{4D7FCC90-968F-40C2-A699-B8497A54494A}" destId="{6F373898-A92D-4B0F-9F5E-3453F0561971}" srcOrd="0" destOrd="0" presId="urn:microsoft.com/office/officeart/2005/8/layout/vList3"/>
    <dgm:cxn modelId="{54850863-72D0-48AB-8BA8-F428D950480F}" type="presOf" srcId="{08050974-BBDD-496A-9735-0EDD216493C8}" destId="{2F4CE685-02E7-47B9-8D81-0BF1A3D729FC}" srcOrd="0" destOrd="0" presId="urn:microsoft.com/office/officeart/2005/8/layout/vList3"/>
    <dgm:cxn modelId="{4EFB128C-CDDA-4926-82FC-1CC39788A9E9}" type="presOf" srcId="{94889452-725E-4BAD-B2BF-93A015576487}" destId="{E99D6EA2-01D1-49C7-B22C-B4B7ADE8867D}" srcOrd="0" destOrd="0" presId="urn:microsoft.com/office/officeart/2005/8/layout/vList3"/>
    <dgm:cxn modelId="{B8D52C8F-B67F-42F2-AACA-0BF1BBEC0E35}" srcId="{BCE0778A-08AE-42A0-A4F2-ADB795CED305}" destId="{4D7FCC90-968F-40C2-A699-B8497A54494A}" srcOrd="2" destOrd="0" parTransId="{862DD073-7399-4A54-B8FE-F8C2F06AAC70}" sibTransId="{4C93B860-46BA-445F-B1CA-EE7998ECC6BF}"/>
    <dgm:cxn modelId="{3AFC9E9F-314A-4A0A-875E-E166DE4C738B}" type="presOf" srcId="{949603BF-1D10-461E-81B1-77538FB479F1}" destId="{4EB58969-F367-4B9A-A67C-492770F894B4}" srcOrd="0" destOrd="0" presId="urn:microsoft.com/office/officeart/2005/8/layout/vList3"/>
    <dgm:cxn modelId="{C81C08CC-98DF-4F08-8FA1-067AED7F749E}" type="presOf" srcId="{BCE0778A-08AE-42A0-A4F2-ADB795CED305}" destId="{34477C95-8128-4D2F-801F-DA8A164A79C6}" srcOrd="0" destOrd="0" presId="urn:microsoft.com/office/officeart/2005/8/layout/vList3"/>
    <dgm:cxn modelId="{091385D4-72E8-47A7-B22C-5193376C8158}" srcId="{BCE0778A-08AE-42A0-A4F2-ADB795CED305}" destId="{08050974-BBDD-496A-9735-0EDD216493C8}" srcOrd="3" destOrd="0" parTransId="{8FEDDCC7-2CB6-441B-91FF-CF30880BF364}" sibTransId="{8EABCA3B-1BCC-4756-B6B5-B2A9A3040C25}"/>
    <dgm:cxn modelId="{AC297BF9-5FE8-48B6-AE8A-7F5E58544A21}" srcId="{BCE0778A-08AE-42A0-A4F2-ADB795CED305}" destId="{949603BF-1D10-461E-81B1-77538FB479F1}" srcOrd="0" destOrd="0" parTransId="{2F3B6C68-0A7A-4CE4-92A9-EE3695F089BC}" sibTransId="{BD0DF808-92C5-47C8-A6C3-65A51066BC31}"/>
    <dgm:cxn modelId="{F700BC15-004B-4A5C-9F82-F7B4E1EA192B}" type="presParOf" srcId="{34477C95-8128-4D2F-801F-DA8A164A79C6}" destId="{71809F11-9F54-4D65-BB21-2AEC5E0CE535}" srcOrd="0" destOrd="0" presId="urn:microsoft.com/office/officeart/2005/8/layout/vList3"/>
    <dgm:cxn modelId="{48DCB865-0FD9-45BE-89F7-E36D764CD182}" type="presParOf" srcId="{71809F11-9F54-4D65-BB21-2AEC5E0CE535}" destId="{5FA9625F-EC1F-43AB-A480-4315C8B1E2B2}" srcOrd="0" destOrd="0" presId="urn:microsoft.com/office/officeart/2005/8/layout/vList3"/>
    <dgm:cxn modelId="{842AA3AC-E9D4-4C4D-8E1C-6B126A7D4351}" type="presParOf" srcId="{71809F11-9F54-4D65-BB21-2AEC5E0CE535}" destId="{4EB58969-F367-4B9A-A67C-492770F894B4}" srcOrd="1" destOrd="0" presId="urn:microsoft.com/office/officeart/2005/8/layout/vList3"/>
    <dgm:cxn modelId="{9C698220-E565-4F8C-87A6-B7BEFA1E0904}" type="presParOf" srcId="{34477C95-8128-4D2F-801F-DA8A164A79C6}" destId="{378754CE-CF51-442B-A7C6-C23E78E3C76F}" srcOrd="1" destOrd="0" presId="urn:microsoft.com/office/officeart/2005/8/layout/vList3"/>
    <dgm:cxn modelId="{EC564E1F-6534-4038-B6BC-DB4004037250}" type="presParOf" srcId="{34477C95-8128-4D2F-801F-DA8A164A79C6}" destId="{5743FA75-6B73-4094-BACC-0AA659A07BCD}" srcOrd="2" destOrd="0" presId="urn:microsoft.com/office/officeart/2005/8/layout/vList3"/>
    <dgm:cxn modelId="{DAA75CBD-F126-4268-98EB-BEC13E2CC72D}" type="presParOf" srcId="{5743FA75-6B73-4094-BACC-0AA659A07BCD}" destId="{2102A200-34FD-469D-B73D-D11BFAB10FA7}" srcOrd="0" destOrd="0" presId="urn:microsoft.com/office/officeart/2005/8/layout/vList3"/>
    <dgm:cxn modelId="{82AE6EE7-7FDA-4B52-9706-054EA7F5E16F}" type="presParOf" srcId="{5743FA75-6B73-4094-BACC-0AA659A07BCD}" destId="{E99D6EA2-01D1-49C7-B22C-B4B7ADE8867D}" srcOrd="1" destOrd="0" presId="urn:microsoft.com/office/officeart/2005/8/layout/vList3"/>
    <dgm:cxn modelId="{9C13390F-AA9D-4159-863C-BD89DCBF644C}" type="presParOf" srcId="{34477C95-8128-4D2F-801F-DA8A164A79C6}" destId="{1A75F2AB-B2DF-4D74-BC1D-E7AE7DA9ACE2}" srcOrd="3" destOrd="0" presId="urn:microsoft.com/office/officeart/2005/8/layout/vList3"/>
    <dgm:cxn modelId="{6ACC7E2D-F40E-46DD-B4ED-C0F660341D46}" type="presParOf" srcId="{34477C95-8128-4D2F-801F-DA8A164A79C6}" destId="{014AF5B7-BE47-4B71-8637-7536F5D19A09}" srcOrd="4" destOrd="0" presId="urn:microsoft.com/office/officeart/2005/8/layout/vList3"/>
    <dgm:cxn modelId="{7A25DB84-62E0-4AEE-B09D-0AD43DE06668}" type="presParOf" srcId="{014AF5B7-BE47-4B71-8637-7536F5D19A09}" destId="{B1540E1D-8303-4D44-8A6F-6943CB70A85A}" srcOrd="0" destOrd="0" presId="urn:microsoft.com/office/officeart/2005/8/layout/vList3"/>
    <dgm:cxn modelId="{0589CF2A-AA5F-4291-955D-AE8F8B246EAE}" type="presParOf" srcId="{014AF5B7-BE47-4B71-8637-7536F5D19A09}" destId="{6F373898-A92D-4B0F-9F5E-3453F0561971}" srcOrd="1" destOrd="0" presId="urn:microsoft.com/office/officeart/2005/8/layout/vList3"/>
    <dgm:cxn modelId="{89E9BE02-430F-4E48-A603-3425768723F3}" type="presParOf" srcId="{34477C95-8128-4D2F-801F-DA8A164A79C6}" destId="{011017FB-661C-45B2-AC40-1902EB010B64}" srcOrd="5" destOrd="0" presId="urn:microsoft.com/office/officeart/2005/8/layout/vList3"/>
    <dgm:cxn modelId="{D6E30018-3F1F-4513-8147-41A6D26D2A03}" type="presParOf" srcId="{34477C95-8128-4D2F-801F-DA8A164A79C6}" destId="{F2147957-2460-40F6-A284-23F669E6854C}" srcOrd="6" destOrd="0" presId="urn:microsoft.com/office/officeart/2005/8/layout/vList3"/>
    <dgm:cxn modelId="{2C2D4E66-ABA9-4C2B-B617-CF87E95FDE9A}" type="presParOf" srcId="{F2147957-2460-40F6-A284-23F669E6854C}" destId="{8FCE2CD4-2D15-47B0-A2ED-478F213ED407}" srcOrd="0" destOrd="0" presId="urn:microsoft.com/office/officeart/2005/8/layout/vList3"/>
    <dgm:cxn modelId="{7493B1BA-6D1C-4C30-A823-60B9658470F7}" type="presParOf" srcId="{F2147957-2460-40F6-A284-23F669E6854C}" destId="{2F4CE685-02E7-47B9-8D81-0BF1A3D729F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B58969-F367-4B9A-A67C-492770F894B4}">
      <dsp:nvSpPr>
        <dsp:cNvPr id="0" name=""/>
        <dsp:cNvSpPr/>
      </dsp:nvSpPr>
      <dsp:spPr>
        <a:xfrm rot="10800000">
          <a:off x="4623777" y="4747"/>
          <a:ext cx="16215360" cy="2157829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1543" tIns="228600" rIns="42672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b="0" kern="1200" dirty="0"/>
            <a:t>Social media AND adolescent mental health</a:t>
          </a:r>
        </a:p>
      </dsp:txBody>
      <dsp:txXfrm rot="10800000">
        <a:off x="5163234" y="4747"/>
        <a:ext cx="15675903" cy="2157829"/>
      </dsp:txXfrm>
    </dsp:sp>
    <dsp:sp modelId="{5FA9625F-EC1F-43AB-A480-4315C8B1E2B2}">
      <dsp:nvSpPr>
        <dsp:cNvPr id="0" name=""/>
        <dsp:cNvSpPr/>
      </dsp:nvSpPr>
      <dsp:spPr>
        <a:xfrm>
          <a:off x="3544862" y="4747"/>
          <a:ext cx="2157829" cy="2157829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9D6EA2-01D1-49C7-B22C-B4B7ADE8867D}">
      <dsp:nvSpPr>
        <dsp:cNvPr id="0" name=""/>
        <dsp:cNvSpPr/>
      </dsp:nvSpPr>
      <dsp:spPr>
        <a:xfrm rot="10800000">
          <a:off x="4623777" y="2806705"/>
          <a:ext cx="16215360" cy="2157829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1543" tIns="228600" rIns="42672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b="0" kern="1200" dirty="0"/>
            <a:t>Social media AND identity development in teenagers</a:t>
          </a:r>
        </a:p>
      </dsp:txBody>
      <dsp:txXfrm rot="10800000">
        <a:off x="5163234" y="2806705"/>
        <a:ext cx="15675903" cy="2157829"/>
      </dsp:txXfrm>
    </dsp:sp>
    <dsp:sp modelId="{2102A200-34FD-469D-B73D-D11BFAB10FA7}">
      <dsp:nvSpPr>
        <dsp:cNvPr id="0" name=""/>
        <dsp:cNvSpPr/>
      </dsp:nvSpPr>
      <dsp:spPr>
        <a:xfrm>
          <a:off x="3544862" y="2806705"/>
          <a:ext cx="2157829" cy="2157829"/>
        </a:xfrm>
        <a:prstGeom prst="ellipse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373898-A92D-4B0F-9F5E-3453F0561971}">
      <dsp:nvSpPr>
        <dsp:cNvPr id="0" name=""/>
        <dsp:cNvSpPr/>
      </dsp:nvSpPr>
      <dsp:spPr>
        <a:xfrm rot="10800000">
          <a:off x="4623777" y="5608662"/>
          <a:ext cx="16215360" cy="2157829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1543" tIns="228600" rIns="42672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b="0" kern="1200"/>
            <a:t>Social media addiction in youth</a:t>
          </a:r>
        </a:p>
      </dsp:txBody>
      <dsp:txXfrm rot="10800000">
        <a:off x="5163234" y="5608662"/>
        <a:ext cx="15675903" cy="2157829"/>
      </dsp:txXfrm>
    </dsp:sp>
    <dsp:sp modelId="{B1540E1D-8303-4D44-8A6F-6943CB70A85A}">
      <dsp:nvSpPr>
        <dsp:cNvPr id="0" name=""/>
        <dsp:cNvSpPr/>
      </dsp:nvSpPr>
      <dsp:spPr>
        <a:xfrm>
          <a:off x="3544862" y="5608662"/>
          <a:ext cx="2157829" cy="2157829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4CE685-02E7-47B9-8D81-0BF1A3D729FC}">
      <dsp:nvSpPr>
        <dsp:cNvPr id="0" name=""/>
        <dsp:cNvSpPr/>
      </dsp:nvSpPr>
      <dsp:spPr>
        <a:xfrm rot="10800000">
          <a:off x="4623777" y="8410619"/>
          <a:ext cx="16215360" cy="2157829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1543" tIns="228600" rIns="426720" bIns="2286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b="0" kern="1200"/>
            <a:t>Cyberbullying AND adolescent psychology</a:t>
          </a:r>
        </a:p>
      </dsp:txBody>
      <dsp:txXfrm rot="10800000">
        <a:off x="5163234" y="8410619"/>
        <a:ext cx="15675903" cy="2157829"/>
      </dsp:txXfrm>
    </dsp:sp>
    <dsp:sp modelId="{8FCE2CD4-2D15-47B0-A2ED-478F213ED407}">
      <dsp:nvSpPr>
        <dsp:cNvPr id="0" name=""/>
        <dsp:cNvSpPr/>
      </dsp:nvSpPr>
      <dsp:spPr>
        <a:xfrm>
          <a:off x="3544862" y="8410619"/>
          <a:ext cx="2157829" cy="2157829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719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3713" cy="719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A40BFC-1C80-450F-88B2-DFB827D355D8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33738" y="1795463"/>
            <a:ext cx="3460750" cy="4845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6908800"/>
            <a:ext cx="7943850" cy="56546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38213"/>
            <a:ext cx="4302125" cy="719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13638213"/>
            <a:ext cx="4303713" cy="719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25D242-ED65-4BD0-A9BF-BE2277003A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963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233738" y="1795463"/>
            <a:ext cx="3460750" cy="48450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25D242-ED65-4BD0-A9BF-BE2277003A6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303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3" y="15907183"/>
            <a:ext cx="31089600" cy="109761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3" y="29016962"/>
            <a:ext cx="25603201" cy="13086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6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3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69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6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3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397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963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2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838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053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4" y="32904859"/>
            <a:ext cx="31089600" cy="10170162"/>
          </a:xfrm>
        </p:spPr>
        <p:txBody>
          <a:bodyPr anchor="t"/>
          <a:lstStyle>
            <a:lvl1pPr algn="l">
              <a:defRPr sz="2245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4" y="21703465"/>
            <a:ext cx="31089600" cy="11201397"/>
          </a:xfrm>
        </p:spPr>
        <p:txBody>
          <a:bodyPr anchor="b"/>
          <a:lstStyle>
            <a:lvl1pPr marL="0" indent="0">
              <a:buNone/>
              <a:defRPr sz="1123">
                <a:solidFill>
                  <a:schemeClr val="tx1">
                    <a:tint val="75000"/>
                  </a:schemeClr>
                </a:solidFill>
              </a:defRPr>
            </a:lvl1pPr>
            <a:lvl2pPr marL="256617" indent="0">
              <a:buNone/>
              <a:defRPr sz="1006">
                <a:solidFill>
                  <a:schemeClr val="tx1">
                    <a:tint val="75000"/>
                  </a:schemeClr>
                </a:solidFill>
              </a:defRPr>
            </a:lvl2pPr>
            <a:lvl3pPr marL="513234" indent="0">
              <a:buNone/>
              <a:defRPr sz="889">
                <a:solidFill>
                  <a:schemeClr val="tx1">
                    <a:tint val="75000"/>
                  </a:schemeClr>
                </a:solidFill>
              </a:defRPr>
            </a:lvl3pPr>
            <a:lvl4pPr marL="769851" indent="0">
              <a:buNone/>
              <a:defRPr sz="795">
                <a:solidFill>
                  <a:schemeClr val="tx1">
                    <a:tint val="75000"/>
                  </a:schemeClr>
                </a:solidFill>
              </a:defRPr>
            </a:lvl4pPr>
            <a:lvl5pPr marL="1026468" indent="0">
              <a:buNone/>
              <a:defRPr sz="795">
                <a:solidFill>
                  <a:schemeClr val="tx1">
                    <a:tint val="75000"/>
                  </a:schemeClr>
                </a:solidFill>
              </a:defRPr>
            </a:lvl5pPr>
            <a:lvl6pPr marL="1283086" indent="0">
              <a:buNone/>
              <a:defRPr sz="795">
                <a:solidFill>
                  <a:schemeClr val="tx1">
                    <a:tint val="75000"/>
                  </a:schemeClr>
                </a:solidFill>
              </a:defRPr>
            </a:lvl6pPr>
            <a:lvl7pPr marL="1539702" indent="0">
              <a:buNone/>
              <a:defRPr sz="795">
                <a:solidFill>
                  <a:schemeClr val="tx1">
                    <a:tint val="75000"/>
                  </a:schemeClr>
                </a:solidFill>
              </a:defRPr>
            </a:lvl7pPr>
            <a:lvl8pPr marL="1796319" indent="0">
              <a:buNone/>
              <a:defRPr sz="795">
                <a:solidFill>
                  <a:schemeClr val="tx1">
                    <a:tint val="75000"/>
                  </a:schemeClr>
                </a:solidFill>
              </a:defRPr>
            </a:lvl8pPr>
            <a:lvl9pPr marL="2052936" indent="0">
              <a:buNone/>
              <a:defRPr sz="79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949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32507" y="70100618"/>
            <a:ext cx="54013101" cy="198247003"/>
          </a:xfrm>
        </p:spPr>
        <p:txBody>
          <a:bodyPr/>
          <a:lstStyle>
            <a:lvl1pPr>
              <a:defRPr sz="1567"/>
            </a:lvl1pPr>
            <a:lvl2pPr>
              <a:defRPr sz="1356"/>
            </a:lvl2pPr>
            <a:lvl3pPr>
              <a:defRPr sz="1123"/>
            </a:lvl3pPr>
            <a:lvl4pPr>
              <a:defRPr sz="1006"/>
            </a:lvl4pPr>
            <a:lvl5pPr>
              <a:defRPr sz="1006"/>
            </a:lvl5pPr>
            <a:lvl6pPr>
              <a:defRPr sz="1006"/>
            </a:lvl6pPr>
            <a:lvl7pPr>
              <a:defRPr sz="1006"/>
            </a:lvl7pPr>
            <a:lvl8pPr>
              <a:defRPr sz="1006"/>
            </a:lvl8pPr>
            <a:lvl9pPr>
              <a:defRPr sz="100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655206" y="70100618"/>
            <a:ext cx="54013101" cy="198247003"/>
          </a:xfrm>
        </p:spPr>
        <p:txBody>
          <a:bodyPr/>
          <a:lstStyle>
            <a:lvl1pPr>
              <a:defRPr sz="1567"/>
            </a:lvl1pPr>
            <a:lvl2pPr>
              <a:defRPr sz="1356"/>
            </a:lvl2pPr>
            <a:lvl3pPr>
              <a:defRPr sz="1123"/>
            </a:lvl3pPr>
            <a:lvl4pPr>
              <a:defRPr sz="1006"/>
            </a:lvl4pPr>
            <a:lvl5pPr>
              <a:defRPr sz="1006"/>
            </a:lvl5pPr>
            <a:lvl6pPr>
              <a:defRPr sz="1006"/>
            </a:lvl6pPr>
            <a:lvl7pPr>
              <a:defRPr sz="1006"/>
            </a:lvl7pPr>
            <a:lvl8pPr>
              <a:defRPr sz="1006"/>
            </a:lvl8pPr>
            <a:lvl9pPr>
              <a:defRPr sz="100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010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2050631"/>
            <a:ext cx="32918401" cy="8534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5" y="11462181"/>
            <a:ext cx="16160751" cy="4776889"/>
          </a:xfrm>
        </p:spPr>
        <p:txBody>
          <a:bodyPr anchor="b"/>
          <a:lstStyle>
            <a:lvl1pPr marL="0" indent="0">
              <a:buNone/>
              <a:defRPr sz="1356" b="1"/>
            </a:lvl1pPr>
            <a:lvl2pPr marL="256617" indent="0">
              <a:buNone/>
              <a:defRPr sz="1123" b="1"/>
            </a:lvl2pPr>
            <a:lvl3pPr marL="513234" indent="0">
              <a:buNone/>
              <a:defRPr sz="1006" b="1"/>
            </a:lvl3pPr>
            <a:lvl4pPr marL="769851" indent="0">
              <a:buNone/>
              <a:defRPr sz="889" b="1"/>
            </a:lvl4pPr>
            <a:lvl5pPr marL="1026468" indent="0">
              <a:buNone/>
              <a:defRPr sz="889" b="1"/>
            </a:lvl5pPr>
            <a:lvl6pPr marL="1283086" indent="0">
              <a:buNone/>
              <a:defRPr sz="889" b="1"/>
            </a:lvl6pPr>
            <a:lvl7pPr marL="1539702" indent="0">
              <a:buNone/>
              <a:defRPr sz="889" b="1"/>
            </a:lvl7pPr>
            <a:lvl8pPr marL="1796319" indent="0">
              <a:buNone/>
              <a:defRPr sz="889" b="1"/>
            </a:lvl8pPr>
            <a:lvl9pPr marL="2052936" indent="0">
              <a:buNone/>
              <a:defRPr sz="88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5" y="16239070"/>
            <a:ext cx="16160751" cy="29502951"/>
          </a:xfrm>
        </p:spPr>
        <p:txBody>
          <a:bodyPr/>
          <a:lstStyle>
            <a:lvl1pPr>
              <a:defRPr sz="1356"/>
            </a:lvl1pPr>
            <a:lvl2pPr>
              <a:defRPr sz="1123"/>
            </a:lvl2pPr>
            <a:lvl3pPr>
              <a:defRPr sz="1006"/>
            </a:lvl3pPr>
            <a:lvl4pPr>
              <a:defRPr sz="889"/>
            </a:lvl4pPr>
            <a:lvl5pPr>
              <a:defRPr sz="889"/>
            </a:lvl5pPr>
            <a:lvl6pPr>
              <a:defRPr sz="889"/>
            </a:lvl6pPr>
            <a:lvl7pPr>
              <a:defRPr sz="889"/>
            </a:lvl7pPr>
            <a:lvl8pPr>
              <a:defRPr sz="889"/>
            </a:lvl8pPr>
            <a:lvl9pPr>
              <a:defRPr sz="8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11462181"/>
            <a:ext cx="16167101" cy="4776889"/>
          </a:xfrm>
        </p:spPr>
        <p:txBody>
          <a:bodyPr anchor="b"/>
          <a:lstStyle>
            <a:lvl1pPr marL="0" indent="0">
              <a:buNone/>
              <a:defRPr sz="1356" b="1"/>
            </a:lvl1pPr>
            <a:lvl2pPr marL="256617" indent="0">
              <a:buNone/>
              <a:defRPr sz="1123" b="1"/>
            </a:lvl2pPr>
            <a:lvl3pPr marL="513234" indent="0">
              <a:buNone/>
              <a:defRPr sz="1006" b="1"/>
            </a:lvl3pPr>
            <a:lvl4pPr marL="769851" indent="0">
              <a:buNone/>
              <a:defRPr sz="889" b="1"/>
            </a:lvl4pPr>
            <a:lvl5pPr marL="1026468" indent="0">
              <a:buNone/>
              <a:defRPr sz="889" b="1"/>
            </a:lvl5pPr>
            <a:lvl6pPr marL="1283086" indent="0">
              <a:buNone/>
              <a:defRPr sz="889" b="1"/>
            </a:lvl6pPr>
            <a:lvl7pPr marL="1539702" indent="0">
              <a:buNone/>
              <a:defRPr sz="889" b="1"/>
            </a:lvl7pPr>
            <a:lvl8pPr marL="1796319" indent="0">
              <a:buNone/>
              <a:defRPr sz="889" b="1"/>
            </a:lvl8pPr>
            <a:lvl9pPr marL="2052936" indent="0">
              <a:buNone/>
              <a:defRPr sz="88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16239070"/>
            <a:ext cx="16167101" cy="29502951"/>
          </a:xfrm>
        </p:spPr>
        <p:txBody>
          <a:bodyPr/>
          <a:lstStyle>
            <a:lvl1pPr>
              <a:defRPr sz="1356"/>
            </a:lvl1pPr>
            <a:lvl2pPr>
              <a:defRPr sz="1123"/>
            </a:lvl2pPr>
            <a:lvl3pPr>
              <a:defRPr sz="1006"/>
            </a:lvl3pPr>
            <a:lvl4pPr>
              <a:defRPr sz="889"/>
            </a:lvl4pPr>
            <a:lvl5pPr>
              <a:defRPr sz="889"/>
            </a:lvl5pPr>
            <a:lvl6pPr>
              <a:defRPr sz="889"/>
            </a:lvl6pPr>
            <a:lvl7pPr>
              <a:defRPr sz="889"/>
            </a:lvl7pPr>
            <a:lvl8pPr>
              <a:defRPr sz="889"/>
            </a:lvl8pPr>
            <a:lvl9pPr>
              <a:defRPr sz="88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394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534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408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7" y="2038773"/>
            <a:ext cx="12033252" cy="8676640"/>
          </a:xfrm>
        </p:spPr>
        <p:txBody>
          <a:bodyPr anchor="b"/>
          <a:lstStyle>
            <a:lvl1pPr algn="l">
              <a:defRPr sz="112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5" y="2038782"/>
            <a:ext cx="20447001" cy="43703243"/>
          </a:xfrm>
        </p:spPr>
        <p:txBody>
          <a:bodyPr/>
          <a:lstStyle>
            <a:lvl1pPr>
              <a:defRPr sz="1801"/>
            </a:lvl1pPr>
            <a:lvl2pPr>
              <a:defRPr sz="1567"/>
            </a:lvl2pPr>
            <a:lvl3pPr>
              <a:defRPr sz="1356"/>
            </a:lvl3pPr>
            <a:lvl4pPr>
              <a:defRPr sz="1123"/>
            </a:lvl4pPr>
            <a:lvl5pPr>
              <a:defRPr sz="1123"/>
            </a:lvl5pPr>
            <a:lvl6pPr>
              <a:defRPr sz="1123"/>
            </a:lvl6pPr>
            <a:lvl7pPr>
              <a:defRPr sz="1123"/>
            </a:lvl7pPr>
            <a:lvl8pPr>
              <a:defRPr sz="1123"/>
            </a:lvl8pPr>
            <a:lvl9pPr>
              <a:defRPr sz="112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7" y="10715422"/>
            <a:ext cx="12033252" cy="35026604"/>
          </a:xfrm>
        </p:spPr>
        <p:txBody>
          <a:bodyPr/>
          <a:lstStyle>
            <a:lvl1pPr marL="0" indent="0">
              <a:buNone/>
              <a:defRPr sz="795"/>
            </a:lvl1pPr>
            <a:lvl2pPr marL="256617" indent="0">
              <a:buNone/>
              <a:defRPr sz="678"/>
            </a:lvl2pPr>
            <a:lvl3pPr marL="513234" indent="0">
              <a:buNone/>
              <a:defRPr sz="561"/>
            </a:lvl3pPr>
            <a:lvl4pPr marL="769851" indent="0">
              <a:buNone/>
              <a:defRPr sz="514"/>
            </a:lvl4pPr>
            <a:lvl5pPr marL="1026468" indent="0">
              <a:buNone/>
              <a:defRPr sz="514"/>
            </a:lvl5pPr>
            <a:lvl6pPr marL="1283086" indent="0">
              <a:buNone/>
              <a:defRPr sz="514"/>
            </a:lvl6pPr>
            <a:lvl7pPr marL="1539702" indent="0">
              <a:buNone/>
              <a:defRPr sz="514"/>
            </a:lvl7pPr>
            <a:lvl8pPr marL="1796319" indent="0">
              <a:buNone/>
              <a:defRPr sz="514"/>
            </a:lvl8pPr>
            <a:lvl9pPr marL="2052936" indent="0">
              <a:buNone/>
              <a:defRPr sz="51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768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3" y="35844486"/>
            <a:ext cx="21945600" cy="4231643"/>
          </a:xfrm>
        </p:spPr>
        <p:txBody>
          <a:bodyPr anchor="b"/>
          <a:lstStyle>
            <a:lvl1pPr algn="l">
              <a:defRPr sz="112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3" y="4575387"/>
            <a:ext cx="21945600" cy="30723840"/>
          </a:xfrm>
        </p:spPr>
        <p:txBody>
          <a:bodyPr/>
          <a:lstStyle>
            <a:lvl1pPr marL="0" indent="0">
              <a:buNone/>
              <a:defRPr sz="1801"/>
            </a:lvl1pPr>
            <a:lvl2pPr marL="256617" indent="0">
              <a:buNone/>
              <a:defRPr sz="1567"/>
            </a:lvl2pPr>
            <a:lvl3pPr marL="513234" indent="0">
              <a:buNone/>
              <a:defRPr sz="1356"/>
            </a:lvl3pPr>
            <a:lvl4pPr marL="769851" indent="0">
              <a:buNone/>
              <a:defRPr sz="1123"/>
            </a:lvl4pPr>
            <a:lvl5pPr marL="1026468" indent="0">
              <a:buNone/>
              <a:defRPr sz="1123"/>
            </a:lvl5pPr>
            <a:lvl6pPr marL="1283086" indent="0">
              <a:buNone/>
              <a:defRPr sz="1123"/>
            </a:lvl6pPr>
            <a:lvl7pPr marL="1539702" indent="0">
              <a:buNone/>
              <a:defRPr sz="1123"/>
            </a:lvl7pPr>
            <a:lvl8pPr marL="1796319" indent="0">
              <a:buNone/>
              <a:defRPr sz="1123"/>
            </a:lvl8pPr>
            <a:lvl9pPr marL="2052936" indent="0">
              <a:buNone/>
              <a:defRPr sz="1123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3" y="40076131"/>
            <a:ext cx="21945600" cy="6009637"/>
          </a:xfrm>
        </p:spPr>
        <p:txBody>
          <a:bodyPr/>
          <a:lstStyle>
            <a:lvl1pPr marL="0" indent="0">
              <a:buNone/>
              <a:defRPr sz="795"/>
            </a:lvl1pPr>
            <a:lvl2pPr marL="256617" indent="0">
              <a:buNone/>
              <a:defRPr sz="678"/>
            </a:lvl2pPr>
            <a:lvl3pPr marL="513234" indent="0">
              <a:buNone/>
              <a:defRPr sz="561"/>
            </a:lvl3pPr>
            <a:lvl4pPr marL="769851" indent="0">
              <a:buNone/>
              <a:defRPr sz="514"/>
            </a:lvl4pPr>
            <a:lvl5pPr marL="1026468" indent="0">
              <a:buNone/>
              <a:defRPr sz="514"/>
            </a:lvl5pPr>
            <a:lvl6pPr marL="1283086" indent="0">
              <a:buNone/>
              <a:defRPr sz="514"/>
            </a:lvl6pPr>
            <a:lvl7pPr marL="1539702" indent="0">
              <a:buNone/>
              <a:defRPr sz="514"/>
            </a:lvl7pPr>
            <a:lvl8pPr marL="1796319" indent="0">
              <a:buNone/>
              <a:defRPr sz="514"/>
            </a:lvl8pPr>
            <a:lvl9pPr marL="2052936" indent="0">
              <a:buNone/>
              <a:defRPr sz="51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205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601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509359" y="12031138"/>
            <a:ext cx="27158947" cy="256316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32504" y="12031138"/>
            <a:ext cx="80867252" cy="256316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5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2" y="2050631"/>
            <a:ext cx="32918401" cy="8534400"/>
          </a:xfrm>
          <a:prstGeom prst="rect">
            <a:avLst/>
          </a:prstGeom>
        </p:spPr>
        <p:txBody>
          <a:bodyPr vert="horz" lIns="438908" tIns="219454" rIns="438908" bIns="219454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2" y="11948166"/>
            <a:ext cx="32918401" cy="33793858"/>
          </a:xfrm>
          <a:prstGeom prst="rect">
            <a:avLst/>
          </a:prstGeom>
        </p:spPr>
        <p:txBody>
          <a:bodyPr vert="horz" lIns="438908" tIns="219454" rIns="438908" bIns="219454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2" y="47460755"/>
            <a:ext cx="8534401" cy="2726267"/>
          </a:xfrm>
          <a:prstGeom prst="rect">
            <a:avLst/>
          </a:prstGeom>
        </p:spPr>
        <p:txBody>
          <a:bodyPr vert="horz" lIns="438908" tIns="219454" rIns="438908" bIns="219454" rtlCol="0" anchor="ctr"/>
          <a:lstStyle>
            <a:lvl1pPr algn="l">
              <a:defRPr sz="67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F0477-184F-41E1-AAEB-065D88F50AF5}" type="datetimeFigureOut">
              <a:rPr lang="en-US" smtClean="0"/>
              <a:t>6/25/25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3" y="47460755"/>
            <a:ext cx="11582400" cy="2726267"/>
          </a:xfrm>
          <a:prstGeom prst="rect">
            <a:avLst/>
          </a:prstGeom>
        </p:spPr>
        <p:txBody>
          <a:bodyPr vert="horz" lIns="438908" tIns="219454" rIns="438908" bIns="219454" rtlCol="0" anchor="ctr"/>
          <a:lstStyle>
            <a:lvl1pPr algn="ctr">
              <a:defRPr sz="67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2" y="47460755"/>
            <a:ext cx="8534401" cy="2726267"/>
          </a:xfrm>
          <a:prstGeom prst="rect">
            <a:avLst/>
          </a:prstGeom>
        </p:spPr>
        <p:txBody>
          <a:bodyPr vert="horz" lIns="438908" tIns="219454" rIns="438908" bIns="219454" rtlCol="0" anchor="ctr"/>
          <a:lstStyle>
            <a:lvl1pPr algn="r">
              <a:defRPr sz="67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26BA1-0BAB-4543-9CCD-440128B2F0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08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13234" rtl="0" eaLnBrk="1" latinLnBrk="0" hangingPunct="1">
        <a:spcBef>
          <a:spcPct val="0"/>
        </a:spcBef>
        <a:buNone/>
        <a:defRPr sz="247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463" indent="-192463" algn="l" defTabSz="513234" rtl="0" eaLnBrk="1" latinLnBrk="0" hangingPunct="1">
        <a:spcBef>
          <a:spcPct val="20000"/>
        </a:spcBef>
        <a:buFont typeface="Arial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17003" indent="-160385" algn="l" defTabSz="513234" rtl="0" eaLnBrk="1" latinLnBrk="0" hangingPunct="1">
        <a:spcBef>
          <a:spcPct val="20000"/>
        </a:spcBef>
        <a:buFont typeface="Arial" pitchFamily="34" charset="0"/>
        <a:buChar char="–"/>
        <a:defRPr sz="1567" kern="1200">
          <a:solidFill>
            <a:schemeClr val="tx1"/>
          </a:solidFill>
          <a:latin typeface="+mn-lt"/>
          <a:ea typeface="+mn-ea"/>
          <a:cs typeface="+mn-cs"/>
        </a:defRPr>
      </a:lvl2pPr>
      <a:lvl3pPr marL="641543" indent="-128308" algn="l" defTabSz="513234" rtl="0" eaLnBrk="1" latinLnBrk="0" hangingPunct="1">
        <a:spcBef>
          <a:spcPct val="20000"/>
        </a:spcBef>
        <a:buFont typeface="Arial" pitchFamily="34" charset="0"/>
        <a:buChar char="•"/>
        <a:defRPr sz="1356" kern="1200">
          <a:solidFill>
            <a:schemeClr val="tx1"/>
          </a:solidFill>
          <a:latin typeface="+mn-lt"/>
          <a:ea typeface="+mn-ea"/>
          <a:cs typeface="+mn-cs"/>
        </a:defRPr>
      </a:lvl3pPr>
      <a:lvl4pPr marL="898159" indent="-128308" algn="l" defTabSz="513234" rtl="0" eaLnBrk="1" latinLnBrk="0" hangingPunct="1">
        <a:spcBef>
          <a:spcPct val="20000"/>
        </a:spcBef>
        <a:buFont typeface="Arial" pitchFamily="34" charset="0"/>
        <a:buChar char="–"/>
        <a:defRPr sz="1123" kern="1200">
          <a:solidFill>
            <a:schemeClr val="tx1"/>
          </a:solidFill>
          <a:latin typeface="+mn-lt"/>
          <a:ea typeface="+mn-ea"/>
          <a:cs typeface="+mn-cs"/>
        </a:defRPr>
      </a:lvl4pPr>
      <a:lvl5pPr marL="1154777" indent="-128308" algn="l" defTabSz="513234" rtl="0" eaLnBrk="1" latinLnBrk="0" hangingPunct="1">
        <a:spcBef>
          <a:spcPct val="20000"/>
        </a:spcBef>
        <a:buFont typeface="Arial" pitchFamily="34" charset="0"/>
        <a:buChar char="»"/>
        <a:defRPr sz="1123" kern="1200">
          <a:solidFill>
            <a:schemeClr val="tx1"/>
          </a:solidFill>
          <a:latin typeface="+mn-lt"/>
          <a:ea typeface="+mn-ea"/>
          <a:cs typeface="+mn-cs"/>
        </a:defRPr>
      </a:lvl5pPr>
      <a:lvl6pPr marL="1411394" indent="-128308" algn="l" defTabSz="513234" rtl="0" eaLnBrk="1" latinLnBrk="0" hangingPunct="1">
        <a:spcBef>
          <a:spcPct val="20000"/>
        </a:spcBef>
        <a:buFont typeface="Arial" pitchFamily="34" charset="0"/>
        <a:buChar char="•"/>
        <a:defRPr sz="1123" kern="1200">
          <a:solidFill>
            <a:schemeClr val="tx1"/>
          </a:solidFill>
          <a:latin typeface="+mn-lt"/>
          <a:ea typeface="+mn-ea"/>
          <a:cs typeface="+mn-cs"/>
        </a:defRPr>
      </a:lvl6pPr>
      <a:lvl7pPr marL="1668011" indent="-128308" algn="l" defTabSz="513234" rtl="0" eaLnBrk="1" latinLnBrk="0" hangingPunct="1">
        <a:spcBef>
          <a:spcPct val="20000"/>
        </a:spcBef>
        <a:buFont typeface="Arial" pitchFamily="34" charset="0"/>
        <a:buChar char="•"/>
        <a:defRPr sz="1123" kern="1200">
          <a:solidFill>
            <a:schemeClr val="tx1"/>
          </a:solidFill>
          <a:latin typeface="+mn-lt"/>
          <a:ea typeface="+mn-ea"/>
          <a:cs typeface="+mn-cs"/>
        </a:defRPr>
      </a:lvl7pPr>
      <a:lvl8pPr marL="1924628" indent="-128308" algn="l" defTabSz="513234" rtl="0" eaLnBrk="1" latinLnBrk="0" hangingPunct="1">
        <a:spcBef>
          <a:spcPct val="20000"/>
        </a:spcBef>
        <a:buFont typeface="Arial" pitchFamily="34" charset="0"/>
        <a:buChar char="•"/>
        <a:defRPr sz="1123" kern="1200">
          <a:solidFill>
            <a:schemeClr val="tx1"/>
          </a:solidFill>
          <a:latin typeface="+mn-lt"/>
          <a:ea typeface="+mn-ea"/>
          <a:cs typeface="+mn-cs"/>
        </a:defRPr>
      </a:lvl8pPr>
      <a:lvl9pPr marL="2181244" indent="-128308" algn="l" defTabSz="513234" rtl="0" eaLnBrk="1" latinLnBrk="0" hangingPunct="1">
        <a:spcBef>
          <a:spcPct val="20000"/>
        </a:spcBef>
        <a:buFont typeface="Arial" pitchFamily="34" charset="0"/>
        <a:buChar char="•"/>
        <a:defRPr sz="11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3234" rtl="0" eaLnBrk="1" latinLnBrk="0" hangingPunct="1">
        <a:defRPr sz="1006" kern="1200">
          <a:solidFill>
            <a:schemeClr val="tx1"/>
          </a:solidFill>
          <a:latin typeface="+mn-lt"/>
          <a:ea typeface="+mn-ea"/>
          <a:cs typeface="+mn-cs"/>
        </a:defRPr>
      </a:lvl1pPr>
      <a:lvl2pPr marL="256617" algn="l" defTabSz="513234" rtl="0" eaLnBrk="1" latinLnBrk="0" hangingPunct="1">
        <a:defRPr sz="1006" kern="1200">
          <a:solidFill>
            <a:schemeClr val="tx1"/>
          </a:solidFill>
          <a:latin typeface="+mn-lt"/>
          <a:ea typeface="+mn-ea"/>
          <a:cs typeface="+mn-cs"/>
        </a:defRPr>
      </a:lvl2pPr>
      <a:lvl3pPr marL="513234" algn="l" defTabSz="513234" rtl="0" eaLnBrk="1" latinLnBrk="0" hangingPunct="1">
        <a:defRPr sz="1006" kern="1200">
          <a:solidFill>
            <a:schemeClr val="tx1"/>
          </a:solidFill>
          <a:latin typeface="+mn-lt"/>
          <a:ea typeface="+mn-ea"/>
          <a:cs typeface="+mn-cs"/>
        </a:defRPr>
      </a:lvl3pPr>
      <a:lvl4pPr marL="769851" algn="l" defTabSz="513234" rtl="0" eaLnBrk="1" latinLnBrk="0" hangingPunct="1">
        <a:defRPr sz="1006" kern="1200">
          <a:solidFill>
            <a:schemeClr val="tx1"/>
          </a:solidFill>
          <a:latin typeface="+mn-lt"/>
          <a:ea typeface="+mn-ea"/>
          <a:cs typeface="+mn-cs"/>
        </a:defRPr>
      </a:lvl4pPr>
      <a:lvl5pPr marL="1026468" algn="l" defTabSz="513234" rtl="0" eaLnBrk="1" latinLnBrk="0" hangingPunct="1">
        <a:defRPr sz="1006" kern="1200">
          <a:solidFill>
            <a:schemeClr val="tx1"/>
          </a:solidFill>
          <a:latin typeface="+mn-lt"/>
          <a:ea typeface="+mn-ea"/>
          <a:cs typeface="+mn-cs"/>
        </a:defRPr>
      </a:lvl5pPr>
      <a:lvl6pPr marL="1283086" algn="l" defTabSz="513234" rtl="0" eaLnBrk="1" latinLnBrk="0" hangingPunct="1">
        <a:defRPr sz="1006" kern="1200">
          <a:solidFill>
            <a:schemeClr val="tx1"/>
          </a:solidFill>
          <a:latin typeface="+mn-lt"/>
          <a:ea typeface="+mn-ea"/>
          <a:cs typeface="+mn-cs"/>
        </a:defRPr>
      </a:lvl6pPr>
      <a:lvl7pPr marL="1539702" algn="l" defTabSz="513234" rtl="0" eaLnBrk="1" latinLnBrk="0" hangingPunct="1">
        <a:defRPr sz="1006" kern="1200">
          <a:solidFill>
            <a:schemeClr val="tx1"/>
          </a:solidFill>
          <a:latin typeface="+mn-lt"/>
          <a:ea typeface="+mn-ea"/>
          <a:cs typeface="+mn-cs"/>
        </a:defRPr>
      </a:lvl7pPr>
      <a:lvl8pPr marL="1796319" algn="l" defTabSz="513234" rtl="0" eaLnBrk="1" latinLnBrk="0" hangingPunct="1">
        <a:defRPr sz="1006" kern="1200">
          <a:solidFill>
            <a:schemeClr val="tx1"/>
          </a:solidFill>
          <a:latin typeface="+mn-lt"/>
          <a:ea typeface="+mn-ea"/>
          <a:cs typeface="+mn-cs"/>
        </a:defRPr>
      </a:lvl8pPr>
      <a:lvl9pPr marL="2052936" algn="l" defTabSz="513234" rtl="0" eaLnBrk="1" latinLnBrk="0" hangingPunct="1">
        <a:defRPr sz="100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98026" y="121875"/>
            <a:ext cx="36277973" cy="493620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lIns="11665" tIns="5832" rIns="11665" bIns="5832" rtlCol="0">
            <a:spAutoFit/>
          </a:bodyPr>
          <a:lstStyle/>
          <a:p>
            <a:pPr algn="ctr"/>
            <a:r>
              <a:rPr lang="en-US" sz="8000" b="1" dirty="0"/>
              <a:t>Academic Methodology Poster: Investigating Social Media &amp; Adolescent Mental Health</a:t>
            </a:r>
          </a:p>
          <a:p>
            <a:pPr algn="ctr"/>
            <a:r>
              <a:rPr lang="en-US" sz="8000" b="1" dirty="0"/>
              <a:t>Your Full Name</a:t>
            </a:r>
            <a:br>
              <a:rPr lang="en-US" sz="8000" dirty="0"/>
            </a:br>
            <a:r>
              <a:rPr lang="en-US" sz="8000" b="1" dirty="0"/>
              <a:t>Student Number</a:t>
            </a:r>
            <a:endParaRPr lang="en-US" sz="8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91648F7-1A91-D7E3-8E67-3C3A2CCB7F61}"/>
              </a:ext>
            </a:extLst>
          </p:cNvPr>
          <p:cNvSpPr txBox="1"/>
          <p:nvPr/>
        </p:nvSpPr>
        <p:spPr>
          <a:xfrm>
            <a:off x="18437012" y="5225351"/>
            <a:ext cx="17955338" cy="1036438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6000" b="1"/>
              <a:t>Research Validation</a:t>
            </a:r>
            <a:endParaRPr lang="en-GB" sz="60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4E28BD2-A542-B86F-01A7-D81213994021}"/>
              </a:ext>
            </a:extLst>
          </p:cNvPr>
          <p:cNvSpPr txBox="1"/>
          <p:nvPr/>
        </p:nvSpPr>
        <p:spPr>
          <a:xfrm>
            <a:off x="296935" y="14174676"/>
            <a:ext cx="18045393" cy="4000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6000" dirty="0"/>
              <a:t>A </a:t>
            </a:r>
            <a:r>
              <a:rPr lang="en-US" sz="6000" b="1" dirty="0"/>
              <a:t>multi-step search process</a:t>
            </a:r>
            <a:r>
              <a:rPr lang="en-US" sz="6000" dirty="0"/>
              <a:t> was implemented to ensure relevant studies were identified. </a:t>
            </a:r>
            <a:r>
              <a:rPr lang="en-US" sz="6000" b="1" dirty="0"/>
              <a:t>Boolean operators and targeted keywords</a:t>
            </a:r>
            <a:r>
              <a:rPr lang="en-US" sz="6000" dirty="0"/>
              <a:t> refined searches for adolescent mental health and social media effects.</a:t>
            </a:r>
            <a:endParaRPr lang="en-GB" sz="6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B96B68-7D17-AC4C-067B-D96D91C10C1D}"/>
              </a:ext>
            </a:extLst>
          </p:cNvPr>
          <p:cNvSpPr txBox="1"/>
          <p:nvPr/>
        </p:nvSpPr>
        <p:spPr>
          <a:xfrm>
            <a:off x="142942" y="31328894"/>
            <a:ext cx="18109331" cy="202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6000" dirty="0"/>
              <a:t>Data collection relied on </a:t>
            </a:r>
            <a:r>
              <a:rPr lang="en-US" sz="6000" b="1" dirty="0"/>
              <a:t>leading academic databases</a:t>
            </a:r>
            <a:r>
              <a:rPr lang="en-US" sz="6000" dirty="0"/>
              <a:t>, ensuring credibility and relevance.</a:t>
            </a:r>
            <a:endParaRPr lang="en-GB" sz="6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96BF92B-7D32-5254-099F-DCF56135E315}"/>
              </a:ext>
            </a:extLst>
          </p:cNvPr>
          <p:cNvSpPr txBox="1"/>
          <p:nvPr/>
        </p:nvSpPr>
        <p:spPr>
          <a:xfrm>
            <a:off x="118844" y="33469367"/>
            <a:ext cx="18133429" cy="1015663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en-GB" sz="6000" b="1" dirty="0"/>
              <a:t>Databases Used: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9A10224-82CB-5710-30D6-CF0BE13ECCE9}"/>
              </a:ext>
            </a:extLst>
          </p:cNvPr>
          <p:cNvSpPr txBox="1"/>
          <p:nvPr/>
        </p:nvSpPr>
        <p:spPr>
          <a:xfrm>
            <a:off x="18550002" y="37840806"/>
            <a:ext cx="17869364" cy="84023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857250" indent="-857250">
              <a:buFont typeface="Wingdings" panose="05000000000000000000" pitchFamily="2" charset="2"/>
              <a:buChar char="ü"/>
            </a:pPr>
            <a:r>
              <a:rPr lang="en-GB" sz="6000" dirty="0"/>
              <a:t>Maintained academic integrity through peer-reviewed sources (e.g., </a:t>
            </a:r>
            <a:r>
              <a:rPr lang="en-GB" sz="6000" dirty="0" err="1"/>
              <a:t>Zawacki</a:t>
            </a:r>
            <a:r>
              <a:rPr lang="en-GB" sz="6000" dirty="0"/>
              <a:t>-Richter et al., 2019; Johnson &amp; Hennessy, 2019)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en-GB" sz="6000" dirty="0"/>
              <a:t>Transparent citations and acknowledgment of original research (</a:t>
            </a:r>
            <a:r>
              <a:rPr lang="en-GB" sz="6000" dirty="0" err="1"/>
              <a:t>Bouter</a:t>
            </a:r>
            <a:r>
              <a:rPr lang="en-GB" sz="6000" dirty="0"/>
              <a:t>, 2023)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en-GB" sz="6000" dirty="0"/>
              <a:t>Protected privacy by using publicly available data (Barry &amp; Kim, 2023)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en-GB" sz="6000" dirty="0"/>
              <a:t>Ensured unbiased representation through critical literature evaluation (McDonagh et al., 2013)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7CB2C7-C1C8-B08A-441B-81B0736A536A}"/>
              </a:ext>
            </a:extLst>
          </p:cNvPr>
          <p:cNvSpPr txBox="1"/>
          <p:nvPr/>
        </p:nvSpPr>
        <p:spPr>
          <a:xfrm>
            <a:off x="296935" y="6362530"/>
            <a:ext cx="17955338" cy="65556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685800" indent="-685800">
              <a:buFont typeface="Wingdings" panose="05000000000000000000" pitchFamily="2" charset="2"/>
              <a:buChar char="v"/>
            </a:pPr>
            <a:r>
              <a:rPr lang="en-US" sz="6000" dirty="0"/>
              <a:t>This study examines the impact of social media on adolescent mental health in the UK. Focusing on empirical data only, it synthesizes relevant literature from peer-reviewed research between 2015 and 2025, applying thematic analysis. The goal is to explore the relationship between social media use, identity development, and youth mental health outcomes.</a:t>
            </a:r>
            <a:endParaRPr lang="en-GB" sz="6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286562B-051A-83B7-64B7-3E2D55C771D5}"/>
              </a:ext>
            </a:extLst>
          </p:cNvPr>
          <p:cNvSpPr txBox="1"/>
          <p:nvPr/>
        </p:nvSpPr>
        <p:spPr>
          <a:xfrm>
            <a:off x="242607" y="13027783"/>
            <a:ext cx="18022064" cy="1036438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6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Search Strategy</a:t>
            </a:r>
            <a:endParaRPr lang="en-GB" sz="6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EEC5D26-AE7B-0B40-96A7-36EEDEF9267F}"/>
              </a:ext>
            </a:extLst>
          </p:cNvPr>
          <p:cNvSpPr txBox="1"/>
          <p:nvPr/>
        </p:nvSpPr>
        <p:spPr>
          <a:xfrm>
            <a:off x="242607" y="30174718"/>
            <a:ext cx="18099721" cy="1036438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Searching for Information</a:t>
            </a:r>
            <a:endParaRPr lang="en-GB" sz="60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24C389-AF84-7858-9B1F-C48CFDE539E0}"/>
              </a:ext>
            </a:extLst>
          </p:cNvPr>
          <p:cNvSpPr txBox="1"/>
          <p:nvPr/>
        </p:nvSpPr>
        <p:spPr>
          <a:xfrm>
            <a:off x="288914" y="18266814"/>
            <a:ext cx="18041168" cy="1015663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en-US" sz="6000" b="1" dirty="0"/>
              <a:t>Key Search Terms</a:t>
            </a:r>
            <a:endParaRPr lang="en-GB" sz="6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67AEA0-D650-D339-777E-E619C9A737B5}"/>
              </a:ext>
            </a:extLst>
          </p:cNvPr>
          <p:cNvSpPr txBox="1"/>
          <p:nvPr/>
        </p:nvSpPr>
        <p:spPr>
          <a:xfrm>
            <a:off x="288914" y="5201426"/>
            <a:ext cx="18022064" cy="1015663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/>
              <a:t>Introduction</a:t>
            </a:r>
            <a:endParaRPr lang="en-GB" sz="6000" b="1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C5A2FF0-A87D-70F6-7E36-F7786C5035B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86453451"/>
              </p:ext>
            </p:extLst>
          </p:nvPr>
        </p:nvGraphicFramePr>
        <p:xfrm>
          <a:off x="-2804849" y="19441999"/>
          <a:ext cx="24384000" cy="10573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21B3F26-3249-B0B9-559A-E95BCE273BEA}"/>
              </a:ext>
            </a:extLst>
          </p:cNvPr>
          <p:cNvSpPr txBox="1"/>
          <p:nvPr/>
        </p:nvSpPr>
        <p:spPr>
          <a:xfrm>
            <a:off x="147923" y="34627554"/>
            <a:ext cx="18194405" cy="56323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6000" dirty="0"/>
              <a:t>✓ </a:t>
            </a:r>
            <a:r>
              <a:rPr lang="en-GB" sz="6000" b="1" dirty="0" err="1"/>
              <a:t>Pubmed</a:t>
            </a:r>
            <a:r>
              <a:rPr lang="en-GB" sz="6000" dirty="0"/>
              <a:t> – mental health and psychology studies</a:t>
            </a:r>
            <a:br>
              <a:rPr lang="en-GB" sz="6000" dirty="0"/>
            </a:br>
            <a:r>
              <a:rPr lang="en-GB" sz="6000" dirty="0"/>
              <a:t>✓ </a:t>
            </a:r>
            <a:r>
              <a:rPr lang="en-GB" sz="6000" b="1" dirty="0" err="1"/>
              <a:t>Psycinfo</a:t>
            </a:r>
            <a:r>
              <a:rPr lang="en-GB" sz="6000" dirty="0"/>
              <a:t> – behavioural science research</a:t>
            </a:r>
            <a:br>
              <a:rPr lang="en-GB" sz="6000" dirty="0"/>
            </a:br>
            <a:r>
              <a:rPr lang="en-GB" sz="6000" dirty="0"/>
              <a:t>✓ </a:t>
            </a:r>
            <a:r>
              <a:rPr lang="en-GB" sz="6000" b="1" dirty="0"/>
              <a:t>Google scholar</a:t>
            </a:r>
            <a:r>
              <a:rPr lang="en-GB" sz="6000" dirty="0"/>
              <a:t> – peer-reviewed interdisciplinary studies</a:t>
            </a:r>
            <a:br>
              <a:rPr lang="en-GB" sz="6000" dirty="0"/>
            </a:br>
            <a:r>
              <a:rPr lang="en-GB" sz="6000" dirty="0"/>
              <a:t>✓ </a:t>
            </a:r>
            <a:r>
              <a:rPr lang="en-GB" sz="6000" b="1" dirty="0"/>
              <a:t>Scopus &amp; web of science</a:t>
            </a:r>
            <a:r>
              <a:rPr lang="en-GB" sz="6000" dirty="0"/>
              <a:t> – high-impact journal publications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3CF36C-DB9E-DF64-D50C-711AA1B65E86}"/>
              </a:ext>
            </a:extLst>
          </p:cNvPr>
          <p:cNvSpPr txBox="1"/>
          <p:nvPr/>
        </p:nvSpPr>
        <p:spPr>
          <a:xfrm>
            <a:off x="18437012" y="6393380"/>
            <a:ext cx="17842053" cy="93256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6000" dirty="0"/>
              <a:t>To ensure credibility, selected studies were evaluated based on:</a:t>
            </a:r>
          </a:p>
          <a:p>
            <a:pPr marL="1143000" indent="-1143000">
              <a:buFont typeface="Wingdings" panose="05000000000000000000" pitchFamily="2" charset="2"/>
              <a:buChar char="ü"/>
            </a:pPr>
            <a:r>
              <a:rPr lang="en-US" sz="6000" dirty="0"/>
              <a:t>research design (qualitative, quantitative, or mixed-methods)</a:t>
            </a:r>
          </a:p>
          <a:p>
            <a:pPr marL="1143000" indent="-1143000">
              <a:buFont typeface="Wingdings" panose="05000000000000000000" pitchFamily="2" charset="2"/>
              <a:buChar char="ü"/>
            </a:pPr>
            <a:r>
              <a:rPr lang="en-US" sz="6000" dirty="0"/>
              <a:t>sample size &amp; participant representativeness</a:t>
            </a:r>
          </a:p>
          <a:p>
            <a:pPr marL="1143000" indent="-1143000">
              <a:buFont typeface="Wingdings" panose="05000000000000000000" pitchFamily="2" charset="2"/>
              <a:buChar char="ü"/>
            </a:pPr>
            <a:r>
              <a:rPr lang="en-US" sz="6000" dirty="0"/>
              <a:t>data collection techniques (surveys, interviews, longitudinal studies)</a:t>
            </a:r>
          </a:p>
          <a:p>
            <a:pPr marL="1143000" indent="-1143000">
              <a:buFont typeface="Wingdings" panose="05000000000000000000" pitchFamily="2" charset="2"/>
              <a:buChar char="ü"/>
            </a:pPr>
            <a:r>
              <a:rPr lang="en-US" sz="6000" dirty="0"/>
              <a:t>ethical integrity &amp; bias control Following strict validation, only 10 high-quality studies were retained for analysis.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9C28536D-6EA8-BA9C-D5F7-016E5AA038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2978940"/>
              </p:ext>
            </p:extLst>
          </p:nvPr>
        </p:nvGraphicFramePr>
        <p:xfrm>
          <a:off x="18437010" y="15919675"/>
          <a:ext cx="17842054" cy="10259515"/>
        </p:xfrm>
        <a:graphic>
          <a:graphicData uri="http://schemas.openxmlformats.org/drawingml/2006/table">
            <a:tbl>
              <a:tblPr>
                <a:tableStyleId>{8FD4443E-F989-4FC4-A0C8-D5A2AF1F390B}</a:tableStyleId>
              </a:tblPr>
              <a:tblGrid>
                <a:gridCol w="8921027">
                  <a:extLst>
                    <a:ext uri="{9D8B030D-6E8A-4147-A177-3AD203B41FA5}">
                      <a16:colId xmlns:a16="http://schemas.microsoft.com/office/drawing/2014/main" val="3144716845"/>
                    </a:ext>
                  </a:extLst>
                </a:gridCol>
                <a:gridCol w="8921027">
                  <a:extLst>
                    <a:ext uri="{9D8B030D-6E8A-4147-A177-3AD203B41FA5}">
                      <a16:colId xmlns:a16="http://schemas.microsoft.com/office/drawing/2014/main" val="694042829"/>
                    </a:ext>
                  </a:extLst>
                </a:gridCol>
              </a:tblGrid>
              <a:tr h="1074806">
                <a:tc>
                  <a:txBody>
                    <a:bodyPr/>
                    <a:lstStyle/>
                    <a:p>
                      <a:r>
                        <a:rPr lang="en-GB" sz="6000" b="1" dirty="0">
                          <a:solidFill>
                            <a:schemeClr val="tx1"/>
                          </a:solidFill>
                        </a:rPr>
                        <a:t>Inclusion Criteria</a:t>
                      </a:r>
                      <a:endParaRPr lang="en-GB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0" b="1" dirty="0">
                          <a:solidFill>
                            <a:schemeClr val="tx1"/>
                          </a:solidFill>
                        </a:rPr>
                        <a:t>Exclusion Criteria</a:t>
                      </a:r>
                      <a:endParaRPr lang="en-GB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4516926"/>
                  </a:ext>
                </a:extLst>
              </a:tr>
              <a:tr h="2051903">
                <a:tc>
                  <a:txBody>
                    <a:bodyPr/>
                    <a:lstStyle/>
                    <a:p>
                      <a:r>
                        <a:rPr lang="en-GB" sz="6000" dirty="0">
                          <a:solidFill>
                            <a:schemeClr val="tx1"/>
                          </a:solidFill>
                        </a:rPr>
                        <a:t>✓ Studies published between 2015–2025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0">
                          <a:solidFill>
                            <a:schemeClr val="tx1"/>
                          </a:solidFill>
                        </a:rPr>
                        <a:t>✗ Systematic literature reviews &amp; meta-analyses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9439400"/>
                  </a:ext>
                </a:extLst>
              </a:tr>
              <a:tr h="2051903">
                <a:tc>
                  <a:txBody>
                    <a:bodyPr/>
                    <a:lstStyle/>
                    <a:p>
                      <a:r>
                        <a:rPr lang="en-US" sz="6000" dirty="0">
                          <a:solidFill>
                            <a:schemeClr val="tx1"/>
                          </a:solidFill>
                        </a:rPr>
                        <a:t>✓ Research focused on UK adolescents (ages 13–19)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0">
                          <a:solidFill>
                            <a:schemeClr val="tx1"/>
                          </a:solidFill>
                        </a:rPr>
                        <a:t>✗ Studies focusing on non-UK populations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282698"/>
                  </a:ext>
                </a:extLst>
              </a:tr>
              <a:tr h="2051903">
                <a:tc>
                  <a:txBody>
                    <a:bodyPr/>
                    <a:lstStyle/>
                    <a:p>
                      <a:r>
                        <a:rPr lang="en-GB" sz="6000" dirty="0">
                          <a:solidFill>
                            <a:schemeClr val="tx1"/>
                          </a:solidFill>
                        </a:rPr>
                        <a:t>✓ Peer-reviewed empirical studies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>
                          <a:solidFill>
                            <a:schemeClr val="tx1"/>
                          </a:solidFill>
                        </a:rPr>
                        <a:t>✗ Research with insufficient empirical data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770916"/>
                  </a:ext>
                </a:extLst>
              </a:tr>
              <a:tr h="3029000">
                <a:tc>
                  <a:txBody>
                    <a:bodyPr/>
                    <a:lstStyle/>
                    <a:p>
                      <a:r>
                        <a:rPr lang="en-US" sz="6000" dirty="0">
                          <a:solidFill>
                            <a:schemeClr val="tx1"/>
                          </a:solidFill>
                        </a:rPr>
                        <a:t>✓ Studies addressing both (likely meaning qualitative &amp; quantitative)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6000" dirty="0">
                          <a:solidFill>
                            <a:schemeClr val="tx1"/>
                          </a:solidFill>
                        </a:rPr>
                        <a:t>✗ Studies with small sample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198592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50DE501D-6FF8-5E14-C4BF-B2AAE1A315F4}"/>
              </a:ext>
            </a:extLst>
          </p:cNvPr>
          <p:cNvSpPr txBox="1"/>
          <p:nvPr/>
        </p:nvSpPr>
        <p:spPr>
          <a:xfrm>
            <a:off x="18588116" y="27532885"/>
            <a:ext cx="17785410" cy="19389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6000" dirty="0"/>
              <a:t>A structured thematic analysis identified key trends and contradictions in social media engagement.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7960DF-7A50-F227-D829-BC1358B670B6}"/>
              </a:ext>
            </a:extLst>
          </p:cNvPr>
          <p:cNvSpPr txBox="1"/>
          <p:nvPr/>
        </p:nvSpPr>
        <p:spPr>
          <a:xfrm>
            <a:off x="18493654" y="26344668"/>
            <a:ext cx="17842054" cy="1015663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en-US" sz="6000" b="1" dirty="0"/>
              <a:t>Data Analysis</a:t>
            </a:r>
            <a:endParaRPr lang="en-US" sz="60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36EA1B5-9035-A827-55B5-2BC42DAAC0FD}"/>
              </a:ext>
            </a:extLst>
          </p:cNvPr>
          <p:cNvSpPr txBox="1"/>
          <p:nvPr/>
        </p:nvSpPr>
        <p:spPr>
          <a:xfrm>
            <a:off x="142942" y="41534125"/>
            <a:ext cx="18253029" cy="470898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857250" indent="-857250">
              <a:buFont typeface="Wingdings" panose="05000000000000000000" pitchFamily="2" charset="2"/>
              <a:buChar char="ü"/>
            </a:pPr>
            <a:r>
              <a:rPr lang="en-US" sz="6000" b="1" dirty="0"/>
              <a:t>Study details: </a:t>
            </a:r>
            <a:r>
              <a:rPr lang="en-US" sz="6000" dirty="0"/>
              <a:t>author, year, journal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en-US" sz="6000" b="1" dirty="0"/>
              <a:t>Methods used: </a:t>
            </a:r>
            <a:r>
              <a:rPr lang="en-US" sz="6000" dirty="0"/>
              <a:t>study design, sample size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en-US" sz="6000" b="1" dirty="0"/>
              <a:t>Findings: </a:t>
            </a:r>
            <a:r>
              <a:rPr lang="en-US" sz="6000" dirty="0"/>
              <a:t>psychological effects of social media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en-US" sz="6000" b="1" dirty="0"/>
              <a:t>Implications: </a:t>
            </a:r>
            <a:r>
              <a:rPr lang="en-US" sz="6000" dirty="0"/>
              <a:t>how findings contribute to adolescent mental health research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CBE3630-BE27-B21C-783F-C8BCB44F0DCC}"/>
              </a:ext>
            </a:extLst>
          </p:cNvPr>
          <p:cNvSpPr txBox="1"/>
          <p:nvPr/>
        </p:nvSpPr>
        <p:spPr>
          <a:xfrm>
            <a:off x="193298" y="40402389"/>
            <a:ext cx="18232400" cy="1015663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en-US" sz="6000" b="1" dirty="0"/>
              <a:t>Data Extraction Process</a:t>
            </a:r>
            <a:endParaRPr lang="en-US" sz="60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3B17E5C-5A6D-5894-3FC9-B4F59D179F05}"/>
              </a:ext>
            </a:extLst>
          </p:cNvPr>
          <p:cNvSpPr txBox="1"/>
          <p:nvPr/>
        </p:nvSpPr>
        <p:spPr>
          <a:xfrm>
            <a:off x="18514961" y="30815324"/>
            <a:ext cx="17877385" cy="563231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857250" indent="-857250">
              <a:buFont typeface="Wingdings" panose="05000000000000000000" pitchFamily="2" charset="2"/>
              <a:buChar char="ü"/>
            </a:pPr>
            <a:r>
              <a:rPr lang="en-US" sz="6000" dirty="0"/>
              <a:t>Identified core themes: identity exploration, cyberbullying, social media addiction, peer support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en-US" sz="6000" dirty="0"/>
              <a:t>Grouped studies by research similarities (comparative analysis)</a:t>
            </a:r>
          </a:p>
          <a:p>
            <a:pPr marL="857250" indent="-857250">
              <a:buFont typeface="Wingdings" panose="05000000000000000000" pitchFamily="2" charset="2"/>
              <a:buChar char="ü"/>
            </a:pPr>
            <a:r>
              <a:rPr lang="en-US" sz="6000" dirty="0"/>
              <a:t>Synthesized key insights on the impact of social media engagement on teenage wellbeing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A9A0265-22DC-CA4B-BD40-4D0A1CB132BB}"/>
              </a:ext>
            </a:extLst>
          </p:cNvPr>
          <p:cNvSpPr txBox="1"/>
          <p:nvPr/>
        </p:nvSpPr>
        <p:spPr>
          <a:xfrm>
            <a:off x="18514961" y="29541388"/>
            <a:ext cx="17820747" cy="1036438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en-US" sz="6000" b="1" dirty="0"/>
              <a:t>Thematic Analysis Process</a:t>
            </a:r>
            <a:endParaRPr lang="en-US" sz="60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12A5F3A-2410-C366-B5B0-80985D274613}"/>
              </a:ext>
            </a:extLst>
          </p:cNvPr>
          <p:cNvSpPr txBox="1"/>
          <p:nvPr/>
        </p:nvSpPr>
        <p:spPr>
          <a:xfrm>
            <a:off x="18477142" y="36613114"/>
            <a:ext cx="17896384" cy="1015663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r>
              <a:rPr lang="en-GB" sz="6000" b="1" dirty="0"/>
              <a:t>Ethical Considerations</a:t>
            </a:r>
            <a:endParaRPr lang="en-GB" sz="60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25F8ACC-6D12-CB55-974D-803D21A32F13}"/>
              </a:ext>
            </a:extLst>
          </p:cNvPr>
          <p:cNvSpPr txBox="1"/>
          <p:nvPr/>
        </p:nvSpPr>
        <p:spPr>
          <a:xfrm>
            <a:off x="296935" y="46424510"/>
            <a:ext cx="36085767" cy="4708981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/>
            <a:r>
              <a:rPr lang="en-US" sz="6000" b="1" dirty="0"/>
              <a:t>Conclusion</a:t>
            </a:r>
            <a:r>
              <a:rPr lang="en-US" sz="6000" dirty="0"/>
              <a:t> </a:t>
            </a:r>
          </a:p>
          <a:p>
            <a:r>
              <a:rPr lang="en-US" sz="6000" dirty="0"/>
              <a:t>A structured, methodical approach was adopted to evaluate empirical studies on social media’s impact on adolescent mental health. The application of rigorous search strategies, clearly defined inclusion/exclusion criteria, and a robust thematic analysis ensured the reliability of findings. This process provides a solid foundation for discussing evidence-based digital wellbeing recommendations in the subsequent chapter.</a:t>
            </a:r>
          </a:p>
        </p:txBody>
      </p:sp>
    </p:spTree>
    <p:extLst>
      <p:ext uri="{BB962C8B-B14F-4D97-AF65-F5344CB8AC3E}">
        <p14:creationId xmlns:p14="http://schemas.microsoft.com/office/powerpoint/2010/main" val="434576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2F8A5-64D7-32D6-D4B5-C1453968E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2" y="2050631"/>
            <a:ext cx="32918401" cy="2826169"/>
          </a:xfrm>
        </p:spPr>
        <p:txBody>
          <a:bodyPr>
            <a:normAutofit/>
          </a:bodyPr>
          <a:lstStyle/>
          <a:p>
            <a:r>
              <a:rPr lang="en-US" sz="9600" b="1" dirty="0"/>
              <a:t>References</a:t>
            </a:r>
            <a:endParaRPr lang="en-GB" sz="9600" b="1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6EC6FF8B-4784-AD6E-C920-8D4B9A70737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2324099" y="5575966"/>
            <a:ext cx="31927802" cy="2795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50537" marR="0" indent="-114300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Barry, C.T. and Kim, H. (2023) ‘Parental monitoring of adolescent social media use: relations with adolescent mental health and self-perception’, </a:t>
            </a:r>
            <a:r>
              <a:rPr lang="en-GB" sz="60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Current Psychology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43, pp. 2473–2485. Available at: https://doi.org/10.1007/s12144-023-04434-2.</a:t>
            </a:r>
          </a:p>
          <a:p>
            <a:pPr marL="950537" marR="0" indent="-114300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GB" sz="6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Bouter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L. (2023) ‘Why research integrity matters and how it can be improved’, </a:t>
            </a:r>
            <a:r>
              <a:rPr lang="en-GB" sz="60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Accountability in Research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31(8), pp. 1–10. Available at: https://doi.org/10.1080/08989621.2023.2189010.</a:t>
            </a:r>
          </a:p>
          <a:p>
            <a:pPr marL="950537" marR="0" indent="-114300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Johnson, B.T. and Hennessy, E.A. (2019) ‘Systematic Reviews and meta-analyses in the Health sciences: Best Practice Methods for Research Syntheses’, </a:t>
            </a:r>
            <a:r>
              <a:rPr lang="en-GB" sz="60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Science &amp; Medicine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233(233), pp. 237–251. Available at: https://doi.org/10.1016/j.socscimed.2019.05.035.</a:t>
            </a:r>
          </a:p>
          <a:p>
            <a:pPr marL="950537" marR="0" indent="-114300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McDonagh, M., Peterson, K., Raina, P., Chang, S. and </a:t>
            </a:r>
            <a:r>
              <a:rPr lang="en-GB" sz="6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Shekelle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P. (2013) </a:t>
            </a:r>
            <a:r>
              <a:rPr lang="en-GB" sz="60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Avoiding Bias in Selecting Studies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60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Library of Medicine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Available at: https://www.ncbi.nlm.nih.gov/books/NBK126701/.</a:t>
            </a:r>
          </a:p>
          <a:p>
            <a:pPr marL="950537" marR="0" indent="-1143000" algn="just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GB" sz="6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Zawacki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-Richter, O., </a:t>
            </a:r>
            <a:r>
              <a:rPr lang="en-GB" sz="6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Kerres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M., Svenja </a:t>
            </a:r>
            <a:r>
              <a:rPr lang="en-GB" sz="6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Bedenlier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Bond, M., Katja Buntins and Springer </a:t>
            </a:r>
            <a:r>
              <a:rPr lang="en-GB" sz="6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Fachmedien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Wiesbaden </a:t>
            </a:r>
            <a:r>
              <a:rPr lang="en-GB" sz="6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Gmbh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(2019) </a:t>
            </a:r>
            <a:r>
              <a:rPr lang="en-GB" sz="6000" i="1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Systematic Reviews in Educational Research Methodology, Perspectives and Application.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Wiesbaden Springer </a:t>
            </a:r>
            <a:r>
              <a:rPr lang="en-GB" sz="6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Fachmedien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Wiesbaden </a:t>
            </a:r>
            <a:r>
              <a:rPr lang="en-GB" sz="6000" kern="10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Gmbh</a:t>
            </a:r>
            <a:r>
              <a:rPr lang="en-GB" sz="6000" kern="1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Springer Vs.</a:t>
            </a:r>
          </a:p>
        </p:txBody>
      </p:sp>
    </p:spTree>
    <p:extLst>
      <p:ext uri="{BB962C8B-B14F-4D97-AF65-F5344CB8AC3E}">
        <p14:creationId xmlns:p14="http://schemas.microsoft.com/office/powerpoint/2010/main" val="2331950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3DF424A2BF55D46A6DE75C8551B60A4" ma:contentTypeVersion="6" ma:contentTypeDescription="Create a new document." ma:contentTypeScope="" ma:versionID="e1c157ec5bf1dfa0255a910f435f394a">
  <xsd:schema xmlns:xsd="http://www.w3.org/2001/XMLSchema" xmlns:xs="http://www.w3.org/2001/XMLSchema" xmlns:p="http://schemas.microsoft.com/office/2006/metadata/properties" xmlns:ns3="fed0ec70-a389-42be-8abb-1b81419c81ff" targetNamespace="http://schemas.microsoft.com/office/2006/metadata/properties" ma:root="true" ma:fieldsID="01650d137f03b7064c23d81e227dd3fb" ns3:_="">
    <xsd:import namespace="fed0ec70-a389-42be-8abb-1b81419c81f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d0ec70-a389-42be-8abb-1b81419c81f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B33785-763B-4900-B9D0-9E71860B973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A470650-F215-4316-9065-924C77D1A16A}">
  <ds:schemaRefs>
    <ds:schemaRef ds:uri="http://schemas.microsoft.com/office/2006/metadata/properties"/>
    <ds:schemaRef ds:uri="http://www.w3.org/2000/xmlns/"/>
  </ds:schemaRefs>
</ds:datastoreItem>
</file>

<file path=customXml/itemProps3.xml><?xml version="1.0" encoding="utf-8"?>
<ds:datastoreItem xmlns:ds="http://schemas.openxmlformats.org/officeDocument/2006/customXml" ds:itemID="{09E58B73-69EF-4B4E-A8E2-D4CE36FC7633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fed0ec70-a389-42be-8abb-1b81419c81f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ilri_poster_template_Jan2013</Template>
  <TotalTime>3496</TotalTime>
  <Words>774</Words>
  <Application>Microsoft Office PowerPoint</Application>
  <PresentationFormat>Custom</PresentationFormat>
  <Paragraphs>56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References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Mulatu, Meron (ILRI)</dc:creator>
  <cp:lastModifiedBy>Olivia Sarpong (2208452)</cp:lastModifiedBy>
  <cp:revision>82</cp:revision>
  <cp:lastPrinted>2018-08-30T13:15:27Z</cp:lastPrinted>
  <dcterms:created xsi:type="dcterms:W3CDTF">2016-05-19T08:36:18Z</dcterms:created>
  <dcterms:modified xsi:type="dcterms:W3CDTF">2025-06-25T10:10:33Z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0x01010083DF424A2BF55D46A6DE75C8551B60A4</vt:lpwstr>
  </property>
</Properties>
</file>