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3" r:id="rId3"/>
    <p:sldId id="268" r:id="rId4"/>
    <p:sldId id="265" r:id="rId5"/>
    <p:sldId id="267" r:id="rId6"/>
    <p:sldId id="261" r:id="rId7"/>
    <p:sldId id="264" r:id="rId8"/>
    <p:sldId id="258" r:id="rId9"/>
    <p:sldId id="257" r:id="rId10"/>
    <p:sldId id="260" r:id="rId11"/>
    <p:sldId id="262" r:id="rId12"/>
    <p:sldId id="273" r:id="rId13"/>
    <p:sldId id="269" r:id="rId14"/>
    <p:sldId id="270" r:id="rId15"/>
    <p:sldId id="271" r:id="rId16"/>
    <p:sldId id="279" r:id="rId17"/>
    <p:sldId id="275" r:id="rId18"/>
    <p:sldId id="278" r:id="rId19"/>
    <p:sldId id="277" r:id="rId20"/>
    <p:sldId id="280" r:id="rId21"/>
    <p:sldId id="282" r:id="rId22"/>
    <p:sldId id="284" r:id="rId23"/>
    <p:sldId id="285" r:id="rId24"/>
    <p:sldId id="274" r:id="rId25"/>
    <p:sldId id="286" r:id="rId26"/>
    <p:sldId id="259" r:id="rId27"/>
    <p:sldId id="266" r:id="rId28"/>
    <p:sldId id="276" r:id="rId29"/>
    <p:sldId id="281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2FF824-D9D3-B7CF-662E-80B73DF4D135}" v="1477" dt="2025-01-15T05:48:40.706"/>
    <p1510:client id="{FC9D5E74-2476-E5A0-B592-B2943B23869B}" v="4120" dt="2025-01-16T04:29:23.3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microsoft.com/office/2016/11/relationships/changesInfo" Target="changesInfos/changesInfo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rkan Sayiner (1816794)" userId="S::1816794@student.uwtsd.ac.uk::af166f88-c57c-41f0-a8f7-7c07d27d0d46" providerId="AD" clId="Web-{3D2FF824-D9D3-B7CF-662E-80B73DF4D135}"/>
    <pc:docChg chg="addSld modSld">
      <pc:chgData name="Serkan Sayiner (1816794)" userId="S::1816794@student.uwtsd.ac.uk::af166f88-c57c-41f0-a8f7-7c07d27d0d46" providerId="AD" clId="Web-{3D2FF824-D9D3-B7CF-662E-80B73DF4D135}" dt="2025-01-15T05:48:40.706" v="1469" actId="20577"/>
      <pc:docMkLst>
        <pc:docMk/>
      </pc:docMkLst>
      <pc:sldChg chg="modSp">
        <pc:chgData name="Serkan Sayiner (1816794)" userId="S::1816794@student.uwtsd.ac.uk::af166f88-c57c-41f0-a8f7-7c07d27d0d46" providerId="AD" clId="Web-{3D2FF824-D9D3-B7CF-662E-80B73DF4D135}" dt="2025-01-15T04:31:46.899" v="802" actId="14100"/>
        <pc:sldMkLst>
          <pc:docMk/>
          <pc:sldMk cId="109857222" sldId="256"/>
        </pc:sldMkLst>
        <pc:spChg chg="mod">
          <ac:chgData name="Serkan Sayiner (1816794)" userId="S::1816794@student.uwtsd.ac.uk::af166f88-c57c-41f0-a8f7-7c07d27d0d46" providerId="AD" clId="Web-{3D2FF824-D9D3-B7CF-662E-80B73DF4D135}" dt="2025-01-15T02:15:47.501" v="2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4:31:46.899" v="802" actId="14100"/>
          <ac:spMkLst>
            <pc:docMk/>
            <pc:sldMk cId="109857222" sldId="256"/>
            <ac:spMk id="3" creationId="{00000000-0000-0000-0000-000000000000}"/>
          </ac:spMkLst>
        </pc:spChg>
      </pc:sldChg>
      <pc:sldChg chg="addSp modSp new">
        <pc:chgData name="Serkan Sayiner (1816794)" userId="S::1816794@student.uwtsd.ac.uk::af166f88-c57c-41f0-a8f7-7c07d27d0d46" providerId="AD" clId="Web-{3D2FF824-D9D3-B7CF-662E-80B73DF4D135}" dt="2025-01-15T04:45:52.325" v="836" actId="1076"/>
        <pc:sldMkLst>
          <pc:docMk/>
          <pc:sldMk cId="1168631489" sldId="257"/>
        </pc:sldMkLst>
        <pc:spChg chg="mod">
          <ac:chgData name="Serkan Sayiner (1816794)" userId="S::1816794@student.uwtsd.ac.uk::af166f88-c57c-41f0-a8f7-7c07d27d0d46" providerId="AD" clId="Web-{3D2FF824-D9D3-B7CF-662E-80B73DF4D135}" dt="2025-01-15T03:45:37.919" v="196" actId="1076"/>
          <ac:spMkLst>
            <pc:docMk/>
            <pc:sldMk cId="1168631489" sldId="257"/>
            <ac:spMk id="2" creationId="{468449A0-BEB8-8D94-6E45-9FC86105AB9E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3:45:29.356" v="195" actId="1076"/>
          <ac:spMkLst>
            <pc:docMk/>
            <pc:sldMk cId="1168631489" sldId="257"/>
            <ac:spMk id="3" creationId="{6181BB76-72D1-0CA7-5050-39CDFB8BC9CC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45:21.777" v="194" actId="1076"/>
          <ac:spMkLst>
            <pc:docMk/>
            <pc:sldMk cId="1168631489" sldId="257"/>
            <ac:spMk id="5" creationId="{9FC42E68-AE67-5646-FE1D-3DDF5A591D20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45:51.982" v="197" actId="1076"/>
          <ac:spMkLst>
            <pc:docMk/>
            <pc:sldMk cId="1168631489" sldId="257"/>
            <ac:spMk id="7" creationId="{A34EB6F2-AB9C-72CA-9DC3-114562E1E340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47:06.409" v="221" actId="20577"/>
          <ac:spMkLst>
            <pc:docMk/>
            <pc:sldMk cId="1168631489" sldId="257"/>
            <ac:spMk id="8" creationId="{7B66C4B2-AAF2-CDA5-0312-C9D4C09F7FDA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47:58.866" v="254" actId="14100"/>
          <ac:spMkLst>
            <pc:docMk/>
            <pc:sldMk cId="1168631489" sldId="257"/>
            <ac:spMk id="9" creationId="{CD33FF1E-2307-4281-4F79-D951E2CDEEE7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52:35.527" v="347" actId="20577"/>
          <ac:spMkLst>
            <pc:docMk/>
            <pc:sldMk cId="1168631489" sldId="257"/>
            <ac:spMk id="10" creationId="{F3BA1E95-B31D-FC79-68DD-4B242AA9D387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3:52:23.182" v="340" actId="20577"/>
          <ac:spMkLst>
            <pc:docMk/>
            <pc:sldMk cId="1168631489" sldId="257"/>
            <ac:spMk id="11" creationId="{F019333C-C7C5-E509-95B7-C6B469DE6A5F}"/>
          </ac:spMkLst>
        </pc:spChg>
        <pc:picChg chg="add mod">
          <ac:chgData name="Serkan Sayiner (1816794)" userId="S::1816794@student.uwtsd.ac.uk::af166f88-c57c-41f0-a8f7-7c07d27d0d46" providerId="AD" clId="Web-{3D2FF824-D9D3-B7CF-662E-80B73DF4D135}" dt="2025-01-15T04:45:52.325" v="836" actId="1076"/>
          <ac:picMkLst>
            <pc:docMk/>
            <pc:sldMk cId="1168631489" sldId="257"/>
            <ac:picMk id="12" creationId="{8640D7E5-6D52-804A-9704-D427445FD571}"/>
          </ac:picMkLst>
        </pc:picChg>
      </pc:sldChg>
      <pc:sldChg chg="addSp delSp modSp new">
        <pc:chgData name="Serkan Sayiner (1816794)" userId="S::1816794@student.uwtsd.ac.uk::af166f88-c57c-41f0-a8f7-7c07d27d0d46" providerId="AD" clId="Web-{3D2FF824-D9D3-B7CF-662E-80B73DF4D135}" dt="2025-01-15T04:44:12.003" v="834" actId="1076"/>
        <pc:sldMkLst>
          <pc:docMk/>
          <pc:sldMk cId="4253543147" sldId="258"/>
        </pc:sldMkLst>
        <pc:spChg chg="mod">
          <ac:chgData name="Serkan Sayiner (1816794)" userId="S::1816794@student.uwtsd.ac.uk::af166f88-c57c-41f0-a8f7-7c07d27d0d46" providerId="AD" clId="Web-{3D2FF824-D9D3-B7CF-662E-80B73DF4D135}" dt="2025-01-15T04:16:21.499" v="594" actId="1076"/>
          <ac:spMkLst>
            <pc:docMk/>
            <pc:sldMk cId="4253543147" sldId="258"/>
            <ac:spMk id="2" creationId="{C4C4037F-9808-4FF9-1CEA-91134569CA9F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4:16:02.654" v="590" actId="1076"/>
          <ac:spMkLst>
            <pc:docMk/>
            <pc:sldMk cId="4253543147" sldId="258"/>
            <ac:spMk id="3" creationId="{317F3A7D-5DEC-7675-CAF7-AE0048FF8C69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4:16:07.357" v="591" actId="1076"/>
          <ac:spMkLst>
            <pc:docMk/>
            <pc:sldMk cId="4253543147" sldId="258"/>
            <ac:spMk id="5" creationId="{12AA70BE-31F3-33F1-4B5B-4D06716E480F}"/>
          </ac:spMkLst>
        </pc:spChg>
        <pc:spChg chg="add del mod">
          <ac:chgData name="Serkan Sayiner (1816794)" userId="S::1816794@student.uwtsd.ac.uk::af166f88-c57c-41f0-a8f7-7c07d27d0d46" providerId="AD" clId="Web-{3D2FF824-D9D3-B7CF-662E-80B73DF4D135}" dt="2025-01-15T04:12:12.491" v="481"/>
          <ac:spMkLst>
            <pc:docMk/>
            <pc:sldMk cId="4253543147" sldId="258"/>
            <ac:spMk id="6" creationId="{5AD07467-2968-1FED-02F2-76FFE9CCD2D6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4:16:11.529" v="592" actId="1076"/>
          <ac:spMkLst>
            <pc:docMk/>
            <pc:sldMk cId="4253543147" sldId="258"/>
            <ac:spMk id="7" creationId="{EB2CDFC0-376C-5BAB-6332-13BD6E5D4519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4:16:16.733" v="593" actId="1076"/>
          <ac:spMkLst>
            <pc:docMk/>
            <pc:sldMk cId="4253543147" sldId="258"/>
            <ac:spMk id="8" creationId="{BAD74AD8-8BD0-EBDD-F1EA-E85BB8C38682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4:44:12.003" v="834" actId="1076"/>
          <ac:spMkLst>
            <pc:docMk/>
            <pc:sldMk cId="4253543147" sldId="258"/>
            <ac:spMk id="10" creationId="{22AAE3A2-DEC0-F32D-F1EE-10E94F1C02DB}"/>
          </ac:spMkLst>
        </pc:spChg>
      </pc:sldChg>
      <pc:sldChg chg="modSp new">
        <pc:chgData name="Serkan Sayiner (1816794)" userId="S::1816794@student.uwtsd.ac.uk::af166f88-c57c-41f0-a8f7-7c07d27d0d46" providerId="AD" clId="Web-{3D2FF824-D9D3-B7CF-662E-80B73DF4D135}" dt="2025-01-15T05:48:40.706" v="1469" actId="20577"/>
        <pc:sldMkLst>
          <pc:docMk/>
          <pc:sldMk cId="926985062" sldId="259"/>
        </pc:sldMkLst>
        <pc:spChg chg="mod">
          <ac:chgData name="Serkan Sayiner (1816794)" userId="S::1816794@student.uwtsd.ac.uk::af166f88-c57c-41f0-a8f7-7c07d27d0d46" providerId="AD" clId="Web-{3D2FF824-D9D3-B7CF-662E-80B73DF4D135}" dt="2025-01-15T03:55:10.506" v="373" actId="14100"/>
          <ac:spMkLst>
            <pc:docMk/>
            <pc:sldMk cId="926985062" sldId="259"/>
            <ac:spMk id="2" creationId="{471766CE-050E-E1D5-096D-1F712C5FD821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5:48:40.706" v="1469" actId="20577"/>
          <ac:spMkLst>
            <pc:docMk/>
            <pc:sldMk cId="926985062" sldId="259"/>
            <ac:spMk id="3" creationId="{FEF424A2-8310-62D0-9A35-5E61DB3B8F2A}"/>
          </ac:spMkLst>
        </pc:spChg>
      </pc:sldChg>
      <pc:sldChg chg="addSp modSp new">
        <pc:chgData name="Serkan Sayiner (1816794)" userId="S::1816794@student.uwtsd.ac.uk::af166f88-c57c-41f0-a8f7-7c07d27d0d46" providerId="AD" clId="Web-{3D2FF824-D9D3-B7CF-662E-80B73DF4D135}" dt="2025-01-15T04:46:06.185" v="837"/>
        <pc:sldMkLst>
          <pc:docMk/>
          <pc:sldMk cId="1217291273" sldId="260"/>
        </pc:sldMkLst>
        <pc:spChg chg="mod">
          <ac:chgData name="Serkan Sayiner (1816794)" userId="S::1816794@student.uwtsd.ac.uk::af166f88-c57c-41f0-a8f7-7c07d27d0d46" providerId="AD" clId="Web-{3D2FF824-D9D3-B7CF-662E-80B73DF4D135}" dt="2025-01-15T04:30:10.298" v="794" actId="1076"/>
          <ac:spMkLst>
            <pc:docMk/>
            <pc:sldMk cId="1217291273" sldId="260"/>
            <ac:spMk id="2" creationId="{7AC598E9-FE51-69CF-FFD7-3A134E3A7672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4:30:07.298" v="793" actId="1076"/>
          <ac:spMkLst>
            <pc:docMk/>
            <pc:sldMk cId="1217291273" sldId="260"/>
            <ac:spMk id="3" creationId="{C84DF9AA-4ACC-86F0-5F86-85140B01C69E}"/>
          </ac:spMkLst>
        </pc:spChg>
        <pc:picChg chg="add">
          <ac:chgData name="Serkan Sayiner (1816794)" userId="S::1816794@student.uwtsd.ac.uk::af166f88-c57c-41f0-a8f7-7c07d27d0d46" providerId="AD" clId="Web-{3D2FF824-D9D3-B7CF-662E-80B73DF4D135}" dt="2025-01-15T04:46:06.185" v="837"/>
          <ac:picMkLst>
            <pc:docMk/>
            <pc:sldMk cId="1217291273" sldId="260"/>
            <ac:picMk id="5" creationId="{516F0CFF-3D18-1F9F-10EF-8FE25F773EDB}"/>
          </ac:picMkLst>
        </pc:picChg>
      </pc:sldChg>
      <pc:sldChg chg="modSp new">
        <pc:chgData name="Serkan Sayiner (1816794)" userId="S::1816794@student.uwtsd.ac.uk::af166f88-c57c-41f0-a8f7-7c07d27d0d46" providerId="AD" clId="Web-{3D2FF824-D9D3-B7CF-662E-80B73DF4D135}" dt="2025-01-15T04:49:03.808" v="880" actId="20577"/>
        <pc:sldMkLst>
          <pc:docMk/>
          <pc:sldMk cId="1353707485" sldId="261"/>
        </pc:sldMkLst>
        <pc:spChg chg="mod">
          <ac:chgData name="Serkan Sayiner (1816794)" userId="S::1816794@student.uwtsd.ac.uk::af166f88-c57c-41f0-a8f7-7c07d27d0d46" providerId="AD" clId="Web-{3D2FF824-D9D3-B7CF-662E-80B73DF4D135}" dt="2025-01-15T04:49:03.808" v="880" actId="20577"/>
          <ac:spMkLst>
            <pc:docMk/>
            <pc:sldMk cId="1353707485" sldId="261"/>
            <ac:spMk id="2" creationId="{78F9ECAE-BAD1-FDFF-46D6-BF813D01CBBE}"/>
          </ac:spMkLst>
        </pc:spChg>
      </pc:sldChg>
      <pc:sldChg chg="addSp modSp new">
        <pc:chgData name="Serkan Sayiner (1816794)" userId="S::1816794@student.uwtsd.ac.uk::af166f88-c57c-41f0-a8f7-7c07d27d0d46" providerId="AD" clId="Web-{3D2FF824-D9D3-B7CF-662E-80B73DF4D135}" dt="2025-01-15T05:19:44.002" v="1079" actId="20577"/>
        <pc:sldMkLst>
          <pc:docMk/>
          <pc:sldMk cId="1634998447" sldId="262"/>
        </pc:sldMkLst>
        <pc:spChg chg="mod">
          <ac:chgData name="Serkan Sayiner (1816794)" userId="S::1816794@student.uwtsd.ac.uk::af166f88-c57c-41f0-a8f7-7c07d27d0d46" providerId="AD" clId="Web-{3D2FF824-D9D3-B7CF-662E-80B73DF4D135}" dt="2025-01-15T05:12:31.796" v="1010" actId="1076"/>
          <ac:spMkLst>
            <pc:docMk/>
            <pc:sldMk cId="1634998447" sldId="262"/>
            <ac:spMk id="2" creationId="{52761AF0-D1E7-8014-EB47-99CA1D0BA352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5:19:44.002" v="1079" actId="20577"/>
          <ac:spMkLst>
            <pc:docMk/>
            <pc:sldMk cId="1634998447" sldId="262"/>
            <ac:spMk id="3" creationId="{B80A1757-7399-D5FE-03FB-9B2CD77C73FB}"/>
          </ac:spMkLst>
        </pc:spChg>
        <pc:picChg chg="add">
          <ac:chgData name="Serkan Sayiner (1816794)" userId="S::1816794@student.uwtsd.ac.uk::af166f88-c57c-41f0-a8f7-7c07d27d0d46" providerId="AD" clId="Web-{3D2FF824-D9D3-B7CF-662E-80B73DF4D135}" dt="2025-01-15T05:05:04.763" v="987"/>
          <ac:picMkLst>
            <pc:docMk/>
            <pc:sldMk cId="1634998447" sldId="262"/>
            <ac:picMk id="5" creationId="{9AFFB03C-2ADC-1536-329C-2D2614AC33AC}"/>
          </ac:picMkLst>
        </pc:picChg>
      </pc:sldChg>
      <pc:sldChg chg="addSp modSp new">
        <pc:chgData name="Serkan Sayiner (1816794)" userId="S::1816794@student.uwtsd.ac.uk::af166f88-c57c-41f0-a8f7-7c07d27d0d46" providerId="AD" clId="Web-{3D2FF824-D9D3-B7CF-662E-80B73DF4D135}" dt="2025-01-15T05:47:06.418" v="1432" actId="14100"/>
        <pc:sldMkLst>
          <pc:docMk/>
          <pc:sldMk cId="4102636629" sldId="263"/>
        </pc:sldMkLst>
        <pc:spChg chg="mod">
          <ac:chgData name="Serkan Sayiner (1816794)" userId="S::1816794@student.uwtsd.ac.uk::af166f88-c57c-41f0-a8f7-7c07d27d0d46" providerId="AD" clId="Web-{3D2FF824-D9D3-B7CF-662E-80B73DF4D135}" dt="2025-01-15T05:40:00.241" v="1376" actId="20577"/>
          <ac:spMkLst>
            <pc:docMk/>
            <pc:sldMk cId="4102636629" sldId="263"/>
            <ac:spMk id="2" creationId="{D33F88B5-CD96-D7DF-2272-1CFFBF4E8680}"/>
          </ac:spMkLst>
        </pc:spChg>
        <pc:spChg chg="mod">
          <ac:chgData name="Serkan Sayiner (1816794)" userId="S::1816794@student.uwtsd.ac.uk::af166f88-c57c-41f0-a8f7-7c07d27d0d46" providerId="AD" clId="Web-{3D2FF824-D9D3-B7CF-662E-80B73DF4D135}" dt="2025-01-15T05:39:45.662" v="1374" actId="20577"/>
          <ac:spMkLst>
            <pc:docMk/>
            <pc:sldMk cId="4102636629" sldId="263"/>
            <ac:spMk id="3" creationId="{89318F05-9A96-DBD3-D474-977D323E6D92}"/>
          </ac:spMkLst>
        </pc:spChg>
        <pc:spChg chg="add mod">
          <ac:chgData name="Serkan Sayiner (1816794)" userId="S::1816794@student.uwtsd.ac.uk::af166f88-c57c-41f0-a8f7-7c07d27d0d46" providerId="AD" clId="Web-{3D2FF824-D9D3-B7CF-662E-80B73DF4D135}" dt="2025-01-15T05:47:06.418" v="1432" actId="14100"/>
          <ac:spMkLst>
            <pc:docMk/>
            <pc:sldMk cId="4102636629" sldId="263"/>
            <ac:spMk id="5" creationId="{8B21B113-B8A0-B17D-0BD4-6BC1684760E1}"/>
          </ac:spMkLst>
        </pc:spChg>
      </pc:sldChg>
    </pc:docChg>
  </pc:docChgLst>
  <pc:docChgLst>
    <pc:chgData name="Serkan Sayiner (1816794)" userId="S::1816794@student.uwtsd.ac.uk::af166f88-c57c-41f0-a8f7-7c07d27d0d46" providerId="AD" clId="Web-{FC9D5E74-2476-E5A0-B592-B2943B23869B}"/>
    <pc:docChg chg="addSld delSld modSld sldOrd">
      <pc:chgData name="Serkan Sayiner (1816794)" userId="S::1816794@student.uwtsd.ac.uk::af166f88-c57c-41f0-a8f7-7c07d27d0d46" providerId="AD" clId="Web-{FC9D5E74-2476-E5A0-B592-B2943B23869B}" dt="2025-01-16T04:29:23.345" v="3648" actId="20577"/>
      <pc:docMkLst>
        <pc:docMk/>
      </pc:docMkLst>
      <pc:sldChg chg="addSp modSp">
        <pc:chgData name="Serkan Sayiner (1816794)" userId="S::1816794@student.uwtsd.ac.uk::af166f88-c57c-41f0-a8f7-7c07d27d0d46" providerId="AD" clId="Web-{FC9D5E74-2476-E5A0-B592-B2943B23869B}" dt="2025-01-16T00:04:41.425" v="1430" actId="20577"/>
        <pc:sldMkLst>
          <pc:docMk/>
          <pc:sldMk cId="4253543147" sldId="258"/>
        </pc:sldMkLst>
        <pc:spChg chg="mod">
          <ac:chgData name="Serkan Sayiner (1816794)" userId="S::1816794@student.uwtsd.ac.uk::af166f88-c57c-41f0-a8f7-7c07d27d0d46" providerId="AD" clId="Web-{FC9D5E74-2476-E5A0-B592-B2943B23869B}" dt="2025-01-16T00:04:41.425" v="1430" actId="20577"/>
          <ac:spMkLst>
            <pc:docMk/>
            <pc:sldMk cId="4253543147" sldId="258"/>
            <ac:spMk id="2" creationId="{C4C4037F-9808-4FF9-1CEA-91134569CA9F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6T00:04:18.206" v="1429" actId="1076"/>
          <ac:picMkLst>
            <pc:docMk/>
            <pc:sldMk cId="4253543147" sldId="258"/>
            <ac:picMk id="4" creationId="{32E20CE9-8BC9-20C3-396B-7E33EE51F5DA}"/>
          </ac:picMkLst>
        </pc:picChg>
      </pc:sldChg>
      <pc:sldChg chg="modSp">
        <pc:chgData name="Serkan Sayiner (1816794)" userId="S::1816794@student.uwtsd.ac.uk::af166f88-c57c-41f0-a8f7-7c07d27d0d46" providerId="AD" clId="Web-{FC9D5E74-2476-E5A0-B592-B2943B23869B}" dt="2025-01-15T22:45:57.101" v="691" actId="20577"/>
        <pc:sldMkLst>
          <pc:docMk/>
          <pc:sldMk cId="926985062" sldId="259"/>
        </pc:sldMkLst>
        <pc:spChg chg="mod">
          <ac:chgData name="Serkan Sayiner (1816794)" userId="S::1816794@student.uwtsd.ac.uk::af166f88-c57c-41f0-a8f7-7c07d27d0d46" providerId="AD" clId="Web-{FC9D5E74-2476-E5A0-B592-B2943B23869B}" dt="2025-01-15T22:45:57.101" v="691" actId="20577"/>
          <ac:spMkLst>
            <pc:docMk/>
            <pc:sldMk cId="926985062" sldId="259"/>
            <ac:spMk id="3" creationId="{FEF424A2-8310-62D0-9A35-5E61DB3B8F2A}"/>
          </ac:spMkLst>
        </pc:spChg>
      </pc:sldChg>
      <pc:sldChg chg="modSp">
        <pc:chgData name="Serkan Sayiner (1816794)" userId="S::1816794@student.uwtsd.ac.uk::af166f88-c57c-41f0-a8f7-7c07d27d0d46" providerId="AD" clId="Web-{FC9D5E74-2476-E5A0-B592-B2943B23869B}" dt="2025-01-16T00:05:28.067" v="1441" actId="1076"/>
        <pc:sldMkLst>
          <pc:docMk/>
          <pc:sldMk cId="1353707485" sldId="261"/>
        </pc:sldMkLst>
        <pc:spChg chg="mod">
          <ac:chgData name="Serkan Sayiner (1816794)" userId="S::1816794@student.uwtsd.ac.uk::af166f88-c57c-41f0-a8f7-7c07d27d0d46" providerId="AD" clId="Web-{FC9D5E74-2476-E5A0-B592-B2943B23869B}" dt="2025-01-16T00:05:28.067" v="1441" actId="1076"/>
          <ac:spMkLst>
            <pc:docMk/>
            <pc:sldMk cId="1353707485" sldId="261"/>
            <ac:spMk id="2" creationId="{78F9ECAE-BAD1-FDFF-46D6-BF813D01CBBE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0:05:23.692" v="1440" actId="1076"/>
          <ac:spMkLst>
            <pc:docMk/>
            <pc:sldMk cId="1353707485" sldId="261"/>
            <ac:spMk id="3" creationId="{FEB7930F-9BB1-E7BD-4171-1AB3FB485F12}"/>
          </ac:spMkLst>
        </pc:spChg>
      </pc:sldChg>
      <pc:sldChg chg="modSp">
        <pc:chgData name="Serkan Sayiner (1816794)" userId="S::1816794@student.uwtsd.ac.uk::af166f88-c57c-41f0-a8f7-7c07d27d0d46" providerId="AD" clId="Web-{FC9D5E74-2476-E5A0-B592-B2943B23869B}" dt="2025-01-15T23:34:20.165" v="1257" actId="20577"/>
        <pc:sldMkLst>
          <pc:docMk/>
          <pc:sldMk cId="4102636629" sldId="263"/>
        </pc:sldMkLst>
        <pc:spChg chg="mod">
          <ac:chgData name="Serkan Sayiner (1816794)" userId="S::1816794@student.uwtsd.ac.uk::af166f88-c57c-41f0-a8f7-7c07d27d0d46" providerId="AD" clId="Web-{FC9D5E74-2476-E5A0-B592-B2943B23869B}" dt="2025-01-15T22:58:36.718" v="1000" actId="20577"/>
          <ac:spMkLst>
            <pc:docMk/>
            <pc:sldMk cId="4102636629" sldId="263"/>
            <ac:spMk id="2" creationId="{D33F88B5-CD96-D7DF-2272-1CFFBF4E8680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5T23:34:20.165" v="1257" actId="20577"/>
          <ac:spMkLst>
            <pc:docMk/>
            <pc:sldMk cId="4102636629" sldId="263"/>
            <ac:spMk id="3" creationId="{89318F05-9A96-DBD3-D474-977D323E6D92}"/>
          </ac:spMkLst>
        </pc:spChg>
      </pc:sldChg>
      <pc:sldChg chg="addSp delSp modSp new ord">
        <pc:chgData name="Serkan Sayiner (1816794)" userId="S::1816794@student.uwtsd.ac.uk::af166f88-c57c-41f0-a8f7-7c07d27d0d46" providerId="AD" clId="Web-{FC9D5E74-2476-E5A0-B592-B2943B23869B}" dt="2025-01-15T23:40:04.769" v="1344" actId="1076"/>
        <pc:sldMkLst>
          <pc:docMk/>
          <pc:sldMk cId="2404053282" sldId="264"/>
        </pc:sldMkLst>
        <pc:spChg chg="mod">
          <ac:chgData name="Serkan Sayiner (1816794)" userId="S::1816794@student.uwtsd.ac.uk::af166f88-c57c-41f0-a8f7-7c07d27d0d46" providerId="AD" clId="Web-{FC9D5E74-2476-E5A0-B592-B2943B23869B}" dt="2025-01-15T22:15:48.803" v="507" actId="20577"/>
          <ac:spMkLst>
            <pc:docMk/>
            <pc:sldMk cId="2404053282" sldId="264"/>
            <ac:spMk id="2" creationId="{147A12E5-D25E-1295-8183-3BD7D0F7DB91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5T22:15:21.443" v="501" actId="1076"/>
          <ac:spMkLst>
            <pc:docMk/>
            <pc:sldMk cId="2404053282" sldId="264"/>
            <ac:spMk id="3" creationId="{B6884AA5-EF6A-30D4-FADE-092C722F1097}"/>
          </ac:spMkLst>
        </pc:spChg>
        <pc:spChg chg="add del mod">
          <ac:chgData name="Serkan Sayiner (1816794)" userId="S::1816794@student.uwtsd.ac.uk::af166f88-c57c-41f0-a8f7-7c07d27d0d46" providerId="AD" clId="Web-{FC9D5E74-2476-E5A0-B592-B2943B23869B}" dt="2025-01-15T21:59:42.287" v="302"/>
          <ac:spMkLst>
            <pc:docMk/>
            <pc:sldMk cId="2404053282" sldId="264"/>
            <ac:spMk id="5" creationId="{526744AC-B331-C03C-B7B1-9D48C3555FA4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5T22:15:25.130" v="502" actId="1076"/>
          <ac:spMkLst>
            <pc:docMk/>
            <pc:sldMk cId="2404053282" sldId="264"/>
            <ac:spMk id="7" creationId="{D2BC1583-8732-2275-17C7-ECAC670C2315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5T22:15:28.880" v="503" actId="1076"/>
          <ac:spMkLst>
            <pc:docMk/>
            <pc:sldMk cId="2404053282" sldId="264"/>
            <ac:spMk id="9" creationId="{1DF06735-D5BB-BACF-3421-E58F55B79E3C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5T22:15:32.958" v="504" actId="1076"/>
          <ac:spMkLst>
            <pc:docMk/>
            <pc:sldMk cId="2404053282" sldId="264"/>
            <ac:spMk id="11" creationId="{CCA687B2-79E0-D7D9-B73F-C22C36AE6114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5T23:40:04.769" v="1344" actId="1076"/>
          <ac:picMkLst>
            <pc:docMk/>
            <pc:sldMk cId="2404053282" sldId="264"/>
            <ac:picMk id="12" creationId="{4245FF79-83D8-BB08-F677-7F398D03E6F2}"/>
          </ac:picMkLst>
        </pc:picChg>
      </pc:sldChg>
      <pc:sldChg chg="addSp modSp new">
        <pc:chgData name="Serkan Sayiner (1816794)" userId="S::1816794@student.uwtsd.ac.uk::af166f88-c57c-41f0-a8f7-7c07d27d0d46" providerId="AD" clId="Web-{FC9D5E74-2476-E5A0-B592-B2943B23869B}" dt="2025-01-15T22:59:51.892" v="1002" actId="1076"/>
        <pc:sldMkLst>
          <pc:docMk/>
          <pc:sldMk cId="4029392526" sldId="265"/>
        </pc:sldMkLst>
        <pc:spChg chg="mod">
          <ac:chgData name="Serkan Sayiner (1816794)" userId="S::1816794@student.uwtsd.ac.uk::af166f88-c57c-41f0-a8f7-7c07d27d0d46" providerId="AD" clId="Web-{FC9D5E74-2476-E5A0-B592-B2943B23869B}" dt="2025-01-15T22:55:55.163" v="979" actId="14100"/>
          <ac:spMkLst>
            <pc:docMk/>
            <pc:sldMk cId="4029392526" sldId="265"/>
            <ac:spMk id="2" creationId="{AB879744-DB89-28C6-2E61-2D58E99F1130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5T22:58:27.937" v="998" actId="20577"/>
          <ac:spMkLst>
            <pc:docMk/>
            <pc:sldMk cId="4029392526" sldId="265"/>
            <ac:spMk id="3" creationId="{E1CF1973-A0DA-D6F6-3B6B-2938BFBF7F95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5T22:27:49.660" v="529" actId="1076"/>
          <ac:spMkLst>
            <pc:docMk/>
            <pc:sldMk cId="4029392526" sldId="265"/>
            <ac:spMk id="5" creationId="{3DB202B5-8960-F1FC-2BAB-A94945CEBB6A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5T22:59:51.892" v="1002" actId="1076"/>
          <ac:picMkLst>
            <pc:docMk/>
            <pc:sldMk cId="4029392526" sldId="265"/>
            <ac:picMk id="6" creationId="{3AC15A54-8C61-0531-1C78-D30B9F0D0FF2}"/>
          </ac:picMkLst>
        </pc:picChg>
      </pc:sldChg>
      <pc:sldChg chg="addSp modSp add replId">
        <pc:chgData name="Serkan Sayiner (1816794)" userId="S::1816794@student.uwtsd.ac.uk::af166f88-c57c-41f0-a8f7-7c07d27d0d46" providerId="AD" clId="Web-{FC9D5E74-2476-E5A0-B592-B2943B23869B}" dt="2025-01-16T01:30:08.918" v="2563" actId="20577"/>
        <pc:sldMkLst>
          <pc:docMk/>
          <pc:sldMk cId="1884247199" sldId="266"/>
        </pc:sldMkLst>
        <pc:spChg chg="mod">
          <ac:chgData name="Serkan Sayiner (1816794)" userId="S::1816794@student.uwtsd.ac.uk::af166f88-c57c-41f0-a8f7-7c07d27d0d46" providerId="AD" clId="Web-{FC9D5E74-2476-E5A0-B592-B2943B23869B}" dt="2025-01-15T22:46:11.039" v="694" actId="20577"/>
          <ac:spMkLst>
            <pc:docMk/>
            <pc:sldMk cId="1884247199" sldId="266"/>
            <ac:spMk id="2" creationId="{471766CE-050E-E1D5-096D-1F712C5FD821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5T22:46:17.398" v="696" actId="20577"/>
          <ac:spMkLst>
            <pc:docMk/>
            <pc:sldMk cId="1884247199" sldId="266"/>
            <ac:spMk id="3" creationId="{FEF424A2-8310-62D0-9A35-5E61DB3B8F2A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6T01:30:08.918" v="2563" actId="20577"/>
          <ac:spMkLst>
            <pc:docMk/>
            <pc:sldMk cId="1884247199" sldId="266"/>
            <ac:spMk id="5" creationId="{56D3DF23-BC48-F274-28AD-1C53FA7BE142}"/>
          </ac:spMkLst>
        </pc:spChg>
      </pc:sldChg>
      <pc:sldChg chg="addSp modSp new">
        <pc:chgData name="Serkan Sayiner (1816794)" userId="S::1816794@student.uwtsd.ac.uk::af166f88-c57c-41f0-a8f7-7c07d27d0d46" providerId="AD" clId="Web-{FC9D5E74-2476-E5A0-B592-B2943B23869B}" dt="2025-01-16T04:07:27.769" v="3345" actId="20577"/>
        <pc:sldMkLst>
          <pc:docMk/>
          <pc:sldMk cId="3185797267" sldId="267"/>
        </pc:sldMkLst>
        <pc:spChg chg="mod">
          <ac:chgData name="Serkan Sayiner (1816794)" userId="S::1816794@student.uwtsd.ac.uk::af166f88-c57c-41f0-a8f7-7c07d27d0d46" providerId="AD" clId="Web-{FC9D5E74-2476-E5A0-B592-B2943B23869B}" dt="2025-01-15T23:03:38.773" v="1040" actId="14100"/>
          <ac:spMkLst>
            <pc:docMk/>
            <pc:sldMk cId="3185797267" sldId="267"/>
            <ac:spMk id="2" creationId="{891D08A4-9F1E-9726-55B7-9FC8CCE5C882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4:07:27.769" v="3345" actId="20577"/>
          <ac:spMkLst>
            <pc:docMk/>
            <pc:sldMk cId="3185797267" sldId="267"/>
            <ac:spMk id="3" creationId="{35E37E87-38F1-2741-30D7-219479095DF6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5T23:28:10.405" v="1206" actId="1076"/>
          <ac:picMkLst>
            <pc:docMk/>
            <pc:sldMk cId="3185797267" sldId="267"/>
            <ac:picMk id="4" creationId="{06568690-0149-5F7C-0390-CB37861A1F49}"/>
          </ac:picMkLst>
        </pc:picChg>
      </pc:sldChg>
      <pc:sldChg chg="addSp modSp new">
        <pc:chgData name="Serkan Sayiner (1816794)" userId="S::1816794@student.uwtsd.ac.uk::af166f88-c57c-41f0-a8f7-7c07d27d0d46" providerId="AD" clId="Web-{FC9D5E74-2476-E5A0-B592-B2943B23869B}" dt="2025-01-15T23:45:08.888" v="1387" actId="20577"/>
        <pc:sldMkLst>
          <pc:docMk/>
          <pc:sldMk cId="1165217564" sldId="268"/>
        </pc:sldMkLst>
        <pc:spChg chg="mod">
          <ac:chgData name="Serkan Sayiner (1816794)" userId="S::1816794@student.uwtsd.ac.uk::af166f88-c57c-41f0-a8f7-7c07d27d0d46" providerId="AD" clId="Web-{FC9D5E74-2476-E5A0-B592-B2943B23869B}" dt="2025-01-15T23:45:08.888" v="1387" actId="20577"/>
          <ac:spMkLst>
            <pc:docMk/>
            <pc:sldMk cId="1165217564" sldId="268"/>
            <ac:spMk id="2" creationId="{C1002771-5CBB-95FA-09BC-858933294FC9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5T23:44:49.857" v="1384" actId="1076"/>
          <ac:spMkLst>
            <pc:docMk/>
            <pc:sldMk cId="1165217564" sldId="268"/>
            <ac:spMk id="3" creationId="{2012BED5-57E0-A373-294F-71AB88F05D9E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5T23:43:44.306" v="1371" actId="1076"/>
          <ac:spMkLst>
            <pc:docMk/>
            <pc:sldMk cId="1165217564" sldId="268"/>
            <ac:spMk id="5" creationId="{C59E3236-C608-1CC6-0328-70A974CF1FFC}"/>
          </ac:spMkLst>
        </pc:spChg>
      </pc:sldChg>
      <pc:sldChg chg="addSp modSp new">
        <pc:chgData name="Serkan Sayiner (1816794)" userId="S::1816794@student.uwtsd.ac.uk::af166f88-c57c-41f0-a8f7-7c07d27d0d46" providerId="AD" clId="Web-{FC9D5E74-2476-E5A0-B592-B2943B23869B}" dt="2025-01-16T00:21:32.489" v="1634" actId="1076"/>
        <pc:sldMkLst>
          <pc:docMk/>
          <pc:sldMk cId="1756695970" sldId="269"/>
        </pc:sldMkLst>
        <pc:spChg chg="mod">
          <ac:chgData name="Serkan Sayiner (1816794)" userId="S::1816794@student.uwtsd.ac.uk::af166f88-c57c-41f0-a8f7-7c07d27d0d46" providerId="AD" clId="Web-{FC9D5E74-2476-E5A0-B592-B2943B23869B}" dt="2025-01-16T00:10:17.061" v="1451" actId="14100"/>
          <ac:spMkLst>
            <pc:docMk/>
            <pc:sldMk cId="1756695970" sldId="269"/>
            <ac:spMk id="2" creationId="{57BCD682-9849-31AC-295C-41CBDFD9558A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0:19:51.407" v="1607" actId="20577"/>
          <ac:spMkLst>
            <pc:docMk/>
            <pc:sldMk cId="1756695970" sldId="269"/>
            <ac:spMk id="3" creationId="{537FE03B-E515-510A-1251-3675A1739E0B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6T00:21:32.489" v="1634" actId="1076"/>
          <ac:spMkLst>
            <pc:docMk/>
            <pc:sldMk cId="1756695970" sldId="269"/>
            <ac:spMk id="6" creationId="{AFF17A59-99E2-31E5-8728-7C719DAF2A3C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6T00:12:27.129" v="1455" actId="1076"/>
          <ac:picMkLst>
            <pc:docMk/>
            <pc:sldMk cId="1756695970" sldId="269"/>
            <ac:picMk id="4" creationId="{229F262D-6974-2A98-3D01-12065B3E3DAB}"/>
          </ac:picMkLst>
        </pc:pic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0:57:05.973" v="2086" actId="14100"/>
        <pc:sldMkLst>
          <pc:docMk/>
          <pc:sldMk cId="1386787299" sldId="270"/>
        </pc:sldMkLst>
        <pc:spChg chg="mod">
          <ac:chgData name="Serkan Sayiner (1816794)" userId="S::1816794@student.uwtsd.ac.uk::af166f88-c57c-41f0-a8f7-7c07d27d0d46" providerId="AD" clId="Web-{FC9D5E74-2476-E5A0-B592-B2943B23869B}" dt="2025-01-16T00:39:03.438" v="1718" actId="20577"/>
          <ac:spMkLst>
            <pc:docMk/>
            <pc:sldMk cId="1386787299" sldId="270"/>
            <ac:spMk id="2" creationId="{6B8258AE-EA59-E1FE-00C1-5DA966F7DBD1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0:38:10.749" v="1705"/>
          <ac:spMkLst>
            <pc:docMk/>
            <pc:sldMk cId="1386787299" sldId="270"/>
            <ac:spMk id="3" creationId="{547E2B71-36DF-3E14-03B1-8186235DB0BB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6T00:57:05.973" v="2086" actId="14100"/>
          <ac:spMkLst>
            <pc:docMk/>
            <pc:sldMk cId="1386787299" sldId="270"/>
            <ac:spMk id="5" creationId="{7147E13B-B161-6C1B-9A9D-54DC1A27CB38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0:39:09.626" v="1719" actId="1076"/>
          <ac:picMkLst>
            <pc:docMk/>
            <pc:sldMk cId="1386787299" sldId="270"/>
            <ac:picMk id="4" creationId="{4D93D43E-F6AE-69DC-AC3A-D78107C75F2C}"/>
          </ac:picMkLst>
        </pc:picChg>
      </pc:sldChg>
      <pc:sldChg chg="modSp add replId">
        <pc:chgData name="Serkan Sayiner (1816794)" userId="S::1816794@student.uwtsd.ac.uk::af166f88-c57c-41f0-a8f7-7c07d27d0d46" providerId="AD" clId="Web-{FC9D5E74-2476-E5A0-B592-B2943B23869B}" dt="2025-01-16T00:59:31.133" v="2186" actId="20577"/>
        <pc:sldMkLst>
          <pc:docMk/>
          <pc:sldMk cId="3408215215" sldId="271"/>
        </pc:sldMkLst>
        <pc:spChg chg="mod">
          <ac:chgData name="Serkan Sayiner (1816794)" userId="S::1816794@student.uwtsd.ac.uk::af166f88-c57c-41f0-a8f7-7c07d27d0d46" providerId="AD" clId="Web-{FC9D5E74-2476-E5A0-B592-B2943B23869B}" dt="2025-01-16T00:59:31.133" v="2186" actId="20577"/>
          <ac:spMkLst>
            <pc:docMk/>
            <pc:sldMk cId="3408215215" sldId="271"/>
            <ac:spMk id="5" creationId="{7147E13B-B161-6C1B-9A9D-54DC1A27CB38}"/>
          </ac:spMkLst>
        </pc:spChg>
      </pc:sldChg>
      <pc:sldChg chg="new del">
        <pc:chgData name="Serkan Sayiner (1816794)" userId="S::1816794@student.uwtsd.ac.uk::af166f88-c57c-41f0-a8f7-7c07d27d0d46" providerId="AD" clId="Web-{FC9D5E74-2476-E5A0-B592-B2943B23869B}" dt="2025-01-16T01:07:39.756" v="2248"/>
        <pc:sldMkLst>
          <pc:docMk/>
          <pc:sldMk cId="1760179012" sldId="272"/>
        </pc:sldMkLst>
      </pc:sldChg>
      <pc:sldChg chg="modSp add replId">
        <pc:chgData name="Serkan Sayiner (1816794)" userId="S::1816794@student.uwtsd.ac.uk::af166f88-c57c-41f0-a8f7-7c07d27d0d46" providerId="AD" clId="Web-{FC9D5E74-2476-E5A0-B592-B2943B23869B}" dt="2025-01-16T01:14:47.065" v="2485" actId="20577"/>
        <pc:sldMkLst>
          <pc:docMk/>
          <pc:sldMk cId="1024338711" sldId="273"/>
        </pc:sldMkLst>
        <pc:spChg chg="mod">
          <ac:chgData name="Serkan Sayiner (1816794)" userId="S::1816794@student.uwtsd.ac.uk::af166f88-c57c-41f0-a8f7-7c07d27d0d46" providerId="AD" clId="Web-{FC9D5E74-2476-E5A0-B592-B2943B23869B}" dt="2025-01-16T01:08:29.866" v="2274" actId="14100"/>
          <ac:spMkLst>
            <pc:docMk/>
            <pc:sldMk cId="1024338711" sldId="273"/>
            <ac:spMk id="2" creationId="{C1002771-5CBB-95FA-09BC-858933294FC9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1:14:47.065" v="2485" actId="20577"/>
          <ac:spMkLst>
            <pc:docMk/>
            <pc:sldMk cId="1024338711" sldId="273"/>
            <ac:spMk id="3" creationId="{2012BED5-57E0-A373-294F-71AB88F05D9E}"/>
          </ac:spMkLst>
        </pc:spChg>
      </pc:sldChg>
      <pc:sldChg chg="addSp delSp modSp new mod setBg">
        <pc:chgData name="Serkan Sayiner (1816794)" userId="S::1816794@student.uwtsd.ac.uk::af166f88-c57c-41f0-a8f7-7c07d27d0d46" providerId="AD" clId="Web-{FC9D5E74-2476-E5A0-B592-B2943B23869B}" dt="2025-01-16T01:24:50.347" v="2528" actId="14100"/>
        <pc:sldMkLst>
          <pc:docMk/>
          <pc:sldMk cId="4011007246" sldId="274"/>
        </pc:sldMkLst>
        <pc:spChg chg="del">
          <ac:chgData name="Serkan Sayiner (1816794)" userId="S::1816794@student.uwtsd.ac.uk::af166f88-c57c-41f0-a8f7-7c07d27d0d46" providerId="AD" clId="Web-{FC9D5E74-2476-E5A0-B592-B2943B23869B}" dt="2025-01-16T01:19:47.729" v="2495"/>
          <ac:spMkLst>
            <pc:docMk/>
            <pc:sldMk cId="4011007246" sldId="274"/>
            <ac:spMk id="2" creationId="{D6CB9693-B97A-083A-A395-548D83D5B9D0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1:19:05.697" v="2488"/>
          <ac:spMkLst>
            <pc:docMk/>
            <pc:sldMk cId="4011007246" sldId="274"/>
            <ac:spMk id="3" creationId="{7349B197-BF37-D768-B438-91689AEFE0A0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1:24:50.347" v="2528" actId="14100"/>
          <ac:picMkLst>
            <pc:docMk/>
            <pc:sldMk cId="4011007246" sldId="274"/>
            <ac:picMk id="4" creationId="{A7ABBCFE-3B6F-55DD-50A1-01B5825AA9C9}"/>
          </ac:picMkLst>
        </pc:picChg>
      </pc:sldChg>
      <pc:sldChg chg="addSp delSp modSp new ord">
        <pc:chgData name="Serkan Sayiner (1816794)" userId="S::1816794@student.uwtsd.ac.uk::af166f88-c57c-41f0-a8f7-7c07d27d0d46" providerId="AD" clId="Web-{FC9D5E74-2476-E5A0-B592-B2943B23869B}" dt="2025-01-16T02:48:38.777" v="2761"/>
        <pc:sldMkLst>
          <pc:docMk/>
          <pc:sldMk cId="3896813948" sldId="275"/>
        </pc:sldMkLst>
        <pc:spChg chg="del">
          <ac:chgData name="Serkan Sayiner (1816794)" userId="S::1816794@student.uwtsd.ac.uk::af166f88-c57c-41f0-a8f7-7c07d27d0d46" providerId="AD" clId="Web-{FC9D5E74-2476-E5A0-B592-B2943B23869B}" dt="2025-01-16T01:24:23.877" v="2520"/>
          <ac:spMkLst>
            <pc:docMk/>
            <pc:sldMk cId="3896813948" sldId="275"/>
            <ac:spMk id="3" creationId="{68CF31CD-D4CD-DAE7-52FD-2C398ACB89AE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1:24:29.518" v="2524" actId="14100"/>
          <ac:picMkLst>
            <pc:docMk/>
            <pc:sldMk cId="3896813948" sldId="275"/>
            <ac:picMk id="4" creationId="{75358871-071E-4735-67D8-5E62660791E9}"/>
          </ac:picMkLst>
        </pc:picChg>
      </pc:sldChg>
      <pc:sldChg chg="modSp add replId">
        <pc:chgData name="Serkan Sayiner (1816794)" userId="S::1816794@student.uwtsd.ac.uk::af166f88-c57c-41f0-a8f7-7c07d27d0d46" providerId="AD" clId="Web-{FC9D5E74-2476-E5A0-B592-B2943B23869B}" dt="2025-01-16T03:12:57.156" v="3058" actId="20577"/>
        <pc:sldMkLst>
          <pc:docMk/>
          <pc:sldMk cId="1013872250" sldId="276"/>
        </pc:sldMkLst>
        <pc:spChg chg="mod">
          <ac:chgData name="Serkan Sayiner (1816794)" userId="S::1816794@student.uwtsd.ac.uk::af166f88-c57c-41f0-a8f7-7c07d27d0d46" providerId="AD" clId="Web-{FC9D5E74-2476-E5A0-B592-B2943B23869B}" dt="2025-01-16T01:30:29.965" v="2565" actId="20577"/>
          <ac:spMkLst>
            <pc:docMk/>
            <pc:sldMk cId="1013872250" sldId="276"/>
            <ac:spMk id="2" creationId="{471766CE-050E-E1D5-096D-1F712C5FD821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3:12:57.156" v="3058" actId="20577"/>
          <ac:spMkLst>
            <pc:docMk/>
            <pc:sldMk cId="1013872250" sldId="276"/>
            <ac:spMk id="5" creationId="{56D3DF23-BC48-F274-28AD-1C53FA7BE142}"/>
          </ac:spMkLst>
        </pc:sp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2:06:39.144" v="2571" actId="14100"/>
        <pc:sldMkLst>
          <pc:docMk/>
          <pc:sldMk cId="2970524741" sldId="277"/>
        </pc:sldMkLst>
        <pc:spChg chg="del">
          <ac:chgData name="Serkan Sayiner (1816794)" userId="S::1816794@student.uwtsd.ac.uk::af166f88-c57c-41f0-a8f7-7c07d27d0d46" providerId="AD" clId="Web-{FC9D5E74-2476-E5A0-B592-B2943B23869B}" dt="2025-01-16T02:06:24.691" v="2567"/>
          <ac:spMkLst>
            <pc:docMk/>
            <pc:sldMk cId="2970524741" sldId="277"/>
            <ac:spMk id="3" creationId="{3214DD26-F476-2D43-F178-3C2F0ED82B3E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2:06:39.144" v="2571" actId="14100"/>
          <ac:picMkLst>
            <pc:docMk/>
            <pc:sldMk cId="2970524741" sldId="277"/>
            <ac:picMk id="4" creationId="{9CC59F28-6D5B-0A53-CC54-43F3BC6C460E}"/>
          </ac:picMkLst>
        </pc:pic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2:11:15.716" v="2581" actId="14100"/>
        <pc:sldMkLst>
          <pc:docMk/>
          <pc:sldMk cId="4142663864" sldId="278"/>
        </pc:sldMkLst>
        <pc:spChg chg="del">
          <ac:chgData name="Serkan Sayiner (1816794)" userId="S::1816794@student.uwtsd.ac.uk::af166f88-c57c-41f0-a8f7-7c07d27d0d46" providerId="AD" clId="Web-{FC9D5E74-2476-E5A0-B592-B2943B23869B}" dt="2025-01-16T02:10:56.793" v="2575"/>
          <ac:spMkLst>
            <pc:docMk/>
            <pc:sldMk cId="4142663864" sldId="278"/>
            <ac:spMk id="2" creationId="{8942FB75-D1E3-FCBE-5255-F5527A73FC60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2:10:51.746" v="2573"/>
          <ac:spMkLst>
            <pc:docMk/>
            <pc:sldMk cId="4142663864" sldId="278"/>
            <ac:spMk id="3" creationId="{D57B47DF-6A7A-4D65-F738-F304B7753C96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2:11:15.716" v="2581" actId="14100"/>
          <ac:picMkLst>
            <pc:docMk/>
            <pc:sldMk cId="4142663864" sldId="278"/>
            <ac:picMk id="4" creationId="{03709673-4952-7868-6553-1FD559EB1BBF}"/>
          </ac:picMkLst>
        </pc:picChg>
      </pc:sldChg>
      <pc:sldChg chg="modSp new">
        <pc:chgData name="Serkan Sayiner (1816794)" userId="S::1816794@student.uwtsd.ac.uk::af166f88-c57c-41f0-a8f7-7c07d27d0d46" providerId="AD" clId="Web-{FC9D5E74-2476-E5A0-B592-B2943B23869B}" dt="2025-01-16T03:11:19.137" v="3014" actId="20577"/>
        <pc:sldMkLst>
          <pc:docMk/>
          <pc:sldMk cId="4258924695" sldId="279"/>
        </pc:sldMkLst>
        <pc:spChg chg="mod">
          <ac:chgData name="Serkan Sayiner (1816794)" userId="S::1816794@student.uwtsd.ac.uk::af166f88-c57c-41f0-a8f7-7c07d27d0d46" providerId="AD" clId="Web-{FC9D5E74-2476-E5A0-B592-B2943B23869B}" dt="2025-01-16T02:37:17.063" v="2610" actId="20577"/>
          <ac:spMkLst>
            <pc:docMk/>
            <pc:sldMk cId="4258924695" sldId="279"/>
            <ac:spMk id="2" creationId="{26C295D5-3C30-8667-6367-FECF0DFD0836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3:11:19.137" v="3014" actId="20577"/>
          <ac:spMkLst>
            <pc:docMk/>
            <pc:sldMk cId="4258924695" sldId="279"/>
            <ac:spMk id="3" creationId="{47AE117D-0AF8-093A-BBF0-FDD1F56C404E}"/>
          </ac:spMkLst>
        </pc:sp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3:17:16.289" v="3066" actId="14100"/>
        <pc:sldMkLst>
          <pc:docMk/>
          <pc:sldMk cId="3630865499" sldId="280"/>
        </pc:sldMkLst>
        <pc:spChg chg="del">
          <ac:chgData name="Serkan Sayiner (1816794)" userId="S::1816794@student.uwtsd.ac.uk::af166f88-c57c-41f0-a8f7-7c07d27d0d46" providerId="AD" clId="Web-{FC9D5E74-2476-E5A0-B592-B2943B23869B}" dt="2025-01-16T03:16:55.585" v="3061"/>
          <ac:spMkLst>
            <pc:docMk/>
            <pc:sldMk cId="3630865499" sldId="280"/>
            <ac:spMk id="2" creationId="{631114D5-3838-5645-E304-A860028FAF13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3:16:48.132" v="3060"/>
          <ac:spMkLst>
            <pc:docMk/>
            <pc:sldMk cId="3630865499" sldId="280"/>
            <ac:spMk id="3" creationId="{97D453BE-3A23-E954-AED7-73FF31D1C325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3:17:16.289" v="3066" actId="14100"/>
          <ac:picMkLst>
            <pc:docMk/>
            <pc:sldMk cId="3630865499" sldId="280"/>
            <ac:picMk id="4" creationId="{3AC1B263-1268-BE0F-1D12-4D1B8629EDC5}"/>
          </ac:picMkLst>
        </pc:picChg>
      </pc:sldChg>
      <pc:sldChg chg="modSp add replId">
        <pc:chgData name="Serkan Sayiner (1816794)" userId="S::1816794@student.uwtsd.ac.uk::af166f88-c57c-41f0-a8f7-7c07d27d0d46" providerId="AD" clId="Web-{FC9D5E74-2476-E5A0-B592-B2943B23869B}" dt="2025-01-16T03:55:19.690" v="3299" actId="20577"/>
        <pc:sldMkLst>
          <pc:docMk/>
          <pc:sldMk cId="2559599568" sldId="281"/>
        </pc:sldMkLst>
        <pc:spChg chg="mod">
          <ac:chgData name="Serkan Sayiner (1816794)" userId="S::1816794@student.uwtsd.ac.uk::af166f88-c57c-41f0-a8f7-7c07d27d0d46" providerId="AD" clId="Web-{FC9D5E74-2476-E5A0-B592-B2943B23869B}" dt="2025-01-16T03:19:04.715" v="3068" actId="20577"/>
          <ac:spMkLst>
            <pc:docMk/>
            <pc:sldMk cId="2559599568" sldId="281"/>
            <ac:spMk id="2" creationId="{471766CE-050E-E1D5-096D-1F712C5FD821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3:55:19.690" v="3299" actId="20577"/>
          <ac:spMkLst>
            <pc:docMk/>
            <pc:sldMk cId="2559599568" sldId="281"/>
            <ac:spMk id="5" creationId="{56D3DF23-BC48-F274-28AD-1C53FA7BE142}"/>
          </ac:spMkLst>
        </pc:sp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3:56:39.162" v="3302" actId="1076"/>
        <pc:sldMkLst>
          <pc:docMk/>
          <pc:sldMk cId="3509538276" sldId="282"/>
        </pc:sldMkLst>
        <pc:spChg chg="del">
          <ac:chgData name="Serkan Sayiner (1816794)" userId="S::1816794@student.uwtsd.ac.uk::af166f88-c57c-41f0-a8f7-7c07d27d0d46" providerId="AD" clId="Web-{FC9D5E74-2476-E5A0-B592-B2943B23869B}" dt="2025-01-16T03:31:42.044" v="3127"/>
          <ac:spMkLst>
            <pc:docMk/>
            <pc:sldMk cId="3509538276" sldId="282"/>
            <ac:spMk id="3" creationId="{48DB3A97-9D58-768D-A409-61C86D591428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3:32:07.311" v="3132" actId="14100"/>
          <ac:picMkLst>
            <pc:docMk/>
            <pc:sldMk cId="3509538276" sldId="282"/>
            <ac:picMk id="4" creationId="{D161DA4A-64B1-8AAC-89CE-2466CA3D225D}"/>
          </ac:picMkLst>
        </pc:picChg>
        <pc:picChg chg="add mod">
          <ac:chgData name="Serkan Sayiner (1816794)" userId="S::1816794@student.uwtsd.ac.uk::af166f88-c57c-41f0-a8f7-7c07d27d0d46" providerId="AD" clId="Web-{FC9D5E74-2476-E5A0-B592-B2943B23869B}" dt="2025-01-16T03:56:39.162" v="3302" actId="1076"/>
          <ac:picMkLst>
            <pc:docMk/>
            <pc:sldMk cId="3509538276" sldId="282"/>
            <ac:picMk id="5" creationId="{513F291B-2301-E0C3-EF55-B6E3601D776B}"/>
          </ac:picMkLst>
        </pc:picChg>
      </pc:sldChg>
      <pc:sldChg chg="addSp delSp modSp new del">
        <pc:chgData name="Serkan Sayiner (1816794)" userId="S::1816794@student.uwtsd.ac.uk::af166f88-c57c-41f0-a8f7-7c07d27d0d46" providerId="AD" clId="Web-{FC9D5E74-2476-E5A0-B592-B2943B23869B}" dt="2025-01-16T03:47:44.879" v="3207"/>
        <pc:sldMkLst>
          <pc:docMk/>
          <pc:sldMk cId="1287885304" sldId="283"/>
        </pc:sldMkLst>
        <pc:spChg chg="del">
          <ac:chgData name="Serkan Sayiner (1816794)" userId="S::1816794@student.uwtsd.ac.uk::af166f88-c57c-41f0-a8f7-7c07d27d0d46" providerId="AD" clId="Web-{FC9D5E74-2476-E5A0-B592-B2943B23869B}" dt="2025-01-16T03:41:46.820" v="3176"/>
          <ac:spMkLst>
            <pc:docMk/>
            <pc:sldMk cId="1287885304" sldId="283"/>
            <ac:spMk id="2" creationId="{04CB1982-51EB-2018-3F2E-AB78BF94C4BC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3:41:39.617" v="3175"/>
          <ac:spMkLst>
            <pc:docMk/>
            <pc:sldMk cId="1287885304" sldId="283"/>
            <ac:spMk id="3" creationId="{C234B298-BC3B-38B8-5FE2-9C82289A8594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3:42:12.180" v="3182" actId="14100"/>
          <ac:picMkLst>
            <pc:docMk/>
            <pc:sldMk cId="1287885304" sldId="283"/>
            <ac:picMk id="4" creationId="{F3100020-3915-24C4-E5E9-A5EA380AC0B7}"/>
          </ac:picMkLst>
        </pc:picChg>
      </pc:sldChg>
      <pc:sldChg chg="addSp modSp new">
        <pc:chgData name="Serkan Sayiner (1816794)" userId="S::1816794@student.uwtsd.ac.uk::af166f88-c57c-41f0-a8f7-7c07d27d0d46" providerId="AD" clId="Web-{FC9D5E74-2476-E5A0-B592-B2943B23869B}" dt="2025-01-16T03:47:22.456" v="3206" actId="1076"/>
        <pc:sldMkLst>
          <pc:docMk/>
          <pc:sldMk cId="2448868634" sldId="284"/>
        </pc:sldMkLst>
        <pc:spChg chg="mod">
          <ac:chgData name="Serkan Sayiner (1816794)" userId="S::1816794@student.uwtsd.ac.uk::af166f88-c57c-41f0-a8f7-7c07d27d0d46" providerId="AD" clId="Web-{FC9D5E74-2476-E5A0-B592-B2943B23869B}" dt="2025-01-16T03:47:11.862" v="3204" actId="20577"/>
          <ac:spMkLst>
            <pc:docMk/>
            <pc:sldMk cId="2448868634" sldId="284"/>
            <ac:spMk id="2" creationId="{6064F74F-D3CE-57F3-D8FC-826B7E5136D1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3:47:22.456" v="3206" actId="1076"/>
          <ac:spMkLst>
            <pc:docMk/>
            <pc:sldMk cId="2448868634" sldId="284"/>
            <ac:spMk id="3" creationId="{BA9D72BD-6548-03C0-4709-6B38F8EB8C94}"/>
          </ac:spMkLst>
        </pc:spChg>
        <pc:picChg chg="add mod">
          <ac:chgData name="Serkan Sayiner (1816794)" userId="S::1816794@student.uwtsd.ac.uk::af166f88-c57c-41f0-a8f7-7c07d27d0d46" providerId="AD" clId="Web-{FC9D5E74-2476-E5A0-B592-B2943B23869B}" dt="2025-01-16T03:47:04.268" v="3202" actId="1076"/>
          <ac:picMkLst>
            <pc:docMk/>
            <pc:sldMk cId="2448868634" sldId="284"/>
            <ac:picMk id="4" creationId="{B610E03B-9090-1313-DC3D-5709D669B164}"/>
          </ac:picMkLst>
        </pc:picChg>
      </pc:sldChg>
      <pc:sldChg chg="addSp delSp modSp new">
        <pc:chgData name="Serkan Sayiner (1816794)" userId="S::1816794@student.uwtsd.ac.uk::af166f88-c57c-41f0-a8f7-7c07d27d0d46" providerId="AD" clId="Web-{FC9D5E74-2476-E5A0-B592-B2943B23869B}" dt="2025-01-16T04:03:30.644" v="3344" actId="20577"/>
        <pc:sldMkLst>
          <pc:docMk/>
          <pc:sldMk cId="3547914076" sldId="285"/>
        </pc:sldMkLst>
        <pc:spChg chg="mod">
          <ac:chgData name="Serkan Sayiner (1816794)" userId="S::1816794@student.uwtsd.ac.uk::af166f88-c57c-41f0-a8f7-7c07d27d0d46" providerId="AD" clId="Web-{FC9D5E74-2476-E5A0-B592-B2943B23869B}" dt="2025-01-16T04:01:58.345" v="3319" actId="20577"/>
          <ac:spMkLst>
            <pc:docMk/>
            <pc:sldMk cId="3547914076" sldId="285"/>
            <ac:spMk id="2" creationId="{DAB13EDF-4F27-421B-B260-2D923A487D5E}"/>
          </ac:spMkLst>
        </pc:spChg>
        <pc:spChg chg="del">
          <ac:chgData name="Serkan Sayiner (1816794)" userId="S::1816794@student.uwtsd.ac.uk::af166f88-c57c-41f0-a8f7-7c07d27d0d46" providerId="AD" clId="Web-{FC9D5E74-2476-E5A0-B592-B2943B23869B}" dt="2025-01-16T03:57:35.429" v="3303"/>
          <ac:spMkLst>
            <pc:docMk/>
            <pc:sldMk cId="3547914076" sldId="285"/>
            <ac:spMk id="3" creationId="{7286C643-544D-40BB-2D56-8390F5CC35CE}"/>
          </ac:spMkLst>
        </pc:spChg>
        <pc:spChg chg="add mod">
          <ac:chgData name="Serkan Sayiner (1816794)" userId="S::1816794@student.uwtsd.ac.uk::af166f88-c57c-41f0-a8f7-7c07d27d0d46" providerId="AD" clId="Web-{FC9D5E74-2476-E5A0-B592-B2943B23869B}" dt="2025-01-16T04:03:30.644" v="3344" actId="20577"/>
          <ac:spMkLst>
            <pc:docMk/>
            <pc:sldMk cId="3547914076" sldId="285"/>
            <ac:spMk id="6" creationId="{48E346B0-5167-D8F8-D4B5-C727D79730BF}"/>
          </ac:spMkLst>
        </pc:spChg>
        <pc:picChg chg="add mod ord">
          <ac:chgData name="Serkan Sayiner (1816794)" userId="S::1816794@student.uwtsd.ac.uk::af166f88-c57c-41f0-a8f7-7c07d27d0d46" providerId="AD" clId="Web-{FC9D5E74-2476-E5A0-B592-B2943B23869B}" dt="2025-01-16T03:57:39.632" v="3304" actId="1076"/>
          <ac:picMkLst>
            <pc:docMk/>
            <pc:sldMk cId="3547914076" sldId="285"/>
            <ac:picMk id="4" creationId="{FEAEBF4A-430D-EF9A-2B7A-28322CAABFF6}"/>
          </ac:picMkLst>
        </pc:picChg>
      </pc:sldChg>
      <pc:sldChg chg="modSp new">
        <pc:chgData name="Serkan Sayiner (1816794)" userId="S::1816794@student.uwtsd.ac.uk::af166f88-c57c-41f0-a8f7-7c07d27d0d46" providerId="AD" clId="Web-{FC9D5E74-2476-E5A0-B592-B2943B23869B}" dt="2025-01-16T04:29:23.345" v="3648" actId="20577"/>
        <pc:sldMkLst>
          <pc:docMk/>
          <pc:sldMk cId="3855536786" sldId="286"/>
        </pc:sldMkLst>
        <pc:spChg chg="mod">
          <ac:chgData name="Serkan Sayiner (1816794)" userId="S::1816794@student.uwtsd.ac.uk::af166f88-c57c-41f0-a8f7-7c07d27d0d46" providerId="AD" clId="Web-{FC9D5E74-2476-E5A0-B592-B2943B23869B}" dt="2025-01-16T04:28:13.389" v="3632" actId="20577"/>
          <ac:spMkLst>
            <pc:docMk/>
            <pc:sldMk cId="3855536786" sldId="286"/>
            <ac:spMk id="2" creationId="{E3F9D13F-5A7D-04FF-A988-1F8DFBA639E2}"/>
          </ac:spMkLst>
        </pc:spChg>
        <pc:spChg chg="mod">
          <ac:chgData name="Serkan Sayiner (1816794)" userId="S::1816794@student.uwtsd.ac.uk::af166f88-c57c-41f0-a8f7-7c07d27d0d46" providerId="AD" clId="Web-{FC9D5E74-2476-E5A0-B592-B2943B23869B}" dt="2025-01-16T04:29:23.345" v="3648" actId="20577"/>
          <ac:spMkLst>
            <pc:docMk/>
            <pc:sldMk cId="3855536786" sldId="286"/>
            <ac:spMk id="3" creationId="{DBA544A1-394D-A3E7-19CC-04C41CC9848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1/15/2025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research/crime-reduction-toolkit?field_crt_focus_target_id%5B281%5D=281&amp;field_crt_problem_target_id%5B309%5D=309&amp;field_crt_factor_target_id%5B278%5D=278&amp;title=" TargetMode="External"/><Relationship Id="rId7" Type="http://schemas.openxmlformats.org/officeDocument/2006/relationships/hyperlink" Target="https://eprints.whiterose.ac.uk/116406/1/Grove%20et%20al%202012%20Preventing%20Repeat%20Victimization%20-%20A%20Systematic%20Review%20(Bra).pdf" TargetMode="External"/><Relationship Id="rId2" Type="http://schemas.openxmlformats.org/officeDocument/2006/relationships/hyperlink" Target="https://www.sebp.police.uk/about/ebp-explained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pcc.police.uk/SysSiteAssets/media/downloads/publications/publications-log/2022/npcc-prevention-strategy-1.pdf" TargetMode="External"/><Relationship Id="rId5" Type="http://schemas.openxmlformats.org/officeDocument/2006/relationships/hyperlink" Target="https://sentencing.nv.gov/uploadedFiles/sentencingnvgov/content/Meetings/2022/08.24.22%20NSC%20Mtg.%20Agenda%20Item%208%20PFJ%20What%20Really%20Lowers%20Crime.pdf" TargetMode="External"/><Relationship Id="rId4" Type="http://schemas.openxmlformats.org/officeDocument/2006/relationships/hyperlink" Target="https://www.college.police.uk/research/crime-reduction-toolkit/problem-oriented-policing" TargetMode="Externa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publications/review-of-drugs-phase-two-report/review-of-drugs-part-two-prevention-treatment-and-recovery#increased-focus-on-primary-prevention-and-early-intervention" TargetMode="External"/><Relationship Id="rId2" Type="http://schemas.openxmlformats.org/officeDocument/2006/relationships/hyperlink" Target="https://assets-hmicfrs.justiceinspectorates.gov.uk/uploads/what-works-targeted-approaches-to-crime-and-disorder-reduction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lumplot.co.uk/Wales-drugs-crime-statistics.html#:~:text=Compared%20to%20the%20national%20crime,of%20December%202023%20%2D%20November%202024" TargetMode="External"/><Relationship Id="rId5" Type="http://schemas.openxmlformats.org/officeDocument/2006/relationships/hyperlink" Target="https://www.btp.police.uk/news/btp/news/wales/22-arrests-following-two-day-county-lines-operation--south-wales/" TargetMode="External"/><Relationship Id="rId4" Type="http://schemas.openxmlformats.org/officeDocument/2006/relationships/hyperlink" Target="https://committees.parliament.uk/work/6534/drugs/news/171434/police-approach-to-combatting-drug-crime-examined/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overnment/publications/working-together-to-safeguard-children--2" TargetMode="External"/><Relationship Id="rId3" Type="http://schemas.openxmlformats.org/officeDocument/2006/relationships/hyperlink" Target="https://www.legislation.gov.uk/ukpga/1989/41/section/17" TargetMode="External"/><Relationship Id="rId7" Type="http://schemas.openxmlformats.org/officeDocument/2006/relationships/hyperlink" Target="https://www.legislation.gov.uk/ukpga/2017/16/contents" TargetMode="External"/><Relationship Id="rId2" Type="http://schemas.openxmlformats.org/officeDocument/2006/relationships/hyperlink" Target="https://www.legislation.gov.uk/ukpga/1989/41/content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egislation.gov.uk/ukpga/2004/31/section/11" TargetMode="External"/><Relationship Id="rId5" Type="http://schemas.openxmlformats.org/officeDocument/2006/relationships/hyperlink" Target="https://www.legislation.gov.uk/ukpga/1989/41/section/47" TargetMode="External"/><Relationship Id="rId4" Type="http://schemas.openxmlformats.org/officeDocument/2006/relationships/hyperlink" Target="https://www.legislation.gov.uk/ukpga/1989/41/section/46" TargetMode="Externa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t.com/content/24117a03-37c2-424a-97ed-6a5292f9e92e" TargetMode="External"/><Relationship Id="rId2" Type="http://schemas.openxmlformats.org/officeDocument/2006/relationships/hyperlink" Target="https://www.bbc.co.uk/news/uk-wales-65610675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hiw.org.uk/annual-report-finds-sustained-pressure-healthcare-services-across-wales" TargetMode="External"/><Relationship Id="rId4" Type="http://schemas.openxmlformats.org/officeDocument/2006/relationships/hyperlink" Target="https://www.bbc.co.uk/news/articles/cm27e2gn515o#:~:text=Homelessness%20is%20currently%20at%20the,now%20live%20in%20temporary%20accommodation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718108"/>
            <a:ext cx="9144000" cy="2747819"/>
          </a:xfrm>
        </p:spPr>
        <p:txBody>
          <a:bodyPr>
            <a:normAutofit/>
          </a:bodyPr>
          <a:lstStyle/>
          <a:p>
            <a:r>
              <a:rPr lang="en-US" b="1" dirty="0"/>
              <a:t>Importance of Effective Policing Strategies in Reducing Crime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5977699"/>
            <a:ext cx="9144000" cy="333046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Serkan SAYINER 1816794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3F88B5-CD96-D7DF-2272-1CFFBF4E86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What Really Lowers Crime?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318F05-9A96-DBD3-D474-977D323E6D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6" y="1825625"/>
            <a:ext cx="11565146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Income Through Employment or Public Benefits</a:t>
            </a:r>
          </a:p>
          <a:p>
            <a:pPr marL="0" indent="0">
              <a:buNone/>
            </a:pPr>
            <a:r>
              <a:rPr lang="en-US" dirty="0"/>
              <a:t>    Employment and stable income prevent crime</a:t>
            </a:r>
          </a:p>
          <a:p>
            <a:r>
              <a:rPr lang="en-US" b="1" dirty="0">
                <a:solidFill>
                  <a:srgbClr val="FF0000"/>
                </a:solidFill>
              </a:rPr>
              <a:t>Access to Safe and Stable Housing</a:t>
            </a:r>
          </a:p>
          <a:p>
            <a:pPr marL="0" indent="0">
              <a:buNone/>
            </a:pPr>
            <a:r>
              <a:rPr lang="en-US" dirty="0"/>
              <a:t>    Reduce probability of commuting crime by 80%, more cost effective</a:t>
            </a:r>
          </a:p>
          <a:p>
            <a:r>
              <a:rPr lang="en-US" b="1" dirty="0">
                <a:solidFill>
                  <a:srgbClr val="FF0000"/>
                </a:solidFill>
              </a:rPr>
              <a:t>Access to Care</a:t>
            </a:r>
            <a:r>
              <a:rPr lang="en-US" dirty="0"/>
              <a:t> (Healthcare, Mental Healthcare and Substance Use Treatment</a:t>
            </a:r>
          </a:p>
          <a:p>
            <a:pPr marL="0" indent="0">
              <a:buNone/>
            </a:pPr>
            <a:r>
              <a:rPr lang="en-US" dirty="0"/>
              <a:t>    Investing healthcare prevents future crime, reduce imprisonment and lowers healthcare expenses.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B21B113-B8A0-B17D-0BD4-6BC1684760E1}"/>
              </a:ext>
            </a:extLst>
          </p:cNvPr>
          <p:cNvSpPr txBox="1">
            <a:spLocks/>
          </p:cNvSpPr>
          <p:nvPr/>
        </p:nvSpPr>
        <p:spPr>
          <a:xfrm>
            <a:off x="5260677" y="5894656"/>
            <a:ext cx="6303032" cy="96613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Nevada Department of Sentencing Policy (2022)</a:t>
            </a:r>
          </a:p>
        </p:txBody>
      </p:sp>
    </p:spTree>
    <p:extLst>
      <p:ext uri="{BB962C8B-B14F-4D97-AF65-F5344CB8AC3E}">
        <p14:creationId xmlns:p14="http://schemas.microsoft.com/office/powerpoint/2010/main" val="41026366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02771-5CBB-95FA-09BC-858933294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2590770"/>
          </a:xfrm>
        </p:spPr>
        <p:txBody>
          <a:bodyPr>
            <a:normAutofit/>
          </a:bodyPr>
          <a:lstStyle/>
          <a:p>
            <a:r>
              <a:rPr lang="en-US" b="1" u="sng" dirty="0">
                <a:solidFill>
                  <a:srgbClr val="FF0000"/>
                </a:solidFill>
              </a:rPr>
              <a:t>£1 spent will save £4 </a:t>
            </a:r>
            <a:br>
              <a:rPr lang="en-US" b="1" u="sng" dirty="0"/>
            </a:br>
            <a:r>
              <a:rPr lang="en-US" sz="3600" b="1" u="sng" dirty="0"/>
              <a:t>Independent review of drugs by Dame Carol Black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2BED5-57E0-A373-294F-71AB88F05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3205851"/>
            <a:ext cx="10515600" cy="2999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£1 spent on treatment will save £4 from reduced demands on:</a:t>
            </a:r>
          </a:p>
          <a:p>
            <a:r>
              <a:rPr lang="en-US" dirty="0"/>
              <a:t>Health Service</a:t>
            </a:r>
          </a:p>
          <a:p>
            <a:r>
              <a:rPr lang="en-US" dirty="0"/>
              <a:t>Prison</a:t>
            </a:r>
          </a:p>
          <a:p>
            <a:r>
              <a:rPr lang="en-US" dirty="0"/>
              <a:t>Police Forces</a:t>
            </a:r>
          </a:p>
          <a:p>
            <a:r>
              <a:rPr lang="en-US" dirty="0"/>
              <a:t>Emergency Services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9E3236-C608-1CC6-0328-70A974CF1FFC}"/>
              </a:ext>
            </a:extLst>
          </p:cNvPr>
          <p:cNvSpPr txBox="1">
            <a:spLocks/>
          </p:cNvSpPr>
          <p:nvPr/>
        </p:nvSpPr>
        <p:spPr>
          <a:xfrm>
            <a:off x="9487619" y="5204544"/>
            <a:ext cx="18748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(Black, 2021)</a:t>
            </a:r>
          </a:p>
        </p:txBody>
      </p:sp>
    </p:spTree>
    <p:extLst>
      <p:ext uri="{BB962C8B-B14F-4D97-AF65-F5344CB8AC3E}">
        <p14:creationId xmlns:p14="http://schemas.microsoft.com/office/powerpoint/2010/main" val="11652175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879744-DB89-28C6-2E61-2D58E99F1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98"/>
            <a:ext cx="10515600" cy="886445"/>
          </a:xfrm>
        </p:spPr>
        <p:txBody>
          <a:bodyPr/>
          <a:lstStyle/>
          <a:p>
            <a:r>
              <a:rPr lang="en-US" b="1" dirty="0"/>
              <a:t>20 Strategies for Reducing Crime in Cities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CF1973-A0DA-D6F6-3B6B-2938BFBF7F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41117"/>
            <a:ext cx="10515600" cy="543622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Help victims: Preventing repeat </a:t>
            </a:r>
            <a:r>
              <a:rPr lang="en-US" sz="1800" b="1" err="1">
                <a:solidFill>
                  <a:srgbClr val="FF0000"/>
                </a:solidFill>
              </a:rPr>
              <a:t>victimisation</a:t>
            </a:r>
            <a:r>
              <a:rPr lang="en-US" sz="1800" b="1" dirty="0">
                <a:solidFill>
                  <a:srgbClr val="FF0000"/>
                </a:solidFill>
              </a:rPr>
              <a:t>. Prevention cond. And control group. </a:t>
            </a:r>
          </a:p>
          <a:p>
            <a:pPr marL="0" indent="0">
              <a:buNone/>
            </a:pPr>
            <a:r>
              <a:rPr lang="en-US" sz="1800" dirty="0"/>
              <a:t>     (Grove, Farrell, Farrington and Johnson, 2012)</a:t>
            </a:r>
          </a:p>
          <a:p>
            <a:r>
              <a:rPr lang="en-US" sz="1800" b="1" dirty="0"/>
              <a:t>Reduce Demand for Police</a:t>
            </a:r>
          </a:p>
          <a:p>
            <a:r>
              <a:rPr lang="en-US" sz="1800" b="1" dirty="0">
                <a:solidFill>
                  <a:srgbClr val="FF0000"/>
                </a:solidFill>
              </a:rPr>
              <a:t>Fixing Distressed Places</a:t>
            </a:r>
          </a:p>
          <a:p>
            <a:r>
              <a:rPr lang="en-US" sz="1800" b="1" dirty="0"/>
              <a:t>Scientific Supports for Police Forces</a:t>
            </a:r>
          </a:p>
          <a:p>
            <a:r>
              <a:rPr lang="en-US" sz="1800" b="1" dirty="0">
                <a:solidFill>
                  <a:srgbClr val="FF0000"/>
                </a:solidFill>
              </a:rPr>
              <a:t>Improve Job Training and Job Market</a:t>
            </a:r>
          </a:p>
          <a:p>
            <a:r>
              <a:rPr lang="en-US" sz="1800" dirty="0"/>
              <a:t>Facilitate </a:t>
            </a:r>
            <a:r>
              <a:rPr lang="en-US" sz="1800" err="1"/>
              <a:t>Neigbourhood</a:t>
            </a:r>
            <a:r>
              <a:rPr lang="en-US" sz="1800" dirty="0"/>
              <a:t> non-profit </a:t>
            </a:r>
          </a:p>
          <a:p>
            <a:r>
              <a:rPr lang="en-US" sz="1800" dirty="0"/>
              <a:t>Make prisons less </a:t>
            </a:r>
            <a:r>
              <a:rPr lang="en-US" sz="1800" err="1"/>
              <a:t>criminogeric</a:t>
            </a:r>
            <a:endParaRPr lang="en-US" sz="1800"/>
          </a:p>
          <a:p>
            <a:r>
              <a:rPr lang="en-US" sz="1800" dirty="0"/>
              <a:t>Create better people in the prison before they leave</a:t>
            </a:r>
          </a:p>
          <a:p>
            <a:r>
              <a:rPr lang="en-US" sz="1800" b="1" dirty="0"/>
              <a:t>Fix long standing problems</a:t>
            </a:r>
          </a:p>
          <a:p>
            <a:r>
              <a:rPr lang="en-US" sz="1800" dirty="0"/>
              <a:t>Education</a:t>
            </a:r>
          </a:p>
          <a:p>
            <a:r>
              <a:rPr lang="en-US" sz="1800" b="1" dirty="0">
                <a:solidFill>
                  <a:srgbClr val="FF0000"/>
                </a:solidFill>
              </a:rPr>
              <a:t>Housing</a:t>
            </a:r>
          </a:p>
          <a:p>
            <a:r>
              <a:rPr lang="en-US" sz="1800" dirty="0"/>
              <a:t>Policy and Law...</a:t>
            </a:r>
          </a:p>
          <a:p>
            <a:endParaRPr lang="en-US" sz="2000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3DB202B5-8960-F1FC-2BAB-A94945CEBB6A}"/>
              </a:ext>
            </a:extLst>
          </p:cNvPr>
          <p:cNvSpPr txBox="1">
            <a:spLocks/>
          </p:cNvSpPr>
          <p:nvPr/>
        </p:nvSpPr>
        <p:spPr>
          <a:xfrm>
            <a:off x="10354159" y="6303559"/>
            <a:ext cx="1616990" cy="27942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1800" dirty="0"/>
              <a:t> Roman (2023)</a:t>
            </a:r>
          </a:p>
        </p:txBody>
      </p:sp>
      <p:pic>
        <p:nvPicPr>
          <p:cNvPr id="6" name="Picture 5" descr="A black text on a white background&#10;&#10;Description automatically generated">
            <a:extLst>
              <a:ext uri="{FF2B5EF4-FFF2-40B4-BE49-F238E27FC236}">
                <a16:creationId xmlns:a16="http://schemas.microsoft.com/office/drawing/2014/main" id="{3AC15A54-8C61-0531-1C78-D30B9F0D0F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19784" y="5486965"/>
            <a:ext cx="2476500" cy="714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39252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D08A4-9F1E-9726-55B7-9FC8CCE5C8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73905" cy="1338478"/>
          </a:xfrm>
        </p:spPr>
        <p:txBody>
          <a:bodyPr>
            <a:normAutofit/>
          </a:bodyPr>
          <a:lstStyle/>
          <a:p>
            <a:r>
              <a:rPr lang="en-US" sz="3600" b="1" u="sng" dirty="0"/>
              <a:t>Targeted Approaches to Crime and Disorder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37E87-38F1-2741-30D7-219479095D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773905" cy="34989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Targeting Places and People</a:t>
            </a:r>
          </a:p>
          <a:p>
            <a:pPr marL="0" indent="0">
              <a:buNone/>
            </a:pPr>
            <a:r>
              <a:rPr lang="en-US" dirty="0"/>
              <a:t>   Hotspot policing (with problem-solving approaches, repeat offenders, repeat </a:t>
            </a:r>
            <a:r>
              <a:rPr lang="en-US" dirty="0" err="1"/>
              <a:t>victimisation</a:t>
            </a:r>
            <a:r>
              <a:rPr lang="en-US" dirty="0"/>
              <a:t> (burglary and ASB)</a:t>
            </a:r>
          </a:p>
          <a:p>
            <a:r>
              <a:rPr lang="en-US" b="1" dirty="0"/>
              <a:t>Problem-solving</a:t>
            </a:r>
          </a:p>
          <a:p>
            <a:pPr marL="0" indent="0">
              <a:buNone/>
            </a:pPr>
            <a:r>
              <a:rPr lang="en-US" dirty="0"/>
              <a:t>   SARA model, partnership, implementation issues</a:t>
            </a:r>
          </a:p>
        </p:txBody>
      </p:sp>
      <p:pic>
        <p:nvPicPr>
          <p:cNvPr id="4" name="Picture 3" descr="A blue and red logo&#10;&#10;Description automatically generated">
            <a:extLst>
              <a:ext uri="{FF2B5EF4-FFF2-40B4-BE49-F238E27FC236}">
                <a16:creationId xmlns:a16="http://schemas.microsoft.com/office/drawing/2014/main" id="{06568690-0149-5F7C-0390-CB37861A1F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5061" y="4915626"/>
            <a:ext cx="2771775" cy="1495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5797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9ECAE-BAD1-FDFF-46D6-BF813D01CB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96446"/>
            <a:ext cx="10515600" cy="1325563"/>
          </a:xfrm>
        </p:spPr>
        <p:txBody>
          <a:bodyPr/>
          <a:lstStyle/>
          <a:p>
            <a:r>
              <a:rPr lang="en-US" b="1" u="sng" dirty="0"/>
              <a:t>Effective Policing Strategies ???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B7930F-9BB1-E7BD-4171-1AB3FB485F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73248"/>
            <a:ext cx="10515600" cy="390564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4000" dirty="0"/>
              <a:t>Preventative Policing</a:t>
            </a:r>
          </a:p>
          <a:p>
            <a:r>
              <a:rPr lang="en-US" sz="4000" dirty="0"/>
              <a:t>Problem-oriented Policing</a:t>
            </a:r>
          </a:p>
          <a:p>
            <a:r>
              <a:rPr lang="en-US" sz="4000" dirty="0"/>
              <a:t>Partnership-oriented Policing</a:t>
            </a:r>
          </a:p>
          <a:p>
            <a:r>
              <a:rPr lang="en-US" sz="4000" dirty="0"/>
              <a:t>Evidence-based Policing</a:t>
            </a:r>
          </a:p>
          <a:p>
            <a:endParaRPr lang="en-US" dirty="0"/>
          </a:p>
          <a:p>
            <a:endParaRPr lang="en-US" dirty="0"/>
          </a:p>
          <a:p>
            <a:pPr marL="0" indent="0">
              <a:buNone/>
            </a:pP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37074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7A12E5-D25E-1295-8183-3BD7D0F7D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9793" y="223057"/>
            <a:ext cx="10515600" cy="1325563"/>
          </a:xfrm>
        </p:spPr>
        <p:txBody>
          <a:bodyPr/>
          <a:lstStyle/>
          <a:p>
            <a:r>
              <a:rPr lang="en-US" b="1" u="sng" dirty="0"/>
              <a:t>National Policing Prevention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884AA5-EF6A-30D4-FADE-092C722F10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92" y="1709388"/>
            <a:ext cx="3024753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 b="1" u="sng" dirty="0"/>
              <a:t>Cultural Change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Effectible, sustainable, cost effective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D2BC1583-8732-2275-17C7-ECAC670C2315}"/>
              </a:ext>
            </a:extLst>
          </p:cNvPr>
          <p:cNvSpPr txBox="1">
            <a:spLocks/>
          </p:cNvSpPr>
          <p:nvPr/>
        </p:nvSpPr>
        <p:spPr>
          <a:xfrm>
            <a:off x="3069956" y="1706805"/>
            <a:ext cx="3024753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u="sng" dirty="0"/>
              <a:t>Reduce Harm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Prevent large part of population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1DF06735-D5BB-BACF-3421-E58F55B79E3C}"/>
              </a:ext>
            </a:extLst>
          </p:cNvPr>
          <p:cNvSpPr txBox="1">
            <a:spLocks/>
          </p:cNvSpPr>
          <p:nvPr/>
        </p:nvSpPr>
        <p:spPr>
          <a:xfrm>
            <a:off x="5937142" y="1706805"/>
            <a:ext cx="3231396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u="sng" dirty="0"/>
              <a:t>Reduce Offending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b="1" u="sng" dirty="0"/>
          </a:p>
          <a:p>
            <a:pPr marL="0" indent="0">
              <a:buNone/>
            </a:pPr>
            <a:r>
              <a:rPr lang="en-US" sz="2400" dirty="0"/>
              <a:t>Prevent people on high risk of offending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CCA687B2-79E0-D7D9-B73F-C22C36AE6114}"/>
              </a:ext>
            </a:extLst>
          </p:cNvPr>
          <p:cNvSpPr txBox="1">
            <a:spLocks/>
          </p:cNvSpPr>
          <p:nvPr/>
        </p:nvSpPr>
        <p:spPr>
          <a:xfrm>
            <a:off x="9165956" y="1706805"/>
            <a:ext cx="3024753" cy="435133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US" sz="2400" b="1" u="sng" dirty="0"/>
              <a:t>Reduce Demand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2400" b="1" u="sng" dirty="0"/>
          </a:p>
          <a:p>
            <a:pPr marL="0" indent="0">
              <a:buNone/>
            </a:pPr>
            <a:r>
              <a:rPr lang="en-US" sz="2400" dirty="0"/>
              <a:t>Tackling </a:t>
            </a:r>
            <a:r>
              <a:rPr lang="en-US" sz="2400" dirty="0">
                <a:solidFill>
                  <a:srgbClr val="FF0000"/>
                </a:solidFill>
              </a:rPr>
              <a:t>vulnerability</a:t>
            </a:r>
            <a:r>
              <a:rPr lang="en-US" sz="2400" dirty="0"/>
              <a:t> of people or place</a:t>
            </a:r>
          </a:p>
          <a:p>
            <a:pPr marL="0" indent="0">
              <a:buNone/>
            </a:pPr>
            <a:r>
              <a:rPr lang="en-US" sz="2400" dirty="0"/>
              <a:t>Using </a:t>
            </a:r>
            <a:r>
              <a:rPr lang="en-US" sz="2400" dirty="0">
                <a:solidFill>
                  <a:srgbClr val="FF0000"/>
                </a:solidFill>
              </a:rPr>
              <a:t>PSP </a:t>
            </a:r>
            <a:r>
              <a:rPr lang="en-US" sz="2400" dirty="0"/>
              <a:t>and </a:t>
            </a:r>
            <a:r>
              <a:rPr lang="en-US" sz="2400" dirty="0">
                <a:solidFill>
                  <a:srgbClr val="FF0000"/>
                </a:solidFill>
              </a:rPr>
              <a:t>community engagement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Working with wide range of </a:t>
            </a:r>
            <a:r>
              <a:rPr lang="en-US" sz="2400" dirty="0">
                <a:solidFill>
                  <a:srgbClr val="FF0000"/>
                </a:solidFill>
              </a:rPr>
              <a:t>partnerships</a:t>
            </a:r>
          </a:p>
        </p:txBody>
      </p:sp>
      <p:pic>
        <p:nvPicPr>
          <p:cNvPr id="12" name="Picture 11" descr="A blue and white logo&#10;&#10;Description automatically generated">
            <a:extLst>
              <a:ext uri="{FF2B5EF4-FFF2-40B4-BE49-F238E27FC236}">
                <a16:creationId xmlns:a16="http://schemas.microsoft.com/office/drawing/2014/main" id="{4245FF79-83D8-BB08-F677-7F398D03E6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5340" y="5785449"/>
            <a:ext cx="2286000" cy="1066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40532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4037F-9808-4FF9-1CEA-91134569C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65218" y="1182543"/>
            <a:ext cx="7176655" cy="1339417"/>
          </a:xfrm>
        </p:spPr>
        <p:txBody>
          <a:bodyPr/>
          <a:lstStyle/>
          <a:p>
            <a:r>
              <a:rPr lang="en-US" b="1" u="sng" dirty="0"/>
              <a:t>EVIDENCE BASED POLICING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7F3A7D-5DEC-7675-CAF7-AE0048FF8C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32163" y="3003260"/>
            <a:ext cx="2452256" cy="17466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dirty="0"/>
              <a:t>Best Available Research and Data     (Evidence)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12AA70BE-31F3-33F1-4B5B-4D06716E480F}"/>
              </a:ext>
            </a:extLst>
          </p:cNvPr>
          <p:cNvSpPr txBox="1">
            <a:spLocks/>
          </p:cNvSpPr>
          <p:nvPr/>
        </p:nvSpPr>
        <p:spPr>
          <a:xfrm>
            <a:off x="3886199" y="3003260"/>
            <a:ext cx="2452256" cy="14280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Inform Decision Making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EB2CDFC0-376C-5BAB-6332-13BD6E5D4519}"/>
              </a:ext>
            </a:extLst>
          </p:cNvPr>
          <p:cNvSpPr txBox="1">
            <a:spLocks/>
          </p:cNvSpPr>
          <p:nvPr/>
        </p:nvSpPr>
        <p:spPr>
          <a:xfrm>
            <a:off x="5867398" y="3003259"/>
            <a:ext cx="2452256" cy="23978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To Improve Effectiveness and Efficiency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BAD74AD8-8BD0-EBDD-F1EA-E85BB8C38682}"/>
              </a:ext>
            </a:extLst>
          </p:cNvPr>
          <p:cNvSpPr txBox="1">
            <a:spLocks/>
          </p:cNvSpPr>
          <p:nvPr/>
        </p:nvSpPr>
        <p:spPr>
          <a:xfrm>
            <a:off x="8790707" y="3003259"/>
            <a:ext cx="2452256" cy="239784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/>
              <a:t>Policies</a:t>
            </a:r>
          </a:p>
          <a:p>
            <a:pPr marL="0" indent="0">
              <a:buNone/>
            </a:pPr>
            <a:r>
              <a:rPr lang="en-US" dirty="0"/>
              <a:t>Strategies</a:t>
            </a:r>
          </a:p>
          <a:p>
            <a:pPr marL="0" indent="0">
              <a:buNone/>
            </a:pPr>
            <a:r>
              <a:rPr lang="en-US" dirty="0"/>
              <a:t>Practices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2AAE3A2-DEC0-F32D-F1EE-10E94F1C02DB}"/>
              </a:ext>
            </a:extLst>
          </p:cNvPr>
          <p:cNvSpPr txBox="1">
            <a:spLocks/>
          </p:cNvSpPr>
          <p:nvPr/>
        </p:nvSpPr>
        <p:spPr>
          <a:xfrm>
            <a:off x="3122108" y="5403736"/>
            <a:ext cx="5494504" cy="1339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Society of Evidence Based Policing (2024)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E20CE9-8BC9-20C3-396B-7E33EE51F5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37698" y="5702959"/>
            <a:ext cx="1247775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35431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449A0-BEB8-8D94-6E45-9FC86105A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054" y="1709016"/>
            <a:ext cx="10515600" cy="1325563"/>
          </a:xfrm>
        </p:spPr>
        <p:txBody>
          <a:bodyPr/>
          <a:lstStyle/>
          <a:p>
            <a:r>
              <a:rPr lang="en-US" b="1" dirty="0"/>
              <a:t>EMMIE framework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81BB76-72D1-0CA7-5050-39CDFB8BC9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5915"/>
            <a:ext cx="10515600" cy="1123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Gives the summaries of research evidence on what works to reduce crime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FC42E68-AE67-5646-FE1D-3DDF5A591D20}"/>
              </a:ext>
            </a:extLst>
          </p:cNvPr>
          <p:cNvSpPr txBox="1">
            <a:spLocks/>
          </p:cNvSpPr>
          <p:nvPr/>
        </p:nvSpPr>
        <p:spPr>
          <a:xfrm>
            <a:off x="852054" y="490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Crime Reduction Toolkit</a:t>
            </a:r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34EB6F2-AB9C-72CA-9DC3-114562E1E340}"/>
              </a:ext>
            </a:extLst>
          </p:cNvPr>
          <p:cNvSpPr txBox="1">
            <a:spLocks/>
          </p:cNvSpPr>
          <p:nvPr/>
        </p:nvSpPr>
        <p:spPr>
          <a:xfrm>
            <a:off x="824346" y="2767733"/>
            <a:ext cx="10515600" cy="1123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 rating and ranking system to present evidence from systematic reviews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7B66C4B2-AAF2-CDA5-0312-C9D4C09F7FDA}"/>
              </a:ext>
            </a:extLst>
          </p:cNvPr>
          <p:cNvSpPr txBox="1">
            <a:spLocks/>
          </p:cNvSpPr>
          <p:nvPr/>
        </p:nvSpPr>
        <p:spPr>
          <a:xfrm>
            <a:off x="852054" y="3329997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National Police Library Online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D33FF1E-2307-4281-4F79-D951E2CDEEE7}"/>
              </a:ext>
            </a:extLst>
          </p:cNvPr>
          <p:cNvSpPr txBox="1">
            <a:spLocks/>
          </p:cNvSpPr>
          <p:nvPr/>
        </p:nvSpPr>
        <p:spPr>
          <a:xfrm>
            <a:off x="824346" y="4361005"/>
            <a:ext cx="10515600" cy="790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Systematic reviews can be reached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F3BA1E95-B31D-FC79-68DD-4B242AA9D387}"/>
              </a:ext>
            </a:extLst>
          </p:cNvPr>
          <p:cNvSpPr txBox="1">
            <a:spLocks/>
          </p:cNvSpPr>
          <p:nvPr/>
        </p:nvSpPr>
        <p:spPr>
          <a:xfrm>
            <a:off x="852054" y="475701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/>
              <a:t>Meta Analyses (some reviews have)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F019333C-C7C5-E509-95B7-C6B469DE6A5F}"/>
              </a:ext>
            </a:extLst>
          </p:cNvPr>
          <p:cNvSpPr txBox="1">
            <a:spLocks/>
          </p:cNvSpPr>
          <p:nvPr/>
        </p:nvSpPr>
        <p:spPr>
          <a:xfrm>
            <a:off x="852055" y="5995841"/>
            <a:ext cx="10515600" cy="7907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Statistical </a:t>
            </a:r>
            <a:r>
              <a:rPr lang="en-US" dirty="0" err="1"/>
              <a:t>analyse</a:t>
            </a:r>
            <a:r>
              <a:rPr lang="en-US" dirty="0"/>
              <a:t> trying to combine multiple study results</a:t>
            </a:r>
          </a:p>
        </p:txBody>
      </p:sp>
      <p:pic>
        <p:nvPicPr>
          <p:cNvPr id="12" name="Picture 11" descr="A blue and white logo&#10;&#10;Description automatically generated">
            <a:extLst>
              <a:ext uri="{FF2B5EF4-FFF2-40B4-BE49-F238E27FC236}">
                <a16:creationId xmlns:a16="http://schemas.microsoft.com/office/drawing/2014/main" id="{8640D7E5-6D52-804A-9704-D427445FD5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8054" y="180"/>
            <a:ext cx="23812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6314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C598E9-FE51-69CF-FFD7-3A134E3A7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38936"/>
            <a:ext cx="10515600" cy="1325563"/>
          </a:xfrm>
        </p:spPr>
        <p:txBody>
          <a:bodyPr/>
          <a:lstStyle/>
          <a:p>
            <a:r>
              <a:rPr lang="en-US" b="1" dirty="0"/>
              <a:t>Crime Reduction Toolkit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4DF9AA-4ACC-86F0-5F86-85140B01C6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515738"/>
            <a:ext cx="10515600" cy="268356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600" dirty="0"/>
              <a:t>Impact on crime</a:t>
            </a:r>
          </a:p>
          <a:p>
            <a:r>
              <a:rPr lang="en-US" sz="3600" dirty="0"/>
              <a:t>How and Where works</a:t>
            </a:r>
          </a:p>
          <a:p>
            <a:r>
              <a:rPr lang="en-US" sz="3600" dirty="0"/>
              <a:t>How to implement</a:t>
            </a:r>
          </a:p>
          <a:p>
            <a:r>
              <a:rPr lang="en-US" sz="3600" dirty="0"/>
              <a:t>Cost</a:t>
            </a:r>
          </a:p>
          <a:p>
            <a:endParaRPr lang="en-US" dirty="0"/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516F0CFF-3D18-1F9F-10EF-8FE25F773ED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8054" y="180"/>
            <a:ext cx="23812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2912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61AF0-D1E7-8014-EB47-99CA1D0BA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37653"/>
            <a:ext cx="10515600" cy="1325563"/>
          </a:xfrm>
        </p:spPr>
        <p:txBody>
          <a:bodyPr/>
          <a:lstStyle/>
          <a:p>
            <a:r>
              <a:rPr lang="en-US" b="1" dirty="0"/>
              <a:t>Problem Oriented Policing (POP)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0A1757-7399-D5FE-03FB-9B2CD77C73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10606"/>
            <a:ext cx="10515600" cy="46101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sz="3600" dirty="0"/>
              <a:t>SARA Model </a:t>
            </a:r>
            <a:endParaRPr lang="en-US" dirty="0"/>
          </a:p>
          <a:p>
            <a:pPr marL="0" indent="0">
              <a:buNone/>
            </a:pPr>
            <a:r>
              <a:rPr lang="en-US" sz="3600" dirty="0"/>
              <a:t>(Scanning, </a:t>
            </a:r>
            <a:r>
              <a:rPr lang="en-US" sz="3600" err="1"/>
              <a:t>Analysing</a:t>
            </a:r>
            <a:r>
              <a:rPr lang="en-US" sz="3600" dirty="0"/>
              <a:t>, Responding, Assessing and Adjusting)</a:t>
            </a:r>
          </a:p>
          <a:p>
            <a:pPr marL="0" indent="0">
              <a:buNone/>
            </a:pPr>
            <a:r>
              <a:rPr lang="en-US" sz="3600" dirty="0"/>
              <a:t>Tailored to a specific problem</a:t>
            </a:r>
          </a:p>
          <a:p>
            <a:pPr marL="0" indent="0">
              <a:buNone/>
            </a:pPr>
            <a:r>
              <a:rPr lang="en-US" sz="3600" dirty="0"/>
              <a:t>Reduce crime and disorder</a:t>
            </a:r>
          </a:p>
          <a:p>
            <a:pPr marL="0" indent="0">
              <a:buNone/>
            </a:pPr>
            <a:r>
              <a:rPr lang="en-US" sz="3600" dirty="0"/>
              <a:t>POP with hotspot strategy</a:t>
            </a:r>
          </a:p>
          <a:p>
            <a:pPr marL="0" indent="0">
              <a:buNone/>
            </a:pPr>
            <a:r>
              <a:rPr lang="en-US" sz="3600" dirty="0"/>
              <a:t>Implementation needs to be checked</a:t>
            </a:r>
          </a:p>
          <a:p>
            <a:pPr marL="0" indent="0">
              <a:buNone/>
            </a:pPr>
            <a:r>
              <a:rPr lang="en-US" sz="3600" dirty="0"/>
              <a:t>Overall positive impact </a:t>
            </a:r>
          </a:p>
          <a:p>
            <a:pPr marL="0" indent="0">
              <a:buNone/>
            </a:pPr>
            <a:endParaRPr lang="en-US" sz="3600" dirty="0"/>
          </a:p>
        </p:txBody>
      </p:sp>
      <p:pic>
        <p:nvPicPr>
          <p:cNvPr id="5" name="Picture 4" descr="A blue and white logo&#10;&#10;Description automatically generated">
            <a:extLst>
              <a:ext uri="{FF2B5EF4-FFF2-40B4-BE49-F238E27FC236}">
                <a16:creationId xmlns:a16="http://schemas.microsoft.com/office/drawing/2014/main" id="{9AFFB03C-2ADC-1536-329C-2D2614AC33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8054" y="180"/>
            <a:ext cx="2381250" cy="8191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4998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002771-5CBB-95FA-09BC-858933294F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28515" cy="1764195"/>
          </a:xfrm>
        </p:spPr>
        <p:txBody>
          <a:bodyPr>
            <a:normAutofit/>
          </a:bodyPr>
          <a:lstStyle/>
          <a:p>
            <a:r>
              <a:rPr lang="en-US" b="1" u="sng" dirty="0" err="1">
                <a:solidFill>
                  <a:srgbClr val="FF0000"/>
                </a:solidFill>
              </a:rPr>
              <a:t>Almoast</a:t>
            </a:r>
            <a:r>
              <a:rPr lang="en-US" b="1" u="sng" dirty="0">
                <a:solidFill>
                  <a:srgbClr val="FF0000"/>
                </a:solidFill>
              </a:rPr>
              <a:t> £10 Billion Market</a:t>
            </a:r>
            <a:br>
              <a:rPr lang="en-US" b="1" u="sng" dirty="0"/>
            </a:br>
            <a:r>
              <a:rPr lang="en-US" sz="3600" b="1" u="sng" dirty="0"/>
              <a:t>Independent review of drugs by Dame Carol Black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12BED5-57E0-A373-294F-71AB88F05D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314698"/>
            <a:ext cx="10515600" cy="2999867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3 Million users</a:t>
            </a:r>
          </a:p>
          <a:p>
            <a:r>
              <a:rPr lang="en-US" dirty="0"/>
              <a:t>Supply chain increasingly become violent and exploitative</a:t>
            </a:r>
          </a:p>
          <a:p>
            <a:r>
              <a:rPr lang="en-US" dirty="0"/>
              <a:t>Drug deaths are on highest</a:t>
            </a:r>
          </a:p>
          <a:p>
            <a:r>
              <a:rPr lang="en-US" dirty="0"/>
              <a:t>Causing homelessness and children's social care</a:t>
            </a:r>
          </a:p>
          <a:p>
            <a:r>
              <a:rPr lang="en-US" dirty="0"/>
              <a:t>Half of homicide and half of acquisitive crimes linked</a:t>
            </a:r>
          </a:p>
          <a:p>
            <a:r>
              <a:rPr lang="en-US" dirty="0"/>
              <a:t>1/3 of  serious addiction people occupy prison places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9E3236-C608-1CC6-0328-70A974CF1FFC}"/>
              </a:ext>
            </a:extLst>
          </p:cNvPr>
          <p:cNvSpPr txBox="1">
            <a:spLocks/>
          </p:cNvSpPr>
          <p:nvPr/>
        </p:nvSpPr>
        <p:spPr>
          <a:xfrm>
            <a:off x="9487619" y="5204544"/>
            <a:ext cx="187480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dirty="0"/>
              <a:t>(Black, 2021)</a:t>
            </a:r>
          </a:p>
        </p:txBody>
      </p:sp>
    </p:spTree>
    <p:extLst>
      <p:ext uri="{BB962C8B-B14F-4D97-AF65-F5344CB8AC3E}">
        <p14:creationId xmlns:p14="http://schemas.microsoft.com/office/powerpoint/2010/main" val="10243387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CD682-9849-31AC-295C-41CBDFD95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7158"/>
            <a:ext cx="10515600" cy="641057"/>
          </a:xfrm>
        </p:spPr>
        <p:txBody>
          <a:bodyPr>
            <a:normAutofit fontScale="90000"/>
          </a:bodyPr>
          <a:lstStyle/>
          <a:p>
            <a:r>
              <a:rPr lang="en-US" sz="4000" b="1" u="sng" dirty="0"/>
              <a:t>Police approach to combatting drug crime examined</a:t>
            </a:r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FE03B-E515-510A-1251-3675A1739E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49620"/>
            <a:ext cx="10515600" cy="4152249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US" dirty="0"/>
              <a:t>Assistant Chief Constable David Thorne, South Wales Police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b="1" dirty="0">
                <a:solidFill>
                  <a:srgbClr val="FF0000"/>
                </a:solidFill>
              </a:rPr>
              <a:t>Prevention</a:t>
            </a:r>
            <a:r>
              <a:rPr lang="en-US" dirty="0"/>
              <a:t> is being on top of agenda</a:t>
            </a:r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b="1" dirty="0">
                <a:solidFill>
                  <a:srgbClr val="FF0000"/>
                </a:solidFill>
              </a:rPr>
              <a:t>Exploitation of younger</a:t>
            </a:r>
            <a:r>
              <a:rPr lang="en-US" dirty="0"/>
              <a:t> to deliver drugs to the destination</a:t>
            </a:r>
          </a:p>
          <a:p>
            <a:pPr marL="0" indent="0">
              <a:buNone/>
            </a:pPr>
            <a:r>
              <a:rPr lang="en-US" dirty="0"/>
              <a:t>   Most worried: reduce drug death, </a:t>
            </a:r>
            <a:r>
              <a:rPr lang="en-US" dirty="0" err="1"/>
              <a:t>organised</a:t>
            </a:r>
            <a:r>
              <a:rPr lang="en-US" dirty="0"/>
              <a:t> crime, getting right  treatment, to stop </a:t>
            </a:r>
            <a:r>
              <a:rPr lang="en-US" dirty="0" err="1"/>
              <a:t>vulnerables</a:t>
            </a:r>
            <a:r>
              <a:rPr lang="en-US" dirty="0"/>
              <a:t> become addictive. </a:t>
            </a:r>
          </a:p>
          <a:p>
            <a:pPr marL="0" indent="0">
              <a:buNone/>
            </a:pPr>
            <a:endParaRPr lang="en-US" dirty="0">
              <a:solidFill>
                <a:srgbClr val="000000"/>
              </a:solidFill>
            </a:endParaRPr>
          </a:p>
          <a:p>
            <a:pPr marL="0" indent="0">
              <a:buNone/>
            </a:pPr>
            <a:r>
              <a:rPr lang="en-US" b="1" dirty="0">
                <a:solidFill>
                  <a:srgbClr val="FF0000"/>
                </a:solidFill>
              </a:rPr>
              <a:t>The Government’s 10-Year Drug Strategy</a:t>
            </a:r>
            <a:r>
              <a:rPr lang="en-US" dirty="0"/>
              <a:t> </a:t>
            </a:r>
          </a:p>
          <a:p>
            <a:pPr marL="0" indent="0">
              <a:buNone/>
            </a:pPr>
            <a:r>
              <a:rPr lang="en-US" dirty="0"/>
              <a:t>breaking up drug supply chains </a:t>
            </a:r>
          </a:p>
          <a:p>
            <a:pPr marL="0" indent="0">
              <a:buNone/>
            </a:pPr>
            <a:r>
              <a:rPr lang="en-US" dirty="0"/>
              <a:t>reducing demand </a:t>
            </a:r>
            <a:endParaRPr lang="en-US"/>
          </a:p>
          <a:p>
            <a:pPr marL="0" indent="0">
              <a:buNone/>
            </a:pPr>
            <a:r>
              <a:rPr lang="en-US" dirty="0"/>
              <a:t>improving treatment and recovery </a:t>
            </a:r>
            <a:r>
              <a:rPr lang="en-US" dirty="0" err="1"/>
              <a:t>programmes</a:t>
            </a:r>
            <a:r>
              <a:rPr lang="en-US" dirty="0"/>
              <a:t>.</a:t>
            </a:r>
          </a:p>
        </p:txBody>
      </p:sp>
      <p:pic>
        <p:nvPicPr>
          <p:cNvPr id="4" name="Picture 3" descr="A blue background with white text&#10;&#10;Description automatically generated">
            <a:extLst>
              <a:ext uri="{FF2B5EF4-FFF2-40B4-BE49-F238E27FC236}">
                <a16:creationId xmlns:a16="http://schemas.microsoft.com/office/drawing/2014/main" id="{229F262D-6974-2A98-3D01-12065B3E3DA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1061" y="5822761"/>
            <a:ext cx="1962150" cy="714375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AFF17A59-99E2-31E5-8728-7C719DAF2A3C}"/>
              </a:ext>
            </a:extLst>
          </p:cNvPr>
          <p:cNvSpPr txBox="1">
            <a:spLocks/>
          </p:cNvSpPr>
          <p:nvPr/>
        </p:nvSpPr>
        <p:spPr>
          <a:xfrm>
            <a:off x="7230374" y="6145408"/>
            <a:ext cx="3024997" cy="7129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75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2400" b="1" u="sng" dirty="0"/>
              <a:t>Committees, 2022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695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258AE-EA59-E1FE-00C1-5DA966F7D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Operation Blume (BTP, 2024)</a:t>
            </a:r>
          </a:p>
        </p:txBody>
      </p:sp>
      <p:pic>
        <p:nvPicPr>
          <p:cNvPr id="4" name="Content Placeholder 3" descr="A police badge with text&#10;&#10;Description automatically generated">
            <a:extLst>
              <a:ext uri="{FF2B5EF4-FFF2-40B4-BE49-F238E27FC236}">
                <a16:creationId xmlns:a16="http://schemas.microsoft.com/office/drawing/2014/main" id="{4D93D43E-F6AE-69DC-AC3A-D78107C75F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65014" y="362655"/>
            <a:ext cx="2314575" cy="11525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47E13B-B161-6C1B-9A9D-54DC1A27CB38}"/>
              </a:ext>
            </a:extLst>
          </p:cNvPr>
          <p:cNvSpPr txBox="1"/>
          <p:nvPr/>
        </p:nvSpPr>
        <p:spPr>
          <a:xfrm>
            <a:off x="391710" y="2006082"/>
            <a:ext cx="11613677" cy="480131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18-19th December 2024</a:t>
            </a:r>
          </a:p>
          <a:p>
            <a:r>
              <a:rPr lang="en-US" sz="2400" dirty="0"/>
              <a:t>Bridgend, Swansea and Pontypridd railway stations</a:t>
            </a:r>
          </a:p>
          <a:p>
            <a:r>
              <a:rPr lang="en-US" sz="2400" dirty="0"/>
              <a:t>22 Arrests, 51 stop &amp; search</a:t>
            </a:r>
          </a:p>
          <a:p>
            <a:r>
              <a:rPr lang="en-US" sz="2400" dirty="0"/>
              <a:t>Possession of class A drugs with intent to supply and possession of offensive weapon </a:t>
            </a:r>
          </a:p>
          <a:p>
            <a:r>
              <a:rPr lang="en-US" sz="2400" dirty="0"/>
              <a:t>Zero tolerance against those gaining profit from exploitation of children and vulnerable</a:t>
            </a:r>
          </a:p>
          <a:p>
            <a:r>
              <a:rPr lang="en-US" sz="2400" dirty="0"/>
              <a:t>54 children engaged</a:t>
            </a:r>
          </a:p>
          <a:p>
            <a:r>
              <a:rPr lang="en-US" sz="2400" dirty="0"/>
              <a:t>Multi-agency work with youth justice, youth social work, drugs and alcohol services</a:t>
            </a:r>
          </a:p>
          <a:p>
            <a:r>
              <a:rPr lang="en-US" sz="2400" dirty="0"/>
              <a:t>Exploiting children into trafficking drugs, money and weapons is common.</a:t>
            </a:r>
          </a:p>
          <a:p>
            <a:r>
              <a:rPr lang="en-US" sz="2400" dirty="0"/>
              <a:t>Wealth and gifts promises to drag them into and using violence and threats to keep them in the fear cycle.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78729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258AE-EA59-E1FE-00C1-5DA966F7DB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Operation Blume (BTP, 2024)</a:t>
            </a:r>
          </a:p>
        </p:txBody>
      </p:sp>
      <p:pic>
        <p:nvPicPr>
          <p:cNvPr id="4" name="Content Placeholder 3" descr="A police badge with text&#10;&#10;Description automatically generated">
            <a:extLst>
              <a:ext uri="{FF2B5EF4-FFF2-40B4-BE49-F238E27FC236}">
                <a16:creationId xmlns:a16="http://schemas.microsoft.com/office/drawing/2014/main" id="{4D93D43E-F6AE-69DC-AC3A-D78107C75F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065014" y="362655"/>
            <a:ext cx="2314575" cy="1152525"/>
          </a:xfr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147E13B-B161-6C1B-9A9D-54DC1A27CB38}"/>
              </a:ext>
            </a:extLst>
          </p:cNvPr>
          <p:cNvSpPr txBox="1"/>
          <p:nvPr/>
        </p:nvSpPr>
        <p:spPr>
          <a:xfrm>
            <a:off x="391710" y="2006082"/>
            <a:ext cx="11613677" cy="332398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dirty="0"/>
              <a:t>All partners adopt;</a:t>
            </a:r>
          </a:p>
          <a:p>
            <a:r>
              <a:rPr lang="en-US" sz="3600" b="1" dirty="0">
                <a:solidFill>
                  <a:srgbClr val="FF0000"/>
                </a:solidFill>
              </a:rPr>
              <a:t>Prevention</a:t>
            </a:r>
            <a:r>
              <a:rPr lang="en-US" sz="3600" dirty="0"/>
              <a:t> focused, </a:t>
            </a:r>
          </a:p>
          <a:p>
            <a:r>
              <a:rPr lang="en-US" sz="3600" b="1" dirty="0">
                <a:solidFill>
                  <a:srgbClr val="FF0000"/>
                </a:solidFill>
              </a:rPr>
              <a:t>child centered</a:t>
            </a:r>
            <a:r>
              <a:rPr lang="en-US" sz="3600" dirty="0"/>
              <a:t> approach to</a:t>
            </a:r>
          </a:p>
          <a:p>
            <a:r>
              <a:rPr lang="en-US" sz="3600" dirty="0"/>
              <a:t>Identifying and </a:t>
            </a:r>
            <a:r>
              <a:rPr lang="en-US" sz="3600" b="1" dirty="0">
                <a:solidFill>
                  <a:srgbClr val="FF0000"/>
                </a:solidFill>
              </a:rPr>
              <a:t>safeguarding</a:t>
            </a:r>
            <a:r>
              <a:rPr lang="en-US" sz="3600" dirty="0"/>
              <a:t> those at risk.</a:t>
            </a:r>
          </a:p>
          <a:p>
            <a:endParaRPr lang="en-US" sz="2400" dirty="0"/>
          </a:p>
          <a:p>
            <a:endParaRPr lang="en-US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821521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295D5-3C30-8667-6367-FECF0DFD08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Children Act 1989 welfare of children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AE117D-0AF8-093A-BBF0-FDD1F56C40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7421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>
                <a:solidFill>
                  <a:srgbClr val="FF0000"/>
                </a:solidFill>
              </a:rPr>
              <a:t>Children's Act 1989</a:t>
            </a:r>
            <a:r>
              <a:rPr lang="en-US" dirty="0"/>
              <a:t> welfare of children up to 18 years old.</a:t>
            </a:r>
          </a:p>
          <a:p>
            <a:pPr marL="0" indent="0">
              <a:buNone/>
            </a:pPr>
            <a:r>
              <a:rPr lang="en-US" dirty="0"/>
              <a:t>   Section 46, child protection.</a:t>
            </a:r>
          </a:p>
          <a:p>
            <a:pPr marL="0" indent="0">
              <a:buNone/>
            </a:pPr>
            <a:r>
              <a:rPr lang="en-US" dirty="0"/>
              <a:t>   Section 17 and 47 support other agencies even no crime situation.</a:t>
            </a:r>
          </a:p>
          <a:p>
            <a:r>
              <a:rPr lang="en-US" b="1" dirty="0">
                <a:solidFill>
                  <a:srgbClr val="FF0000"/>
                </a:solidFill>
              </a:rPr>
              <a:t>The Children's Act 2004</a:t>
            </a:r>
            <a:r>
              <a:rPr lang="en-US" dirty="0"/>
              <a:t>   all related </a:t>
            </a:r>
            <a:r>
              <a:rPr lang="en-US" dirty="0" err="1"/>
              <a:t>organisations</a:t>
            </a:r>
            <a:r>
              <a:rPr lang="en-US" dirty="0"/>
              <a:t> duty: helping safeguard and promote the welfare of children.</a:t>
            </a:r>
          </a:p>
          <a:p>
            <a:pPr marL="0" indent="0">
              <a:buNone/>
            </a:pPr>
            <a:r>
              <a:rPr lang="en-US" dirty="0"/>
              <a:t>   Section 11, police obligation</a:t>
            </a:r>
          </a:p>
          <a:p>
            <a:r>
              <a:rPr lang="en-US" b="1" dirty="0">
                <a:solidFill>
                  <a:srgbClr val="FF0000"/>
                </a:solidFill>
              </a:rPr>
              <a:t>Children and Social Work Act 2017 </a:t>
            </a:r>
            <a:r>
              <a:rPr lang="en-US" dirty="0"/>
              <a:t> safeguarding partners</a:t>
            </a:r>
          </a:p>
          <a:p>
            <a:pPr marL="0" indent="0">
              <a:buNone/>
            </a:pPr>
            <a:r>
              <a:rPr lang="en-US" dirty="0"/>
              <a:t>   </a:t>
            </a:r>
            <a:r>
              <a:rPr lang="en-US" b="1" dirty="0"/>
              <a:t>Working Together to Safeguard Children 2023</a:t>
            </a:r>
          </a:p>
        </p:txBody>
      </p:sp>
    </p:spTree>
    <p:extLst>
      <p:ext uri="{BB962C8B-B14F-4D97-AF65-F5344CB8AC3E}">
        <p14:creationId xmlns:p14="http://schemas.microsoft.com/office/powerpoint/2010/main" val="42589246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74BA5B-55F8-90FE-DDDF-0ED7B2AC80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graph of crime&#10;&#10;Description automatically generated">
            <a:extLst>
              <a:ext uri="{FF2B5EF4-FFF2-40B4-BE49-F238E27FC236}">
                <a16:creationId xmlns:a16="http://schemas.microsoft.com/office/drawing/2014/main" id="{75358871-071E-4735-67D8-5E62660791E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80814" y="134520"/>
            <a:ext cx="11856202" cy="6558261"/>
          </a:xfrm>
        </p:spPr>
      </p:pic>
    </p:spTree>
    <p:extLst>
      <p:ext uri="{BB962C8B-B14F-4D97-AF65-F5344CB8AC3E}">
        <p14:creationId xmlns:p14="http://schemas.microsoft.com/office/powerpoint/2010/main" val="389681394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ph of numbers and lines&#10;&#10;Description automatically generated">
            <a:extLst>
              <a:ext uri="{FF2B5EF4-FFF2-40B4-BE49-F238E27FC236}">
                <a16:creationId xmlns:a16="http://schemas.microsoft.com/office/drawing/2014/main" id="{03709673-4952-7868-6553-1FD559EB1BB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2042" y="2951"/>
            <a:ext cx="12196086" cy="6860875"/>
          </a:xfrm>
        </p:spPr>
      </p:pic>
    </p:spTree>
    <p:extLst>
      <p:ext uri="{BB962C8B-B14F-4D97-AF65-F5344CB8AC3E}">
        <p14:creationId xmlns:p14="http://schemas.microsoft.com/office/powerpoint/2010/main" val="41426638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66AE09-4BB4-C44D-E433-10950650B7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graph of blue rectangular bars&#10;&#10;Description automatically generated">
            <a:extLst>
              <a:ext uri="{FF2B5EF4-FFF2-40B4-BE49-F238E27FC236}">
                <a16:creationId xmlns:a16="http://schemas.microsoft.com/office/drawing/2014/main" id="{9CC59F28-6D5B-0A53-CC54-43F3BC6C460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" y="-4409"/>
            <a:ext cx="12179083" cy="6861948"/>
          </a:xfrm>
        </p:spPr>
      </p:pic>
    </p:spTree>
    <p:extLst>
      <p:ext uri="{BB962C8B-B14F-4D97-AF65-F5344CB8AC3E}">
        <p14:creationId xmlns:p14="http://schemas.microsoft.com/office/powerpoint/2010/main" val="29705247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ph of blue and purple lines&#10;&#10;Description automatically generated">
            <a:extLst>
              <a:ext uri="{FF2B5EF4-FFF2-40B4-BE49-F238E27FC236}">
                <a16:creationId xmlns:a16="http://schemas.microsoft.com/office/drawing/2014/main" id="{3AC1B263-1268-BE0F-1D12-4D1B8629EDC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7" y="-6309"/>
            <a:ext cx="12177732" cy="6865748"/>
          </a:xfrm>
        </p:spPr>
      </p:pic>
    </p:spTree>
    <p:extLst>
      <p:ext uri="{BB962C8B-B14F-4D97-AF65-F5344CB8AC3E}">
        <p14:creationId xmlns:p14="http://schemas.microsoft.com/office/powerpoint/2010/main" val="363086549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681EF-3B80-C36E-2C93-B999E91CE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 descr="A graph with blue lines and red text&#10;&#10;Description automatically generated">
            <a:extLst>
              <a:ext uri="{FF2B5EF4-FFF2-40B4-BE49-F238E27FC236}">
                <a16:creationId xmlns:a16="http://schemas.microsoft.com/office/drawing/2014/main" id="{D161DA4A-64B1-8AAC-89CE-2466CA3D22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" y="5127"/>
            <a:ext cx="12191997" cy="6855793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13F291B-2301-E0C3-EF55-B6E3601D77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16287" y="6313702"/>
            <a:ext cx="3038475" cy="352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095382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64F74F-D3CE-57F3-D8FC-826B7E5136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Homelessness Record High in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9D72BD-6548-03C0-4709-6B38F8EB8C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6811"/>
            <a:ext cx="10515600" cy="205242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Homelessness is currently at the highest level since 2015</a:t>
            </a:r>
          </a:p>
          <a:p>
            <a:r>
              <a:rPr lang="en-US" dirty="0"/>
              <a:t>13,539 households in 2023-24, up 8% in a year.</a:t>
            </a:r>
          </a:p>
        </p:txBody>
      </p:sp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B610E03B-9090-1313-DC3D-5709D669B1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0132" y="531463"/>
            <a:ext cx="1371600" cy="990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88686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B13EDF-4F27-421B-B260-2D923A487D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Annual Report for 2022-2023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EAEBF4A-430D-EF9A-2B7A-28322CAAB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60835" y="6207231"/>
            <a:ext cx="4657725" cy="447675"/>
          </a:xfr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48E346B0-5167-D8F8-D4B5-C727D79730BF}"/>
              </a:ext>
            </a:extLst>
          </p:cNvPr>
          <p:cNvSpPr txBox="1">
            <a:spLocks/>
          </p:cNvSpPr>
          <p:nvPr/>
        </p:nvSpPr>
        <p:spPr>
          <a:xfrm>
            <a:off x="838200" y="2406811"/>
            <a:ext cx="10515600" cy="20524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 Continues pressure on healthcare services across Wales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  Emergency care has highlighting risks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  Staff</a:t>
            </a:r>
            <a:endParaRPr lang="en-US" dirty="0">
              <a:solidFill>
                <a:srgbClr val="000000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dirty="0">
                <a:solidFill>
                  <a:srgbClr val="111111"/>
                </a:solidFill>
                <a:ea typeface="+mn-lt"/>
                <a:cs typeface="+mn-lt"/>
              </a:rPr>
              <a:t>  Poor patient flow and the accessibility of appointments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4791407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A graph of a crime&#10;&#10;Description automatically generated">
            <a:extLst>
              <a:ext uri="{FF2B5EF4-FFF2-40B4-BE49-F238E27FC236}">
                <a16:creationId xmlns:a16="http://schemas.microsoft.com/office/drawing/2014/main" id="{A7ABBCFE-3B6F-55DD-50A1-01B5825AA9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55279" y="209630"/>
            <a:ext cx="11782084" cy="64962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100724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9D13F-5A7D-04FF-A988-1F8DFBA63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u="sng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544A1-394D-A3E7-19CC-04C41CC984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b="1" dirty="0"/>
              <a:t>Effective policing strategies adopted and applied in Operation Blume </a:t>
            </a:r>
            <a:endParaRPr lang="en-US" b="1"/>
          </a:p>
          <a:p>
            <a:pPr marL="0" indent="0">
              <a:buNone/>
            </a:pPr>
            <a:r>
              <a:rPr lang="en-US" dirty="0"/>
              <a:t>   victim centered (children centered)</a:t>
            </a:r>
          </a:p>
          <a:p>
            <a:pPr marL="0" indent="0">
              <a:buNone/>
            </a:pPr>
            <a:r>
              <a:rPr lang="en-US" dirty="0"/>
              <a:t>   partnership-oriented (youth justice, youth social work, drugs and alcohol services</a:t>
            </a:r>
          </a:p>
          <a:p>
            <a:pPr marL="0" indent="0">
              <a:buNone/>
            </a:pPr>
            <a:r>
              <a:rPr lang="en-US" dirty="0"/>
              <a:t>   POP (targeting places and people)</a:t>
            </a:r>
          </a:p>
          <a:p>
            <a:r>
              <a:rPr lang="en-US" dirty="0"/>
              <a:t>But </a:t>
            </a:r>
            <a:r>
              <a:rPr lang="en-US" b="1" dirty="0"/>
              <a:t>un-employment, homelessness and access to care system</a:t>
            </a:r>
            <a:r>
              <a:rPr lang="en-US" dirty="0"/>
              <a:t> would affect negatively as they are the increasing factors of crime rate which partners should work on them to improve. </a:t>
            </a:r>
          </a:p>
        </p:txBody>
      </p:sp>
    </p:spTree>
    <p:extLst>
      <p:ext uri="{BB962C8B-B14F-4D97-AF65-F5344CB8AC3E}">
        <p14:creationId xmlns:p14="http://schemas.microsoft.com/office/powerpoint/2010/main" val="38555367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66CE-050E-E1D5-096D-1F712C5F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3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424A2-8310-62D0-9A35-5E61DB3B8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9456"/>
            <a:ext cx="10515600" cy="50875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 dirty="0"/>
              <a:t>Society of Evidence Based Policing [SEBP] (2024) </a:t>
            </a:r>
            <a:r>
              <a:rPr lang="en-US" sz="1600" i="1" dirty="0"/>
              <a:t>What is evidence-based policing? </a:t>
            </a:r>
            <a:r>
              <a:rPr lang="en-US" sz="1600" dirty="0"/>
              <a:t>Available at: </a:t>
            </a:r>
            <a:r>
              <a:rPr lang="en-US" sz="1600" dirty="0">
                <a:hlinkClick r:id="rId2"/>
              </a:rPr>
              <a:t>https://www.sebp.police.uk/about/ebp-explained</a:t>
            </a:r>
            <a:r>
              <a:rPr lang="en-US" sz="1600" dirty="0"/>
              <a:t> (Accessed: 15 January 2025).</a:t>
            </a:r>
          </a:p>
          <a:p>
            <a:r>
              <a:rPr lang="en-US" sz="1600" dirty="0"/>
              <a:t>College of Policing (2024) </a:t>
            </a:r>
            <a:r>
              <a:rPr lang="en-US" sz="1600" i="1" dirty="0"/>
              <a:t>Crime reduction toolkit. </a:t>
            </a:r>
            <a:r>
              <a:rPr lang="en-US" sz="1600" dirty="0"/>
              <a:t>Available at: </a:t>
            </a:r>
            <a:r>
              <a:rPr lang="en-US" sz="1600" dirty="0">
                <a:hlinkClick r:id="rId3"/>
              </a:rPr>
              <a:t>https://www.college.police.uk/research/crime-reduction-toolkit?field_crt_focus_target_id%5B281%5D=281&amp;field_crt_problem_target_id%5B309%5D=309&amp;field_crt_factor_target_id%5B278%5D=278&amp;title=</a:t>
            </a:r>
            <a:r>
              <a:rPr lang="en-US" sz="1600" dirty="0"/>
              <a:t> (Accessed: 15 January 2025).</a:t>
            </a:r>
            <a:endParaRPr lang="en-US" sz="1600" dirty="0">
              <a:ea typeface="+mn-lt"/>
              <a:cs typeface="+mn-lt"/>
            </a:endParaRPr>
          </a:p>
          <a:p>
            <a:r>
              <a:rPr lang="en-US" sz="1600" dirty="0"/>
              <a:t>College of Policing (2020) </a:t>
            </a:r>
            <a:r>
              <a:rPr lang="en-US" sz="1600" i="1" dirty="0"/>
              <a:t>Problem-oriented policing. </a:t>
            </a:r>
            <a:r>
              <a:rPr lang="en-US" sz="1600" dirty="0"/>
              <a:t>Available at: </a:t>
            </a:r>
            <a:r>
              <a:rPr lang="en-US" sz="1600" dirty="0">
                <a:hlinkClick r:id="rId4"/>
              </a:rPr>
              <a:t>https://www.college.police.uk/research/crime-reduction-toolkit/problem-oriented-policing</a:t>
            </a:r>
            <a:r>
              <a:rPr lang="en-US" sz="1600" dirty="0"/>
              <a:t> (Accessed: 15 January 2025).</a:t>
            </a:r>
          </a:p>
          <a:p>
            <a:r>
              <a:rPr lang="en-US" sz="1600" dirty="0"/>
              <a:t>Nevada Department of Sentencing Policy (2022) </a:t>
            </a:r>
            <a:r>
              <a:rPr lang="en-US" sz="1600" i="1" dirty="0"/>
              <a:t>What really lowers crime</a:t>
            </a:r>
            <a:r>
              <a:rPr lang="en-US" sz="1600" dirty="0"/>
              <a:t>. Available at: </a:t>
            </a:r>
            <a:r>
              <a:rPr lang="en-US" sz="1600" dirty="0">
                <a:hlinkClick r:id="rId5"/>
              </a:rPr>
              <a:t>https://sentencing.nv.gov/uploadedFiles/sentencingnvgov/content/Meetings/2022/08.24.22%20NSC%20Mtg.%20Agenda%20Item%208%20PFJ%20What%20Really%20Lowers%20Crime.pdf</a:t>
            </a:r>
            <a:r>
              <a:rPr lang="en-US" sz="1600" dirty="0"/>
              <a:t> (Accessed: 15 January 2025).</a:t>
            </a:r>
          </a:p>
          <a:p>
            <a:r>
              <a:rPr lang="en-US" sz="1600" dirty="0"/>
              <a:t>National Police Chiefs' Council [NPCC] (2022) </a:t>
            </a:r>
            <a:r>
              <a:rPr lang="en-US" sz="1600" i="1" dirty="0"/>
              <a:t>National policing prevention strategy</a:t>
            </a:r>
            <a:r>
              <a:rPr lang="en-US" sz="1600" dirty="0"/>
              <a:t>. Available at:  </a:t>
            </a:r>
            <a:r>
              <a:rPr lang="en-US" sz="1600" dirty="0">
                <a:hlinkClick r:id="rId6"/>
              </a:rPr>
              <a:t>https://www.npcc.police.uk/SysSiteAssets/media/downloads/publications/publications-log/2022/npcc-prevention-strategy-1.pdf</a:t>
            </a:r>
            <a:r>
              <a:rPr lang="en-US" sz="1600" dirty="0"/>
              <a:t> (Accessed: 15 January 2025). </a:t>
            </a:r>
          </a:p>
          <a:p>
            <a:r>
              <a:rPr lang="en-US" sz="1600" dirty="0"/>
              <a:t>Grove, L. E., Farrell, G., Farrington, D. P.  and Johnson, D. S. (2012) </a:t>
            </a:r>
            <a:r>
              <a:rPr lang="en-US" sz="1600" i="1" dirty="0"/>
              <a:t>Preventing repeat victimization: A systematic review</a:t>
            </a:r>
            <a:r>
              <a:rPr lang="en-US" sz="1600" dirty="0"/>
              <a:t>. Available at: </a:t>
            </a:r>
            <a:r>
              <a:rPr lang="en-US" sz="1600" dirty="0">
                <a:hlinkClick r:id="rId7"/>
              </a:rPr>
              <a:t>https://eprints.whiterose.ac.uk/116406/1/Grove%20et%20al%202012%20Preventing%20Repeat%20Victimization%20-%20A%20Systematic%20Review%20(Bra).pdf</a:t>
            </a:r>
            <a:r>
              <a:rPr lang="en-US" sz="1600" dirty="0"/>
              <a:t> (Accessed: 15 January 2025).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98506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66CE-050E-E1D5-096D-1F712C5F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3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 2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424A2-8310-62D0-9A35-5E61DB3B8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9456"/>
            <a:ext cx="10515600" cy="508750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6D3DF23-BC48-F274-28AD-1C53FA7BE142}"/>
              </a:ext>
            </a:extLst>
          </p:cNvPr>
          <p:cNvSpPr txBox="1">
            <a:spLocks/>
          </p:cNvSpPr>
          <p:nvPr/>
        </p:nvSpPr>
        <p:spPr>
          <a:xfrm>
            <a:off x="990600" y="1241856"/>
            <a:ext cx="10515600" cy="54613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 His Majesty’s Inspectorate of Constabulary and Fire &amp; Rescue Services (2025) </a:t>
            </a:r>
            <a:r>
              <a:rPr lang="en-US" sz="1600" i="1" dirty="0"/>
              <a:t>Targeted approaches to crime and disorder reduction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https://assets-hmicfrs.justiceinspectorates.gov.uk/uploads/what-works-targeted-approaches-to-crime-and-disorder-reduction.pdf</a:t>
            </a:r>
            <a:r>
              <a:rPr lang="en-US" sz="1600" dirty="0"/>
              <a:t> (Accessed: 15 January 2025).</a:t>
            </a:r>
          </a:p>
          <a:p>
            <a:r>
              <a:rPr lang="en-US" sz="1600" dirty="0"/>
              <a:t>Black, C. (2021) </a:t>
            </a:r>
            <a:r>
              <a:rPr lang="en-US" sz="1600" i="1" dirty="0"/>
              <a:t>Review of drugs part two: prevention, treatment, and recovery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https://www.gov.uk/government/publications/review-of-drugs-phase-two-report/review-of-drugs-part-two-prevention-treatment-and-recovery#increased-focus-on-primary-prevention-and-early-intervention</a:t>
            </a:r>
            <a:r>
              <a:rPr lang="en-US" sz="1600" dirty="0"/>
              <a:t> (Accessed: 15 January 2025).</a:t>
            </a:r>
          </a:p>
          <a:p>
            <a:r>
              <a:rPr lang="en-US" sz="1600" dirty="0"/>
              <a:t>U.K. Parliament (2022) Police approach to combatting drug crime examined. Available at: </a:t>
            </a:r>
            <a:r>
              <a:rPr lang="en-US" sz="1600" dirty="0">
                <a:hlinkClick r:id="rId4"/>
              </a:rPr>
              <a:t>https://committees.parliament.uk/work/6534/drugs/news/171434/police-approach-to-combatting-drug-crime-examined/</a:t>
            </a:r>
            <a:r>
              <a:rPr lang="en-US" sz="1600" dirty="0"/>
              <a:t> (Accessed: 16 January 2025).</a:t>
            </a:r>
          </a:p>
          <a:p>
            <a:r>
              <a:rPr lang="en-US" sz="1600" dirty="0"/>
              <a:t>British Transport Police (2024) </a:t>
            </a:r>
            <a:r>
              <a:rPr lang="en-US" sz="1600" i="1" dirty="0"/>
              <a:t>22 arrests following two-day county lines operation – South Wales</a:t>
            </a:r>
            <a:r>
              <a:rPr lang="en-US" sz="1600" dirty="0"/>
              <a:t>. Available at: </a:t>
            </a:r>
            <a:r>
              <a:rPr lang="en-US" sz="1600" dirty="0">
                <a:hlinkClick r:id="rId5"/>
              </a:rPr>
              <a:t>https://www.btp.police.uk/news/btp/news/wales/22-arrests-following-two-day-county-lines-operation--south-wales/</a:t>
            </a:r>
            <a:r>
              <a:rPr lang="en-US" sz="1600" dirty="0"/>
              <a:t> (Accessed: 16 January 2025).</a:t>
            </a:r>
          </a:p>
          <a:p>
            <a:r>
              <a:rPr lang="en-US" sz="1600" dirty="0" err="1"/>
              <a:t>Plumplot</a:t>
            </a:r>
            <a:r>
              <a:rPr lang="en-US" sz="1600" dirty="0"/>
              <a:t> (2025) </a:t>
            </a:r>
            <a:r>
              <a:rPr lang="en-US" sz="1600" i="1" dirty="0"/>
              <a:t>Wales antisocial </a:t>
            </a:r>
            <a:r>
              <a:rPr lang="en-US" sz="1600" i="1" dirty="0" err="1"/>
              <a:t>behaviour</a:t>
            </a:r>
            <a:r>
              <a:rPr lang="en-US" sz="1600" i="1" dirty="0"/>
              <a:t> crime statistics</a:t>
            </a:r>
            <a:r>
              <a:rPr lang="en-US" sz="1600" dirty="0"/>
              <a:t>. Available at: https://www.plumplot.co.uk/Wales-antisocial-behaviour-crime-statistics.html#:~:text=Antisocial%20behaviour%20crime%20makes%20up,of%20December%202023%20%2D%20November%202024. (Accessed: 16 January 2025).</a:t>
            </a:r>
          </a:p>
          <a:p>
            <a:r>
              <a:rPr lang="en-US" sz="1600" dirty="0" err="1"/>
              <a:t>Plumplot</a:t>
            </a:r>
            <a:r>
              <a:rPr lang="en-US" sz="1600" dirty="0"/>
              <a:t> (2025) </a:t>
            </a:r>
            <a:r>
              <a:rPr lang="en-US" sz="1600" i="1" dirty="0"/>
              <a:t>Wales drugs crime statistics</a:t>
            </a:r>
            <a:r>
              <a:rPr lang="en-US" sz="1600" dirty="0"/>
              <a:t>. Available at: </a:t>
            </a:r>
            <a:r>
              <a:rPr lang="en-US" sz="1600" dirty="0">
                <a:hlinkClick r:id="rId6"/>
              </a:rPr>
              <a:t>https://www.plumplot.co.uk/Wales-drugs-crime-statistics.html#:~:text=Compared%20to%20the%20national%20crime,of%20December%202023%20%2D%20November%202024</a:t>
            </a:r>
            <a:r>
              <a:rPr lang="en-US" sz="1600" dirty="0"/>
              <a:t>. (Accessed: 16 January 2025).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24719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66CE-050E-E1D5-096D-1F712C5F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3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 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424A2-8310-62D0-9A35-5E61DB3B8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9456"/>
            <a:ext cx="10515600" cy="508750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6D3DF23-BC48-F274-28AD-1C53FA7BE142}"/>
              </a:ext>
            </a:extLst>
          </p:cNvPr>
          <p:cNvSpPr txBox="1">
            <a:spLocks/>
          </p:cNvSpPr>
          <p:nvPr/>
        </p:nvSpPr>
        <p:spPr>
          <a:xfrm>
            <a:off x="990600" y="1241856"/>
            <a:ext cx="10515600" cy="47122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 </a:t>
            </a:r>
            <a:r>
              <a:rPr lang="en-US" sz="1600" i="1" dirty="0"/>
              <a:t>Children Act 1989</a:t>
            </a:r>
            <a:r>
              <a:rPr lang="en-US" sz="1600" dirty="0"/>
              <a:t>. Available at: </a:t>
            </a:r>
            <a:r>
              <a:rPr lang="en-US" sz="1600" dirty="0">
                <a:hlinkClick r:id="rId2"/>
              </a:rPr>
              <a:t>https://www.legislation.gov.uk/ukpga/1989/41/contents</a:t>
            </a:r>
            <a:r>
              <a:rPr lang="en-US" sz="1600" dirty="0"/>
              <a:t> (Accessed: 16 January 2025).</a:t>
            </a:r>
            <a:endParaRPr lang="en-US" dirty="0"/>
          </a:p>
          <a:p>
            <a:r>
              <a:rPr lang="en-US" sz="1600" i="1" dirty="0"/>
              <a:t>Children Act 1989</a:t>
            </a:r>
            <a:r>
              <a:rPr lang="en-US" sz="1600" dirty="0"/>
              <a:t>, Section 17. Available at: </a:t>
            </a:r>
            <a:r>
              <a:rPr lang="en-US" sz="1600" dirty="0">
                <a:hlinkClick r:id="rId3"/>
              </a:rPr>
              <a:t>https://www.legislation.gov.uk/ukpga/1989/41/section/17</a:t>
            </a:r>
            <a:r>
              <a:rPr lang="en-US" sz="1600" dirty="0"/>
              <a:t> (Accessed: 16 January 2025).</a:t>
            </a:r>
          </a:p>
          <a:p>
            <a:r>
              <a:rPr lang="en-US" sz="1600" i="1" dirty="0"/>
              <a:t>Children Act 1989</a:t>
            </a:r>
            <a:r>
              <a:rPr lang="en-US" sz="1600" dirty="0"/>
              <a:t>, Section 46. Available at: </a:t>
            </a:r>
            <a:r>
              <a:rPr lang="en-US" sz="1600" dirty="0">
                <a:hlinkClick r:id="rId4"/>
              </a:rPr>
              <a:t>https://www.legislation.gov.uk/ukpga/1989/41/section/46</a:t>
            </a:r>
            <a:r>
              <a:rPr lang="en-US" sz="1600" dirty="0"/>
              <a:t> (Accessed: 16 January 2025).</a:t>
            </a:r>
          </a:p>
          <a:p>
            <a:r>
              <a:rPr lang="en-US" sz="1600" i="1" dirty="0"/>
              <a:t>Children Act 1989</a:t>
            </a:r>
            <a:r>
              <a:rPr lang="en-US" sz="1600" dirty="0"/>
              <a:t>, Section 47. Available at: </a:t>
            </a:r>
            <a:r>
              <a:rPr lang="en-US" sz="1600" dirty="0">
                <a:hlinkClick r:id="rId5"/>
              </a:rPr>
              <a:t>https://www.legislation.gov.uk/ukpga/1989/41/section/47</a:t>
            </a:r>
            <a:r>
              <a:rPr lang="en-US" sz="1600" dirty="0"/>
              <a:t> (Accessed: 16 January 2025).</a:t>
            </a:r>
          </a:p>
          <a:p>
            <a:r>
              <a:rPr lang="en-US" sz="1600" i="1" dirty="0"/>
              <a:t>Children Act 2004</a:t>
            </a:r>
            <a:r>
              <a:rPr lang="en-US" sz="1600" dirty="0"/>
              <a:t>, Section 11. Available at: </a:t>
            </a:r>
            <a:r>
              <a:rPr lang="en-US" sz="1600" dirty="0">
                <a:hlinkClick r:id="rId6"/>
              </a:rPr>
              <a:t>https://www.legislation.gov.uk/ukpga/2004/31/section/11</a:t>
            </a:r>
            <a:r>
              <a:rPr lang="en-US" sz="1600" dirty="0"/>
              <a:t> (Accessed: 16 January 2025).</a:t>
            </a:r>
          </a:p>
          <a:p>
            <a:r>
              <a:rPr lang="en-US" sz="1600" dirty="0"/>
              <a:t>Children and Social Work Act 2017. Available at: </a:t>
            </a:r>
            <a:r>
              <a:rPr lang="en-US" sz="1600" dirty="0">
                <a:hlinkClick r:id="rId7"/>
              </a:rPr>
              <a:t>https://www.legislation.gov.uk/ukpga/2017/16/contents</a:t>
            </a:r>
            <a:r>
              <a:rPr lang="en-US" sz="1600" dirty="0"/>
              <a:t> (Accessed: 16 January 2025).</a:t>
            </a:r>
          </a:p>
          <a:p>
            <a:r>
              <a:rPr lang="en-US" sz="1600" i="1" dirty="0"/>
              <a:t>Working together to safeguard children 2023</a:t>
            </a:r>
            <a:r>
              <a:rPr lang="en-US" sz="1600" dirty="0"/>
              <a:t>. Available at: </a:t>
            </a:r>
            <a:r>
              <a:rPr lang="en-US" sz="1600" dirty="0">
                <a:hlinkClick r:id="rId8"/>
              </a:rPr>
              <a:t>https://www.gov.uk/government/publications/working-together-to-safeguard-children--2</a:t>
            </a:r>
            <a:r>
              <a:rPr lang="en-US" sz="1600" dirty="0"/>
              <a:t> (Accessed: 16 January 2025).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01387225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766CE-050E-E1D5-096D-1F712C5FD8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2309"/>
          </a:xfrm>
        </p:spPr>
        <p:txBody>
          <a:bodyPr>
            <a:normAutofit fontScale="90000"/>
          </a:bodyPr>
          <a:lstStyle/>
          <a:p>
            <a:r>
              <a:rPr lang="en-US" b="1" dirty="0"/>
              <a:t>References 4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424A2-8310-62D0-9A35-5E61DB3B8F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89456"/>
            <a:ext cx="10515600" cy="508750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sz="160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56D3DF23-BC48-F274-28AD-1C53FA7BE142}"/>
              </a:ext>
            </a:extLst>
          </p:cNvPr>
          <p:cNvSpPr txBox="1">
            <a:spLocks/>
          </p:cNvSpPr>
          <p:nvPr/>
        </p:nvSpPr>
        <p:spPr>
          <a:xfrm>
            <a:off x="990600" y="1241856"/>
            <a:ext cx="10515600" cy="546131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British Broadcast Company [BBC] (2023). Unemployment: Wales has highest year-on-year rise in UK. Available at: </a:t>
            </a:r>
            <a:r>
              <a:rPr lang="en-US" sz="1600" dirty="0">
                <a:hlinkClick r:id="rId2"/>
              </a:rPr>
              <a:t>https://www.bbc.co.uk/news/uk-wales-65610675</a:t>
            </a:r>
            <a:r>
              <a:rPr lang="en-US" sz="1600" dirty="0"/>
              <a:t> (Accessed: 16 January 2025).</a:t>
            </a:r>
          </a:p>
          <a:p>
            <a:r>
              <a:rPr lang="en-US" sz="1600" dirty="0"/>
              <a:t>Financial Times (2025) </a:t>
            </a:r>
            <a:r>
              <a:rPr lang="en-US" sz="1600" i="1" dirty="0"/>
              <a:t>Why Britain is the world’s worst on homelessness?</a:t>
            </a:r>
            <a:r>
              <a:rPr lang="en-US" sz="1600" dirty="0"/>
              <a:t>. Available at: </a:t>
            </a:r>
            <a:r>
              <a:rPr lang="en-US" sz="1600" dirty="0">
                <a:hlinkClick r:id="rId3"/>
              </a:rPr>
              <a:t>https://www.ft.com/content/24117a03-37c2-424a-97ed-6a5292f9e92e</a:t>
            </a:r>
            <a:r>
              <a:rPr lang="en-US" sz="1600" dirty="0"/>
              <a:t> (Accessed: 16 January 2025).</a:t>
            </a:r>
          </a:p>
          <a:p>
            <a:r>
              <a:rPr lang="en-US" sz="1600" dirty="0"/>
              <a:t>British Broadcast Company [BBC] (2024). Number of homeless people in Wales at record high. Available at: </a:t>
            </a:r>
            <a:r>
              <a:rPr lang="en-US" sz="1600" dirty="0">
                <a:hlinkClick r:id="rId4"/>
              </a:rPr>
              <a:t>https://www.bbc.co.uk/news/articles/cm27e2gn515o#:~:text=Homelessness%20is%20currently%20at%20the,now%20live%20in%20temporary%20accommodation</a:t>
            </a:r>
            <a:r>
              <a:rPr lang="en-US" sz="1600" dirty="0"/>
              <a:t>. (Accessed: 16 January 2025).</a:t>
            </a:r>
          </a:p>
          <a:p>
            <a:r>
              <a:rPr lang="en-US" sz="1600" dirty="0"/>
              <a:t>Healthcare Inspectorate Wale (2023) Annual report finds sustained pressure on healthcare services across Wales. Available at: </a:t>
            </a:r>
            <a:r>
              <a:rPr lang="en-US" sz="1600" dirty="0">
                <a:hlinkClick r:id="rId5"/>
              </a:rPr>
              <a:t>https://www.hiw.org.uk/annual-report-finds-sustained-pressure-healthcare-services-across-wales</a:t>
            </a:r>
            <a:r>
              <a:rPr lang="en-US" sz="1600" dirty="0"/>
              <a:t> (Accessed: 16 January 2025).</a:t>
            </a:r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59599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0" baseType="lpstr">
      <vt:lpstr>office theme</vt:lpstr>
      <vt:lpstr>Importance of Effective Policing Strategies in Reducing Crime</vt:lpstr>
      <vt:lpstr>What Really Lowers Crime?</vt:lpstr>
      <vt:lpstr>£1 spent will save £4  Independent review of drugs by Dame Carol Black</vt:lpstr>
      <vt:lpstr>20 Strategies for Reducing Crime in Cities</vt:lpstr>
      <vt:lpstr>Targeted Approaches to Crime and Disorder Reduction</vt:lpstr>
      <vt:lpstr>Effective Policing Strategies ???</vt:lpstr>
      <vt:lpstr>National Policing Prevention Strategy</vt:lpstr>
      <vt:lpstr>EVIDENCE BASED POLICING</vt:lpstr>
      <vt:lpstr>EMMIE framework</vt:lpstr>
      <vt:lpstr>Crime Reduction Toolkit</vt:lpstr>
      <vt:lpstr>Problem Oriented Policing (POP)</vt:lpstr>
      <vt:lpstr>Almoast £10 Billion Market Independent review of drugs by Dame Carol Black</vt:lpstr>
      <vt:lpstr>Police approach to combatting drug crime examined </vt:lpstr>
      <vt:lpstr>Operation Blume (BTP, 2024)</vt:lpstr>
      <vt:lpstr>Operation Blume (BTP, 2024)</vt:lpstr>
      <vt:lpstr>Children Act 1989 welfare of children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Homelessness Record High in Wales</vt:lpstr>
      <vt:lpstr>Annual Report for 2022-2023</vt:lpstr>
      <vt:lpstr>PowerPoint Presentation</vt:lpstr>
      <vt:lpstr>Conclusion</vt:lpstr>
      <vt:lpstr>References</vt:lpstr>
      <vt:lpstr>References 2</vt:lpstr>
      <vt:lpstr>References 3</vt:lpstr>
      <vt:lpstr>References 4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1445</cp:revision>
  <dcterms:created xsi:type="dcterms:W3CDTF">2025-01-15T02:09:48Z</dcterms:created>
  <dcterms:modified xsi:type="dcterms:W3CDTF">2025-01-16T04:29:24Z</dcterms:modified>
</cp:coreProperties>
</file>