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9" autoAdjust="0"/>
    <p:restoredTop sz="94660"/>
  </p:normalViewPr>
  <p:slideViewPr>
    <p:cSldViewPr snapToGrid="0">
      <p:cViewPr varScale="1">
        <p:scale>
          <a:sx n="81" d="100"/>
          <a:sy n="81" d="100"/>
        </p:scale>
        <p:origin x="725"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7197C-68CF-FA96-3594-4E1CCA4F2E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EC56DD-524D-8733-8705-BADC0486BC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4F1E6B-0702-841E-9697-A97D7EBA7878}"/>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5" name="Footer Placeholder 4">
            <a:extLst>
              <a:ext uri="{FF2B5EF4-FFF2-40B4-BE49-F238E27FC236}">
                <a16:creationId xmlns:a16="http://schemas.microsoft.com/office/drawing/2014/main" id="{D4775DDE-BA1C-1C53-569C-CE6ACD978F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4704C8-5812-95DD-7D5A-58859C0F2BB2}"/>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3378063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B16DF-8A61-6511-9454-3ED53692EC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9A9471-B07B-A0B9-BFC2-B25DE1A572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CBE58E-BE27-67E9-65FB-E85B24652336}"/>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5" name="Footer Placeholder 4">
            <a:extLst>
              <a:ext uri="{FF2B5EF4-FFF2-40B4-BE49-F238E27FC236}">
                <a16:creationId xmlns:a16="http://schemas.microsoft.com/office/drawing/2014/main" id="{BBFD3333-FC36-D78A-DED4-BBFD01FFCC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424786-CD47-FD54-08EA-5CF42FD84969}"/>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1624426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49A67-0B3C-5EEE-7FC1-92812552E4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143AA4-9C9F-64B5-B12C-45A0114DD9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B822E5-1254-B741-378C-D84A30E54B3F}"/>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5" name="Footer Placeholder 4">
            <a:extLst>
              <a:ext uri="{FF2B5EF4-FFF2-40B4-BE49-F238E27FC236}">
                <a16:creationId xmlns:a16="http://schemas.microsoft.com/office/drawing/2014/main" id="{A7E6DDCD-49DB-ED3D-48C5-C123C1F240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B94C3A-8D90-6083-2C0A-246B4D479E41}"/>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4258803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DC702-AB3C-99DC-C57D-00EDE1465F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CCC0E7-3E9E-D2DF-789C-A2F7A9C31F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ADEDB1-A89D-362F-0005-00EAF4F56E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503F30-1CB6-6D68-95D8-756B82A99DBB}"/>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6" name="Footer Placeholder 5">
            <a:extLst>
              <a:ext uri="{FF2B5EF4-FFF2-40B4-BE49-F238E27FC236}">
                <a16:creationId xmlns:a16="http://schemas.microsoft.com/office/drawing/2014/main" id="{E303E53B-AB4E-06FE-D5DD-DD4A1F7369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4D1B6B-ACB7-FEBA-D04A-E62CFD27693A}"/>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1311523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9940D-5148-FC0F-5548-8B5F77E562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60AD15-37EB-DDFD-0CF7-3400617139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766CAD-6918-6CBC-48E5-F047F85543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30A1A0-FF0B-1146-E099-DFE73AE536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919818-795E-72DF-A5F9-29BD3DB625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CD2BA8-E216-702D-6DF6-762951685B7E}"/>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8" name="Footer Placeholder 7">
            <a:extLst>
              <a:ext uri="{FF2B5EF4-FFF2-40B4-BE49-F238E27FC236}">
                <a16:creationId xmlns:a16="http://schemas.microsoft.com/office/drawing/2014/main" id="{BD77050B-531C-9C86-E7BE-1CF1B07998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1E0142-B386-00F3-4365-01C8281A7168}"/>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3650461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FC217-D549-AC77-287F-233EDD8E83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504727-99B3-6B5D-A13F-58EB24AB1904}"/>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4" name="Footer Placeholder 3">
            <a:extLst>
              <a:ext uri="{FF2B5EF4-FFF2-40B4-BE49-F238E27FC236}">
                <a16:creationId xmlns:a16="http://schemas.microsoft.com/office/drawing/2014/main" id="{E8F4BECD-272A-5083-C9B0-49EFA7C51C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7A4518-4135-162C-51A8-3EEF5FF49C64}"/>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1409746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FE9BE2-0742-C15B-D218-11F79DCB8C9F}"/>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3" name="Footer Placeholder 2">
            <a:extLst>
              <a:ext uri="{FF2B5EF4-FFF2-40B4-BE49-F238E27FC236}">
                <a16:creationId xmlns:a16="http://schemas.microsoft.com/office/drawing/2014/main" id="{C76CDE0F-A4AB-6F5E-DDFF-82AD5CEA2E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AF9D025-4755-727F-86AB-54986CE7044A}"/>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567679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70023-87D0-2B83-E064-61C8D273E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AE4393-7B87-F945-5A48-CCDE9D00B6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96AF18-3BB6-C408-19E9-110E2AB1F6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4A9C6F-9912-4FD5-C7A0-B287C0410672}"/>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6" name="Footer Placeholder 5">
            <a:extLst>
              <a:ext uri="{FF2B5EF4-FFF2-40B4-BE49-F238E27FC236}">
                <a16:creationId xmlns:a16="http://schemas.microsoft.com/office/drawing/2014/main" id="{532572D9-34A9-A59C-9B44-8134E0EF4A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6EC1E8-1474-97AA-2147-1B6B3FDD3CE2}"/>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1955092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68E6D-7120-4908-D858-23C94C4D19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CEA3F7-01C6-9069-1DF0-5CE6B6729E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EAD3C5-EA69-B4D7-C5D1-C2E708A3F0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32BCBE-9B2D-D676-C2E2-41DAF09750E9}"/>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6" name="Footer Placeholder 5">
            <a:extLst>
              <a:ext uri="{FF2B5EF4-FFF2-40B4-BE49-F238E27FC236}">
                <a16:creationId xmlns:a16="http://schemas.microsoft.com/office/drawing/2014/main" id="{82D28EA9-7DFF-A5BD-0313-F4C988A968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2091EB-AE11-4AE0-7668-B645DB44CEFC}"/>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3241536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65D99-A5ED-D736-867C-CF317DD6AD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8CF3AB-67A8-D452-F1DC-F819B25138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F10C75-0D3A-BF26-F877-D144FB9E99C9}"/>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5" name="Footer Placeholder 4">
            <a:extLst>
              <a:ext uri="{FF2B5EF4-FFF2-40B4-BE49-F238E27FC236}">
                <a16:creationId xmlns:a16="http://schemas.microsoft.com/office/drawing/2014/main" id="{2C0891EF-A91C-1EB8-F7AA-B18D14D609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B98A3-4712-998F-7F23-172D71BA6A8A}"/>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3775517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7164A9-FD67-F4E3-0753-996DF62F2A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9A54AA-7C29-501C-AFCA-1387F7230D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FD24E5-F8A4-CACA-2355-36DD68E0B51D}"/>
              </a:ext>
            </a:extLst>
          </p:cNvPr>
          <p:cNvSpPr>
            <a:spLocks noGrp="1"/>
          </p:cNvSpPr>
          <p:nvPr>
            <p:ph type="dt" sz="half" idx="10"/>
          </p:nvPr>
        </p:nvSpPr>
        <p:spPr/>
        <p:txBody>
          <a:bodyPr/>
          <a:lstStyle/>
          <a:p>
            <a:fld id="{749C18C4-70E4-4DBE-8B07-D9557EC8E5BA}" type="datetimeFigureOut">
              <a:rPr lang="en-GB" smtClean="0"/>
              <a:t>27/03/2023</a:t>
            </a:fld>
            <a:endParaRPr lang="en-GB"/>
          </a:p>
        </p:txBody>
      </p:sp>
      <p:sp>
        <p:nvSpPr>
          <p:cNvPr id="5" name="Footer Placeholder 4">
            <a:extLst>
              <a:ext uri="{FF2B5EF4-FFF2-40B4-BE49-F238E27FC236}">
                <a16:creationId xmlns:a16="http://schemas.microsoft.com/office/drawing/2014/main" id="{31F02993-DD01-3C39-FC8C-8135BB6269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2BC671-9C39-D1C5-43D6-03E0FF32F886}"/>
              </a:ext>
            </a:extLst>
          </p:cNvPr>
          <p:cNvSpPr>
            <a:spLocks noGrp="1"/>
          </p:cNvSpPr>
          <p:nvPr>
            <p:ph type="sldNum" sz="quarter" idx="12"/>
          </p:nvPr>
        </p:nvSpPr>
        <p:spPr/>
        <p:txBody>
          <a:bodyPr/>
          <a:lstStyle/>
          <a:p>
            <a:fld id="{30F91CB9-DEF6-4D68-981C-D25E6E36838A}" type="slidenum">
              <a:rPr lang="en-GB" smtClean="0"/>
              <a:t>‹#›</a:t>
            </a:fld>
            <a:endParaRPr lang="en-GB"/>
          </a:p>
        </p:txBody>
      </p:sp>
    </p:spTree>
    <p:extLst>
      <p:ext uri="{BB962C8B-B14F-4D97-AF65-F5344CB8AC3E}">
        <p14:creationId xmlns:p14="http://schemas.microsoft.com/office/powerpoint/2010/main" val="1917306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FEA75F-B835-AE9D-E932-E85680F1BE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88B1F4-64F1-BCF8-8013-9F004AED5C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B2C351-DBBC-9D6E-7FD5-0898D451E2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9C18C4-70E4-4DBE-8B07-D9557EC8E5BA}" type="datetimeFigureOut">
              <a:rPr lang="en-GB" smtClean="0"/>
              <a:t>27/03/2023</a:t>
            </a:fld>
            <a:endParaRPr lang="en-GB"/>
          </a:p>
        </p:txBody>
      </p:sp>
      <p:sp>
        <p:nvSpPr>
          <p:cNvPr id="5" name="Footer Placeholder 4">
            <a:extLst>
              <a:ext uri="{FF2B5EF4-FFF2-40B4-BE49-F238E27FC236}">
                <a16:creationId xmlns:a16="http://schemas.microsoft.com/office/drawing/2014/main" id="{519990C4-D076-18B9-946C-52C4AE9289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7E2B6B-9102-2FA9-2CB6-2460906B43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F91CB9-DEF6-4D68-981C-D25E6E36838A}" type="slidenum">
              <a:rPr lang="en-GB" smtClean="0"/>
              <a:t>‹#›</a:t>
            </a:fld>
            <a:endParaRPr lang="en-GB"/>
          </a:p>
        </p:txBody>
      </p:sp>
    </p:spTree>
    <p:extLst>
      <p:ext uri="{BB962C8B-B14F-4D97-AF65-F5344CB8AC3E}">
        <p14:creationId xmlns:p14="http://schemas.microsoft.com/office/powerpoint/2010/main" val="2839040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ercialwaste.trade/how-the-beauty-industry-is-feeding-plastic-to-you-and-the-planet/#:~:text=The%20beauty%20industry%20creates%20120%20billion%20units%20of,for%20146%20million%20tonnes%20of%20plastic%20every%20year." TargetMode="External"/><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hyperlink" Target="https://www.recyclenow.com/how-to-recycle/understanding-recycling-symbols" TargetMode="External"/><Relationship Id="rId4" Type="http://schemas.openxmlformats.org/officeDocument/2006/relationships/hyperlink" Target="https://uwe-repository.worktribe.com/preview/937606/Teac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Process 5">
            <a:extLst>
              <a:ext uri="{FF2B5EF4-FFF2-40B4-BE49-F238E27FC236}">
                <a16:creationId xmlns:a16="http://schemas.microsoft.com/office/drawing/2014/main" id="{2626EA72-80F2-695B-FA73-C8415FDECEDF}"/>
              </a:ext>
            </a:extLst>
          </p:cNvPr>
          <p:cNvSpPr/>
          <p:nvPr/>
        </p:nvSpPr>
        <p:spPr>
          <a:xfrm>
            <a:off x="0" y="0"/>
            <a:ext cx="12192000" cy="1034915"/>
          </a:xfrm>
          <a:prstGeom prst="flowChartProcess">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B14B5AB-E18D-B2A2-E4E3-6AA4534A2ED1}"/>
              </a:ext>
            </a:extLst>
          </p:cNvPr>
          <p:cNvSpPr>
            <a:spLocks noGrp="1"/>
          </p:cNvSpPr>
          <p:nvPr>
            <p:ph type="ctrTitle"/>
          </p:nvPr>
        </p:nvSpPr>
        <p:spPr>
          <a:xfrm>
            <a:off x="411637" y="73379"/>
            <a:ext cx="9144000" cy="961535"/>
          </a:xfrm>
        </p:spPr>
        <p:txBody>
          <a:bodyPr>
            <a:normAutofit fontScale="90000"/>
          </a:bodyPr>
          <a:lstStyle/>
          <a:p>
            <a:pPr algn="l"/>
            <a:r>
              <a:rPr lang="en-GB" sz="3200" b="1" i="0" u="none" strike="noStrike" dirty="0">
                <a:solidFill>
                  <a:schemeClr val="tx1">
                    <a:lumMod val="75000"/>
                    <a:lumOff val="25000"/>
                  </a:schemeClr>
                </a:solidFill>
                <a:effectLst/>
              </a:rPr>
              <a:t>Investigation on the harmful truths caused by single use plastic in the cosmetic industry</a:t>
            </a:r>
            <a:endParaRPr lang="en-GB" sz="3200" b="1" dirty="0">
              <a:solidFill>
                <a:schemeClr val="tx1">
                  <a:lumMod val="75000"/>
                  <a:lumOff val="25000"/>
                </a:schemeClr>
              </a:solidFill>
            </a:endParaRPr>
          </a:p>
        </p:txBody>
      </p:sp>
      <p:sp>
        <p:nvSpPr>
          <p:cNvPr id="3" name="Subtitle 2">
            <a:extLst>
              <a:ext uri="{FF2B5EF4-FFF2-40B4-BE49-F238E27FC236}">
                <a16:creationId xmlns:a16="http://schemas.microsoft.com/office/drawing/2014/main" id="{C97C18C1-DEFF-E72D-D34F-7EA05EDF2905}"/>
              </a:ext>
            </a:extLst>
          </p:cNvPr>
          <p:cNvSpPr>
            <a:spLocks noGrp="1"/>
          </p:cNvSpPr>
          <p:nvPr>
            <p:ph type="subTitle" idx="1"/>
          </p:nvPr>
        </p:nvSpPr>
        <p:spPr>
          <a:xfrm>
            <a:off x="-1" y="1034912"/>
            <a:ext cx="4062953" cy="3506488"/>
          </a:xfrm>
          <a:solidFill>
            <a:schemeClr val="bg1">
              <a:lumMod val="85000"/>
            </a:schemeClr>
          </a:solidFill>
        </p:spPr>
        <p:txBody>
          <a:bodyPr>
            <a:noAutofit/>
          </a:bodyPr>
          <a:lstStyle/>
          <a:p>
            <a:r>
              <a:rPr lang="en-GB" sz="900" b="1" dirty="0"/>
              <a:t>Introduction</a:t>
            </a:r>
            <a:r>
              <a:rPr lang="en-GB" sz="900" dirty="0"/>
              <a:t> </a:t>
            </a:r>
          </a:p>
          <a:p>
            <a:pPr algn="l"/>
            <a:r>
              <a:rPr lang="en-GB" sz="900" b="0" i="0" u="none" strike="noStrike" dirty="0">
                <a:effectLst/>
              </a:rPr>
              <a:t>The Beauty Industry are the number one contributors to plastic waste (</a:t>
            </a:r>
            <a:r>
              <a:rPr lang="en-GB" sz="900" b="0" i="0" u="none" strike="noStrike" dirty="0" err="1">
                <a:effectLst/>
              </a:rPr>
              <a:t>Erdmane</a:t>
            </a:r>
            <a:r>
              <a:rPr lang="en-GB" sz="900" b="0" i="0" u="none" strike="noStrike" dirty="0">
                <a:effectLst/>
              </a:rPr>
              <a:t>, 2019). Due to the ongoing crisis with the use of single use plastic, it is important for organisations to make changes, especially the cosmetic industry. With most products presented in plastic bottles, this research will gather information on the harm this causes to the environment, wildlife and more. Also looking at organisations that have swapped plastic bottles to alternatives such as glass bottles or no packaging at all, they have proven that this is possible with significant evidence proving the benefits. The research includes thoughts, opinions and ideas from those who work in the cosmetic industry to dig deeper into the problem with the single use plastic and what they think is missing or what would they like to see to help businesses to make important changes to stop the use of plastic. </a:t>
            </a:r>
          </a:p>
          <a:p>
            <a:pPr algn="l"/>
            <a:r>
              <a:rPr lang="en-GB" sz="900" b="0" i="0" u="sng" strike="noStrike" dirty="0">
                <a:effectLst/>
              </a:rPr>
              <a:t>Objectives</a:t>
            </a:r>
          </a:p>
          <a:p>
            <a:pPr lvl="0" algn="l">
              <a:lnSpc>
                <a:spcPct val="100000"/>
              </a:lnSpc>
            </a:pPr>
            <a:r>
              <a:rPr lang="en-GB" sz="900" dirty="0">
                <a:effectLst/>
                <a:latin typeface="Calibri" panose="020F0502020204030204" pitchFamily="34" charset="0"/>
                <a:ea typeface="Calibri" panose="020F0502020204030204" pitchFamily="34" charset="0"/>
                <a:cs typeface="Times New Roman" panose="02020603050405020304" pitchFamily="18" charset="0"/>
              </a:rPr>
              <a:t>1. To critically review the relevant literature regarding the use of single use plastic in the beauty industry and if they are doing enough.</a:t>
            </a:r>
          </a:p>
          <a:p>
            <a:pPr lvl="0" algn="l">
              <a:lnSpc>
                <a:spcPct val="100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2. To conduct semi-structured interviews with individuals that work in the beauty industry to establish what their understanding is on single use plastic and whether they believe that people in the beauty industry can do more.</a:t>
            </a:r>
          </a:p>
          <a:p>
            <a:pPr lvl="0" algn="l">
              <a:lnSpc>
                <a:spcPct val="100000"/>
              </a:lnSpc>
              <a:spcAft>
                <a:spcPts val="800"/>
              </a:spcAft>
            </a:pPr>
            <a:r>
              <a:rPr lang="en-GB" sz="900" dirty="0">
                <a:latin typeface="Calibri" panose="020F0502020204030204" pitchFamily="34" charset="0"/>
                <a:ea typeface="Calibri" panose="020F0502020204030204" pitchFamily="34" charset="0"/>
                <a:cs typeface="Times New Roman" panose="02020603050405020304" pitchFamily="18" charset="0"/>
              </a:rPr>
              <a:t>3. </a:t>
            </a:r>
            <a:r>
              <a:rPr lang="en-GB" sz="900" dirty="0">
                <a:effectLst/>
                <a:latin typeface="Calibri" panose="020F0502020204030204" pitchFamily="34" charset="0"/>
                <a:ea typeface="Calibri" panose="020F0502020204030204" pitchFamily="34" charset="0"/>
                <a:cs typeface="Times New Roman" panose="02020603050405020304" pitchFamily="18" charset="0"/>
              </a:rPr>
              <a:t>To drive recommendations on what the beauty industry can do to avoid single use plastic to help the environment. </a:t>
            </a:r>
            <a:endParaRPr lang="en-GB" sz="900" b="0" i="0" u="none" strike="noStrike" dirty="0">
              <a:effectLst/>
            </a:endParaRPr>
          </a:p>
        </p:txBody>
      </p:sp>
      <p:pic>
        <p:nvPicPr>
          <p:cNvPr id="8" name="Picture 7" descr="A picture containing text, clipart, flag&#10;&#10;Description automatically generated">
            <a:extLst>
              <a:ext uri="{FF2B5EF4-FFF2-40B4-BE49-F238E27FC236}">
                <a16:creationId xmlns:a16="http://schemas.microsoft.com/office/drawing/2014/main" id="{C4E4C029-7EDD-87B6-E70C-13025A1B85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43967" y="75568"/>
            <a:ext cx="959346" cy="959346"/>
          </a:xfrm>
          <a:prstGeom prst="rect">
            <a:avLst/>
          </a:prstGeom>
        </p:spPr>
      </p:pic>
      <p:sp>
        <p:nvSpPr>
          <p:cNvPr id="9" name="TextBox 8">
            <a:extLst>
              <a:ext uri="{FF2B5EF4-FFF2-40B4-BE49-F238E27FC236}">
                <a16:creationId xmlns:a16="http://schemas.microsoft.com/office/drawing/2014/main" id="{F6229955-C855-2AAE-01F8-B1EAA46B426F}"/>
              </a:ext>
            </a:extLst>
          </p:cNvPr>
          <p:cNvSpPr txBox="1"/>
          <p:nvPr/>
        </p:nvSpPr>
        <p:spPr>
          <a:xfrm>
            <a:off x="7324626" y="4501373"/>
            <a:ext cx="4879944" cy="2944396"/>
          </a:xfrm>
          <a:prstGeom prst="rect">
            <a:avLst/>
          </a:prstGeom>
          <a:solidFill>
            <a:schemeClr val="accent1">
              <a:lumMod val="20000"/>
              <a:lumOff val="80000"/>
            </a:schemeClr>
          </a:solidFill>
        </p:spPr>
        <p:txBody>
          <a:bodyPr wrap="square" rtlCol="0">
            <a:spAutoFit/>
          </a:bodyPr>
          <a:lstStyle/>
          <a:p>
            <a:pPr algn="ctr"/>
            <a:r>
              <a:rPr lang="en-GB" b="1" dirty="0"/>
              <a:t>Reference List</a:t>
            </a:r>
          </a:p>
          <a:p>
            <a:r>
              <a:rPr lang="en-GB" sz="1050" dirty="0" err="1"/>
              <a:t>Erdmane</a:t>
            </a:r>
            <a:r>
              <a:rPr lang="en-GB" sz="1050" dirty="0"/>
              <a:t>, A. (2019) </a:t>
            </a:r>
            <a:r>
              <a:rPr lang="en-GB" sz="1050" i="1" dirty="0"/>
              <a:t>How the beauty industry is feeding plastic to you and the plant. </a:t>
            </a:r>
            <a:r>
              <a:rPr lang="en-GB" sz="1050" dirty="0"/>
              <a:t>Retrieved from</a:t>
            </a:r>
          </a:p>
          <a:p>
            <a:r>
              <a:rPr lang="en-GB" sz="1050" dirty="0">
                <a:hlinkClick r:id="rId3"/>
              </a:rPr>
              <a:t>How the beauty industry is feeding plastic to you and the planet ♻CW (</a:t>
            </a:r>
            <a:r>
              <a:rPr lang="en-GB" sz="1050" dirty="0" err="1">
                <a:hlinkClick r:id="rId3"/>
              </a:rPr>
              <a:t>commercialwaste.trade</a:t>
            </a:r>
            <a:r>
              <a:rPr lang="en-GB" sz="1050" dirty="0">
                <a:hlinkClick r:id="rId3"/>
              </a:rPr>
              <a:t>)</a:t>
            </a:r>
            <a:endParaRPr lang="en-GB" sz="1050" dirty="0"/>
          </a:p>
          <a:p>
            <a:pPr>
              <a:spcAft>
                <a:spcPts val="800"/>
              </a:spcAft>
              <a:tabLst>
                <a:tab pos="670560" algn="l"/>
              </a:tabLst>
            </a:pPr>
            <a:r>
              <a:rPr lang="en-GB" sz="105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Clarke, V., &amp; Braun, V. (2013). Teaching thematic analysis: Overcoming challenges and developing strategies for effective learning. </a:t>
            </a:r>
            <a:r>
              <a:rPr lang="en-GB" sz="105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psychologist</a:t>
            </a:r>
            <a:r>
              <a:rPr lang="en-GB" sz="105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05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26</a:t>
            </a:r>
            <a:r>
              <a:rPr lang="en-GB" sz="105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tabLst>
                <a:tab pos="670560" algn="l"/>
              </a:tabLst>
            </a:pPr>
            <a:r>
              <a:rPr lang="en-GB" sz="105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Teaching (worktribe.com)</a:t>
            </a:r>
            <a:endParaRPr lang="en-GB" sz="105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tabLst>
                <a:tab pos="670560" algn="l"/>
              </a:tabLst>
            </a:pPr>
            <a:r>
              <a:rPr lang="en-GB" sz="1050" dirty="0">
                <a:effectLst/>
                <a:latin typeface="Calibri" panose="020F0502020204030204" pitchFamily="34" charset="0"/>
                <a:ea typeface="Calibri" panose="020F0502020204030204" pitchFamily="34" charset="0"/>
                <a:cs typeface="Times New Roman" panose="02020603050405020304" pitchFamily="18" charset="0"/>
              </a:rPr>
              <a:t>Recycle Now. (2022).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Understanding recycling symbols. </a:t>
            </a:r>
            <a:r>
              <a:rPr lang="en-GB" sz="1050" dirty="0">
                <a:effectLst/>
                <a:latin typeface="Calibri" panose="020F0502020204030204" pitchFamily="34" charset="0"/>
                <a:ea typeface="Calibri" panose="020F0502020204030204" pitchFamily="34" charset="0"/>
                <a:cs typeface="Times New Roman" panose="02020603050405020304" pitchFamily="18" charset="0"/>
              </a:rPr>
              <a:t>Retrieved from </a:t>
            </a:r>
          </a:p>
          <a:p>
            <a:pPr>
              <a:spcAft>
                <a:spcPts val="800"/>
              </a:spcAft>
              <a:tabLst>
                <a:tab pos="670560" algn="l"/>
              </a:tabLst>
            </a:pPr>
            <a:r>
              <a:rPr lang="en-GB" sz="105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Understanding recycling symbols | Recycle Now</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tabLst>
                <a:tab pos="67056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p>
        </p:txBody>
      </p:sp>
      <p:sp>
        <p:nvSpPr>
          <p:cNvPr id="10" name="TextBox 9">
            <a:extLst>
              <a:ext uri="{FF2B5EF4-FFF2-40B4-BE49-F238E27FC236}">
                <a16:creationId xmlns:a16="http://schemas.microsoft.com/office/drawing/2014/main" id="{0CCCFD2D-2609-421A-A06A-0FA3EBA4796F}"/>
              </a:ext>
            </a:extLst>
          </p:cNvPr>
          <p:cNvSpPr txBox="1"/>
          <p:nvPr/>
        </p:nvSpPr>
        <p:spPr>
          <a:xfrm>
            <a:off x="4062952" y="1034912"/>
            <a:ext cx="3258530" cy="3768211"/>
          </a:xfrm>
          <a:prstGeom prst="rect">
            <a:avLst/>
          </a:prstGeom>
          <a:solidFill>
            <a:schemeClr val="accent1">
              <a:lumMod val="40000"/>
              <a:lumOff val="60000"/>
            </a:schemeClr>
          </a:solidFill>
        </p:spPr>
        <p:txBody>
          <a:bodyPr wrap="square" rtlCol="0">
            <a:spAutoFit/>
          </a:bodyPr>
          <a:lstStyle/>
          <a:p>
            <a:pPr algn="ctr"/>
            <a:r>
              <a:rPr lang="en-GB" b="1" dirty="0"/>
              <a:t>Research Question </a:t>
            </a:r>
          </a:p>
          <a:p>
            <a:pPr marL="342900" lvl="0" indent="-342900">
              <a:lnSpc>
                <a:spcPct val="107000"/>
              </a:lnSpc>
              <a:buFont typeface="+mj-lt"/>
              <a:buAutoNum type="arabicPeriod"/>
            </a:pPr>
            <a:r>
              <a:rPr lang="en-GB" sz="1050" dirty="0">
                <a:effectLst/>
                <a:ea typeface="Calibri" panose="020F0502020204030204" pitchFamily="34" charset="0"/>
                <a:cs typeface="Times New Roman" panose="02020603050405020304" pitchFamily="18" charset="0"/>
              </a:rPr>
              <a:t>Firstly, what is the plastic waste from the beauty industry doing to our environment, oceans, and wildlife?</a:t>
            </a:r>
          </a:p>
          <a:p>
            <a:pPr marL="342900" lvl="0" indent="-342900">
              <a:lnSpc>
                <a:spcPct val="107000"/>
              </a:lnSpc>
              <a:buFont typeface="+mj-lt"/>
              <a:buAutoNum type="arabicPeriod"/>
            </a:pPr>
            <a:r>
              <a:rPr lang="en-GB" sz="1050" dirty="0">
                <a:effectLst/>
                <a:ea typeface="Calibri" panose="020F0502020204030204" pitchFamily="34" charset="0"/>
                <a:cs typeface="Times New Roman" panose="02020603050405020304" pitchFamily="18" charset="0"/>
              </a:rPr>
              <a:t>What cosmetic companies do we already have available to us who support the environment, believe in packaging free and want to encourage others to follow?</a:t>
            </a:r>
          </a:p>
          <a:p>
            <a:pPr marL="342900" lvl="0" indent="-342900">
              <a:lnSpc>
                <a:spcPct val="107000"/>
              </a:lnSpc>
              <a:buFont typeface="+mj-lt"/>
              <a:buAutoNum type="arabicPeriod"/>
            </a:pPr>
            <a:r>
              <a:rPr lang="en-GB" sz="1050" dirty="0">
                <a:effectLst/>
                <a:ea typeface="Calibri" panose="020F0502020204030204" pitchFamily="34" charset="0"/>
                <a:cs typeface="Times New Roman" panose="02020603050405020304" pitchFamily="18" charset="0"/>
              </a:rPr>
              <a:t>Are business owners of salons and Spa industries aware of damages caused by plastic waste and do they have enough knowledge on the matter? </a:t>
            </a:r>
          </a:p>
          <a:p>
            <a:pPr marL="342900" lvl="0" indent="-342900">
              <a:lnSpc>
                <a:spcPct val="107000"/>
              </a:lnSpc>
              <a:buFont typeface="+mj-lt"/>
              <a:buAutoNum type="arabicPeriod"/>
            </a:pPr>
            <a:r>
              <a:rPr lang="en-GB" sz="1050" dirty="0">
                <a:effectLst/>
                <a:ea typeface="Calibri" panose="020F0502020204030204" pitchFamily="34" charset="0"/>
                <a:cs typeface="Times New Roman" panose="02020603050405020304" pitchFamily="18" charset="0"/>
              </a:rPr>
              <a:t>Would they consider making these changes to become sustainable, if not, what is stopping them?</a:t>
            </a:r>
          </a:p>
          <a:p>
            <a:pPr marL="342900" lvl="0" indent="-342900">
              <a:lnSpc>
                <a:spcPct val="107000"/>
              </a:lnSpc>
              <a:buFont typeface="+mj-lt"/>
              <a:buAutoNum type="arabicPeriod"/>
            </a:pPr>
            <a:r>
              <a:rPr lang="en-GB" sz="1050" dirty="0">
                <a:effectLst/>
                <a:ea typeface="Calibri" panose="020F0502020204030204" pitchFamily="34" charset="0"/>
                <a:cs typeface="Times New Roman" panose="02020603050405020304" pitchFamily="18" charset="0"/>
              </a:rPr>
              <a:t>Would customers prefer beauty industries to become sustainable and would they support this more?</a:t>
            </a:r>
          </a:p>
          <a:p>
            <a:pPr marL="342900" lvl="0" indent="-342900">
              <a:lnSpc>
                <a:spcPct val="107000"/>
              </a:lnSpc>
              <a:spcAft>
                <a:spcPts val="800"/>
              </a:spcAft>
              <a:buFont typeface="+mj-lt"/>
              <a:buAutoNum type="arabicPeriod"/>
            </a:pPr>
            <a:r>
              <a:rPr lang="en-GB" sz="1050" dirty="0">
                <a:effectLst/>
                <a:ea typeface="Calibri" panose="020F0502020204030204" pitchFamily="34" charset="0"/>
                <a:cs typeface="Times New Roman" panose="02020603050405020304" pitchFamily="18" charset="0"/>
              </a:rPr>
              <a:t>Should there be a legislation with business regarding the waste they contribute to?</a:t>
            </a:r>
          </a:p>
          <a:p>
            <a:endParaRPr lang="en-GB" sz="1200" dirty="0"/>
          </a:p>
        </p:txBody>
      </p:sp>
      <p:sp>
        <p:nvSpPr>
          <p:cNvPr id="4" name="TextBox 3">
            <a:extLst>
              <a:ext uri="{FF2B5EF4-FFF2-40B4-BE49-F238E27FC236}">
                <a16:creationId xmlns:a16="http://schemas.microsoft.com/office/drawing/2014/main" id="{0544C05F-D845-E529-16FF-77A281A6BEA0}"/>
              </a:ext>
            </a:extLst>
          </p:cNvPr>
          <p:cNvSpPr txBox="1"/>
          <p:nvPr/>
        </p:nvSpPr>
        <p:spPr>
          <a:xfrm>
            <a:off x="0" y="4442360"/>
            <a:ext cx="4059806" cy="2585323"/>
          </a:xfrm>
          <a:prstGeom prst="rect">
            <a:avLst/>
          </a:prstGeom>
          <a:solidFill>
            <a:schemeClr val="accent1">
              <a:lumMod val="20000"/>
              <a:lumOff val="80000"/>
            </a:schemeClr>
          </a:solidFill>
        </p:spPr>
        <p:txBody>
          <a:bodyPr wrap="square" rtlCol="0">
            <a:spAutoFit/>
          </a:bodyPr>
          <a:lstStyle/>
          <a:p>
            <a:pPr algn="ctr"/>
            <a:r>
              <a:rPr lang="en-GB" b="1" dirty="0"/>
              <a:t>Methodology </a:t>
            </a:r>
          </a:p>
          <a:p>
            <a:r>
              <a:rPr lang="en-GB" sz="1000" dirty="0"/>
              <a:t>The methodology of the research was carried out using a phenomenology qualitative approach. To be able to achieve the results needed for the research it would be beneficial to gather thoughts, experiences and opinions from those who work in the cosmetic industry. (Braun &amp; Clarke, 2013). Thematic analysis was chosen to present findings, using Braun and Clarke 6 phases which are:</a:t>
            </a:r>
          </a:p>
          <a:p>
            <a:pPr marL="171450" indent="-171450">
              <a:buFont typeface="Arial" panose="020B0604020202020204" pitchFamily="34" charset="0"/>
              <a:buChar char="•"/>
            </a:pPr>
            <a:r>
              <a:rPr lang="en-GB" sz="1000" dirty="0"/>
              <a:t>Familiarisation with the data</a:t>
            </a:r>
          </a:p>
          <a:p>
            <a:pPr marL="171450" indent="-171450">
              <a:buFont typeface="Arial" panose="020B0604020202020204" pitchFamily="34" charset="0"/>
              <a:buChar char="•"/>
            </a:pPr>
            <a:r>
              <a:rPr lang="en-GB" sz="1000" dirty="0"/>
              <a:t>Coding</a:t>
            </a:r>
          </a:p>
          <a:p>
            <a:pPr marL="171450" indent="-171450">
              <a:buFont typeface="Arial" panose="020B0604020202020204" pitchFamily="34" charset="0"/>
              <a:buChar char="•"/>
            </a:pPr>
            <a:r>
              <a:rPr lang="en-GB" sz="1000" dirty="0"/>
              <a:t>Searching for themes</a:t>
            </a:r>
          </a:p>
          <a:p>
            <a:pPr marL="171450" indent="-171450">
              <a:buFont typeface="Arial" panose="020B0604020202020204" pitchFamily="34" charset="0"/>
              <a:buChar char="•"/>
            </a:pPr>
            <a:r>
              <a:rPr lang="en-GB" sz="1000" dirty="0"/>
              <a:t>Reviewing themes</a:t>
            </a:r>
          </a:p>
          <a:p>
            <a:pPr marL="171450" indent="-171450">
              <a:buFont typeface="Arial" panose="020B0604020202020204" pitchFamily="34" charset="0"/>
              <a:buChar char="•"/>
            </a:pPr>
            <a:r>
              <a:rPr lang="en-GB" sz="1000" dirty="0"/>
              <a:t>Defining and naming themes </a:t>
            </a:r>
          </a:p>
          <a:p>
            <a:pPr marL="171450" indent="-171450">
              <a:buFont typeface="Arial" panose="020B0604020202020204" pitchFamily="34" charset="0"/>
              <a:buChar char="•"/>
            </a:pPr>
            <a:r>
              <a:rPr lang="en-GB" sz="1000" dirty="0"/>
              <a:t>Writing up and putting the puzzle together (Braun &amp; Clarke, 2013)</a:t>
            </a:r>
          </a:p>
          <a:p>
            <a:pPr marL="171450" indent="-171450">
              <a:buFont typeface="Arial" panose="020B0604020202020204" pitchFamily="34" charset="0"/>
              <a:buChar char="•"/>
            </a:pPr>
            <a:endParaRPr lang="en-GB" sz="1200" dirty="0"/>
          </a:p>
          <a:p>
            <a:endParaRPr lang="en-GB" sz="1200" dirty="0"/>
          </a:p>
        </p:txBody>
      </p:sp>
      <p:sp>
        <p:nvSpPr>
          <p:cNvPr id="5" name="TextBox 4">
            <a:extLst>
              <a:ext uri="{FF2B5EF4-FFF2-40B4-BE49-F238E27FC236}">
                <a16:creationId xmlns:a16="http://schemas.microsoft.com/office/drawing/2014/main" id="{7D0A9E6A-5AD3-CD81-17DF-4A9B3C7467F8}"/>
              </a:ext>
            </a:extLst>
          </p:cNvPr>
          <p:cNvSpPr txBox="1"/>
          <p:nvPr/>
        </p:nvSpPr>
        <p:spPr>
          <a:xfrm>
            <a:off x="7324626" y="1018768"/>
            <a:ext cx="4867374" cy="2169825"/>
          </a:xfrm>
          <a:prstGeom prst="rect">
            <a:avLst/>
          </a:prstGeom>
          <a:solidFill>
            <a:schemeClr val="bg1">
              <a:lumMod val="85000"/>
            </a:schemeClr>
          </a:solidFill>
        </p:spPr>
        <p:txBody>
          <a:bodyPr wrap="square" rtlCol="0">
            <a:spAutoFit/>
          </a:bodyPr>
          <a:lstStyle/>
          <a:p>
            <a:pPr algn="ctr"/>
            <a:r>
              <a:rPr lang="en-GB" b="1" dirty="0"/>
              <a:t>Findings</a:t>
            </a:r>
          </a:p>
          <a:p>
            <a:r>
              <a:rPr lang="en-GB" sz="1100" dirty="0"/>
              <a:t>According to the findings the participants agreed that most products come in plastic bottles, most salon owners do not check if they are recyclable. Products have symbols that allow people to understand if they're recyclable or not, which many people think all plastic can be recycled (Recycle Now, 2022).</a:t>
            </a:r>
            <a:r>
              <a:rPr lang="en-GB" dirty="0"/>
              <a:t> </a:t>
            </a:r>
            <a:r>
              <a:rPr lang="en-GB" sz="1100" dirty="0"/>
              <a:t>Participants agreed that sustainable products can be expensive which makes them reluctant to make a change and products should be produced in glass bottles to allow them to be reused. The findings also showed that most participants agreed that there should be a refillable Warehouse that allow salon owners to refill on products using their refillable bottles and also government support would be beneficial to help small businesses financially. </a:t>
            </a:r>
            <a:endParaRPr lang="en-GB" dirty="0"/>
          </a:p>
        </p:txBody>
      </p:sp>
      <p:sp>
        <p:nvSpPr>
          <p:cNvPr id="7" name="TextBox 6">
            <a:extLst>
              <a:ext uri="{FF2B5EF4-FFF2-40B4-BE49-F238E27FC236}">
                <a16:creationId xmlns:a16="http://schemas.microsoft.com/office/drawing/2014/main" id="{8036D599-3644-8DA8-8705-A00C475A69E8}"/>
              </a:ext>
            </a:extLst>
          </p:cNvPr>
          <p:cNvSpPr txBox="1"/>
          <p:nvPr/>
        </p:nvSpPr>
        <p:spPr>
          <a:xfrm>
            <a:off x="4062950" y="4711170"/>
            <a:ext cx="3249105" cy="2146742"/>
          </a:xfrm>
          <a:prstGeom prst="rect">
            <a:avLst/>
          </a:prstGeom>
          <a:solidFill>
            <a:schemeClr val="bg2">
              <a:lumMod val="90000"/>
            </a:schemeClr>
          </a:solidFill>
        </p:spPr>
        <p:txBody>
          <a:bodyPr wrap="square" rtlCol="0">
            <a:spAutoFit/>
          </a:bodyPr>
          <a:lstStyle/>
          <a:p>
            <a:pPr algn="ctr"/>
            <a:r>
              <a:rPr lang="en-GB" b="1" dirty="0"/>
              <a:t>Conclusion</a:t>
            </a:r>
          </a:p>
          <a:p>
            <a:r>
              <a:rPr lang="en-GB" sz="1050" dirty="0"/>
              <a:t>The analysis shows that the beauty industry does not have much resources available to them and no support to allow them to become sustainable and to stop single use plastic. There is room for improvement and the ideas and thoughts gathered from participants have proven that refillable stations are needed and also products should come in glass bottles or amber bottles that are easy to clean and reuse. Having a legislation in place for business owners regarding single use plastic would be beneficial with financial support from the government as eco-friendly products can be costly.   </a:t>
            </a:r>
          </a:p>
        </p:txBody>
      </p:sp>
      <p:sp>
        <p:nvSpPr>
          <p:cNvPr id="11" name="TextBox 10">
            <a:extLst>
              <a:ext uri="{FF2B5EF4-FFF2-40B4-BE49-F238E27FC236}">
                <a16:creationId xmlns:a16="http://schemas.microsoft.com/office/drawing/2014/main" id="{9ED79A91-C140-107F-D2E5-DB4FCFAE3103}"/>
              </a:ext>
            </a:extLst>
          </p:cNvPr>
          <p:cNvSpPr txBox="1"/>
          <p:nvPr/>
        </p:nvSpPr>
        <p:spPr>
          <a:xfrm>
            <a:off x="7312057" y="3125628"/>
            <a:ext cx="4879944" cy="1415772"/>
          </a:xfrm>
          <a:prstGeom prst="rect">
            <a:avLst/>
          </a:prstGeom>
          <a:solidFill>
            <a:schemeClr val="accent3"/>
          </a:solidFill>
        </p:spPr>
        <p:txBody>
          <a:bodyPr wrap="square" rtlCol="0">
            <a:spAutoFit/>
          </a:bodyPr>
          <a:lstStyle/>
          <a:p>
            <a:pPr algn="ctr"/>
            <a:r>
              <a:rPr lang="en-GB" sz="1400" b="1" dirty="0"/>
              <a:t>Benefits of putting a stop to single use plastic</a:t>
            </a:r>
          </a:p>
          <a:p>
            <a:pPr marL="285750" indent="-285750">
              <a:buFont typeface="Arial" panose="020B0604020202020204" pitchFamily="34" charset="0"/>
              <a:buChar char="•"/>
            </a:pPr>
            <a:r>
              <a:rPr lang="en-GB" sz="1200" dirty="0"/>
              <a:t>Reducing harm to the wildlife and environment</a:t>
            </a:r>
          </a:p>
          <a:p>
            <a:pPr marL="285750" indent="-285750">
              <a:buFont typeface="Arial" panose="020B0604020202020204" pitchFamily="34" charset="0"/>
              <a:buChar char="•"/>
            </a:pPr>
            <a:r>
              <a:rPr lang="en-GB" sz="1200" dirty="0"/>
              <a:t>Saving the ocean, sea life and food supply</a:t>
            </a:r>
          </a:p>
          <a:p>
            <a:pPr marL="285750" indent="-285750">
              <a:buFont typeface="Arial" panose="020B0604020202020204" pitchFamily="34" charset="0"/>
              <a:buChar char="•"/>
            </a:pPr>
            <a:r>
              <a:rPr lang="en-GB" sz="1200" dirty="0"/>
              <a:t>Reducing harm to humans </a:t>
            </a:r>
          </a:p>
          <a:p>
            <a:pPr marL="285750" indent="-285750">
              <a:buFont typeface="Arial" panose="020B0604020202020204" pitchFamily="34" charset="0"/>
              <a:buChar char="•"/>
            </a:pPr>
            <a:r>
              <a:rPr lang="en-GB" sz="1200" dirty="0"/>
              <a:t>Reducing toxins being released</a:t>
            </a:r>
          </a:p>
          <a:p>
            <a:pPr marL="285750" indent="-285750">
              <a:buFont typeface="Arial" panose="020B0604020202020204" pitchFamily="34" charset="0"/>
              <a:buChar char="•"/>
            </a:pPr>
            <a:r>
              <a:rPr lang="en-GB" sz="1200" dirty="0"/>
              <a:t>Reducing harm to groundwater</a:t>
            </a:r>
          </a:p>
          <a:p>
            <a:pPr marL="285750" indent="-285750">
              <a:buFont typeface="Arial" panose="020B0604020202020204" pitchFamily="34" charset="0"/>
              <a:buChar char="•"/>
            </a:pPr>
            <a:r>
              <a:rPr lang="en-GB" sz="1200" dirty="0"/>
              <a:t>Reducing greenhouse gases  </a:t>
            </a:r>
          </a:p>
        </p:txBody>
      </p:sp>
      <p:sp>
        <p:nvSpPr>
          <p:cNvPr id="12" name="TextBox 11">
            <a:extLst>
              <a:ext uri="{FF2B5EF4-FFF2-40B4-BE49-F238E27FC236}">
                <a16:creationId xmlns:a16="http://schemas.microsoft.com/office/drawing/2014/main" id="{592F3DF0-0AB8-CA3E-0BA6-FC32042CD317}"/>
              </a:ext>
            </a:extLst>
          </p:cNvPr>
          <p:cNvSpPr txBox="1"/>
          <p:nvPr/>
        </p:nvSpPr>
        <p:spPr>
          <a:xfrm>
            <a:off x="9087439" y="367645"/>
            <a:ext cx="1756528" cy="646331"/>
          </a:xfrm>
          <a:prstGeom prst="rect">
            <a:avLst/>
          </a:prstGeom>
          <a:noFill/>
        </p:spPr>
        <p:txBody>
          <a:bodyPr wrap="square" rtlCol="0">
            <a:spAutoFit/>
          </a:bodyPr>
          <a:lstStyle/>
          <a:p>
            <a:r>
              <a:rPr lang="en-GB" dirty="0"/>
              <a:t>Kirsty Thomas  </a:t>
            </a:r>
            <a:r>
              <a:rPr lang="en-GB" b="0" i="0" dirty="0">
                <a:solidFill>
                  <a:srgbClr val="333333"/>
                </a:solidFill>
                <a:effectLst/>
                <a:latin typeface="Source Sans Pro" panose="020B0503030403020204" pitchFamily="34" charset="0"/>
              </a:rPr>
              <a:t>(2014376)</a:t>
            </a:r>
            <a:endParaRPr lang="en-GB" dirty="0"/>
          </a:p>
        </p:txBody>
      </p:sp>
    </p:spTree>
    <p:extLst>
      <p:ext uri="{BB962C8B-B14F-4D97-AF65-F5344CB8AC3E}">
        <p14:creationId xmlns:p14="http://schemas.microsoft.com/office/powerpoint/2010/main" val="10733090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4627</TotalTime>
  <Words>848</Words>
  <Application>Microsoft Office PowerPoint</Application>
  <PresentationFormat>Widescreen</PresentationFormat>
  <Paragraphs>41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Source Sans Pro</vt:lpstr>
      <vt:lpstr>Office Theme</vt:lpstr>
      <vt:lpstr>Investigation on the harmful truths caused by single use plastic in the cosmetic industry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Investigation on the harmful truths caused by single use plastic in the cosmetic industry</dc:title>
  <dc:creator>Kirsty Thomas</dc:creator>
  <cp:lastModifiedBy>Kirsty Thomas</cp:lastModifiedBy>
  <cp:revision>7</cp:revision>
  <dcterms:created xsi:type="dcterms:W3CDTF">2023-03-12T16:38:44Z</dcterms:created>
  <dcterms:modified xsi:type="dcterms:W3CDTF">2023-03-30T08:55:11Z</dcterms:modified>
</cp:coreProperties>
</file>