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3" r:id="rId4"/>
    <p:sldId id="264" r:id="rId5"/>
    <p:sldId id="258" r:id="rId6"/>
    <p:sldId id="262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13"/>
    <p:restoredTop sz="94789"/>
  </p:normalViewPr>
  <p:slideViewPr>
    <p:cSldViewPr snapToGrid="0" snapToObjects="1">
      <p:cViewPr varScale="1">
        <p:scale>
          <a:sx n="64" d="100"/>
          <a:sy n="64" d="100"/>
        </p:scale>
        <p:origin x="184" y="1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e Leonard" userId="S::denise.leonard@uwtsd.ac.uk::dcc84f25-a1be-4397-9227-cfc963dcdd94" providerId="AD" clId="Web-{09A1C114-CAD7-4228-3A54-59E0DD286430}"/>
    <pc:docChg chg="modSld">
      <pc:chgData name="Denise Leonard" userId="S::denise.leonard@uwtsd.ac.uk::dcc84f25-a1be-4397-9227-cfc963dcdd94" providerId="AD" clId="Web-{09A1C114-CAD7-4228-3A54-59E0DD286430}" dt="2025-11-26T18:48:25.401" v="12" actId="20577"/>
      <pc:docMkLst>
        <pc:docMk/>
      </pc:docMkLst>
      <pc:sldChg chg="modSp">
        <pc:chgData name="Denise Leonard" userId="S::denise.leonard@uwtsd.ac.uk::dcc84f25-a1be-4397-9227-cfc963dcdd94" providerId="AD" clId="Web-{09A1C114-CAD7-4228-3A54-59E0DD286430}" dt="2025-11-26T18:48:25.401" v="12" actId="20577"/>
        <pc:sldMkLst>
          <pc:docMk/>
          <pc:sldMk cId="771718118" sldId="261"/>
        </pc:sldMkLst>
        <pc:graphicFrameChg chg="modGraphic">
          <ac:chgData name="Denise Leonard" userId="S::denise.leonard@uwtsd.ac.uk::dcc84f25-a1be-4397-9227-cfc963dcdd94" providerId="AD" clId="Web-{09A1C114-CAD7-4228-3A54-59E0DD286430}" dt="2025-11-26T18:48:25.401" v="12" actId="20577"/>
          <ac:graphicFrameMkLst>
            <pc:docMk/>
            <pc:sldMk cId="771718118" sldId="261"/>
            <ac:graphicFrameMk id="5" creationId="{E2B68B11-8167-4CB4-A472-3993EBB06E8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8FAFAC-38F2-4282-8C56-38F28F8E09D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F981731-191A-4E8B-ABC5-825CBD150A3D}">
      <dgm:prSet/>
      <dgm:spPr/>
      <dgm:t>
        <a:bodyPr/>
        <a:lstStyle/>
        <a:p>
          <a:r>
            <a:rPr lang="en-US" dirty="0"/>
            <a:t>Work out what you think, about Outdoor Adventure Education as a medium for developing EL, pro’s and cons.</a:t>
          </a:r>
        </a:p>
      </dgm:t>
    </dgm:pt>
    <dgm:pt modelId="{E3E392DE-47CE-4C3B-A355-4673181E955E}" type="parTrans" cxnId="{9A9E28B1-3904-4718-A8F6-6787ECDEAF34}">
      <dgm:prSet/>
      <dgm:spPr/>
      <dgm:t>
        <a:bodyPr/>
        <a:lstStyle/>
        <a:p>
          <a:endParaRPr lang="en-US"/>
        </a:p>
      </dgm:t>
    </dgm:pt>
    <dgm:pt modelId="{DD227CA7-2222-473F-8128-7F03E3CFA628}" type="sibTrans" cxnId="{9A9E28B1-3904-4718-A8F6-6787ECDEAF34}">
      <dgm:prSet/>
      <dgm:spPr/>
      <dgm:t>
        <a:bodyPr/>
        <a:lstStyle/>
        <a:p>
          <a:endParaRPr lang="en-US"/>
        </a:p>
      </dgm:t>
    </dgm:pt>
    <dgm:pt modelId="{BBC3EC25-6439-4A38-AE48-952F64C41BDD}">
      <dgm:prSet/>
      <dgm:spPr/>
      <dgm:t>
        <a:bodyPr/>
        <a:lstStyle/>
        <a:p>
          <a:r>
            <a:rPr lang="en-US" dirty="0"/>
            <a:t>Design a poster to be the backdrop to your presentation</a:t>
          </a:r>
        </a:p>
      </dgm:t>
    </dgm:pt>
    <dgm:pt modelId="{F5C930BC-436B-4774-B411-BD1470205DD9}" type="parTrans" cxnId="{EF98BE30-BC3E-4639-A4FC-E3C553C26001}">
      <dgm:prSet/>
      <dgm:spPr/>
      <dgm:t>
        <a:bodyPr/>
        <a:lstStyle/>
        <a:p>
          <a:endParaRPr lang="en-US"/>
        </a:p>
      </dgm:t>
    </dgm:pt>
    <dgm:pt modelId="{96E6D802-6B85-4FCE-973F-2C2144A2717A}" type="sibTrans" cxnId="{EF98BE30-BC3E-4639-A4FC-E3C553C26001}">
      <dgm:prSet/>
      <dgm:spPr/>
      <dgm:t>
        <a:bodyPr/>
        <a:lstStyle/>
        <a:p>
          <a:endParaRPr lang="en-US"/>
        </a:p>
      </dgm:t>
    </dgm:pt>
    <dgm:pt modelId="{57A88096-AA00-4867-86C9-297BE8A6E2E8}">
      <dgm:prSet/>
      <dgm:spPr/>
      <dgm:t>
        <a:bodyPr/>
        <a:lstStyle/>
        <a:p>
          <a:r>
            <a:rPr lang="en-US" dirty="0"/>
            <a:t>Practice your presentation, time it (10 mins), make notes to prompt you!</a:t>
          </a:r>
        </a:p>
      </dgm:t>
    </dgm:pt>
    <dgm:pt modelId="{C4E37F17-553D-42E8-AE83-C6D67B43028E}" type="parTrans" cxnId="{61FE161C-2940-4462-A8AE-9EA329039303}">
      <dgm:prSet/>
      <dgm:spPr/>
      <dgm:t>
        <a:bodyPr/>
        <a:lstStyle/>
        <a:p>
          <a:endParaRPr lang="en-US"/>
        </a:p>
      </dgm:t>
    </dgm:pt>
    <dgm:pt modelId="{0F33A697-774F-492B-B6F2-7CECF0D58B3D}" type="sibTrans" cxnId="{61FE161C-2940-4462-A8AE-9EA329039303}">
      <dgm:prSet/>
      <dgm:spPr/>
      <dgm:t>
        <a:bodyPr/>
        <a:lstStyle/>
        <a:p>
          <a:endParaRPr lang="en-US"/>
        </a:p>
      </dgm:t>
    </dgm:pt>
    <dgm:pt modelId="{8D2BDB61-8560-4769-80DE-F094FA88FC2F}">
      <dgm:prSet/>
      <dgm:spPr/>
      <dgm:t>
        <a:bodyPr/>
        <a:lstStyle/>
        <a:p>
          <a:r>
            <a:rPr lang="en-US" dirty="0"/>
            <a:t>Show your presentation to someone who doesn’t study outdoor ed, do they understand it?</a:t>
          </a:r>
        </a:p>
      </dgm:t>
    </dgm:pt>
    <dgm:pt modelId="{C6C99546-4127-4A2F-9304-6A9CD78453AB}" type="parTrans" cxnId="{42A349F3-B682-4D88-A02A-CF57EB12A3CE}">
      <dgm:prSet/>
      <dgm:spPr/>
      <dgm:t>
        <a:bodyPr/>
        <a:lstStyle/>
        <a:p>
          <a:endParaRPr lang="en-US"/>
        </a:p>
      </dgm:t>
    </dgm:pt>
    <dgm:pt modelId="{C3D8BD78-5580-4CC7-B486-D248A456F9D5}" type="sibTrans" cxnId="{42A349F3-B682-4D88-A02A-CF57EB12A3CE}">
      <dgm:prSet/>
      <dgm:spPr/>
      <dgm:t>
        <a:bodyPr/>
        <a:lstStyle/>
        <a:p>
          <a:endParaRPr lang="en-US"/>
        </a:p>
      </dgm:t>
    </dgm:pt>
    <dgm:pt modelId="{BC380298-0269-40CF-99D7-746F938E1300}">
      <dgm:prSet/>
      <dgm:spPr/>
      <dgm:t>
        <a:bodyPr/>
        <a:lstStyle/>
        <a:p>
          <a:r>
            <a:rPr lang="en-US" dirty="0"/>
            <a:t>Submit your cover sheet and reference list as a word document by the deadline (</a:t>
          </a:r>
          <a:r>
            <a:rPr lang="en-US" baseline="30000" dirty="0">
              <a:latin typeface="Calibri Light" panose="020F0302020204030204"/>
            </a:rPr>
            <a:t>9th</a:t>
          </a:r>
          <a:r>
            <a:rPr lang="en-US" dirty="0"/>
            <a:t> Jan </a:t>
          </a:r>
          <a:r>
            <a:rPr lang="en-US" dirty="0">
              <a:latin typeface="Calibri Light" panose="020F0302020204030204"/>
            </a:rPr>
            <a:t>2026</a:t>
          </a:r>
          <a:r>
            <a:rPr lang="en-US" dirty="0"/>
            <a:t>, 3pm) using Turnitin. Email your poster to Denise by the same deadline.</a:t>
          </a:r>
        </a:p>
      </dgm:t>
    </dgm:pt>
    <dgm:pt modelId="{C5FACFCE-B355-4165-B574-0881C0E0D036}" type="parTrans" cxnId="{99860246-BD80-4D63-AFFE-423F1906DD23}">
      <dgm:prSet/>
      <dgm:spPr/>
      <dgm:t>
        <a:bodyPr/>
        <a:lstStyle/>
        <a:p>
          <a:endParaRPr lang="en-US"/>
        </a:p>
      </dgm:t>
    </dgm:pt>
    <dgm:pt modelId="{3FCBC75E-6602-4659-A05A-35B2705555D1}" type="sibTrans" cxnId="{99860246-BD80-4D63-AFFE-423F1906DD23}">
      <dgm:prSet/>
      <dgm:spPr/>
      <dgm:t>
        <a:bodyPr/>
        <a:lstStyle/>
        <a:p>
          <a:endParaRPr lang="en-US"/>
        </a:p>
      </dgm:t>
    </dgm:pt>
    <dgm:pt modelId="{B95C82D2-FB06-4597-8C31-C607D69C5A79}">
      <dgm:prSet/>
      <dgm:spPr/>
      <dgm:t>
        <a:bodyPr/>
        <a:lstStyle/>
        <a:p>
          <a:pPr rtl="0"/>
          <a:r>
            <a:rPr lang="en-US" dirty="0"/>
            <a:t>Agree a date for your presentation (w/c</a:t>
          </a:r>
          <a:r>
            <a:rPr lang="en-US" dirty="0">
              <a:latin typeface="Calibri Light" panose="020F0302020204030204"/>
            </a:rPr>
            <a:t> 19th</a:t>
          </a:r>
          <a:r>
            <a:rPr lang="en-US" dirty="0"/>
            <a:t> January </a:t>
          </a:r>
          <a:r>
            <a:rPr lang="en-US" dirty="0">
              <a:latin typeface="Calibri Light" panose="020F0302020204030204"/>
            </a:rPr>
            <a:t>2026</a:t>
          </a:r>
          <a:r>
            <a:rPr lang="en-US" dirty="0"/>
            <a:t>)</a:t>
          </a:r>
        </a:p>
      </dgm:t>
    </dgm:pt>
    <dgm:pt modelId="{8B709ACE-D1DF-4F99-A318-422FA7529DC9}" type="parTrans" cxnId="{52FB8AA0-BDAF-41BA-975C-29ACD59251BC}">
      <dgm:prSet/>
      <dgm:spPr/>
      <dgm:t>
        <a:bodyPr/>
        <a:lstStyle/>
        <a:p>
          <a:endParaRPr lang="en-US"/>
        </a:p>
      </dgm:t>
    </dgm:pt>
    <dgm:pt modelId="{C84B8D34-A303-48EF-AC36-BECD94F4F35D}" type="sibTrans" cxnId="{52FB8AA0-BDAF-41BA-975C-29ACD59251BC}">
      <dgm:prSet/>
      <dgm:spPr/>
      <dgm:t>
        <a:bodyPr/>
        <a:lstStyle/>
        <a:p>
          <a:endParaRPr lang="en-US"/>
        </a:p>
      </dgm:t>
    </dgm:pt>
    <dgm:pt modelId="{D76ED10A-2962-224D-89F7-DB3C16A68B44}" type="pres">
      <dgm:prSet presAssocID="{A48FAFAC-38F2-4282-8C56-38F28F8E09D7}" presName="diagram" presStyleCnt="0">
        <dgm:presLayoutVars>
          <dgm:dir/>
          <dgm:resizeHandles val="exact"/>
        </dgm:presLayoutVars>
      </dgm:prSet>
      <dgm:spPr/>
    </dgm:pt>
    <dgm:pt modelId="{8E218156-5744-6F46-A5C7-C7355C538CE9}" type="pres">
      <dgm:prSet presAssocID="{BF981731-191A-4E8B-ABC5-825CBD150A3D}" presName="node" presStyleLbl="node1" presStyleIdx="0" presStyleCnt="6">
        <dgm:presLayoutVars>
          <dgm:bulletEnabled val="1"/>
        </dgm:presLayoutVars>
      </dgm:prSet>
      <dgm:spPr/>
    </dgm:pt>
    <dgm:pt modelId="{3898C270-59EA-A74B-B7F9-9F206656567E}" type="pres">
      <dgm:prSet presAssocID="{DD227CA7-2222-473F-8128-7F03E3CFA628}" presName="sibTrans" presStyleCnt="0"/>
      <dgm:spPr/>
    </dgm:pt>
    <dgm:pt modelId="{31836ADA-75D5-064A-B0DC-5FDA5095800D}" type="pres">
      <dgm:prSet presAssocID="{BBC3EC25-6439-4A38-AE48-952F64C41BDD}" presName="node" presStyleLbl="node1" presStyleIdx="1" presStyleCnt="6">
        <dgm:presLayoutVars>
          <dgm:bulletEnabled val="1"/>
        </dgm:presLayoutVars>
      </dgm:prSet>
      <dgm:spPr/>
    </dgm:pt>
    <dgm:pt modelId="{6CB13DC4-5F9D-9E41-821D-BFD2672D138B}" type="pres">
      <dgm:prSet presAssocID="{96E6D802-6B85-4FCE-973F-2C2144A2717A}" presName="sibTrans" presStyleCnt="0"/>
      <dgm:spPr/>
    </dgm:pt>
    <dgm:pt modelId="{C789AE9C-AD97-8940-8C4C-929669E49E7F}" type="pres">
      <dgm:prSet presAssocID="{57A88096-AA00-4867-86C9-297BE8A6E2E8}" presName="node" presStyleLbl="node1" presStyleIdx="2" presStyleCnt="6">
        <dgm:presLayoutVars>
          <dgm:bulletEnabled val="1"/>
        </dgm:presLayoutVars>
      </dgm:prSet>
      <dgm:spPr/>
    </dgm:pt>
    <dgm:pt modelId="{7516E749-4D90-AD49-BE8C-FCC08E05FB91}" type="pres">
      <dgm:prSet presAssocID="{0F33A697-774F-492B-B6F2-7CECF0D58B3D}" presName="sibTrans" presStyleCnt="0"/>
      <dgm:spPr/>
    </dgm:pt>
    <dgm:pt modelId="{9E6BE2BF-A2F6-1F46-BB2F-355126ADF922}" type="pres">
      <dgm:prSet presAssocID="{8D2BDB61-8560-4769-80DE-F094FA88FC2F}" presName="node" presStyleLbl="node1" presStyleIdx="3" presStyleCnt="6">
        <dgm:presLayoutVars>
          <dgm:bulletEnabled val="1"/>
        </dgm:presLayoutVars>
      </dgm:prSet>
      <dgm:spPr/>
    </dgm:pt>
    <dgm:pt modelId="{581136B5-9A3E-B547-80FC-59F55B2E4D89}" type="pres">
      <dgm:prSet presAssocID="{C3D8BD78-5580-4CC7-B486-D248A456F9D5}" presName="sibTrans" presStyleCnt="0"/>
      <dgm:spPr/>
    </dgm:pt>
    <dgm:pt modelId="{B681D688-015B-9C43-8748-17E49E6DC1CB}" type="pres">
      <dgm:prSet presAssocID="{BC380298-0269-40CF-99D7-746F938E1300}" presName="node" presStyleLbl="node1" presStyleIdx="4" presStyleCnt="6">
        <dgm:presLayoutVars>
          <dgm:bulletEnabled val="1"/>
        </dgm:presLayoutVars>
      </dgm:prSet>
      <dgm:spPr/>
    </dgm:pt>
    <dgm:pt modelId="{ACA59FC3-0670-6848-B466-D6B8BE50FDA1}" type="pres">
      <dgm:prSet presAssocID="{3FCBC75E-6602-4659-A05A-35B2705555D1}" presName="sibTrans" presStyleCnt="0"/>
      <dgm:spPr/>
    </dgm:pt>
    <dgm:pt modelId="{07CD74F0-9B5A-9346-940D-F6C17A974716}" type="pres">
      <dgm:prSet presAssocID="{B95C82D2-FB06-4597-8C31-C607D69C5A79}" presName="node" presStyleLbl="node1" presStyleIdx="5" presStyleCnt="6">
        <dgm:presLayoutVars>
          <dgm:bulletEnabled val="1"/>
        </dgm:presLayoutVars>
      </dgm:prSet>
      <dgm:spPr/>
    </dgm:pt>
  </dgm:ptLst>
  <dgm:cxnLst>
    <dgm:cxn modelId="{190AC40F-E1D3-E847-BFF7-42E8CB9EF19F}" type="presOf" srcId="{57A88096-AA00-4867-86C9-297BE8A6E2E8}" destId="{C789AE9C-AD97-8940-8C4C-929669E49E7F}" srcOrd="0" destOrd="0" presId="urn:microsoft.com/office/officeart/2005/8/layout/default"/>
    <dgm:cxn modelId="{4B6DF412-1146-5941-BD01-AC3264E63B08}" type="presOf" srcId="{BC380298-0269-40CF-99D7-746F938E1300}" destId="{B681D688-015B-9C43-8748-17E49E6DC1CB}" srcOrd="0" destOrd="0" presId="urn:microsoft.com/office/officeart/2005/8/layout/default"/>
    <dgm:cxn modelId="{4412341B-4718-8740-B886-760C2F2CCE13}" type="presOf" srcId="{BBC3EC25-6439-4A38-AE48-952F64C41BDD}" destId="{31836ADA-75D5-064A-B0DC-5FDA5095800D}" srcOrd="0" destOrd="0" presId="urn:microsoft.com/office/officeart/2005/8/layout/default"/>
    <dgm:cxn modelId="{61FE161C-2940-4462-A8AE-9EA329039303}" srcId="{A48FAFAC-38F2-4282-8C56-38F28F8E09D7}" destId="{57A88096-AA00-4867-86C9-297BE8A6E2E8}" srcOrd="2" destOrd="0" parTransId="{C4E37F17-553D-42E8-AE83-C6D67B43028E}" sibTransId="{0F33A697-774F-492B-B6F2-7CECF0D58B3D}"/>
    <dgm:cxn modelId="{EF98BE30-BC3E-4639-A4FC-E3C553C26001}" srcId="{A48FAFAC-38F2-4282-8C56-38F28F8E09D7}" destId="{BBC3EC25-6439-4A38-AE48-952F64C41BDD}" srcOrd="1" destOrd="0" parTransId="{F5C930BC-436B-4774-B411-BD1470205DD9}" sibTransId="{96E6D802-6B85-4FCE-973F-2C2144A2717A}"/>
    <dgm:cxn modelId="{6467E73A-7E99-0244-B8CC-99840E3330A2}" type="presOf" srcId="{BF981731-191A-4E8B-ABC5-825CBD150A3D}" destId="{8E218156-5744-6F46-A5C7-C7355C538CE9}" srcOrd="0" destOrd="0" presId="urn:microsoft.com/office/officeart/2005/8/layout/default"/>
    <dgm:cxn modelId="{99860246-BD80-4D63-AFFE-423F1906DD23}" srcId="{A48FAFAC-38F2-4282-8C56-38F28F8E09D7}" destId="{BC380298-0269-40CF-99D7-746F938E1300}" srcOrd="4" destOrd="0" parTransId="{C5FACFCE-B355-4165-B574-0881C0E0D036}" sibTransId="{3FCBC75E-6602-4659-A05A-35B2705555D1}"/>
    <dgm:cxn modelId="{370D4C9A-A7E2-FA49-9208-92FEDC5105DF}" type="presOf" srcId="{B95C82D2-FB06-4597-8C31-C607D69C5A79}" destId="{07CD74F0-9B5A-9346-940D-F6C17A974716}" srcOrd="0" destOrd="0" presId="urn:microsoft.com/office/officeart/2005/8/layout/default"/>
    <dgm:cxn modelId="{52FB8AA0-BDAF-41BA-975C-29ACD59251BC}" srcId="{A48FAFAC-38F2-4282-8C56-38F28F8E09D7}" destId="{B95C82D2-FB06-4597-8C31-C607D69C5A79}" srcOrd="5" destOrd="0" parTransId="{8B709ACE-D1DF-4F99-A318-422FA7529DC9}" sibTransId="{C84B8D34-A303-48EF-AC36-BECD94F4F35D}"/>
    <dgm:cxn modelId="{C968C4A0-70B8-2B41-95C3-5A562C983AAD}" type="presOf" srcId="{A48FAFAC-38F2-4282-8C56-38F28F8E09D7}" destId="{D76ED10A-2962-224D-89F7-DB3C16A68B44}" srcOrd="0" destOrd="0" presId="urn:microsoft.com/office/officeart/2005/8/layout/default"/>
    <dgm:cxn modelId="{9A9E28B1-3904-4718-A8F6-6787ECDEAF34}" srcId="{A48FAFAC-38F2-4282-8C56-38F28F8E09D7}" destId="{BF981731-191A-4E8B-ABC5-825CBD150A3D}" srcOrd="0" destOrd="0" parTransId="{E3E392DE-47CE-4C3B-A355-4673181E955E}" sibTransId="{DD227CA7-2222-473F-8128-7F03E3CFA628}"/>
    <dgm:cxn modelId="{42A349F3-B682-4D88-A02A-CF57EB12A3CE}" srcId="{A48FAFAC-38F2-4282-8C56-38F28F8E09D7}" destId="{8D2BDB61-8560-4769-80DE-F094FA88FC2F}" srcOrd="3" destOrd="0" parTransId="{C6C99546-4127-4A2F-9304-6A9CD78453AB}" sibTransId="{C3D8BD78-5580-4CC7-B486-D248A456F9D5}"/>
    <dgm:cxn modelId="{5B3F4AFF-37FE-CC42-B028-7F8B283033D9}" type="presOf" srcId="{8D2BDB61-8560-4769-80DE-F094FA88FC2F}" destId="{9E6BE2BF-A2F6-1F46-BB2F-355126ADF922}" srcOrd="0" destOrd="0" presId="urn:microsoft.com/office/officeart/2005/8/layout/default"/>
    <dgm:cxn modelId="{8DAC0371-EAEF-9A41-835F-AE29C1AF82B8}" type="presParOf" srcId="{D76ED10A-2962-224D-89F7-DB3C16A68B44}" destId="{8E218156-5744-6F46-A5C7-C7355C538CE9}" srcOrd="0" destOrd="0" presId="urn:microsoft.com/office/officeart/2005/8/layout/default"/>
    <dgm:cxn modelId="{58F8DBB0-305E-3047-951F-A77C1A88E985}" type="presParOf" srcId="{D76ED10A-2962-224D-89F7-DB3C16A68B44}" destId="{3898C270-59EA-A74B-B7F9-9F206656567E}" srcOrd="1" destOrd="0" presId="urn:microsoft.com/office/officeart/2005/8/layout/default"/>
    <dgm:cxn modelId="{E175B1A2-4996-B84F-8FCD-08BBAC0EB35B}" type="presParOf" srcId="{D76ED10A-2962-224D-89F7-DB3C16A68B44}" destId="{31836ADA-75D5-064A-B0DC-5FDA5095800D}" srcOrd="2" destOrd="0" presId="urn:microsoft.com/office/officeart/2005/8/layout/default"/>
    <dgm:cxn modelId="{F39E1D71-A518-FD40-A49C-FEC6F1E378C3}" type="presParOf" srcId="{D76ED10A-2962-224D-89F7-DB3C16A68B44}" destId="{6CB13DC4-5F9D-9E41-821D-BFD2672D138B}" srcOrd="3" destOrd="0" presId="urn:microsoft.com/office/officeart/2005/8/layout/default"/>
    <dgm:cxn modelId="{DFEE6BB8-AC7F-7C46-8AF5-65CB6229F965}" type="presParOf" srcId="{D76ED10A-2962-224D-89F7-DB3C16A68B44}" destId="{C789AE9C-AD97-8940-8C4C-929669E49E7F}" srcOrd="4" destOrd="0" presId="urn:microsoft.com/office/officeart/2005/8/layout/default"/>
    <dgm:cxn modelId="{9FC9BDD7-3D36-3546-8907-752D2866339C}" type="presParOf" srcId="{D76ED10A-2962-224D-89F7-DB3C16A68B44}" destId="{7516E749-4D90-AD49-BE8C-FCC08E05FB91}" srcOrd="5" destOrd="0" presId="urn:microsoft.com/office/officeart/2005/8/layout/default"/>
    <dgm:cxn modelId="{8BFA301C-CF77-4B4D-8B31-665A139DC8EB}" type="presParOf" srcId="{D76ED10A-2962-224D-89F7-DB3C16A68B44}" destId="{9E6BE2BF-A2F6-1F46-BB2F-355126ADF922}" srcOrd="6" destOrd="0" presId="urn:microsoft.com/office/officeart/2005/8/layout/default"/>
    <dgm:cxn modelId="{F3386856-2A6C-9E4C-A466-01887809ED71}" type="presParOf" srcId="{D76ED10A-2962-224D-89F7-DB3C16A68B44}" destId="{581136B5-9A3E-B547-80FC-59F55B2E4D89}" srcOrd="7" destOrd="0" presId="urn:microsoft.com/office/officeart/2005/8/layout/default"/>
    <dgm:cxn modelId="{D77DB469-7B8D-E047-B034-AFAA8FC8E33E}" type="presParOf" srcId="{D76ED10A-2962-224D-89F7-DB3C16A68B44}" destId="{B681D688-015B-9C43-8748-17E49E6DC1CB}" srcOrd="8" destOrd="0" presId="urn:microsoft.com/office/officeart/2005/8/layout/default"/>
    <dgm:cxn modelId="{2A88AE86-643D-4A46-9D10-28FB4A920BD6}" type="presParOf" srcId="{D76ED10A-2962-224D-89F7-DB3C16A68B44}" destId="{ACA59FC3-0670-6848-B466-D6B8BE50FDA1}" srcOrd="9" destOrd="0" presId="urn:microsoft.com/office/officeart/2005/8/layout/default"/>
    <dgm:cxn modelId="{F86B9E39-9EA5-3D41-9D16-09CE580A2B0E}" type="presParOf" srcId="{D76ED10A-2962-224D-89F7-DB3C16A68B44}" destId="{07CD74F0-9B5A-9346-940D-F6C17A97471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18156-5744-6F46-A5C7-C7355C538CE9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Work out what you think, about Outdoor Adventure Education as a medium for developing EL, pro’s and cons.</a:t>
          </a:r>
        </a:p>
      </dsp:txBody>
      <dsp:txXfrm>
        <a:off x="307345" y="1546"/>
        <a:ext cx="3222855" cy="1933713"/>
      </dsp:txXfrm>
    </dsp:sp>
    <dsp:sp modelId="{31836ADA-75D5-064A-B0DC-5FDA5095800D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Design a poster to be the backdrop to your presentation</a:t>
          </a:r>
        </a:p>
      </dsp:txBody>
      <dsp:txXfrm>
        <a:off x="3852486" y="1546"/>
        <a:ext cx="3222855" cy="1933713"/>
      </dsp:txXfrm>
    </dsp:sp>
    <dsp:sp modelId="{C789AE9C-AD97-8940-8C4C-929669E49E7F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Practice your presentation, time it (10 mins), make notes to prompt you!</a:t>
          </a:r>
        </a:p>
      </dsp:txBody>
      <dsp:txXfrm>
        <a:off x="7397627" y="1546"/>
        <a:ext cx="3222855" cy="1933713"/>
      </dsp:txXfrm>
    </dsp:sp>
    <dsp:sp modelId="{9E6BE2BF-A2F6-1F46-BB2F-355126ADF922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Show your presentation to someone who doesn’t study outdoor ed, do they understand it?</a:t>
          </a:r>
        </a:p>
      </dsp:txBody>
      <dsp:txXfrm>
        <a:off x="307345" y="2257545"/>
        <a:ext cx="3222855" cy="1933713"/>
      </dsp:txXfrm>
    </dsp:sp>
    <dsp:sp modelId="{B681D688-015B-9C43-8748-17E49E6DC1CB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Submit your cover sheet and reference list as a word document by the deadline (</a:t>
          </a:r>
          <a:r>
            <a:rPr lang="en-US" sz="2000" kern="1200" baseline="30000" dirty="0">
              <a:latin typeface="Calibri Light" panose="020F0302020204030204"/>
            </a:rPr>
            <a:t>9th</a:t>
          </a:r>
          <a:r>
            <a:rPr lang="en-US" sz="2000" kern="1200" dirty="0"/>
            <a:t> Jan </a:t>
          </a:r>
          <a:r>
            <a:rPr lang="en-US" sz="2000" kern="1200" dirty="0">
              <a:latin typeface="Calibri Light" panose="020F0302020204030204"/>
            </a:rPr>
            <a:t>2026</a:t>
          </a:r>
          <a:r>
            <a:rPr lang="en-US" sz="2000" kern="1200" dirty="0"/>
            <a:t>, 3pm) using Turnitin. Email your poster to Denise by the same deadline.</a:t>
          </a:r>
        </a:p>
      </dsp:txBody>
      <dsp:txXfrm>
        <a:off x="3852486" y="2257545"/>
        <a:ext cx="3222855" cy="1933713"/>
      </dsp:txXfrm>
    </dsp:sp>
    <dsp:sp modelId="{07CD74F0-9B5A-9346-940D-F6C17A974716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Agree a date for your presentation (w/c</a:t>
          </a:r>
          <a:r>
            <a:rPr lang="en-US" sz="2000" kern="1200" dirty="0">
              <a:latin typeface="Calibri Light" panose="020F0302020204030204"/>
            </a:rPr>
            <a:t> 19th</a:t>
          </a:r>
          <a:r>
            <a:rPr lang="en-US" sz="2000" kern="1200" dirty="0"/>
            <a:t> January </a:t>
          </a:r>
          <a:r>
            <a:rPr lang="en-US" sz="2000" kern="1200" dirty="0">
              <a:latin typeface="Calibri Light" panose="020F0302020204030204"/>
            </a:rPr>
            <a:t>2026</a:t>
          </a:r>
          <a:r>
            <a:rPr lang="en-US" sz="2000" kern="1200" dirty="0"/>
            <a:t>)</a:t>
          </a:r>
        </a:p>
      </dsp:txBody>
      <dsp:txXfrm>
        <a:off x="7397627" y="2257545"/>
        <a:ext cx="3222855" cy="1933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C2CEC-7900-C643-B996-1BB8A05C7B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2AADC5-D62D-6C4E-8E5A-84D648B0D8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ED344-02C7-CE4F-BDE0-2059D80BB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56DB1-7DBA-0B46-82D5-A710BD22B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28455C-B45A-384B-84BE-E1B1062B2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893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FB1E0-EFBD-0B48-8F38-85DEBF55C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3DCDD-D6AA-2E4E-A7FE-52D5157B4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FD596-98AF-994F-A345-3594327D7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61A16-BCD1-5B43-B00E-43AF74C3E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4A1A3-B51A-6048-B69D-7C607FCDB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630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11B4A-83D7-6445-9A44-DC26C5E6B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4689BD-E492-7646-9E93-B95F9DCA3D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E602A-52E6-F545-AA2E-A960461A5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8202E-02C4-504E-80C1-9BA2622A1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ADC84-A544-8042-B9D9-4AA3874F2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023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4D733-F2D1-B244-B7DB-E8F07D045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8509F-EC4B-504F-91ED-EF0403B58A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5B29D-82D9-0D4E-B5D3-3FCB6F7B1A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D355C-8239-CA44-898A-EAF6CDC21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CD030D-98A0-2748-85A7-8278F81F9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EB6FB-7F80-8741-885C-A9D1701A4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0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7CC45-CB8B-7748-ADBA-07BD407EF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CB813-42FF-D941-8655-F4644EA458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939529-01F7-5547-9669-D07341598E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16A466-9147-9044-AD7A-5111B5C6D7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C311C2-DED7-CC41-9BAA-1561109C11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7B9BC1-BF39-3A49-BCB8-003CA110C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0027FC-3162-4C4A-9A75-DB400C430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A32FF5-34B3-5241-9900-87242C5F1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691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86D05-6B1C-1447-A2A1-A087A0125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7ED71B-36BA-8744-8FE2-0431F9073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4607A3-A9CC-0845-A96A-C1FE2B457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5419FD-A527-1246-B368-6622FB52A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9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2FB786-FA18-5A42-A90F-3BDFC9A49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06023E-8D86-2149-9D2B-74FBFCCB9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5AFB01-CE12-FA48-A6DA-3A947EEDE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268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39A3E-10C4-B144-99F0-D7FB9C3D8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7F65A-7461-DD42-A259-9366932AA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90722-ADD8-5642-B30F-57EA78F347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2C4989-1669-6946-B25B-7E24B9F95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938108-EA6E-B24C-98FC-F966808D3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285CE0-E090-E945-942B-9D5AFAAB7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752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E1F95-97D2-9948-B54C-3E4866E1A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5BE218-5077-5049-B983-18B5BE4FBD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D5941F-17DA-1444-8047-87C5295EB7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C0541B-D52B-ED4A-A7F6-643AE0DC9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D91A7D-8075-5346-BF3E-5FAA69322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5A316B-1AA0-6842-A27F-7198E63C6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725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F0DF8-466E-EF45-AD7C-5FA4E1447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201844-F181-6B45-B0F5-566D61F57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8599D-DFF7-8A4D-A900-1E8813C43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AD9C1-09FF-2543-BF73-8C973C9D2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347D75-C434-6141-95EB-5ED0A1029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852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D8B611-D04F-8E47-A727-20339EC1AC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5E8842-3954-A544-AB26-5567D02BD7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234B1-5BAC-1040-8083-4803137FC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D5285-2DB9-0348-AB5C-EC7279DF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6597F-E179-6345-ACD2-7EE4F1811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23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CD6CD-1F7F-C643-A563-B5FBED802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69FEFC-9CB3-DC44-A4FC-746F3E643D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E660D-7E37-D94D-9BA5-AD9151A5C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A7ADFD-F02E-BE49-AEBA-4054813C4E79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1F54A-D139-344E-B59F-DEDAEA56C2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2C330-D465-2948-AE52-4361701DA0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8ECCB-C2FC-BD4F-AD08-1C6A9E0572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10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AC2ECC33-D424-4750-8D07-D1C0EEA47F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38998-A134-4046-8E5A-636E7B428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Assessment 2 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9430AA-15B7-B948-9F0F-0F65896B5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BMSH4106 The Great Outdoors</a:t>
            </a:r>
          </a:p>
        </p:txBody>
      </p:sp>
    </p:spTree>
    <p:extLst>
      <p:ext uri="{BB962C8B-B14F-4D97-AF65-F5344CB8AC3E}">
        <p14:creationId xmlns:p14="http://schemas.microsoft.com/office/powerpoint/2010/main" val="159603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5699A-DC08-804E-A8A9-0465CE440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8166A-F675-FA47-80F0-025839109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8097"/>
            <a:ext cx="10653584" cy="471886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Evidence of </a:t>
            </a:r>
            <a:r>
              <a:rPr lang="en-GB" dirty="0">
                <a:highlight>
                  <a:srgbClr val="FFFF00"/>
                </a:highlight>
              </a:rPr>
              <a:t>broad reading </a:t>
            </a:r>
            <a:r>
              <a:rPr lang="en-GB" dirty="0"/>
              <a:t>and identification of </a:t>
            </a:r>
            <a:r>
              <a:rPr lang="en-GB" dirty="0">
                <a:highlight>
                  <a:srgbClr val="FFFF00"/>
                </a:highlight>
              </a:rPr>
              <a:t>relevant and robust literature</a:t>
            </a:r>
            <a:r>
              <a:rPr lang="en-GB" dirty="0"/>
              <a:t>. Use of appropriate referencing. </a:t>
            </a:r>
          </a:p>
          <a:p>
            <a:r>
              <a:rPr lang="en-GB" dirty="0"/>
              <a:t>Demonstrate a clear understanding of </a:t>
            </a:r>
            <a:r>
              <a:rPr lang="en-GB" dirty="0">
                <a:highlight>
                  <a:srgbClr val="FFFF00"/>
                </a:highlight>
              </a:rPr>
              <a:t>the concept of ‘Outdoor Adventure Education</a:t>
            </a:r>
            <a:r>
              <a:rPr lang="en-GB" dirty="0"/>
              <a:t>’ and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Environmental Literacy</a:t>
            </a:r>
            <a:r>
              <a:rPr lang="en-GB" dirty="0">
                <a:effectLst/>
                <a:ea typeface="Times New Roman" panose="02020603050405020304" pitchFamily="18" charset="0"/>
              </a:rPr>
              <a:t>’ from a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theoretical perspective</a:t>
            </a:r>
            <a:r>
              <a:rPr lang="en-GB" dirty="0">
                <a:effectLst/>
                <a:ea typeface="Times New Roman" panose="02020603050405020304" pitchFamily="18" charset="0"/>
              </a:rPr>
              <a:t>. In addition discuss the inter-relationship between these from your own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personal perspective and experience</a:t>
            </a:r>
            <a:r>
              <a:rPr lang="en-GB" dirty="0">
                <a:effectLst/>
                <a:ea typeface="Times New Roman" panose="02020603050405020304" pitchFamily="18" charset="0"/>
              </a:rPr>
              <a:t>, relating your findings to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global environmental concerns</a:t>
            </a:r>
            <a:r>
              <a:rPr lang="en-GB" dirty="0">
                <a:effectLst/>
                <a:ea typeface="Times New Roman" panose="02020603050405020304" pitchFamily="18" charset="0"/>
              </a:rPr>
              <a:t>.</a:t>
            </a:r>
            <a:r>
              <a:rPr lang="en-GB" dirty="0">
                <a:effectLst/>
              </a:rPr>
              <a:t> </a:t>
            </a:r>
          </a:p>
          <a:p>
            <a:r>
              <a:rPr lang="en-GB" dirty="0">
                <a:effectLst/>
                <a:ea typeface="Times New Roman" panose="02020603050405020304" pitchFamily="18" charset="0"/>
              </a:rPr>
              <a:t>Your presentation should have a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clear rationale </a:t>
            </a:r>
            <a:r>
              <a:rPr lang="en-GB" dirty="0">
                <a:effectLst/>
                <a:ea typeface="Times New Roman" panose="02020603050405020304" pitchFamily="18" charset="0"/>
              </a:rPr>
              <a:t>based in both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academic literature </a:t>
            </a:r>
            <a:r>
              <a:rPr lang="en-GB" dirty="0">
                <a:effectLst/>
                <a:ea typeface="Times New Roman" panose="02020603050405020304" pitchFamily="18" charset="0"/>
              </a:rPr>
              <a:t>(reading) and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personal experiences </a:t>
            </a:r>
            <a:r>
              <a:rPr lang="en-GB" dirty="0">
                <a:effectLst/>
                <a:ea typeface="Times New Roman" panose="02020603050405020304" pitchFamily="18" charset="0"/>
              </a:rPr>
              <a:t>(reflection). You should be able to identify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key arguments </a:t>
            </a:r>
            <a:r>
              <a:rPr lang="en-GB" dirty="0">
                <a:effectLst/>
                <a:ea typeface="Times New Roman" panose="02020603050405020304" pitchFamily="18" charset="0"/>
              </a:rPr>
              <a:t>in your own personal standpoint and communicate these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supported by both theory and practice.</a:t>
            </a:r>
            <a:endParaRPr lang="en-GB" dirty="0"/>
          </a:p>
          <a:p>
            <a:r>
              <a:rPr lang="en-GB" dirty="0">
                <a:effectLst/>
                <a:ea typeface="Times New Roman" panose="02020603050405020304" pitchFamily="18" charset="0"/>
              </a:rPr>
              <a:t>You should be able to articulate how environmental literacy could be developed through OAE,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identifying existing provision and/or pedagogies </a:t>
            </a:r>
            <a:r>
              <a:rPr lang="en-GB" dirty="0">
                <a:effectLst/>
                <a:ea typeface="Times New Roman" panose="02020603050405020304" pitchFamily="18" charset="0"/>
              </a:rPr>
              <a:t>that either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align or conflict </a:t>
            </a:r>
            <a:r>
              <a:rPr lang="en-GB" dirty="0">
                <a:effectLst/>
                <a:ea typeface="Times New Roman" panose="02020603050405020304" pitchFamily="18" charset="0"/>
              </a:rPr>
              <a:t>with this approach. Demonstrate an understanding of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why this may be </a:t>
            </a:r>
            <a:r>
              <a:rPr lang="en-GB" dirty="0">
                <a:effectLst/>
                <a:ea typeface="Times New Roman" panose="02020603050405020304" pitchFamily="18" charset="0"/>
              </a:rPr>
              <a:t>using your knowledge of the varied forms of adventure provision within the sector.</a:t>
            </a:r>
          </a:p>
          <a:p>
            <a:r>
              <a:rPr lang="en-GB" dirty="0">
                <a:highlight>
                  <a:srgbClr val="FFFF00"/>
                </a:highlight>
              </a:rPr>
              <a:t>Coherent and fluent presentation</a:t>
            </a:r>
            <a:r>
              <a:rPr lang="en-GB" dirty="0"/>
              <a:t>. The use of clear communication skills, confidence in knowledge and understanding and </a:t>
            </a:r>
            <a:r>
              <a:rPr lang="en-GB" dirty="0">
                <a:highlight>
                  <a:srgbClr val="FFFF00"/>
                </a:highlight>
              </a:rPr>
              <a:t>the ability to answer questions </a:t>
            </a:r>
            <a:r>
              <a:rPr lang="en-GB" dirty="0"/>
              <a:t>around the given topic.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323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C3D8-97AF-156C-99F3-A5E79E088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Criteria Demystified!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61B2D-778B-B97E-A6AE-508510C49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9939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Use good quality references from a range of sources such as subject related books, academic papers published in journals and reputable websites such as IOL.</a:t>
            </a:r>
          </a:p>
          <a:p>
            <a:r>
              <a:rPr lang="en-US" dirty="0"/>
              <a:t>Clarify what you are talking about (OAE and Environmental Literacy). In your opinion does OAE provide an opportunity for the development of Environmental Literacy. What role does Experiential Education as a pedagogy play in this– effective in delivering Environmental Literacy goals?</a:t>
            </a:r>
          </a:p>
          <a:p>
            <a:r>
              <a:rPr lang="en-US" dirty="0"/>
              <a:t>What has influenced how you think about OAE and it’s potential to develop Environmental Literacy? Things you have read and personal experience. Evidence.</a:t>
            </a:r>
          </a:p>
          <a:p>
            <a:r>
              <a:rPr lang="en-US" dirty="0"/>
              <a:t>What are the reasons why OAE as a medium for developing Environmental Literacy does or doesn’t work in reality, pro’s and cons, examples. Is Adventure a positive or a barrier or distraction?</a:t>
            </a:r>
          </a:p>
          <a:p>
            <a:r>
              <a:rPr lang="en-US" dirty="0"/>
              <a:t>Present clearly (poster and spoken word), check spelling, grammar </a:t>
            </a:r>
            <a:r>
              <a:rPr lang="en-US" dirty="0" err="1"/>
              <a:t>etc</a:t>
            </a:r>
            <a:r>
              <a:rPr lang="en-US" dirty="0"/>
              <a:t> and include citations and references. Be able to answer questions fully.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697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C5261D-36A6-FD4E-690F-685878678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Environmental Literacy –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C6D5B-C185-FA1B-B299-10ACBBECE9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 a look at page 40 of the PhD Thesis on Moodle and come up with a definition.</a:t>
            </a:r>
          </a:p>
        </p:txBody>
      </p:sp>
    </p:spTree>
    <p:extLst>
      <p:ext uri="{BB962C8B-B14F-4D97-AF65-F5344CB8AC3E}">
        <p14:creationId xmlns:p14="http://schemas.microsoft.com/office/powerpoint/2010/main" val="286418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703366-BA64-828F-5B52-AD05B52AC6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0"/>
            <a:ext cx="11587163" cy="6784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956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6D4F1A89-3891-3262-75FC-9134CA805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81001"/>
            <a:ext cx="12176760" cy="761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oster&#10;&#10;Description automatically generated">
            <a:extLst>
              <a:ext uri="{FF2B5EF4-FFF2-40B4-BE49-F238E27FC236}">
                <a16:creationId xmlns:a16="http://schemas.microsoft.com/office/drawing/2014/main" id="{7D1C3175-4194-D9E8-6D23-E22F695E1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3" y="-318492"/>
            <a:ext cx="11958637" cy="7474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40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254780-3AC2-A84B-931D-E79915AC0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What do I need to do?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B68B11-8167-4CB4-A472-3993EBB06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6673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1718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5736</TotalTime>
  <Words>507</Words>
  <Application>Microsoft Office PowerPoint</Application>
  <PresentationFormat>Widescreen</PresentationFormat>
  <Paragraphs>25</Paragraphs>
  <Slides>8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Assessment 2 Tutorial</vt:lpstr>
      <vt:lpstr>Assessment Criteria</vt:lpstr>
      <vt:lpstr>Assessment Criteria Demystified!</vt:lpstr>
      <vt:lpstr>Environmental Literacy – What is it?</vt:lpstr>
      <vt:lpstr>PowerPoint Presentation</vt:lpstr>
      <vt:lpstr>PowerPoint Presentation</vt:lpstr>
      <vt:lpstr>PowerPoint Presentation</vt:lpstr>
      <vt:lpstr>What do I need to do?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2 Tutorial</dc:title>
  <dc:creator>Denise Leonard</dc:creator>
  <cp:lastModifiedBy>Denise Leonard</cp:lastModifiedBy>
  <cp:revision>15</cp:revision>
  <dcterms:created xsi:type="dcterms:W3CDTF">2021-12-03T14:05:33Z</dcterms:created>
  <dcterms:modified xsi:type="dcterms:W3CDTF">2025-11-26T18:48:34Z</dcterms:modified>
</cp:coreProperties>
</file>