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Lst>
  <p:sldSz cy="6858000" cx="12192000"/>
  <p:notesSz cx="6858000" cy="9144000"/>
  <p:embeddedFontLst>
    <p:embeddedFont>
      <p:font typeface="Roboto"/>
      <p:regular r:id="rId34"/>
      <p:bold r:id="rId35"/>
      <p:italic r:id="rId36"/>
      <p:boldItalic r:id="rId37"/>
    </p:embeddedFont>
    <p:embeddedFont>
      <p:font typeface="Nunito"/>
      <p:regular r:id="rId38"/>
      <p:bold r:id="rId39"/>
      <p:italic r:id="rId40"/>
      <p:boldItalic r:id="rId41"/>
    </p:embeddedFont>
    <p:embeddedFont>
      <p:font typeface="Garamond"/>
      <p:regular r:id="rId42"/>
      <p:bold r:id="rId43"/>
      <p:italic r:id="rId44"/>
      <p:boldItalic r:id="rId45"/>
    </p:embeddedFont>
    <p:embeddedFont>
      <p:font typeface="Corbel"/>
      <p:regular r:id="rId46"/>
      <p:bold r:id="rId47"/>
      <p:italic r:id="rId48"/>
      <p:boldItalic r:id="rId49"/>
    </p:embeddedFont>
    <p:embeddedFont>
      <p:font typeface="Century Gothic"/>
      <p:regular r:id="rId50"/>
      <p:bold r:id="rId51"/>
      <p:italic r:id="rId52"/>
      <p:boldItalic r:id="rId5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54" roundtripDataSignature="AMtx7mgoo7ZWUSaCila4bhY+L3axsR6cj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font" Target="fonts/Nunito-italic.fntdata"/><Relationship Id="rId42" Type="http://schemas.openxmlformats.org/officeDocument/2006/relationships/font" Target="fonts/Garamond-regular.fntdata"/><Relationship Id="rId41" Type="http://schemas.openxmlformats.org/officeDocument/2006/relationships/font" Target="fonts/Nunito-boldItalic.fntdata"/><Relationship Id="rId44" Type="http://schemas.openxmlformats.org/officeDocument/2006/relationships/font" Target="fonts/Garamond-italic.fntdata"/><Relationship Id="rId43" Type="http://schemas.openxmlformats.org/officeDocument/2006/relationships/font" Target="fonts/Garamond-bold.fntdata"/><Relationship Id="rId46" Type="http://schemas.openxmlformats.org/officeDocument/2006/relationships/font" Target="fonts/Corbel-regular.fntdata"/><Relationship Id="rId45" Type="http://schemas.openxmlformats.org/officeDocument/2006/relationships/font" Target="fonts/Garamond-boldItalic.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48" Type="http://schemas.openxmlformats.org/officeDocument/2006/relationships/font" Target="fonts/Corbel-italic.fntdata"/><Relationship Id="rId47" Type="http://schemas.openxmlformats.org/officeDocument/2006/relationships/font" Target="fonts/Corbel-bold.fntdata"/><Relationship Id="rId49" Type="http://schemas.openxmlformats.org/officeDocument/2006/relationships/font" Target="fonts/Corbel-boldItalic.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33" Type="http://schemas.openxmlformats.org/officeDocument/2006/relationships/slide" Target="slides/slide29.xml"/><Relationship Id="rId32" Type="http://schemas.openxmlformats.org/officeDocument/2006/relationships/slide" Target="slides/slide28.xml"/><Relationship Id="rId35" Type="http://schemas.openxmlformats.org/officeDocument/2006/relationships/font" Target="fonts/Roboto-bold.fntdata"/><Relationship Id="rId34" Type="http://schemas.openxmlformats.org/officeDocument/2006/relationships/font" Target="fonts/Roboto-regular.fntdata"/><Relationship Id="rId37" Type="http://schemas.openxmlformats.org/officeDocument/2006/relationships/font" Target="fonts/Roboto-boldItalic.fntdata"/><Relationship Id="rId36" Type="http://schemas.openxmlformats.org/officeDocument/2006/relationships/font" Target="fonts/Roboto-italic.fntdata"/><Relationship Id="rId39" Type="http://schemas.openxmlformats.org/officeDocument/2006/relationships/font" Target="fonts/Nunito-bold.fntdata"/><Relationship Id="rId38" Type="http://schemas.openxmlformats.org/officeDocument/2006/relationships/font" Target="fonts/Nunito-regular.fntdata"/><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29" Type="http://schemas.openxmlformats.org/officeDocument/2006/relationships/slide" Target="slides/slide25.xml"/><Relationship Id="rId51" Type="http://schemas.openxmlformats.org/officeDocument/2006/relationships/font" Target="fonts/CenturyGothic-bold.fntdata"/><Relationship Id="rId50" Type="http://schemas.openxmlformats.org/officeDocument/2006/relationships/font" Target="fonts/CenturyGothic-regular.fntdata"/><Relationship Id="rId53" Type="http://schemas.openxmlformats.org/officeDocument/2006/relationships/font" Target="fonts/CenturyGothic-boldItalic.fntdata"/><Relationship Id="rId52" Type="http://schemas.openxmlformats.org/officeDocument/2006/relationships/font" Target="fonts/CenturyGothic-italic.fntdata"/><Relationship Id="rId11" Type="http://schemas.openxmlformats.org/officeDocument/2006/relationships/slide" Target="slides/slide7.xml"/><Relationship Id="rId10" Type="http://schemas.openxmlformats.org/officeDocument/2006/relationships/slide" Target="slides/slide6.xml"/><Relationship Id="rId54" Type="http://customschemas.google.com/relationships/presentationmetadata" Target="metadata"/><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49" name="Google Shape;149;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56" name="Google Shape;156;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64" name="Google Shape;164;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74" name="Google Shape;17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91" name="Google Shape;191;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09" name="Google Shape;209;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27" name="Google Shape;227;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1" name="Shape 241"/>
        <p:cNvGrpSpPr/>
        <p:nvPr/>
      </p:nvGrpSpPr>
      <p:grpSpPr>
        <a:xfrm>
          <a:off x="0" y="0"/>
          <a:ext cx="0" cy="0"/>
          <a:chOff x="0" y="0"/>
          <a:chExt cx="0" cy="0"/>
        </a:xfrm>
      </p:grpSpPr>
      <p:sp>
        <p:nvSpPr>
          <p:cNvPr id="242" name="Google Shape;242;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43" name="Google Shape;243;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7" name="Shape 247"/>
        <p:cNvGrpSpPr/>
        <p:nvPr/>
      </p:nvGrpSpPr>
      <p:grpSpPr>
        <a:xfrm>
          <a:off x="0" y="0"/>
          <a:ext cx="0" cy="0"/>
          <a:chOff x="0" y="0"/>
          <a:chExt cx="0" cy="0"/>
        </a:xfrm>
      </p:grpSpPr>
      <p:sp>
        <p:nvSpPr>
          <p:cNvPr id="248" name="Google Shape;248;g2e7b46594f1_0_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49" name="Google Shape;249;g2e7b46594f1_0_6: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0" name="Google Shape;250;g2e7b46594f1_0_6: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g2e7b46594f1_0_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56" name="Google Shape;256;g2e7b46594f1_0_14: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7" name="Google Shape;257;g2e7b46594f1_0_14: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g2e7b46594f1_0_19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63" name="Google Shape;263;g2e7b46594f1_0_19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4" name="Google Shape;264;g2e7b46594f1_0_193: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g2e7b46594f1_0_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70" name="Google Shape;270;g2e7b46594f1_0_2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1" name="Google Shape;271;g2e7b46594f1_0_2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g2e7b46594f1_0_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77" name="Google Shape;277;g2e7b46594f1_0_26: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8" name="Google Shape;278;g2e7b46594f1_0_26: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g2e7b46594f1_0_9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11" name="Google Shape;311;g2e7b46594f1_0_9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2" name="Google Shape;312;g2e7b46594f1_0_9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6" name="Shape 316"/>
        <p:cNvGrpSpPr/>
        <p:nvPr/>
      </p:nvGrpSpPr>
      <p:grpSpPr>
        <a:xfrm>
          <a:off x="0" y="0"/>
          <a:ext cx="0" cy="0"/>
          <a:chOff x="0" y="0"/>
          <a:chExt cx="0" cy="0"/>
        </a:xfrm>
      </p:grpSpPr>
      <p:sp>
        <p:nvSpPr>
          <p:cNvPr id="317" name="Google Shape;317;g2e7b46594f1_0_9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18" name="Google Shape;318;g2e7b46594f1_0_98: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9" name="Google Shape;319;g2e7b46594f1_0_98: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5" name="Shape 335"/>
        <p:cNvGrpSpPr/>
        <p:nvPr/>
      </p:nvGrpSpPr>
      <p:grpSpPr>
        <a:xfrm>
          <a:off x="0" y="0"/>
          <a:ext cx="0" cy="0"/>
          <a:chOff x="0" y="0"/>
          <a:chExt cx="0" cy="0"/>
        </a:xfrm>
      </p:grpSpPr>
      <p:sp>
        <p:nvSpPr>
          <p:cNvPr id="336" name="Google Shape;336;g2e7b46594f1_0_1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37" name="Google Shape;337;g2e7b46594f1_0_118: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8" name="Google Shape;338;g2e7b46594f1_0_118: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3" name="Shape 343"/>
        <p:cNvGrpSpPr/>
        <p:nvPr/>
      </p:nvGrpSpPr>
      <p:grpSpPr>
        <a:xfrm>
          <a:off x="0" y="0"/>
          <a:ext cx="0" cy="0"/>
          <a:chOff x="0" y="0"/>
          <a:chExt cx="0" cy="0"/>
        </a:xfrm>
      </p:grpSpPr>
      <p:sp>
        <p:nvSpPr>
          <p:cNvPr id="344" name="Google Shape;344;g2e7b46594f1_0_1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45" name="Google Shape;345;g2e7b46594f1_0_127: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6" name="Google Shape;346;g2e7b46594f1_0_127: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0" name="Shape 350"/>
        <p:cNvGrpSpPr/>
        <p:nvPr/>
      </p:nvGrpSpPr>
      <p:grpSpPr>
        <a:xfrm>
          <a:off x="0" y="0"/>
          <a:ext cx="0" cy="0"/>
          <a:chOff x="0" y="0"/>
          <a:chExt cx="0" cy="0"/>
        </a:xfrm>
      </p:grpSpPr>
      <p:sp>
        <p:nvSpPr>
          <p:cNvPr id="351" name="Google Shape;351;g2e7b46594f1_0_1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52" name="Google Shape;352;g2e7b46594f1_0_13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3" name="Google Shape;353;g2e7b46594f1_0_133: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7" name="Shape 357"/>
        <p:cNvGrpSpPr/>
        <p:nvPr/>
      </p:nvGrpSpPr>
      <p:grpSpPr>
        <a:xfrm>
          <a:off x="0" y="0"/>
          <a:ext cx="0" cy="0"/>
          <a:chOff x="0" y="0"/>
          <a:chExt cx="0" cy="0"/>
        </a:xfrm>
      </p:grpSpPr>
      <p:sp>
        <p:nvSpPr>
          <p:cNvPr id="358" name="Google Shape;358;g2e7b46594f1_0_13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59" name="Google Shape;359;g2e7b46594f1_0_139: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0" name="Google Shape;360;g2e7b46594f1_0_139: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g2e7b46594f1_0_14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66" name="Google Shape;366;g2e7b46594f1_0_145: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7" name="Google Shape;367;g2e7b46594f1_0_145: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1" name="Shape 371"/>
        <p:cNvGrpSpPr/>
        <p:nvPr/>
      </p:nvGrpSpPr>
      <p:grpSpPr>
        <a:xfrm>
          <a:off x="0" y="0"/>
          <a:ext cx="0" cy="0"/>
          <a:chOff x="0" y="0"/>
          <a:chExt cx="0" cy="0"/>
        </a:xfrm>
      </p:grpSpPr>
      <p:sp>
        <p:nvSpPr>
          <p:cNvPr id="372" name="Google Shape;372;g2e7b46594f1_0_15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73" name="Google Shape;373;g2e7b46594f1_0_15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4" name="Google Shape;374;g2e7b46594f1_0_151: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9" name="Shape 379"/>
        <p:cNvGrpSpPr/>
        <p:nvPr/>
      </p:nvGrpSpPr>
      <p:grpSpPr>
        <a:xfrm>
          <a:off x="0" y="0"/>
          <a:ext cx="0" cy="0"/>
          <a:chOff x="0" y="0"/>
          <a:chExt cx="0" cy="0"/>
        </a:xfrm>
      </p:grpSpPr>
      <p:sp>
        <p:nvSpPr>
          <p:cNvPr id="380" name="Google Shape;380;g2e7b46594f1_0_16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81" name="Google Shape;381;g2e7b46594f1_0_16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82" name="Google Shape;382;g2e7b46594f1_0_16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6" name="Shape 386"/>
        <p:cNvGrpSpPr/>
        <p:nvPr/>
      </p:nvGrpSpPr>
      <p:grpSpPr>
        <a:xfrm>
          <a:off x="0" y="0"/>
          <a:ext cx="0" cy="0"/>
          <a:chOff x="0" y="0"/>
          <a:chExt cx="0" cy="0"/>
        </a:xfrm>
      </p:grpSpPr>
      <p:sp>
        <p:nvSpPr>
          <p:cNvPr id="387" name="Google Shape;387;g2e7b46594f1_0_16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88" name="Google Shape;388;g2e7b46594f1_0_168: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89" name="Google Shape;389;g2e7b46594f1_0_168: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2" name="Shape 392"/>
        <p:cNvGrpSpPr/>
        <p:nvPr/>
      </p:nvGrpSpPr>
      <p:grpSpPr>
        <a:xfrm>
          <a:off x="0" y="0"/>
          <a:ext cx="0" cy="0"/>
          <a:chOff x="0" y="0"/>
          <a:chExt cx="0" cy="0"/>
        </a:xfrm>
      </p:grpSpPr>
      <p:sp>
        <p:nvSpPr>
          <p:cNvPr id="393" name="Google Shape;393;g2e7b46594f1_0_17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394" name="Google Shape;394;g2e7b46594f1_0_175: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95" name="Google Shape;395;g2e7b46594f1_0_175: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9" name="Shape 399"/>
        <p:cNvGrpSpPr/>
        <p:nvPr/>
      </p:nvGrpSpPr>
      <p:grpSpPr>
        <a:xfrm>
          <a:off x="0" y="0"/>
          <a:ext cx="0" cy="0"/>
          <a:chOff x="0" y="0"/>
          <a:chExt cx="0" cy="0"/>
        </a:xfrm>
      </p:grpSpPr>
      <p:sp>
        <p:nvSpPr>
          <p:cNvPr id="400" name="Google Shape;400;g2e7b46594f1_0_18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401" name="Google Shape;401;g2e7b46594f1_0_18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02" name="Google Shape;402;g2e7b46594f1_0_181: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6" name="Shape 406"/>
        <p:cNvGrpSpPr/>
        <p:nvPr/>
      </p:nvGrpSpPr>
      <p:grpSpPr>
        <a:xfrm>
          <a:off x="0" y="0"/>
          <a:ext cx="0" cy="0"/>
          <a:chOff x="0" y="0"/>
          <a:chExt cx="0" cy="0"/>
        </a:xfrm>
      </p:grpSpPr>
      <p:sp>
        <p:nvSpPr>
          <p:cNvPr id="407" name="Google Shape;407;g2e7b46594f1_0_18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408" name="Google Shape;408;g2e7b46594f1_0_187: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09" name="Google Shape;409;g2e7b46594f1_0_187: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3" name="Shape 413"/>
        <p:cNvGrpSpPr/>
        <p:nvPr/>
      </p:nvGrpSpPr>
      <p:grpSpPr>
        <a:xfrm>
          <a:off x="0" y="0"/>
          <a:ext cx="0" cy="0"/>
          <a:chOff x="0" y="0"/>
          <a:chExt cx="0" cy="0"/>
        </a:xfrm>
      </p:grpSpPr>
      <p:sp>
        <p:nvSpPr>
          <p:cNvPr id="414" name="Google Shape;414;g2e7b46594f1_0_19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415" name="Google Shape;415;g2e7b46594f1_0_199: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6" name="Google Shape;416;g2e7b46594f1_0_199: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9" name="Shape 419"/>
        <p:cNvGrpSpPr/>
        <p:nvPr/>
      </p:nvGrpSpPr>
      <p:grpSpPr>
        <a:xfrm>
          <a:off x="0" y="0"/>
          <a:ext cx="0" cy="0"/>
          <a:chOff x="0" y="0"/>
          <a:chExt cx="0" cy="0"/>
        </a:xfrm>
      </p:grpSpPr>
      <p:sp>
        <p:nvSpPr>
          <p:cNvPr id="420" name="Google Shape;420;g2e7b46594f1_0_2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421" name="Google Shape;421;g2e7b46594f1_0_21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22" name="Google Shape;422;g2e7b46594f1_0_213: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5" name="Shape 425"/>
        <p:cNvGrpSpPr/>
        <p:nvPr/>
      </p:nvGrpSpPr>
      <p:grpSpPr>
        <a:xfrm>
          <a:off x="0" y="0"/>
          <a:ext cx="0" cy="0"/>
          <a:chOff x="0" y="0"/>
          <a:chExt cx="0" cy="0"/>
        </a:xfrm>
      </p:grpSpPr>
      <p:sp>
        <p:nvSpPr>
          <p:cNvPr id="426" name="Google Shape;426;g2e7b46594f1_0_20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427" name="Google Shape;427;g2e7b46594f1_0_207: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28" name="Google Shape;428;g2e7b46594f1_0_207: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1" name="Shape 21"/>
        <p:cNvGrpSpPr/>
        <p:nvPr/>
      </p:nvGrpSpPr>
      <p:grpSpPr>
        <a:xfrm>
          <a:off x="0" y="0"/>
          <a:ext cx="0" cy="0"/>
          <a:chOff x="0" y="0"/>
          <a:chExt cx="0" cy="0"/>
        </a:xfrm>
      </p:grpSpPr>
      <p:sp>
        <p:nvSpPr>
          <p:cNvPr id="22" name="Google Shape;22;p11"/>
          <p:cNvSpPr txBox="1"/>
          <p:nvPr>
            <p:ph type="ctrTitle"/>
          </p:nvPr>
        </p:nvSpPr>
        <p:spPr>
          <a:xfrm>
            <a:off x="1154955" y="1447800"/>
            <a:ext cx="8825658" cy="332958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Clr>
                <a:schemeClr val="lt2"/>
              </a:buClr>
              <a:buSzPts val="7200"/>
              <a:buFont typeface="Century Gothic"/>
              <a:buNone/>
              <a:defRPr sz="7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3" name="Google Shape;23;p11"/>
          <p:cNvSpPr txBox="1"/>
          <p:nvPr>
            <p:ph idx="1" type="subTitle"/>
          </p:nvPr>
        </p:nvSpPr>
        <p:spPr>
          <a:xfrm>
            <a:off x="1154955" y="4777380"/>
            <a:ext cx="8825658" cy="86142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1000"/>
              </a:spcBef>
              <a:spcAft>
                <a:spcPts val="0"/>
              </a:spcAft>
              <a:buSzPts val="1600"/>
              <a:buNone/>
              <a:defRPr cap="none">
                <a:solidFill>
                  <a:srgbClr val="86D1D8"/>
                </a:solidFill>
              </a:defRPr>
            </a:lvl1pPr>
            <a:lvl2pPr lvl="1" algn="ctr">
              <a:lnSpc>
                <a:spcPct val="100000"/>
              </a:lnSpc>
              <a:spcBef>
                <a:spcPts val="1000"/>
              </a:spcBef>
              <a:spcAft>
                <a:spcPts val="0"/>
              </a:spcAft>
              <a:buSzPts val="1440"/>
              <a:buNone/>
              <a:defRPr>
                <a:solidFill>
                  <a:schemeClr val="lt1"/>
                </a:solidFill>
              </a:defRPr>
            </a:lvl2pPr>
            <a:lvl3pPr lvl="2" algn="ctr">
              <a:lnSpc>
                <a:spcPct val="100000"/>
              </a:lnSpc>
              <a:spcBef>
                <a:spcPts val="1000"/>
              </a:spcBef>
              <a:spcAft>
                <a:spcPts val="0"/>
              </a:spcAft>
              <a:buSzPts val="1280"/>
              <a:buNone/>
              <a:defRPr>
                <a:solidFill>
                  <a:schemeClr val="lt1"/>
                </a:solidFill>
              </a:defRPr>
            </a:lvl3pPr>
            <a:lvl4pPr lvl="3" algn="ctr">
              <a:lnSpc>
                <a:spcPct val="100000"/>
              </a:lnSpc>
              <a:spcBef>
                <a:spcPts val="1000"/>
              </a:spcBef>
              <a:spcAft>
                <a:spcPts val="0"/>
              </a:spcAft>
              <a:buSzPts val="1120"/>
              <a:buNone/>
              <a:defRPr>
                <a:solidFill>
                  <a:schemeClr val="lt1"/>
                </a:solidFill>
              </a:defRPr>
            </a:lvl4pPr>
            <a:lvl5pPr lvl="4" algn="ctr">
              <a:lnSpc>
                <a:spcPct val="100000"/>
              </a:lnSpc>
              <a:spcBef>
                <a:spcPts val="1000"/>
              </a:spcBef>
              <a:spcAft>
                <a:spcPts val="0"/>
              </a:spcAft>
              <a:buSzPts val="1120"/>
              <a:buNone/>
              <a:defRPr>
                <a:solidFill>
                  <a:schemeClr val="lt1"/>
                </a:solidFill>
              </a:defRPr>
            </a:lvl5pPr>
            <a:lvl6pPr lvl="5" algn="ctr">
              <a:lnSpc>
                <a:spcPct val="100000"/>
              </a:lnSpc>
              <a:spcBef>
                <a:spcPts val="1000"/>
              </a:spcBef>
              <a:spcAft>
                <a:spcPts val="0"/>
              </a:spcAft>
              <a:buSzPts val="1120"/>
              <a:buNone/>
              <a:defRPr>
                <a:solidFill>
                  <a:schemeClr val="lt1"/>
                </a:solidFill>
              </a:defRPr>
            </a:lvl6pPr>
            <a:lvl7pPr lvl="6" algn="ctr">
              <a:lnSpc>
                <a:spcPct val="100000"/>
              </a:lnSpc>
              <a:spcBef>
                <a:spcPts val="1000"/>
              </a:spcBef>
              <a:spcAft>
                <a:spcPts val="0"/>
              </a:spcAft>
              <a:buSzPts val="1120"/>
              <a:buNone/>
              <a:defRPr>
                <a:solidFill>
                  <a:schemeClr val="lt1"/>
                </a:solidFill>
              </a:defRPr>
            </a:lvl7pPr>
            <a:lvl8pPr lvl="7" algn="ctr">
              <a:lnSpc>
                <a:spcPct val="100000"/>
              </a:lnSpc>
              <a:spcBef>
                <a:spcPts val="1000"/>
              </a:spcBef>
              <a:spcAft>
                <a:spcPts val="0"/>
              </a:spcAft>
              <a:buSzPts val="1120"/>
              <a:buNone/>
              <a:defRPr>
                <a:solidFill>
                  <a:schemeClr val="lt1"/>
                </a:solidFill>
              </a:defRPr>
            </a:lvl8pPr>
            <a:lvl9pPr lvl="8" algn="ctr">
              <a:lnSpc>
                <a:spcPct val="100000"/>
              </a:lnSpc>
              <a:spcBef>
                <a:spcPts val="1000"/>
              </a:spcBef>
              <a:spcAft>
                <a:spcPts val="0"/>
              </a:spcAft>
              <a:buSzPts val="1120"/>
              <a:buNone/>
              <a:defRPr>
                <a:solidFill>
                  <a:schemeClr val="lt1"/>
                </a:solidFill>
              </a:defRPr>
            </a:lvl9pPr>
          </a:lstStyle>
          <a:p/>
        </p:txBody>
      </p:sp>
      <p:sp>
        <p:nvSpPr>
          <p:cNvPr id="24" name="Google Shape;24;p11"/>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11"/>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6" name="Google Shape;26;p11"/>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12"/>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12"/>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30" name="Google Shape;30;p12"/>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12"/>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12"/>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3" name="Shape 33"/>
        <p:cNvGrpSpPr/>
        <p:nvPr/>
      </p:nvGrpSpPr>
      <p:grpSpPr>
        <a:xfrm>
          <a:off x="0" y="0"/>
          <a:ext cx="0" cy="0"/>
          <a:chOff x="0" y="0"/>
          <a:chExt cx="0" cy="0"/>
        </a:xfrm>
      </p:grpSpPr>
      <p:sp>
        <p:nvSpPr>
          <p:cNvPr id="34" name="Google Shape;34;p13"/>
          <p:cNvSpPr txBox="1"/>
          <p:nvPr>
            <p:ph type="title"/>
          </p:nvPr>
        </p:nvSpPr>
        <p:spPr>
          <a:xfrm>
            <a:off x="1154956" y="2861733"/>
            <a:ext cx="8825657" cy="1915647"/>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Clr>
                <a:schemeClr val="lt2"/>
              </a:buClr>
              <a:buSzPts val="4000"/>
              <a:buFont typeface="Century Gothic"/>
              <a:buNone/>
              <a:defRPr b="0" sz="4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13"/>
          <p:cNvSpPr txBox="1"/>
          <p:nvPr>
            <p:ph idx="1" type="body"/>
          </p:nvPr>
        </p:nvSpPr>
        <p:spPr>
          <a:xfrm>
            <a:off x="1154955" y="4777381"/>
            <a:ext cx="8825658" cy="86040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600"/>
              <a:buNone/>
              <a:defRPr sz="2000" cap="none">
                <a:solidFill>
                  <a:srgbClr val="86D1D8"/>
                </a:solidFill>
              </a:defRPr>
            </a:lvl1pPr>
            <a:lvl2pPr indent="-228600" lvl="1" marL="914400" algn="l">
              <a:lnSpc>
                <a:spcPct val="100000"/>
              </a:lnSpc>
              <a:spcBef>
                <a:spcPts val="1000"/>
              </a:spcBef>
              <a:spcAft>
                <a:spcPts val="0"/>
              </a:spcAft>
              <a:buSzPts val="1440"/>
              <a:buNone/>
              <a:defRPr sz="1800">
                <a:solidFill>
                  <a:schemeClr val="lt1"/>
                </a:solidFill>
              </a:defRPr>
            </a:lvl2pPr>
            <a:lvl3pPr indent="-228600" lvl="2" marL="1371600" algn="l">
              <a:lnSpc>
                <a:spcPct val="100000"/>
              </a:lnSpc>
              <a:spcBef>
                <a:spcPts val="1000"/>
              </a:spcBef>
              <a:spcAft>
                <a:spcPts val="0"/>
              </a:spcAft>
              <a:buSzPts val="1280"/>
              <a:buNone/>
              <a:defRPr sz="1600">
                <a:solidFill>
                  <a:schemeClr val="lt1"/>
                </a:solidFill>
              </a:defRPr>
            </a:lvl3pPr>
            <a:lvl4pPr indent="-228600" lvl="3" marL="1828800" algn="l">
              <a:lnSpc>
                <a:spcPct val="100000"/>
              </a:lnSpc>
              <a:spcBef>
                <a:spcPts val="1000"/>
              </a:spcBef>
              <a:spcAft>
                <a:spcPts val="0"/>
              </a:spcAft>
              <a:buSzPts val="1120"/>
              <a:buNone/>
              <a:defRPr sz="1400">
                <a:solidFill>
                  <a:schemeClr val="lt1"/>
                </a:solidFill>
              </a:defRPr>
            </a:lvl4pPr>
            <a:lvl5pPr indent="-228600" lvl="4" marL="2286000" algn="l">
              <a:lnSpc>
                <a:spcPct val="100000"/>
              </a:lnSpc>
              <a:spcBef>
                <a:spcPts val="1000"/>
              </a:spcBef>
              <a:spcAft>
                <a:spcPts val="0"/>
              </a:spcAft>
              <a:buSzPts val="1120"/>
              <a:buNone/>
              <a:defRPr sz="1400">
                <a:solidFill>
                  <a:schemeClr val="lt1"/>
                </a:solidFill>
              </a:defRPr>
            </a:lvl5pPr>
            <a:lvl6pPr indent="-228600" lvl="5" marL="2743200" algn="l">
              <a:lnSpc>
                <a:spcPct val="100000"/>
              </a:lnSpc>
              <a:spcBef>
                <a:spcPts val="1000"/>
              </a:spcBef>
              <a:spcAft>
                <a:spcPts val="0"/>
              </a:spcAft>
              <a:buSzPts val="1120"/>
              <a:buNone/>
              <a:defRPr sz="1400">
                <a:solidFill>
                  <a:schemeClr val="lt1"/>
                </a:solidFill>
              </a:defRPr>
            </a:lvl6pPr>
            <a:lvl7pPr indent="-228600" lvl="6" marL="3200400" algn="l">
              <a:lnSpc>
                <a:spcPct val="100000"/>
              </a:lnSpc>
              <a:spcBef>
                <a:spcPts val="1000"/>
              </a:spcBef>
              <a:spcAft>
                <a:spcPts val="0"/>
              </a:spcAft>
              <a:buSzPts val="1120"/>
              <a:buNone/>
              <a:defRPr sz="1400">
                <a:solidFill>
                  <a:schemeClr val="lt1"/>
                </a:solidFill>
              </a:defRPr>
            </a:lvl7pPr>
            <a:lvl8pPr indent="-228600" lvl="7" marL="3657600" algn="l">
              <a:lnSpc>
                <a:spcPct val="100000"/>
              </a:lnSpc>
              <a:spcBef>
                <a:spcPts val="1000"/>
              </a:spcBef>
              <a:spcAft>
                <a:spcPts val="0"/>
              </a:spcAft>
              <a:buSzPts val="1120"/>
              <a:buNone/>
              <a:defRPr sz="1400">
                <a:solidFill>
                  <a:schemeClr val="lt1"/>
                </a:solidFill>
              </a:defRPr>
            </a:lvl8pPr>
            <a:lvl9pPr indent="-228600" lvl="8" marL="4114800" algn="l">
              <a:lnSpc>
                <a:spcPct val="100000"/>
              </a:lnSpc>
              <a:spcBef>
                <a:spcPts val="1000"/>
              </a:spcBef>
              <a:spcAft>
                <a:spcPts val="0"/>
              </a:spcAft>
              <a:buSzPts val="1120"/>
              <a:buNone/>
              <a:defRPr sz="1400">
                <a:solidFill>
                  <a:schemeClr val="lt1"/>
                </a:solidFill>
              </a:defRPr>
            </a:lvl9pPr>
          </a:lstStyle>
          <a:p/>
        </p:txBody>
      </p:sp>
      <p:sp>
        <p:nvSpPr>
          <p:cNvPr id="36" name="Google Shape;36;p13"/>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7" name="Google Shape;37;p13"/>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13"/>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9" name="Shape 39"/>
        <p:cNvGrpSpPr/>
        <p:nvPr/>
      </p:nvGrpSpPr>
      <p:grpSpPr>
        <a:xfrm>
          <a:off x="0" y="0"/>
          <a:ext cx="0" cy="0"/>
          <a:chOff x="0" y="0"/>
          <a:chExt cx="0" cy="0"/>
        </a:xfrm>
      </p:grpSpPr>
      <p:sp>
        <p:nvSpPr>
          <p:cNvPr id="40" name="Google Shape;40;p14"/>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1" name="Google Shape;41;p14"/>
          <p:cNvSpPr txBox="1"/>
          <p:nvPr>
            <p:ph idx="1" type="body"/>
          </p:nvPr>
        </p:nvSpPr>
        <p:spPr>
          <a:xfrm>
            <a:off x="1103312" y="2060575"/>
            <a:ext cx="4396339" cy="4195763"/>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sz="1800"/>
            </a:lvl1pPr>
            <a:lvl2pPr indent="-309880" lvl="1" marL="914400" algn="l">
              <a:lnSpc>
                <a:spcPct val="100000"/>
              </a:lnSpc>
              <a:spcBef>
                <a:spcPts val="1000"/>
              </a:spcBef>
              <a:spcAft>
                <a:spcPts val="0"/>
              </a:spcAft>
              <a:buSzPts val="1280"/>
              <a:buChar char="►"/>
              <a:defRPr sz="1600"/>
            </a:lvl2pPr>
            <a:lvl3pPr indent="-299719" lvl="2" marL="1371600" algn="l">
              <a:lnSpc>
                <a:spcPct val="100000"/>
              </a:lnSpc>
              <a:spcBef>
                <a:spcPts val="1000"/>
              </a:spcBef>
              <a:spcAft>
                <a:spcPts val="0"/>
              </a:spcAft>
              <a:buSzPts val="1120"/>
              <a:buChar char="►"/>
              <a:defRPr sz="1400"/>
            </a:lvl3pPr>
            <a:lvl4pPr indent="-289560" lvl="3" marL="1828800" algn="l">
              <a:lnSpc>
                <a:spcPct val="100000"/>
              </a:lnSpc>
              <a:spcBef>
                <a:spcPts val="1000"/>
              </a:spcBef>
              <a:spcAft>
                <a:spcPts val="0"/>
              </a:spcAft>
              <a:buSzPts val="960"/>
              <a:buChar char="►"/>
              <a:defRPr sz="1200"/>
            </a:lvl4pPr>
            <a:lvl5pPr indent="-289560" lvl="4" marL="2286000" algn="l">
              <a:lnSpc>
                <a:spcPct val="100000"/>
              </a:lnSpc>
              <a:spcBef>
                <a:spcPts val="1000"/>
              </a:spcBef>
              <a:spcAft>
                <a:spcPts val="0"/>
              </a:spcAft>
              <a:buSzPts val="960"/>
              <a:buChar char="►"/>
              <a:defRPr sz="1200"/>
            </a:lvl5pPr>
            <a:lvl6pPr indent="-289560" lvl="5" marL="2743200" algn="l">
              <a:lnSpc>
                <a:spcPct val="100000"/>
              </a:lnSpc>
              <a:spcBef>
                <a:spcPts val="1000"/>
              </a:spcBef>
              <a:spcAft>
                <a:spcPts val="0"/>
              </a:spcAft>
              <a:buSzPts val="960"/>
              <a:buChar char="►"/>
              <a:defRPr sz="1200"/>
            </a:lvl6pPr>
            <a:lvl7pPr indent="-289560" lvl="6" marL="3200400" algn="l">
              <a:lnSpc>
                <a:spcPct val="100000"/>
              </a:lnSpc>
              <a:spcBef>
                <a:spcPts val="1000"/>
              </a:spcBef>
              <a:spcAft>
                <a:spcPts val="0"/>
              </a:spcAft>
              <a:buSzPts val="960"/>
              <a:buChar char="►"/>
              <a:defRPr sz="1200"/>
            </a:lvl7pPr>
            <a:lvl8pPr indent="-289559" lvl="7" marL="3657600" algn="l">
              <a:lnSpc>
                <a:spcPct val="100000"/>
              </a:lnSpc>
              <a:spcBef>
                <a:spcPts val="1000"/>
              </a:spcBef>
              <a:spcAft>
                <a:spcPts val="0"/>
              </a:spcAft>
              <a:buSzPts val="960"/>
              <a:buChar char="►"/>
              <a:defRPr sz="1200"/>
            </a:lvl8pPr>
            <a:lvl9pPr indent="-289559" lvl="8" marL="4114800" algn="l">
              <a:lnSpc>
                <a:spcPct val="100000"/>
              </a:lnSpc>
              <a:spcBef>
                <a:spcPts val="1000"/>
              </a:spcBef>
              <a:spcAft>
                <a:spcPts val="0"/>
              </a:spcAft>
              <a:buSzPts val="960"/>
              <a:buChar char="►"/>
              <a:defRPr sz="1200"/>
            </a:lvl9pPr>
          </a:lstStyle>
          <a:p/>
        </p:txBody>
      </p:sp>
      <p:sp>
        <p:nvSpPr>
          <p:cNvPr id="42" name="Google Shape;42;p14"/>
          <p:cNvSpPr txBox="1"/>
          <p:nvPr>
            <p:ph idx="2" type="body"/>
          </p:nvPr>
        </p:nvSpPr>
        <p:spPr>
          <a:xfrm>
            <a:off x="5654493" y="2056092"/>
            <a:ext cx="4396341" cy="4200245"/>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sz="1800"/>
            </a:lvl1pPr>
            <a:lvl2pPr indent="-309880" lvl="1" marL="914400" algn="l">
              <a:lnSpc>
                <a:spcPct val="100000"/>
              </a:lnSpc>
              <a:spcBef>
                <a:spcPts val="1000"/>
              </a:spcBef>
              <a:spcAft>
                <a:spcPts val="0"/>
              </a:spcAft>
              <a:buSzPts val="1280"/>
              <a:buChar char="►"/>
              <a:defRPr sz="1600"/>
            </a:lvl2pPr>
            <a:lvl3pPr indent="-299719" lvl="2" marL="1371600" algn="l">
              <a:lnSpc>
                <a:spcPct val="100000"/>
              </a:lnSpc>
              <a:spcBef>
                <a:spcPts val="1000"/>
              </a:spcBef>
              <a:spcAft>
                <a:spcPts val="0"/>
              </a:spcAft>
              <a:buSzPts val="1120"/>
              <a:buChar char="►"/>
              <a:defRPr sz="1400"/>
            </a:lvl3pPr>
            <a:lvl4pPr indent="-289560" lvl="3" marL="1828800" algn="l">
              <a:lnSpc>
                <a:spcPct val="100000"/>
              </a:lnSpc>
              <a:spcBef>
                <a:spcPts val="1000"/>
              </a:spcBef>
              <a:spcAft>
                <a:spcPts val="0"/>
              </a:spcAft>
              <a:buSzPts val="960"/>
              <a:buChar char="►"/>
              <a:defRPr sz="1200"/>
            </a:lvl4pPr>
            <a:lvl5pPr indent="-289560" lvl="4" marL="2286000" algn="l">
              <a:lnSpc>
                <a:spcPct val="100000"/>
              </a:lnSpc>
              <a:spcBef>
                <a:spcPts val="1000"/>
              </a:spcBef>
              <a:spcAft>
                <a:spcPts val="0"/>
              </a:spcAft>
              <a:buSzPts val="960"/>
              <a:buChar char="►"/>
              <a:defRPr sz="1200"/>
            </a:lvl5pPr>
            <a:lvl6pPr indent="-289560" lvl="5" marL="2743200" algn="l">
              <a:lnSpc>
                <a:spcPct val="100000"/>
              </a:lnSpc>
              <a:spcBef>
                <a:spcPts val="1000"/>
              </a:spcBef>
              <a:spcAft>
                <a:spcPts val="0"/>
              </a:spcAft>
              <a:buSzPts val="960"/>
              <a:buChar char="►"/>
              <a:defRPr sz="1200"/>
            </a:lvl6pPr>
            <a:lvl7pPr indent="-289560" lvl="6" marL="3200400" algn="l">
              <a:lnSpc>
                <a:spcPct val="100000"/>
              </a:lnSpc>
              <a:spcBef>
                <a:spcPts val="1000"/>
              </a:spcBef>
              <a:spcAft>
                <a:spcPts val="0"/>
              </a:spcAft>
              <a:buSzPts val="960"/>
              <a:buChar char="►"/>
              <a:defRPr sz="1200"/>
            </a:lvl7pPr>
            <a:lvl8pPr indent="-289559" lvl="7" marL="3657600" algn="l">
              <a:lnSpc>
                <a:spcPct val="100000"/>
              </a:lnSpc>
              <a:spcBef>
                <a:spcPts val="1000"/>
              </a:spcBef>
              <a:spcAft>
                <a:spcPts val="0"/>
              </a:spcAft>
              <a:buSzPts val="960"/>
              <a:buChar char="►"/>
              <a:defRPr sz="1200"/>
            </a:lvl8pPr>
            <a:lvl9pPr indent="-289559" lvl="8" marL="4114800" algn="l">
              <a:lnSpc>
                <a:spcPct val="100000"/>
              </a:lnSpc>
              <a:spcBef>
                <a:spcPts val="1000"/>
              </a:spcBef>
              <a:spcAft>
                <a:spcPts val="0"/>
              </a:spcAft>
              <a:buSzPts val="960"/>
              <a:buChar char="►"/>
              <a:defRPr sz="1200"/>
            </a:lvl9pPr>
          </a:lstStyle>
          <a:p/>
        </p:txBody>
      </p:sp>
      <p:sp>
        <p:nvSpPr>
          <p:cNvPr id="43" name="Google Shape;43;p14"/>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4" name="Google Shape;44;p14"/>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5" name="Google Shape;45;p14"/>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6" name="Shape 46"/>
        <p:cNvGrpSpPr/>
        <p:nvPr/>
      </p:nvGrpSpPr>
      <p:grpSpPr>
        <a:xfrm>
          <a:off x="0" y="0"/>
          <a:ext cx="0" cy="0"/>
          <a:chOff x="0" y="0"/>
          <a:chExt cx="0" cy="0"/>
        </a:xfrm>
      </p:grpSpPr>
      <p:sp>
        <p:nvSpPr>
          <p:cNvPr id="47" name="Google Shape;47;p15"/>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Clr>
                <a:schemeClr val="lt2"/>
              </a:buClr>
              <a:buSzPts val="4200"/>
              <a:buFont typeface="Century Gothic"/>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8" name="Google Shape;48;p15"/>
          <p:cNvSpPr txBox="1"/>
          <p:nvPr>
            <p:ph idx="1" type="body"/>
          </p:nvPr>
        </p:nvSpPr>
        <p:spPr>
          <a:xfrm>
            <a:off x="1103313" y="1905000"/>
            <a:ext cx="4396338"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86D1D8"/>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49" name="Google Shape;49;p15"/>
          <p:cNvSpPr txBox="1"/>
          <p:nvPr>
            <p:ph idx="2" type="body"/>
          </p:nvPr>
        </p:nvSpPr>
        <p:spPr>
          <a:xfrm>
            <a:off x="1103312" y="2514600"/>
            <a:ext cx="4396339" cy="3741738"/>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sz="1800"/>
            </a:lvl1pPr>
            <a:lvl2pPr indent="-309880" lvl="1" marL="914400" algn="l">
              <a:lnSpc>
                <a:spcPct val="100000"/>
              </a:lnSpc>
              <a:spcBef>
                <a:spcPts val="1000"/>
              </a:spcBef>
              <a:spcAft>
                <a:spcPts val="0"/>
              </a:spcAft>
              <a:buSzPts val="1280"/>
              <a:buChar char="►"/>
              <a:defRPr sz="1600"/>
            </a:lvl2pPr>
            <a:lvl3pPr indent="-299719" lvl="2" marL="1371600" algn="l">
              <a:lnSpc>
                <a:spcPct val="100000"/>
              </a:lnSpc>
              <a:spcBef>
                <a:spcPts val="1000"/>
              </a:spcBef>
              <a:spcAft>
                <a:spcPts val="0"/>
              </a:spcAft>
              <a:buSzPts val="1120"/>
              <a:buChar char="►"/>
              <a:defRPr sz="1400"/>
            </a:lvl3pPr>
            <a:lvl4pPr indent="-289560" lvl="3" marL="1828800" algn="l">
              <a:lnSpc>
                <a:spcPct val="100000"/>
              </a:lnSpc>
              <a:spcBef>
                <a:spcPts val="1000"/>
              </a:spcBef>
              <a:spcAft>
                <a:spcPts val="0"/>
              </a:spcAft>
              <a:buSzPts val="960"/>
              <a:buChar char="►"/>
              <a:defRPr sz="1200"/>
            </a:lvl4pPr>
            <a:lvl5pPr indent="-289560" lvl="4" marL="2286000" algn="l">
              <a:lnSpc>
                <a:spcPct val="100000"/>
              </a:lnSpc>
              <a:spcBef>
                <a:spcPts val="1000"/>
              </a:spcBef>
              <a:spcAft>
                <a:spcPts val="0"/>
              </a:spcAft>
              <a:buSzPts val="960"/>
              <a:buChar char="►"/>
              <a:defRPr sz="1200"/>
            </a:lvl5pPr>
            <a:lvl6pPr indent="-289560" lvl="5" marL="2743200" algn="l">
              <a:lnSpc>
                <a:spcPct val="100000"/>
              </a:lnSpc>
              <a:spcBef>
                <a:spcPts val="1000"/>
              </a:spcBef>
              <a:spcAft>
                <a:spcPts val="0"/>
              </a:spcAft>
              <a:buSzPts val="960"/>
              <a:buChar char="►"/>
              <a:defRPr sz="1200"/>
            </a:lvl6pPr>
            <a:lvl7pPr indent="-289560" lvl="6" marL="3200400" algn="l">
              <a:lnSpc>
                <a:spcPct val="100000"/>
              </a:lnSpc>
              <a:spcBef>
                <a:spcPts val="1000"/>
              </a:spcBef>
              <a:spcAft>
                <a:spcPts val="0"/>
              </a:spcAft>
              <a:buSzPts val="960"/>
              <a:buChar char="►"/>
              <a:defRPr sz="1200"/>
            </a:lvl7pPr>
            <a:lvl8pPr indent="-289559" lvl="7" marL="3657600" algn="l">
              <a:lnSpc>
                <a:spcPct val="100000"/>
              </a:lnSpc>
              <a:spcBef>
                <a:spcPts val="1000"/>
              </a:spcBef>
              <a:spcAft>
                <a:spcPts val="0"/>
              </a:spcAft>
              <a:buSzPts val="960"/>
              <a:buChar char="►"/>
              <a:defRPr sz="1200"/>
            </a:lvl8pPr>
            <a:lvl9pPr indent="-289559" lvl="8" marL="4114800" algn="l">
              <a:lnSpc>
                <a:spcPct val="100000"/>
              </a:lnSpc>
              <a:spcBef>
                <a:spcPts val="1000"/>
              </a:spcBef>
              <a:spcAft>
                <a:spcPts val="0"/>
              </a:spcAft>
              <a:buSzPts val="960"/>
              <a:buChar char="►"/>
              <a:defRPr sz="1200"/>
            </a:lvl9pPr>
          </a:lstStyle>
          <a:p/>
        </p:txBody>
      </p:sp>
      <p:sp>
        <p:nvSpPr>
          <p:cNvPr id="50" name="Google Shape;50;p15"/>
          <p:cNvSpPr txBox="1"/>
          <p:nvPr>
            <p:ph idx="3" type="body"/>
          </p:nvPr>
        </p:nvSpPr>
        <p:spPr>
          <a:xfrm>
            <a:off x="5654495" y="1905000"/>
            <a:ext cx="4396339"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86D1D8"/>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51" name="Google Shape;51;p15"/>
          <p:cNvSpPr txBox="1"/>
          <p:nvPr>
            <p:ph idx="4" type="body"/>
          </p:nvPr>
        </p:nvSpPr>
        <p:spPr>
          <a:xfrm>
            <a:off x="5654495" y="2514600"/>
            <a:ext cx="4396339" cy="3741738"/>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sz="1800"/>
            </a:lvl1pPr>
            <a:lvl2pPr indent="-309880" lvl="1" marL="914400" algn="l">
              <a:lnSpc>
                <a:spcPct val="100000"/>
              </a:lnSpc>
              <a:spcBef>
                <a:spcPts val="1000"/>
              </a:spcBef>
              <a:spcAft>
                <a:spcPts val="0"/>
              </a:spcAft>
              <a:buSzPts val="1280"/>
              <a:buChar char="►"/>
              <a:defRPr sz="1600"/>
            </a:lvl2pPr>
            <a:lvl3pPr indent="-299719" lvl="2" marL="1371600" algn="l">
              <a:lnSpc>
                <a:spcPct val="100000"/>
              </a:lnSpc>
              <a:spcBef>
                <a:spcPts val="1000"/>
              </a:spcBef>
              <a:spcAft>
                <a:spcPts val="0"/>
              </a:spcAft>
              <a:buSzPts val="1120"/>
              <a:buChar char="►"/>
              <a:defRPr sz="1400"/>
            </a:lvl3pPr>
            <a:lvl4pPr indent="-289560" lvl="3" marL="1828800" algn="l">
              <a:lnSpc>
                <a:spcPct val="100000"/>
              </a:lnSpc>
              <a:spcBef>
                <a:spcPts val="1000"/>
              </a:spcBef>
              <a:spcAft>
                <a:spcPts val="0"/>
              </a:spcAft>
              <a:buSzPts val="960"/>
              <a:buChar char="►"/>
              <a:defRPr sz="1200"/>
            </a:lvl4pPr>
            <a:lvl5pPr indent="-289560" lvl="4" marL="2286000" algn="l">
              <a:lnSpc>
                <a:spcPct val="100000"/>
              </a:lnSpc>
              <a:spcBef>
                <a:spcPts val="1000"/>
              </a:spcBef>
              <a:spcAft>
                <a:spcPts val="0"/>
              </a:spcAft>
              <a:buSzPts val="960"/>
              <a:buChar char="►"/>
              <a:defRPr sz="1200"/>
            </a:lvl5pPr>
            <a:lvl6pPr indent="-289560" lvl="5" marL="2743200" algn="l">
              <a:lnSpc>
                <a:spcPct val="100000"/>
              </a:lnSpc>
              <a:spcBef>
                <a:spcPts val="1000"/>
              </a:spcBef>
              <a:spcAft>
                <a:spcPts val="0"/>
              </a:spcAft>
              <a:buSzPts val="960"/>
              <a:buChar char="►"/>
              <a:defRPr sz="1200"/>
            </a:lvl6pPr>
            <a:lvl7pPr indent="-289560" lvl="6" marL="3200400" algn="l">
              <a:lnSpc>
                <a:spcPct val="100000"/>
              </a:lnSpc>
              <a:spcBef>
                <a:spcPts val="1000"/>
              </a:spcBef>
              <a:spcAft>
                <a:spcPts val="0"/>
              </a:spcAft>
              <a:buSzPts val="960"/>
              <a:buChar char="►"/>
              <a:defRPr sz="1200"/>
            </a:lvl7pPr>
            <a:lvl8pPr indent="-289559" lvl="7" marL="3657600" algn="l">
              <a:lnSpc>
                <a:spcPct val="100000"/>
              </a:lnSpc>
              <a:spcBef>
                <a:spcPts val="1000"/>
              </a:spcBef>
              <a:spcAft>
                <a:spcPts val="0"/>
              </a:spcAft>
              <a:buSzPts val="960"/>
              <a:buChar char="►"/>
              <a:defRPr sz="1200"/>
            </a:lvl8pPr>
            <a:lvl9pPr indent="-289559" lvl="8" marL="4114800" algn="l">
              <a:lnSpc>
                <a:spcPct val="100000"/>
              </a:lnSpc>
              <a:spcBef>
                <a:spcPts val="1000"/>
              </a:spcBef>
              <a:spcAft>
                <a:spcPts val="0"/>
              </a:spcAft>
              <a:buSzPts val="960"/>
              <a:buChar char="►"/>
              <a:defRPr sz="1200"/>
            </a:lvl9pPr>
          </a:lstStyle>
          <a:p/>
        </p:txBody>
      </p:sp>
      <p:sp>
        <p:nvSpPr>
          <p:cNvPr id="52" name="Google Shape;52;p15"/>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15"/>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4" name="Google Shape;54;p15"/>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5" name="Shape 55"/>
        <p:cNvGrpSpPr/>
        <p:nvPr/>
      </p:nvGrpSpPr>
      <p:grpSpPr>
        <a:xfrm>
          <a:off x="0" y="0"/>
          <a:ext cx="0" cy="0"/>
          <a:chOff x="0" y="0"/>
          <a:chExt cx="0" cy="0"/>
        </a:xfrm>
      </p:grpSpPr>
      <p:sp>
        <p:nvSpPr>
          <p:cNvPr id="56" name="Google Shape;56;p16"/>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16"/>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8" name="Google Shape;58;p16"/>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16"/>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0" name="Shape 60"/>
        <p:cNvGrpSpPr/>
        <p:nvPr/>
      </p:nvGrpSpPr>
      <p:grpSpPr>
        <a:xfrm>
          <a:off x="0" y="0"/>
          <a:ext cx="0" cy="0"/>
          <a:chOff x="0" y="0"/>
          <a:chExt cx="0" cy="0"/>
        </a:xfrm>
      </p:grpSpPr>
      <p:sp>
        <p:nvSpPr>
          <p:cNvPr id="61" name="Google Shape;61;p17"/>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2" name="Google Shape;62;p17"/>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17"/>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4" name="Shape 64"/>
        <p:cNvGrpSpPr/>
        <p:nvPr/>
      </p:nvGrpSpPr>
      <p:grpSpPr>
        <a:xfrm>
          <a:off x="0" y="0"/>
          <a:ext cx="0" cy="0"/>
          <a:chOff x="0" y="0"/>
          <a:chExt cx="0" cy="0"/>
        </a:xfrm>
      </p:grpSpPr>
      <p:sp>
        <p:nvSpPr>
          <p:cNvPr id="65" name="Google Shape;65;p18"/>
          <p:cNvSpPr txBox="1"/>
          <p:nvPr>
            <p:ph type="title"/>
          </p:nvPr>
        </p:nvSpPr>
        <p:spPr>
          <a:xfrm>
            <a:off x="1154953" y="1447800"/>
            <a:ext cx="3401064" cy="144780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Clr>
                <a:schemeClr val="lt2"/>
              </a:buClr>
              <a:buSzPts val="2400"/>
              <a:buFont typeface="Century Gothic"/>
              <a:buNone/>
              <a:defRPr b="0" sz="2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18"/>
          <p:cNvSpPr txBox="1"/>
          <p:nvPr>
            <p:ph idx="1" type="body"/>
          </p:nvPr>
        </p:nvSpPr>
        <p:spPr>
          <a:xfrm>
            <a:off x="4784616" y="1447800"/>
            <a:ext cx="5195997" cy="4572000"/>
          </a:xfrm>
          <a:prstGeom prst="rect">
            <a:avLst/>
          </a:prstGeom>
          <a:noFill/>
          <a:ln>
            <a:noFill/>
          </a:ln>
        </p:spPr>
        <p:txBody>
          <a:bodyPr anchorCtr="0" anchor="ctr" bIns="45700" lIns="91425" spcFirstLastPara="1" rIns="91425" wrap="square" tIns="45700">
            <a:normAutofit/>
          </a:bodyPr>
          <a:lstStyle>
            <a:lvl1pPr indent="-330200" lvl="0" marL="457200" algn="l">
              <a:lnSpc>
                <a:spcPct val="100000"/>
              </a:lnSpc>
              <a:spcBef>
                <a:spcPts val="1000"/>
              </a:spcBef>
              <a:spcAft>
                <a:spcPts val="0"/>
              </a:spcAft>
              <a:buSzPts val="1600"/>
              <a:buChar char="►"/>
              <a:defRPr sz="2000"/>
            </a:lvl1pPr>
            <a:lvl2pPr indent="-320040" lvl="1" marL="914400" algn="l">
              <a:lnSpc>
                <a:spcPct val="100000"/>
              </a:lnSpc>
              <a:spcBef>
                <a:spcPts val="1000"/>
              </a:spcBef>
              <a:spcAft>
                <a:spcPts val="0"/>
              </a:spcAft>
              <a:buSzPts val="1440"/>
              <a:buChar char="►"/>
              <a:defRPr sz="1800"/>
            </a:lvl2pPr>
            <a:lvl3pPr indent="-309880" lvl="2" marL="1371600" algn="l">
              <a:lnSpc>
                <a:spcPct val="100000"/>
              </a:lnSpc>
              <a:spcBef>
                <a:spcPts val="1000"/>
              </a:spcBef>
              <a:spcAft>
                <a:spcPts val="0"/>
              </a:spcAft>
              <a:buSzPts val="1280"/>
              <a:buChar char="►"/>
              <a:defRPr sz="1600"/>
            </a:lvl3pPr>
            <a:lvl4pPr indent="-299719" lvl="3" marL="1828800" algn="l">
              <a:lnSpc>
                <a:spcPct val="100000"/>
              </a:lnSpc>
              <a:spcBef>
                <a:spcPts val="1000"/>
              </a:spcBef>
              <a:spcAft>
                <a:spcPts val="0"/>
              </a:spcAft>
              <a:buSzPts val="1120"/>
              <a:buChar char="►"/>
              <a:defRPr sz="1400"/>
            </a:lvl4pPr>
            <a:lvl5pPr indent="-299720" lvl="4" marL="2286000" algn="l">
              <a:lnSpc>
                <a:spcPct val="100000"/>
              </a:lnSpc>
              <a:spcBef>
                <a:spcPts val="1000"/>
              </a:spcBef>
              <a:spcAft>
                <a:spcPts val="0"/>
              </a:spcAft>
              <a:buSzPts val="1120"/>
              <a:buChar char="►"/>
              <a:defRPr sz="1400"/>
            </a:lvl5pPr>
            <a:lvl6pPr indent="-299720" lvl="5" marL="2743200" algn="l">
              <a:lnSpc>
                <a:spcPct val="100000"/>
              </a:lnSpc>
              <a:spcBef>
                <a:spcPts val="1000"/>
              </a:spcBef>
              <a:spcAft>
                <a:spcPts val="0"/>
              </a:spcAft>
              <a:buSzPts val="1120"/>
              <a:buChar char="►"/>
              <a:defRPr sz="1400"/>
            </a:lvl6pPr>
            <a:lvl7pPr indent="-299720" lvl="6" marL="3200400" algn="l">
              <a:lnSpc>
                <a:spcPct val="100000"/>
              </a:lnSpc>
              <a:spcBef>
                <a:spcPts val="1000"/>
              </a:spcBef>
              <a:spcAft>
                <a:spcPts val="0"/>
              </a:spcAft>
              <a:buSzPts val="1120"/>
              <a:buChar char="►"/>
              <a:defRPr sz="1400"/>
            </a:lvl7pPr>
            <a:lvl8pPr indent="-299720" lvl="7" marL="3657600" algn="l">
              <a:lnSpc>
                <a:spcPct val="100000"/>
              </a:lnSpc>
              <a:spcBef>
                <a:spcPts val="1000"/>
              </a:spcBef>
              <a:spcAft>
                <a:spcPts val="0"/>
              </a:spcAft>
              <a:buSzPts val="1120"/>
              <a:buChar char="►"/>
              <a:defRPr sz="1400"/>
            </a:lvl8pPr>
            <a:lvl9pPr indent="-299720" lvl="8" marL="4114800" algn="l">
              <a:lnSpc>
                <a:spcPct val="100000"/>
              </a:lnSpc>
              <a:spcBef>
                <a:spcPts val="1000"/>
              </a:spcBef>
              <a:spcAft>
                <a:spcPts val="0"/>
              </a:spcAft>
              <a:buSzPts val="1120"/>
              <a:buChar char="►"/>
              <a:defRPr sz="1400"/>
            </a:lvl9pPr>
          </a:lstStyle>
          <a:p/>
        </p:txBody>
      </p:sp>
      <p:sp>
        <p:nvSpPr>
          <p:cNvPr id="67" name="Google Shape;67;p18"/>
          <p:cNvSpPr txBox="1"/>
          <p:nvPr>
            <p:ph idx="2" type="body"/>
          </p:nvPr>
        </p:nvSpPr>
        <p:spPr>
          <a:xfrm>
            <a:off x="1154953" y="3129280"/>
            <a:ext cx="3401063" cy="2895599"/>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68" name="Google Shape;68;p18"/>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9" name="Google Shape;69;p18"/>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18"/>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1" name="Shape 71"/>
        <p:cNvGrpSpPr/>
        <p:nvPr/>
      </p:nvGrpSpPr>
      <p:grpSpPr>
        <a:xfrm>
          <a:off x="0" y="0"/>
          <a:ext cx="0" cy="0"/>
          <a:chOff x="0" y="0"/>
          <a:chExt cx="0" cy="0"/>
        </a:xfrm>
      </p:grpSpPr>
      <p:sp>
        <p:nvSpPr>
          <p:cNvPr id="72" name="Google Shape;72;p19"/>
          <p:cNvSpPr txBox="1"/>
          <p:nvPr>
            <p:ph type="title"/>
          </p:nvPr>
        </p:nvSpPr>
        <p:spPr>
          <a:xfrm>
            <a:off x="1153907" y="1854192"/>
            <a:ext cx="5092906" cy="1574808"/>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lt2"/>
              </a:buClr>
              <a:buSzPts val="3600"/>
              <a:buFont typeface="Century Gothic"/>
              <a:buNone/>
              <a:defRPr b="0" sz="36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19"/>
          <p:cNvSpPr/>
          <p:nvPr>
            <p:ph idx="2" type="pic"/>
          </p:nvPr>
        </p:nvSpPr>
        <p:spPr>
          <a:xfrm>
            <a:off x="6949546" y="1143000"/>
            <a:ext cx="3200400" cy="4572000"/>
          </a:xfrm>
          <a:prstGeom prst="roundRect">
            <a:avLst>
              <a:gd fmla="val 1858" name="adj"/>
            </a:avLst>
          </a:prstGeom>
          <a:noFill/>
          <a:ln>
            <a:noFill/>
          </a:ln>
          <a:effectLst>
            <a:outerShdw blurRad="50800" rotWithShape="0" algn="tl" dir="5400000" dist="50800">
              <a:srgbClr val="000000">
                <a:alpha val="42352"/>
              </a:srgbClr>
            </a:outerShdw>
          </a:effectLst>
        </p:spPr>
      </p:sp>
      <p:sp>
        <p:nvSpPr>
          <p:cNvPr id="74" name="Google Shape;74;p19"/>
          <p:cNvSpPr txBox="1"/>
          <p:nvPr>
            <p:ph idx="1" type="body"/>
          </p:nvPr>
        </p:nvSpPr>
        <p:spPr>
          <a:xfrm>
            <a:off x="1154954" y="3657600"/>
            <a:ext cx="5084979" cy="137160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75" name="Google Shape;75;p19"/>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19"/>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19"/>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78" name="Shape 78"/>
        <p:cNvGrpSpPr/>
        <p:nvPr/>
      </p:nvGrpSpPr>
      <p:grpSpPr>
        <a:xfrm>
          <a:off x="0" y="0"/>
          <a:ext cx="0" cy="0"/>
          <a:chOff x="0" y="0"/>
          <a:chExt cx="0" cy="0"/>
        </a:xfrm>
      </p:grpSpPr>
      <p:sp>
        <p:nvSpPr>
          <p:cNvPr id="79" name="Google Shape;79;p20"/>
          <p:cNvSpPr txBox="1"/>
          <p:nvPr>
            <p:ph type="title"/>
          </p:nvPr>
        </p:nvSpPr>
        <p:spPr>
          <a:xfrm>
            <a:off x="1154956" y="4800587"/>
            <a:ext cx="8825657" cy="566738"/>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lt2"/>
              </a:buClr>
              <a:buSzPts val="2400"/>
              <a:buFont typeface="Century Gothic"/>
              <a:buNone/>
              <a:defRPr b="0" sz="2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20"/>
          <p:cNvSpPr/>
          <p:nvPr>
            <p:ph idx="2" type="pic"/>
          </p:nvPr>
        </p:nvSpPr>
        <p:spPr>
          <a:xfrm>
            <a:off x="1154955" y="685800"/>
            <a:ext cx="8825658" cy="3640666"/>
          </a:xfrm>
          <a:prstGeom prst="roundRect">
            <a:avLst>
              <a:gd fmla="val 1858" name="adj"/>
            </a:avLst>
          </a:prstGeom>
          <a:noFill/>
          <a:ln>
            <a:noFill/>
          </a:ln>
          <a:effectLst>
            <a:outerShdw blurRad="50800" rotWithShape="0" algn="tl" dir="5400000" dist="50800">
              <a:srgbClr val="000000">
                <a:alpha val="42352"/>
              </a:srgbClr>
            </a:outerShdw>
          </a:effectLst>
        </p:spPr>
      </p:sp>
      <p:sp>
        <p:nvSpPr>
          <p:cNvPr id="81" name="Google Shape;81;p20"/>
          <p:cNvSpPr txBox="1"/>
          <p:nvPr>
            <p:ph idx="1" type="body"/>
          </p:nvPr>
        </p:nvSpPr>
        <p:spPr>
          <a:xfrm>
            <a:off x="1154956" y="5367325"/>
            <a:ext cx="8825656" cy="49371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960"/>
              <a:buNone/>
              <a:defRPr sz="12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82" name="Google Shape;82;p20"/>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20"/>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4" name="Google Shape;84;p20"/>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85" name="Shape 85"/>
        <p:cNvGrpSpPr/>
        <p:nvPr/>
      </p:nvGrpSpPr>
      <p:grpSpPr>
        <a:xfrm>
          <a:off x="0" y="0"/>
          <a:ext cx="0" cy="0"/>
          <a:chOff x="0" y="0"/>
          <a:chExt cx="0" cy="0"/>
        </a:xfrm>
      </p:grpSpPr>
      <p:sp>
        <p:nvSpPr>
          <p:cNvPr id="86" name="Google Shape;86;p21"/>
          <p:cNvSpPr txBox="1"/>
          <p:nvPr>
            <p:ph type="title"/>
          </p:nvPr>
        </p:nvSpPr>
        <p:spPr>
          <a:xfrm>
            <a:off x="1154954" y="1447800"/>
            <a:ext cx="8825659" cy="198120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Clr>
                <a:schemeClr val="lt2"/>
              </a:buClr>
              <a:buSzPts val="4800"/>
              <a:buFont typeface="Century Gothic"/>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7" name="Google Shape;87;p21"/>
          <p:cNvSpPr txBox="1"/>
          <p:nvPr>
            <p:ph idx="1" type="body"/>
          </p:nvPr>
        </p:nvSpPr>
        <p:spPr>
          <a:xfrm>
            <a:off x="1154954" y="3657600"/>
            <a:ext cx="8825659" cy="2362200"/>
          </a:xfrm>
          <a:prstGeom prst="rect">
            <a:avLst/>
          </a:prstGeom>
          <a:noFill/>
          <a:ln>
            <a:noFill/>
          </a:ln>
        </p:spPr>
        <p:txBody>
          <a:bodyPr anchorCtr="0" anchor="ctr" bIns="45700" lIns="91425" spcFirstLastPara="1" rIns="91425" wrap="square" tIns="45700">
            <a:normAutofit/>
          </a:bodyPr>
          <a:lstStyle>
            <a:lvl1pPr indent="-228600" lvl="0" marL="457200" algn="l">
              <a:lnSpc>
                <a:spcPct val="100000"/>
              </a:lnSpc>
              <a:spcBef>
                <a:spcPts val="1000"/>
              </a:spcBef>
              <a:spcAft>
                <a:spcPts val="0"/>
              </a:spcAft>
              <a:buSzPts val="1440"/>
              <a:buNone/>
              <a:defRPr sz="18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88" name="Google Shape;88;p21"/>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9" name="Google Shape;89;p21"/>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0" name="Google Shape;90;p21"/>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91" name="Shape 91"/>
        <p:cNvGrpSpPr/>
        <p:nvPr/>
      </p:nvGrpSpPr>
      <p:grpSpPr>
        <a:xfrm>
          <a:off x="0" y="0"/>
          <a:ext cx="0" cy="0"/>
          <a:chOff x="0" y="0"/>
          <a:chExt cx="0" cy="0"/>
        </a:xfrm>
      </p:grpSpPr>
      <p:sp>
        <p:nvSpPr>
          <p:cNvPr id="92" name="Google Shape;92;p22"/>
          <p:cNvSpPr txBox="1"/>
          <p:nvPr>
            <p:ph type="title"/>
          </p:nvPr>
        </p:nvSpPr>
        <p:spPr>
          <a:xfrm>
            <a:off x="1574801" y="1447800"/>
            <a:ext cx="7999315" cy="2323374"/>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Clr>
                <a:schemeClr val="lt2"/>
              </a:buClr>
              <a:buSzPts val="4800"/>
              <a:buFont typeface="Century Gothic"/>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3" name="Google Shape;93;p22"/>
          <p:cNvSpPr txBox="1"/>
          <p:nvPr>
            <p:ph idx="1" type="body"/>
          </p:nvPr>
        </p:nvSpPr>
        <p:spPr>
          <a:xfrm>
            <a:off x="1930400" y="3771174"/>
            <a:ext cx="7279649" cy="342174"/>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b="0" i="0" sz="1400" cap="small">
                <a:solidFill>
                  <a:srgbClr val="86D1D8"/>
                </a:solidFill>
                <a:latin typeface="Century Gothic"/>
                <a:ea typeface="Century Gothic"/>
                <a:cs typeface="Century Gothic"/>
                <a:sym typeface="Century Gothic"/>
              </a:defRPr>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94" name="Google Shape;94;p22"/>
          <p:cNvSpPr txBox="1"/>
          <p:nvPr>
            <p:ph idx="2" type="body"/>
          </p:nvPr>
        </p:nvSpPr>
        <p:spPr>
          <a:xfrm>
            <a:off x="1154954" y="4350657"/>
            <a:ext cx="8825659" cy="1676400"/>
          </a:xfrm>
          <a:prstGeom prst="rect">
            <a:avLst/>
          </a:prstGeom>
          <a:noFill/>
          <a:ln>
            <a:noFill/>
          </a:ln>
        </p:spPr>
        <p:txBody>
          <a:bodyPr anchorCtr="0" anchor="ctr" bIns="45700" lIns="91425" spcFirstLastPara="1" rIns="91425" wrap="square" tIns="45700">
            <a:normAutofit/>
          </a:bodyPr>
          <a:lstStyle>
            <a:lvl1pPr indent="-228600" lvl="0" marL="457200" algn="l">
              <a:lnSpc>
                <a:spcPct val="100000"/>
              </a:lnSpc>
              <a:spcBef>
                <a:spcPts val="1000"/>
              </a:spcBef>
              <a:spcAft>
                <a:spcPts val="0"/>
              </a:spcAft>
              <a:buSzPts val="1440"/>
              <a:buNone/>
              <a:defRPr sz="18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95" name="Google Shape;95;p22"/>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6" name="Google Shape;96;p22"/>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7" name="Google Shape;97;p22"/>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
        <p:nvSpPr>
          <p:cNvPr id="98" name="Google Shape;98;p22"/>
          <p:cNvSpPr txBox="1"/>
          <p:nvPr/>
        </p:nvSpPr>
        <p:spPr>
          <a:xfrm>
            <a:off x="898295" y="971253"/>
            <a:ext cx="801912" cy="196977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12200"/>
              <a:buFont typeface="Arial"/>
              <a:buNone/>
            </a:pPr>
            <a:r>
              <a:rPr b="0" i="0" lang="en-US" sz="12200" u="none" cap="none" strike="noStrike">
                <a:solidFill>
                  <a:srgbClr val="86D1D8"/>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
        <p:nvSpPr>
          <p:cNvPr id="99" name="Google Shape;99;p22"/>
          <p:cNvSpPr txBox="1"/>
          <p:nvPr/>
        </p:nvSpPr>
        <p:spPr>
          <a:xfrm>
            <a:off x="9330490" y="2613787"/>
            <a:ext cx="801912" cy="196977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rgbClr val="000000"/>
              </a:buClr>
              <a:buSzPts val="12200"/>
              <a:buFont typeface="Arial"/>
              <a:buNone/>
            </a:pPr>
            <a:r>
              <a:rPr b="0" i="0" lang="en-US" sz="12200" u="none" cap="none" strike="noStrike">
                <a:solidFill>
                  <a:srgbClr val="86D1D8"/>
                </a:solidFill>
                <a:latin typeface="Arial"/>
                <a:ea typeface="Arial"/>
                <a:cs typeface="Arial"/>
                <a:sym typeface="Arial"/>
              </a:rPr>
              <a:t>”</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0" name="Shape 100"/>
        <p:cNvGrpSpPr/>
        <p:nvPr/>
      </p:nvGrpSpPr>
      <p:grpSpPr>
        <a:xfrm>
          <a:off x="0" y="0"/>
          <a:ext cx="0" cy="0"/>
          <a:chOff x="0" y="0"/>
          <a:chExt cx="0" cy="0"/>
        </a:xfrm>
      </p:grpSpPr>
      <p:sp>
        <p:nvSpPr>
          <p:cNvPr id="101" name="Google Shape;101;p23"/>
          <p:cNvSpPr txBox="1"/>
          <p:nvPr>
            <p:ph type="title"/>
          </p:nvPr>
        </p:nvSpPr>
        <p:spPr>
          <a:xfrm>
            <a:off x="1154954" y="3124201"/>
            <a:ext cx="8825660" cy="165318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Clr>
                <a:schemeClr val="lt2"/>
              </a:buClr>
              <a:buSzPts val="4000"/>
              <a:buFont typeface="Century Gothic"/>
              <a:buNone/>
              <a:defRPr b="0" sz="4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2" name="Google Shape;102;p23"/>
          <p:cNvSpPr txBox="1"/>
          <p:nvPr>
            <p:ph idx="1" type="body"/>
          </p:nvPr>
        </p:nvSpPr>
        <p:spPr>
          <a:xfrm>
            <a:off x="1154954" y="4777381"/>
            <a:ext cx="8825659" cy="86040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600"/>
              <a:buNone/>
              <a:defRPr sz="2000" cap="none">
                <a:solidFill>
                  <a:srgbClr val="86D1D8"/>
                </a:solidFill>
              </a:defRPr>
            </a:lvl1pPr>
            <a:lvl2pPr indent="-228600" lvl="1" marL="914400" algn="l">
              <a:lnSpc>
                <a:spcPct val="100000"/>
              </a:lnSpc>
              <a:spcBef>
                <a:spcPts val="1000"/>
              </a:spcBef>
              <a:spcAft>
                <a:spcPts val="0"/>
              </a:spcAft>
              <a:buSzPts val="1440"/>
              <a:buNone/>
              <a:defRPr sz="1800">
                <a:solidFill>
                  <a:schemeClr val="lt1"/>
                </a:solidFill>
              </a:defRPr>
            </a:lvl2pPr>
            <a:lvl3pPr indent="-228600" lvl="2" marL="1371600" algn="l">
              <a:lnSpc>
                <a:spcPct val="100000"/>
              </a:lnSpc>
              <a:spcBef>
                <a:spcPts val="1000"/>
              </a:spcBef>
              <a:spcAft>
                <a:spcPts val="0"/>
              </a:spcAft>
              <a:buSzPts val="1280"/>
              <a:buNone/>
              <a:defRPr sz="1600">
                <a:solidFill>
                  <a:schemeClr val="lt1"/>
                </a:solidFill>
              </a:defRPr>
            </a:lvl3pPr>
            <a:lvl4pPr indent="-228600" lvl="3" marL="1828800" algn="l">
              <a:lnSpc>
                <a:spcPct val="100000"/>
              </a:lnSpc>
              <a:spcBef>
                <a:spcPts val="1000"/>
              </a:spcBef>
              <a:spcAft>
                <a:spcPts val="0"/>
              </a:spcAft>
              <a:buSzPts val="1120"/>
              <a:buNone/>
              <a:defRPr sz="1400">
                <a:solidFill>
                  <a:schemeClr val="lt1"/>
                </a:solidFill>
              </a:defRPr>
            </a:lvl4pPr>
            <a:lvl5pPr indent="-228600" lvl="4" marL="2286000" algn="l">
              <a:lnSpc>
                <a:spcPct val="100000"/>
              </a:lnSpc>
              <a:spcBef>
                <a:spcPts val="1000"/>
              </a:spcBef>
              <a:spcAft>
                <a:spcPts val="0"/>
              </a:spcAft>
              <a:buSzPts val="1120"/>
              <a:buNone/>
              <a:defRPr sz="1400">
                <a:solidFill>
                  <a:schemeClr val="lt1"/>
                </a:solidFill>
              </a:defRPr>
            </a:lvl5pPr>
            <a:lvl6pPr indent="-228600" lvl="5" marL="2743200" algn="l">
              <a:lnSpc>
                <a:spcPct val="100000"/>
              </a:lnSpc>
              <a:spcBef>
                <a:spcPts val="1000"/>
              </a:spcBef>
              <a:spcAft>
                <a:spcPts val="0"/>
              </a:spcAft>
              <a:buSzPts val="1120"/>
              <a:buNone/>
              <a:defRPr sz="1400">
                <a:solidFill>
                  <a:schemeClr val="lt1"/>
                </a:solidFill>
              </a:defRPr>
            </a:lvl6pPr>
            <a:lvl7pPr indent="-228600" lvl="6" marL="3200400" algn="l">
              <a:lnSpc>
                <a:spcPct val="100000"/>
              </a:lnSpc>
              <a:spcBef>
                <a:spcPts val="1000"/>
              </a:spcBef>
              <a:spcAft>
                <a:spcPts val="0"/>
              </a:spcAft>
              <a:buSzPts val="1120"/>
              <a:buNone/>
              <a:defRPr sz="1400">
                <a:solidFill>
                  <a:schemeClr val="lt1"/>
                </a:solidFill>
              </a:defRPr>
            </a:lvl7pPr>
            <a:lvl8pPr indent="-228600" lvl="7" marL="3657600" algn="l">
              <a:lnSpc>
                <a:spcPct val="100000"/>
              </a:lnSpc>
              <a:spcBef>
                <a:spcPts val="1000"/>
              </a:spcBef>
              <a:spcAft>
                <a:spcPts val="0"/>
              </a:spcAft>
              <a:buSzPts val="1120"/>
              <a:buNone/>
              <a:defRPr sz="1400">
                <a:solidFill>
                  <a:schemeClr val="lt1"/>
                </a:solidFill>
              </a:defRPr>
            </a:lvl8pPr>
            <a:lvl9pPr indent="-228600" lvl="8" marL="4114800" algn="l">
              <a:lnSpc>
                <a:spcPct val="100000"/>
              </a:lnSpc>
              <a:spcBef>
                <a:spcPts val="1000"/>
              </a:spcBef>
              <a:spcAft>
                <a:spcPts val="0"/>
              </a:spcAft>
              <a:buSzPts val="1120"/>
              <a:buNone/>
              <a:defRPr sz="1400">
                <a:solidFill>
                  <a:schemeClr val="lt1"/>
                </a:solidFill>
              </a:defRPr>
            </a:lvl9pPr>
          </a:lstStyle>
          <a:p/>
        </p:txBody>
      </p:sp>
      <p:sp>
        <p:nvSpPr>
          <p:cNvPr id="103" name="Google Shape;103;p23"/>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4" name="Google Shape;104;p23"/>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5" name="Google Shape;105;p23"/>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Column">
  <p:cSld name="3 Column">
    <p:spTree>
      <p:nvGrpSpPr>
        <p:cNvPr id="106" name="Shape 106"/>
        <p:cNvGrpSpPr/>
        <p:nvPr/>
      </p:nvGrpSpPr>
      <p:grpSpPr>
        <a:xfrm>
          <a:off x="0" y="0"/>
          <a:ext cx="0" cy="0"/>
          <a:chOff x="0" y="0"/>
          <a:chExt cx="0" cy="0"/>
        </a:xfrm>
      </p:grpSpPr>
      <p:sp>
        <p:nvSpPr>
          <p:cNvPr id="107" name="Google Shape;107;p24"/>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Clr>
                <a:schemeClr val="lt2"/>
              </a:buClr>
              <a:buSzPts val="4200"/>
              <a:buFont typeface="Century Gothic"/>
              <a:buNone/>
              <a:defRPr sz="4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8" name="Google Shape;108;p24"/>
          <p:cNvSpPr txBox="1"/>
          <p:nvPr>
            <p:ph idx="1" type="body"/>
          </p:nvPr>
        </p:nvSpPr>
        <p:spPr>
          <a:xfrm>
            <a:off x="632947" y="1981200"/>
            <a:ext cx="2946866"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86D1D8"/>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109" name="Google Shape;109;p24"/>
          <p:cNvSpPr txBox="1"/>
          <p:nvPr>
            <p:ph idx="2" type="body"/>
          </p:nvPr>
        </p:nvSpPr>
        <p:spPr>
          <a:xfrm>
            <a:off x="652463" y="2667000"/>
            <a:ext cx="2927350" cy="3589338"/>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110" name="Google Shape;110;p24"/>
          <p:cNvSpPr txBox="1"/>
          <p:nvPr>
            <p:ph idx="3" type="body"/>
          </p:nvPr>
        </p:nvSpPr>
        <p:spPr>
          <a:xfrm>
            <a:off x="3883659" y="1981200"/>
            <a:ext cx="2936241"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86D1D8"/>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111" name="Google Shape;111;p24"/>
          <p:cNvSpPr txBox="1"/>
          <p:nvPr>
            <p:ph idx="4" type="body"/>
          </p:nvPr>
        </p:nvSpPr>
        <p:spPr>
          <a:xfrm>
            <a:off x="3873106" y="2667000"/>
            <a:ext cx="2946794" cy="3589338"/>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112" name="Google Shape;112;p24"/>
          <p:cNvSpPr txBox="1"/>
          <p:nvPr>
            <p:ph idx="5" type="body"/>
          </p:nvPr>
        </p:nvSpPr>
        <p:spPr>
          <a:xfrm>
            <a:off x="7124700" y="1981200"/>
            <a:ext cx="2932113"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86D1D8"/>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113" name="Google Shape;113;p24"/>
          <p:cNvSpPr txBox="1"/>
          <p:nvPr>
            <p:ph idx="6" type="body"/>
          </p:nvPr>
        </p:nvSpPr>
        <p:spPr>
          <a:xfrm>
            <a:off x="7124700" y="2667000"/>
            <a:ext cx="2932113" cy="3589338"/>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cxnSp>
        <p:nvCxnSpPr>
          <p:cNvPr id="114" name="Google Shape;114;p24"/>
          <p:cNvCxnSpPr/>
          <p:nvPr/>
        </p:nvCxnSpPr>
        <p:spPr>
          <a:xfrm>
            <a:off x="3726142" y="2133600"/>
            <a:ext cx="0" cy="3962400"/>
          </a:xfrm>
          <a:prstGeom prst="straightConnector1">
            <a:avLst/>
          </a:prstGeom>
          <a:noFill/>
          <a:ln cap="flat" cmpd="sng" w="12700">
            <a:solidFill>
              <a:srgbClr val="86D1D8">
                <a:alpha val="40000"/>
              </a:srgbClr>
            </a:solidFill>
            <a:prstDash val="solid"/>
            <a:round/>
            <a:headEnd len="sm" w="sm" type="none"/>
            <a:tailEnd len="sm" w="sm" type="none"/>
          </a:ln>
        </p:spPr>
      </p:cxnSp>
      <p:cxnSp>
        <p:nvCxnSpPr>
          <p:cNvPr id="115" name="Google Shape;115;p24"/>
          <p:cNvCxnSpPr/>
          <p:nvPr/>
        </p:nvCxnSpPr>
        <p:spPr>
          <a:xfrm>
            <a:off x="6962227" y="2133600"/>
            <a:ext cx="0" cy="3966882"/>
          </a:xfrm>
          <a:prstGeom prst="straightConnector1">
            <a:avLst/>
          </a:prstGeom>
          <a:noFill/>
          <a:ln cap="flat" cmpd="sng" w="12700">
            <a:solidFill>
              <a:srgbClr val="86D1D8">
                <a:alpha val="40000"/>
              </a:srgbClr>
            </a:solidFill>
            <a:prstDash val="solid"/>
            <a:round/>
            <a:headEnd len="sm" w="sm" type="none"/>
            <a:tailEnd len="sm" w="sm" type="none"/>
          </a:ln>
        </p:spPr>
      </p:cxnSp>
      <p:sp>
        <p:nvSpPr>
          <p:cNvPr id="116" name="Google Shape;116;p24"/>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7" name="Google Shape;117;p24"/>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18" name="Google Shape;118;p24"/>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Picture Column">
  <p:cSld name="3 Picture Column">
    <p:spTree>
      <p:nvGrpSpPr>
        <p:cNvPr id="119" name="Shape 119"/>
        <p:cNvGrpSpPr/>
        <p:nvPr/>
      </p:nvGrpSpPr>
      <p:grpSpPr>
        <a:xfrm>
          <a:off x="0" y="0"/>
          <a:ext cx="0" cy="0"/>
          <a:chOff x="0" y="0"/>
          <a:chExt cx="0" cy="0"/>
        </a:xfrm>
      </p:grpSpPr>
      <p:sp>
        <p:nvSpPr>
          <p:cNvPr id="120" name="Google Shape;120;p25"/>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Clr>
                <a:schemeClr val="lt2"/>
              </a:buClr>
              <a:buSzPts val="4200"/>
              <a:buFont typeface="Century Gothic"/>
              <a:buNone/>
              <a:defRPr sz="4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21" name="Google Shape;121;p25"/>
          <p:cNvSpPr txBox="1"/>
          <p:nvPr>
            <p:ph idx="1" type="body"/>
          </p:nvPr>
        </p:nvSpPr>
        <p:spPr>
          <a:xfrm>
            <a:off x="652463" y="4250949"/>
            <a:ext cx="2940050"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86D1D8"/>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122" name="Google Shape;122;p25"/>
          <p:cNvSpPr/>
          <p:nvPr>
            <p:ph idx="2" type="pic"/>
          </p:nvPr>
        </p:nvSpPr>
        <p:spPr>
          <a:xfrm>
            <a:off x="652463" y="2209800"/>
            <a:ext cx="2940050" cy="1524000"/>
          </a:xfrm>
          <a:prstGeom prst="roundRect">
            <a:avLst>
              <a:gd fmla="val 1858" name="adj"/>
            </a:avLst>
          </a:prstGeom>
          <a:noFill/>
          <a:ln>
            <a:noFill/>
          </a:ln>
          <a:effectLst>
            <a:outerShdw blurRad="50800" rotWithShape="0" algn="tl" dir="5400000" dist="50800">
              <a:srgbClr val="000000">
                <a:alpha val="42352"/>
              </a:srgbClr>
            </a:outerShdw>
          </a:effectLst>
        </p:spPr>
      </p:sp>
      <p:sp>
        <p:nvSpPr>
          <p:cNvPr id="123" name="Google Shape;123;p25"/>
          <p:cNvSpPr txBox="1"/>
          <p:nvPr>
            <p:ph idx="3" type="body"/>
          </p:nvPr>
        </p:nvSpPr>
        <p:spPr>
          <a:xfrm>
            <a:off x="652463" y="4827211"/>
            <a:ext cx="2940050" cy="659189"/>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124" name="Google Shape;124;p25"/>
          <p:cNvSpPr txBox="1"/>
          <p:nvPr>
            <p:ph idx="4" type="body"/>
          </p:nvPr>
        </p:nvSpPr>
        <p:spPr>
          <a:xfrm>
            <a:off x="3889375" y="4250949"/>
            <a:ext cx="2930525"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86D1D8"/>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125" name="Google Shape;125;p25"/>
          <p:cNvSpPr/>
          <p:nvPr>
            <p:ph idx="5" type="pic"/>
          </p:nvPr>
        </p:nvSpPr>
        <p:spPr>
          <a:xfrm>
            <a:off x="3889374" y="2209800"/>
            <a:ext cx="2930525" cy="1524000"/>
          </a:xfrm>
          <a:prstGeom prst="roundRect">
            <a:avLst>
              <a:gd fmla="val 1858" name="adj"/>
            </a:avLst>
          </a:prstGeom>
          <a:noFill/>
          <a:ln>
            <a:noFill/>
          </a:ln>
          <a:effectLst>
            <a:outerShdw blurRad="50800" rotWithShape="0" algn="tl" dir="5400000" dist="50800">
              <a:srgbClr val="000000">
                <a:alpha val="42352"/>
              </a:srgbClr>
            </a:outerShdw>
          </a:effectLst>
        </p:spPr>
      </p:sp>
      <p:sp>
        <p:nvSpPr>
          <p:cNvPr id="126" name="Google Shape;126;p25"/>
          <p:cNvSpPr txBox="1"/>
          <p:nvPr>
            <p:ph idx="6" type="body"/>
          </p:nvPr>
        </p:nvSpPr>
        <p:spPr>
          <a:xfrm>
            <a:off x="3888022" y="4827210"/>
            <a:ext cx="2934406" cy="659189"/>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sp>
        <p:nvSpPr>
          <p:cNvPr id="127" name="Google Shape;127;p25"/>
          <p:cNvSpPr txBox="1"/>
          <p:nvPr>
            <p:ph idx="7" type="body"/>
          </p:nvPr>
        </p:nvSpPr>
        <p:spPr>
          <a:xfrm>
            <a:off x="7124700" y="4250949"/>
            <a:ext cx="2932113" cy="5762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1000"/>
              </a:spcBef>
              <a:spcAft>
                <a:spcPts val="0"/>
              </a:spcAft>
              <a:buSzPts val="1920"/>
              <a:buNone/>
              <a:defRPr b="0" sz="2400">
                <a:solidFill>
                  <a:srgbClr val="86D1D8"/>
                </a:solidFill>
              </a:defRPr>
            </a:lvl1pPr>
            <a:lvl2pPr indent="-228600" lvl="1" marL="914400" algn="l">
              <a:lnSpc>
                <a:spcPct val="100000"/>
              </a:lnSpc>
              <a:spcBef>
                <a:spcPts val="1000"/>
              </a:spcBef>
              <a:spcAft>
                <a:spcPts val="0"/>
              </a:spcAft>
              <a:buSzPts val="1600"/>
              <a:buNone/>
              <a:defRPr b="1" sz="2000"/>
            </a:lvl2pPr>
            <a:lvl3pPr indent="-228600" lvl="2" marL="1371600" algn="l">
              <a:lnSpc>
                <a:spcPct val="100000"/>
              </a:lnSpc>
              <a:spcBef>
                <a:spcPts val="1000"/>
              </a:spcBef>
              <a:spcAft>
                <a:spcPts val="0"/>
              </a:spcAft>
              <a:buSzPts val="1440"/>
              <a:buNone/>
              <a:defRPr b="1" sz="1800"/>
            </a:lvl3pPr>
            <a:lvl4pPr indent="-228600" lvl="3" marL="1828800" algn="l">
              <a:lnSpc>
                <a:spcPct val="100000"/>
              </a:lnSpc>
              <a:spcBef>
                <a:spcPts val="1000"/>
              </a:spcBef>
              <a:spcAft>
                <a:spcPts val="0"/>
              </a:spcAft>
              <a:buSzPts val="1280"/>
              <a:buNone/>
              <a:defRPr b="1" sz="1600"/>
            </a:lvl4pPr>
            <a:lvl5pPr indent="-228600" lvl="4" marL="2286000" algn="l">
              <a:lnSpc>
                <a:spcPct val="100000"/>
              </a:lnSpc>
              <a:spcBef>
                <a:spcPts val="1000"/>
              </a:spcBef>
              <a:spcAft>
                <a:spcPts val="0"/>
              </a:spcAft>
              <a:buSzPts val="1280"/>
              <a:buNone/>
              <a:defRPr b="1" sz="1600"/>
            </a:lvl5pPr>
            <a:lvl6pPr indent="-228600" lvl="5" marL="2743200" algn="l">
              <a:lnSpc>
                <a:spcPct val="100000"/>
              </a:lnSpc>
              <a:spcBef>
                <a:spcPts val="1000"/>
              </a:spcBef>
              <a:spcAft>
                <a:spcPts val="0"/>
              </a:spcAft>
              <a:buSzPts val="1280"/>
              <a:buNone/>
              <a:defRPr b="1" sz="1600"/>
            </a:lvl6pPr>
            <a:lvl7pPr indent="-228600" lvl="6" marL="3200400" algn="l">
              <a:lnSpc>
                <a:spcPct val="100000"/>
              </a:lnSpc>
              <a:spcBef>
                <a:spcPts val="1000"/>
              </a:spcBef>
              <a:spcAft>
                <a:spcPts val="0"/>
              </a:spcAft>
              <a:buSzPts val="1280"/>
              <a:buNone/>
              <a:defRPr b="1" sz="1600"/>
            </a:lvl7pPr>
            <a:lvl8pPr indent="-228600" lvl="7" marL="3657600" algn="l">
              <a:lnSpc>
                <a:spcPct val="100000"/>
              </a:lnSpc>
              <a:spcBef>
                <a:spcPts val="1000"/>
              </a:spcBef>
              <a:spcAft>
                <a:spcPts val="0"/>
              </a:spcAft>
              <a:buSzPts val="1280"/>
              <a:buNone/>
              <a:defRPr b="1" sz="1600"/>
            </a:lvl8pPr>
            <a:lvl9pPr indent="-228600" lvl="8" marL="4114800" algn="l">
              <a:lnSpc>
                <a:spcPct val="100000"/>
              </a:lnSpc>
              <a:spcBef>
                <a:spcPts val="1000"/>
              </a:spcBef>
              <a:spcAft>
                <a:spcPts val="0"/>
              </a:spcAft>
              <a:buSzPts val="1280"/>
              <a:buNone/>
              <a:defRPr b="1" sz="1600"/>
            </a:lvl9pPr>
          </a:lstStyle>
          <a:p/>
        </p:txBody>
      </p:sp>
      <p:sp>
        <p:nvSpPr>
          <p:cNvPr id="128" name="Google Shape;128;p25"/>
          <p:cNvSpPr/>
          <p:nvPr>
            <p:ph idx="8" type="pic"/>
          </p:nvPr>
        </p:nvSpPr>
        <p:spPr>
          <a:xfrm>
            <a:off x="7124699" y="2209800"/>
            <a:ext cx="2932113" cy="1524000"/>
          </a:xfrm>
          <a:prstGeom prst="roundRect">
            <a:avLst>
              <a:gd fmla="val 1858" name="adj"/>
            </a:avLst>
          </a:prstGeom>
          <a:noFill/>
          <a:ln>
            <a:noFill/>
          </a:ln>
          <a:effectLst>
            <a:outerShdw blurRad="50800" rotWithShape="0" algn="tl" dir="5400000" dist="50800">
              <a:srgbClr val="000000">
                <a:alpha val="42352"/>
              </a:srgbClr>
            </a:outerShdw>
          </a:effectLst>
        </p:spPr>
      </p:sp>
      <p:sp>
        <p:nvSpPr>
          <p:cNvPr id="129" name="Google Shape;129;p25"/>
          <p:cNvSpPr txBox="1"/>
          <p:nvPr>
            <p:ph idx="9" type="body"/>
          </p:nvPr>
        </p:nvSpPr>
        <p:spPr>
          <a:xfrm>
            <a:off x="7124575" y="4827208"/>
            <a:ext cx="2935997" cy="659189"/>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SzPts val="1120"/>
              <a:buNone/>
              <a:defRPr sz="1400"/>
            </a:lvl1pPr>
            <a:lvl2pPr indent="-228600" lvl="1" marL="914400" algn="l">
              <a:lnSpc>
                <a:spcPct val="100000"/>
              </a:lnSpc>
              <a:spcBef>
                <a:spcPts val="1000"/>
              </a:spcBef>
              <a:spcAft>
                <a:spcPts val="0"/>
              </a:spcAft>
              <a:buSzPts val="960"/>
              <a:buNone/>
              <a:defRPr sz="1200"/>
            </a:lvl2pPr>
            <a:lvl3pPr indent="-228600" lvl="2" marL="1371600" algn="l">
              <a:lnSpc>
                <a:spcPct val="100000"/>
              </a:lnSpc>
              <a:spcBef>
                <a:spcPts val="1000"/>
              </a:spcBef>
              <a:spcAft>
                <a:spcPts val="0"/>
              </a:spcAft>
              <a:buSzPts val="800"/>
              <a:buNone/>
              <a:defRPr sz="1000"/>
            </a:lvl3pPr>
            <a:lvl4pPr indent="-228600" lvl="3" marL="1828800" algn="l">
              <a:lnSpc>
                <a:spcPct val="100000"/>
              </a:lnSpc>
              <a:spcBef>
                <a:spcPts val="1000"/>
              </a:spcBef>
              <a:spcAft>
                <a:spcPts val="0"/>
              </a:spcAft>
              <a:buSzPts val="720"/>
              <a:buNone/>
              <a:defRPr sz="900"/>
            </a:lvl4pPr>
            <a:lvl5pPr indent="-228600" lvl="4" marL="2286000" algn="l">
              <a:lnSpc>
                <a:spcPct val="100000"/>
              </a:lnSpc>
              <a:spcBef>
                <a:spcPts val="1000"/>
              </a:spcBef>
              <a:spcAft>
                <a:spcPts val="0"/>
              </a:spcAft>
              <a:buSzPts val="720"/>
              <a:buNone/>
              <a:defRPr sz="900"/>
            </a:lvl5pPr>
            <a:lvl6pPr indent="-228600" lvl="5" marL="2743200" algn="l">
              <a:lnSpc>
                <a:spcPct val="100000"/>
              </a:lnSpc>
              <a:spcBef>
                <a:spcPts val="1000"/>
              </a:spcBef>
              <a:spcAft>
                <a:spcPts val="0"/>
              </a:spcAft>
              <a:buSzPts val="720"/>
              <a:buNone/>
              <a:defRPr sz="900"/>
            </a:lvl6pPr>
            <a:lvl7pPr indent="-228600" lvl="6" marL="3200400" algn="l">
              <a:lnSpc>
                <a:spcPct val="100000"/>
              </a:lnSpc>
              <a:spcBef>
                <a:spcPts val="1000"/>
              </a:spcBef>
              <a:spcAft>
                <a:spcPts val="0"/>
              </a:spcAft>
              <a:buSzPts val="720"/>
              <a:buNone/>
              <a:defRPr sz="900"/>
            </a:lvl7pPr>
            <a:lvl8pPr indent="-228600" lvl="7" marL="3657600" algn="l">
              <a:lnSpc>
                <a:spcPct val="100000"/>
              </a:lnSpc>
              <a:spcBef>
                <a:spcPts val="1000"/>
              </a:spcBef>
              <a:spcAft>
                <a:spcPts val="0"/>
              </a:spcAft>
              <a:buSzPts val="720"/>
              <a:buNone/>
              <a:defRPr sz="900"/>
            </a:lvl8pPr>
            <a:lvl9pPr indent="-228600" lvl="8" marL="4114800" algn="l">
              <a:lnSpc>
                <a:spcPct val="100000"/>
              </a:lnSpc>
              <a:spcBef>
                <a:spcPts val="1000"/>
              </a:spcBef>
              <a:spcAft>
                <a:spcPts val="0"/>
              </a:spcAft>
              <a:buSzPts val="720"/>
              <a:buNone/>
              <a:defRPr sz="900"/>
            </a:lvl9pPr>
          </a:lstStyle>
          <a:p/>
        </p:txBody>
      </p:sp>
      <p:cxnSp>
        <p:nvCxnSpPr>
          <p:cNvPr id="130" name="Google Shape;130;p25"/>
          <p:cNvCxnSpPr/>
          <p:nvPr/>
        </p:nvCxnSpPr>
        <p:spPr>
          <a:xfrm>
            <a:off x="3726142" y="2133600"/>
            <a:ext cx="0" cy="3962400"/>
          </a:xfrm>
          <a:prstGeom prst="straightConnector1">
            <a:avLst/>
          </a:prstGeom>
          <a:noFill/>
          <a:ln cap="flat" cmpd="sng" w="12700">
            <a:solidFill>
              <a:srgbClr val="86D1D8">
                <a:alpha val="40000"/>
              </a:srgbClr>
            </a:solidFill>
            <a:prstDash val="solid"/>
            <a:round/>
            <a:headEnd len="sm" w="sm" type="none"/>
            <a:tailEnd len="sm" w="sm" type="none"/>
          </a:ln>
        </p:spPr>
      </p:cxnSp>
      <p:cxnSp>
        <p:nvCxnSpPr>
          <p:cNvPr id="131" name="Google Shape;131;p25"/>
          <p:cNvCxnSpPr/>
          <p:nvPr/>
        </p:nvCxnSpPr>
        <p:spPr>
          <a:xfrm>
            <a:off x="6962227" y="2133600"/>
            <a:ext cx="0" cy="3966882"/>
          </a:xfrm>
          <a:prstGeom prst="straightConnector1">
            <a:avLst/>
          </a:prstGeom>
          <a:noFill/>
          <a:ln cap="flat" cmpd="sng" w="12700">
            <a:solidFill>
              <a:srgbClr val="86D1D8">
                <a:alpha val="40000"/>
              </a:srgbClr>
            </a:solidFill>
            <a:prstDash val="solid"/>
            <a:round/>
            <a:headEnd len="sm" w="sm" type="none"/>
            <a:tailEnd len="sm" w="sm" type="none"/>
          </a:ln>
        </p:spPr>
      </p:cxnSp>
      <p:sp>
        <p:nvSpPr>
          <p:cNvPr id="132" name="Google Shape;132;p25"/>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3" name="Google Shape;133;p25"/>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4" name="Google Shape;134;p25"/>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5" name="Shape 135"/>
        <p:cNvGrpSpPr/>
        <p:nvPr/>
      </p:nvGrpSpPr>
      <p:grpSpPr>
        <a:xfrm>
          <a:off x="0" y="0"/>
          <a:ext cx="0" cy="0"/>
          <a:chOff x="0" y="0"/>
          <a:chExt cx="0" cy="0"/>
        </a:xfrm>
      </p:grpSpPr>
      <p:sp>
        <p:nvSpPr>
          <p:cNvPr id="136" name="Google Shape;136;p26"/>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7" name="Google Shape;137;p26"/>
          <p:cNvSpPr txBox="1"/>
          <p:nvPr>
            <p:ph idx="1" type="body"/>
          </p:nvPr>
        </p:nvSpPr>
        <p:spPr>
          <a:xfrm rot="5400000">
            <a:off x="3478842" y="-322612"/>
            <a:ext cx="4195481" cy="8946541"/>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138" name="Google Shape;138;p26"/>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39" name="Google Shape;139;p26"/>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0" name="Google Shape;140;p26"/>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41" name="Shape 141"/>
        <p:cNvGrpSpPr/>
        <p:nvPr/>
      </p:nvGrpSpPr>
      <p:grpSpPr>
        <a:xfrm>
          <a:off x="0" y="0"/>
          <a:ext cx="0" cy="0"/>
          <a:chOff x="0" y="0"/>
          <a:chExt cx="0" cy="0"/>
        </a:xfrm>
      </p:grpSpPr>
      <p:sp>
        <p:nvSpPr>
          <p:cNvPr id="142" name="Google Shape;142;p27"/>
          <p:cNvSpPr txBox="1"/>
          <p:nvPr>
            <p:ph type="title"/>
          </p:nvPr>
        </p:nvSpPr>
        <p:spPr>
          <a:xfrm rot="5400000">
            <a:off x="6267450" y="2466975"/>
            <a:ext cx="5826125" cy="17526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3" name="Google Shape;143;p27"/>
          <p:cNvSpPr txBox="1"/>
          <p:nvPr>
            <p:ph idx="1" type="body"/>
          </p:nvPr>
        </p:nvSpPr>
        <p:spPr>
          <a:xfrm rot="5400000">
            <a:off x="1679576" y="-139699"/>
            <a:ext cx="5368924" cy="7423149"/>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SzPts val="1440"/>
              <a:buChar char="►"/>
              <a:defRPr/>
            </a:lvl1pPr>
            <a:lvl2pPr indent="-320040" lvl="1" marL="914400" algn="l">
              <a:lnSpc>
                <a:spcPct val="100000"/>
              </a:lnSpc>
              <a:spcBef>
                <a:spcPts val="1000"/>
              </a:spcBef>
              <a:spcAft>
                <a:spcPts val="0"/>
              </a:spcAft>
              <a:buSzPts val="1440"/>
              <a:buChar char="►"/>
              <a:defRPr/>
            </a:lvl2pPr>
            <a:lvl3pPr indent="-320039" lvl="2" marL="1371600" algn="l">
              <a:lnSpc>
                <a:spcPct val="100000"/>
              </a:lnSpc>
              <a:spcBef>
                <a:spcPts val="1000"/>
              </a:spcBef>
              <a:spcAft>
                <a:spcPts val="0"/>
              </a:spcAft>
              <a:buSzPts val="1440"/>
              <a:buChar char="►"/>
              <a:defRPr/>
            </a:lvl3pPr>
            <a:lvl4pPr indent="-320039" lvl="3" marL="1828800" algn="l">
              <a:lnSpc>
                <a:spcPct val="100000"/>
              </a:lnSpc>
              <a:spcBef>
                <a:spcPts val="1000"/>
              </a:spcBef>
              <a:spcAft>
                <a:spcPts val="0"/>
              </a:spcAft>
              <a:buSzPts val="1440"/>
              <a:buChar char="►"/>
              <a:defRPr/>
            </a:lvl4pPr>
            <a:lvl5pPr indent="-320039" lvl="4" marL="2286000" algn="l">
              <a:lnSpc>
                <a:spcPct val="100000"/>
              </a:lnSpc>
              <a:spcBef>
                <a:spcPts val="1000"/>
              </a:spcBef>
              <a:spcAft>
                <a:spcPts val="0"/>
              </a:spcAft>
              <a:buSzPts val="1440"/>
              <a:buChar char="►"/>
              <a:defRPr/>
            </a:lvl5pPr>
            <a:lvl6pPr indent="-320039" lvl="5" marL="2743200" algn="l">
              <a:lnSpc>
                <a:spcPct val="100000"/>
              </a:lnSpc>
              <a:spcBef>
                <a:spcPts val="1000"/>
              </a:spcBef>
              <a:spcAft>
                <a:spcPts val="0"/>
              </a:spcAft>
              <a:buSzPts val="1440"/>
              <a:buChar char="►"/>
              <a:defRPr/>
            </a:lvl6pPr>
            <a:lvl7pPr indent="-320039" lvl="6" marL="3200400" algn="l">
              <a:lnSpc>
                <a:spcPct val="100000"/>
              </a:lnSpc>
              <a:spcBef>
                <a:spcPts val="1000"/>
              </a:spcBef>
              <a:spcAft>
                <a:spcPts val="0"/>
              </a:spcAft>
              <a:buSzPts val="1440"/>
              <a:buChar char="►"/>
              <a:defRPr/>
            </a:lvl7pPr>
            <a:lvl8pPr indent="-320040" lvl="7" marL="3657600" algn="l">
              <a:lnSpc>
                <a:spcPct val="100000"/>
              </a:lnSpc>
              <a:spcBef>
                <a:spcPts val="1000"/>
              </a:spcBef>
              <a:spcAft>
                <a:spcPts val="0"/>
              </a:spcAft>
              <a:buSzPts val="1440"/>
              <a:buChar char="►"/>
              <a:defRPr/>
            </a:lvl8pPr>
            <a:lvl9pPr indent="-320040" lvl="8" marL="4114800" algn="l">
              <a:lnSpc>
                <a:spcPct val="100000"/>
              </a:lnSpc>
              <a:spcBef>
                <a:spcPts val="1000"/>
              </a:spcBef>
              <a:spcAft>
                <a:spcPts val="0"/>
              </a:spcAft>
              <a:buSzPts val="1440"/>
              <a:buChar char="►"/>
              <a:defRPr/>
            </a:lvl9pPr>
          </a:lstStyle>
          <a:p/>
        </p:txBody>
      </p:sp>
      <p:sp>
        <p:nvSpPr>
          <p:cNvPr id="144" name="Google Shape;144;p27"/>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5" name="Google Shape;145;p27"/>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46" name="Google Shape;146;p27"/>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15.xml"/><Relationship Id="rId11" Type="http://schemas.openxmlformats.org/officeDocument/2006/relationships/slideLayout" Target="../slideLayouts/slideLayout6.xml"/><Relationship Id="rId22" Type="http://schemas.openxmlformats.org/officeDocument/2006/relationships/slideLayout" Target="../slideLayouts/slideLayout17.xml"/><Relationship Id="rId10" Type="http://schemas.openxmlformats.org/officeDocument/2006/relationships/slideLayout" Target="../slideLayouts/slideLayout5.xml"/><Relationship Id="rId21" Type="http://schemas.openxmlformats.org/officeDocument/2006/relationships/slideLayout" Target="../slideLayouts/slideLayout16.xml"/><Relationship Id="rId13" Type="http://schemas.openxmlformats.org/officeDocument/2006/relationships/slideLayout" Target="../slideLayouts/slideLayout8.xml"/><Relationship Id="rId12" Type="http://schemas.openxmlformats.org/officeDocument/2006/relationships/slideLayout" Target="../slideLayouts/slideLayout7.xml"/><Relationship Id="rId23" Type="http://schemas.openxmlformats.org/officeDocument/2006/relationships/theme" Target="../theme/theme2.xml"/><Relationship Id="rId1" Type="http://schemas.openxmlformats.org/officeDocument/2006/relationships/image" Target="../media/image5.png"/><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4.png"/><Relationship Id="rId9" Type="http://schemas.openxmlformats.org/officeDocument/2006/relationships/slideLayout" Target="../slideLayouts/slideLayout4.xml"/><Relationship Id="rId15" Type="http://schemas.openxmlformats.org/officeDocument/2006/relationships/slideLayout" Target="../slideLayouts/slideLayout10.xml"/><Relationship Id="rId14" Type="http://schemas.openxmlformats.org/officeDocument/2006/relationships/slideLayout" Target="../slideLayouts/slideLayout9.xml"/><Relationship Id="rId17" Type="http://schemas.openxmlformats.org/officeDocument/2006/relationships/slideLayout" Target="../slideLayouts/slideLayout12.xml"/><Relationship Id="rId16" Type="http://schemas.openxmlformats.org/officeDocument/2006/relationships/slideLayout" Target="../slideLayouts/slideLayout11.xml"/><Relationship Id="rId5" Type="http://schemas.openxmlformats.org/officeDocument/2006/relationships/image" Target="../media/image3.png"/><Relationship Id="rId19" Type="http://schemas.openxmlformats.org/officeDocument/2006/relationships/slideLayout" Target="../slideLayouts/slideLayout14.xml"/><Relationship Id="rId6" Type="http://schemas.openxmlformats.org/officeDocument/2006/relationships/slideLayout" Target="../slideLayouts/slideLayout1.xml"/><Relationship Id="rId18" Type="http://schemas.openxmlformats.org/officeDocument/2006/relationships/slideLayout" Target="../slideLayouts/slideLayout13.xml"/><Relationship Id="rId7" Type="http://schemas.openxmlformats.org/officeDocument/2006/relationships/slideLayout" Target="../slideLayouts/slideLayout2.xml"/><Relationship Id="rId8"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pic>
        <p:nvPicPr>
          <p:cNvPr id="10" name="Google Shape;10;p10"/>
          <p:cNvPicPr preferRelativeResize="0"/>
          <p:nvPr/>
        </p:nvPicPr>
        <p:blipFill rotWithShape="1">
          <a:blip r:embed="rId2">
            <a:alphaModFix/>
          </a:blip>
          <a:srcRect b="0" l="3613" r="0" t="0"/>
          <a:stretch/>
        </p:blipFill>
        <p:spPr>
          <a:xfrm>
            <a:off x="0" y="2669685"/>
            <a:ext cx="4037012" cy="4188315"/>
          </a:xfrm>
          <a:prstGeom prst="rect">
            <a:avLst/>
          </a:prstGeom>
          <a:noFill/>
          <a:ln>
            <a:noFill/>
          </a:ln>
        </p:spPr>
      </p:pic>
      <p:pic>
        <p:nvPicPr>
          <p:cNvPr id="11" name="Google Shape;11;p10"/>
          <p:cNvPicPr preferRelativeResize="0"/>
          <p:nvPr/>
        </p:nvPicPr>
        <p:blipFill rotWithShape="1">
          <a:blip r:embed="rId3">
            <a:alphaModFix/>
          </a:blip>
          <a:srcRect b="0" l="35640" r="0" t="0"/>
          <a:stretch/>
        </p:blipFill>
        <p:spPr>
          <a:xfrm>
            <a:off x="0" y="2892347"/>
            <a:ext cx="1522412" cy="2365453"/>
          </a:xfrm>
          <a:prstGeom prst="rect">
            <a:avLst/>
          </a:prstGeom>
          <a:noFill/>
          <a:ln>
            <a:noFill/>
          </a:ln>
        </p:spPr>
      </p:pic>
      <p:sp>
        <p:nvSpPr>
          <p:cNvPr id="12" name="Google Shape;12;p10"/>
          <p:cNvSpPr/>
          <p:nvPr/>
        </p:nvSpPr>
        <p:spPr>
          <a:xfrm>
            <a:off x="8609012" y="1676400"/>
            <a:ext cx="2819400" cy="2819400"/>
          </a:xfrm>
          <a:prstGeom prst="ellipse">
            <a:avLst/>
          </a:prstGeom>
          <a:gradFill>
            <a:gsLst>
              <a:gs pos="0">
                <a:srgbClr val="4CB9C3">
                  <a:alpha val="6274"/>
                </a:srgbClr>
              </a:gs>
              <a:gs pos="36000">
                <a:srgbClr val="4CB9C3">
                  <a:alpha val="5490"/>
                </a:srgbClr>
              </a:gs>
              <a:gs pos="69000">
                <a:srgbClr val="4CB9C3">
                  <a:alpha val="0"/>
                </a:srgbClr>
              </a:gs>
              <a:gs pos="100000">
                <a:srgbClr val="4CB9C3">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id="13" name="Google Shape;13;p10"/>
          <p:cNvPicPr preferRelativeResize="0"/>
          <p:nvPr/>
        </p:nvPicPr>
        <p:blipFill rotWithShape="1">
          <a:blip r:embed="rId4">
            <a:alphaModFix/>
          </a:blip>
          <a:srcRect b="0" l="0" r="0" t="28812"/>
          <a:stretch/>
        </p:blipFill>
        <p:spPr>
          <a:xfrm>
            <a:off x="7999412" y="0"/>
            <a:ext cx="1603387" cy="1141407"/>
          </a:xfrm>
          <a:prstGeom prst="rect">
            <a:avLst/>
          </a:prstGeom>
          <a:noFill/>
          <a:ln>
            <a:noFill/>
          </a:ln>
        </p:spPr>
      </p:pic>
      <p:pic>
        <p:nvPicPr>
          <p:cNvPr id="14" name="Google Shape;14;p10"/>
          <p:cNvPicPr preferRelativeResize="0"/>
          <p:nvPr/>
        </p:nvPicPr>
        <p:blipFill rotWithShape="1">
          <a:blip r:embed="rId5">
            <a:alphaModFix/>
          </a:blip>
          <a:srcRect b="23320" l="0" r="0" t="0"/>
          <a:stretch/>
        </p:blipFill>
        <p:spPr>
          <a:xfrm>
            <a:off x="8605878" y="6096000"/>
            <a:ext cx="993734" cy="762000"/>
          </a:xfrm>
          <a:prstGeom prst="rect">
            <a:avLst/>
          </a:prstGeom>
          <a:noFill/>
          <a:ln>
            <a:noFill/>
          </a:ln>
        </p:spPr>
      </p:pic>
      <p:sp>
        <p:nvSpPr>
          <p:cNvPr id="15" name="Google Shape;15;p10"/>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4313"/>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 name="Google Shape;16;p10"/>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chemeClr val="lt2"/>
              </a:buClr>
              <a:buSzPts val="4200"/>
              <a:buFont typeface="Century Gothic"/>
              <a:buNone/>
              <a:defRPr b="0" i="0" sz="4200" u="none" cap="none" strike="noStrike">
                <a:solidFill>
                  <a:schemeClr val="lt2"/>
                </a:solidFill>
                <a:latin typeface="Century Gothic"/>
                <a:ea typeface="Century Gothic"/>
                <a:cs typeface="Century Gothic"/>
                <a:sym typeface="Century Gothic"/>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lt2"/>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lt2"/>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lt2"/>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lt2"/>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lt2"/>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lt2"/>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lt2"/>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lt2"/>
                </a:solidFill>
                <a:latin typeface="Arial"/>
                <a:ea typeface="Arial"/>
                <a:cs typeface="Arial"/>
                <a:sym typeface="Arial"/>
              </a:defRPr>
            </a:lvl9pPr>
          </a:lstStyle>
          <a:p/>
        </p:txBody>
      </p:sp>
      <p:sp>
        <p:nvSpPr>
          <p:cNvPr id="17" name="Google Shape;17;p10"/>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lvl1pPr indent="-330200" lvl="0" marL="457200" marR="0" rtl="0" algn="l">
              <a:lnSpc>
                <a:spcPct val="100000"/>
              </a:lnSpc>
              <a:spcBef>
                <a:spcPts val="1000"/>
              </a:spcBef>
              <a:spcAft>
                <a:spcPts val="0"/>
              </a:spcAft>
              <a:buClr>
                <a:srgbClr val="86D1D8"/>
              </a:buClr>
              <a:buSzPts val="1600"/>
              <a:buFont typeface="Noto Sans Symbols"/>
              <a:buChar char="►"/>
              <a:defRPr b="0" i="0" sz="2000" u="none" cap="none" strike="noStrike">
                <a:solidFill>
                  <a:schemeClr val="lt1"/>
                </a:solidFill>
                <a:latin typeface="Century Gothic"/>
                <a:ea typeface="Century Gothic"/>
                <a:cs typeface="Century Gothic"/>
                <a:sym typeface="Century Gothic"/>
              </a:defRPr>
            </a:lvl1pPr>
            <a:lvl2pPr indent="-320040" lvl="1" marL="914400" marR="0" rtl="0" algn="l">
              <a:lnSpc>
                <a:spcPct val="100000"/>
              </a:lnSpc>
              <a:spcBef>
                <a:spcPts val="1000"/>
              </a:spcBef>
              <a:spcAft>
                <a:spcPts val="0"/>
              </a:spcAft>
              <a:buClr>
                <a:srgbClr val="86D1D8"/>
              </a:buClr>
              <a:buSzPts val="1440"/>
              <a:buFont typeface="Noto Sans Symbols"/>
              <a:buChar char="►"/>
              <a:defRPr b="0" i="0" sz="1800" u="none" cap="none" strike="noStrike">
                <a:solidFill>
                  <a:schemeClr val="lt1"/>
                </a:solidFill>
                <a:latin typeface="Century Gothic"/>
                <a:ea typeface="Century Gothic"/>
                <a:cs typeface="Century Gothic"/>
                <a:sym typeface="Century Gothic"/>
              </a:defRPr>
            </a:lvl2pPr>
            <a:lvl3pPr indent="-309880" lvl="2" marL="1371600" marR="0" rtl="0" algn="l">
              <a:lnSpc>
                <a:spcPct val="100000"/>
              </a:lnSpc>
              <a:spcBef>
                <a:spcPts val="1000"/>
              </a:spcBef>
              <a:spcAft>
                <a:spcPts val="0"/>
              </a:spcAft>
              <a:buClr>
                <a:srgbClr val="86D1D8"/>
              </a:buClr>
              <a:buSzPts val="1280"/>
              <a:buFont typeface="Noto Sans Symbols"/>
              <a:buChar char="►"/>
              <a:defRPr b="0" i="0" sz="1600" u="none" cap="none" strike="noStrike">
                <a:solidFill>
                  <a:schemeClr val="lt1"/>
                </a:solidFill>
                <a:latin typeface="Century Gothic"/>
                <a:ea typeface="Century Gothic"/>
                <a:cs typeface="Century Gothic"/>
                <a:sym typeface="Century Gothic"/>
              </a:defRPr>
            </a:lvl3pPr>
            <a:lvl4pPr indent="-299719" lvl="3" marL="1828800" marR="0" rtl="0" algn="l">
              <a:lnSpc>
                <a:spcPct val="100000"/>
              </a:lnSpc>
              <a:spcBef>
                <a:spcPts val="1000"/>
              </a:spcBef>
              <a:spcAft>
                <a:spcPts val="0"/>
              </a:spcAft>
              <a:buClr>
                <a:srgbClr val="86D1D8"/>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4pPr>
            <a:lvl5pPr indent="-299720" lvl="4" marL="2286000" marR="0" rtl="0" algn="l">
              <a:lnSpc>
                <a:spcPct val="100000"/>
              </a:lnSpc>
              <a:spcBef>
                <a:spcPts val="1000"/>
              </a:spcBef>
              <a:spcAft>
                <a:spcPts val="0"/>
              </a:spcAft>
              <a:buClr>
                <a:srgbClr val="86D1D8"/>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5pPr>
            <a:lvl6pPr indent="-299720" lvl="5" marL="2743200" marR="0" rtl="0" algn="l">
              <a:lnSpc>
                <a:spcPct val="100000"/>
              </a:lnSpc>
              <a:spcBef>
                <a:spcPts val="1000"/>
              </a:spcBef>
              <a:spcAft>
                <a:spcPts val="0"/>
              </a:spcAft>
              <a:buClr>
                <a:srgbClr val="86D1D8"/>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6pPr>
            <a:lvl7pPr indent="-299720" lvl="6" marL="3200400" marR="0" rtl="0" algn="l">
              <a:lnSpc>
                <a:spcPct val="100000"/>
              </a:lnSpc>
              <a:spcBef>
                <a:spcPts val="1000"/>
              </a:spcBef>
              <a:spcAft>
                <a:spcPts val="0"/>
              </a:spcAft>
              <a:buClr>
                <a:srgbClr val="86D1D8"/>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7pPr>
            <a:lvl8pPr indent="-299720" lvl="7" marL="3657600" marR="0" rtl="0" algn="l">
              <a:lnSpc>
                <a:spcPct val="100000"/>
              </a:lnSpc>
              <a:spcBef>
                <a:spcPts val="1000"/>
              </a:spcBef>
              <a:spcAft>
                <a:spcPts val="0"/>
              </a:spcAft>
              <a:buClr>
                <a:srgbClr val="86D1D8"/>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8pPr>
            <a:lvl9pPr indent="-299720" lvl="8" marL="4114800" marR="0" rtl="0" algn="l">
              <a:lnSpc>
                <a:spcPct val="100000"/>
              </a:lnSpc>
              <a:spcBef>
                <a:spcPts val="1000"/>
              </a:spcBef>
              <a:spcAft>
                <a:spcPts val="0"/>
              </a:spcAft>
              <a:buClr>
                <a:srgbClr val="86D1D8"/>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9pPr>
          </a:lstStyle>
          <a:p/>
        </p:txBody>
      </p:sp>
      <p:sp>
        <p:nvSpPr>
          <p:cNvPr id="18" name="Google Shape;18;p10"/>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100" u="none" cap="none" strike="noStrike">
                <a:solidFill>
                  <a:schemeClr val="lt1"/>
                </a:solidFill>
                <a:latin typeface="Century Gothic"/>
                <a:ea typeface="Century Gothic"/>
                <a:cs typeface="Century Gothic"/>
                <a:sym typeface="Century Gothic"/>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9pPr>
          </a:lstStyle>
          <a:p/>
        </p:txBody>
      </p:sp>
      <p:sp>
        <p:nvSpPr>
          <p:cNvPr id="19" name="Google Shape;19;p10"/>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100" u="none" cap="none" strike="noStrike">
                <a:solidFill>
                  <a:schemeClr val="lt1"/>
                </a:solidFill>
                <a:latin typeface="Century Gothic"/>
                <a:ea typeface="Century Gothic"/>
                <a:cs typeface="Century Gothic"/>
                <a:sym typeface="Century Gothic"/>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lt1"/>
                </a:solidFill>
                <a:latin typeface="Century Gothic"/>
                <a:ea typeface="Century Gothic"/>
                <a:cs typeface="Century Gothic"/>
                <a:sym typeface="Century Gothic"/>
              </a:defRPr>
            </a:lvl9pPr>
          </a:lstStyle>
          <a:p/>
        </p:txBody>
      </p:sp>
      <p:sp>
        <p:nvSpPr>
          <p:cNvPr id="20" name="Google Shape;20;p10"/>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1pPr>
            <a:lvl2pPr indent="0" lvl="1"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2pPr>
            <a:lvl3pPr indent="0" lvl="2"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3pPr>
            <a:lvl4pPr indent="0" lvl="3"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4pPr>
            <a:lvl5pPr indent="0" lvl="4"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5pPr>
            <a:lvl6pPr indent="0" lvl="5"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6pPr>
            <a:lvl7pPr indent="0" lvl="6"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7pPr>
            <a:lvl8pPr indent="0" lvl="7"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8pPr>
            <a:lvl9pPr indent="0" lvl="8" marL="0" marR="0" rtl="0" algn="ctr">
              <a:lnSpc>
                <a:spcPct val="100000"/>
              </a:lnSpc>
              <a:spcBef>
                <a:spcPts val="0"/>
              </a:spcBef>
              <a:spcAft>
                <a:spcPts val="0"/>
              </a:spcAft>
              <a:buClr>
                <a:srgbClr val="000000"/>
              </a:buClr>
              <a:buSzPts val="2800"/>
              <a:buFont typeface="Arial"/>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6"/>
    <p:sldLayoutId id="2147483650" r:id="rId7"/>
    <p:sldLayoutId id="2147483651" r:id="rId8"/>
    <p:sldLayoutId id="2147483652" r:id="rId9"/>
    <p:sldLayoutId id="2147483653" r:id="rId10"/>
    <p:sldLayoutId id="2147483654" r:id="rId11"/>
    <p:sldLayoutId id="2147483655" r:id="rId12"/>
    <p:sldLayoutId id="2147483656" r:id="rId13"/>
    <p:sldLayoutId id="2147483657" r:id="rId14"/>
    <p:sldLayoutId id="2147483658" r:id="rId15"/>
    <p:sldLayoutId id="2147483659" r:id="rId16"/>
    <p:sldLayoutId id="2147483660" r:id="rId17"/>
    <p:sldLayoutId id="2147483661" r:id="rId18"/>
    <p:sldLayoutId id="2147483662" r:id="rId19"/>
    <p:sldLayoutId id="2147483663" r:id="rId20"/>
    <p:sldLayoutId id="2147483664" r:id="rId21"/>
    <p:sldLayoutId id="2147483665" r:id="rId2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 Id="rId3" Type="http://schemas.openxmlformats.org/officeDocument/2006/relationships/image" Target="../media/image1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1" Type="http://schemas.openxmlformats.org/officeDocument/2006/relationships/hyperlink" Target="https://www.cqc.org.uk" TargetMode="External"/><Relationship Id="rId10" Type="http://schemas.openxmlformats.org/officeDocument/2006/relationships/hyperlink" Target="https://doi.org/10.1136%2Fbmj.39582.501192.94" TargetMode="External"/><Relationship Id="rId13" Type="http://schemas.openxmlformats.org/officeDocument/2006/relationships/hyperlink" Target="https://www.cqc.org.uk/publications/major-reports/state-care" TargetMode="External"/><Relationship Id="rId12" Type="http://schemas.openxmlformats.org/officeDocument/2006/relationships/hyperlink" Target="https://www.cqc.org.uk" TargetMode="External"/><Relationship Id="rId1" Type="http://schemas.openxmlformats.org/officeDocument/2006/relationships/slideLayout" Target="../slideLayouts/slideLayout1.xml"/><Relationship Id="rId2" Type="http://schemas.openxmlformats.org/officeDocument/2006/relationships/notesSlide" Target="../notesSlides/notesSlide26.xml"/><Relationship Id="rId3" Type="http://schemas.openxmlformats.org/officeDocument/2006/relationships/hyperlink" Target="https://www.ageuk.org.uk" TargetMode="External"/><Relationship Id="rId4" Type="http://schemas.openxmlformats.org/officeDocument/2006/relationships/hyperlink" Target="https://www.ageuk.org.uk" TargetMode="External"/><Relationship Id="rId9" Type="http://schemas.openxmlformats.org/officeDocument/2006/relationships/hyperlink" Target="https://www.ncbi.nlm.nih.gov/pmc/articles/PMC2405823/#" TargetMode="External"/><Relationship Id="rId15" Type="http://schemas.openxmlformats.org/officeDocument/2006/relationships/hyperlink" Target="https://www.gov.uk/government/publications/care-act-2014-part-1-factsheets" TargetMode="External"/><Relationship Id="rId14" Type="http://schemas.openxmlformats.org/officeDocument/2006/relationships/hyperlink" Target="https://www.carersuk.org/help-and-advice/practical-support/arranging-care-and-support-for-someone/residential-care/" TargetMode="External"/><Relationship Id="rId5" Type="http://schemas.openxmlformats.org/officeDocument/2006/relationships/hyperlink" Target="https://www.ageuk.org.uk/information-advice/care/domiciliary-care/" TargetMode="External"/><Relationship Id="rId6" Type="http://schemas.openxmlformats.org/officeDocument/2006/relationships/hyperlink" Target="https://www.ageuk.org.uk" TargetMode="External"/><Relationship Id="rId7" Type="http://schemas.openxmlformats.org/officeDocument/2006/relationships/hyperlink" Target="https://www.ageuk.org.uk/globalassets/age-uk/documents/reports-and-publications/reports-and-briefings/health--wellbeing/age-uk-briefing-state-of-health-and-care-july-2023-abridged-version.pdf" TargetMode="External"/><Relationship Id="rId8" Type="http://schemas.openxmlformats.org/officeDocument/2006/relationships/hyperlink" Target="https://www.alzheimers.org.uk/get-support/help-dementia-care/home-care" TargetMode="External"/></Relationships>
</file>

<file path=ppt/slides/_rels/slide27.xml.rels><?xml version="1.0" encoding="UTF-8" standalone="yes"?><Relationships xmlns="http://schemas.openxmlformats.org/package/2006/relationships"><Relationship Id="rId11" Type="http://schemas.openxmlformats.org/officeDocument/2006/relationships/hyperlink" Target="https://www.nhs.uk/conditions/euthanasia-and-assisted-suicide/" TargetMode="External"/><Relationship Id="rId10" Type="http://schemas.openxmlformats.org/officeDocument/2006/relationships/hyperlink" Target="https://www.nhs.uk/conditions/end-of-life-care/what-it-involves-and-when-it-starts/" TargetMode="External"/><Relationship Id="rId13" Type="http://schemas.openxmlformats.org/officeDocument/2006/relationships/hyperlink" Target="https://www.nice.org.uk/guidance/ng21" TargetMode="External"/><Relationship Id="rId12" Type="http://schemas.openxmlformats.org/officeDocument/2006/relationships/hyperlink" Target="https://www.nhs.uk/conditions/social-care-and-support-guide/money-work-and-benefits/nhs-continuing-healthcare/" TargetMode="External"/><Relationship Id="rId1" Type="http://schemas.openxmlformats.org/officeDocument/2006/relationships/slideLayout" Target="../slideLayouts/slideLayout1.xml"/><Relationship Id="rId2" Type="http://schemas.openxmlformats.org/officeDocument/2006/relationships/notesSlide" Target="../notesSlides/notesSlide27.xml"/><Relationship Id="rId3" Type="http://schemas.openxmlformats.org/officeDocument/2006/relationships/hyperlink" Target="https://www.gov.uk/government/publications/benefit-and-pension-rates-2023-to-2024/benefit-and-pension-rates-2023-to-2024#personal-independence-payment" TargetMode="External"/><Relationship Id="rId4" Type="http://schemas.openxmlformats.org/officeDocument/2006/relationships/hyperlink" Target="https://www.extracare.org.uk/our-charity/our-research/" TargetMode="External"/><Relationship Id="rId9" Type="http://schemas.openxmlformats.org/officeDocument/2006/relationships/hyperlink" Target="https://www.nice.org.uk/guidance/ng142/resources/end-of-life-care-for-adults-service-delivery-pdf-66141776457925" TargetMode="External"/><Relationship Id="rId5" Type="http://schemas.openxmlformats.org/officeDocument/2006/relationships/hyperlink" Target="https://www.laingbuisson.com" TargetMode="External"/><Relationship Id="rId6" Type="http://schemas.openxmlformats.org/officeDocument/2006/relationships/hyperlink" Target="https://www.laingbuisson.com" TargetMode="External"/><Relationship Id="rId7" Type="http://schemas.openxmlformats.org/officeDocument/2006/relationships/hyperlink" Target="https://www.local.gov.uk/publications/exploring-adult-social-care-funding-and-delayed-discharge" TargetMode="External"/><Relationship Id="rId8" Type="http://schemas.openxmlformats.org/officeDocument/2006/relationships/hyperlink" Target="https://www.nhs.uk/conditions/end-of-life-care/what-it-involves-and-when-it-starts/"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 Id="rId3" Type="http://schemas.openxmlformats.org/officeDocument/2006/relationships/hyperlink" Target="https://www.ons.gov.uk/peoplepopulationandcommunity/populationandmigration/populationestimates/articles/overviewoftheukpopulation/january2023" TargetMode="External"/><Relationship Id="rId4" Type="http://schemas.openxmlformats.org/officeDocument/2006/relationships/hyperlink" Target="https://www.ons.gov.uk/peoplepopulationandcommunity/birthsdeathsandmarriages/ageing/articles/livinglongerisage70thenewage65/2019-11-19" TargetMode="External"/><Relationship Id="rId9" Type="http://schemas.openxmlformats.org/officeDocument/2006/relationships/hyperlink" Target="http://www.historyandpolicy.org/docs/thane_social_care.pdf" TargetMode="External"/><Relationship Id="rId5" Type="http://schemas.openxmlformats.org/officeDocument/2006/relationships/hyperlink" Target="https://www.ons.gov.uk/peoplepopulationandcommunity/healthandsocialcare/socialcare/articles/carehomesandestimatingtheselffundingpopulationengland/2022to2023" TargetMode="External"/><Relationship Id="rId6" Type="http://schemas.openxmlformats.org/officeDocument/2006/relationships/hyperlink" Target="https://www.rcn.org.uk/professional-development/publications/pub-006724" TargetMode="External"/><Relationship Id="rId7" Type="http://schemas.openxmlformats.org/officeDocument/2006/relationships/hyperlink" Target="https://www.weforum.org/agenda/2015/04/what-is-old-age/" TargetMode="External"/><Relationship Id="rId8" Type="http://schemas.openxmlformats.org/officeDocument/2006/relationships/hyperlink" Target="https://www.skillsforcare.org.uk/adult-social-care-workforce-data/Workforce-intelligence/publications/national-information/The-state-of-the-adult-social-care-sector-and-workforce-in-England.aspx" TargetMode="External"/></Relationships>
</file>

<file path=ppt/slides/_rels/slide29.xml.rels><?xml version="1.0" encoding="UTF-8" standalone="yes"?><Relationships xmlns="http://schemas.openxmlformats.org/package/2006/relationships"><Relationship Id="rId11" Type="http://schemas.openxmlformats.org/officeDocument/2006/relationships/hyperlink" Target="https://www.legislation.gov.uk/ukpga/2008/14/contents" TargetMode="External"/><Relationship Id="rId10" Type="http://schemas.openxmlformats.org/officeDocument/2006/relationships/hyperlink" Target="https://www.legislation.gov.uk/ukpga/2010/15/contents" TargetMode="External"/><Relationship Id="rId13" Type="http://schemas.openxmlformats.org/officeDocument/2006/relationships/hyperlink" Target="https://www.who.int/news-room/fact-sheets/detail/ageing-and-health" TargetMode="External"/><Relationship Id="rId12" Type="http://schemas.openxmlformats.org/officeDocument/2006/relationships/hyperlink" Target="https://www.who.int/publications/i/item/9789241547307" TargetMode="External"/><Relationship Id="rId1" Type="http://schemas.openxmlformats.org/officeDocument/2006/relationships/slideLayout" Target="../slideLayouts/slideLayout1.xml"/><Relationship Id="rId2" Type="http://schemas.openxmlformats.org/officeDocument/2006/relationships/notesSlide" Target="../notesSlides/notesSlide29.xml"/><Relationship Id="rId3" Type="http://schemas.openxmlformats.org/officeDocument/2006/relationships/hyperlink" Target="https://www.kingsfund.org.uk/projects/positions/social-care-funding-and-eligibility-criteria" TargetMode="External"/><Relationship Id="rId4" Type="http://schemas.openxmlformats.org/officeDocument/2006/relationships/hyperlink" Target="https://www.legislation.gov.uk/ukpga/2014/23/contents/enacted" TargetMode="External"/><Relationship Id="rId9" Type="http://schemas.openxmlformats.org/officeDocument/2006/relationships/hyperlink" Target="https://www.legislation.gov.uk" TargetMode="External"/><Relationship Id="rId5" Type="http://schemas.openxmlformats.org/officeDocument/2006/relationships/hyperlink" Target="https://www.legislation.gov.uk/ukpga/2015/9/contents/enacted" TargetMode="External"/><Relationship Id="rId6" Type="http://schemas.openxmlformats.org/officeDocument/2006/relationships/hyperlink" Target="https://www.legislation.gov.uk/ukpga/2022/31/contents/enacted" TargetMode="External"/><Relationship Id="rId7" Type="http://schemas.openxmlformats.org/officeDocument/2006/relationships/hyperlink" Target="https://www.legislation.gov.uk" TargetMode="External"/><Relationship Id="rId8" Type="http://schemas.openxmlformats.org/officeDocument/2006/relationships/hyperlink" Target="https://www.legislation.gov.uk"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1"/>
          <p:cNvSpPr/>
          <p:nvPr/>
        </p:nvSpPr>
        <p:spPr>
          <a:xfrm>
            <a:off x="0" y="1422526"/>
            <a:ext cx="8717684" cy="1754326"/>
          </a:xfrm>
          <a:prstGeom prst="rect">
            <a:avLst/>
          </a:prstGeom>
          <a:noFill/>
          <a:ln>
            <a:noFill/>
          </a:ln>
        </p:spPr>
        <p:txBody>
          <a:bodyPr anchorCtr="0" anchor="t" bIns="45700" lIns="91425" spcFirstLastPara="1" rIns="91425" wrap="square" tIns="45700">
            <a:spAutoFit/>
          </a:bodyPr>
          <a:lstStyle/>
          <a:p>
            <a:pPr indent="0" lvl="0" marL="0" rtl="0" algn="just">
              <a:spcBef>
                <a:spcPts val="600"/>
              </a:spcBef>
              <a:spcAft>
                <a:spcPts val="0"/>
              </a:spcAft>
              <a:buClr>
                <a:schemeClr val="dk1"/>
              </a:buClr>
              <a:buSzPts val="1100"/>
              <a:buFont typeface="Arial"/>
              <a:buNone/>
            </a:pPr>
            <a:r>
              <a:rPr b="1" lang="en-US" sz="3200">
                <a:solidFill>
                  <a:schemeClr val="lt1"/>
                </a:solidFill>
              </a:rPr>
              <a:t>Debate Presentation and supporting paper</a:t>
            </a:r>
            <a:endParaRPr b="1" sz="3200">
              <a:solidFill>
                <a:schemeClr val="lt1"/>
              </a:solidFill>
            </a:endParaRPr>
          </a:p>
          <a:p>
            <a:pPr indent="0" lvl="0" marL="0" rtl="0" algn="just">
              <a:spcBef>
                <a:spcPts val="600"/>
              </a:spcBef>
              <a:spcAft>
                <a:spcPts val="0"/>
              </a:spcAft>
              <a:buClr>
                <a:schemeClr val="dk1"/>
              </a:buClr>
              <a:buSzPts val="1100"/>
              <a:buFont typeface="Arial"/>
              <a:buNone/>
            </a:pPr>
            <a:r>
              <a:t/>
            </a:r>
            <a:endParaRPr b="1" sz="3200">
              <a:solidFill>
                <a:schemeClr val="lt1"/>
              </a:solidFill>
            </a:endParaRPr>
          </a:p>
          <a:p>
            <a:pPr indent="0" lvl="0" marL="0" rtl="0" algn="just">
              <a:spcBef>
                <a:spcPts val="600"/>
              </a:spcBef>
              <a:spcAft>
                <a:spcPts val="0"/>
              </a:spcAft>
              <a:buClr>
                <a:schemeClr val="dk1"/>
              </a:buClr>
              <a:buSzPts val="1100"/>
              <a:buFont typeface="Arial"/>
              <a:buNone/>
            </a:pPr>
            <a:r>
              <a:rPr b="1" lang="en-US" sz="3200">
                <a:solidFill>
                  <a:schemeClr val="lt1"/>
                </a:solidFill>
              </a:rPr>
              <a:t>Topic: “Remaining in your own home is best for everyone”</a:t>
            </a:r>
            <a:endParaRPr b="1" sz="3200">
              <a:solidFill>
                <a:schemeClr val="lt1"/>
              </a:solidFill>
            </a:endParaRPr>
          </a:p>
          <a:p>
            <a:pPr indent="0" lvl="0" marL="0" marR="0" rtl="0" algn="l">
              <a:lnSpc>
                <a:spcPct val="100000"/>
              </a:lnSpc>
              <a:spcBef>
                <a:spcPts val="600"/>
              </a:spcBef>
              <a:spcAft>
                <a:spcPts val="0"/>
              </a:spcAft>
              <a:buClr>
                <a:srgbClr val="000000"/>
              </a:buClr>
              <a:buSzPts val="3600"/>
              <a:buFont typeface="Arial"/>
              <a:buNone/>
            </a:pPr>
            <a:r>
              <a:rPr b="1" i="0" lang="en-US" sz="2400" u="none" cap="none" strike="noStrike">
                <a:solidFill>
                  <a:schemeClr val="lt1"/>
                </a:solidFill>
                <a:latin typeface="Arial"/>
                <a:ea typeface="Arial"/>
                <a:cs typeface="Arial"/>
                <a:sym typeface="Arial"/>
              </a:rPr>
              <a:t>Module Code:</a:t>
            </a:r>
            <a:r>
              <a:rPr b="0" i="0" lang="en-US" sz="2400" u="none" cap="none" strike="noStrike">
                <a:solidFill>
                  <a:schemeClr val="lt1"/>
                </a:solidFill>
                <a:latin typeface="Arial"/>
                <a:ea typeface="Arial"/>
                <a:cs typeface="Arial"/>
                <a:sym typeface="Arial"/>
              </a:rPr>
              <a:t> </a:t>
            </a:r>
            <a:r>
              <a:rPr b="1" i="0" lang="en-US" sz="2400" u="none" cap="none" strike="noStrike">
                <a:solidFill>
                  <a:schemeClr val="lt1"/>
                </a:solidFill>
              </a:rPr>
              <a:t>BMHP6009</a:t>
            </a:r>
            <a:endParaRPr b="1" i="0" sz="2400" u="none" cap="none" strike="noStrike">
              <a:solidFill>
                <a:schemeClr val="lt1"/>
              </a:solidFill>
            </a:endParaRPr>
          </a:p>
        </p:txBody>
      </p:sp>
      <p:pic>
        <p:nvPicPr>
          <p:cNvPr descr="A Guide to Domiciliary Care | Domiciliary Care Services" id="152" name="Google Shape;152;p1"/>
          <p:cNvPicPr preferRelativeResize="0"/>
          <p:nvPr/>
        </p:nvPicPr>
        <p:blipFill rotWithShape="1">
          <a:blip r:embed="rId3">
            <a:alphaModFix/>
          </a:blip>
          <a:srcRect b="0" l="0" r="0" t="0"/>
          <a:stretch/>
        </p:blipFill>
        <p:spPr>
          <a:xfrm>
            <a:off x="6810375" y="1422526"/>
            <a:ext cx="5381625" cy="5381625"/>
          </a:xfrm>
          <a:prstGeom prst="rect">
            <a:avLst/>
          </a:prstGeom>
          <a:noFill/>
          <a:ln>
            <a:noFill/>
          </a:ln>
        </p:spPr>
      </p:pic>
      <p:sp>
        <p:nvSpPr>
          <p:cNvPr id="153" name="Google Shape;153;p1"/>
          <p:cNvSpPr/>
          <p:nvPr/>
        </p:nvSpPr>
        <p:spPr>
          <a:xfrm>
            <a:off x="367650" y="4287375"/>
            <a:ext cx="7215900" cy="2192100"/>
          </a:xfrm>
          <a:prstGeom prst="rect">
            <a:avLst/>
          </a:prstGeom>
          <a:noFill/>
          <a:ln cap="rnd" cmpd="sng" w="1905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4000"/>
              <a:buFont typeface="Arial"/>
              <a:buNone/>
            </a:pPr>
            <a:r>
              <a:rPr b="0" i="0" lang="en-US" sz="2400" u="none" cap="none" strike="noStrike">
                <a:solidFill>
                  <a:schemeClr val="lt1"/>
                </a:solidFill>
                <a:latin typeface="Century Gothic"/>
                <a:ea typeface="Century Gothic"/>
                <a:cs typeface="Century Gothic"/>
                <a:sym typeface="Century Gothic"/>
              </a:rPr>
              <a:t>Presented by: Jubli Aktar (2128699)</a:t>
            </a:r>
            <a:endParaRPr sz="2400">
              <a:solidFill>
                <a:schemeClr val="lt1"/>
              </a:solidFill>
              <a:latin typeface="Century Gothic"/>
              <a:ea typeface="Century Gothic"/>
              <a:cs typeface="Century Gothic"/>
              <a:sym typeface="Century Gothic"/>
            </a:endParaRPr>
          </a:p>
          <a:p>
            <a:pPr indent="0" lvl="0" marL="1828800" marR="0" rtl="0" algn="l">
              <a:lnSpc>
                <a:spcPct val="100000"/>
              </a:lnSpc>
              <a:spcBef>
                <a:spcPts val="0"/>
              </a:spcBef>
              <a:spcAft>
                <a:spcPts val="0"/>
              </a:spcAft>
              <a:buClr>
                <a:srgbClr val="000000"/>
              </a:buClr>
              <a:buSzPts val="4000"/>
              <a:buFont typeface="Arial"/>
              <a:buNone/>
            </a:pPr>
            <a:r>
              <a:rPr lang="en-US" sz="2400">
                <a:solidFill>
                  <a:schemeClr val="lt1"/>
                </a:solidFill>
                <a:latin typeface="Century Gothic"/>
                <a:ea typeface="Century Gothic"/>
                <a:cs typeface="Century Gothic"/>
                <a:sym typeface="Century Gothic"/>
              </a:rPr>
              <a:t>    Sumi Ascension</a:t>
            </a:r>
            <a:r>
              <a:rPr b="0" i="0" lang="en-US" sz="2400" u="none" cap="none" strike="noStrike">
                <a:solidFill>
                  <a:schemeClr val="lt1"/>
                </a:solidFill>
                <a:latin typeface="Century Gothic"/>
                <a:ea typeface="Century Gothic"/>
                <a:cs typeface="Century Gothic"/>
                <a:sym typeface="Century Gothic"/>
              </a:rPr>
              <a:t> (2130237)</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4000"/>
              <a:buFont typeface="Arial"/>
              <a:buNone/>
            </a:pPr>
            <a:r>
              <a:t/>
            </a:r>
            <a:endParaRPr sz="2400">
              <a:solidFill>
                <a:schemeClr val="lt1"/>
              </a:solidFill>
            </a:endParaRPr>
          </a:p>
          <a:p>
            <a:pPr indent="0" lvl="0" marL="0" marR="0" rtl="0" algn="l">
              <a:lnSpc>
                <a:spcPct val="100000"/>
              </a:lnSpc>
              <a:spcBef>
                <a:spcPts val="0"/>
              </a:spcBef>
              <a:spcAft>
                <a:spcPts val="0"/>
              </a:spcAft>
              <a:buClr>
                <a:srgbClr val="000000"/>
              </a:buClr>
              <a:buSzPts val="4000"/>
              <a:buFont typeface="Arial"/>
              <a:buNone/>
            </a:pPr>
            <a:r>
              <a:rPr lang="en-US" sz="2400">
                <a:solidFill>
                  <a:schemeClr val="lt1"/>
                </a:solidFill>
              </a:rPr>
              <a:t>Presented to: Joanne Davies/Liz Tilly</a:t>
            </a:r>
            <a:endParaRPr b="0" i="0" sz="2400" u="none" cap="none" strike="noStrike">
              <a:solidFill>
                <a:schemeClr val="lt1"/>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2"/>
          <p:cNvSpPr/>
          <p:nvPr/>
        </p:nvSpPr>
        <p:spPr>
          <a:xfrm>
            <a:off x="113121" y="122548"/>
            <a:ext cx="10143242" cy="961534"/>
          </a:xfrm>
          <a:prstGeom prst="rect">
            <a:avLst/>
          </a:prstGeom>
          <a:solidFill>
            <a:srgbClr val="00B050"/>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entury Gothic"/>
              <a:ea typeface="Century Gothic"/>
              <a:cs typeface="Century Gothic"/>
              <a:sym typeface="Century Gothic"/>
            </a:endParaRPr>
          </a:p>
        </p:txBody>
      </p:sp>
      <p:sp>
        <p:nvSpPr>
          <p:cNvPr id="159" name="Google Shape;159;p2"/>
          <p:cNvSpPr txBox="1"/>
          <p:nvPr/>
        </p:nvSpPr>
        <p:spPr>
          <a:xfrm>
            <a:off x="3723588" y="187816"/>
            <a:ext cx="4374037" cy="83099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4800"/>
              <a:buFont typeface="Arial"/>
              <a:buNone/>
            </a:pPr>
            <a:r>
              <a:rPr b="1" i="0" lang="en-US" sz="4800" u="none" cap="none" strike="noStrike">
                <a:solidFill>
                  <a:schemeClr val="lt1"/>
                </a:solidFill>
                <a:latin typeface="Century Gothic"/>
                <a:ea typeface="Century Gothic"/>
                <a:cs typeface="Century Gothic"/>
                <a:sym typeface="Century Gothic"/>
              </a:rPr>
              <a:t>Introduction</a:t>
            </a:r>
            <a:endParaRPr b="0" i="0" sz="4800" u="none" cap="none" strike="noStrike">
              <a:solidFill>
                <a:schemeClr val="lt1"/>
              </a:solidFill>
              <a:latin typeface="Century Gothic"/>
              <a:ea typeface="Century Gothic"/>
              <a:cs typeface="Century Gothic"/>
              <a:sym typeface="Century Gothic"/>
            </a:endParaRPr>
          </a:p>
        </p:txBody>
      </p:sp>
      <p:pic>
        <p:nvPicPr>
          <p:cNvPr descr="A Guide to Domiciliary Care | Domiciliary Care Services" id="160" name="Google Shape;160;p2"/>
          <p:cNvPicPr preferRelativeResize="0"/>
          <p:nvPr/>
        </p:nvPicPr>
        <p:blipFill rotWithShape="1">
          <a:blip r:embed="rId3">
            <a:alphaModFix/>
          </a:blip>
          <a:srcRect b="0" l="0" r="0" t="0"/>
          <a:stretch/>
        </p:blipFill>
        <p:spPr>
          <a:xfrm>
            <a:off x="6421765" y="1353827"/>
            <a:ext cx="5381625" cy="5381625"/>
          </a:xfrm>
          <a:prstGeom prst="rect">
            <a:avLst/>
          </a:prstGeom>
          <a:noFill/>
          <a:ln>
            <a:noFill/>
          </a:ln>
        </p:spPr>
      </p:pic>
      <p:sp>
        <p:nvSpPr>
          <p:cNvPr id="161" name="Google Shape;161;p2"/>
          <p:cNvSpPr/>
          <p:nvPr/>
        </p:nvSpPr>
        <p:spPr>
          <a:xfrm>
            <a:off x="199350" y="1592429"/>
            <a:ext cx="6096000" cy="30666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800"/>
              <a:buFont typeface="Arial"/>
              <a:buNone/>
            </a:pPr>
            <a:r>
              <a:rPr b="0" i="0" lang="en-US" sz="2000" u="none" cap="none" strike="noStrike">
                <a:solidFill>
                  <a:schemeClr val="lt1"/>
                </a:solidFill>
                <a:latin typeface="Arial"/>
                <a:ea typeface="Arial"/>
                <a:cs typeface="Arial"/>
                <a:sym typeface="Arial"/>
              </a:rPr>
              <a:t>This presentation will cover:</a:t>
            </a:r>
            <a:endParaRPr b="0" i="0" sz="2000" u="none" cap="none" strike="noStrike">
              <a:solidFill>
                <a:srgbClr val="000000"/>
              </a:solidFill>
              <a:latin typeface="Arial"/>
              <a:ea typeface="Arial"/>
              <a:cs typeface="Arial"/>
              <a:sym typeface="Arial"/>
            </a:endParaRPr>
          </a:p>
          <a:p>
            <a:pPr indent="-234950" lvl="1" marL="742950" marR="0" rtl="0" algn="l">
              <a:lnSpc>
                <a:spcPct val="100000"/>
              </a:lnSpc>
              <a:spcBef>
                <a:spcPts val="0"/>
              </a:spcBef>
              <a:spcAft>
                <a:spcPts val="0"/>
              </a:spcAft>
              <a:buClr>
                <a:schemeClr val="lt1"/>
              </a:buClr>
              <a:buSzPts val="2000"/>
              <a:buFont typeface="Arial"/>
              <a:buChar char="•"/>
            </a:pPr>
            <a:r>
              <a:rPr b="0" i="0" lang="en-US" sz="2000" u="none" cap="none" strike="noStrike">
                <a:solidFill>
                  <a:schemeClr val="lt1"/>
                </a:solidFill>
                <a:latin typeface="Arial"/>
                <a:ea typeface="Arial"/>
                <a:cs typeface="Arial"/>
                <a:sym typeface="Arial"/>
              </a:rPr>
              <a:t>Definition of domiciliary and residential care</a:t>
            </a:r>
            <a:endParaRPr b="0" i="0" sz="2000" u="none" cap="none" strike="noStrike">
              <a:solidFill>
                <a:srgbClr val="000000"/>
              </a:solidFill>
              <a:latin typeface="Arial"/>
              <a:ea typeface="Arial"/>
              <a:cs typeface="Arial"/>
              <a:sym typeface="Arial"/>
            </a:endParaRPr>
          </a:p>
          <a:p>
            <a:pPr indent="-234950" lvl="1" marL="742950" marR="0" rtl="0" algn="l">
              <a:lnSpc>
                <a:spcPct val="100000"/>
              </a:lnSpc>
              <a:spcBef>
                <a:spcPts val="0"/>
              </a:spcBef>
              <a:spcAft>
                <a:spcPts val="0"/>
              </a:spcAft>
              <a:buClr>
                <a:schemeClr val="lt1"/>
              </a:buClr>
              <a:buSzPts val="2000"/>
              <a:buFont typeface="Arial"/>
              <a:buChar char="•"/>
            </a:pPr>
            <a:r>
              <a:rPr b="0" i="0" lang="en-US" sz="2000" u="none" cap="none" strike="noStrike">
                <a:solidFill>
                  <a:schemeClr val="lt1"/>
                </a:solidFill>
                <a:latin typeface="Arial"/>
                <a:ea typeface="Arial"/>
                <a:cs typeface="Arial"/>
                <a:sym typeface="Arial"/>
              </a:rPr>
              <a:t>Benefits and challenges</a:t>
            </a:r>
            <a:endParaRPr b="0" i="0" sz="2000" u="none" cap="none" strike="noStrike">
              <a:solidFill>
                <a:schemeClr val="lt1"/>
              </a:solidFill>
              <a:latin typeface="Arial"/>
              <a:ea typeface="Arial"/>
              <a:cs typeface="Arial"/>
              <a:sym typeface="Arial"/>
            </a:endParaRPr>
          </a:p>
          <a:p>
            <a:pPr indent="-234950" lvl="1" marL="742950" marR="0" rtl="0" algn="l">
              <a:lnSpc>
                <a:spcPct val="100000"/>
              </a:lnSpc>
              <a:spcBef>
                <a:spcPts val="0"/>
              </a:spcBef>
              <a:spcAft>
                <a:spcPts val="0"/>
              </a:spcAft>
              <a:buClr>
                <a:schemeClr val="lt1"/>
              </a:buClr>
              <a:buSzPts val="2000"/>
              <a:buFont typeface="Arial"/>
              <a:buChar char="•"/>
            </a:pPr>
            <a:r>
              <a:rPr b="0" i="0" lang="en-US" sz="2000" u="none" cap="none" strike="noStrike">
                <a:solidFill>
                  <a:schemeClr val="lt1"/>
                </a:solidFill>
                <a:latin typeface="Arial"/>
                <a:ea typeface="Arial"/>
                <a:cs typeface="Arial"/>
                <a:sym typeface="Arial"/>
              </a:rPr>
              <a:t>Funding options</a:t>
            </a:r>
            <a:endParaRPr sz="2000">
              <a:solidFill>
                <a:schemeClr val="lt1"/>
              </a:solidFill>
            </a:endParaRPr>
          </a:p>
          <a:p>
            <a:pPr indent="-234950" lvl="1" marL="742950" marR="0" rtl="0" algn="l">
              <a:lnSpc>
                <a:spcPct val="100000"/>
              </a:lnSpc>
              <a:spcBef>
                <a:spcPts val="0"/>
              </a:spcBef>
              <a:spcAft>
                <a:spcPts val="0"/>
              </a:spcAft>
              <a:buClr>
                <a:schemeClr val="lt1"/>
              </a:buClr>
              <a:buSzPts val="2000"/>
              <a:buFont typeface="Arial"/>
              <a:buChar char="•"/>
            </a:pPr>
            <a:r>
              <a:rPr lang="en-US" sz="2000">
                <a:solidFill>
                  <a:schemeClr val="lt1"/>
                </a:solidFill>
              </a:rPr>
              <a:t>Gap between need and availability of care</a:t>
            </a:r>
            <a:endParaRPr sz="2000">
              <a:solidFill>
                <a:schemeClr val="lt1"/>
              </a:solidFill>
            </a:endParaRPr>
          </a:p>
          <a:p>
            <a:pPr indent="-234950" lvl="1" marL="742950" marR="0" rtl="0" algn="l">
              <a:lnSpc>
                <a:spcPct val="100000"/>
              </a:lnSpc>
              <a:spcBef>
                <a:spcPts val="0"/>
              </a:spcBef>
              <a:spcAft>
                <a:spcPts val="0"/>
              </a:spcAft>
              <a:buClr>
                <a:schemeClr val="lt1"/>
              </a:buClr>
              <a:buSzPts val="2000"/>
              <a:buFont typeface="Arial"/>
              <a:buChar char="•"/>
            </a:pPr>
            <a:r>
              <a:rPr lang="en-US" sz="2000">
                <a:solidFill>
                  <a:schemeClr val="lt1"/>
                </a:solidFill>
              </a:rPr>
              <a:t>L</a:t>
            </a:r>
            <a:r>
              <a:rPr b="0" i="0" lang="en-US" sz="2000" u="none" cap="none" strike="noStrike">
                <a:solidFill>
                  <a:schemeClr val="lt1"/>
                </a:solidFill>
                <a:latin typeface="Arial"/>
                <a:ea typeface="Arial"/>
                <a:cs typeface="Arial"/>
                <a:sym typeface="Arial"/>
              </a:rPr>
              <a:t>egislation</a:t>
            </a:r>
            <a:r>
              <a:rPr lang="en-US" sz="2000">
                <a:solidFill>
                  <a:schemeClr val="lt1"/>
                </a:solidFill>
              </a:rPr>
              <a:t>, </a:t>
            </a:r>
            <a:r>
              <a:rPr b="0" i="0" lang="en-US" sz="2000" u="none" cap="none" strike="noStrike">
                <a:solidFill>
                  <a:schemeClr val="lt1"/>
                </a:solidFill>
                <a:latin typeface="Arial"/>
                <a:ea typeface="Arial"/>
                <a:cs typeface="Arial"/>
                <a:sym typeface="Arial"/>
              </a:rPr>
              <a:t>policies and </a:t>
            </a:r>
            <a:r>
              <a:rPr lang="en-US" sz="2000">
                <a:solidFill>
                  <a:schemeClr val="lt1"/>
                </a:solidFill>
              </a:rPr>
              <a:t>theories of ageing</a:t>
            </a:r>
            <a:endParaRPr sz="2000">
              <a:solidFill>
                <a:schemeClr val="lt1"/>
              </a:solidFill>
            </a:endParaRPr>
          </a:p>
          <a:p>
            <a:pPr indent="-234950" lvl="1" marL="742950" marR="0" rtl="0" algn="l">
              <a:lnSpc>
                <a:spcPct val="100000"/>
              </a:lnSpc>
              <a:spcBef>
                <a:spcPts val="0"/>
              </a:spcBef>
              <a:spcAft>
                <a:spcPts val="0"/>
              </a:spcAft>
              <a:buClr>
                <a:schemeClr val="lt1"/>
              </a:buClr>
              <a:buSzPts val="2000"/>
              <a:buChar char="•"/>
            </a:pPr>
            <a:r>
              <a:rPr lang="en-US" sz="2000">
                <a:solidFill>
                  <a:schemeClr val="lt1"/>
                </a:solidFill>
              </a:rPr>
              <a:t>Recommendation</a:t>
            </a:r>
            <a:endParaRPr sz="2000">
              <a:solidFill>
                <a:schemeClr val="lt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3"/>
          <p:cNvSpPr/>
          <p:nvPr/>
        </p:nvSpPr>
        <p:spPr>
          <a:xfrm>
            <a:off x="113121" y="122548"/>
            <a:ext cx="10143242" cy="961534"/>
          </a:xfrm>
          <a:prstGeom prst="rect">
            <a:avLst/>
          </a:prstGeom>
          <a:solidFill>
            <a:srgbClr val="00B050"/>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entury Gothic"/>
              <a:ea typeface="Century Gothic"/>
              <a:cs typeface="Century Gothic"/>
              <a:sym typeface="Century Gothic"/>
            </a:endParaRPr>
          </a:p>
        </p:txBody>
      </p:sp>
      <p:sp>
        <p:nvSpPr>
          <p:cNvPr id="167" name="Google Shape;167;p3"/>
          <p:cNvSpPr txBox="1"/>
          <p:nvPr/>
        </p:nvSpPr>
        <p:spPr>
          <a:xfrm>
            <a:off x="388610" y="187816"/>
            <a:ext cx="9669790" cy="83099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4800"/>
              <a:buFont typeface="Arial"/>
              <a:buNone/>
            </a:pPr>
            <a:r>
              <a:rPr b="1" i="0" lang="en-US" sz="4800" u="none" cap="none" strike="noStrike">
                <a:solidFill>
                  <a:schemeClr val="lt1"/>
                </a:solidFill>
                <a:latin typeface="Century Gothic"/>
                <a:ea typeface="Century Gothic"/>
                <a:cs typeface="Century Gothic"/>
                <a:sym typeface="Century Gothic"/>
              </a:rPr>
              <a:t>Definition of Domiciliary Care</a:t>
            </a:r>
            <a:endParaRPr b="0" i="0" sz="4800" u="none" cap="none" strike="noStrike">
              <a:solidFill>
                <a:schemeClr val="lt1"/>
              </a:solidFill>
              <a:latin typeface="Century Gothic"/>
              <a:ea typeface="Century Gothic"/>
              <a:cs typeface="Century Gothic"/>
              <a:sym typeface="Century Gothic"/>
            </a:endParaRPr>
          </a:p>
        </p:txBody>
      </p:sp>
      <p:sp>
        <p:nvSpPr>
          <p:cNvPr id="168" name="Google Shape;168;p3"/>
          <p:cNvSpPr/>
          <p:nvPr/>
        </p:nvSpPr>
        <p:spPr>
          <a:xfrm>
            <a:off x="113133" y="1828808"/>
            <a:ext cx="6711900" cy="3112200"/>
          </a:xfrm>
          <a:prstGeom prst="rect">
            <a:avLst/>
          </a:prstGeom>
          <a:solidFill>
            <a:srgbClr val="002060"/>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260350" lvl="0" marL="285750" rtl="0" algn="just">
              <a:spcBef>
                <a:spcPts val="0"/>
              </a:spcBef>
              <a:spcAft>
                <a:spcPts val="0"/>
              </a:spcAft>
              <a:buClr>
                <a:schemeClr val="lt1"/>
              </a:buClr>
              <a:buSzPts val="1400"/>
              <a:buChar char="•"/>
            </a:pPr>
            <a:r>
              <a:rPr lang="en-US">
                <a:solidFill>
                  <a:schemeClr val="lt1"/>
                </a:solidFill>
                <a:latin typeface="Century Gothic"/>
                <a:ea typeface="Century Gothic"/>
                <a:cs typeface="Century Gothic"/>
                <a:sym typeface="Century Gothic"/>
              </a:rPr>
              <a:t>Home care or domiciliary care involves helping the elderly in their homes with personal care, daily living needs, and medical needs (Age UK, 2023)​.</a:t>
            </a:r>
            <a:endParaRPr>
              <a:solidFill>
                <a:schemeClr val="dk1"/>
              </a:solidFill>
            </a:endParaRPr>
          </a:p>
          <a:p>
            <a:pPr indent="-171450" lvl="0" marL="285750" rtl="0" algn="just">
              <a:spcBef>
                <a:spcPts val="0"/>
              </a:spcBef>
              <a:spcAft>
                <a:spcPts val="0"/>
              </a:spcAft>
              <a:buClr>
                <a:schemeClr val="lt1"/>
              </a:buClr>
              <a:buSzPts val="1800"/>
              <a:buFont typeface="Arial"/>
              <a:buNone/>
            </a:pPr>
            <a:r>
              <a:t/>
            </a:r>
            <a:endParaRPr>
              <a:solidFill>
                <a:schemeClr val="lt1"/>
              </a:solidFill>
              <a:latin typeface="Century Gothic"/>
              <a:ea typeface="Century Gothic"/>
              <a:cs typeface="Century Gothic"/>
              <a:sym typeface="Century Gothic"/>
            </a:endParaRPr>
          </a:p>
          <a:p>
            <a:pPr indent="-260350" lvl="0" marL="285750" rtl="0" algn="just">
              <a:spcBef>
                <a:spcPts val="0"/>
              </a:spcBef>
              <a:spcAft>
                <a:spcPts val="0"/>
              </a:spcAft>
              <a:buClr>
                <a:schemeClr val="lt1"/>
              </a:buClr>
              <a:buSzPts val="1400"/>
              <a:buChar char="•"/>
            </a:pPr>
            <a:r>
              <a:rPr lang="en-US">
                <a:solidFill>
                  <a:schemeClr val="lt1"/>
                </a:solidFill>
                <a:latin typeface="Century Gothic"/>
                <a:ea typeface="Century Gothic"/>
                <a:cs typeface="Century Gothic"/>
                <a:sym typeface="Century Gothic"/>
              </a:rPr>
              <a:t>Increasingly popular due to the growing elderly population and preference to live at home.</a:t>
            </a:r>
            <a:endParaRPr>
              <a:solidFill>
                <a:schemeClr val="dk1"/>
              </a:solidFill>
            </a:endParaRPr>
          </a:p>
          <a:p>
            <a:pPr indent="0" lvl="0" marL="0" marR="0" rtl="0" algn="just">
              <a:lnSpc>
                <a:spcPct val="100000"/>
              </a:lnSpc>
              <a:spcBef>
                <a:spcPts val="0"/>
              </a:spcBef>
              <a:spcAft>
                <a:spcPts val="0"/>
              </a:spcAft>
              <a:buClr>
                <a:srgbClr val="000000"/>
              </a:buClr>
              <a:buSzPts val="1800"/>
              <a:buFont typeface="Arial"/>
              <a:buNone/>
            </a:pPr>
            <a:r>
              <a:t/>
            </a:r>
            <a:endParaRPr>
              <a:solidFill>
                <a:schemeClr val="lt1"/>
              </a:solidFill>
              <a:latin typeface="Century Gothic"/>
              <a:ea typeface="Century Gothic"/>
              <a:cs typeface="Century Gothic"/>
              <a:sym typeface="Century Gothic"/>
            </a:endParaRPr>
          </a:p>
          <a:p>
            <a:pPr indent="0" lvl="0" marL="0" marR="0" rtl="0" algn="just">
              <a:lnSpc>
                <a:spcPct val="100000"/>
              </a:lnSpc>
              <a:spcBef>
                <a:spcPts val="0"/>
              </a:spcBef>
              <a:spcAft>
                <a:spcPts val="0"/>
              </a:spcAft>
              <a:buClr>
                <a:srgbClr val="000000"/>
              </a:buClr>
              <a:buSzPts val="1800"/>
              <a:buFont typeface="Arial"/>
              <a:buNone/>
            </a:pPr>
            <a:r>
              <a:rPr b="0" i="0" lang="en-US" u="none" cap="none" strike="noStrike">
                <a:solidFill>
                  <a:schemeClr val="lt1"/>
                </a:solidFill>
                <a:latin typeface="Century Gothic"/>
                <a:ea typeface="Century Gothic"/>
                <a:cs typeface="Century Gothic"/>
                <a:sym typeface="Century Gothic"/>
              </a:rPr>
              <a:t>Includes:</a:t>
            </a:r>
            <a:endParaRPr b="0" i="0" u="none" cap="none" strike="noStrike">
              <a:solidFill>
                <a:srgbClr val="000000"/>
              </a:solidFill>
              <a:latin typeface="Arial"/>
              <a:ea typeface="Arial"/>
              <a:cs typeface="Arial"/>
              <a:sym typeface="Arial"/>
            </a:endParaRPr>
          </a:p>
          <a:p>
            <a:pPr indent="-260350" lvl="0" marL="285750" marR="0" rtl="0" algn="just">
              <a:lnSpc>
                <a:spcPct val="100000"/>
              </a:lnSpc>
              <a:spcBef>
                <a:spcPts val="0"/>
              </a:spcBef>
              <a:spcAft>
                <a:spcPts val="0"/>
              </a:spcAft>
              <a:buClr>
                <a:schemeClr val="lt1"/>
              </a:buClr>
              <a:buSzPts val="1400"/>
              <a:buFont typeface="Arial"/>
              <a:buChar char="•"/>
            </a:pPr>
            <a:r>
              <a:rPr b="0" i="0" lang="en-US" u="none" cap="none" strike="noStrike">
                <a:solidFill>
                  <a:schemeClr val="lt1"/>
                </a:solidFill>
                <a:latin typeface="Century Gothic"/>
                <a:ea typeface="Century Gothic"/>
                <a:cs typeface="Century Gothic"/>
                <a:sym typeface="Century Gothic"/>
              </a:rPr>
              <a:t>Personal care (e.g., bathing, dressing)</a:t>
            </a:r>
            <a:endParaRPr b="0" i="0" u="none" cap="none" strike="noStrike">
              <a:solidFill>
                <a:srgbClr val="000000"/>
              </a:solidFill>
              <a:latin typeface="Arial"/>
              <a:ea typeface="Arial"/>
              <a:cs typeface="Arial"/>
              <a:sym typeface="Arial"/>
            </a:endParaRPr>
          </a:p>
          <a:p>
            <a:pPr indent="-260350" lvl="0" marL="285750" marR="0" rtl="0" algn="just">
              <a:lnSpc>
                <a:spcPct val="100000"/>
              </a:lnSpc>
              <a:spcBef>
                <a:spcPts val="0"/>
              </a:spcBef>
              <a:spcAft>
                <a:spcPts val="0"/>
              </a:spcAft>
              <a:buClr>
                <a:schemeClr val="lt1"/>
              </a:buClr>
              <a:buSzPts val="1400"/>
              <a:buFont typeface="Arial"/>
              <a:buChar char="•"/>
            </a:pPr>
            <a:r>
              <a:rPr b="0" i="0" lang="en-US" u="none" cap="none" strike="noStrike">
                <a:solidFill>
                  <a:schemeClr val="lt1"/>
                </a:solidFill>
                <a:latin typeface="Century Gothic"/>
                <a:ea typeface="Century Gothic"/>
                <a:cs typeface="Century Gothic"/>
                <a:sym typeface="Century Gothic"/>
              </a:rPr>
              <a:t>Household chores (e.g., cleaning, cooking)</a:t>
            </a:r>
            <a:endParaRPr b="0" i="0" u="none" cap="none" strike="noStrike">
              <a:solidFill>
                <a:srgbClr val="000000"/>
              </a:solidFill>
              <a:latin typeface="Arial"/>
              <a:ea typeface="Arial"/>
              <a:cs typeface="Arial"/>
              <a:sym typeface="Arial"/>
            </a:endParaRPr>
          </a:p>
          <a:p>
            <a:pPr indent="-260350" lvl="0" marL="285750" marR="0" rtl="0" algn="just">
              <a:lnSpc>
                <a:spcPct val="100000"/>
              </a:lnSpc>
              <a:spcBef>
                <a:spcPts val="0"/>
              </a:spcBef>
              <a:spcAft>
                <a:spcPts val="0"/>
              </a:spcAft>
              <a:buClr>
                <a:schemeClr val="lt1"/>
              </a:buClr>
              <a:buSzPts val="1400"/>
              <a:buFont typeface="Arial"/>
              <a:buChar char="•"/>
            </a:pPr>
            <a:r>
              <a:rPr b="0" i="0" lang="en-US" u="none" cap="none" strike="noStrike">
                <a:solidFill>
                  <a:schemeClr val="lt1"/>
                </a:solidFill>
                <a:latin typeface="Century Gothic"/>
                <a:ea typeface="Century Gothic"/>
                <a:cs typeface="Century Gothic"/>
                <a:sym typeface="Century Gothic"/>
              </a:rPr>
              <a:t>Medical care (e.g., medication administration, managing chronic conditions) (NICE, 2022)​</a:t>
            </a:r>
            <a:endParaRPr b="0" i="0" u="none" cap="none" strike="noStrike">
              <a:solidFill>
                <a:srgbClr val="000000"/>
              </a:solidFill>
              <a:latin typeface="Arial"/>
              <a:ea typeface="Arial"/>
              <a:cs typeface="Arial"/>
              <a:sym typeface="Arial"/>
            </a:endParaRPr>
          </a:p>
        </p:txBody>
      </p:sp>
      <p:sp>
        <p:nvSpPr>
          <p:cNvPr id="169" name="Google Shape;169;p3"/>
          <p:cNvSpPr/>
          <p:nvPr/>
        </p:nvSpPr>
        <p:spPr>
          <a:xfrm>
            <a:off x="754144" y="1432874"/>
            <a:ext cx="5769204" cy="395926"/>
          </a:xfrm>
          <a:prstGeom prst="roundRect">
            <a:avLst>
              <a:gd fmla="val 16667" name="adj"/>
            </a:avLst>
          </a:prstGeom>
          <a:solidFill>
            <a:srgbClr val="00B050"/>
          </a:solidFill>
          <a:ln cap="rnd" cmpd="sng" w="19050">
            <a:solidFill>
              <a:srgbClr val="800F0D"/>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0" i="0" lang="en-US" sz="1800" u="none" cap="none" strike="noStrike">
                <a:solidFill>
                  <a:schemeClr val="lt1"/>
                </a:solidFill>
                <a:latin typeface="Century Gothic"/>
                <a:ea typeface="Century Gothic"/>
                <a:cs typeface="Century Gothic"/>
                <a:sym typeface="Century Gothic"/>
              </a:rPr>
              <a:t>Service provided in the individual's home.</a:t>
            </a:r>
            <a:endParaRPr b="0" i="0" sz="1800" u="none" cap="none" strike="noStrike">
              <a:solidFill>
                <a:schemeClr val="lt1"/>
              </a:solidFill>
              <a:latin typeface="Century Gothic"/>
              <a:ea typeface="Century Gothic"/>
              <a:cs typeface="Century Gothic"/>
              <a:sym typeface="Century Gothic"/>
            </a:endParaRPr>
          </a:p>
        </p:txBody>
      </p:sp>
      <p:sp>
        <p:nvSpPr>
          <p:cNvPr id="170" name="Google Shape;170;p3"/>
          <p:cNvSpPr/>
          <p:nvPr/>
        </p:nvSpPr>
        <p:spPr>
          <a:xfrm>
            <a:off x="113121" y="5029916"/>
            <a:ext cx="6711900" cy="1640400"/>
          </a:xfrm>
          <a:prstGeom prst="roundRect">
            <a:avLst>
              <a:gd fmla="val 16667" name="adj"/>
            </a:avLst>
          </a:prstGeom>
          <a:solidFill>
            <a:srgbClr val="00B050"/>
          </a:solidFill>
          <a:ln cap="rnd" cmpd="sng" w="19050">
            <a:solidFill>
              <a:srgbClr val="800F0D"/>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3200"/>
              <a:buFont typeface="Arial"/>
              <a:buNone/>
            </a:pPr>
            <a:r>
              <a:rPr b="1" i="0" lang="en-US" sz="2000" u="none" cap="none" strike="noStrike">
                <a:solidFill>
                  <a:schemeClr val="lt1"/>
                </a:solidFill>
                <a:latin typeface="Century Gothic"/>
                <a:ea typeface="Century Gothic"/>
                <a:cs typeface="Century Gothic"/>
                <a:sym typeface="Century Gothic"/>
              </a:rPr>
              <a:t>Aim: Enable autonomy and quality of life in a familiar environment</a:t>
            </a:r>
            <a:endParaRPr b="0" i="0" sz="2000" u="none" cap="none" strike="noStrike">
              <a:solidFill>
                <a:srgbClr val="000000"/>
              </a:solidFill>
              <a:latin typeface="Arial"/>
              <a:ea typeface="Arial"/>
              <a:cs typeface="Arial"/>
              <a:sym typeface="Arial"/>
            </a:endParaRPr>
          </a:p>
        </p:txBody>
      </p:sp>
      <p:pic>
        <p:nvPicPr>
          <p:cNvPr descr="Aged Care Services | Mallee Track Health and Community Service" id="171" name="Google Shape;171;p3"/>
          <p:cNvPicPr preferRelativeResize="0"/>
          <p:nvPr/>
        </p:nvPicPr>
        <p:blipFill rotWithShape="1">
          <a:blip r:embed="rId3">
            <a:alphaModFix/>
          </a:blip>
          <a:srcRect b="0" l="0" r="0" t="0"/>
          <a:stretch/>
        </p:blipFill>
        <p:spPr>
          <a:xfrm>
            <a:off x="6523348" y="1707659"/>
            <a:ext cx="5715000" cy="49625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4"/>
          <p:cNvSpPr/>
          <p:nvPr/>
        </p:nvSpPr>
        <p:spPr>
          <a:xfrm>
            <a:off x="113121" y="122548"/>
            <a:ext cx="10143242" cy="961534"/>
          </a:xfrm>
          <a:prstGeom prst="rect">
            <a:avLst/>
          </a:prstGeom>
          <a:solidFill>
            <a:srgbClr val="00B050"/>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entury Gothic"/>
              <a:ea typeface="Century Gothic"/>
              <a:cs typeface="Century Gothic"/>
              <a:sym typeface="Century Gothic"/>
            </a:endParaRPr>
          </a:p>
        </p:txBody>
      </p:sp>
      <p:sp>
        <p:nvSpPr>
          <p:cNvPr id="177" name="Google Shape;177;p4"/>
          <p:cNvSpPr txBox="1"/>
          <p:nvPr/>
        </p:nvSpPr>
        <p:spPr>
          <a:xfrm>
            <a:off x="388610" y="187816"/>
            <a:ext cx="9669790" cy="83099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4800"/>
              <a:buFont typeface="Arial"/>
              <a:buNone/>
            </a:pPr>
            <a:r>
              <a:rPr b="1" i="0" lang="en-US" sz="4800" u="none" cap="none" strike="noStrike">
                <a:solidFill>
                  <a:schemeClr val="lt1"/>
                </a:solidFill>
                <a:latin typeface="Century Gothic"/>
                <a:ea typeface="Century Gothic"/>
                <a:cs typeface="Century Gothic"/>
                <a:sym typeface="Century Gothic"/>
              </a:rPr>
              <a:t>Benefits of Domiciliary Care</a:t>
            </a:r>
            <a:endParaRPr b="0" i="0" sz="4800" u="none" cap="none" strike="noStrike">
              <a:solidFill>
                <a:schemeClr val="lt1"/>
              </a:solidFill>
              <a:latin typeface="Century Gothic"/>
              <a:ea typeface="Century Gothic"/>
              <a:cs typeface="Century Gothic"/>
              <a:sym typeface="Century Gothic"/>
            </a:endParaRPr>
          </a:p>
        </p:txBody>
      </p:sp>
      <p:pic>
        <p:nvPicPr>
          <p:cNvPr descr="Elderly Care Services Hand Drawn Cartoon Flat Illustration With Caregiver,  Hand Clipart, Cartoon Clipart, Wheelchair PNG and Vector with Transparent  Background for Free Download" id="178" name="Google Shape;178;p4"/>
          <p:cNvPicPr preferRelativeResize="0"/>
          <p:nvPr/>
        </p:nvPicPr>
        <p:blipFill rotWithShape="1">
          <a:blip r:embed="rId3">
            <a:alphaModFix/>
          </a:blip>
          <a:srcRect b="0" l="0" r="0" t="0"/>
          <a:stretch/>
        </p:blipFill>
        <p:spPr>
          <a:xfrm>
            <a:off x="6759019" y="1263192"/>
            <a:ext cx="5795416" cy="5676934"/>
          </a:xfrm>
          <a:prstGeom prst="rect">
            <a:avLst/>
          </a:prstGeom>
          <a:noFill/>
          <a:ln>
            <a:noFill/>
          </a:ln>
        </p:spPr>
      </p:pic>
      <p:sp>
        <p:nvSpPr>
          <p:cNvPr id="179" name="Google Shape;179;p4"/>
          <p:cNvSpPr/>
          <p:nvPr/>
        </p:nvSpPr>
        <p:spPr>
          <a:xfrm>
            <a:off x="113121" y="1263192"/>
            <a:ext cx="3110846" cy="2545957"/>
          </a:xfrm>
          <a:prstGeom prst="roundRect">
            <a:avLst>
              <a:gd fmla="val 9426" name="adj"/>
            </a:avLst>
          </a:prstGeom>
          <a:solidFill>
            <a:srgbClr val="C1E9EC"/>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Familiar Environment</a:t>
            </a:r>
            <a:endParaRPr b="0" i="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Comfort and stability from staying at home.</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Reduces anxiety and confusion, especially for those with dementia (Alzheimer’s Society, 2022) .</a:t>
            </a:r>
            <a:endParaRPr b="0" i="0" sz="1400" u="none" cap="none" strike="noStrike">
              <a:solidFill>
                <a:srgbClr val="000000"/>
              </a:solidFill>
              <a:latin typeface="Arial"/>
              <a:ea typeface="Arial"/>
              <a:cs typeface="Arial"/>
              <a:sym typeface="Arial"/>
            </a:endParaRPr>
          </a:p>
        </p:txBody>
      </p:sp>
      <p:sp>
        <p:nvSpPr>
          <p:cNvPr id="180" name="Google Shape;180;p4"/>
          <p:cNvSpPr/>
          <p:nvPr/>
        </p:nvSpPr>
        <p:spPr>
          <a:xfrm>
            <a:off x="3528767" y="1263192"/>
            <a:ext cx="3110846" cy="2545958"/>
          </a:xfrm>
          <a:prstGeom prst="roundRect">
            <a:avLst>
              <a:gd fmla="val 9426" name="adj"/>
            </a:avLst>
          </a:prstGeom>
          <a:solidFill>
            <a:srgbClr val="C1E9EC"/>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181" name="Google Shape;181;p4"/>
          <p:cNvSpPr/>
          <p:nvPr/>
        </p:nvSpPr>
        <p:spPr>
          <a:xfrm>
            <a:off x="113121" y="4124227"/>
            <a:ext cx="3110846" cy="2545957"/>
          </a:xfrm>
          <a:prstGeom prst="roundRect">
            <a:avLst>
              <a:gd fmla="val 9426" name="adj"/>
            </a:avLst>
          </a:prstGeom>
          <a:solidFill>
            <a:srgbClr val="C1E9EC"/>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entury Gothic"/>
              <a:ea typeface="Century Gothic"/>
              <a:cs typeface="Century Gothic"/>
              <a:sym typeface="Century Gothic"/>
            </a:endParaRPr>
          </a:p>
        </p:txBody>
      </p:sp>
      <p:sp>
        <p:nvSpPr>
          <p:cNvPr id="182" name="Google Shape;182;p4"/>
          <p:cNvSpPr/>
          <p:nvPr/>
        </p:nvSpPr>
        <p:spPr>
          <a:xfrm>
            <a:off x="3528767" y="4124226"/>
            <a:ext cx="3110846" cy="2545957"/>
          </a:xfrm>
          <a:prstGeom prst="roundRect">
            <a:avLst>
              <a:gd fmla="val 9426" name="adj"/>
            </a:avLst>
          </a:prstGeom>
          <a:solidFill>
            <a:srgbClr val="C1E9EC"/>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entury Gothic"/>
              <a:ea typeface="Century Gothic"/>
              <a:cs typeface="Century Gothic"/>
              <a:sym typeface="Century Gothic"/>
            </a:endParaRPr>
          </a:p>
        </p:txBody>
      </p:sp>
      <p:sp>
        <p:nvSpPr>
          <p:cNvPr id="183" name="Google Shape;183;p4"/>
          <p:cNvSpPr/>
          <p:nvPr/>
        </p:nvSpPr>
        <p:spPr>
          <a:xfrm>
            <a:off x="3588470" y="1506844"/>
            <a:ext cx="3110846" cy="386499"/>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Independence and Autonomy</a:t>
            </a:r>
            <a:endParaRPr b="0" i="0" sz="1400" u="none" cap="none" strike="noStrike">
              <a:solidFill>
                <a:srgbClr val="000000"/>
              </a:solidFill>
              <a:latin typeface="Arial"/>
              <a:ea typeface="Arial"/>
              <a:cs typeface="Arial"/>
              <a:sym typeface="Arial"/>
            </a:endParaRPr>
          </a:p>
        </p:txBody>
      </p:sp>
      <p:sp>
        <p:nvSpPr>
          <p:cNvPr id="184" name="Google Shape;184;p4"/>
          <p:cNvSpPr/>
          <p:nvPr/>
        </p:nvSpPr>
        <p:spPr>
          <a:xfrm>
            <a:off x="3789575" y="2136995"/>
            <a:ext cx="2790334" cy="1098944"/>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chemeClr val="dk1"/>
                </a:solidFill>
                <a:latin typeface="Century Gothic"/>
                <a:ea typeface="Century Gothic"/>
                <a:cs typeface="Century Gothic"/>
                <a:sym typeface="Century Gothic"/>
              </a:rPr>
              <a:t>Supports daily activities, allowing self-reliance and decision-making(Care Quality Commission, 2023)​. </a:t>
            </a:r>
            <a:endParaRPr b="0" i="0" sz="1400" u="none" cap="none" strike="noStrike">
              <a:solidFill>
                <a:srgbClr val="000000"/>
              </a:solidFill>
              <a:latin typeface="Arial"/>
              <a:ea typeface="Arial"/>
              <a:cs typeface="Arial"/>
              <a:sym typeface="Arial"/>
            </a:endParaRPr>
          </a:p>
        </p:txBody>
      </p:sp>
      <p:sp>
        <p:nvSpPr>
          <p:cNvPr id="185" name="Google Shape;185;p4"/>
          <p:cNvSpPr/>
          <p:nvPr/>
        </p:nvSpPr>
        <p:spPr>
          <a:xfrm>
            <a:off x="113121" y="4295987"/>
            <a:ext cx="3110846" cy="386499"/>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Personalized Care</a:t>
            </a:r>
            <a:endParaRPr b="0" i="0" sz="1400" u="none" cap="none" strike="noStrike">
              <a:solidFill>
                <a:srgbClr val="000000"/>
              </a:solidFill>
              <a:latin typeface="Arial"/>
              <a:ea typeface="Arial"/>
              <a:cs typeface="Arial"/>
              <a:sym typeface="Arial"/>
            </a:endParaRPr>
          </a:p>
        </p:txBody>
      </p:sp>
      <p:sp>
        <p:nvSpPr>
          <p:cNvPr id="186" name="Google Shape;186;p4"/>
          <p:cNvSpPr/>
          <p:nvPr/>
        </p:nvSpPr>
        <p:spPr>
          <a:xfrm>
            <a:off x="333080" y="5126863"/>
            <a:ext cx="2790334" cy="1098944"/>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chemeClr val="dk1"/>
                </a:solidFill>
                <a:latin typeface="Century Gothic"/>
                <a:ea typeface="Century Gothic"/>
                <a:cs typeface="Century Gothic"/>
                <a:sym typeface="Century Gothic"/>
              </a:rPr>
              <a:t>Tailored to individual needs, enhancing satisfaction and health outcomes (Royal College of Nursing, 2022)​ </a:t>
            </a:r>
            <a:endParaRPr b="0" i="0" sz="1400" u="none" cap="none" strike="noStrike">
              <a:solidFill>
                <a:srgbClr val="000000"/>
              </a:solidFill>
              <a:latin typeface="Arial"/>
              <a:ea typeface="Arial"/>
              <a:cs typeface="Arial"/>
              <a:sym typeface="Arial"/>
            </a:endParaRPr>
          </a:p>
        </p:txBody>
      </p:sp>
      <p:sp>
        <p:nvSpPr>
          <p:cNvPr id="187" name="Google Shape;187;p4"/>
          <p:cNvSpPr/>
          <p:nvPr/>
        </p:nvSpPr>
        <p:spPr>
          <a:xfrm>
            <a:off x="3528767" y="4295987"/>
            <a:ext cx="3110846" cy="386499"/>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Cost-Effectiveness</a:t>
            </a:r>
            <a:endParaRPr b="0" i="0" sz="1400" u="none" cap="none" strike="noStrike">
              <a:solidFill>
                <a:srgbClr val="000000"/>
              </a:solidFill>
              <a:latin typeface="Arial"/>
              <a:ea typeface="Arial"/>
              <a:cs typeface="Arial"/>
              <a:sym typeface="Arial"/>
            </a:endParaRPr>
          </a:p>
        </p:txBody>
      </p:sp>
      <p:sp>
        <p:nvSpPr>
          <p:cNvPr id="188" name="Google Shape;188;p4"/>
          <p:cNvSpPr/>
          <p:nvPr/>
        </p:nvSpPr>
        <p:spPr>
          <a:xfrm>
            <a:off x="3610465" y="4848936"/>
            <a:ext cx="2969444" cy="1543321"/>
          </a:xfrm>
          <a:prstGeom prst="rect">
            <a:avLst/>
          </a:prstGeom>
          <a:noFill/>
          <a:ln>
            <a:noFill/>
          </a:ln>
        </p:spPr>
        <p:txBody>
          <a:bodyPr anchorCtr="0" anchor="ctr" bIns="45700" lIns="91425" spcFirstLastPara="1" rIns="91425" wrap="square" tIns="45700">
            <a:noAutofit/>
          </a:bodyPr>
          <a:lstStyle/>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Often less expensive than residential care.</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Helps avoid or delay more costly and invasive care options (King’s Fund, 2023)​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5"/>
          <p:cNvSpPr/>
          <p:nvPr/>
        </p:nvSpPr>
        <p:spPr>
          <a:xfrm>
            <a:off x="113121" y="122548"/>
            <a:ext cx="10143242" cy="961534"/>
          </a:xfrm>
          <a:prstGeom prst="rect">
            <a:avLst/>
          </a:prstGeom>
          <a:solidFill>
            <a:srgbClr val="00B050"/>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entury Gothic"/>
              <a:ea typeface="Century Gothic"/>
              <a:cs typeface="Century Gothic"/>
              <a:sym typeface="Century Gothic"/>
            </a:endParaRPr>
          </a:p>
        </p:txBody>
      </p:sp>
      <p:sp>
        <p:nvSpPr>
          <p:cNvPr id="194" name="Google Shape;194;p5"/>
          <p:cNvSpPr txBox="1"/>
          <p:nvPr/>
        </p:nvSpPr>
        <p:spPr>
          <a:xfrm>
            <a:off x="388610" y="187816"/>
            <a:ext cx="9669790" cy="83099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4800"/>
              <a:buFont typeface="Arial"/>
              <a:buNone/>
            </a:pPr>
            <a:r>
              <a:rPr b="1" i="0" lang="en-US" sz="4800" u="none" cap="none" strike="noStrike">
                <a:solidFill>
                  <a:schemeClr val="lt1"/>
                </a:solidFill>
                <a:latin typeface="Century Gothic"/>
                <a:ea typeface="Century Gothic"/>
                <a:cs typeface="Century Gothic"/>
                <a:sym typeface="Century Gothic"/>
              </a:rPr>
              <a:t>Challenges of Domiciliary Care</a:t>
            </a:r>
            <a:endParaRPr b="0" i="0" sz="4800" u="none" cap="none" strike="noStrike">
              <a:solidFill>
                <a:schemeClr val="lt1"/>
              </a:solidFill>
              <a:latin typeface="Century Gothic"/>
              <a:ea typeface="Century Gothic"/>
              <a:cs typeface="Century Gothic"/>
              <a:sym typeface="Century Gothic"/>
            </a:endParaRPr>
          </a:p>
        </p:txBody>
      </p:sp>
      <p:sp>
        <p:nvSpPr>
          <p:cNvPr id="195" name="Google Shape;195;p5"/>
          <p:cNvSpPr/>
          <p:nvPr/>
        </p:nvSpPr>
        <p:spPr>
          <a:xfrm>
            <a:off x="69129" y="1244338"/>
            <a:ext cx="3871275" cy="3591613"/>
          </a:xfrm>
          <a:prstGeom prst="roundRect">
            <a:avLst>
              <a:gd fmla="val 9426" name="adj"/>
            </a:avLst>
          </a:prstGeom>
          <a:solidFill>
            <a:srgbClr val="C1E9EC"/>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196" name="Google Shape;196;p5"/>
          <p:cNvSpPr/>
          <p:nvPr/>
        </p:nvSpPr>
        <p:spPr>
          <a:xfrm>
            <a:off x="128832" y="1487991"/>
            <a:ext cx="4003249" cy="455081"/>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Safety Concerns:</a:t>
            </a:r>
            <a:endParaRPr b="0" i="0" sz="1400" u="none" cap="none" strike="noStrike">
              <a:solidFill>
                <a:srgbClr val="000000"/>
              </a:solidFill>
              <a:latin typeface="Arial"/>
              <a:ea typeface="Arial"/>
              <a:cs typeface="Arial"/>
              <a:sym typeface="Arial"/>
            </a:endParaRPr>
          </a:p>
        </p:txBody>
      </p:sp>
      <p:sp>
        <p:nvSpPr>
          <p:cNvPr id="197" name="Google Shape;197;p5"/>
          <p:cNvSpPr/>
          <p:nvPr/>
        </p:nvSpPr>
        <p:spPr>
          <a:xfrm>
            <a:off x="329937" y="2118141"/>
            <a:ext cx="3591614" cy="2142774"/>
          </a:xfrm>
          <a:prstGeom prst="rect">
            <a:avLst/>
          </a:prstGeom>
          <a:noFill/>
          <a:ln>
            <a:noFill/>
          </a:ln>
        </p:spPr>
        <p:txBody>
          <a:bodyPr anchorCtr="0" anchor="ctr" bIns="45700" lIns="91425" spcFirstLastPara="1" rIns="91425" wrap="square" tIns="45700">
            <a:noAutofit/>
          </a:bodyPr>
          <a:lstStyle/>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Risks include falls, medication errors, and emergencies.</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Managed through risk assessments, contingency plans, and assistive technologies</a:t>
            </a:r>
            <a:endParaRPr b="0" i="0" sz="1400" u="none" cap="none" strike="noStrike">
              <a:solidFill>
                <a:srgbClr val="000000"/>
              </a:solidFill>
              <a:latin typeface="Arial"/>
              <a:ea typeface="Arial"/>
              <a:cs typeface="Arial"/>
              <a:sym typeface="Arial"/>
            </a:endParaRPr>
          </a:p>
        </p:txBody>
      </p:sp>
      <p:sp>
        <p:nvSpPr>
          <p:cNvPr id="198" name="Google Shape;198;p5"/>
          <p:cNvSpPr/>
          <p:nvPr/>
        </p:nvSpPr>
        <p:spPr>
          <a:xfrm>
            <a:off x="4078660" y="1244338"/>
            <a:ext cx="4003249" cy="3591613"/>
          </a:xfrm>
          <a:prstGeom prst="roundRect">
            <a:avLst>
              <a:gd fmla="val 9426" name="adj"/>
            </a:avLst>
          </a:prstGeom>
          <a:solidFill>
            <a:srgbClr val="C1E9EC"/>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199" name="Google Shape;199;p5"/>
          <p:cNvSpPr/>
          <p:nvPr/>
        </p:nvSpPr>
        <p:spPr>
          <a:xfrm>
            <a:off x="4138363" y="1487991"/>
            <a:ext cx="4003249" cy="461151"/>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Social Isolation:</a:t>
            </a:r>
            <a:endParaRPr b="0" i="0" sz="1400" u="none" cap="none" strike="noStrike">
              <a:solidFill>
                <a:srgbClr val="000000"/>
              </a:solidFill>
              <a:latin typeface="Arial"/>
              <a:ea typeface="Arial"/>
              <a:cs typeface="Arial"/>
              <a:sym typeface="Arial"/>
            </a:endParaRPr>
          </a:p>
        </p:txBody>
      </p:sp>
      <p:sp>
        <p:nvSpPr>
          <p:cNvPr id="200" name="Google Shape;200;p5"/>
          <p:cNvSpPr/>
          <p:nvPr/>
        </p:nvSpPr>
        <p:spPr>
          <a:xfrm>
            <a:off x="4391859" y="2583272"/>
            <a:ext cx="3590792" cy="1311205"/>
          </a:xfrm>
          <a:prstGeom prst="rect">
            <a:avLst/>
          </a:prstGeom>
          <a:noFill/>
          <a:ln>
            <a:noFill/>
          </a:ln>
        </p:spPr>
        <p:txBody>
          <a:bodyPr anchorCtr="0" anchor="ctr" bIns="45700" lIns="91425" spcFirstLastPara="1" rIns="91425" wrap="square" tIns="45700">
            <a:noAutofit/>
          </a:bodyPr>
          <a:lstStyle/>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Staying at home can lead to loneliness, especially for those with limited mobility or who live alone. (Office for National Statistics, 2023)​​.</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Negative impacts on mental and physical health.</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Strategies needed to promote social interaction</a:t>
            </a:r>
            <a:endParaRPr b="0" i="0" sz="1400" u="none" cap="none" strike="noStrike">
              <a:solidFill>
                <a:srgbClr val="000000"/>
              </a:solidFill>
              <a:latin typeface="Arial"/>
              <a:ea typeface="Arial"/>
              <a:cs typeface="Arial"/>
              <a:sym typeface="Arial"/>
            </a:endParaRPr>
          </a:p>
        </p:txBody>
      </p:sp>
      <p:sp>
        <p:nvSpPr>
          <p:cNvPr id="201" name="Google Shape;201;p5"/>
          <p:cNvSpPr/>
          <p:nvPr/>
        </p:nvSpPr>
        <p:spPr>
          <a:xfrm>
            <a:off x="8217030" y="1244338"/>
            <a:ext cx="3905842" cy="3591613"/>
          </a:xfrm>
          <a:prstGeom prst="roundRect">
            <a:avLst>
              <a:gd fmla="val 9426" name="adj"/>
            </a:avLst>
          </a:prstGeom>
          <a:solidFill>
            <a:srgbClr val="C1E9EC"/>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02" name="Google Shape;202;p5"/>
          <p:cNvSpPr/>
          <p:nvPr/>
        </p:nvSpPr>
        <p:spPr>
          <a:xfrm>
            <a:off x="8276732" y="1487991"/>
            <a:ext cx="4003249" cy="455081"/>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Caregiver Burnout:</a:t>
            </a:r>
            <a:endParaRPr b="0" i="0" sz="1400" u="none" cap="none" strike="noStrike">
              <a:solidFill>
                <a:srgbClr val="000000"/>
              </a:solidFill>
              <a:latin typeface="Arial"/>
              <a:ea typeface="Arial"/>
              <a:cs typeface="Arial"/>
              <a:sym typeface="Arial"/>
            </a:endParaRPr>
          </a:p>
        </p:txBody>
      </p:sp>
      <p:sp>
        <p:nvSpPr>
          <p:cNvPr id="203" name="Google Shape;203;p5"/>
          <p:cNvSpPr/>
          <p:nvPr/>
        </p:nvSpPr>
        <p:spPr>
          <a:xfrm>
            <a:off x="8572854" y="2590342"/>
            <a:ext cx="3590792" cy="1293945"/>
          </a:xfrm>
          <a:prstGeom prst="rect">
            <a:avLst/>
          </a:prstGeom>
          <a:noFill/>
          <a:ln>
            <a:noFill/>
          </a:ln>
        </p:spPr>
        <p:txBody>
          <a:bodyPr anchorCtr="0" anchor="ctr" bIns="45700" lIns="91425" spcFirstLastPara="1" rIns="91425" wrap="square" tIns="45700">
            <a:noAutofit/>
          </a:bodyPr>
          <a:lstStyle/>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Family members often provide significant care, leading to physical, emotional, and mental exhaustion (World Health Organization, 2021)​.</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Support services like respite care and counseling are essential </a:t>
            </a:r>
            <a:endParaRPr b="0" i="0" sz="1400" u="none" cap="none" strike="noStrike">
              <a:solidFill>
                <a:srgbClr val="000000"/>
              </a:solidFill>
              <a:latin typeface="Arial"/>
              <a:ea typeface="Arial"/>
              <a:cs typeface="Arial"/>
              <a:sym typeface="Arial"/>
            </a:endParaRPr>
          </a:p>
        </p:txBody>
      </p:sp>
      <p:sp>
        <p:nvSpPr>
          <p:cNvPr id="204" name="Google Shape;204;p5"/>
          <p:cNvSpPr/>
          <p:nvPr/>
        </p:nvSpPr>
        <p:spPr>
          <a:xfrm>
            <a:off x="153143" y="5011020"/>
            <a:ext cx="11915487" cy="1752713"/>
          </a:xfrm>
          <a:prstGeom prst="roundRect">
            <a:avLst>
              <a:gd fmla="val 9426" name="adj"/>
            </a:avLst>
          </a:prstGeom>
          <a:solidFill>
            <a:srgbClr val="C1E9EC"/>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05" name="Google Shape;205;p5"/>
          <p:cNvSpPr/>
          <p:nvPr/>
        </p:nvSpPr>
        <p:spPr>
          <a:xfrm>
            <a:off x="388610" y="5645150"/>
            <a:ext cx="4758425" cy="455081"/>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Limited Access to Comprehensive Care:</a:t>
            </a:r>
            <a:endParaRPr b="0" i="0" sz="1400" u="none" cap="none" strike="noStrike">
              <a:solidFill>
                <a:srgbClr val="000000"/>
              </a:solidFill>
              <a:latin typeface="Arial"/>
              <a:ea typeface="Arial"/>
              <a:cs typeface="Arial"/>
              <a:sym typeface="Arial"/>
            </a:endParaRPr>
          </a:p>
        </p:txBody>
      </p:sp>
      <p:sp>
        <p:nvSpPr>
          <p:cNvPr id="206" name="Google Shape;206;p5"/>
          <p:cNvSpPr/>
          <p:nvPr/>
        </p:nvSpPr>
        <p:spPr>
          <a:xfrm>
            <a:off x="5740924" y="5240403"/>
            <a:ext cx="5663861" cy="1293945"/>
          </a:xfrm>
          <a:prstGeom prst="rect">
            <a:avLst/>
          </a:prstGeom>
          <a:noFill/>
          <a:ln>
            <a:noFill/>
          </a:ln>
        </p:spPr>
        <p:txBody>
          <a:bodyPr anchorCtr="0" anchor="ctr" bIns="45700" lIns="91425" spcFirstLastPara="1" rIns="91425" wrap="square" tIns="45700">
            <a:noAutofit/>
          </a:bodyPr>
          <a:lstStyle/>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Home care may lack the full range of medical and social services found in residential care.</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Coordination of multiple healthcare services can be challenging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6"/>
          <p:cNvSpPr/>
          <p:nvPr/>
        </p:nvSpPr>
        <p:spPr>
          <a:xfrm>
            <a:off x="113121" y="122548"/>
            <a:ext cx="10143242" cy="961534"/>
          </a:xfrm>
          <a:prstGeom prst="rect">
            <a:avLst/>
          </a:prstGeom>
          <a:solidFill>
            <a:srgbClr val="00B050"/>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entury Gothic"/>
              <a:ea typeface="Century Gothic"/>
              <a:cs typeface="Century Gothic"/>
              <a:sym typeface="Century Gothic"/>
            </a:endParaRPr>
          </a:p>
        </p:txBody>
      </p:sp>
      <p:sp>
        <p:nvSpPr>
          <p:cNvPr id="212" name="Google Shape;212;p6"/>
          <p:cNvSpPr txBox="1"/>
          <p:nvPr/>
        </p:nvSpPr>
        <p:spPr>
          <a:xfrm>
            <a:off x="499234" y="224208"/>
            <a:ext cx="11376042" cy="707886"/>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4000"/>
              <a:buFont typeface="Arial"/>
              <a:buNone/>
            </a:pPr>
            <a:r>
              <a:rPr b="1" i="0" lang="en-US" sz="4000" u="none" cap="none" strike="noStrike">
                <a:solidFill>
                  <a:schemeClr val="lt1"/>
                </a:solidFill>
                <a:latin typeface="Century Gothic"/>
                <a:ea typeface="Century Gothic"/>
                <a:cs typeface="Century Gothic"/>
                <a:sym typeface="Century Gothic"/>
              </a:rPr>
              <a:t>Funding Options for Domiciliary Care</a:t>
            </a:r>
            <a:endParaRPr b="0" i="0" sz="4000" u="none" cap="none" strike="noStrike">
              <a:solidFill>
                <a:schemeClr val="lt1"/>
              </a:solidFill>
              <a:latin typeface="Century Gothic"/>
              <a:ea typeface="Century Gothic"/>
              <a:cs typeface="Century Gothic"/>
              <a:sym typeface="Century Gothic"/>
            </a:endParaRPr>
          </a:p>
        </p:txBody>
      </p:sp>
      <p:sp>
        <p:nvSpPr>
          <p:cNvPr id="213" name="Google Shape;213;p6"/>
          <p:cNvSpPr/>
          <p:nvPr/>
        </p:nvSpPr>
        <p:spPr>
          <a:xfrm>
            <a:off x="69129" y="1244338"/>
            <a:ext cx="3871275" cy="3591613"/>
          </a:xfrm>
          <a:prstGeom prst="roundRect">
            <a:avLst>
              <a:gd fmla="val 9426" name="adj"/>
            </a:avLst>
          </a:prstGeom>
          <a:solidFill>
            <a:srgbClr val="C2DDD1"/>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14" name="Google Shape;214;p6"/>
          <p:cNvSpPr/>
          <p:nvPr/>
        </p:nvSpPr>
        <p:spPr>
          <a:xfrm>
            <a:off x="128832" y="1487991"/>
            <a:ext cx="4003249" cy="455081"/>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Self-Funding:</a:t>
            </a:r>
            <a:endParaRPr b="0" i="0" sz="1400" u="none" cap="none" strike="noStrike">
              <a:solidFill>
                <a:srgbClr val="000000"/>
              </a:solidFill>
              <a:latin typeface="Arial"/>
              <a:ea typeface="Arial"/>
              <a:cs typeface="Arial"/>
              <a:sym typeface="Arial"/>
            </a:endParaRPr>
          </a:p>
        </p:txBody>
      </p:sp>
      <p:sp>
        <p:nvSpPr>
          <p:cNvPr id="215" name="Google Shape;215;p6"/>
          <p:cNvSpPr/>
          <p:nvPr/>
        </p:nvSpPr>
        <p:spPr>
          <a:xfrm>
            <a:off x="329937" y="2118141"/>
            <a:ext cx="3591614" cy="2142774"/>
          </a:xfrm>
          <a:prstGeom prst="rect">
            <a:avLst/>
          </a:prstGeom>
          <a:noFill/>
          <a:ln>
            <a:noFill/>
          </a:ln>
        </p:spPr>
        <p:txBody>
          <a:bodyPr anchorCtr="0" anchor="ctr" bIns="45700" lIns="91425" spcFirstLastPara="1" rIns="91425" wrap="square" tIns="45700">
            <a:noAutofit/>
          </a:bodyPr>
          <a:lstStyle/>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Personal savings, pensions, or assets.</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Offers choice and flexibility but can be costly</a:t>
            </a:r>
            <a:endParaRPr b="0" i="0" sz="1400" u="none" cap="none" strike="noStrike">
              <a:solidFill>
                <a:srgbClr val="000000"/>
              </a:solidFill>
              <a:latin typeface="Arial"/>
              <a:ea typeface="Arial"/>
              <a:cs typeface="Arial"/>
              <a:sym typeface="Arial"/>
            </a:endParaRPr>
          </a:p>
        </p:txBody>
      </p:sp>
      <p:sp>
        <p:nvSpPr>
          <p:cNvPr id="216" name="Google Shape;216;p6"/>
          <p:cNvSpPr/>
          <p:nvPr/>
        </p:nvSpPr>
        <p:spPr>
          <a:xfrm>
            <a:off x="4078660" y="1244338"/>
            <a:ext cx="4003249" cy="3591613"/>
          </a:xfrm>
          <a:prstGeom prst="roundRect">
            <a:avLst>
              <a:gd fmla="val 9426" name="adj"/>
            </a:avLst>
          </a:prstGeom>
          <a:solidFill>
            <a:srgbClr val="C2DDD1"/>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17" name="Google Shape;217;p6"/>
          <p:cNvSpPr/>
          <p:nvPr/>
        </p:nvSpPr>
        <p:spPr>
          <a:xfrm>
            <a:off x="4138363" y="1487991"/>
            <a:ext cx="4003249" cy="461151"/>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Local Authority Funding:</a:t>
            </a:r>
            <a:endParaRPr b="0" i="0" sz="1400" u="none" cap="none" strike="noStrike">
              <a:solidFill>
                <a:srgbClr val="000000"/>
              </a:solidFill>
              <a:latin typeface="Arial"/>
              <a:ea typeface="Arial"/>
              <a:cs typeface="Arial"/>
              <a:sym typeface="Arial"/>
            </a:endParaRPr>
          </a:p>
        </p:txBody>
      </p:sp>
      <p:sp>
        <p:nvSpPr>
          <p:cNvPr id="218" name="Google Shape;218;p6"/>
          <p:cNvSpPr/>
          <p:nvPr/>
        </p:nvSpPr>
        <p:spPr>
          <a:xfrm>
            <a:off x="4391859" y="2583272"/>
            <a:ext cx="3590792" cy="1311205"/>
          </a:xfrm>
          <a:prstGeom prst="rect">
            <a:avLst/>
          </a:prstGeom>
          <a:noFill/>
          <a:ln>
            <a:noFill/>
          </a:ln>
        </p:spPr>
        <p:txBody>
          <a:bodyPr anchorCtr="0" anchor="ctr" bIns="45700" lIns="91425" spcFirstLastPara="1" rIns="91425" wrap="square" tIns="45700">
            <a:noAutofit/>
          </a:bodyPr>
          <a:lstStyle/>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Means-tested support based on income and assets. (Care Act, 2014)​</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Local authority may cover some or all costs if eligible</a:t>
            </a:r>
            <a:endParaRPr b="0" i="0" sz="1400" u="none" cap="none" strike="noStrike">
              <a:solidFill>
                <a:srgbClr val="000000"/>
              </a:solidFill>
              <a:latin typeface="Arial"/>
              <a:ea typeface="Arial"/>
              <a:cs typeface="Arial"/>
              <a:sym typeface="Arial"/>
            </a:endParaRPr>
          </a:p>
        </p:txBody>
      </p:sp>
      <p:sp>
        <p:nvSpPr>
          <p:cNvPr id="219" name="Google Shape;219;p6"/>
          <p:cNvSpPr/>
          <p:nvPr/>
        </p:nvSpPr>
        <p:spPr>
          <a:xfrm>
            <a:off x="8217030" y="1244338"/>
            <a:ext cx="3905842" cy="3591613"/>
          </a:xfrm>
          <a:prstGeom prst="roundRect">
            <a:avLst>
              <a:gd fmla="val 9426" name="adj"/>
            </a:avLst>
          </a:prstGeom>
          <a:solidFill>
            <a:srgbClr val="C2DDD1"/>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20" name="Google Shape;220;p6"/>
          <p:cNvSpPr/>
          <p:nvPr/>
        </p:nvSpPr>
        <p:spPr>
          <a:xfrm>
            <a:off x="8276732" y="1487991"/>
            <a:ext cx="4003249" cy="455081"/>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NHS Continuing Healthcare:</a:t>
            </a:r>
            <a:endParaRPr b="0" i="0" sz="1400" u="none" cap="none" strike="noStrike">
              <a:solidFill>
                <a:srgbClr val="000000"/>
              </a:solidFill>
              <a:latin typeface="Arial"/>
              <a:ea typeface="Arial"/>
              <a:cs typeface="Arial"/>
              <a:sym typeface="Arial"/>
            </a:endParaRPr>
          </a:p>
        </p:txBody>
      </p:sp>
      <p:sp>
        <p:nvSpPr>
          <p:cNvPr id="221" name="Google Shape;221;p6"/>
          <p:cNvSpPr/>
          <p:nvPr/>
        </p:nvSpPr>
        <p:spPr>
          <a:xfrm>
            <a:off x="8572854" y="2590342"/>
            <a:ext cx="3590792" cy="1293945"/>
          </a:xfrm>
          <a:prstGeom prst="rect">
            <a:avLst/>
          </a:prstGeom>
          <a:noFill/>
          <a:ln>
            <a:noFill/>
          </a:ln>
        </p:spPr>
        <p:txBody>
          <a:bodyPr anchorCtr="0" anchor="ctr" bIns="45700" lIns="91425" spcFirstLastPara="1" rIns="91425" wrap="square" tIns="45700">
            <a:noAutofit/>
          </a:bodyPr>
          <a:lstStyle/>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For those with significant and ongoing healthcare needs. (NHS, 2023)​</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Funding based on health needs, not financial means</a:t>
            </a:r>
            <a:endParaRPr b="0" i="0" sz="1400" u="none" cap="none" strike="noStrike">
              <a:solidFill>
                <a:srgbClr val="000000"/>
              </a:solidFill>
              <a:latin typeface="Arial"/>
              <a:ea typeface="Arial"/>
              <a:cs typeface="Arial"/>
              <a:sym typeface="Arial"/>
            </a:endParaRPr>
          </a:p>
        </p:txBody>
      </p:sp>
      <p:sp>
        <p:nvSpPr>
          <p:cNvPr id="222" name="Google Shape;222;p6"/>
          <p:cNvSpPr/>
          <p:nvPr/>
        </p:nvSpPr>
        <p:spPr>
          <a:xfrm>
            <a:off x="153143" y="5011020"/>
            <a:ext cx="11915487" cy="1752713"/>
          </a:xfrm>
          <a:prstGeom prst="roundRect">
            <a:avLst>
              <a:gd fmla="val 9426" name="adj"/>
            </a:avLst>
          </a:prstGeom>
          <a:solidFill>
            <a:srgbClr val="C2DDD1"/>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23" name="Google Shape;223;p6"/>
          <p:cNvSpPr/>
          <p:nvPr/>
        </p:nvSpPr>
        <p:spPr>
          <a:xfrm>
            <a:off x="388610" y="5645150"/>
            <a:ext cx="4758425" cy="455081"/>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Insurance Policies:</a:t>
            </a:r>
            <a:endParaRPr b="0" i="0" sz="1400" u="none" cap="none" strike="noStrike">
              <a:solidFill>
                <a:srgbClr val="000000"/>
              </a:solidFill>
              <a:latin typeface="Arial"/>
              <a:ea typeface="Arial"/>
              <a:cs typeface="Arial"/>
              <a:sym typeface="Arial"/>
            </a:endParaRPr>
          </a:p>
        </p:txBody>
      </p:sp>
      <p:sp>
        <p:nvSpPr>
          <p:cNvPr id="224" name="Google Shape;224;p6"/>
          <p:cNvSpPr/>
          <p:nvPr/>
        </p:nvSpPr>
        <p:spPr>
          <a:xfrm>
            <a:off x="5740924" y="5240403"/>
            <a:ext cx="5663861" cy="1293945"/>
          </a:xfrm>
          <a:prstGeom prst="rect">
            <a:avLst/>
          </a:prstGeom>
          <a:noFill/>
          <a:ln>
            <a:noFill/>
          </a:ln>
        </p:spPr>
        <p:txBody>
          <a:bodyPr anchorCtr="0" anchor="ctr" bIns="45700" lIns="91425" spcFirstLastPara="1" rIns="91425" wrap="square" tIns="45700">
            <a:noAutofit/>
          </a:bodyPr>
          <a:lstStyle/>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Long-term care insurance options vary in coverage. (Alzheimer’s Society, 2022)​</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Provides financial support and peace of mind for those with planned provisions</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p7"/>
          <p:cNvSpPr/>
          <p:nvPr/>
        </p:nvSpPr>
        <p:spPr>
          <a:xfrm>
            <a:off x="113121" y="122548"/>
            <a:ext cx="10143242" cy="961534"/>
          </a:xfrm>
          <a:prstGeom prst="rect">
            <a:avLst/>
          </a:prstGeom>
          <a:solidFill>
            <a:srgbClr val="00B050"/>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entury Gothic"/>
              <a:ea typeface="Century Gothic"/>
              <a:cs typeface="Century Gothic"/>
              <a:sym typeface="Century Gothic"/>
            </a:endParaRPr>
          </a:p>
        </p:txBody>
      </p:sp>
      <p:sp>
        <p:nvSpPr>
          <p:cNvPr id="230" name="Google Shape;230;p7"/>
          <p:cNvSpPr txBox="1"/>
          <p:nvPr/>
        </p:nvSpPr>
        <p:spPr>
          <a:xfrm>
            <a:off x="388610" y="187816"/>
            <a:ext cx="9669790" cy="830997"/>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4800"/>
              <a:buFont typeface="Arial"/>
              <a:buNone/>
            </a:pPr>
            <a:r>
              <a:rPr b="1" i="0" lang="en-US" sz="4800" u="none" cap="none" strike="noStrike">
                <a:solidFill>
                  <a:schemeClr val="lt1"/>
                </a:solidFill>
                <a:latin typeface="Century Gothic"/>
                <a:ea typeface="Century Gothic"/>
                <a:cs typeface="Century Gothic"/>
                <a:sym typeface="Century Gothic"/>
              </a:rPr>
              <a:t>Legislation and Policy</a:t>
            </a:r>
            <a:endParaRPr b="0" i="0" sz="4800" u="none" cap="none" strike="noStrike">
              <a:solidFill>
                <a:schemeClr val="lt1"/>
              </a:solidFill>
              <a:latin typeface="Century Gothic"/>
              <a:ea typeface="Century Gothic"/>
              <a:cs typeface="Century Gothic"/>
              <a:sym typeface="Century Gothic"/>
            </a:endParaRPr>
          </a:p>
        </p:txBody>
      </p:sp>
      <p:sp>
        <p:nvSpPr>
          <p:cNvPr id="231" name="Google Shape;231;p7"/>
          <p:cNvSpPr/>
          <p:nvPr/>
        </p:nvSpPr>
        <p:spPr>
          <a:xfrm>
            <a:off x="113121" y="1263192"/>
            <a:ext cx="3110846" cy="2545957"/>
          </a:xfrm>
          <a:prstGeom prst="roundRect">
            <a:avLst>
              <a:gd fmla="val 9426" name="adj"/>
            </a:avLst>
          </a:prstGeom>
          <a:solidFill>
            <a:srgbClr val="C1E9EC"/>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32" name="Google Shape;232;p7"/>
          <p:cNvSpPr/>
          <p:nvPr/>
        </p:nvSpPr>
        <p:spPr>
          <a:xfrm>
            <a:off x="3528767" y="1263192"/>
            <a:ext cx="3110846" cy="2545958"/>
          </a:xfrm>
          <a:prstGeom prst="roundRect">
            <a:avLst>
              <a:gd fmla="val 9426" name="adj"/>
            </a:avLst>
          </a:prstGeom>
          <a:solidFill>
            <a:srgbClr val="C1E9EC"/>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Century Gothic"/>
              <a:ea typeface="Century Gothic"/>
              <a:cs typeface="Century Gothic"/>
              <a:sym typeface="Century Gothic"/>
            </a:endParaRPr>
          </a:p>
        </p:txBody>
      </p:sp>
      <p:sp>
        <p:nvSpPr>
          <p:cNvPr id="233" name="Google Shape;233;p7"/>
          <p:cNvSpPr/>
          <p:nvPr/>
        </p:nvSpPr>
        <p:spPr>
          <a:xfrm>
            <a:off x="113121" y="4124227"/>
            <a:ext cx="6526492" cy="2545957"/>
          </a:xfrm>
          <a:prstGeom prst="roundRect">
            <a:avLst>
              <a:gd fmla="val 9426" name="adj"/>
            </a:avLst>
          </a:prstGeom>
          <a:solidFill>
            <a:srgbClr val="C1E9EC"/>
          </a:solidFill>
          <a:ln>
            <a:noFill/>
          </a:ln>
          <a:effectLst>
            <a:outerShdw blurRad="44450" algn="ctr" dir="5400000" dist="27940">
              <a:srgbClr val="000000">
                <a:alpha val="3137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Century Gothic"/>
              <a:ea typeface="Century Gothic"/>
              <a:cs typeface="Century Gothic"/>
              <a:sym typeface="Century Gothic"/>
            </a:endParaRPr>
          </a:p>
        </p:txBody>
      </p:sp>
      <p:sp>
        <p:nvSpPr>
          <p:cNvPr id="234" name="Google Shape;234;p7"/>
          <p:cNvSpPr/>
          <p:nvPr/>
        </p:nvSpPr>
        <p:spPr>
          <a:xfrm>
            <a:off x="3629319" y="1430875"/>
            <a:ext cx="3110846" cy="386499"/>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NICE Guidelines</a:t>
            </a:r>
            <a:endParaRPr b="0" i="0" sz="1400" u="none" cap="none" strike="noStrike">
              <a:solidFill>
                <a:srgbClr val="000000"/>
              </a:solidFill>
              <a:latin typeface="Arial"/>
              <a:ea typeface="Arial"/>
              <a:cs typeface="Arial"/>
              <a:sym typeface="Arial"/>
            </a:endParaRPr>
          </a:p>
        </p:txBody>
      </p:sp>
      <p:sp>
        <p:nvSpPr>
          <p:cNvPr id="235" name="Google Shape;235;p7"/>
          <p:cNvSpPr/>
          <p:nvPr/>
        </p:nvSpPr>
        <p:spPr>
          <a:xfrm>
            <a:off x="3748726" y="2253004"/>
            <a:ext cx="2790334" cy="1098944"/>
          </a:xfrm>
          <a:prstGeom prst="rect">
            <a:avLst/>
          </a:prstGeom>
          <a:noFill/>
          <a:ln>
            <a:noFill/>
          </a:ln>
        </p:spPr>
        <p:txBody>
          <a:bodyPr anchorCtr="0" anchor="ctr" bIns="45700" lIns="91425" spcFirstLastPara="1" rIns="91425" wrap="square" tIns="45700">
            <a:noAutofit/>
          </a:bodyPr>
          <a:lstStyle/>
          <a:p>
            <a:pPr indent="0" lvl="0" marL="0" marR="0" rtl="0" algn="just">
              <a:lnSpc>
                <a:spcPct val="100000"/>
              </a:lnSpc>
              <a:spcBef>
                <a:spcPts val="0"/>
              </a:spcBef>
              <a:spcAft>
                <a:spcPts val="0"/>
              </a:spcAft>
              <a:buClr>
                <a:srgbClr val="000000"/>
              </a:buClr>
              <a:buSzPts val="1400"/>
              <a:buFont typeface="Arial"/>
              <a:buNone/>
            </a:pPr>
            <a:r>
              <a:rPr b="0" i="0" lang="en-US" sz="1400" u="none" cap="none" strike="noStrike">
                <a:solidFill>
                  <a:schemeClr val="dk1"/>
                </a:solidFill>
                <a:latin typeface="Century Gothic"/>
                <a:ea typeface="Century Gothic"/>
                <a:cs typeface="Century Gothic"/>
                <a:sym typeface="Century Gothic"/>
              </a:rPr>
              <a:t>Provides evidence-based guidelines and recommendations for health and social care practices.</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1400"/>
              <a:buFont typeface="Arial"/>
              <a:buNone/>
            </a:pPr>
            <a:r>
              <a:rPr b="0" i="0" lang="en-US" sz="1400" u="none" cap="none" strike="noStrike">
                <a:solidFill>
                  <a:schemeClr val="dk1"/>
                </a:solidFill>
                <a:latin typeface="Century Gothic"/>
                <a:ea typeface="Century Gothic"/>
                <a:cs typeface="Century Gothic"/>
                <a:sym typeface="Century Gothic"/>
              </a:rPr>
              <a:t>Ensures effective and consistent delivery of domiciliary care services</a:t>
            </a:r>
            <a:endParaRPr b="0" i="0" sz="1400" u="none" cap="none" strike="noStrike">
              <a:solidFill>
                <a:srgbClr val="000000"/>
              </a:solidFill>
              <a:latin typeface="Arial"/>
              <a:ea typeface="Arial"/>
              <a:cs typeface="Arial"/>
              <a:sym typeface="Arial"/>
            </a:endParaRPr>
          </a:p>
        </p:txBody>
      </p:sp>
      <p:sp>
        <p:nvSpPr>
          <p:cNvPr id="236" name="Google Shape;236;p7"/>
          <p:cNvSpPr/>
          <p:nvPr/>
        </p:nvSpPr>
        <p:spPr>
          <a:xfrm>
            <a:off x="113121" y="4295987"/>
            <a:ext cx="6466788" cy="386499"/>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The Care Act 2014</a:t>
            </a:r>
            <a:endParaRPr b="0" i="0" sz="1400" u="none" cap="none" strike="noStrike">
              <a:solidFill>
                <a:srgbClr val="000000"/>
              </a:solidFill>
              <a:latin typeface="Arial"/>
              <a:ea typeface="Arial"/>
              <a:cs typeface="Arial"/>
              <a:sym typeface="Arial"/>
            </a:endParaRPr>
          </a:p>
        </p:txBody>
      </p:sp>
      <p:sp>
        <p:nvSpPr>
          <p:cNvPr id="237" name="Google Shape;237;p7"/>
          <p:cNvSpPr/>
          <p:nvPr/>
        </p:nvSpPr>
        <p:spPr>
          <a:xfrm>
            <a:off x="333080" y="5126863"/>
            <a:ext cx="6124282" cy="1098944"/>
          </a:xfrm>
          <a:prstGeom prst="rect">
            <a:avLst/>
          </a:prstGeom>
          <a:noFill/>
          <a:ln>
            <a:noFill/>
          </a:ln>
        </p:spPr>
        <p:txBody>
          <a:bodyPr anchorCtr="0" anchor="ctr" bIns="45700" lIns="91425" spcFirstLastPara="1" rIns="91425" wrap="square" tIns="45700">
            <a:noAutofit/>
          </a:bodyPr>
          <a:lstStyle/>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Outlines local authorities' responsibilities in providing care and support.</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1800"/>
              <a:buFont typeface="Arial"/>
              <a:buChar char="•"/>
            </a:pPr>
            <a:r>
              <a:rPr b="0" i="0" lang="en-US" sz="1800" u="none" cap="none" strike="noStrike">
                <a:solidFill>
                  <a:schemeClr val="dk1"/>
                </a:solidFill>
                <a:latin typeface="Century Gothic"/>
                <a:ea typeface="Century Gothic"/>
                <a:cs typeface="Century Gothic"/>
                <a:sym typeface="Century Gothic"/>
              </a:rPr>
              <a:t>Emphasizes promoting well-being, preventing or delaying care needs, and providing information and advice</a:t>
            </a:r>
            <a:endParaRPr b="0" i="0" sz="1400" u="none" cap="none" strike="noStrike">
              <a:solidFill>
                <a:srgbClr val="000000"/>
              </a:solidFill>
              <a:latin typeface="Arial"/>
              <a:ea typeface="Arial"/>
              <a:cs typeface="Arial"/>
              <a:sym typeface="Arial"/>
            </a:endParaRPr>
          </a:p>
        </p:txBody>
      </p:sp>
      <p:pic>
        <p:nvPicPr>
          <p:cNvPr descr="Communicating New Policies and Procedures Sample | DeskAlerts" id="238" name="Google Shape;238;p7"/>
          <p:cNvPicPr preferRelativeResize="0"/>
          <p:nvPr/>
        </p:nvPicPr>
        <p:blipFill rotWithShape="1">
          <a:blip r:embed="rId3">
            <a:alphaModFix/>
          </a:blip>
          <a:srcRect b="0" l="0" r="0" t="0"/>
          <a:stretch/>
        </p:blipFill>
        <p:spPr>
          <a:xfrm>
            <a:off x="6840717" y="1700093"/>
            <a:ext cx="5118755" cy="4279769"/>
          </a:xfrm>
          <a:prstGeom prst="rect">
            <a:avLst/>
          </a:prstGeom>
          <a:noFill/>
          <a:ln>
            <a:noFill/>
          </a:ln>
          <a:effectLst>
            <a:outerShdw blurRad="44450" algn="ctr" dir="5400000" dist="27940">
              <a:srgbClr val="000000">
                <a:alpha val="31372"/>
              </a:srgbClr>
            </a:outerShdw>
          </a:effectLst>
        </p:spPr>
      </p:pic>
      <p:sp>
        <p:nvSpPr>
          <p:cNvPr id="239" name="Google Shape;239;p7"/>
          <p:cNvSpPr/>
          <p:nvPr/>
        </p:nvSpPr>
        <p:spPr>
          <a:xfrm>
            <a:off x="187505" y="1506844"/>
            <a:ext cx="3110846" cy="386499"/>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rPr b="1" i="0" lang="en-US" sz="1800" u="none" cap="none" strike="noStrike">
                <a:solidFill>
                  <a:schemeClr val="dk1"/>
                </a:solidFill>
                <a:latin typeface="Century Gothic"/>
                <a:ea typeface="Century Gothic"/>
                <a:cs typeface="Century Gothic"/>
                <a:sym typeface="Century Gothic"/>
              </a:rPr>
              <a:t>The Health and Social Care Act 2008</a:t>
            </a:r>
            <a:endParaRPr b="0" i="0" sz="1400" u="none" cap="none" strike="noStrike">
              <a:solidFill>
                <a:srgbClr val="000000"/>
              </a:solidFill>
              <a:latin typeface="Arial"/>
              <a:ea typeface="Arial"/>
              <a:cs typeface="Arial"/>
              <a:sym typeface="Arial"/>
            </a:endParaRPr>
          </a:p>
        </p:txBody>
      </p:sp>
      <p:sp>
        <p:nvSpPr>
          <p:cNvPr id="240" name="Google Shape;240;p7"/>
          <p:cNvSpPr/>
          <p:nvPr/>
        </p:nvSpPr>
        <p:spPr>
          <a:xfrm>
            <a:off x="232528" y="2227994"/>
            <a:ext cx="2790334" cy="1098944"/>
          </a:xfrm>
          <a:prstGeom prst="rect">
            <a:avLst/>
          </a:prstGeom>
          <a:noFill/>
          <a:ln>
            <a:noFill/>
          </a:ln>
        </p:spPr>
        <p:txBody>
          <a:bodyPr anchorCtr="0" anchor="ctr" bIns="45700" lIns="91425" spcFirstLastPara="1" rIns="91425" wrap="square" tIns="45700">
            <a:noAutofit/>
          </a:bodyPr>
          <a:lstStyle/>
          <a:p>
            <a:pPr indent="-285750" lvl="0" marL="285750" marR="0" rtl="0" algn="just">
              <a:lnSpc>
                <a:spcPct val="100000"/>
              </a:lnSpc>
              <a:spcBef>
                <a:spcPts val="0"/>
              </a:spcBef>
              <a:spcAft>
                <a:spcPts val="0"/>
              </a:spcAft>
              <a:buClr>
                <a:schemeClr val="dk1"/>
              </a:buClr>
              <a:buSzPts val="1400"/>
              <a:buFont typeface="Arial"/>
              <a:buChar char="•"/>
            </a:pPr>
            <a:r>
              <a:rPr b="0" i="0" lang="en-US" sz="1400" u="none" cap="none" strike="noStrike">
                <a:solidFill>
                  <a:schemeClr val="dk1"/>
                </a:solidFill>
                <a:latin typeface="Century Gothic"/>
                <a:ea typeface="Century Gothic"/>
                <a:cs typeface="Century Gothic"/>
                <a:sym typeface="Century Gothic"/>
              </a:rPr>
              <a:t>Regulates care providers and sets quality and safety standards. (Health and Social Care Act, 2008)​</a:t>
            </a:r>
            <a:endParaRPr b="0" i="0" sz="1400" u="none" cap="none" strike="noStrike">
              <a:solidFill>
                <a:srgbClr val="000000"/>
              </a:solidFill>
              <a:latin typeface="Arial"/>
              <a:ea typeface="Arial"/>
              <a:cs typeface="Arial"/>
              <a:sym typeface="Arial"/>
            </a:endParaRPr>
          </a:p>
          <a:p>
            <a:pPr indent="-285750" lvl="0" marL="285750" marR="0" rtl="0" algn="just">
              <a:lnSpc>
                <a:spcPct val="100000"/>
              </a:lnSpc>
              <a:spcBef>
                <a:spcPts val="0"/>
              </a:spcBef>
              <a:spcAft>
                <a:spcPts val="0"/>
              </a:spcAft>
              <a:buClr>
                <a:schemeClr val="dk1"/>
              </a:buClr>
              <a:buSzPts val="1400"/>
              <a:buFont typeface="Arial"/>
              <a:buChar char="•"/>
            </a:pPr>
            <a:r>
              <a:rPr b="0" i="0" lang="en-US" sz="1400" u="none" cap="none" strike="noStrike">
                <a:solidFill>
                  <a:schemeClr val="dk1"/>
                </a:solidFill>
                <a:latin typeface="Century Gothic"/>
                <a:ea typeface="Century Gothic"/>
                <a:cs typeface="Century Gothic"/>
                <a:sym typeface="Century Gothic"/>
              </a:rPr>
              <a:t>Established the Care Quality Commission (CQC) for regulatory oversight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4" name="Shape 244"/>
        <p:cNvGrpSpPr/>
        <p:nvPr/>
      </p:nvGrpSpPr>
      <p:grpSpPr>
        <a:xfrm>
          <a:off x="0" y="0"/>
          <a:ext cx="0" cy="0"/>
          <a:chOff x="0" y="0"/>
          <a:chExt cx="0" cy="0"/>
        </a:xfrm>
      </p:grpSpPr>
      <p:pic>
        <p:nvPicPr>
          <p:cNvPr descr="Aged Care Services | Mallee Track Health and Community Service" id="245" name="Google Shape;245;p8"/>
          <p:cNvPicPr preferRelativeResize="0"/>
          <p:nvPr/>
        </p:nvPicPr>
        <p:blipFill rotWithShape="1">
          <a:blip r:embed="rId3">
            <a:alphaModFix/>
          </a:blip>
          <a:srcRect b="0" l="0" r="0" t="0"/>
          <a:stretch/>
        </p:blipFill>
        <p:spPr>
          <a:xfrm>
            <a:off x="6834433" y="1641671"/>
            <a:ext cx="5715000" cy="4962525"/>
          </a:xfrm>
          <a:prstGeom prst="rect">
            <a:avLst/>
          </a:prstGeom>
          <a:noFill/>
          <a:ln>
            <a:noFill/>
          </a:ln>
        </p:spPr>
      </p:pic>
      <p:sp>
        <p:nvSpPr>
          <p:cNvPr id="246" name="Google Shape;246;p8"/>
          <p:cNvSpPr/>
          <p:nvPr/>
        </p:nvSpPr>
        <p:spPr>
          <a:xfrm>
            <a:off x="266061" y="1351508"/>
            <a:ext cx="7002004" cy="4893647"/>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rgbClr val="000000"/>
              </a:buClr>
              <a:buSzPts val="2400"/>
              <a:buFont typeface="Arial"/>
              <a:buNone/>
            </a:pPr>
            <a:r>
              <a:rPr b="0" i="0" lang="en-US" sz="2400" u="none" cap="none" strike="noStrike">
                <a:solidFill>
                  <a:srgbClr val="01E57E"/>
                </a:solidFill>
                <a:latin typeface="Arial"/>
                <a:ea typeface="Arial"/>
                <a:cs typeface="Arial"/>
                <a:sym typeface="Arial"/>
              </a:rPr>
              <a:t>Domiciliary care offers significant benefits:</a:t>
            </a:r>
            <a:endParaRPr b="0" i="0" sz="1400" u="none" cap="none" strike="noStrike">
              <a:solidFill>
                <a:srgbClr val="000000"/>
              </a:solidFill>
              <a:latin typeface="Arial"/>
              <a:ea typeface="Arial"/>
              <a:cs typeface="Arial"/>
              <a:sym typeface="Arial"/>
            </a:endParaRPr>
          </a:p>
          <a:p>
            <a:pPr indent="-342900" lvl="1" marL="800100" marR="0" rtl="0" algn="just">
              <a:lnSpc>
                <a:spcPct val="100000"/>
              </a:lnSpc>
              <a:spcBef>
                <a:spcPts val="0"/>
              </a:spcBef>
              <a:spcAft>
                <a:spcPts val="0"/>
              </a:spcAft>
              <a:buClr>
                <a:schemeClr val="lt1"/>
              </a:buClr>
              <a:buSzPts val="2400"/>
              <a:buFont typeface="Arial"/>
              <a:buChar char="•"/>
            </a:pPr>
            <a:r>
              <a:rPr b="0" i="0" lang="en-US" sz="2400" u="none" cap="none" strike="noStrike">
                <a:solidFill>
                  <a:schemeClr val="lt1"/>
                </a:solidFill>
                <a:latin typeface="Arial"/>
                <a:ea typeface="Arial"/>
                <a:cs typeface="Arial"/>
                <a:sym typeface="Arial"/>
              </a:rPr>
              <a:t>Familiar environment, independence, personalized care, cost-effectiveness.</a:t>
            </a:r>
            <a:endParaRPr b="0" i="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ts val="2400"/>
              <a:buFont typeface="Arial"/>
              <a:buNone/>
            </a:pPr>
            <a:r>
              <a:rPr b="1" i="0" lang="en-US" sz="2400" u="none" cap="none" strike="noStrike">
                <a:solidFill>
                  <a:srgbClr val="01E57E"/>
                </a:solidFill>
                <a:latin typeface="Arial"/>
                <a:ea typeface="Arial"/>
                <a:cs typeface="Arial"/>
                <a:sym typeface="Arial"/>
              </a:rPr>
              <a:t>Challenges include:</a:t>
            </a:r>
            <a:endParaRPr b="0" i="0" sz="1400" u="none" cap="none" strike="noStrike">
              <a:solidFill>
                <a:srgbClr val="000000"/>
              </a:solidFill>
              <a:latin typeface="Arial"/>
              <a:ea typeface="Arial"/>
              <a:cs typeface="Arial"/>
              <a:sym typeface="Arial"/>
            </a:endParaRPr>
          </a:p>
          <a:p>
            <a:pPr indent="-342900" lvl="1" marL="800100" marR="0" rtl="0" algn="just">
              <a:lnSpc>
                <a:spcPct val="100000"/>
              </a:lnSpc>
              <a:spcBef>
                <a:spcPts val="0"/>
              </a:spcBef>
              <a:spcAft>
                <a:spcPts val="0"/>
              </a:spcAft>
              <a:buClr>
                <a:schemeClr val="lt1"/>
              </a:buClr>
              <a:buSzPts val="2400"/>
              <a:buFont typeface="Arial"/>
              <a:buChar char="•"/>
            </a:pPr>
            <a:r>
              <a:rPr b="0" i="0" lang="en-US" sz="2400" u="none" cap="none" strike="noStrike">
                <a:solidFill>
                  <a:schemeClr val="lt1"/>
                </a:solidFill>
                <a:latin typeface="Arial"/>
                <a:ea typeface="Arial"/>
                <a:cs typeface="Arial"/>
                <a:sym typeface="Arial"/>
              </a:rPr>
              <a:t>Safety, social isolation, limited access to comprehensive care, caregiver burnout. (Age UK, 2023)​</a:t>
            </a:r>
            <a:endParaRPr b="0" i="0" sz="1400" u="none" cap="none" strike="noStrike">
              <a:solidFill>
                <a:srgbClr val="000000"/>
              </a:solidFill>
              <a:latin typeface="Arial"/>
              <a:ea typeface="Arial"/>
              <a:cs typeface="Arial"/>
              <a:sym typeface="Arial"/>
            </a:endParaRPr>
          </a:p>
          <a:p>
            <a:pPr indent="-190500" lvl="1" marL="800100" marR="0" rtl="0" algn="just">
              <a:lnSpc>
                <a:spcPct val="100000"/>
              </a:lnSpc>
              <a:spcBef>
                <a:spcPts val="0"/>
              </a:spcBef>
              <a:spcAft>
                <a:spcPts val="0"/>
              </a:spcAft>
              <a:buClr>
                <a:schemeClr val="lt1"/>
              </a:buClr>
              <a:buSzPts val="2400"/>
              <a:buFont typeface="Arial"/>
              <a:buNone/>
            </a:pPr>
            <a:r>
              <a:t/>
            </a:r>
            <a:endParaRPr b="0" i="0" sz="2400" u="none" cap="none" strike="noStrike">
              <a:solidFill>
                <a:schemeClr val="lt1"/>
              </a:solidFill>
              <a:latin typeface="Arial"/>
              <a:ea typeface="Arial"/>
              <a:cs typeface="Arial"/>
              <a:sym typeface="Arial"/>
            </a:endParaRPr>
          </a:p>
          <a:p>
            <a:pPr indent="-342900" lvl="0" marL="342900" marR="0" rtl="0" algn="just">
              <a:lnSpc>
                <a:spcPct val="100000"/>
              </a:lnSpc>
              <a:spcBef>
                <a:spcPts val="0"/>
              </a:spcBef>
              <a:spcAft>
                <a:spcPts val="0"/>
              </a:spcAft>
              <a:buClr>
                <a:schemeClr val="lt1"/>
              </a:buClr>
              <a:buSzPts val="2400"/>
              <a:buFont typeface="Arial"/>
              <a:buChar char="•"/>
            </a:pPr>
            <a:r>
              <a:rPr b="0" i="0" lang="en-US" sz="2400" u="none" cap="none" strike="noStrike">
                <a:solidFill>
                  <a:schemeClr val="lt1"/>
                </a:solidFill>
                <a:latin typeface="Arial"/>
                <a:ea typeface="Arial"/>
                <a:cs typeface="Arial"/>
                <a:sym typeface="Arial"/>
              </a:rPr>
              <a:t>Importance of funding options and supportive legislation.</a:t>
            </a:r>
            <a:endParaRPr b="0" i="0" sz="1400" u="none" cap="none" strike="noStrike">
              <a:solidFill>
                <a:srgbClr val="000000"/>
              </a:solidFill>
              <a:latin typeface="Arial"/>
              <a:ea typeface="Arial"/>
              <a:cs typeface="Arial"/>
              <a:sym typeface="Arial"/>
            </a:endParaRPr>
          </a:p>
          <a:p>
            <a:pPr indent="-342900" lvl="0" marL="342900" marR="0" rtl="0" algn="just">
              <a:lnSpc>
                <a:spcPct val="100000"/>
              </a:lnSpc>
              <a:spcBef>
                <a:spcPts val="0"/>
              </a:spcBef>
              <a:spcAft>
                <a:spcPts val="0"/>
              </a:spcAft>
              <a:buClr>
                <a:schemeClr val="lt1"/>
              </a:buClr>
              <a:buSzPts val="2400"/>
              <a:buFont typeface="Arial"/>
              <a:buChar char="•"/>
            </a:pPr>
            <a:r>
              <a:rPr b="0" i="0" lang="en-US" sz="2400" u="none" cap="none" strike="noStrike">
                <a:solidFill>
                  <a:schemeClr val="lt1"/>
                </a:solidFill>
                <a:latin typeface="Arial"/>
                <a:ea typeface="Arial"/>
                <a:cs typeface="Arial"/>
                <a:sym typeface="Arial"/>
              </a:rPr>
              <a:t>Overcoming challenges and utilizing resources can enable older adults to live fulfilling, independent lives at home.</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1" name="Shape 251"/>
        <p:cNvGrpSpPr/>
        <p:nvPr/>
      </p:nvGrpSpPr>
      <p:grpSpPr>
        <a:xfrm>
          <a:off x="0" y="0"/>
          <a:ext cx="0" cy="0"/>
          <a:chOff x="0" y="0"/>
          <a:chExt cx="0" cy="0"/>
        </a:xfrm>
      </p:grpSpPr>
      <p:sp>
        <p:nvSpPr>
          <p:cNvPr id="252" name="Google Shape;252;g2e7b46594f1_0_6"/>
          <p:cNvSpPr txBox="1"/>
          <p:nvPr/>
        </p:nvSpPr>
        <p:spPr>
          <a:xfrm>
            <a:off x="2336717" y="95018"/>
            <a:ext cx="5377500" cy="1646100"/>
          </a:xfrm>
          <a:prstGeom prst="rect">
            <a:avLst/>
          </a:prstGeom>
          <a:noFill/>
          <a:ln>
            <a:noFill/>
          </a:ln>
        </p:spPr>
        <p:txBody>
          <a:bodyPr anchorCtr="0" anchor="ctr" bIns="91425" lIns="91425" spcFirstLastPara="1" rIns="91425" wrap="square" tIns="91425">
            <a:normAutofit/>
          </a:bodyPr>
          <a:lstStyle/>
          <a:p>
            <a:pPr indent="0" lvl="0" marL="0" rtl="0" algn="ctr">
              <a:spcBef>
                <a:spcPts val="0"/>
              </a:spcBef>
              <a:spcAft>
                <a:spcPts val="0"/>
              </a:spcAft>
              <a:buNone/>
            </a:pPr>
            <a:r>
              <a:rPr b="1" lang="en-US" sz="3200">
                <a:solidFill>
                  <a:schemeClr val="lt1"/>
                </a:solidFill>
                <a:latin typeface="Nunito"/>
                <a:ea typeface="Nunito"/>
                <a:cs typeface="Nunito"/>
                <a:sym typeface="Nunito"/>
              </a:rPr>
              <a:t>Residential Care</a:t>
            </a:r>
            <a:endParaRPr b="1" sz="3200">
              <a:solidFill>
                <a:schemeClr val="lt1"/>
              </a:solidFill>
              <a:latin typeface="Nunito"/>
              <a:ea typeface="Nunito"/>
              <a:cs typeface="Nunito"/>
              <a:sym typeface="Nunito"/>
            </a:endParaRPr>
          </a:p>
        </p:txBody>
      </p:sp>
      <p:pic>
        <p:nvPicPr>
          <p:cNvPr descr="Residential Care Homes | Everything You need to know in 2024" id="253" name="Google Shape;253;g2e7b46594f1_0_6"/>
          <p:cNvPicPr preferRelativeResize="0"/>
          <p:nvPr/>
        </p:nvPicPr>
        <p:blipFill rotWithShape="1">
          <a:blip r:embed="rId3">
            <a:alphaModFix/>
          </a:blip>
          <a:srcRect b="0" l="0" r="0" t="0"/>
          <a:stretch/>
        </p:blipFill>
        <p:spPr>
          <a:xfrm>
            <a:off x="1998769" y="2022211"/>
            <a:ext cx="6623684" cy="3784963"/>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g2e7b46594f1_0_14"/>
          <p:cNvSpPr txBox="1"/>
          <p:nvPr>
            <p:ph type="ctrTitle"/>
          </p:nvPr>
        </p:nvSpPr>
        <p:spPr>
          <a:xfrm>
            <a:off x="1830450" y="305300"/>
            <a:ext cx="8531100" cy="1025700"/>
          </a:xfrm>
          <a:prstGeom prst="rect">
            <a:avLst/>
          </a:prstGeom>
        </p:spPr>
        <p:txBody>
          <a:bodyPr anchorCtr="0" anchor="b" bIns="45700" lIns="91425" spcFirstLastPara="1" rIns="91425" wrap="square" tIns="45700">
            <a:noAutofit/>
          </a:bodyPr>
          <a:lstStyle/>
          <a:p>
            <a:pPr indent="0" lvl="0" marL="0" rtl="0" algn="l">
              <a:spcBef>
                <a:spcPts val="0"/>
              </a:spcBef>
              <a:spcAft>
                <a:spcPts val="0"/>
              </a:spcAft>
              <a:buNone/>
            </a:pPr>
            <a:r>
              <a:rPr b="1" lang="en-US" sz="3200">
                <a:solidFill>
                  <a:schemeClr val="accent2"/>
                </a:solidFill>
              </a:rPr>
              <a:t>                </a:t>
            </a:r>
            <a:r>
              <a:rPr b="1" lang="en-US" sz="3200">
                <a:solidFill>
                  <a:schemeClr val="accent2"/>
                </a:solidFill>
              </a:rPr>
              <a:t>Old Age and Ageing</a:t>
            </a:r>
            <a:endParaRPr b="1" sz="3200">
              <a:solidFill>
                <a:schemeClr val="accent2"/>
              </a:solidFill>
            </a:endParaRPr>
          </a:p>
        </p:txBody>
      </p:sp>
      <p:sp>
        <p:nvSpPr>
          <p:cNvPr id="260" name="Google Shape;260;g2e7b46594f1_0_14"/>
          <p:cNvSpPr txBox="1"/>
          <p:nvPr>
            <p:ph idx="1" type="subTitle"/>
          </p:nvPr>
        </p:nvSpPr>
        <p:spPr>
          <a:xfrm>
            <a:off x="645025" y="1853850"/>
            <a:ext cx="10960800" cy="3784800"/>
          </a:xfrm>
          <a:prstGeom prst="rect">
            <a:avLst/>
          </a:prstGeom>
        </p:spPr>
        <p:txBody>
          <a:bodyPr anchorCtr="0" anchor="t" bIns="45700" lIns="91425" spcFirstLastPara="1" rIns="91425" wrap="square" tIns="45700">
            <a:noAutofit/>
          </a:bodyPr>
          <a:lstStyle/>
          <a:p>
            <a:pPr indent="0" lvl="0" marL="0" rtl="0" algn="ctr">
              <a:spcBef>
                <a:spcPts val="0"/>
              </a:spcBef>
              <a:spcAft>
                <a:spcPts val="0"/>
              </a:spcAft>
              <a:buNone/>
            </a:pPr>
            <a:r>
              <a:t/>
            </a:r>
            <a:endParaRPr sz="2400">
              <a:solidFill>
                <a:schemeClr val="lt1"/>
              </a:solidFill>
              <a:latin typeface="Arial"/>
              <a:ea typeface="Arial"/>
              <a:cs typeface="Arial"/>
              <a:sym typeface="Arial"/>
            </a:endParaRPr>
          </a:p>
          <a:p>
            <a:pPr indent="0" lvl="0" marL="0" rtl="0" algn="ctr">
              <a:spcBef>
                <a:spcPts val="0"/>
              </a:spcBef>
              <a:spcAft>
                <a:spcPts val="0"/>
              </a:spcAft>
              <a:buNone/>
            </a:pPr>
            <a:r>
              <a:t/>
            </a:r>
            <a:endParaRPr sz="2400">
              <a:solidFill>
                <a:schemeClr val="lt1"/>
              </a:solidFill>
              <a:latin typeface="Arial"/>
              <a:ea typeface="Arial"/>
              <a:cs typeface="Arial"/>
              <a:sym typeface="Arial"/>
            </a:endParaRPr>
          </a:p>
          <a:p>
            <a:pPr indent="0" lvl="0" marL="0" rtl="0" algn="ctr">
              <a:spcBef>
                <a:spcPts val="0"/>
              </a:spcBef>
              <a:spcAft>
                <a:spcPts val="0"/>
              </a:spcAft>
              <a:buNone/>
            </a:pPr>
            <a:r>
              <a:rPr lang="en-US" sz="2400">
                <a:solidFill>
                  <a:schemeClr val="lt1"/>
                </a:solidFill>
                <a:latin typeface="Arial"/>
                <a:ea typeface="Arial"/>
                <a:cs typeface="Arial"/>
                <a:sym typeface="Arial"/>
              </a:rPr>
              <a:t>Old Age: old age generally begins at 60 or 65 years, marking a period where individuals may experience a decline in physical and cognitive abilities. (WHO, 2021)</a:t>
            </a:r>
            <a:endParaRPr sz="2400">
              <a:solidFill>
                <a:schemeClr val="lt1"/>
              </a:solidFill>
              <a:latin typeface="Arial"/>
              <a:ea typeface="Arial"/>
              <a:cs typeface="Arial"/>
              <a:sym typeface="Arial"/>
            </a:endParaRPr>
          </a:p>
          <a:p>
            <a:pPr indent="0" lvl="0" marL="0" rtl="0" algn="ctr">
              <a:spcBef>
                <a:spcPts val="0"/>
              </a:spcBef>
              <a:spcAft>
                <a:spcPts val="0"/>
              </a:spcAft>
              <a:buNone/>
            </a:pPr>
            <a:r>
              <a:rPr lang="en-US" sz="2400">
                <a:solidFill>
                  <a:schemeClr val="lt1"/>
                </a:solidFill>
                <a:latin typeface="Arial"/>
                <a:ea typeface="Arial"/>
                <a:cs typeface="Arial"/>
                <a:sym typeface="Arial"/>
              </a:rPr>
              <a:t>The World Economic Forum (WEF) has redefined old age using a measure called "prospective age," which considers the average number of years people have left to live. This metric states that people are considered old when they have an average of 15 years left in their lifespan, not 65. (Scherbov, 2015)</a:t>
            </a:r>
            <a:endParaRPr sz="2400">
              <a:solidFill>
                <a:schemeClr val="lt1"/>
              </a:solidFill>
              <a:latin typeface="Arial"/>
              <a:ea typeface="Arial"/>
              <a:cs typeface="Arial"/>
              <a:sym typeface="Arial"/>
            </a:endParaRPr>
          </a:p>
          <a:p>
            <a:pPr indent="0" lvl="0" marL="0" rtl="0" algn="l">
              <a:spcBef>
                <a:spcPts val="1000"/>
              </a:spcBef>
              <a:spcAft>
                <a:spcPts val="0"/>
              </a:spcAft>
              <a:buNone/>
            </a:pPr>
            <a:r>
              <a:t/>
            </a:r>
            <a:endParaRPr sz="2400">
              <a:solidFill>
                <a:schemeClr val="lt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5" name="Shape 265"/>
        <p:cNvGrpSpPr/>
        <p:nvPr/>
      </p:nvGrpSpPr>
      <p:grpSpPr>
        <a:xfrm>
          <a:off x="0" y="0"/>
          <a:ext cx="0" cy="0"/>
          <a:chOff x="0" y="0"/>
          <a:chExt cx="0" cy="0"/>
        </a:xfrm>
      </p:grpSpPr>
      <p:sp>
        <p:nvSpPr>
          <p:cNvPr id="266" name="Google Shape;266;g2e7b46594f1_0_193"/>
          <p:cNvSpPr txBox="1"/>
          <p:nvPr>
            <p:ph type="ctrTitle"/>
          </p:nvPr>
        </p:nvSpPr>
        <p:spPr>
          <a:xfrm>
            <a:off x="3440525" y="-141025"/>
            <a:ext cx="4947300" cy="1104900"/>
          </a:xfrm>
          <a:prstGeom prst="rect">
            <a:avLst/>
          </a:prstGeom>
        </p:spPr>
        <p:txBody>
          <a:bodyPr anchorCtr="0" anchor="b" bIns="45700" lIns="91425" spcFirstLastPara="1" rIns="91425" wrap="square" tIns="45700">
            <a:noAutofit/>
          </a:bodyPr>
          <a:lstStyle/>
          <a:p>
            <a:pPr indent="0" lvl="0" marL="0" rtl="0" algn="l">
              <a:spcBef>
                <a:spcPts val="0"/>
              </a:spcBef>
              <a:spcAft>
                <a:spcPts val="0"/>
              </a:spcAft>
              <a:buNone/>
            </a:pPr>
            <a:r>
              <a:rPr b="1" lang="en-US" sz="3000">
                <a:solidFill>
                  <a:schemeClr val="accent2"/>
                </a:solidFill>
              </a:rPr>
              <a:t>Theories of Ageing</a:t>
            </a:r>
            <a:endParaRPr b="1" sz="3000">
              <a:solidFill>
                <a:schemeClr val="accent2"/>
              </a:solidFill>
            </a:endParaRPr>
          </a:p>
        </p:txBody>
      </p:sp>
      <p:sp>
        <p:nvSpPr>
          <p:cNvPr id="267" name="Google Shape;267;g2e7b46594f1_0_193"/>
          <p:cNvSpPr txBox="1"/>
          <p:nvPr>
            <p:ph idx="1" type="subTitle"/>
          </p:nvPr>
        </p:nvSpPr>
        <p:spPr>
          <a:xfrm>
            <a:off x="994050" y="2042181"/>
            <a:ext cx="9425100" cy="41304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rPr lang="en-US" sz="2200">
                <a:solidFill>
                  <a:schemeClr val="lt1"/>
                </a:solidFill>
                <a:latin typeface="Arial"/>
                <a:ea typeface="Arial"/>
                <a:cs typeface="Arial"/>
                <a:sym typeface="Arial"/>
              </a:rPr>
              <a:t>Theories are used to describe and explain, behaviour/phenomenon</a:t>
            </a:r>
            <a:r>
              <a:rPr lang="en-US" sz="2200">
                <a:solidFill>
                  <a:schemeClr val="lt1"/>
                </a:solidFill>
                <a:latin typeface="Garamond"/>
                <a:ea typeface="Garamond"/>
                <a:cs typeface="Garamond"/>
                <a:sym typeface="Garamond"/>
              </a:rPr>
              <a:t>. </a:t>
            </a:r>
            <a:r>
              <a:rPr lang="en-US" sz="2200">
                <a:solidFill>
                  <a:schemeClr val="lt1"/>
                </a:solidFill>
                <a:latin typeface="Arial"/>
                <a:ea typeface="Arial"/>
                <a:cs typeface="Arial"/>
                <a:sym typeface="Arial"/>
              </a:rPr>
              <a:t>To develop our understanding of why and how phenomena/behaviour occurs. Social theory of ageing includes:</a:t>
            </a:r>
            <a:endParaRPr sz="2200">
              <a:solidFill>
                <a:schemeClr val="lt1"/>
              </a:solidFill>
              <a:latin typeface="Arial"/>
              <a:ea typeface="Arial"/>
              <a:cs typeface="Arial"/>
              <a:sym typeface="Arial"/>
            </a:endParaRPr>
          </a:p>
          <a:p>
            <a:pPr indent="0" lvl="0" marL="285750" rtl="0" algn="l">
              <a:spcBef>
                <a:spcPts val="0"/>
              </a:spcBef>
              <a:spcAft>
                <a:spcPts val="0"/>
              </a:spcAft>
              <a:buNone/>
            </a:pPr>
            <a:r>
              <a:t/>
            </a:r>
            <a:endParaRPr sz="2200">
              <a:solidFill>
                <a:schemeClr val="lt1"/>
              </a:solidFill>
              <a:latin typeface="Arial"/>
              <a:ea typeface="Arial"/>
              <a:cs typeface="Arial"/>
              <a:sym typeface="Arial"/>
            </a:endParaRPr>
          </a:p>
          <a:p>
            <a:pPr indent="-250190" lvl="0" marL="285750" rtl="0" algn="l">
              <a:lnSpc>
                <a:spcPct val="90000"/>
              </a:lnSpc>
              <a:spcBef>
                <a:spcPts val="0"/>
              </a:spcBef>
              <a:spcAft>
                <a:spcPts val="0"/>
              </a:spcAft>
              <a:buClr>
                <a:schemeClr val="lt1"/>
              </a:buClr>
              <a:buSzPts val="2200"/>
              <a:buFont typeface="Arial"/>
              <a:buChar char="•"/>
            </a:pPr>
            <a:r>
              <a:rPr lang="en-US" sz="2200">
                <a:solidFill>
                  <a:schemeClr val="lt1"/>
                </a:solidFill>
                <a:latin typeface="Arial"/>
                <a:ea typeface="Arial"/>
                <a:cs typeface="Arial"/>
                <a:sym typeface="Arial"/>
              </a:rPr>
              <a:t>Disengagement Theory</a:t>
            </a:r>
            <a:endParaRPr sz="2200">
              <a:solidFill>
                <a:schemeClr val="lt1"/>
              </a:solidFill>
              <a:latin typeface="Garamond"/>
              <a:ea typeface="Garamond"/>
              <a:cs typeface="Garamond"/>
              <a:sym typeface="Garamond"/>
            </a:endParaRPr>
          </a:p>
          <a:p>
            <a:pPr indent="-250190" lvl="0" marL="285750" rtl="0" algn="l">
              <a:lnSpc>
                <a:spcPct val="90000"/>
              </a:lnSpc>
              <a:spcBef>
                <a:spcPts val="1080"/>
              </a:spcBef>
              <a:spcAft>
                <a:spcPts val="0"/>
              </a:spcAft>
              <a:buClr>
                <a:schemeClr val="lt1"/>
              </a:buClr>
              <a:buSzPts val="2200"/>
              <a:buFont typeface="Arial"/>
              <a:buChar char="•"/>
            </a:pPr>
            <a:r>
              <a:rPr lang="en-US" sz="2200">
                <a:solidFill>
                  <a:schemeClr val="lt1"/>
                </a:solidFill>
                <a:latin typeface="Arial"/>
                <a:ea typeface="Arial"/>
                <a:cs typeface="Arial"/>
                <a:sym typeface="Arial"/>
              </a:rPr>
              <a:t>Activity Theory</a:t>
            </a:r>
            <a:endParaRPr sz="2200">
              <a:solidFill>
                <a:schemeClr val="lt1"/>
              </a:solidFill>
              <a:latin typeface="Garamond"/>
              <a:ea typeface="Garamond"/>
              <a:cs typeface="Garamond"/>
              <a:sym typeface="Garamond"/>
            </a:endParaRPr>
          </a:p>
          <a:p>
            <a:pPr indent="-250190" lvl="0" marL="285750" rtl="0" algn="l">
              <a:lnSpc>
                <a:spcPct val="90000"/>
              </a:lnSpc>
              <a:spcBef>
                <a:spcPts val="1080"/>
              </a:spcBef>
              <a:spcAft>
                <a:spcPts val="0"/>
              </a:spcAft>
              <a:buClr>
                <a:schemeClr val="lt1"/>
              </a:buClr>
              <a:buSzPts val="2200"/>
              <a:buFont typeface="Arial"/>
              <a:buChar char="•"/>
            </a:pPr>
            <a:r>
              <a:rPr lang="en-US" sz="2200">
                <a:solidFill>
                  <a:schemeClr val="lt1"/>
                </a:solidFill>
                <a:latin typeface="Arial"/>
                <a:ea typeface="Arial"/>
                <a:cs typeface="Arial"/>
                <a:sym typeface="Arial"/>
              </a:rPr>
              <a:t>Continuity Theory </a:t>
            </a:r>
            <a:endParaRPr sz="2200">
              <a:solidFill>
                <a:schemeClr val="lt1"/>
              </a:solidFill>
              <a:latin typeface="Garamond"/>
              <a:ea typeface="Garamond"/>
              <a:cs typeface="Garamond"/>
              <a:sym typeface="Garamond"/>
            </a:endParaRPr>
          </a:p>
          <a:p>
            <a:pPr indent="-250190" lvl="0" marL="285750" rtl="0" algn="l">
              <a:lnSpc>
                <a:spcPct val="90000"/>
              </a:lnSpc>
              <a:spcBef>
                <a:spcPts val="1080"/>
              </a:spcBef>
              <a:spcAft>
                <a:spcPts val="0"/>
              </a:spcAft>
              <a:buClr>
                <a:schemeClr val="lt1"/>
              </a:buClr>
              <a:buSzPts val="2200"/>
              <a:buFont typeface="Arial"/>
              <a:buChar char="•"/>
            </a:pPr>
            <a:r>
              <a:rPr lang="en-US" sz="2200">
                <a:solidFill>
                  <a:schemeClr val="lt1"/>
                </a:solidFill>
                <a:latin typeface="Arial"/>
                <a:ea typeface="Arial"/>
                <a:cs typeface="Arial"/>
                <a:sym typeface="Arial"/>
              </a:rPr>
              <a:t>Social Breakdown Reconstruction Theory</a:t>
            </a:r>
            <a:endParaRPr sz="2200">
              <a:solidFill>
                <a:schemeClr val="lt1"/>
              </a:solidFill>
              <a:latin typeface="Garamond"/>
              <a:ea typeface="Garamond"/>
              <a:cs typeface="Garamond"/>
              <a:sym typeface="Garamond"/>
            </a:endParaRPr>
          </a:p>
          <a:p>
            <a:pPr indent="-250190" lvl="0" marL="285750" rtl="0" algn="l">
              <a:lnSpc>
                <a:spcPct val="90000"/>
              </a:lnSpc>
              <a:spcBef>
                <a:spcPts val="1080"/>
              </a:spcBef>
              <a:spcAft>
                <a:spcPts val="0"/>
              </a:spcAft>
              <a:buClr>
                <a:schemeClr val="lt1"/>
              </a:buClr>
              <a:buSzPts val="2200"/>
              <a:buFont typeface="Arial"/>
              <a:buChar char="•"/>
            </a:pPr>
            <a:r>
              <a:rPr lang="en-US" sz="2200">
                <a:solidFill>
                  <a:schemeClr val="lt1"/>
                </a:solidFill>
                <a:latin typeface="Arial"/>
                <a:ea typeface="Arial"/>
                <a:cs typeface="Arial"/>
                <a:sym typeface="Arial"/>
              </a:rPr>
              <a:t>Modernization Theory</a:t>
            </a:r>
            <a:endParaRPr sz="2200">
              <a:solidFill>
                <a:schemeClr val="lt1"/>
              </a:solidFill>
              <a:latin typeface="Garamond"/>
              <a:ea typeface="Garamond"/>
              <a:cs typeface="Garamond"/>
              <a:sym typeface="Garamond"/>
            </a:endParaRPr>
          </a:p>
          <a:p>
            <a:pPr indent="-250190" lvl="0" marL="285750" rtl="0" algn="l">
              <a:lnSpc>
                <a:spcPct val="90000"/>
              </a:lnSpc>
              <a:spcBef>
                <a:spcPts val="1080"/>
              </a:spcBef>
              <a:spcAft>
                <a:spcPts val="0"/>
              </a:spcAft>
              <a:buClr>
                <a:schemeClr val="lt1"/>
              </a:buClr>
              <a:buSzPts val="2200"/>
              <a:buFont typeface="Arial"/>
              <a:buChar char="•"/>
            </a:pPr>
            <a:r>
              <a:rPr lang="en-US" sz="2200">
                <a:solidFill>
                  <a:schemeClr val="lt1"/>
                </a:solidFill>
                <a:latin typeface="Arial"/>
                <a:ea typeface="Arial"/>
                <a:cs typeface="Arial"/>
                <a:sym typeface="Arial"/>
              </a:rPr>
              <a:t>Gerotranscendence</a:t>
            </a:r>
            <a:endParaRPr sz="2200">
              <a:solidFill>
                <a:schemeClr val="lt1"/>
              </a:solidFill>
              <a:latin typeface="Garamond"/>
              <a:ea typeface="Garamond"/>
              <a:cs typeface="Garamond"/>
              <a:sym typeface="Garamond"/>
            </a:endParaRPr>
          </a:p>
          <a:p>
            <a:pPr indent="-250190" lvl="0" marL="285750" rtl="0" algn="l">
              <a:lnSpc>
                <a:spcPct val="90000"/>
              </a:lnSpc>
              <a:spcBef>
                <a:spcPts val="1080"/>
              </a:spcBef>
              <a:spcAft>
                <a:spcPts val="0"/>
              </a:spcAft>
              <a:buClr>
                <a:schemeClr val="lt1"/>
              </a:buClr>
              <a:buSzPts val="2200"/>
              <a:buFont typeface="Arial"/>
              <a:buChar char="•"/>
            </a:pPr>
            <a:r>
              <a:rPr lang="en-US" sz="2200">
                <a:solidFill>
                  <a:schemeClr val="lt1"/>
                </a:solidFill>
                <a:latin typeface="Arial"/>
                <a:ea typeface="Arial"/>
                <a:cs typeface="Arial"/>
                <a:sym typeface="Arial"/>
              </a:rPr>
              <a:t>Symbolic Interaction</a:t>
            </a:r>
            <a:endParaRPr sz="2200">
              <a:solidFill>
                <a:schemeClr val="lt1"/>
              </a:solidFill>
              <a:latin typeface="Garamond"/>
              <a:ea typeface="Garamond"/>
              <a:cs typeface="Garamond"/>
              <a:sym typeface="Garamond"/>
            </a:endParaRPr>
          </a:p>
          <a:p>
            <a:pPr indent="-110490" lvl="0" marL="285750" rtl="0" algn="l">
              <a:lnSpc>
                <a:spcPct val="90000"/>
              </a:lnSpc>
              <a:spcBef>
                <a:spcPts val="1080"/>
              </a:spcBef>
              <a:spcAft>
                <a:spcPts val="0"/>
              </a:spcAft>
              <a:buClr>
                <a:srgbClr val="D9B247"/>
              </a:buClr>
              <a:buSzPts val="2760"/>
              <a:buFont typeface="Arial"/>
              <a:buNone/>
            </a:pPr>
            <a:r>
              <a:rPr lang="en-US" sz="2200">
                <a:solidFill>
                  <a:schemeClr val="lt1"/>
                </a:solidFill>
                <a:latin typeface="Garamond"/>
                <a:ea typeface="Garamond"/>
                <a:cs typeface="Garamond"/>
                <a:sym typeface="Garamond"/>
              </a:rPr>
              <a:t>															(Payson, 2017)</a:t>
            </a:r>
            <a:endParaRPr sz="2200">
              <a:solidFill>
                <a:schemeClr val="lt1"/>
              </a:solidFill>
              <a:latin typeface="Garamond"/>
              <a:ea typeface="Garamond"/>
              <a:cs typeface="Garamond"/>
              <a:sym typeface="Garamond"/>
            </a:endParaRPr>
          </a:p>
          <a:p>
            <a:pPr indent="-110490" lvl="0" marL="285750" rtl="0" algn="l">
              <a:lnSpc>
                <a:spcPct val="90000"/>
              </a:lnSpc>
              <a:spcBef>
                <a:spcPts val="1080"/>
              </a:spcBef>
              <a:spcAft>
                <a:spcPts val="0"/>
              </a:spcAft>
              <a:buClr>
                <a:srgbClr val="D9B247"/>
              </a:buClr>
              <a:buSzPts val="2760"/>
              <a:buFont typeface="Arial"/>
              <a:buNone/>
            </a:pPr>
            <a:r>
              <a:t/>
            </a:r>
            <a:endParaRPr sz="2200">
              <a:solidFill>
                <a:schemeClr val="lt1"/>
              </a:solidFill>
              <a:latin typeface="Garamond"/>
              <a:ea typeface="Garamond"/>
              <a:cs typeface="Garamond"/>
              <a:sym typeface="Garamond"/>
            </a:endParaRPr>
          </a:p>
          <a:p>
            <a:pPr indent="-285750" lvl="0" marL="285750" rtl="0" algn="l">
              <a:lnSpc>
                <a:spcPct val="90000"/>
              </a:lnSpc>
              <a:spcBef>
                <a:spcPts val="1080"/>
              </a:spcBef>
              <a:spcAft>
                <a:spcPts val="0"/>
              </a:spcAft>
              <a:buClr>
                <a:srgbClr val="D9B247"/>
              </a:buClr>
              <a:buSzPts val="2760"/>
              <a:buFont typeface="Arial"/>
              <a:buNone/>
            </a:pPr>
            <a:r>
              <a:t/>
            </a:r>
            <a:endParaRPr sz="2200">
              <a:solidFill>
                <a:schemeClr val="lt1"/>
              </a:solidFill>
              <a:latin typeface="Garamond"/>
              <a:ea typeface="Garamond"/>
              <a:cs typeface="Garamond"/>
              <a:sym typeface="Garamond"/>
            </a:endParaRPr>
          </a:p>
          <a:p>
            <a:pPr indent="-110490" lvl="0" marL="285750" rtl="0" algn="l">
              <a:lnSpc>
                <a:spcPct val="90000"/>
              </a:lnSpc>
              <a:spcBef>
                <a:spcPts val="1080"/>
              </a:spcBef>
              <a:spcAft>
                <a:spcPts val="0"/>
              </a:spcAft>
              <a:buClr>
                <a:srgbClr val="D9B247"/>
              </a:buClr>
              <a:buSzPts val="2760"/>
              <a:buFont typeface="Arial"/>
              <a:buNone/>
            </a:pPr>
            <a:r>
              <a:t/>
            </a:r>
            <a:endParaRPr sz="2200">
              <a:solidFill>
                <a:schemeClr val="lt1"/>
              </a:solidFill>
              <a:latin typeface="Garamond"/>
              <a:ea typeface="Garamond"/>
              <a:cs typeface="Garamond"/>
              <a:sym typeface="Garamond"/>
            </a:endParaRPr>
          </a:p>
          <a:p>
            <a:pPr indent="-110490" lvl="0" marL="285750" rtl="0" algn="l">
              <a:spcBef>
                <a:spcPts val="1080"/>
              </a:spcBef>
              <a:spcAft>
                <a:spcPts val="0"/>
              </a:spcAft>
              <a:buClr>
                <a:srgbClr val="D9B247"/>
              </a:buClr>
              <a:buSzPts val="2760"/>
              <a:buFont typeface="Arial"/>
              <a:buNone/>
            </a:pPr>
            <a:r>
              <a:t/>
            </a:r>
            <a:endParaRPr sz="2200">
              <a:solidFill>
                <a:schemeClr val="lt1"/>
              </a:solidFill>
              <a:latin typeface="Garamond"/>
              <a:ea typeface="Garamond"/>
              <a:cs typeface="Garamond"/>
              <a:sym typeface="Garamond"/>
            </a:endParaRPr>
          </a:p>
          <a:p>
            <a:pPr indent="0" lvl="0" marL="0" rtl="0" algn="l">
              <a:spcBef>
                <a:spcPts val="1000"/>
              </a:spcBef>
              <a:spcAft>
                <a:spcPts val="0"/>
              </a:spcAft>
              <a:buNone/>
            </a:pPr>
            <a:r>
              <a:t/>
            </a:r>
            <a:endParaRPr sz="2200">
              <a:solidFill>
                <a:schemeClr val="lt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2" name="Shape 272"/>
        <p:cNvGrpSpPr/>
        <p:nvPr/>
      </p:nvGrpSpPr>
      <p:grpSpPr>
        <a:xfrm>
          <a:off x="0" y="0"/>
          <a:ext cx="0" cy="0"/>
          <a:chOff x="0" y="0"/>
          <a:chExt cx="0" cy="0"/>
        </a:xfrm>
      </p:grpSpPr>
      <p:sp>
        <p:nvSpPr>
          <p:cNvPr id="273" name="Google Shape;273;g2e7b46594f1_0_20"/>
          <p:cNvSpPr txBox="1"/>
          <p:nvPr>
            <p:ph type="ctrTitle"/>
          </p:nvPr>
        </p:nvSpPr>
        <p:spPr>
          <a:xfrm>
            <a:off x="1154950" y="402000"/>
            <a:ext cx="8825700" cy="969300"/>
          </a:xfrm>
          <a:prstGeom prst="rect">
            <a:avLst/>
          </a:prstGeom>
        </p:spPr>
        <p:txBody>
          <a:bodyPr anchorCtr="0" anchor="b" bIns="45700" lIns="91425" spcFirstLastPara="1" rIns="91425" wrap="square" tIns="45700">
            <a:noAutofit/>
          </a:bodyPr>
          <a:lstStyle/>
          <a:p>
            <a:pPr indent="0" lvl="0" marL="0" rtl="0" algn="ctr">
              <a:spcBef>
                <a:spcPts val="0"/>
              </a:spcBef>
              <a:spcAft>
                <a:spcPts val="0"/>
              </a:spcAft>
              <a:buClr>
                <a:schemeClr val="dk1"/>
              </a:buClr>
              <a:buSzPts val="3000"/>
              <a:buFont typeface="Arial"/>
              <a:buNone/>
            </a:pPr>
            <a:r>
              <a:rPr b="1" lang="en-US" sz="3000">
                <a:solidFill>
                  <a:schemeClr val="accent2"/>
                </a:solidFill>
                <a:latin typeface="Nunito"/>
                <a:ea typeface="Nunito"/>
                <a:cs typeface="Nunito"/>
                <a:sym typeface="Nunito"/>
              </a:rPr>
              <a:t>End of life and palliative care</a:t>
            </a:r>
            <a:endParaRPr b="1" sz="3000">
              <a:solidFill>
                <a:schemeClr val="accent2"/>
              </a:solidFill>
              <a:latin typeface="Nunito"/>
              <a:ea typeface="Nunito"/>
              <a:cs typeface="Nunito"/>
              <a:sym typeface="Nunito"/>
            </a:endParaRPr>
          </a:p>
          <a:p>
            <a:pPr indent="0" lvl="0" marL="0" rtl="0" algn="l">
              <a:spcBef>
                <a:spcPts val="0"/>
              </a:spcBef>
              <a:spcAft>
                <a:spcPts val="0"/>
              </a:spcAft>
              <a:buNone/>
            </a:pPr>
            <a:r>
              <a:t/>
            </a:r>
            <a:endParaRPr b="1" sz="3000">
              <a:solidFill>
                <a:schemeClr val="accent2"/>
              </a:solidFill>
            </a:endParaRPr>
          </a:p>
        </p:txBody>
      </p:sp>
      <p:sp>
        <p:nvSpPr>
          <p:cNvPr id="274" name="Google Shape;274;g2e7b46594f1_0_20"/>
          <p:cNvSpPr txBox="1"/>
          <p:nvPr>
            <p:ph idx="1" type="subTitle"/>
          </p:nvPr>
        </p:nvSpPr>
        <p:spPr>
          <a:xfrm>
            <a:off x="544475" y="1270625"/>
            <a:ext cx="11101500" cy="4368000"/>
          </a:xfrm>
          <a:prstGeom prst="rect">
            <a:avLst/>
          </a:prstGeom>
        </p:spPr>
        <p:txBody>
          <a:bodyPr anchorCtr="0" anchor="t" bIns="45700" lIns="91425" spcFirstLastPara="1" rIns="91425" wrap="square" tIns="45700">
            <a:normAutofit lnSpcReduction="10000"/>
          </a:bodyPr>
          <a:lstStyle/>
          <a:p>
            <a:pPr indent="0" lvl="0" marL="285750" rtl="0" algn="just">
              <a:spcBef>
                <a:spcPts val="800"/>
              </a:spcBef>
              <a:spcAft>
                <a:spcPts val="0"/>
              </a:spcAft>
              <a:buClr>
                <a:schemeClr val="dk1"/>
              </a:buClr>
              <a:buSzPts val="1300"/>
              <a:buFont typeface="Arial"/>
              <a:buNone/>
            </a:pPr>
            <a:r>
              <a:rPr lang="en-US" sz="2400">
                <a:solidFill>
                  <a:schemeClr val="lt1"/>
                </a:solidFill>
                <a:latin typeface="Arial"/>
                <a:ea typeface="Arial"/>
                <a:cs typeface="Arial"/>
                <a:sym typeface="Arial"/>
              </a:rPr>
              <a:t>The end of life phase occurs when a person is living with a terminal illness, typically in the final year, months or weeks (NICE, 2019). depending on individuals needs and preferences, palliative and end of life care can be provided either in hospital, home, residential care, hospital or hospice. (NHS, 2022) </a:t>
            </a:r>
            <a:endParaRPr sz="2400">
              <a:solidFill>
                <a:schemeClr val="lt1"/>
              </a:solidFill>
              <a:latin typeface="Arial"/>
              <a:ea typeface="Arial"/>
              <a:cs typeface="Arial"/>
              <a:sym typeface="Arial"/>
            </a:endParaRPr>
          </a:p>
          <a:p>
            <a:pPr indent="0" lvl="0" marL="285750" rtl="0" algn="just">
              <a:spcBef>
                <a:spcPts val="800"/>
              </a:spcBef>
              <a:spcAft>
                <a:spcPts val="0"/>
              </a:spcAft>
              <a:buClr>
                <a:schemeClr val="dk1"/>
              </a:buClr>
              <a:buSzPts val="1300"/>
              <a:buFont typeface="Arial"/>
              <a:buNone/>
            </a:pPr>
            <a:r>
              <a:t/>
            </a:r>
            <a:endParaRPr sz="2400">
              <a:solidFill>
                <a:schemeClr val="lt1"/>
              </a:solidFill>
              <a:latin typeface="Arial"/>
              <a:ea typeface="Arial"/>
              <a:cs typeface="Arial"/>
              <a:sym typeface="Arial"/>
            </a:endParaRPr>
          </a:p>
          <a:p>
            <a:pPr indent="0" lvl="0" marL="285750" rtl="0" algn="just">
              <a:spcBef>
                <a:spcPts val="800"/>
              </a:spcBef>
              <a:spcAft>
                <a:spcPts val="0"/>
              </a:spcAft>
              <a:buClr>
                <a:schemeClr val="dk1"/>
              </a:buClr>
              <a:buSzPts val="1300"/>
              <a:buFont typeface="Arial"/>
              <a:buNone/>
            </a:pPr>
            <a:r>
              <a:rPr lang="en-US" sz="2400">
                <a:solidFill>
                  <a:schemeClr val="lt1"/>
                </a:solidFill>
                <a:latin typeface="Arial"/>
                <a:ea typeface="Arial"/>
                <a:cs typeface="Arial"/>
                <a:sym typeface="Arial"/>
              </a:rPr>
              <a:t>End of life care is a type of palliative care for those soon to face death. Palliative care is a comprehensive for an individual with terminal illness involving psychological, social and emotional support for the individual, family and the carers. (NHS, 2022)</a:t>
            </a:r>
            <a:endParaRPr sz="2400">
              <a:solidFill>
                <a:schemeClr val="lt1"/>
              </a:solidFill>
              <a:latin typeface="Arial"/>
              <a:ea typeface="Arial"/>
              <a:cs typeface="Arial"/>
              <a:sym typeface="Arial"/>
            </a:endParaRPr>
          </a:p>
          <a:p>
            <a:pPr indent="0" lvl="0" marL="285750" rtl="0" algn="just">
              <a:spcBef>
                <a:spcPts val="800"/>
              </a:spcBef>
              <a:spcAft>
                <a:spcPts val="0"/>
              </a:spcAft>
              <a:buClr>
                <a:schemeClr val="dk1"/>
              </a:buClr>
              <a:buSzPts val="1300"/>
              <a:buFont typeface="Arial"/>
              <a:buNone/>
            </a:pPr>
            <a:r>
              <a:t/>
            </a:r>
            <a:endParaRPr sz="1800">
              <a:solidFill>
                <a:schemeClr val="dk1"/>
              </a:solidFill>
              <a:latin typeface="Arial"/>
              <a:ea typeface="Arial"/>
              <a:cs typeface="Arial"/>
              <a:sym typeface="Arial"/>
            </a:endParaRPr>
          </a:p>
          <a:p>
            <a:pPr indent="0" lvl="0" marL="0" rtl="0" algn="l">
              <a:spcBef>
                <a:spcPts val="1000"/>
              </a:spcBef>
              <a:spcAft>
                <a:spcPts val="0"/>
              </a:spcAft>
              <a:buNone/>
            </a:pPr>
            <a:r>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 name="Shape 279"/>
        <p:cNvGrpSpPr/>
        <p:nvPr/>
      </p:nvGrpSpPr>
      <p:grpSpPr>
        <a:xfrm>
          <a:off x="0" y="0"/>
          <a:ext cx="0" cy="0"/>
          <a:chOff x="0" y="0"/>
          <a:chExt cx="0" cy="0"/>
        </a:xfrm>
      </p:grpSpPr>
      <p:sp>
        <p:nvSpPr>
          <p:cNvPr id="280" name="Google Shape;280;g2e7b46594f1_0_26"/>
          <p:cNvSpPr txBox="1"/>
          <p:nvPr/>
        </p:nvSpPr>
        <p:spPr>
          <a:xfrm>
            <a:off x="1489700" y="253727"/>
            <a:ext cx="8735100" cy="12549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None/>
            </a:pPr>
            <a:r>
              <a:rPr b="1" lang="en-US" sz="2700">
                <a:solidFill>
                  <a:schemeClr val="accent2"/>
                </a:solidFill>
                <a:latin typeface="Rockwell"/>
                <a:ea typeface="Rockwell"/>
                <a:cs typeface="Rockwell"/>
                <a:sym typeface="Rockwell"/>
              </a:rPr>
              <a:t> Historical Context of Elderly Care in the UK</a:t>
            </a:r>
            <a:endParaRPr sz="2700">
              <a:solidFill>
                <a:schemeClr val="accent2"/>
              </a:solidFill>
              <a:latin typeface="Rockwell"/>
              <a:ea typeface="Rockwell"/>
              <a:cs typeface="Rockwell"/>
              <a:sym typeface="Rockwell"/>
            </a:endParaRPr>
          </a:p>
        </p:txBody>
      </p:sp>
      <p:grpSp>
        <p:nvGrpSpPr>
          <p:cNvPr id="281" name="Google Shape;281;g2e7b46594f1_0_26"/>
          <p:cNvGrpSpPr/>
          <p:nvPr/>
        </p:nvGrpSpPr>
        <p:grpSpPr>
          <a:xfrm>
            <a:off x="1071750" y="1917875"/>
            <a:ext cx="10051262" cy="4119167"/>
            <a:chOff x="3955" y="0"/>
            <a:chExt cx="7879017" cy="3263482"/>
          </a:xfrm>
        </p:grpSpPr>
        <p:sp>
          <p:nvSpPr>
            <p:cNvPr id="282" name="Google Shape;282;g2e7b46594f1_0_26"/>
            <p:cNvSpPr/>
            <p:nvPr/>
          </p:nvSpPr>
          <p:spPr>
            <a:xfrm>
              <a:off x="274030" y="1443957"/>
              <a:ext cx="1389000" cy="381000"/>
            </a:xfrm>
            <a:prstGeom prst="homePlate">
              <a:avLst>
                <a:gd fmla="val 40000" name="adj"/>
              </a:avLst>
            </a:prstGeom>
            <a:solidFill>
              <a:srgbClr val="2B154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g2e7b46594f1_0_26"/>
            <p:cNvSpPr txBox="1"/>
            <p:nvPr/>
          </p:nvSpPr>
          <p:spPr>
            <a:xfrm>
              <a:off x="274030" y="1443957"/>
              <a:ext cx="1312800" cy="381000"/>
            </a:xfrm>
            <a:prstGeom prst="rect">
              <a:avLst/>
            </a:prstGeom>
            <a:noFill/>
            <a:ln>
              <a:noFill/>
            </a:ln>
          </p:spPr>
          <p:txBody>
            <a:bodyPr anchorCtr="0" anchor="ctr" bIns="91425" lIns="91425" spcFirstLastPara="1" rIns="91425" wrap="square" tIns="91425">
              <a:noAutofit/>
            </a:bodyPr>
            <a:lstStyle/>
            <a:p>
              <a:pPr indent="0" lvl="0" marL="0" marR="0" rtl="0" algn="ctr">
                <a:lnSpc>
                  <a:spcPct val="90000"/>
                </a:lnSpc>
                <a:spcBef>
                  <a:spcPts val="0"/>
                </a:spcBef>
                <a:spcAft>
                  <a:spcPts val="0"/>
                </a:spcAft>
                <a:buNone/>
              </a:pPr>
              <a:r>
                <a:rPr b="0" i="0" lang="en-US" sz="2000" u="none" cap="none" strike="noStrike">
                  <a:solidFill>
                    <a:srgbClr val="E7E6E6"/>
                  </a:solidFill>
                  <a:latin typeface="Corbel"/>
                  <a:ea typeface="Corbel"/>
                  <a:cs typeface="Corbel"/>
                  <a:sym typeface="Corbel"/>
                </a:rPr>
                <a:t>Pre-20th century</a:t>
              </a:r>
              <a:endParaRPr b="0" i="0" sz="2000" u="none" cap="none" strike="noStrike">
                <a:solidFill>
                  <a:srgbClr val="FFFFFF"/>
                </a:solidFill>
                <a:latin typeface="Arial"/>
                <a:ea typeface="Arial"/>
                <a:cs typeface="Arial"/>
                <a:sym typeface="Arial"/>
              </a:endParaRPr>
            </a:p>
          </p:txBody>
        </p:sp>
        <p:sp>
          <p:nvSpPr>
            <p:cNvPr id="284" name="Google Shape;284;g2e7b46594f1_0_26"/>
            <p:cNvSpPr/>
            <p:nvPr/>
          </p:nvSpPr>
          <p:spPr>
            <a:xfrm>
              <a:off x="3955" y="16921"/>
              <a:ext cx="1929000" cy="1015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g2e7b46594f1_0_26"/>
            <p:cNvSpPr txBox="1"/>
            <p:nvPr/>
          </p:nvSpPr>
          <p:spPr>
            <a:xfrm>
              <a:off x="3955" y="16921"/>
              <a:ext cx="1929000" cy="1015800"/>
            </a:xfrm>
            <a:prstGeom prst="rect">
              <a:avLst/>
            </a:prstGeom>
            <a:noFill/>
            <a:ln>
              <a:noFill/>
            </a:ln>
          </p:spPr>
          <p:txBody>
            <a:bodyPr anchorCtr="1" anchor="b" bIns="142225" lIns="0" spcFirstLastPara="1" rIns="0" wrap="square" tIns="142225">
              <a:noAutofit/>
            </a:bodyPr>
            <a:lstStyle/>
            <a:p>
              <a:pPr indent="0" lvl="0" marL="0" marR="0" rtl="0" algn="ctr">
                <a:lnSpc>
                  <a:spcPct val="90000"/>
                </a:lnSpc>
                <a:spcBef>
                  <a:spcPts val="0"/>
                </a:spcBef>
                <a:spcAft>
                  <a:spcPts val="0"/>
                </a:spcAft>
                <a:buClr>
                  <a:srgbClr val="000000"/>
                </a:buClr>
                <a:buSzPts val="1600"/>
                <a:buFont typeface="Arial"/>
                <a:buNone/>
              </a:pPr>
              <a:r>
                <a:rPr b="0" i="0" lang="en-US" sz="2200" u="none" cap="none" strike="noStrike">
                  <a:solidFill>
                    <a:schemeClr val="lt1"/>
                  </a:solidFill>
                  <a:latin typeface="Corbel"/>
                  <a:ea typeface="Corbel"/>
                  <a:cs typeface="Corbel"/>
                  <a:sym typeface="Corbel"/>
                </a:rPr>
                <a:t>Elderly care was families responsibilities.</a:t>
              </a:r>
              <a:endParaRPr b="0" i="0" sz="2200" u="none" cap="none" strike="noStrike">
                <a:solidFill>
                  <a:schemeClr val="lt1"/>
                </a:solidFill>
                <a:latin typeface="Arial"/>
                <a:ea typeface="Arial"/>
                <a:cs typeface="Arial"/>
                <a:sym typeface="Arial"/>
              </a:endParaRPr>
            </a:p>
          </p:txBody>
        </p:sp>
        <p:sp>
          <p:nvSpPr>
            <p:cNvPr id="286" name="Google Shape;286;g2e7b46594f1_0_26"/>
            <p:cNvSpPr/>
            <p:nvPr/>
          </p:nvSpPr>
          <p:spPr>
            <a:xfrm rot="-16944">
              <a:off x="1662983" y="1633073"/>
              <a:ext cx="547807" cy="0"/>
            </a:xfrm>
            <a:custGeom>
              <a:rect b="b" l="l" r="r" t="t"/>
              <a:pathLst>
                <a:path extrusionOk="0" h="120000" w="120000">
                  <a:moveTo>
                    <a:pt x="0" y="0"/>
                  </a:moveTo>
                  <a:lnTo>
                    <a:pt x="120000" y="0"/>
                  </a:lnTo>
                </a:path>
              </a:pathLst>
            </a:custGeom>
            <a:noFill/>
            <a:ln cap="flat" cmpd="sng" w="12700">
              <a:solidFill>
                <a:srgbClr val="2B154F"/>
              </a:solidFill>
              <a:prstDash val="solid"/>
              <a:miter lim="800000"/>
              <a:headEnd len="sm" w="sm" type="none"/>
              <a:tailEnd len="sm" w="sm" type="none"/>
            </a:ln>
          </p:spPr>
        </p:sp>
        <p:cxnSp>
          <p:nvCxnSpPr>
            <p:cNvPr id="287" name="Google Shape;287;g2e7b46594f1_0_26"/>
            <p:cNvCxnSpPr/>
            <p:nvPr/>
          </p:nvCxnSpPr>
          <p:spPr>
            <a:xfrm>
              <a:off x="968508" y="1116716"/>
              <a:ext cx="0" cy="317400"/>
            </a:xfrm>
            <a:prstGeom prst="straightConnector1">
              <a:avLst/>
            </a:prstGeom>
            <a:noFill/>
            <a:ln cap="flat" cmpd="sng" w="9525">
              <a:solidFill>
                <a:srgbClr val="BFBFBF"/>
              </a:solidFill>
              <a:prstDash val="solid"/>
              <a:miter lim="800000"/>
              <a:headEnd len="sm" w="sm" type="none"/>
              <a:tailEnd len="sm" w="sm" type="none"/>
            </a:ln>
          </p:spPr>
        </p:cxnSp>
        <p:sp>
          <p:nvSpPr>
            <p:cNvPr id="288" name="Google Shape;288;g2e7b46594f1_0_26"/>
            <p:cNvSpPr/>
            <p:nvPr/>
          </p:nvSpPr>
          <p:spPr>
            <a:xfrm>
              <a:off x="936763" y="1047883"/>
              <a:ext cx="63600" cy="63600"/>
            </a:xfrm>
            <a:prstGeom prst="diamond">
              <a:avLst/>
            </a:prstGeom>
            <a:solidFill>
              <a:srgbClr val="2B154F"/>
            </a:solidFill>
            <a:ln cap="flat" cmpd="sng" w="12700">
              <a:solidFill>
                <a:srgbClr val="FFFFFF"/>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g2e7b46594f1_0_26"/>
            <p:cNvSpPr/>
            <p:nvPr/>
          </p:nvSpPr>
          <p:spPr>
            <a:xfrm>
              <a:off x="2210712" y="1435941"/>
              <a:ext cx="1428000" cy="391500"/>
            </a:xfrm>
            <a:prstGeom prst="hexagon">
              <a:avLst>
                <a:gd fmla="val 40000" name="adj"/>
                <a:gd fmla="val 115470" name="vf"/>
              </a:avLst>
            </a:prstGeom>
            <a:solidFill>
              <a:srgbClr val="2B154F"/>
            </a:solidFill>
            <a:ln cap="flat" cmpd="sng" w="12700">
              <a:solidFill>
                <a:srgbClr val="2B154F"/>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g2e7b46594f1_0_26"/>
            <p:cNvSpPr txBox="1"/>
            <p:nvPr/>
          </p:nvSpPr>
          <p:spPr>
            <a:xfrm>
              <a:off x="2381922" y="1482897"/>
              <a:ext cx="1085400" cy="297600"/>
            </a:xfrm>
            <a:prstGeom prst="rect">
              <a:avLst/>
            </a:prstGeom>
            <a:noFill/>
            <a:ln>
              <a:noFill/>
            </a:ln>
          </p:spPr>
          <p:txBody>
            <a:bodyPr anchorCtr="0" anchor="ctr" bIns="91425" lIns="91425" spcFirstLastPara="1" rIns="91425" wrap="square" tIns="91425">
              <a:noAutofit/>
            </a:bodyPr>
            <a:lstStyle/>
            <a:p>
              <a:pPr indent="0" lvl="0" marL="0" marR="0" rtl="0" algn="ctr">
                <a:lnSpc>
                  <a:spcPct val="90000"/>
                </a:lnSpc>
                <a:spcBef>
                  <a:spcPts val="0"/>
                </a:spcBef>
                <a:spcAft>
                  <a:spcPts val="0"/>
                </a:spcAft>
                <a:buNone/>
              </a:pPr>
              <a:r>
                <a:rPr b="0" i="0" lang="en-US" sz="2000" u="none" cap="none" strike="noStrike">
                  <a:solidFill>
                    <a:srgbClr val="E7E6E6"/>
                  </a:solidFill>
                  <a:latin typeface="Corbel"/>
                  <a:ea typeface="Corbel"/>
                  <a:cs typeface="Corbel"/>
                  <a:sym typeface="Corbel"/>
                </a:rPr>
                <a:t>1948</a:t>
              </a:r>
              <a:endParaRPr b="0" i="0" sz="2000" u="none" cap="none" strike="noStrike">
                <a:solidFill>
                  <a:srgbClr val="FFFFFF"/>
                </a:solidFill>
                <a:latin typeface="Arial"/>
                <a:ea typeface="Arial"/>
                <a:cs typeface="Arial"/>
                <a:sym typeface="Arial"/>
              </a:endParaRPr>
            </a:p>
          </p:txBody>
        </p:sp>
        <p:sp>
          <p:nvSpPr>
            <p:cNvPr id="291" name="Google Shape;291;g2e7b46594f1_0_26"/>
            <p:cNvSpPr/>
            <p:nvPr/>
          </p:nvSpPr>
          <p:spPr>
            <a:xfrm>
              <a:off x="1933061" y="2219182"/>
              <a:ext cx="1983300" cy="1044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g2e7b46594f1_0_26"/>
            <p:cNvSpPr txBox="1"/>
            <p:nvPr/>
          </p:nvSpPr>
          <p:spPr>
            <a:xfrm>
              <a:off x="1933061" y="2219182"/>
              <a:ext cx="1983300" cy="1044300"/>
            </a:xfrm>
            <a:prstGeom prst="rect">
              <a:avLst/>
            </a:prstGeom>
            <a:noFill/>
            <a:ln>
              <a:noFill/>
            </a:ln>
          </p:spPr>
          <p:txBody>
            <a:bodyPr anchorCtr="1" anchor="t" bIns="142225" lIns="0" spcFirstLastPara="1" rIns="0" wrap="square" tIns="142225">
              <a:noAutofit/>
            </a:bodyPr>
            <a:lstStyle/>
            <a:p>
              <a:pPr indent="0" lvl="0" marL="0" marR="0" rtl="0" algn="ctr">
                <a:lnSpc>
                  <a:spcPct val="90000"/>
                </a:lnSpc>
                <a:spcBef>
                  <a:spcPts val="0"/>
                </a:spcBef>
                <a:spcAft>
                  <a:spcPts val="0"/>
                </a:spcAft>
                <a:buClr>
                  <a:srgbClr val="000000"/>
                </a:buClr>
                <a:buSzPts val="1600"/>
                <a:buFont typeface="Arial"/>
                <a:buNone/>
              </a:pPr>
              <a:r>
                <a:rPr b="0" i="0" lang="en-US" sz="2200" u="none" cap="none" strike="noStrike">
                  <a:solidFill>
                    <a:schemeClr val="lt1"/>
                  </a:solidFill>
                  <a:latin typeface="Corbel"/>
                  <a:ea typeface="Corbel"/>
                  <a:cs typeface="Corbel"/>
                  <a:sym typeface="Corbel"/>
                </a:rPr>
                <a:t>The establishment of NHS</a:t>
              </a:r>
              <a:endParaRPr b="0" i="0" sz="2200" u="none" cap="none" strike="noStrike">
                <a:solidFill>
                  <a:schemeClr val="lt1"/>
                </a:solidFill>
                <a:latin typeface="Arial"/>
                <a:ea typeface="Arial"/>
                <a:cs typeface="Arial"/>
                <a:sym typeface="Arial"/>
              </a:endParaRPr>
            </a:p>
          </p:txBody>
        </p:sp>
        <p:sp>
          <p:nvSpPr>
            <p:cNvPr id="293" name="Google Shape;293;g2e7b46594f1_0_26"/>
            <p:cNvSpPr/>
            <p:nvPr/>
          </p:nvSpPr>
          <p:spPr>
            <a:xfrm>
              <a:off x="3638636" y="1631751"/>
              <a:ext cx="555300" cy="0"/>
            </a:xfrm>
            <a:custGeom>
              <a:rect b="b" l="l" r="r" t="t"/>
              <a:pathLst>
                <a:path extrusionOk="0" h="120000" w="120000">
                  <a:moveTo>
                    <a:pt x="0" y="0"/>
                  </a:moveTo>
                  <a:lnTo>
                    <a:pt x="120000" y="0"/>
                  </a:lnTo>
                </a:path>
              </a:pathLst>
            </a:custGeom>
            <a:noFill/>
            <a:ln cap="flat" cmpd="sng" w="12700">
              <a:solidFill>
                <a:srgbClr val="2B154F"/>
              </a:solidFill>
              <a:prstDash val="solid"/>
              <a:miter lim="800000"/>
              <a:headEnd len="sm" w="sm" type="none"/>
              <a:tailEnd len="sm" w="sm" type="none"/>
            </a:ln>
          </p:spPr>
        </p:sp>
        <p:cxnSp>
          <p:nvCxnSpPr>
            <p:cNvPr id="294" name="Google Shape;294;g2e7b46594f1_0_26"/>
            <p:cNvCxnSpPr/>
            <p:nvPr/>
          </p:nvCxnSpPr>
          <p:spPr>
            <a:xfrm>
              <a:off x="2924674" y="1827562"/>
              <a:ext cx="0" cy="326400"/>
            </a:xfrm>
            <a:prstGeom prst="straightConnector1">
              <a:avLst/>
            </a:prstGeom>
            <a:noFill/>
            <a:ln cap="flat" cmpd="sng" w="9525">
              <a:solidFill>
                <a:srgbClr val="BFBFBF"/>
              </a:solidFill>
              <a:prstDash val="solid"/>
              <a:miter lim="800000"/>
              <a:headEnd len="sm" w="sm" type="none"/>
              <a:tailEnd len="sm" w="sm" type="none"/>
            </a:ln>
          </p:spPr>
        </p:cxnSp>
        <p:sp>
          <p:nvSpPr>
            <p:cNvPr id="295" name="Google Shape;295;g2e7b46594f1_0_26"/>
            <p:cNvSpPr/>
            <p:nvPr/>
          </p:nvSpPr>
          <p:spPr>
            <a:xfrm>
              <a:off x="2892039" y="2153912"/>
              <a:ext cx="65400" cy="65400"/>
            </a:xfrm>
            <a:prstGeom prst="diamond">
              <a:avLst/>
            </a:prstGeom>
            <a:solidFill>
              <a:srgbClr val="2B154F"/>
            </a:solidFill>
            <a:ln cap="flat" cmpd="sng" w="12700">
              <a:solidFill>
                <a:srgbClr val="FFFFFF"/>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g2e7b46594f1_0_26"/>
            <p:cNvSpPr/>
            <p:nvPr/>
          </p:nvSpPr>
          <p:spPr>
            <a:xfrm>
              <a:off x="4193940" y="1435941"/>
              <a:ext cx="1428000" cy="391500"/>
            </a:xfrm>
            <a:prstGeom prst="hexagon">
              <a:avLst>
                <a:gd fmla="val 40000" name="adj"/>
                <a:gd fmla="val 115470" name="vf"/>
              </a:avLst>
            </a:prstGeom>
            <a:solidFill>
              <a:srgbClr val="2B154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 name="Google Shape;297;g2e7b46594f1_0_26"/>
            <p:cNvSpPr txBox="1"/>
            <p:nvPr/>
          </p:nvSpPr>
          <p:spPr>
            <a:xfrm>
              <a:off x="4365150" y="1482897"/>
              <a:ext cx="1085400" cy="297600"/>
            </a:xfrm>
            <a:prstGeom prst="rect">
              <a:avLst/>
            </a:prstGeom>
            <a:noFill/>
            <a:ln>
              <a:noFill/>
            </a:ln>
          </p:spPr>
          <p:txBody>
            <a:bodyPr anchorCtr="0" anchor="ctr" bIns="91425" lIns="91425" spcFirstLastPara="1" rIns="91425" wrap="square" tIns="91425">
              <a:noAutofit/>
            </a:bodyPr>
            <a:lstStyle/>
            <a:p>
              <a:pPr indent="0" lvl="0" marL="0" marR="0" rtl="0" algn="ctr">
                <a:lnSpc>
                  <a:spcPct val="90000"/>
                </a:lnSpc>
                <a:spcBef>
                  <a:spcPts val="0"/>
                </a:spcBef>
                <a:spcAft>
                  <a:spcPts val="0"/>
                </a:spcAft>
                <a:buNone/>
              </a:pPr>
              <a:r>
                <a:rPr b="0" i="0" lang="en-US" sz="2000" u="none" cap="none" strike="noStrike">
                  <a:solidFill>
                    <a:srgbClr val="E7E6E6"/>
                  </a:solidFill>
                  <a:latin typeface="Corbel"/>
                  <a:ea typeface="Corbel"/>
                  <a:cs typeface="Corbel"/>
                  <a:sym typeface="Corbel"/>
                </a:rPr>
                <a:t>1980-1990</a:t>
              </a:r>
              <a:endParaRPr b="0" i="0" sz="2000" u="none" cap="none" strike="noStrike">
                <a:solidFill>
                  <a:srgbClr val="FFFFFF"/>
                </a:solidFill>
                <a:latin typeface="Arial"/>
                <a:ea typeface="Arial"/>
                <a:cs typeface="Arial"/>
                <a:sym typeface="Arial"/>
              </a:endParaRPr>
            </a:p>
          </p:txBody>
        </p:sp>
        <p:sp>
          <p:nvSpPr>
            <p:cNvPr id="298" name="Google Shape;298;g2e7b46594f1_0_26"/>
            <p:cNvSpPr/>
            <p:nvPr/>
          </p:nvSpPr>
          <p:spPr>
            <a:xfrm>
              <a:off x="3916288" y="0"/>
              <a:ext cx="1983300" cy="1044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g2e7b46594f1_0_26"/>
            <p:cNvSpPr txBox="1"/>
            <p:nvPr/>
          </p:nvSpPr>
          <p:spPr>
            <a:xfrm>
              <a:off x="3916288" y="0"/>
              <a:ext cx="1983300" cy="1044300"/>
            </a:xfrm>
            <a:prstGeom prst="rect">
              <a:avLst/>
            </a:prstGeom>
            <a:noFill/>
            <a:ln>
              <a:noFill/>
            </a:ln>
          </p:spPr>
          <p:txBody>
            <a:bodyPr anchorCtr="1" anchor="b" bIns="142225" lIns="0" spcFirstLastPara="1" rIns="0" wrap="square" tIns="142225">
              <a:noAutofit/>
            </a:bodyPr>
            <a:lstStyle/>
            <a:p>
              <a:pPr indent="0" lvl="0" marL="0" marR="0" rtl="0" algn="ctr">
                <a:lnSpc>
                  <a:spcPct val="90000"/>
                </a:lnSpc>
                <a:spcBef>
                  <a:spcPts val="0"/>
                </a:spcBef>
                <a:spcAft>
                  <a:spcPts val="0"/>
                </a:spcAft>
                <a:buNone/>
              </a:pPr>
              <a:r>
                <a:rPr b="0" i="0" lang="en-US" sz="2200" u="none" cap="none" strike="noStrike">
                  <a:solidFill>
                    <a:schemeClr val="lt1"/>
                  </a:solidFill>
                  <a:latin typeface="Corbel"/>
                  <a:ea typeface="Corbel"/>
                  <a:cs typeface="Corbel"/>
                  <a:sym typeface="Corbel"/>
                </a:rPr>
                <a:t>Introduction of private care homes and domiciliary care services expanded options for elderly care.</a:t>
              </a:r>
              <a:endParaRPr b="0" i="0" sz="2200" u="none" cap="none" strike="noStrike">
                <a:solidFill>
                  <a:schemeClr val="lt1"/>
                </a:solidFill>
                <a:latin typeface="Arial"/>
                <a:ea typeface="Arial"/>
                <a:cs typeface="Arial"/>
                <a:sym typeface="Arial"/>
              </a:endParaRPr>
            </a:p>
          </p:txBody>
        </p:sp>
        <p:sp>
          <p:nvSpPr>
            <p:cNvPr id="300" name="Google Shape;300;g2e7b46594f1_0_26"/>
            <p:cNvSpPr/>
            <p:nvPr/>
          </p:nvSpPr>
          <p:spPr>
            <a:xfrm>
              <a:off x="5621864" y="1631751"/>
              <a:ext cx="555300" cy="0"/>
            </a:xfrm>
            <a:custGeom>
              <a:rect b="b" l="l" r="r" t="t"/>
              <a:pathLst>
                <a:path extrusionOk="0" h="120000" w="120000">
                  <a:moveTo>
                    <a:pt x="0" y="0"/>
                  </a:moveTo>
                  <a:lnTo>
                    <a:pt x="120000" y="0"/>
                  </a:lnTo>
                </a:path>
              </a:pathLst>
            </a:custGeom>
            <a:noFill/>
            <a:ln cap="flat" cmpd="sng" w="12700">
              <a:solidFill>
                <a:srgbClr val="2B154F"/>
              </a:solidFill>
              <a:prstDash val="solid"/>
              <a:miter lim="800000"/>
              <a:headEnd len="sm" w="sm" type="none"/>
              <a:tailEnd len="sm" w="sm" type="none"/>
            </a:ln>
          </p:spPr>
        </p:sp>
        <p:cxnSp>
          <p:nvCxnSpPr>
            <p:cNvPr id="301" name="Google Shape;301;g2e7b46594f1_0_26"/>
            <p:cNvCxnSpPr/>
            <p:nvPr/>
          </p:nvCxnSpPr>
          <p:spPr>
            <a:xfrm>
              <a:off x="4907902" y="1109591"/>
              <a:ext cx="0" cy="326400"/>
            </a:xfrm>
            <a:prstGeom prst="straightConnector1">
              <a:avLst/>
            </a:prstGeom>
            <a:noFill/>
            <a:ln cap="flat" cmpd="sng" w="9525">
              <a:solidFill>
                <a:srgbClr val="BFBFBF"/>
              </a:solidFill>
              <a:prstDash val="solid"/>
              <a:miter lim="800000"/>
              <a:headEnd len="sm" w="sm" type="none"/>
              <a:tailEnd len="sm" w="sm" type="none"/>
            </a:ln>
          </p:spPr>
        </p:cxnSp>
        <p:sp>
          <p:nvSpPr>
            <p:cNvPr id="302" name="Google Shape;302;g2e7b46594f1_0_26"/>
            <p:cNvSpPr/>
            <p:nvPr/>
          </p:nvSpPr>
          <p:spPr>
            <a:xfrm>
              <a:off x="4875267" y="1044321"/>
              <a:ext cx="65400" cy="65400"/>
            </a:xfrm>
            <a:prstGeom prst="diamond">
              <a:avLst/>
            </a:prstGeom>
            <a:solidFill>
              <a:srgbClr val="2B154F"/>
            </a:solidFill>
            <a:ln cap="flat" cmpd="sng" w="12700">
              <a:solidFill>
                <a:srgbClr val="FFFFFF"/>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g2e7b46594f1_0_26"/>
            <p:cNvSpPr/>
            <p:nvPr/>
          </p:nvSpPr>
          <p:spPr>
            <a:xfrm rot="10800000">
              <a:off x="6177092" y="1436061"/>
              <a:ext cx="1428000" cy="391500"/>
            </a:xfrm>
            <a:prstGeom prst="homePlate">
              <a:avLst>
                <a:gd fmla="val 40000" name="adj"/>
              </a:avLst>
            </a:prstGeom>
            <a:solidFill>
              <a:srgbClr val="2B154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g2e7b46594f1_0_26"/>
            <p:cNvSpPr txBox="1"/>
            <p:nvPr/>
          </p:nvSpPr>
          <p:spPr>
            <a:xfrm>
              <a:off x="6255492" y="1435941"/>
              <a:ext cx="1349700" cy="391500"/>
            </a:xfrm>
            <a:prstGeom prst="rect">
              <a:avLst/>
            </a:prstGeom>
            <a:noFill/>
            <a:ln>
              <a:noFill/>
            </a:ln>
          </p:spPr>
          <p:txBody>
            <a:bodyPr anchorCtr="0" anchor="ctr" bIns="91425" lIns="91425" spcFirstLastPara="1" rIns="91425" wrap="square" tIns="91425">
              <a:noAutofit/>
            </a:bodyPr>
            <a:lstStyle/>
            <a:p>
              <a:pPr indent="0" lvl="0" marL="0" marR="0" rtl="0" algn="ctr">
                <a:lnSpc>
                  <a:spcPct val="90000"/>
                </a:lnSpc>
                <a:spcBef>
                  <a:spcPts val="0"/>
                </a:spcBef>
                <a:spcAft>
                  <a:spcPts val="0"/>
                </a:spcAft>
                <a:buNone/>
              </a:pPr>
              <a:r>
                <a:rPr b="0" i="0" lang="en-US" sz="2000" u="none" cap="none" strike="noStrike">
                  <a:solidFill>
                    <a:srgbClr val="E7E6E6"/>
                  </a:solidFill>
                  <a:latin typeface="Corbel"/>
                  <a:ea typeface="Corbel"/>
                  <a:cs typeface="Corbel"/>
                  <a:sym typeface="Corbel"/>
                </a:rPr>
                <a:t>2014</a:t>
              </a:r>
              <a:endParaRPr b="0" i="0" sz="2000" u="none" cap="none" strike="noStrike">
                <a:solidFill>
                  <a:srgbClr val="FFFFFF"/>
                </a:solidFill>
                <a:latin typeface="Arial"/>
                <a:ea typeface="Arial"/>
                <a:cs typeface="Arial"/>
                <a:sym typeface="Arial"/>
              </a:endParaRPr>
            </a:p>
          </p:txBody>
        </p:sp>
        <p:sp>
          <p:nvSpPr>
            <p:cNvPr id="305" name="Google Shape;305;g2e7b46594f1_0_26"/>
            <p:cNvSpPr/>
            <p:nvPr/>
          </p:nvSpPr>
          <p:spPr>
            <a:xfrm>
              <a:off x="5899516" y="2219182"/>
              <a:ext cx="1983300" cy="1044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 name="Google Shape;306;g2e7b46594f1_0_26"/>
            <p:cNvSpPr txBox="1"/>
            <p:nvPr/>
          </p:nvSpPr>
          <p:spPr>
            <a:xfrm>
              <a:off x="5621872" y="2219181"/>
              <a:ext cx="2261100" cy="1044300"/>
            </a:xfrm>
            <a:prstGeom prst="rect">
              <a:avLst/>
            </a:prstGeom>
            <a:noFill/>
            <a:ln>
              <a:noFill/>
            </a:ln>
          </p:spPr>
          <p:txBody>
            <a:bodyPr anchorCtr="1" anchor="t" bIns="142225" lIns="0" spcFirstLastPara="1" rIns="0" wrap="square" tIns="142225">
              <a:noAutofit/>
            </a:bodyPr>
            <a:lstStyle/>
            <a:p>
              <a:pPr indent="0" lvl="0" marL="0" marR="0" rtl="0" algn="ctr">
                <a:lnSpc>
                  <a:spcPct val="90000"/>
                </a:lnSpc>
                <a:spcBef>
                  <a:spcPts val="0"/>
                </a:spcBef>
                <a:spcAft>
                  <a:spcPts val="0"/>
                </a:spcAft>
                <a:buNone/>
              </a:pPr>
              <a:r>
                <a:rPr b="0" i="0" lang="en-US" sz="2200" u="none" cap="none" strike="noStrike">
                  <a:solidFill>
                    <a:schemeClr val="lt1"/>
                  </a:solidFill>
                  <a:latin typeface="Corbel"/>
                  <a:ea typeface="Corbel"/>
                  <a:cs typeface="Corbel"/>
                  <a:sym typeface="Corbel"/>
                </a:rPr>
                <a:t>The Care Act emphasised personalised care and support for independent living.  </a:t>
              </a:r>
              <a:endParaRPr b="0" i="0" sz="2200" u="none" cap="none" strike="noStrike">
                <a:solidFill>
                  <a:schemeClr val="lt1"/>
                </a:solidFill>
                <a:latin typeface="Corbel"/>
                <a:ea typeface="Corbel"/>
                <a:cs typeface="Corbel"/>
                <a:sym typeface="Corbel"/>
              </a:endParaRPr>
            </a:p>
            <a:p>
              <a:pPr indent="0" lvl="0" marL="0" marR="0" rtl="0" algn="ctr">
                <a:lnSpc>
                  <a:spcPct val="90000"/>
                </a:lnSpc>
                <a:spcBef>
                  <a:spcPts val="0"/>
                </a:spcBef>
                <a:spcAft>
                  <a:spcPts val="0"/>
                </a:spcAft>
                <a:buNone/>
              </a:pPr>
              <a:r>
                <a:rPr lang="en-US" sz="2200">
                  <a:solidFill>
                    <a:schemeClr val="lt1"/>
                  </a:solidFill>
                </a:rPr>
                <a:t>(Care Act, 2014; Thane, 2000;  BMJ, 2008)</a:t>
              </a:r>
              <a:endParaRPr b="0" i="0" sz="2200" u="none" cap="none" strike="noStrike">
                <a:solidFill>
                  <a:schemeClr val="lt1"/>
                </a:solidFill>
                <a:latin typeface="Arial"/>
                <a:ea typeface="Arial"/>
                <a:cs typeface="Arial"/>
                <a:sym typeface="Arial"/>
              </a:endParaRPr>
            </a:p>
          </p:txBody>
        </p:sp>
        <p:cxnSp>
          <p:nvCxnSpPr>
            <p:cNvPr id="307" name="Google Shape;307;g2e7b46594f1_0_26"/>
            <p:cNvCxnSpPr/>
            <p:nvPr/>
          </p:nvCxnSpPr>
          <p:spPr>
            <a:xfrm>
              <a:off x="6891130" y="1827562"/>
              <a:ext cx="0" cy="326400"/>
            </a:xfrm>
            <a:prstGeom prst="straightConnector1">
              <a:avLst/>
            </a:prstGeom>
            <a:noFill/>
            <a:ln cap="flat" cmpd="sng" w="9525">
              <a:solidFill>
                <a:srgbClr val="BFBFBF"/>
              </a:solidFill>
              <a:prstDash val="solid"/>
              <a:miter lim="800000"/>
              <a:headEnd len="sm" w="sm" type="none"/>
              <a:tailEnd len="sm" w="sm" type="none"/>
            </a:ln>
          </p:spPr>
        </p:cxnSp>
        <p:sp>
          <p:nvSpPr>
            <p:cNvPr id="308" name="Google Shape;308;g2e7b46594f1_0_26"/>
            <p:cNvSpPr/>
            <p:nvPr/>
          </p:nvSpPr>
          <p:spPr>
            <a:xfrm>
              <a:off x="6858495" y="2153912"/>
              <a:ext cx="65400" cy="65400"/>
            </a:xfrm>
            <a:prstGeom prst="diamond">
              <a:avLst/>
            </a:prstGeom>
            <a:solidFill>
              <a:srgbClr val="2B154F"/>
            </a:solidFill>
            <a:ln cap="flat" cmpd="sng" w="12700">
              <a:solidFill>
                <a:srgbClr val="FFFFFF"/>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3" name="Shape 313"/>
        <p:cNvGrpSpPr/>
        <p:nvPr/>
      </p:nvGrpSpPr>
      <p:grpSpPr>
        <a:xfrm>
          <a:off x="0" y="0"/>
          <a:ext cx="0" cy="0"/>
          <a:chOff x="0" y="0"/>
          <a:chExt cx="0" cy="0"/>
        </a:xfrm>
      </p:grpSpPr>
      <p:sp>
        <p:nvSpPr>
          <p:cNvPr id="314" name="Google Shape;314;g2e7b46594f1_0_90"/>
          <p:cNvSpPr txBox="1"/>
          <p:nvPr/>
        </p:nvSpPr>
        <p:spPr>
          <a:xfrm>
            <a:off x="1288600" y="624375"/>
            <a:ext cx="9030000" cy="954600"/>
          </a:xfrm>
          <a:prstGeom prst="rect">
            <a:avLst/>
          </a:prstGeom>
          <a:noFill/>
          <a:ln>
            <a:noFill/>
          </a:ln>
        </p:spPr>
        <p:txBody>
          <a:bodyPr anchorCtr="0" anchor="t" bIns="91425" lIns="91425" spcFirstLastPara="1" rIns="91425" wrap="square" tIns="91425">
            <a:normAutofit/>
          </a:bodyPr>
          <a:lstStyle/>
          <a:p>
            <a:pPr indent="0" lvl="0" marL="0" rtl="0" algn="ctr">
              <a:spcBef>
                <a:spcPts val="0"/>
              </a:spcBef>
              <a:spcAft>
                <a:spcPts val="0"/>
              </a:spcAft>
              <a:buNone/>
            </a:pPr>
            <a:r>
              <a:rPr b="1" lang="en-US" sz="3000">
                <a:solidFill>
                  <a:schemeClr val="accent2"/>
                </a:solidFill>
                <a:latin typeface="Nunito"/>
                <a:ea typeface="Nunito"/>
                <a:cs typeface="Nunito"/>
                <a:sym typeface="Nunito"/>
              </a:rPr>
              <a:t>Legal framework and planning for End of Life</a:t>
            </a:r>
            <a:endParaRPr b="1" sz="3000">
              <a:solidFill>
                <a:schemeClr val="accent2"/>
              </a:solidFill>
              <a:latin typeface="Nunito"/>
              <a:ea typeface="Nunito"/>
              <a:cs typeface="Nunito"/>
              <a:sym typeface="Nunito"/>
            </a:endParaRPr>
          </a:p>
        </p:txBody>
      </p:sp>
      <p:sp>
        <p:nvSpPr>
          <p:cNvPr id="315" name="Google Shape;315;g2e7b46594f1_0_90"/>
          <p:cNvSpPr txBox="1"/>
          <p:nvPr/>
        </p:nvSpPr>
        <p:spPr>
          <a:xfrm>
            <a:off x="866250" y="1769500"/>
            <a:ext cx="9935100" cy="4368000"/>
          </a:xfrm>
          <a:prstGeom prst="rect">
            <a:avLst/>
          </a:prstGeom>
          <a:noFill/>
          <a:ln>
            <a:noFill/>
          </a:ln>
        </p:spPr>
        <p:txBody>
          <a:bodyPr anchorCtr="0" anchor="t" bIns="91425" lIns="91425" spcFirstLastPara="1" rIns="91425" wrap="square" tIns="91425">
            <a:noAutofit/>
          </a:bodyPr>
          <a:lstStyle/>
          <a:p>
            <a:pPr indent="-381000" lvl="0" marL="457200" rtl="0" algn="l">
              <a:lnSpc>
                <a:spcPct val="115000"/>
              </a:lnSpc>
              <a:spcBef>
                <a:spcPts val="1200"/>
              </a:spcBef>
              <a:spcAft>
                <a:spcPts val="0"/>
              </a:spcAft>
              <a:buClr>
                <a:schemeClr val="lt1"/>
              </a:buClr>
              <a:buSzPts val="2400"/>
              <a:buFont typeface="Arial"/>
              <a:buAutoNum type="arabicPeriod"/>
            </a:pPr>
            <a:r>
              <a:rPr b="1" lang="en-US" sz="2400">
                <a:solidFill>
                  <a:schemeClr val="lt1"/>
                </a:solidFill>
              </a:rPr>
              <a:t>Living Wills and Advance Directives</a:t>
            </a:r>
            <a:endParaRPr sz="2400">
              <a:solidFill>
                <a:schemeClr val="lt1"/>
              </a:solidFill>
            </a:endParaRPr>
          </a:p>
          <a:p>
            <a:pPr indent="-381000" lvl="0" marL="457200" rtl="0" algn="l">
              <a:lnSpc>
                <a:spcPct val="115000"/>
              </a:lnSpc>
              <a:spcBef>
                <a:spcPts val="0"/>
              </a:spcBef>
              <a:spcAft>
                <a:spcPts val="0"/>
              </a:spcAft>
              <a:buClr>
                <a:schemeClr val="lt1"/>
              </a:buClr>
              <a:buSzPts val="2400"/>
              <a:buFont typeface="Arial"/>
              <a:buAutoNum type="arabicPeriod"/>
            </a:pPr>
            <a:r>
              <a:rPr b="1" lang="en-US" sz="2400">
                <a:solidFill>
                  <a:schemeClr val="lt1"/>
                </a:solidFill>
              </a:rPr>
              <a:t>Do Not Resuscitate (DNR) Orders</a:t>
            </a:r>
            <a:r>
              <a:rPr lang="en-US" sz="2400">
                <a:solidFill>
                  <a:schemeClr val="lt1"/>
                </a:solidFill>
              </a:rPr>
              <a:t>:</a:t>
            </a:r>
            <a:endParaRPr sz="2400">
              <a:solidFill>
                <a:schemeClr val="lt1"/>
              </a:solidFill>
            </a:endParaRPr>
          </a:p>
          <a:p>
            <a:pPr indent="-381000" lvl="0" marL="457200" rtl="0" algn="l">
              <a:lnSpc>
                <a:spcPct val="115000"/>
              </a:lnSpc>
              <a:spcBef>
                <a:spcPts val="0"/>
              </a:spcBef>
              <a:spcAft>
                <a:spcPts val="0"/>
              </a:spcAft>
              <a:buClr>
                <a:schemeClr val="lt1"/>
              </a:buClr>
              <a:buSzPts val="2400"/>
              <a:buFont typeface="Arial"/>
              <a:buAutoNum type="arabicPeriod"/>
            </a:pPr>
            <a:r>
              <a:rPr b="1" lang="en-US" sz="2400">
                <a:solidFill>
                  <a:schemeClr val="lt1"/>
                </a:solidFill>
              </a:rPr>
              <a:t>Lasting power of attorney </a:t>
            </a:r>
            <a:endParaRPr b="1" sz="2400">
              <a:solidFill>
                <a:schemeClr val="lt1"/>
              </a:solidFill>
            </a:endParaRPr>
          </a:p>
          <a:p>
            <a:pPr indent="0" lvl="0" marL="0" rtl="0" algn="l">
              <a:lnSpc>
                <a:spcPct val="115000"/>
              </a:lnSpc>
              <a:spcBef>
                <a:spcPts val="1200"/>
              </a:spcBef>
              <a:spcAft>
                <a:spcPts val="0"/>
              </a:spcAft>
              <a:buNone/>
            </a:pPr>
            <a:r>
              <a:t/>
            </a:r>
            <a:endParaRPr sz="2400">
              <a:solidFill>
                <a:schemeClr val="lt1"/>
              </a:solidFill>
            </a:endParaRPr>
          </a:p>
          <a:p>
            <a:pPr indent="0" lvl="0" marL="0" rtl="0" algn="l">
              <a:lnSpc>
                <a:spcPct val="115000"/>
              </a:lnSpc>
              <a:spcBef>
                <a:spcPts val="1200"/>
              </a:spcBef>
              <a:spcAft>
                <a:spcPts val="0"/>
              </a:spcAft>
              <a:buNone/>
            </a:pPr>
            <a:r>
              <a:rPr lang="en-US" sz="2400">
                <a:solidFill>
                  <a:schemeClr val="lt1"/>
                </a:solidFill>
              </a:rPr>
              <a:t>Intentionally taking a person's life to stop their suffering is known as </a:t>
            </a:r>
            <a:r>
              <a:rPr b="1" lang="en-US" sz="2400">
                <a:solidFill>
                  <a:schemeClr val="lt1"/>
                </a:solidFill>
              </a:rPr>
              <a:t>Euthuanasia.</a:t>
            </a:r>
            <a:r>
              <a:rPr lang="en-US" sz="2400">
                <a:solidFill>
                  <a:schemeClr val="lt1"/>
                </a:solidFill>
              </a:rPr>
              <a:t> (NHS, 2023)</a:t>
            </a:r>
            <a:endParaRPr sz="2400">
              <a:solidFill>
                <a:schemeClr val="lt1"/>
              </a:solidFill>
            </a:endParaRPr>
          </a:p>
          <a:p>
            <a:pPr indent="0" lvl="0" marL="0" rtl="0" algn="l">
              <a:lnSpc>
                <a:spcPct val="115000"/>
              </a:lnSpc>
              <a:spcBef>
                <a:spcPts val="1200"/>
              </a:spcBef>
              <a:spcAft>
                <a:spcPts val="0"/>
              </a:spcAft>
              <a:buNone/>
            </a:pPr>
            <a:r>
              <a:rPr b="1" lang="en-US" sz="2400">
                <a:solidFill>
                  <a:schemeClr val="lt1"/>
                </a:solidFill>
              </a:rPr>
              <a:t>Assisted Suicide </a:t>
            </a:r>
            <a:r>
              <a:rPr lang="en-US" sz="2400">
                <a:solidFill>
                  <a:schemeClr val="lt1"/>
                </a:solidFill>
              </a:rPr>
              <a:t>is the act of deliberately assisting or encouraging another person to kill themselves. (NHS, 2023)</a:t>
            </a:r>
            <a:endParaRPr sz="2400">
              <a:solidFill>
                <a:schemeClr val="lt1"/>
              </a:solidFill>
            </a:endParaRPr>
          </a:p>
          <a:p>
            <a:pPr indent="0" lvl="0" marL="0" rtl="0" algn="l">
              <a:lnSpc>
                <a:spcPct val="115000"/>
              </a:lnSpc>
              <a:spcBef>
                <a:spcPts val="1200"/>
              </a:spcBef>
              <a:spcAft>
                <a:spcPts val="0"/>
              </a:spcAft>
              <a:buNone/>
            </a:pPr>
            <a:r>
              <a:t/>
            </a:r>
            <a:endParaRPr sz="2400">
              <a:solidFill>
                <a:schemeClr val="lt1"/>
              </a:solidFill>
            </a:endParaRPr>
          </a:p>
          <a:p>
            <a:pPr indent="0" lvl="0" marL="0" rtl="0" algn="l">
              <a:lnSpc>
                <a:spcPct val="115000"/>
              </a:lnSpc>
              <a:spcBef>
                <a:spcPts val="1200"/>
              </a:spcBef>
              <a:spcAft>
                <a:spcPts val="0"/>
              </a:spcAft>
              <a:buNone/>
            </a:pPr>
            <a:r>
              <a:t/>
            </a:r>
            <a:endParaRPr sz="2400">
              <a:solidFill>
                <a:schemeClr val="lt1"/>
              </a:solidFill>
            </a:endParaRPr>
          </a:p>
          <a:p>
            <a:pPr indent="0" lvl="0" marL="0" rtl="0" algn="l">
              <a:lnSpc>
                <a:spcPct val="115000"/>
              </a:lnSpc>
              <a:spcBef>
                <a:spcPts val="1200"/>
              </a:spcBef>
              <a:spcAft>
                <a:spcPts val="1200"/>
              </a:spcAft>
              <a:buNone/>
            </a:pPr>
            <a:r>
              <a:rPr lang="en-US" sz="2400">
                <a:solidFill>
                  <a:schemeClr val="lt1"/>
                </a:solidFill>
              </a:rPr>
              <a:t>											(AgeUk 2019; NHS, 2022)</a:t>
            </a:r>
            <a:endParaRPr sz="2400">
              <a:solidFill>
                <a:schemeClr val="lt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0" name="Shape 320"/>
        <p:cNvGrpSpPr/>
        <p:nvPr/>
      </p:nvGrpSpPr>
      <p:grpSpPr>
        <a:xfrm>
          <a:off x="0" y="0"/>
          <a:ext cx="0" cy="0"/>
          <a:chOff x="0" y="0"/>
          <a:chExt cx="0" cy="0"/>
        </a:xfrm>
      </p:grpSpPr>
      <p:sp>
        <p:nvSpPr>
          <p:cNvPr id="321" name="Google Shape;321;g2e7b46594f1_0_98"/>
          <p:cNvSpPr txBox="1"/>
          <p:nvPr/>
        </p:nvSpPr>
        <p:spPr>
          <a:xfrm>
            <a:off x="1509826" y="320993"/>
            <a:ext cx="8524500" cy="889200"/>
          </a:xfrm>
          <a:prstGeom prst="rect">
            <a:avLst/>
          </a:prstGeom>
          <a:noFill/>
          <a:ln>
            <a:noFill/>
          </a:ln>
        </p:spPr>
        <p:txBody>
          <a:bodyPr anchorCtr="0" anchor="t" bIns="91425" lIns="91425" spcFirstLastPara="1" rIns="91425" wrap="square" tIns="91425">
            <a:normAutofit/>
          </a:bodyPr>
          <a:lstStyle/>
          <a:p>
            <a:pPr indent="0" lvl="0" marL="0" rtl="0" algn="ctr">
              <a:spcBef>
                <a:spcPts val="0"/>
              </a:spcBef>
              <a:spcAft>
                <a:spcPts val="0"/>
              </a:spcAft>
              <a:buNone/>
            </a:pPr>
            <a:r>
              <a:rPr b="1" lang="en-US" sz="3000">
                <a:solidFill>
                  <a:schemeClr val="accent2"/>
                </a:solidFill>
                <a:latin typeface="Nunito"/>
                <a:ea typeface="Nunito"/>
                <a:cs typeface="Nunito"/>
                <a:sym typeface="Nunito"/>
              </a:rPr>
              <a:t>Different types of care</a:t>
            </a:r>
            <a:endParaRPr b="1" sz="3000">
              <a:solidFill>
                <a:schemeClr val="accent2"/>
              </a:solidFill>
              <a:latin typeface="Nunito"/>
              <a:ea typeface="Nunito"/>
              <a:cs typeface="Nunito"/>
              <a:sym typeface="Nunito"/>
            </a:endParaRPr>
          </a:p>
        </p:txBody>
      </p:sp>
      <p:grpSp>
        <p:nvGrpSpPr>
          <p:cNvPr id="322" name="Google Shape;322;g2e7b46594f1_0_98"/>
          <p:cNvGrpSpPr/>
          <p:nvPr/>
        </p:nvGrpSpPr>
        <p:grpSpPr>
          <a:xfrm>
            <a:off x="2686924" y="1210201"/>
            <a:ext cx="6818124" cy="5369974"/>
            <a:chOff x="1322082" y="64389"/>
            <a:chExt cx="3625890" cy="3499494"/>
          </a:xfrm>
        </p:grpSpPr>
        <p:sp>
          <p:nvSpPr>
            <p:cNvPr id="323" name="Google Shape;323;g2e7b46594f1_0_98"/>
            <p:cNvSpPr/>
            <p:nvPr/>
          </p:nvSpPr>
          <p:spPr>
            <a:xfrm>
              <a:off x="2091569" y="900326"/>
              <a:ext cx="2087100" cy="2087100"/>
            </a:xfrm>
            <a:prstGeom prst="ellipse">
              <a:avLst/>
            </a:prstGeom>
            <a:solidFill>
              <a:srgbClr val="00796A">
                <a:alpha val="49800"/>
              </a:srgbClr>
            </a:solidFill>
            <a:ln cap="flat" cmpd="sng" w="25400">
              <a:solidFill>
                <a:srgbClr val="AF7B5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2000"/>
            </a:p>
          </p:txBody>
        </p:sp>
        <p:sp>
          <p:nvSpPr>
            <p:cNvPr id="324" name="Google Shape;324;g2e7b46594f1_0_98"/>
            <p:cNvSpPr txBox="1"/>
            <p:nvPr/>
          </p:nvSpPr>
          <p:spPr>
            <a:xfrm>
              <a:off x="2397208" y="1205965"/>
              <a:ext cx="1475700" cy="1475700"/>
            </a:xfrm>
            <a:prstGeom prst="rect">
              <a:avLst/>
            </a:prstGeom>
            <a:noFill/>
            <a:ln>
              <a:noFill/>
            </a:ln>
          </p:spPr>
          <p:txBody>
            <a:bodyPr anchorCtr="0" anchor="ctr" bIns="22850" lIns="22850" spcFirstLastPara="1" rIns="22850" wrap="square" tIns="22850">
              <a:noAutofit/>
            </a:bodyPr>
            <a:lstStyle/>
            <a:p>
              <a:pPr indent="0" lvl="0" marL="0" marR="0" rtl="0" algn="ctr">
                <a:lnSpc>
                  <a:spcPct val="90000"/>
                </a:lnSpc>
                <a:spcBef>
                  <a:spcPts val="0"/>
                </a:spcBef>
                <a:spcAft>
                  <a:spcPts val="0"/>
                </a:spcAft>
                <a:buClr>
                  <a:srgbClr val="000000"/>
                </a:buClr>
                <a:buSzPts val="1800"/>
                <a:buFont typeface="Arial"/>
                <a:buNone/>
              </a:pPr>
              <a:r>
                <a:rPr b="1" i="0" lang="en-US" sz="2000" u="none" cap="none" strike="noStrike">
                  <a:solidFill>
                    <a:srgbClr val="FFFFFF"/>
                  </a:solidFill>
                  <a:latin typeface="Arial"/>
                  <a:ea typeface="Arial"/>
                  <a:cs typeface="Arial"/>
                  <a:sym typeface="Arial"/>
                </a:rPr>
                <a:t>Types of Care Settings in the UK</a:t>
              </a:r>
              <a:endParaRPr b="0" i="0" sz="2000" u="none" cap="none" strike="noStrike">
                <a:solidFill>
                  <a:srgbClr val="FFFFFF"/>
                </a:solidFill>
                <a:latin typeface="Arial"/>
                <a:ea typeface="Arial"/>
                <a:cs typeface="Arial"/>
                <a:sym typeface="Arial"/>
              </a:endParaRPr>
            </a:p>
          </p:txBody>
        </p:sp>
        <p:sp>
          <p:nvSpPr>
            <p:cNvPr id="325" name="Google Shape;325;g2e7b46594f1_0_98"/>
            <p:cNvSpPr/>
            <p:nvPr/>
          </p:nvSpPr>
          <p:spPr>
            <a:xfrm>
              <a:off x="2613327" y="64389"/>
              <a:ext cx="1043400" cy="1043400"/>
            </a:xfrm>
            <a:prstGeom prst="ellipse">
              <a:avLst/>
            </a:prstGeom>
            <a:solidFill>
              <a:srgbClr val="00796A">
                <a:alpha val="49800"/>
              </a:srgbClr>
            </a:solidFill>
            <a:ln cap="flat" cmpd="sng" w="25400">
              <a:solidFill>
                <a:srgbClr val="AF7B5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2000"/>
            </a:p>
          </p:txBody>
        </p:sp>
        <p:sp>
          <p:nvSpPr>
            <p:cNvPr id="326" name="Google Shape;326;g2e7b46594f1_0_98"/>
            <p:cNvSpPr txBox="1"/>
            <p:nvPr/>
          </p:nvSpPr>
          <p:spPr>
            <a:xfrm>
              <a:off x="2766146" y="217208"/>
              <a:ext cx="738000" cy="738000"/>
            </a:xfrm>
            <a:prstGeom prst="rect">
              <a:avLst/>
            </a:prstGeom>
            <a:noFill/>
            <a:ln>
              <a:noFill/>
            </a:ln>
          </p:spPr>
          <p:txBody>
            <a:bodyPr anchorCtr="0" anchor="ctr" bIns="13950" lIns="13950" spcFirstLastPara="1" rIns="13950" wrap="square" tIns="13950">
              <a:noAutofit/>
            </a:bodyPr>
            <a:lstStyle/>
            <a:p>
              <a:pPr indent="0" lvl="0" marL="0" marR="0" rtl="0" algn="ctr">
                <a:lnSpc>
                  <a:spcPct val="90000"/>
                </a:lnSpc>
                <a:spcBef>
                  <a:spcPts val="0"/>
                </a:spcBef>
                <a:spcAft>
                  <a:spcPts val="0"/>
                </a:spcAft>
                <a:buClr>
                  <a:srgbClr val="000000"/>
                </a:buClr>
                <a:buSzPts val="1100"/>
                <a:buFont typeface="Arial"/>
                <a:buNone/>
              </a:pPr>
              <a:r>
                <a:rPr b="0" i="0" lang="en-US" sz="2000" u="none" cap="none" strike="noStrike">
                  <a:solidFill>
                    <a:srgbClr val="FFFFFF"/>
                  </a:solidFill>
                  <a:latin typeface="Roboto"/>
                  <a:ea typeface="Roboto"/>
                  <a:cs typeface="Roboto"/>
                  <a:sym typeface="Roboto"/>
                </a:rPr>
                <a:t>Domiciliary care </a:t>
              </a:r>
              <a:endParaRPr b="0" i="0" sz="2000" u="none" cap="none" strike="noStrike">
                <a:solidFill>
                  <a:srgbClr val="FFFFFF"/>
                </a:solidFill>
                <a:latin typeface="Arial"/>
                <a:ea typeface="Arial"/>
                <a:cs typeface="Arial"/>
                <a:sym typeface="Arial"/>
              </a:endParaRPr>
            </a:p>
          </p:txBody>
        </p:sp>
        <p:sp>
          <p:nvSpPr>
            <p:cNvPr id="327" name="Google Shape;327;g2e7b46594f1_0_98"/>
            <p:cNvSpPr/>
            <p:nvPr/>
          </p:nvSpPr>
          <p:spPr>
            <a:xfrm>
              <a:off x="3904572" y="1002534"/>
              <a:ext cx="1043400" cy="1043400"/>
            </a:xfrm>
            <a:prstGeom prst="ellipse">
              <a:avLst/>
            </a:prstGeom>
            <a:solidFill>
              <a:srgbClr val="00796A">
                <a:alpha val="49800"/>
              </a:srgbClr>
            </a:solidFill>
            <a:ln cap="flat" cmpd="sng" w="25400">
              <a:solidFill>
                <a:srgbClr val="AF7B5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2000"/>
            </a:p>
          </p:txBody>
        </p:sp>
        <p:sp>
          <p:nvSpPr>
            <p:cNvPr id="328" name="Google Shape;328;g2e7b46594f1_0_98"/>
            <p:cNvSpPr txBox="1"/>
            <p:nvPr/>
          </p:nvSpPr>
          <p:spPr>
            <a:xfrm>
              <a:off x="4057391" y="1155353"/>
              <a:ext cx="738000" cy="738000"/>
            </a:xfrm>
            <a:prstGeom prst="rect">
              <a:avLst/>
            </a:prstGeom>
            <a:noFill/>
            <a:ln>
              <a:noFill/>
            </a:ln>
          </p:spPr>
          <p:txBody>
            <a:bodyPr anchorCtr="0" anchor="ctr" bIns="13950" lIns="13950" spcFirstLastPara="1" rIns="13950" wrap="square" tIns="13950">
              <a:noAutofit/>
            </a:bodyPr>
            <a:lstStyle/>
            <a:p>
              <a:pPr indent="0" lvl="0" marL="0" marR="0" rtl="0" algn="ctr">
                <a:lnSpc>
                  <a:spcPct val="90000"/>
                </a:lnSpc>
                <a:spcBef>
                  <a:spcPts val="0"/>
                </a:spcBef>
                <a:spcAft>
                  <a:spcPts val="0"/>
                </a:spcAft>
                <a:buClr>
                  <a:srgbClr val="000000"/>
                </a:buClr>
                <a:buSzPts val="1100"/>
                <a:buFont typeface="Arial"/>
                <a:buNone/>
              </a:pPr>
              <a:r>
                <a:rPr b="0" i="0" lang="en-US" sz="2000" u="none" cap="none" strike="noStrike">
                  <a:solidFill>
                    <a:srgbClr val="FFFFFF"/>
                  </a:solidFill>
                  <a:latin typeface="Roboto"/>
                  <a:ea typeface="Roboto"/>
                  <a:cs typeface="Roboto"/>
                  <a:sym typeface="Roboto"/>
                </a:rPr>
                <a:t>Residential care</a:t>
              </a:r>
              <a:endParaRPr b="0" i="0" sz="2000" u="none" cap="none" strike="noStrike">
                <a:solidFill>
                  <a:srgbClr val="FFFFFF"/>
                </a:solidFill>
                <a:latin typeface="Arial"/>
                <a:ea typeface="Arial"/>
                <a:cs typeface="Arial"/>
                <a:sym typeface="Arial"/>
              </a:endParaRPr>
            </a:p>
          </p:txBody>
        </p:sp>
        <p:sp>
          <p:nvSpPr>
            <p:cNvPr id="329" name="Google Shape;329;g2e7b46594f1_0_98"/>
            <p:cNvSpPr/>
            <p:nvPr/>
          </p:nvSpPr>
          <p:spPr>
            <a:xfrm>
              <a:off x="3411360" y="2520483"/>
              <a:ext cx="1043400" cy="1043400"/>
            </a:xfrm>
            <a:prstGeom prst="ellipse">
              <a:avLst/>
            </a:prstGeom>
            <a:solidFill>
              <a:srgbClr val="00796A">
                <a:alpha val="49800"/>
              </a:srgbClr>
            </a:solidFill>
            <a:ln cap="flat" cmpd="sng" w="25400">
              <a:solidFill>
                <a:srgbClr val="AF7B5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2000"/>
            </a:p>
          </p:txBody>
        </p:sp>
        <p:sp>
          <p:nvSpPr>
            <p:cNvPr id="330" name="Google Shape;330;g2e7b46594f1_0_98"/>
            <p:cNvSpPr txBox="1"/>
            <p:nvPr/>
          </p:nvSpPr>
          <p:spPr>
            <a:xfrm>
              <a:off x="3564179" y="2673302"/>
              <a:ext cx="738000" cy="738000"/>
            </a:xfrm>
            <a:prstGeom prst="rect">
              <a:avLst/>
            </a:prstGeom>
            <a:noFill/>
            <a:ln>
              <a:noFill/>
            </a:ln>
          </p:spPr>
          <p:txBody>
            <a:bodyPr anchorCtr="0" anchor="ctr" bIns="13950" lIns="13950" spcFirstLastPara="1" rIns="13950" wrap="square" tIns="13950">
              <a:noAutofit/>
            </a:bodyPr>
            <a:lstStyle/>
            <a:p>
              <a:pPr indent="0" lvl="0" marL="0" marR="0" rtl="0" algn="ctr">
                <a:lnSpc>
                  <a:spcPct val="90000"/>
                </a:lnSpc>
                <a:spcBef>
                  <a:spcPts val="0"/>
                </a:spcBef>
                <a:spcAft>
                  <a:spcPts val="0"/>
                </a:spcAft>
                <a:buNone/>
              </a:pPr>
              <a:r>
                <a:rPr b="0" i="0" lang="en-US" sz="2000" u="none" cap="none" strike="noStrike">
                  <a:solidFill>
                    <a:srgbClr val="FFFFFF"/>
                  </a:solidFill>
                  <a:latin typeface="Arial"/>
                  <a:ea typeface="Arial"/>
                  <a:cs typeface="Arial"/>
                  <a:sym typeface="Arial"/>
                </a:rPr>
                <a:t>Assisted Living </a:t>
              </a:r>
              <a:endParaRPr sz="2000"/>
            </a:p>
          </p:txBody>
        </p:sp>
        <p:sp>
          <p:nvSpPr>
            <p:cNvPr id="331" name="Google Shape;331;g2e7b46594f1_0_98"/>
            <p:cNvSpPr/>
            <p:nvPr/>
          </p:nvSpPr>
          <p:spPr>
            <a:xfrm>
              <a:off x="1815294" y="2520483"/>
              <a:ext cx="1043400" cy="1043400"/>
            </a:xfrm>
            <a:prstGeom prst="ellipse">
              <a:avLst/>
            </a:prstGeom>
            <a:solidFill>
              <a:srgbClr val="00796A">
                <a:alpha val="49800"/>
              </a:srgbClr>
            </a:solidFill>
            <a:ln cap="flat" cmpd="sng" w="25400">
              <a:solidFill>
                <a:srgbClr val="AF7B5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2000"/>
            </a:p>
          </p:txBody>
        </p:sp>
        <p:sp>
          <p:nvSpPr>
            <p:cNvPr id="332" name="Google Shape;332;g2e7b46594f1_0_98"/>
            <p:cNvSpPr txBox="1"/>
            <p:nvPr/>
          </p:nvSpPr>
          <p:spPr>
            <a:xfrm>
              <a:off x="1968113" y="2673302"/>
              <a:ext cx="738000" cy="738000"/>
            </a:xfrm>
            <a:prstGeom prst="rect">
              <a:avLst/>
            </a:prstGeom>
            <a:noFill/>
            <a:ln>
              <a:noFill/>
            </a:ln>
          </p:spPr>
          <p:txBody>
            <a:bodyPr anchorCtr="0" anchor="ctr" bIns="13950" lIns="13950" spcFirstLastPara="1" rIns="13950" wrap="square" tIns="13950">
              <a:noAutofit/>
            </a:bodyPr>
            <a:lstStyle/>
            <a:p>
              <a:pPr indent="0" lvl="0" marL="0" marR="0" rtl="0" algn="ctr">
                <a:lnSpc>
                  <a:spcPct val="90000"/>
                </a:lnSpc>
                <a:spcBef>
                  <a:spcPts val="0"/>
                </a:spcBef>
                <a:spcAft>
                  <a:spcPts val="0"/>
                </a:spcAft>
                <a:buClr>
                  <a:srgbClr val="000000"/>
                </a:buClr>
                <a:buSzPts val="1100"/>
                <a:buFont typeface="Arial"/>
                <a:buNone/>
              </a:pPr>
              <a:r>
                <a:rPr lang="en-US" sz="2000">
                  <a:solidFill>
                    <a:srgbClr val="FFFFFF"/>
                  </a:solidFill>
                  <a:latin typeface="Roboto"/>
                  <a:ea typeface="Roboto"/>
                  <a:cs typeface="Roboto"/>
                  <a:sym typeface="Roboto"/>
                </a:rPr>
                <a:t>Nursing Homes</a:t>
              </a:r>
              <a:r>
                <a:rPr b="0" i="0" lang="en-US" sz="2000" u="none" cap="none" strike="noStrike">
                  <a:solidFill>
                    <a:srgbClr val="FFFFFF"/>
                  </a:solidFill>
                  <a:latin typeface="Roboto"/>
                  <a:ea typeface="Roboto"/>
                  <a:cs typeface="Roboto"/>
                  <a:sym typeface="Roboto"/>
                </a:rPr>
                <a:t> </a:t>
              </a:r>
              <a:endParaRPr b="0" i="0" sz="2000" u="none" cap="none" strike="noStrike">
                <a:solidFill>
                  <a:srgbClr val="FFFFFF"/>
                </a:solidFill>
                <a:latin typeface="Arial"/>
                <a:ea typeface="Arial"/>
                <a:cs typeface="Arial"/>
                <a:sym typeface="Arial"/>
              </a:endParaRPr>
            </a:p>
          </p:txBody>
        </p:sp>
        <p:sp>
          <p:nvSpPr>
            <p:cNvPr id="333" name="Google Shape;333;g2e7b46594f1_0_98"/>
            <p:cNvSpPr/>
            <p:nvPr/>
          </p:nvSpPr>
          <p:spPr>
            <a:xfrm>
              <a:off x="1322082" y="1002534"/>
              <a:ext cx="1043400" cy="1043400"/>
            </a:xfrm>
            <a:prstGeom prst="ellipse">
              <a:avLst/>
            </a:prstGeom>
            <a:solidFill>
              <a:srgbClr val="00796A">
                <a:alpha val="49800"/>
              </a:srgbClr>
            </a:solidFill>
            <a:ln cap="flat" cmpd="sng" w="25400">
              <a:solidFill>
                <a:srgbClr val="AF7B5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2000"/>
            </a:p>
          </p:txBody>
        </p:sp>
        <p:sp>
          <p:nvSpPr>
            <p:cNvPr id="334" name="Google Shape;334;g2e7b46594f1_0_98"/>
            <p:cNvSpPr txBox="1"/>
            <p:nvPr/>
          </p:nvSpPr>
          <p:spPr>
            <a:xfrm>
              <a:off x="1474901" y="1155353"/>
              <a:ext cx="738000" cy="738000"/>
            </a:xfrm>
            <a:prstGeom prst="rect">
              <a:avLst/>
            </a:prstGeom>
            <a:noFill/>
            <a:ln>
              <a:noFill/>
            </a:ln>
          </p:spPr>
          <p:txBody>
            <a:bodyPr anchorCtr="0" anchor="ctr" bIns="13950" lIns="13950" spcFirstLastPara="1" rIns="13950" wrap="square" tIns="13950">
              <a:noAutofit/>
            </a:bodyPr>
            <a:lstStyle/>
            <a:p>
              <a:pPr indent="0" lvl="0" marL="0" marR="0" rtl="0" algn="ctr">
                <a:lnSpc>
                  <a:spcPct val="90000"/>
                </a:lnSpc>
                <a:spcBef>
                  <a:spcPts val="0"/>
                </a:spcBef>
                <a:spcAft>
                  <a:spcPts val="0"/>
                </a:spcAft>
                <a:buClr>
                  <a:srgbClr val="000000"/>
                </a:buClr>
                <a:buSzPts val="1100"/>
                <a:buFont typeface="Arial"/>
                <a:buNone/>
              </a:pPr>
              <a:r>
                <a:rPr b="0" i="0" lang="en-US" sz="2000" u="none" cap="none" strike="noStrike">
                  <a:solidFill>
                    <a:srgbClr val="FFFFFF"/>
                  </a:solidFill>
                  <a:latin typeface="Arial"/>
                  <a:ea typeface="Arial"/>
                  <a:cs typeface="Arial"/>
                  <a:sym typeface="Arial"/>
                </a:rPr>
                <a:t>Hospices</a:t>
              </a:r>
              <a:endParaRPr sz="2000"/>
            </a:p>
          </p:txBody>
        </p:sp>
      </p:gr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9" name="Shape 339"/>
        <p:cNvGrpSpPr/>
        <p:nvPr/>
      </p:nvGrpSpPr>
      <p:grpSpPr>
        <a:xfrm>
          <a:off x="0" y="0"/>
          <a:ext cx="0" cy="0"/>
          <a:chOff x="0" y="0"/>
          <a:chExt cx="0" cy="0"/>
        </a:xfrm>
      </p:grpSpPr>
      <p:sp>
        <p:nvSpPr>
          <p:cNvPr id="340" name="Google Shape;340;g2e7b46594f1_0_118"/>
          <p:cNvSpPr txBox="1"/>
          <p:nvPr/>
        </p:nvSpPr>
        <p:spPr>
          <a:xfrm>
            <a:off x="1879826" y="281925"/>
            <a:ext cx="8763300" cy="694500"/>
          </a:xfrm>
          <a:prstGeom prst="rect">
            <a:avLst/>
          </a:prstGeom>
          <a:noFill/>
          <a:ln>
            <a:noFill/>
          </a:ln>
        </p:spPr>
        <p:txBody>
          <a:bodyPr anchorCtr="0" anchor="t" bIns="91425" lIns="91425" spcFirstLastPara="1" rIns="91425" wrap="square" tIns="91425">
            <a:normAutofit/>
          </a:bodyPr>
          <a:lstStyle/>
          <a:p>
            <a:pPr indent="0" lvl="0" marL="0" rtl="0" algn="ctr">
              <a:spcBef>
                <a:spcPts val="0"/>
              </a:spcBef>
              <a:spcAft>
                <a:spcPts val="0"/>
              </a:spcAft>
              <a:buNone/>
            </a:pPr>
            <a:r>
              <a:rPr b="1" lang="en-US" sz="3000">
                <a:solidFill>
                  <a:schemeClr val="accent2"/>
                </a:solidFill>
                <a:latin typeface="Nunito"/>
                <a:ea typeface="Nunito"/>
                <a:cs typeface="Nunito"/>
                <a:sym typeface="Nunito"/>
              </a:rPr>
              <a:t>Residential Care</a:t>
            </a:r>
            <a:endParaRPr b="1" sz="3000">
              <a:solidFill>
                <a:schemeClr val="accent2"/>
              </a:solidFill>
              <a:latin typeface="Nunito"/>
              <a:ea typeface="Nunito"/>
              <a:cs typeface="Nunito"/>
              <a:sym typeface="Nunito"/>
            </a:endParaRPr>
          </a:p>
        </p:txBody>
      </p:sp>
      <p:sp>
        <p:nvSpPr>
          <p:cNvPr id="341" name="Google Shape;341;g2e7b46594f1_0_118"/>
          <p:cNvSpPr txBox="1"/>
          <p:nvPr/>
        </p:nvSpPr>
        <p:spPr>
          <a:xfrm>
            <a:off x="444603" y="1328350"/>
            <a:ext cx="11302800" cy="2406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US" sz="2000">
                <a:solidFill>
                  <a:schemeClr val="lt1"/>
                </a:solidFill>
              </a:rPr>
              <a:t>A long -term care provided in a care home setting to support and help an individual in daily life is known as residential care.</a:t>
            </a:r>
            <a:r>
              <a:rPr lang="en-US" sz="2000">
                <a:solidFill>
                  <a:schemeClr val="lt1"/>
                </a:solidFill>
              </a:rPr>
              <a:t>(CarersUK, 2023). Two types of care- </a:t>
            </a:r>
            <a:endParaRPr sz="2000">
              <a:solidFill>
                <a:schemeClr val="lt1"/>
              </a:solidFill>
            </a:endParaRPr>
          </a:p>
          <a:p>
            <a:pPr indent="0" lvl="0" marL="0" rtl="0" algn="l">
              <a:lnSpc>
                <a:spcPct val="115000"/>
              </a:lnSpc>
              <a:spcBef>
                <a:spcPts val="0"/>
              </a:spcBef>
              <a:spcAft>
                <a:spcPts val="0"/>
              </a:spcAft>
              <a:buNone/>
            </a:pPr>
            <a:r>
              <a:rPr lang="en-US" sz="2000">
                <a:solidFill>
                  <a:schemeClr val="lt1"/>
                </a:solidFill>
              </a:rPr>
              <a:t>residential care, nursing care. </a:t>
            </a:r>
            <a:endParaRPr sz="2000">
              <a:solidFill>
                <a:schemeClr val="lt1"/>
              </a:solidFill>
            </a:endParaRPr>
          </a:p>
          <a:p>
            <a:pPr indent="0" lvl="0" marL="0" rtl="0" algn="l">
              <a:lnSpc>
                <a:spcPct val="115000"/>
              </a:lnSpc>
              <a:spcBef>
                <a:spcPts val="1200"/>
              </a:spcBef>
              <a:spcAft>
                <a:spcPts val="0"/>
              </a:spcAft>
              <a:buNone/>
            </a:pPr>
            <a:r>
              <a:rPr lang="en-US" sz="2000">
                <a:solidFill>
                  <a:schemeClr val="lt1"/>
                </a:solidFill>
              </a:rPr>
              <a:t>There are 441479 of total residents in UK.The number of CQC registered care home beds in 2023 (461,958) has decreased since 2022 (463,765). Approximately 37.0% (137,480) of care home residents were self-funders, while 63.0% (234,555) were state-funded. (ONS, 2023)</a:t>
            </a:r>
            <a:endParaRPr sz="2000">
              <a:solidFill>
                <a:schemeClr val="lt1"/>
              </a:solidFill>
            </a:endParaRPr>
          </a:p>
          <a:p>
            <a:pPr indent="0" lvl="0" marL="0" rtl="0" algn="l">
              <a:lnSpc>
                <a:spcPct val="115000"/>
              </a:lnSpc>
              <a:spcBef>
                <a:spcPts val="1200"/>
              </a:spcBef>
              <a:spcAft>
                <a:spcPts val="1200"/>
              </a:spcAft>
              <a:buNone/>
            </a:pPr>
            <a:r>
              <a:t/>
            </a:r>
            <a:endParaRPr sz="2000">
              <a:solidFill>
                <a:srgbClr val="233A44"/>
              </a:solidFill>
            </a:endParaRPr>
          </a:p>
        </p:txBody>
      </p:sp>
      <p:pic>
        <p:nvPicPr>
          <p:cNvPr id="342" name="Google Shape;342;g2e7b46594f1_0_118"/>
          <p:cNvPicPr preferRelativeResize="0"/>
          <p:nvPr/>
        </p:nvPicPr>
        <p:blipFill rotWithShape="1">
          <a:blip r:embed="rId3">
            <a:alphaModFix/>
          </a:blip>
          <a:srcRect b="0" l="0" r="0" t="0"/>
          <a:stretch/>
        </p:blipFill>
        <p:spPr>
          <a:xfrm>
            <a:off x="610150" y="3844925"/>
            <a:ext cx="11302651" cy="27803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7" name="Shape 347"/>
        <p:cNvGrpSpPr/>
        <p:nvPr/>
      </p:nvGrpSpPr>
      <p:grpSpPr>
        <a:xfrm>
          <a:off x="0" y="0"/>
          <a:ext cx="0" cy="0"/>
          <a:chOff x="0" y="0"/>
          <a:chExt cx="0" cy="0"/>
        </a:xfrm>
      </p:grpSpPr>
      <p:sp>
        <p:nvSpPr>
          <p:cNvPr id="348" name="Google Shape;348;g2e7b46594f1_0_127"/>
          <p:cNvSpPr txBox="1"/>
          <p:nvPr>
            <p:ph type="ctrTitle"/>
          </p:nvPr>
        </p:nvSpPr>
        <p:spPr>
          <a:xfrm>
            <a:off x="1416400" y="184625"/>
            <a:ext cx="8825700" cy="1488300"/>
          </a:xfrm>
          <a:prstGeom prst="rect">
            <a:avLst/>
          </a:prstGeom>
        </p:spPr>
        <p:txBody>
          <a:bodyPr anchorCtr="0" anchor="b" bIns="45700" lIns="91425" spcFirstLastPara="1" rIns="91425" wrap="square" tIns="45700">
            <a:noAutofit/>
          </a:bodyPr>
          <a:lstStyle/>
          <a:p>
            <a:pPr indent="0" lvl="0" marL="0" rtl="0" algn="ctr">
              <a:spcBef>
                <a:spcPts val="0"/>
              </a:spcBef>
              <a:spcAft>
                <a:spcPts val="0"/>
              </a:spcAft>
              <a:buClr>
                <a:schemeClr val="dk1"/>
              </a:buClr>
              <a:buSzPts val="3000"/>
              <a:buFont typeface="Arial"/>
              <a:buNone/>
            </a:pPr>
            <a:r>
              <a:rPr b="1" lang="en-US" sz="3200">
                <a:solidFill>
                  <a:schemeClr val="accent2"/>
                </a:solidFill>
                <a:latin typeface="Nunito"/>
                <a:ea typeface="Nunito"/>
                <a:cs typeface="Nunito"/>
                <a:sym typeface="Nunito"/>
              </a:rPr>
              <a:t>Gap between need and availability</a:t>
            </a:r>
            <a:endParaRPr b="1" sz="3200">
              <a:solidFill>
                <a:schemeClr val="accent2"/>
              </a:solidFill>
              <a:latin typeface="Nunito"/>
              <a:ea typeface="Nunito"/>
              <a:cs typeface="Nunito"/>
              <a:sym typeface="Nunito"/>
            </a:endParaRPr>
          </a:p>
          <a:p>
            <a:pPr indent="0" lvl="0" marL="0" rtl="0" algn="l">
              <a:spcBef>
                <a:spcPts val="0"/>
              </a:spcBef>
              <a:spcAft>
                <a:spcPts val="0"/>
              </a:spcAft>
              <a:buNone/>
            </a:pPr>
            <a:r>
              <a:t/>
            </a:r>
            <a:endParaRPr b="1" sz="3200">
              <a:solidFill>
                <a:schemeClr val="accent2"/>
              </a:solidFill>
            </a:endParaRPr>
          </a:p>
        </p:txBody>
      </p:sp>
      <p:sp>
        <p:nvSpPr>
          <p:cNvPr id="349" name="Google Shape;349;g2e7b46594f1_0_127"/>
          <p:cNvSpPr txBox="1"/>
          <p:nvPr>
            <p:ph idx="1" type="subTitle"/>
          </p:nvPr>
        </p:nvSpPr>
        <p:spPr>
          <a:xfrm>
            <a:off x="564575" y="1270624"/>
            <a:ext cx="11222100" cy="5048100"/>
          </a:xfrm>
          <a:prstGeom prst="rect">
            <a:avLst/>
          </a:prstGeom>
        </p:spPr>
        <p:txBody>
          <a:bodyPr anchorCtr="0" anchor="t" bIns="45700" lIns="91425" spcFirstLastPara="1" rIns="91425" wrap="square" tIns="45700">
            <a:normAutofit/>
          </a:bodyPr>
          <a:lstStyle/>
          <a:p>
            <a:pPr indent="0" lvl="0" marL="0" rtl="0" algn="l">
              <a:spcBef>
                <a:spcPts val="1080"/>
              </a:spcBef>
              <a:spcAft>
                <a:spcPts val="0"/>
              </a:spcAft>
              <a:buClr>
                <a:schemeClr val="dk1"/>
              </a:buClr>
              <a:buSzPts val="1300"/>
              <a:buFont typeface="Arial"/>
              <a:buNone/>
            </a:pPr>
            <a:r>
              <a:rPr lang="en-US" sz="2400">
                <a:solidFill>
                  <a:schemeClr val="lt1"/>
                </a:solidFill>
                <a:latin typeface="Arial"/>
                <a:ea typeface="Arial"/>
                <a:cs typeface="Arial"/>
                <a:sym typeface="Arial"/>
              </a:rPr>
              <a:t>Government has pledged to spend up to £4.7 billion in 2024/2025 this is still insufficient, and Local Authority spending has been cut in many areas (LGA, 2023)</a:t>
            </a:r>
            <a:endParaRPr sz="2400">
              <a:solidFill>
                <a:schemeClr val="lt1"/>
              </a:solidFill>
              <a:latin typeface="Garamond"/>
              <a:ea typeface="Garamond"/>
              <a:cs typeface="Garamond"/>
              <a:sym typeface="Garamond"/>
            </a:endParaRPr>
          </a:p>
          <a:p>
            <a:pPr indent="-262890" lvl="0" marL="285750" rtl="0" algn="l">
              <a:spcBef>
                <a:spcPts val="1080"/>
              </a:spcBef>
              <a:spcAft>
                <a:spcPts val="0"/>
              </a:spcAft>
              <a:buClr>
                <a:schemeClr val="lt1"/>
              </a:buClr>
              <a:buSzPts val="2400"/>
              <a:buFont typeface="Arial"/>
              <a:buChar char="•"/>
            </a:pPr>
            <a:r>
              <a:rPr lang="en-US" sz="2400">
                <a:solidFill>
                  <a:schemeClr val="lt1"/>
                </a:solidFill>
                <a:latin typeface="Arial"/>
                <a:ea typeface="Arial"/>
                <a:cs typeface="Arial"/>
                <a:sym typeface="Arial"/>
              </a:rPr>
              <a:t>52,000 vacancies on any given day in 2022/23 and 390,000 people leave their job every year</a:t>
            </a:r>
            <a:endParaRPr sz="2400">
              <a:solidFill>
                <a:schemeClr val="lt1"/>
              </a:solidFill>
              <a:latin typeface="Arial"/>
              <a:ea typeface="Arial"/>
              <a:cs typeface="Arial"/>
              <a:sym typeface="Arial"/>
            </a:endParaRPr>
          </a:p>
          <a:p>
            <a:pPr indent="-276034" lvl="0" marL="285750" rtl="0" algn="l">
              <a:spcBef>
                <a:spcPts val="1044"/>
              </a:spcBef>
              <a:spcAft>
                <a:spcPts val="0"/>
              </a:spcAft>
              <a:buClr>
                <a:schemeClr val="lt1"/>
              </a:buClr>
              <a:buSzPts val="2400"/>
              <a:buFont typeface="Arial"/>
              <a:buChar char="•"/>
            </a:pPr>
            <a:r>
              <a:rPr lang="en-US" sz="2400">
                <a:solidFill>
                  <a:schemeClr val="lt1"/>
                </a:solidFill>
                <a:latin typeface="Arial"/>
                <a:ea typeface="Arial"/>
                <a:cs typeface="Arial"/>
                <a:sym typeface="Arial"/>
              </a:rPr>
              <a:t>Unmet needs of around 1.6 million older people </a:t>
            </a:r>
            <a:endParaRPr sz="2400">
              <a:solidFill>
                <a:schemeClr val="lt1"/>
              </a:solidFill>
              <a:latin typeface="Arial"/>
              <a:ea typeface="Arial"/>
              <a:cs typeface="Arial"/>
              <a:sym typeface="Arial"/>
            </a:endParaRPr>
          </a:p>
          <a:p>
            <a:pPr indent="-276034" lvl="0" marL="285750" rtl="0" algn="l">
              <a:spcBef>
                <a:spcPts val="1044"/>
              </a:spcBef>
              <a:spcAft>
                <a:spcPts val="0"/>
              </a:spcAft>
              <a:buClr>
                <a:schemeClr val="lt1"/>
              </a:buClr>
              <a:buSzPts val="2400"/>
              <a:buFont typeface="Arial"/>
              <a:buChar char="•"/>
            </a:pPr>
            <a:r>
              <a:rPr lang="en-US" sz="2400">
                <a:solidFill>
                  <a:schemeClr val="lt1"/>
                </a:solidFill>
                <a:latin typeface="Arial"/>
                <a:ea typeface="Arial"/>
                <a:cs typeface="Arial"/>
                <a:sym typeface="Arial"/>
              </a:rPr>
              <a:t>Vacancy for adult social carer increased by 52% (110,000) in 2020/21 to 165,000 in 2021/22</a:t>
            </a:r>
            <a:endParaRPr sz="2400">
              <a:solidFill>
                <a:schemeClr val="lt1"/>
              </a:solidFill>
              <a:latin typeface="Arial"/>
              <a:ea typeface="Arial"/>
              <a:cs typeface="Arial"/>
              <a:sym typeface="Arial"/>
            </a:endParaRPr>
          </a:p>
          <a:p>
            <a:pPr indent="-306705" lvl="0" marL="285750" rtl="0" algn="l">
              <a:spcBef>
                <a:spcPts val="1200"/>
              </a:spcBef>
              <a:spcAft>
                <a:spcPts val="0"/>
              </a:spcAft>
              <a:buClr>
                <a:schemeClr val="lt1"/>
              </a:buClr>
              <a:buSzPts val="2400"/>
              <a:buFont typeface="Arial"/>
              <a:buChar char="•"/>
            </a:pPr>
            <a:r>
              <a:rPr lang="en-US" sz="2400">
                <a:solidFill>
                  <a:schemeClr val="lt1"/>
                </a:solidFill>
                <a:latin typeface="Arial"/>
                <a:ea typeface="Arial"/>
                <a:cs typeface="Arial"/>
                <a:sym typeface="Arial"/>
              </a:rPr>
              <a:t>Although vacancy rates slightly reduced to 9.9% in 2022/2023, there were still 152,000 vacant posts daily (Age UK, 2023).</a:t>
            </a:r>
            <a:endParaRPr sz="2400">
              <a:solidFill>
                <a:schemeClr val="lt1"/>
              </a:solidFill>
              <a:latin typeface="Calibri"/>
              <a:ea typeface="Calibri"/>
              <a:cs typeface="Calibri"/>
              <a:sym typeface="Calibri"/>
            </a:endParaRPr>
          </a:p>
          <a:p>
            <a:pPr indent="0" lvl="0" marL="0" rtl="0" algn="l">
              <a:spcBef>
                <a:spcPts val="1200"/>
              </a:spcBef>
              <a:spcAft>
                <a:spcPts val="0"/>
              </a:spcAft>
              <a:buNone/>
            </a:pPr>
            <a:r>
              <a:t/>
            </a:r>
            <a:endParaRPr sz="240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4" name="Shape 354"/>
        <p:cNvGrpSpPr/>
        <p:nvPr/>
      </p:nvGrpSpPr>
      <p:grpSpPr>
        <a:xfrm>
          <a:off x="0" y="0"/>
          <a:ext cx="0" cy="0"/>
          <a:chOff x="0" y="0"/>
          <a:chExt cx="0" cy="0"/>
        </a:xfrm>
      </p:grpSpPr>
      <p:sp>
        <p:nvSpPr>
          <p:cNvPr id="355" name="Google Shape;355;g2e7b46594f1_0_133"/>
          <p:cNvSpPr txBox="1"/>
          <p:nvPr>
            <p:ph type="ctrTitle"/>
          </p:nvPr>
        </p:nvSpPr>
        <p:spPr>
          <a:xfrm>
            <a:off x="1537050" y="221000"/>
            <a:ext cx="8825700" cy="1311000"/>
          </a:xfrm>
          <a:prstGeom prst="rect">
            <a:avLst/>
          </a:prstGeom>
        </p:spPr>
        <p:txBody>
          <a:bodyPr anchorCtr="0" anchor="b" bIns="45700" lIns="91425" spcFirstLastPara="1" rIns="91425" wrap="square" tIns="45700">
            <a:noAutofit/>
          </a:bodyPr>
          <a:lstStyle/>
          <a:p>
            <a:pPr indent="0" lvl="0" marL="0" rtl="0" algn="ctr">
              <a:spcBef>
                <a:spcPts val="0"/>
              </a:spcBef>
              <a:spcAft>
                <a:spcPts val="0"/>
              </a:spcAft>
              <a:buClr>
                <a:schemeClr val="dk1"/>
              </a:buClr>
              <a:buSzPts val="3000"/>
              <a:buFont typeface="Arial"/>
              <a:buNone/>
            </a:pPr>
            <a:r>
              <a:rPr b="1" lang="en-US" sz="3200">
                <a:solidFill>
                  <a:schemeClr val="accent2"/>
                </a:solidFill>
                <a:latin typeface="Nunito"/>
                <a:ea typeface="Nunito"/>
                <a:cs typeface="Nunito"/>
                <a:sym typeface="Nunito"/>
              </a:rPr>
              <a:t>Funding of residential care in UK</a:t>
            </a:r>
            <a:endParaRPr b="1" sz="3200">
              <a:solidFill>
                <a:schemeClr val="accent2"/>
              </a:solidFill>
              <a:latin typeface="Nunito"/>
              <a:ea typeface="Nunito"/>
              <a:cs typeface="Nunito"/>
              <a:sym typeface="Nunito"/>
            </a:endParaRPr>
          </a:p>
          <a:p>
            <a:pPr indent="0" lvl="0" marL="0" rtl="0" algn="l">
              <a:spcBef>
                <a:spcPts val="0"/>
              </a:spcBef>
              <a:spcAft>
                <a:spcPts val="0"/>
              </a:spcAft>
              <a:buNone/>
            </a:pPr>
            <a:r>
              <a:t/>
            </a:r>
            <a:endParaRPr b="1" sz="3200">
              <a:solidFill>
                <a:schemeClr val="accent2"/>
              </a:solidFill>
            </a:endParaRPr>
          </a:p>
        </p:txBody>
      </p:sp>
      <p:sp>
        <p:nvSpPr>
          <p:cNvPr id="356" name="Google Shape;356;g2e7b46594f1_0_133"/>
          <p:cNvSpPr txBox="1"/>
          <p:nvPr>
            <p:ph idx="1" type="subTitle"/>
          </p:nvPr>
        </p:nvSpPr>
        <p:spPr>
          <a:xfrm>
            <a:off x="383575" y="1391299"/>
            <a:ext cx="11403300" cy="4907100"/>
          </a:xfrm>
          <a:prstGeom prst="rect">
            <a:avLst/>
          </a:prstGeom>
        </p:spPr>
        <p:txBody>
          <a:bodyPr anchorCtr="0" anchor="t" bIns="45700" lIns="91425" spcFirstLastPara="1" rIns="91425" wrap="square" tIns="45700">
            <a:noAutofit/>
          </a:bodyPr>
          <a:lstStyle/>
          <a:p>
            <a:pPr indent="-368300" lvl="0" marL="457200" rtl="0" algn="l">
              <a:lnSpc>
                <a:spcPct val="115000"/>
              </a:lnSpc>
              <a:spcBef>
                <a:spcPts val="1200"/>
              </a:spcBef>
              <a:spcAft>
                <a:spcPts val="0"/>
              </a:spcAft>
              <a:buClr>
                <a:schemeClr val="lt1"/>
              </a:buClr>
              <a:buSzPts val="2200"/>
              <a:buFont typeface="Arial"/>
              <a:buAutoNum type="arabicPeriod"/>
            </a:pPr>
            <a:r>
              <a:rPr b="1" lang="en-US" sz="2200">
                <a:solidFill>
                  <a:schemeClr val="lt1"/>
                </a:solidFill>
                <a:latin typeface="Arial"/>
                <a:ea typeface="Arial"/>
                <a:cs typeface="Arial"/>
                <a:sym typeface="Arial"/>
              </a:rPr>
              <a:t>Public Funding</a:t>
            </a:r>
            <a:endParaRPr b="1" sz="2200">
              <a:solidFill>
                <a:schemeClr val="lt1"/>
              </a:solidFill>
              <a:latin typeface="Arial"/>
              <a:ea typeface="Arial"/>
              <a:cs typeface="Arial"/>
              <a:sym typeface="Arial"/>
            </a:endParaRPr>
          </a:p>
          <a:p>
            <a:pPr indent="-368300" lvl="1" marL="914400" rtl="0" algn="l">
              <a:lnSpc>
                <a:spcPct val="115000"/>
              </a:lnSpc>
              <a:spcBef>
                <a:spcPts val="0"/>
              </a:spcBef>
              <a:spcAft>
                <a:spcPts val="0"/>
              </a:spcAft>
              <a:buClr>
                <a:schemeClr val="lt1"/>
              </a:buClr>
              <a:buSzPts val="2200"/>
              <a:buFont typeface="Arial"/>
              <a:buChar char="○"/>
            </a:pPr>
            <a:r>
              <a:rPr b="1" lang="en-US" sz="2200">
                <a:latin typeface="Arial"/>
                <a:ea typeface="Arial"/>
                <a:cs typeface="Arial"/>
                <a:sym typeface="Arial"/>
              </a:rPr>
              <a:t>Local Authority Funding</a:t>
            </a:r>
            <a:r>
              <a:rPr lang="en-US" sz="2200">
                <a:latin typeface="Arial"/>
                <a:ea typeface="Arial"/>
                <a:cs typeface="Arial"/>
                <a:sym typeface="Arial"/>
              </a:rPr>
              <a:t>: If an individual's assets are below a certain threshold (£23,250 in England as of 2023), they may qualify for local authority funding (UK Government, 2014).</a:t>
            </a:r>
            <a:endParaRPr sz="2200">
              <a:latin typeface="Arial"/>
              <a:ea typeface="Arial"/>
              <a:cs typeface="Arial"/>
              <a:sym typeface="Arial"/>
            </a:endParaRPr>
          </a:p>
          <a:p>
            <a:pPr indent="-368300" lvl="1" marL="914400" rtl="0" algn="l">
              <a:lnSpc>
                <a:spcPct val="115000"/>
              </a:lnSpc>
              <a:spcBef>
                <a:spcPts val="0"/>
              </a:spcBef>
              <a:spcAft>
                <a:spcPts val="0"/>
              </a:spcAft>
              <a:buClr>
                <a:schemeClr val="lt1"/>
              </a:buClr>
              <a:buSzPts val="2200"/>
              <a:buFont typeface="Arial"/>
              <a:buChar char="○"/>
            </a:pPr>
            <a:r>
              <a:rPr b="1" lang="en-US" sz="2200">
                <a:latin typeface="Arial"/>
                <a:ea typeface="Arial"/>
                <a:cs typeface="Arial"/>
                <a:sym typeface="Arial"/>
              </a:rPr>
              <a:t>NHS Continuing Healthcare</a:t>
            </a:r>
            <a:r>
              <a:rPr lang="en-US" sz="2200">
                <a:latin typeface="Arial"/>
                <a:ea typeface="Arial"/>
                <a:cs typeface="Arial"/>
                <a:sym typeface="Arial"/>
              </a:rPr>
              <a:t> (NHS, 2023).</a:t>
            </a:r>
            <a:endParaRPr sz="2200">
              <a:latin typeface="Arial"/>
              <a:ea typeface="Arial"/>
              <a:cs typeface="Arial"/>
              <a:sym typeface="Arial"/>
            </a:endParaRPr>
          </a:p>
          <a:p>
            <a:pPr indent="-368300" lvl="0" marL="457200" rtl="0" algn="l">
              <a:lnSpc>
                <a:spcPct val="115000"/>
              </a:lnSpc>
              <a:spcBef>
                <a:spcPts val="0"/>
              </a:spcBef>
              <a:spcAft>
                <a:spcPts val="0"/>
              </a:spcAft>
              <a:buClr>
                <a:schemeClr val="lt1"/>
              </a:buClr>
              <a:buSzPts val="2200"/>
              <a:buFont typeface="Arial"/>
              <a:buAutoNum type="arabicPeriod"/>
            </a:pPr>
            <a:r>
              <a:rPr b="1" lang="en-US" sz="2200">
                <a:solidFill>
                  <a:schemeClr val="lt1"/>
                </a:solidFill>
                <a:latin typeface="Arial"/>
                <a:ea typeface="Arial"/>
                <a:cs typeface="Arial"/>
                <a:sym typeface="Arial"/>
              </a:rPr>
              <a:t>Private </a:t>
            </a:r>
            <a:r>
              <a:rPr b="1" lang="en-US" sz="2200">
                <a:solidFill>
                  <a:schemeClr val="lt1"/>
                </a:solidFill>
                <a:latin typeface="Arial"/>
                <a:ea typeface="Arial"/>
                <a:cs typeface="Arial"/>
                <a:sym typeface="Arial"/>
              </a:rPr>
              <a:t>Contributions</a:t>
            </a:r>
            <a:endParaRPr b="1" sz="2200">
              <a:solidFill>
                <a:schemeClr val="lt1"/>
              </a:solidFill>
              <a:latin typeface="Arial"/>
              <a:ea typeface="Arial"/>
              <a:cs typeface="Arial"/>
              <a:sym typeface="Arial"/>
            </a:endParaRPr>
          </a:p>
          <a:p>
            <a:pPr indent="-368300" lvl="1" marL="914400" rtl="0" algn="l">
              <a:lnSpc>
                <a:spcPct val="115000"/>
              </a:lnSpc>
              <a:spcBef>
                <a:spcPts val="0"/>
              </a:spcBef>
              <a:spcAft>
                <a:spcPts val="0"/>
              </a:spcAft>
              <a:buClr>
                <a:schemeClr val="lt1"/>
              </a:buClr>
              <a:buSzPts val="2200"/>
              <a:buFont typeface="Arial"/>
              <a:buChar char="○"/>
            </a:pPr>
            <a:r>
              <a:rPr b="1" lang="en-US" sz="2200">
                <a:latin typeface="Arial"/>
                <a:ea typeface="Arial"/>
                <a:cs typeface="Arial"/>
                <a:sym typeface="Arial"/>
              </a:rPr>
              <a:t>Self-Funding</a:t>
            </a:r>
            <a:r>
              <a:rPr lang="en-US" sz="2200">
                <a:latin typeface="Arial"/>
                <a:ea typeface="Arial"/>
                <a:cs typeface="Arial"/>
                <a:sym typeface="Arial"/>
              </a:rPr>
              <a:t>: The cost of residential care can range from £600 to £1,200 per week, depending on the level of care required and location (LaingBuisson, 2022).</a:t>
            </a:r>
            <a:endParaRPr sz="2200">
              <a:latin typeface="Arial"/>
              <a:ea typeface="Arial"/>
              <a:cs typeface="Arial"/>
              <a:sym typeface="Arial"/>
            </a:endParaRPr>
          </a:p>
          <a:p>
            <a:pPr indent="-368300" lvl="1" marL="914400" rtl="0" algn="l">
              <a:lnSpc>
                <a:spcPct val="115000"/>
              </a:lnSpc>
              <a:spcBef>
                <a:spcPts val="0"/>
              </a:spcBef>
              <a:spcAft>
                <a:spcPts val="0"/>
              </a:spcAft>
              <a:buClr>
                <a:schemeClr val="lt1"/>
              </a:buClr>
              <a:buSzPts val="2200"/>
              <a:buFont typeface="Arial"/>
              <a:buChar char="○"/>
            </a:pPr>
            <a:r>
              <a:rPr b="1" lang="en-US" sz="2200">
                <a:latin typeface="Arial"/>
                <a:ea typeface="Arial"/>
                <a:cs typeface="Arial"/>
                <a:sym typeface="Arial"/>
              </a:rPr>
              <a:t>Deferred Payment Agreements</a:t>
            </a:r>
            <a:r>
              <a:rPr lang="en-US" sz="2200">
                <a:latin typeface="Arial"/>
                <a:ea typeface="Arial"/>
                <a:cs typeface="Arial"/>
                <a:sym typeface="Arial"/>
              </a:rPr>
              <a:t> (UK Government, 2014).</a:t>
            </a:r>
            <a:endParaRPr sz="2200">
              <a:latin typeface="Arial"/>
              <a:ea typeface="Arial"/>
              <a:cs typeface="Arial"/>
              <a:sym typeface="Arial"/>
            </a:endParaRPr>
          </a:p>
          <a:p>
            <a:pPr indent="-368300" lvl="0" marL="457200" rtl="0" algn="l">
              <a:lnSpc>
                <a:spcPct val="115000"/>
              </a:lnSpc>
              <a:spcBef>
                <a:spcPts val="0"/>
              </a:spcBef>
              <a:spcAft>
                <a:spcPts val="0"/>
              </a:spcAft>
              <a:buClr>
                <a:schemeClr val="lt1"/>
              </a:buClr>
              <a:buSzPts val="2200"/>
              <a:buFont typeface="Arial"/>
              <a:buAutoNum type="arabicPeriod"/>
            </a:pPr>
            <a:r>
              <a:rPr b="1" lang="en-US" sz="2200">
                <a:solidFill>
                  <a:schemeClr val="lt1"/>
                </a:solidFill>
                <a:latin typeface="Arial"/>
                <a:ea typeface="Arial"/>
                <a:cs typeface="Arial"/>
                <a:sym typeface="Arial"/>
              </a:rPr>
              <a:t>Benefits and Allowances</a:t>
            </a:r>
            <a:endParaRPr b="1" sz="2200">
              <a:solidFill>
                <a:schemeClr val="lt1"/>
              </a:solidFill>
              <a:latin typeface="Arial"/>
              <a:ea typeface="Arial"/>
              <a:cs typeface="Arial"/>
              <a:sym typeface="Arial"/>
            </a:endParaRPr>
          </a:p>
          <a:p>
            <a:pPr indent="-368300" lvl="1" marL="914400" rtl="0" algn="l">
              <a:lnSpc>
                <a:spcPct val="115000"/>
              </a:lnSpc>
              <a:spcBef>
                <a:spcPts val="0"/>
              </a:spcBef>
              <a:spcAft>
                <a:spcPts val="0"/>
              </a:spcAft>
              <a:buClr>
                <a:schemeClr val="lt1"/>
              </a:buClr>
              <a:buSzPts val="2200"/>
              <a:buFont typeface="Arial"/>
              <a:buChar char="○"/>
            </a:pPr>
            <a:r>
              <a:rPr b="1" lang="en-US" sz="2200">
                <a:latin typeface="Arial"/>
                <a:ea typeface="Arial"/>
                <a:cs typeface="Arial"/>
                <a:sym typeface="Arial"/>
              </a:rPr>
              <a:t>Attendance Allowance</a:t>
            </a:r>
            <a:r>
              <a:rPr lang="en-US" sz="2200">
                <a:latin typeface="Arial"/>
                <a:ea typeface="Arial"/>
                <a:cs typeface="Arial"/>
                <a:sym typeface="Arial"/>
              </a:rPr>
              <a:t> (DWP, 2023).</a:t>
            </a:r>
            <a:endParaRPr sz="2200">
              <a:latin typeface="Arial"/>
              <a:ea typeface="Arial"/>
              <a:cs typeface="Arial"/>
              <a:sym typeface="Arial"/>
            </a:endParaRPr>
          </a:p>
          <a:p>
            <a:pPr indent="-368300" lvl="1" marL="914400" rtl="0" algn="l">
              <a:lnSpc>
                <a:spcPct val="115000"/>
              </a:lnSpc>
              <a:spcBef>
                <a:spcPts val="0"/>
              </a:spcBef>
              <a:spcAft>
                <a:spcPts val="0"/>
              </a:spcAft>
              <a:buClr>
                <a:schemeClr val="lt1"/>
              </a:buClr>
              <a:buSzPts val="2200"/>
              <a:buFont typeface="Arial"/>
              <a:buChar char="○"/>
            </a:pPr>
            <a:r>
              <a:rPr b="1" lang="en-US" sz="2200">
                <a:latin typeface="Arial"/>
                <a:ea typeface="Arial"/>
                <a:cs typeface="Arial"/>
                <a:sym typeface="Arial"/>
              </a:rPr>
              <a:t>Personal Independence Payment (PIP)</a:t>
            </a:r>
            <a:r>
              <a:rPr lang="en-US" sz="2200">
                <a:latin typeface="Arial"/>
                <a:ea typeface="Arial"/>
                <a:cs typeface="Arial"/>
                <a:sym typeface="Arial"/>
              </a:rPr>
              <a:t>  (DWP, 2023).</a:t>
            </a:r>
            <a:endParaRPr sz="2200">
              <a:latin typeface="Arial"/>
              <a:ea typeface="Arial"/>
              <a:cs typeface="Arial"/>
              <a:sym typeface="Arial"/>
            </a:endParaRPr>
          </a:p>
          <a:p>
            <a:pPr indent="0" lvl="0" marL="0" rtl="0" algn="l">
              <a:spcBef>
                <a:spcPts val="1000"/>
              </a:spcBef>
              <a:spcAft>
                <a:spcPts val="0"/>
              </a:spcAft>
              <a:buNone/>
            </a:pPr>
            <a:r>
              <a:t/>
            </a:r>
            <a:endParaRPr sz="2200">
              <a:solidFill>
                <a:schemeClr val="lt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1" name="Shape 361"/>
        <p:cNvGrpSpPr/>
        <p:nvPr/>
      </p:nvGrpSpPr>
      <p:grpSpPr>
        <a:xfrm>
          <a:off x="0" y="0"/>
          <a:ext cx="0" cy="0"/>
          <a:chOff x="0" y="0"/>
          <a:chExt cx="0" cy="0"/>
        </a:xfrm>
      </p:grpSpPr>
      <p:sp>
        <p:nvSpPr>
          <p:cNvPr id="362" name="Google Shape;362;g2e7b46594f1_0_139"/>
          <p:cNvSpPr txBox="1"/>
          <p:nvPr>
            <p:ph type="ctrTitle"/>
          </p:nvPr>
        </p:nvSpPr>
        <p:spPr>
          <a:xfrm>
            <a:off x="2093050" y="526525"/>
            <a:ext cx="7887600" cy="1045800"/>
          </a:xfrm>
          <a:prstGeom prst="rect">
            <a:avLst/>
          </a:prstGeom>
        </p:spPr>
        <p:txBody>
          <a:bodyPr anchorCtr="0" anchor="b" bIns="45700" lIns="91425" spcFirstLastPara="1" rIns="91425" wrap="square" tIns="45700">
            <a:noAutofit/>
          </a:bodyPr>
          <a:lstStyle/>
          <a:p>
            <a:pPr indent="0" lvl="0" marL="0" rtl="0" algn="ctr">
              <a:spcBef>
                <a:spcPts val="0"/>
              </a:spcBef>
              <a:spcAft>
                <a:spcPts val="0"/>
              </a:spcAft>
              <a:buClr>
                <a:schemeClr val="dk1"/>
              </a:buClr>
              <a:buSzPts val="3000"/>
              <a:buFont typeface="Arial"/>
              <a:buNone/>
            </a:pPr>
            <a:r>
              <a:rPr b="1" lang="en-US" sz="3200">
                <a:solidFill>
                  <a:schemeClr val="accent2"/>
                </a:solidFill>
                <a:latin typeface="Nunito"/>
                <a:ea typeface="Nunito"/>
                <a:cs typeface="Nunito"/>
                <a:sym typeface="Nunito"/>
              </a:rPr>
              <a:t>Benefits of Residential Care</a:t>
            </a:r>
            <a:endParaRPr b="1" sz="3200">
              <a:solidFill>
                <a:schemeClr val="accent2"/>
              </a:solidFill>
              <a:latin typeface="Nunito"/>
              <a:ea typeface="Nunito"/>
              <a:cs typeface="Nunito"/>
              <a:sym typeface="Nunito"/>
            </a:endParaRPr>
          </a:p>
          <a:p>
            <a:pPr indent="0" lvl="0" marL="0" rtl="0" algn="l">
              <a:spcBef>
                <a:spcPts val="0"/>
              </a:spcBef>
              <a:spcAft>
                <a:spcPts val="0"/>
              </a:spcAft>
              <a:buNone/>
            </a:pPr>
            <a:r>
              <a:t/>
            </a:r>
            <a:endParaRPr b="1" sz="3200">
              <a:solidFill>
                <a:schemeClr val="accent2"/>
              </a:solidFill>
            </a:endParaRPr>
          </a:p>
        </p:txBody>
      </p:sp>
      <p:sp>
        <p:nvSpPr>
          <p:cNvPr id="363" name="Google Shape;363;g2e7b46594f1_0_139"/>
          <p:cNvSpPr txBox="1"/>
          <p:nvPr>
            <p:ph idx="1" type="subTitle"/>
          </p:nvPr>
        </p:nvSpPr>
        <p:spPr>
          <a:xfrm>
            <a:off x="303125" y="1713100"/>
            <a:ext cx="11644500" cy="4645800"/>
          </a:xfrm>
          <a:prstGeom prst="rect">
            <a:avLst/>
          </a:prstGeom>
        </p:spPr>
        <p:txBody>
          <a:bodyPr anchorCtr="0" anchor="t" bIns="45700" lIns="91425" spcFirstLastPara="1" rIns="91425" wrap="square" tIns="45700">
            <a:noAutofit/>
          </a:bodyPr>
          <a:lstStyle/>
          <a:p>
            <a:pPr indent="-368300" lvl="0" marL="457200" rtl="0" algn="l">
              <a:lnSpc>
                <a:spcPct val="115000"/>
              </a:lnSpc>
              <a:spcBef>
                <a:spcPts val="1200"/>
              </a:spcBef>
              <a:spcAft>
                <a:spcPts val="0"/>
              </a:spcAft>
              <a:buClr>
                <a:schemeClr val="lt1"/>
              </a:buClr>
              <a:buSzPts val="2200"/>
              <a:buFont typeface="Arial"/>
              <a:buAutoNum type="arabicPeriod"/>
            </a:pPr>
            <a:r>
              <a:rPr b="1" lang="en-US" sz="2200">
                <a:solidFill>
                  <a:schemeClr val="lt1"/>
                </a:solidFill>
                <a:latin typeface="Arial"/>
                <a:ea typeface="Arial"/>
                <a:cs typeface="Arial"/>
                <a:sym typeface="Arial"/>
              </a:rPr>
              <a:t>Comprehensive and regulated Care:</a:t>
            </a:r>
            <a:r>
              <a:rPr lang="en-US" sz="2200">
                <a:solidFill>
                  <a:schemeClr val="lt1"/>
                </a:solidFill>
                <a:latin typeface="Arial"/>
                <a:ea typeface="Arial"/>
                <a:cs typeface="Arial"/>
                <a:sym typeface="Arial"/>
              </a:rPr>
              <a:t> Comprehensive care 24/7 including professional care, ensures safety and support under Social Care Act 2008. (CQC, 2020)</a:t>
            </a:r>
            <a:endParaRPr sz="2200">
              <a:solidFill>
                <a:schemeClr val="lt1"/>
              </a:solidFill>
              <a:latin typeface="Arial"/>
              <a:ea typeface="Arial"/>
              <a:cs typeface="Arial"/>
              <a:sym typeface="Arial"/>
            </a:endParaRPr>
          </a:p>
          <a:p>
            <a:pPr indent="-368300" lvl="0" marL="457200" rtl="0" algn="l">
              <a:lnSpc>
                <a:spcPct val="115000"/>
              </a:lnSpc>
              <a:spcBef>
                <a:spcPts val="0"/>
              </a:spcBef>
              <a:spcAft>
                <a:spcPts val="0"/>
              </a:spcAft>
              <a:buClr>
                <a:schemeClr val="lt1"/>
              </a:buClr>
              <a:buSzPts val="2200"/>
              <a:buFont typeface="Arial"/>
              <a:buAutoNum type="arabicPeriod"/>
            </a:pPr>
            <a:r>
              <a:rPr b="1" lang="en-US" sz="2200">
                <a:solidFill>
                  <a:schemeClr val="lt1"/>
                </a:solidFill>
                <a:latin typeface="Arial"/>
                <a:ea typeface="Arial"/>
                <a:cs typeface="Arial"/>
                <a:sym typeface="Arial"/>
              </a:rPr>
              <a:t>Social Interaction and Mental Well-being: </a:t>
            </a:r>
            <a:r>
              <a:rPr lang="en-US" sz="2200">
                <a:solidFill>
                  <a:schemeClr val="lt1"/>
                </a:solidFill>
                <a:latin typeface="Arial"/>
                <a:ea typeface="Arial"/>
                <a:cs typeface="Arial"/>
                <a:sym typeface="Arial"/>
              </a:rPr>
              <a:t>Provides social structured programs which reduce loneliness and isolation and enhance mental wellbeing under the Care Act 2014. (UK Government, 2014) A structured routine can provide stability and predictability, which is particularly beneficial for residents with cognitive impairments like dementia. (Brooker &amp; Latham, 2015)</a:t>
            </a:r>
            <a:endParaRPr sz="2200">
              <a:solidFill>
                <a:schemeClr val="lt1"/>
              </a:solidFill>
              <a:latin typeface="Arial"/>
              <a:ea typeface="Arial"/>
              <a:cs typeface="Arial"/>
              <a:sym typeface="Arial"/>
            </a:endParaRPr>
          </a:p>
          <a:p>
            <a:pPr indent="-368300" lvl="0" marL="457200" rtl="0" algn="l">
              <a:lnSpc>
                <a:spcPct val="115000"/>
              </a:lnSpc>
              <a:spcBef>
                <a:spcPts val="0"/>
              </a:spcBef>
              <a:spcAft>
                <a:spcPts val="0"/>
              </a:spcAft>
              <a:buClr>
                <a:schemeClr val="lt1"/>
              </a:buClr>
              <a:buSzPts val="2200"/>
              <a:buFont typeface="Arial"/>
              <a:buAutoNum type="arabicPeriod"/>
            </a:pPr>
            <a:r>
              <a:rPr b="1" lang="en-US" sz="2200">
                <a:solidFill>
                  <a:schemeClr val="lt1"/>
                </a:solidFill>
                <a:latin typeface="Arial"/>
                <a:ea typeface="Arial"/>
                <a:cs typeface="Arial"/>
                <a:sym typeface="Arial"/>
              </a:rPr>
              <a:t>Funding and Financial Support: </a:t>
            </a:r>
            <a:r>
              <a:rPr lang="en-US" sz="2200">
                <a:solidFill>
                  <a:schemeClr val="lt1"/>
                </a:solidFill>
                <a:latin typeface="Arial"/>
                <a:ea typeface="Arial"/>
                <a:cs typeface="Arial"/>
                <a:sym typeface="Arial"/>
              </a:rPr>
              <a:t> various funding options are available to support individuals and families. Local authorities assess the financial situation and care needs of individuals to determine eligibility for funding support, ensuring that care is accessible to those in need.</a:t>
            </a:r>
            <a:endParaRPr sz="2200">
              <a:solidFill>
                <a:schemeClr val="lt1"/>
              </a:solidFill>
              <a:latin typeface="Arial"/>
              <a:ea typeface="Arial"/>
              <a:cs typeface="Arial"/>
              <a:sym typeface="Arial"/>
            </a:endParaRPr>
          </a:p>
          <a:p>
            <a:pPr indent="0" lvl="0" marL="457200" rtl="0" algn="l">
              <a:lnSpc>
                <a:spcPct val="115000"/>
              </a:lnSpc>
              <a:spcBef>
                <a:spcPts val="1200"/>
              </a:spcBef>
              <a:spcAft>
                <a:spcPts val="0"/>
              </a:spcAft>
              <a:buClr>
                <a:schemeClr val="dk1"/>
              </a:buClr>
              <a:buSzPts val="1300"/>
              <a:buFont typeface="Arial"/>
              <a:buNone/>
            </a:pPr>
            <a:r>
              <a:t/>
            </a:r>
            <a:endParaRPr sz="2200">
              <a:solidFill>
                <a:schemeClr val="lt1"/>
              </a:solidFill>
              <a:latin typeface="Arial"/>
              <a:ea typeface="Arial"/>
              <a:cs typeface="Arial"/>
              <a:sym typeface="Arial"/>
            </a:endParaRPr>
          </a:p>
          <a:p>
            <a:pPr indent="0" lvl="0" marL="0" rtl="0" algn="l">
              <a:spcBef>
                <a:spcPts val="1200"/>
              </a:spcBef>
              <a:spcAft>
                <a:spcPts val="0"/>
              </a:spcAft>
              <a:buNone/>
            </a:pPr>
            <a:r>
              <a:t/>
            </a:r>
            <a:endParaRPr sz="2200">
              <a:solidFill>
                <a:schemeClr val="lt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8" name="Shape 368"/>
        <p:cNvGrpSpPr/>
        <p:nvPr/>
      </p:nvGrpSpPr>
      <p:grpSpPr>
        <a:xfrm>
          <a:off x="0" y="0"/>
          <a:ext cx="0" cy="0"/>
          <a:chOff x="0" y="0"/>
          <a:chExt cx="0" cy="0"/>
        </a:xfrm>
      </p:grpSpPr>
      <p:sp>
        <p:nvSpPr>
          <p:cNvPr id="369" name="Google Shape;369;g2e7b46594f1_0_145"/>
          <p:cNvSpPr txBox="1"/>
          <p:nvPr>
            <p:ph type="ctrTitle"/>
          </p:nvPr>
        </p:nvSpPr>
        <p:spPr>
          <a:xfrm>
            <a:off x="1188050" y="482675"/>
            <a:ext cx="8953500" cy="1471800"/>
          </a:xfrm>
          <a:prstGeom prst="rect">
            <a:avLst/>
          </a:prstGeom>
        </p:spPr>
        <p:txBody>
          <a:bodyPr anchorCtr="0" anchor="b" bIns="45700" lIns="91425" spcFirstLastPara="1" rIns="91425" wrap="square" tIns="45700">
            <a:noAutofit/>
          </a:bodyPr>
          <a:lstStyle/>
          <a:p>
            <a:pPr indent="0" lvl="0" marL="0" rtl="0" algn="ctr">
              <a:spcBef>
                <a:spcPts val="0"/>
              </a:spcBef>
              <a:spcAft>
                <a:spcPts val="0"/>
              </a:spcAft>
              <a:buClr>
                <a:schemeClr val="dk1"/>
              </a:buClr>
              <a:buSzPts val="1100"/>
              <a:buFont typeface="Arial"/>
              <a:buNone/>
            </a:pPr>
            <a:r>
              <a:rPr b="1" lang="en-US" sz="3200">
                <a:solidFill>
                  <a:schemeClr val="accent2"/>
                </a:solidFill>
                <a:latin typeface="Nunito"/>
                <a:ea typeface="Nunito"/>
                <a:cs typeface="Nunito"/>
                <a:sym typeface="Nunito"/>
              </a:rPr>
              <a:t>Benefits of Residential Care</a:t>
            </a:r>
            <a:endParaRPr b="1" sz="3200">
              <a:solidFill>
                <a:schemeClr val="accent2"/>
              </a:solidFill>
              <a:latin typeface="Nunito"/>
              <a:ea typeface="Nunito"/>
              <a:cs typeface="Nunito"/>
              <a:sym typeface="Nunito"/>
            </a:endParaRPr>
          </a:p>
          <a:p>
            <a:pPr indent="0" lvl="0" marL="0" rtl="0" algn="l">
              <a:spcBef>
                <a:spcPts val="0"/>
              </a:spcBef>
              <a:spcAft>
                <a:spcPts val="0"/>
              </a:spcAft>
              <a:buClr>
                <a:schemeClr val="dk1"/>
              </a:buClr>
              <a:buSzPts val="1100"/>
              <a:buFont typeface="Arial"/>
              <a:buNone/>
            </a:pPr>
            <a:r>
              <a:t/>
            </a:r>
            <a:endParaRPr b="1" sz="3200">
              <a:solidFill>
                <a:schemeClr val="accent2"/>
              </a:solidFill>
            </a:endParaRPr>
          </a:p>
          <a:p>
            <a:pPr indent="0" lvl="0" marL="0" rtl="0" algn="l">
              <a:spcBef>
                <a:spcPts val="0"/>
              </a:spcBef>
              <a:spcAft>
                <a:spcPts val="0"/>
              </a:spcAft>
              <a:buNone/>
            </a:pPr>
            <a:r>
              <a:t/>
            </a:r>
            <a:endParaRPr sz="3200">
              <a:solidFill>
                <a:schemeClr val="accent2"/>
              </a:solidFill>
            </a:endParaRPr>
          </a:p>
        </p:txBody>
      </p:sp>
      <p:sp>
        <p:nvSpPr>
          <p:cNvPr id="370" name="Google Shape;370;g2e7b46594f1_0_145"/>
          <p:cNvSpPr txBox="1"/>
          <p:nvPr>
            <p:ph idx="1" type="subTitle"/>
          </p:nvPr>
        </p:nvSpPr>
        <p:spPr>
          <a:xfrm>
            <a:off x="805925" y="1793524"/>
            <a:ext cx="10960800" cy="4505100"/>
          </a:xfrm>
          <a:prstGeom prst="rect">
            <a:avLst/>
          </a:prstGeom>
        </p:spPr>
        <p:txBody>
          <a:bodyPr anchorCtr="0" anchor="t" bIns="45700" lIns="91425" spcFirstLastPara="1" rIns="91425" wrap="square" tIns="45700">
            <a:noAutofit/>
          </a:bodyPr>
          <a:lstStyle/>
          <a:p>
            <a:pPr indent="0" lvl="0" marL="0" rtl="0" algn="l">
              <a:lnSpc>
                <a:spcPct val="115000"/>
              </a:lnSpc>
              <a:spcBef>
                <a:spcPts val="0"/>
              </a:spcBef>
              <a:spcAft>
                <a:spcPts val="0"/>
              </a:spcAft>
              <a:buClr>
                <a:schemeClr val="dk1"/>
              </a:buClr>
              <a:buSzPts val="1300"/>
              <a:buFont typeface="Arial"/>
              <a:buNone/>
            </a:pPr>
            <a:r>
              <a:rPr lang="en-US" sz="2200">
                <a:solidFill>
                  <a:schemeClr val="lt1"/>
                </a:solidFill>
                <a:latin typeface="Arial"/>
                <a:ea typeface="Arial"/>
                <a:cs typeface="Arial"/>
                <a:sym typeface="Arial"/>
              </a:rPr>
              <a:t>4.  </a:t>
            </a:r>
            <a:r>
              <a:rPr b="1" lang="en-US" sz="2200">
                <a:solidFill>
                  <a:schemeClr val="lt1"/>
                </a:solidFill>
                <a:latin typeface="Arial"/>
                <a:ea typeface="Arial"/>
                <a:cs typeface="Arial"/>
                <a:sym typeface="Arial"/>
              </a:rPr>
              <a:t>Bring comfort and peace to families: </a:t>
            </a:r>
            <a:r>
              <a:rPr lang="en-US" sz="2200">
                <a:solidFill>
                  <a:schemeClr val="lt1"/>
                </a:solidFill>
                <a:latin typeface="Arial"/>
                <a:ea typeface="Arial"/>
                <a:cs typeface="Arial"/>
                <a:sym typeface="Arial"/>
              </a:rPr>
              <a:t>Families may rest easy knowing their loved ones are in a caring and secure environment. Provide regular update on individual, offers support to families including counseling in certain circumstances. (UK Government, 2022) </a:t>
            </a:r>
            <a:endParaRPr sz="2200">
              <a:solidFill>
                <a:schemeClr val="lt1"/>
              </a:solidFill>
              <a:latin typeface="Arial"/>
              <a:ea typeface="Arial"/>
              <a:cs typeface="Arial"/>
              <a:sym typeface="Arial"/>
            </a:endParaRPr>
          </a:p>
          <a:p>
            <a:pPr indent="0" lvl="0" marL="0" rtl="0" algn="l">
              <a:lnSpc>
                <a:spcPct val="115000"/>
              </a:lnSpc>
              <a:spcBef>
                <a:spcPts val="1200"/>
              </a:spcBef>
              <a:spcAft>
                <a:spcPts val="0"/>
              </a:spcAft>
              <a:buClr>
                <a:schemeClr val="dk1"/>
              </a:buClr>
              <a:buSzPts val="1300"/>
              <a:buFont typeface="Arial"/>
              <a:buNone/>
            </a:pPr>
            <a:r>
              <a:rPr lang="en-US" sz="2200">
                <a:solidFill>
                  <a:schemeClr val="lt1"/>
                </a:solidFill>
                <a:latin typeface="Arial"/>
                <a:ea typeface="Arial"/>
                <a:cs typeface="Arial"/>
                <a:sym typeface="Arial"/>
              </a:rPr>
              <a:t>5. </a:t>
            </a:r>
            <a:r>
              <a:rPr b="1" lang="en-US" sz="2200">
                <a:solidFill>
                  <a:schemeClr val="lt1"/>
                </a:solidFill>
                <a:latin typeface="Arial"/>
                <a:ea typeface="Arial"/>
                <a:cs typeface="Arial"/>
                <a:sym typeface="Arial"/>
              </a:rPr>
              <a:t>Protection from Abuse and Neglect: </a:t>
            </a:r>
            <a:r>
              <a:rPr lang="en-US" sz="2200">
                <a:solidFill>
                  <a:schemeClr val="lt1"/>
                </a:solidFill>
                <a:latin typeface="Arial"/>
                <a:ea typeface="Arial"/>
                <a:cs typeface="Arial"/>
                <a:sym typeface="Arial"/>
              </a:rPr>
              <a:t>Care sector  ensures the safety and well-being of their residents. The legislation of the Serious Crime Act 2015 have a significant impact on protecting vulnerable persons from financial, emotional, physical, and sexual abuse, among other forms of abuse. (Serious Crime Act, 2015) </a:t>
            </a:r>
            <a:endParaRPr sz="2200">
              <a:solidFill>
                <a:schemeClr val="lt1"/>
              </a:solidFill>
              <a:latin typeface="Arial"/>
              <a:ea typeface="Arial"/>
              <a:cs typeface="Arial"/>
              <a:sym typeface="Arial"/>
            </a:endParaRPr>
          </a:p>
          <a:p>
            <a:pPr indent="0" lvl="0" marL="0" rtl="0" algn="l">
              <a:lnSpc>
                <a:spcPct val="115000"/>
              </a:lnSpc>
              <a:spcBef>
                <a:spcPts val="1200"/>
              </a:spcBef>
              <a:spcAft>
                <a:spcPts val="0"/>
              </a:spcAft>
              <a:buClr>
                <a:schemeClr val="dk1"/>
              </a:buClr>
              <a:buSzPts val="1300"/>
              <a:buFont typeface="Arial"/>
              <a:buNone/>
            </a:pPr>
            <a:r>
              <a:rPr lang="en-US" sz="2200">
                <a:solidFill>
                  <a:schemeClr val="lt1"/>
                </a:solidFill>
                <a:latin typeface="Arial"/>
                <a:ea typeface="Arial"/>
                <a:cs typeface="Arial"/>
                <a:sym typeface="Arial"/>
              </a:rPr>
              <a:t>7. </a:t>
            </a:r>
            <a:r>
              <a:rPr b="1" lang="en-US" sz="2200">
                <a:solidFill>
                  <a:schemeClr val="lt1"/>
                </a:solidFill>
                <a:latin typeface="Arial"/>
                <a:ea typeface="Arial"/>
                <a:cs typeface="Arial"/>
                <a:sym typeface="Arial"/>
              </a:rPr>
              <a:t>Nutritious meals </a:t>
            </a:r>
            <a:endParaRPr b="1" sz="2200">
              <a:solidFill>
                <a:schemeClr val="lt1"/>
              </a:solidFill>
              <a:latin typeface="Arial"/>
              <a:ea typeface="Arial"/>
              <a:cs typeface="Arial"/>
              <a:sym typeface="Arial"/>
            </a:endParaRPr>
          </a:p>
          <a:p>
            <a:pPr indent="0" lvl="0" marL="0" rtl="0" algn="l">
              <a:lnSpc>
                <a:spcPct val="115000"/>
              </a:lnSpc>
              <a:spcBef>
                <a:spcPts val="1200"/>
              </a:spcBef>
              <a:spcAft>
                <a:spcPts val="0"/>
              </a:spcAft>
              <a:buClr>
                <a:schemeClr val="dk1"/>
              </a:buClr>
              <a:buSzPts val="1300"/>
              <a:buFont typeface="Arial"/>
              <a:buNone/>
            </a:pPr>
            <a:r>
              <a:t/>
            </a:r>
            <a:endParaRPr sz="2200">
              <a:solidFill>
                <a:schemeClr val="lt1"/>
              </a:solidFill>
              <a:latin typeface="Arial"/>
              <a:ea typeface="Arial"/>
              <a:cs typeface="Arial"/>
              <a:sym typeface="Arial"/>
            </a:endParaRPr>
          </a:p>
          <a:p>
            <a:pPr indent="0" lvl="0" marL="0" rtl="0" algn="l">
              <a:spcBef>
                <a:spcPts val="1200"/>
              </a:spcBef>
              <a:spcAft>
                <a:spcPts val="0"/>
              </a:spcAft>
              <a:buNone/>
            </a:pPr>
            <a:r>
              <a:t/>
            </a:r>
            <a:endParaRPr sz="2200">
              <a:solidFill>
                <a:schemeClr val="lt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5" name="Shape 375"/>
        <p:cNvGrpSpPr/>
        <p:nvPr/>
      </p:nvGrpSpPr>
      <p:grpSpPr>
        <a:xfrm>
          <a:off x="0" y="0"/>
          <a:ext cx="0" cy="0"/>
          <a:chOff x="0" y="0"/>
          <a:chExt cx="0" cy="0"/>
        </a:xfrm>
      </p:grpSpPr>
      <p:sp>
        <p:nvSpPr>
          <p:cNvPr id="376" name="Google Shape;376;g2e7b46594f1_0_151"/>
          <p:cNvSpPr txBox="1"/>
          <p:nvPr/>
        </p:nvSpPr>
        <p:spPr>
          <a:xfrm>
            <a:off x="2343150" y="143013"/>
            <a:ext cx="7505700" cy="954600"/>
          </a:xfrm>
          <a:prstGeom prst="rect">
            <a:avLst/>
          </a:prstGeom>
          <a:noFill/>
          <a:ln>
            <a:noFill/>
          </a:ln>
        </p:spPr>
        <p:txBody>
          <a:bodyPr anchorCtr="0" anchor="t" bIns="91425" lIns="91425" spcFirstLastPara="1" rIns="91425" wrap="square" tIns="91425">
            <a:normAutofit lnSpcReduction="20000"/>
          </a:bodyPr>
          <a:lstStyle/>
          <a:p>
            <a:pPr indent="0" lvl="0" marL="0" rtl="0" algn="ctr">
              <a:spcBef>
                <a:spcPts val="0"/>
              </a:spcBef>
              <a:spcAft>
                <a:spcPts val="0"/>
              </a:spcAft>
              <a:buNone/>
            </a:pPr>
            <a:r>
              <a:rPr b="1" lang="en-US" sz="3000">
                <a:solidFill>
                  <a:schemeClr val="accent2"/>
                </a:solidFill>
                <a:latin typeface="Nunito"/>
                <a:ea typeface="Nunito"/>
                <a:cs typeface="Nunito"/>
                <a:sym typeface="Nunito"/>
              </a:rPr>
              <a:t>Maslow’s Hierarchy of Needs Theory </a:t>
            </a:r>
            <a:endParaRPr b="1" sz="3000">
              <a:solidFill>
                <a:schemeClr val="accent2"/>
              </a:solidFill>
              <a:latin typeface="Nunito"/>
              <a:ea typeface="Nunito"/>
              <a:cs typeface="Nunito"/>
              <a:sym typeface="Nunito"/>
            </a:endParaRPr>
          </a:p>
          <a:p>
            <a:pPr indent="0" lvl="0" marL="0" rtl="0" algn="ctr">
              <a:spcBef>
                <a:spcPts val="0"/>
              </a:spcBef>
              <a:spcAft>
                <a:spcPts val="0"/>
              </a:spcAft>
              <a:buNone/>
            </a:pPr>
            <a:r>
              <a:t/>
            </a:r>
            <a:endParaRPr b="1" sz="3000">
              <a:solidFill>
                <a:schemeClr val="accent2"/>
              </a:solidFill>
              <a:latin typeface="Nunito"/>
              <a:ea typeface="Nunito"/>
              <a:cs typeface="Nunito"/>
              <a:sym typeface="Nunito"/>
            </a:endParaRPr>
          </a:p>
        </p:txBody>
      </p:sp>
      <p:pic>
        <p:nvPicPr>
          <p:cNvPr id="377" name="Google Shape;377;g2e7b46594f1_0_151"/>
          <p:cNvPicPr preferRelativeResize="0"/>
          <p:nvPr/>
        </p:nvPicPr>
        <p:blipFill rotWithShape="1">
          <a:blip r:embed="rId3">
            <a:alphaModFix/>
          </a:blip>
          <a:srcRect b="0" l="0" r="0" t="0"/>
          <a:stretch/>
        </p:blipFill>
        <p:spPr>
          <a:xfrm>
            <a:off x="3701975" y="864175"/>
            <a:ext cx="5776225" cy="5776225"/>
          </a:xfrm>
          <a:prstGeom prst="rect">
            <a:avLst/>
          </a:prstGeom>
          <a:noFill/>
          <a:ln>
            <a:noFill/>
          </a:ln>
        </p:spPr>
      </p:pic>
      <p:sp>
        <p:nvSpPr>
          <p:cNvPr id="378" name="Google Shape;378;g2e7b46594f1_0_151"/>
          <p:cNvSpPr txBox="1"/>
          <p:nvPr/>
        </p:nvSpPr>
        <p:spPr>
          <a:xfrm>
            <a:off x="9695146" y="6117193"/>
            <a:ext cx="1407900" cy="5232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z="1400" u="none" cap="none" strike="noStrike">
                <a:solidFill>
                  <a:schemeClr val="lt1"/>
                </a:solidFill>
                <a:latin typeface="Arial"/>
                <a:ea typeface="Arial"/>
                <a:cs typeface="Arial"/>
                <a:sym typeface="Arial"/>
              </a:rPr>
              <a:t>(Maslow, 1943)</a:t>
            </a:r>
            <a:endParaRPr>
              <a:solidFill>
                <a:schemeClr val="lt1"/>
              </a:solidFill>
            </a:endParaRPr>
          </a:p>
          <a:p>
            <a:pPr indent="0" lvl="0" marL="0" marR="0" rtl="0" algn="l">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3" name="Shape 383"/>
        <p:cNvGrpSpPr/>
        <p:nvPr/>
      </p:nvGrpSpPr>
      <p:grpSpPr>
        <a:xfrm>
          <a:off x="0" y="0"/>
          <a:ext cx="0" cy="0"/>
          <a:chOff x="0" y="0"/>
          <a:chExt cx="0" cy="0"/>
        </a:xfrm>
      </p:grpSpPr>
      <p:sp>
        <p:nvSpPr>
          <p:cNvPr id="384" name="Google Shape;384;g2e7b46594f1_0_160"/>
          <p:cNvSpPr txBox="1"/>
          <p:nvPr/>
        </p:nvSpPr>
        <p:spPr>
          <a:xfrm>
            <a:off x="2343150" y="282475"/>
            <a:ext cx="7995600" cy="1310100"/>
          </a:xfrm>
          <a:prstGeom prst="rect">
            <a:avLst/>
          </a:prstGeom>
          <a:noFill/>
          <a:ln>
            <a:noFill/>
          </a:ln>
        </p:spPr>
        <p:txBody>
          <a:bodyPr anchorCtr="0" anchor="t" bIns="91425" lIns="91425" spcFirstLastPara="1" rIns="91425" wrap="square" tIns="91425">
            <a:normAutofit/>
          </a:bodyPr>
          <a:lstStyle/>
          <a:p>
            <a:pPr indent="0" lvl="0" marL="0" rtl="0" algn="ctr">
              <a:spcBef>
                <a:spcPts val="0"/>
              </a:spcBef>
              <a:spcAft>
                <a:spcPts val="0"/>
              </a:spcAft>
              <a:buNone/>
            </a:pPr>
            <a:r>
              <a:rPr b="1" lang="en-US" sz="3200">
                <a:solidFill>
                  <a:schemeClr val="accent2"/>
                </a:solidFill>
                <a:latin typeface="Nunito"/>
                <a:ea typeface="Nunito"/>
                <a:cs typeface="Nunito"/>
                <a:sym typeface="Nunito"/>
              </a:rPr>
              <a:t>Policies and legislations</a:t>
            </a:r>
            <a:endParaRPr b="1" sz="3200">
              <a:solidFill>
                <a:schemeClr val="accent2"/>
              </a:solidFill>
              <a:latin typeface="Nunito"/>
              <a:ea typeface="Nunito"/>
              <a:cs typeface="Nunito"/>
              <a:sym typeface="Nunito"/>
            </a:endParaRPr>
          </a:p>
        </p:txBody>
      </p:sp>
      <p:sp>
        <p:nvSpPr>
          <p:cNvPr id="385" name="Google Shape;385;g2e7b46594f1_0_160"/>
          <p:cNvSpPr txBox="1"/>
          <p:nvPr/>
        </p:nvSpPr>
        <p:spPr>
          <a:xfrm>
            <a:off x="819150" y="1673975"/>
            <a:ext cx="10867200" cy="47250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0"/>
              </a:spcAft>
              <a:buNone/>
            </a:pPr>
            <a:r>
              <a:rPr b="1" lang="en-US" sz="2200">
                <a:solidFill>
                  <a:schemeClr val="lt1"/>
                </a:solidFill>
              </a:rPr>
              <a:t>Physiological Needs: </a:t>
            </a:r>
            <a:r>
              <a:rPr lang="en-US" sz="2200">
                <a:solidFill>
                  <a:schemeClr val="lt1"/>
                </a:solidFill>
              </a:rPr>
              <a:t>Health and Social Care Act 2008 is in implementation for  Food, water, warmth, rest, medication and living arrangements. (CQC, 2020; UK government, 2008)</a:t>
            </a:r>
            <a:endParaRPr sz="2200">
              <a:solidFill>
                <a:schemeClr val="lt1"/>
              </a:solidFill>
            </a:endParaRPr>
          </a:p>
          <a:p>
            <a:pPr indent="0" lvl="0" marL="0" rtl="0" algn="just">
              <a:lnSpc>
                <a:spcPct val="115000"/>
              </a:lnSpc>
              <a:spcBef>
                <a:spcPts val="1200"/>
              </a:spcBef>
              <a:spcAft>
                <a:spcPts val="0"/>
              </a:spcAft>
              <a:buNone/>
            </a:pPr>
            <a:r>
              <a:rPr b="1" lang="en-US" sz="2200">
                <a:solidFill>
                  <a:schemeClr val="lt1"/>
                </a:solidFill>
              </a:rPr>
              <a:t>Safety and Security Needs: </a:t>
            </a:r>
            <a:r>
              <a:rPr lang="en-US" sz="2200">
                <a:solidFill>
                  <a:schemeClr val="lt1"/>
                </a:solidFill>
              </a:rPr>
              <a:t>The Care Act 2014 Serious Crime Act 2015 in place to ensures safety, security and protection from any harm (UK Government, 2014; UK Government, 2015)</a:t>
            </a:r>
            <a:endParaRPr sz="2200">
              <a:solidFill>
                <a:schemeClr val="lt1"/>
              </a:solidFill>
            </a:endParaRPr>
          </a:p>
          <a:p>
            <a:pPr indent="0" lvl="0" marL="0" rtl="0" algn="just">
              <a:lnSpc>
                <a:spcPct val="115000"/>
              </a:lnSpc>
              <a:spcBef>
                <a:spcPts val="1200"/>
              </a:spcBef>
              <a:spcAft>
                <a:spcPts val="0"/>
              </a:spcAft>
              <a:buNone/>
            </a:pPr>
            <a:r>
              <a:rPr b="1" lang="en-US" sz="2200">
                <a:solidFill>
                  <a:schemeClr val="lt1"/>
                </a:solidFill>
              </a:rPr>
              <a:t>Love and Belongings Needs: </a:t>
            </a:r>
            <a:r>
              <a:rPr lang="en-US" sz="2200">
                <a:solidFill>
                  <a:schemeClr val="lt1"/>
                </a:solidFill>
              </a:rPr>
              <a:t>The Care Act 2014 emphasizes the promotion of well-being, which includes social well-being, and provide emotional support to prevent isolation and loneliness (UK Government, 2014)</a:t>
            </a:r>
            <a:endParaRPr sz="2200">
              <a:solidFill>
                <a:schemeClr val="lt1"/>
              </a:solidFill>
            </a:endParaRPr>
          </a:p>
          <a:p>
            <a:pPr indent="0" lvl="0" marL="0" rtl="0" algn="just">
              <a:lnSpc>
                <a:spcPct val="115000"/>
              </a:lnSpc>
              <a:spcBef>
                <a:spcPts val="1200"/>
              </a:spcBef>
              <a:spcAft>
                <a:spcPts val="0"/>
              </a:spcAft>
              <a:buNone/>
            </a:pPr>
            <a:r>
              <a:t/>
            </a:r>
            <a:endParaRPr sz="2200">
              <a:solidFill>
                <a:schemeClr val="lt1"/>
              </a:solidFill>
            </a:endParaRPr>
          </a:p>
          <a:p>
            <a:pPr indent="0" lvl="0" marL="0" rtl="0" algn="just">
              <a:lnSpc>
                <a:spcPct val="115000"/>
              </a:lnSpc>
              <a:spcBef>
                <a:spcPts val="1200"/>
              </a:spcBef>
              <a:spcAft>
                <a:spcPts val="0"/>
              </a:spcAft>
              <a:buNone/>
            </a:pPr>
            <a:r>
              <a:t/>
            </a:r>
            <a:endParaRPr sz="2200">
              <a:solidFill>
                <a:schemeClr val="lt1"/>
              </a:solidFill>
            </a:endParaRPr>
          </a:p>
          <a:p>
            <a:pPr indent="0" lvl="0" marL="0" rtl="0" algn="just">
              <a:lnSpc>
                <a:spcPct val="115000"/>
              </a:lnSpc>
              <a:spcBef>
                <a:spcPts val="1200"/>
              </a:spcBef>
              <a:spcAft>
                <a:spcPts val="0"/>
              </a:spcAft>
              <a:buNone/>
            </a:pPr>
            <a:r>
              <a:rPr lang="en-US" sz="2200">
                <a:solidFill>
                  <a:schemeClr val="lt1"/>
                </a:solidFill>
              </a:rPr>
              <a:t>. </a:t>
            </a:r>
            <a:endParaRPr sz="2200">
              <a:solidFill>
                <a:schemeClr val="lt1"/>
              </a:solidFill>
            </a:endParaRPr>
          </a:p>
          <a:p>
            <a:pPr indent="0" lvl="0" marL="0" rtl="0" algn="just">
              <a:lnSpc>
                <a:spcPct val="115000"/>
              </a:lnSpc>
              <a:spcBef>
                <a:spcPts val="1200"/>
              </a:spcBef>
              <a:spcAft>
                <a:spcPts val="1200"/>
              </a:spcAft>
              <a:buNone/>
            </a:pPr>
            <a:r>
              <a:t/>
            </a:r>
            <a:endParaRPr sz="2200">
              <a:solidFill>
                <a:schemeClr val="lt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0" name="Shape 390"/>
        <p:cNvGrpSpPr/>
        <p:nvPr/>
      </p:nvGrpSpPr>
      <p:grpSpPr>
        <a:xfrm>
          <a:off x="0" y="0"/>
          <a:ext cx="0" cy="0"/>
          <a:chOff x="0" y="0"/>
          <a:chExt cx="0" cy="0"/>
        </a:xfrm>
      </p:grpSpPr>
      <p:sp>
        <p:nvSpPr>
          <p:cNvPr id="391" name="Google Shape;391;g2e7b46594f1_0_168"/>
          <p:cNvSpPr txBox="1"/>
          <p:nvPr/>
        </p:nvSpPr>
        <p:spPr>
          <a:xfrm>
            <a:off x="743750" y="1070625"/>
            <a:ext cx="10842000" cy="4524000"/>
          </a:xfrm>
          <a:prstGeom prst="rect">
            <a:avLst/>
          </a:prstGeom>
          <a:noFill/>
          <a:ln>
            <a:noFill/>
          </a:ln>
        </p:spPr>
        <p:txBody>
          <a:bodyPr anchorCtr="0" anchor="t" bIns="91425" lIns="91425" spcFirstLastPara="1" rIns="91425" wrap="square" tIns="91425">
            <a:normAutofit/>
          </a:bodyPr>
          <a:lstStyle/>
          <a:p>
            <a:pPr indent="0" lvl="0" marL="0" rtl="0" algn="just">
              <a:lnSpc>
                <a:spcPct val="115000"/>
              </a:lnSpc>
              <a:spcBef>
                <a:spcPts val="0"/>
              </a:spcBef>
              <a:spcAft>
                <a:spcPts val="0"/>
              </a:spcAft>
              <a:buNone/>
            </a:pPr>
            <a:r>
              <a:rPr b="1" lang="en-US" sz="2200">
                <a:solidFill>
                  <a:schemeClr val="lt1"/>
                </a:solidFill>
              </a:rPr>
              <a:t>Self-Esteem Needs: </a:t>
            </a:r>
            <a:r>
              <a:rPr lang="en-US" sz="2200">
                <a:solidFill>
                  <a:schemeClr val="lt1"/>
                </a:solidFill>
              </a:rPr>
              <a:t>The Mental Capacity Act 2005 ensures that individuals who lack capacity are treated with dignity and respect, and their opinions and preferences are considered in their care plans (UK Government, 2005). The Equality Act 2010 protects an Individual from any kind of discrimination which also relates to Safety and Security Needs. (UK Government, 2010) </a:t>
            </a:r>
            <a:endParaRPr sz="2200">
              <a:solidFill>
                <a:schemeClr val="lt1"/>
              </a:solidFill>
            </a:endParaRPr>
          </a:p>
          <a:p>
            <a:pPr indent="0" lvl="0" marL="0" rtl="0" algn="just">
              <a:lnSpc>
                <a:spcPct val="115000"/>
              </a:lnSpc>
              <a:spcBef>
                <a:spcPts val="1200"/>
              </a:spcBef>
              <a:spcAft>
                <a:spcPts val="1200"/>
              </a:spcAft>
              <a:buNone/>
            </a:pPr>
            <a:r>
              <a:rPr b="1" lang="en-US" sz="2200">
                <a:solidFill>
                  <a:schemeClr val="lt1"/>
                </a:solidFill>
              </a:rPr>
              <a:t>Self -Actualisation Needs: </a:t>
            </a:r>
            <a:r>
              <a:rPr lang="en-US" sz="2200">
                <a:solidFill>
                  <a:schemeClr val="lt1"/>
                </a:solidFill>
              </a:rPr>
              <a:t>The Health and Social Care Act 2008 and the Care Act 2014 both support the provision of personalised care plans prioritising individual  preferences and goals and ensures that residents can pursue their purpose and fulfillment.(CQC, 2020; UK Government, 2014).</a:t>
            </a:r>
            <a:endParaRPr sz="2200">
              <a:solidFill>
                <a:schemeClr val="lt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6" name="Shape 396"/>
        <p:cNvGrpSpPr/>
        <p:nvPr/>
      </p:nvGrpSpPr>
      <p:grpSpPr>
        <a:xfrm>
          <a:off x="0" y="0"/>
          <a:ext cx="0" cy="0"/>
          <a:chOff x="0" y="0"/>
          <a:chExt cx="0" cy="0"/>
        </a:xfrm>
      </p:grpSpPr>
      <p:sp>
        <p:nvSpPr>
          <p:cNvPr id="397" name="Google Shape;397;g2e7b46594f1_0_175"/>
          <p:cNvSpPr txBox="1"/>
          <p:nvPr>
            <p:ph type="ctrTitle"/>
          </p:nvPr>
        </p:nvSpPr>
        <p:spPr>
          <a:xfrm>
            <a:off x="1476725" y="381875"/>
            <a:ext cx="8600700" cy="1130100"/>
          </a:xfrm>
          <a:prstGeom prst="rect">
            <a:avLst/>
          </a:prstGeom>
        </p:spPr>
        <p:txBody>
          <a:bodyPr anchorCtr="0" anchor="b" bIns="45700" lIns="91425" spcFirstLastPara="1" rIns="91425" wrap="square" tIns="45700">
            <a:noAutofit/>
          </a:bodyPr>
          <a:lstStyle/>
          <a:p>
            <a:pPr indent="0" lvl="0" marL="0" rtl="0" algn="ctr">
              <a:spcBef>
                <a:spcPts val="0"/>
              </a:spcBef>
              <a:spcAft>
                <a:spcPts val="0"/>
              </a:spcAft>
              <a:buClr>
                <a:schemeClr val="dk1"/>
              </a:buClr>
              <a:buSzPts val="3000"/>
              <a:buFont typeface="Arial"/>
              <a:buNone/>
            </a:pPr>
            <a:r>
              <a:rPr b="1" lang="en-US" sz="3200">
                <a:solidFill>
                  <a:schemeClr val="accent2"/>
                </a:solidFill>
                <a:latin typeface="Nunito"/>
                <a:ea typeface="Nunito"/>
                <a:cs typeface="Nunito"/>
                <a:sym typeface="Nunito"/>
              </a:rPr>
              <a:t>Disadvantages </a:t>
            </a:r>
            <a:endParaRPr b="1" sz="3200">
              <a:solidFill>
                <a:schemeClr val="accent2"/>
              </a:solidFill>
              <a:latin typeface="Nunito"/>
              <a:ea typeface="Nunito"/>
              <a:cs typeface="Nunito"/>
              <a:sym typeface="Nunito"/>
            </a:endParaRPr>
          </a:p>
          <a:p>
            <a:pPr indent="0" lvl="0" marL="0" rtl="0" algn="l">
              <a:spcBef>
                <a:spcPts val="0"/>
              </a:spcBef>
              <a:spcAft>
                <a:spcPts val="0"/>
              </a:spcAft>
              <a:buNone/>
            </a:pPr>
            <a:r>
              <a:t/>
            </a:r>
            <a:endParaRPr b="1" sz="3200">
              <a:solidFill>
                <a:schemeClr val="accent2"/>
              </a:solidFill>
            </a:endParaRPr>
          </a:p>
        </p:txBody>
      </p:sp>
      <p:sp>
        <p:nvSpPr>
          <p:cNvPr id="398" name="Google Shape;398;g2e7b46594f1_0_175"/>
          <p:cNvSpPr txBox="1"/>
          <p:nvPr>
            <p:ph idx="1" type="subTitle"/>
          </p:nvPr>
        </p:nvSpPr>
        <p:spPr>
          <a:xfrm>
            <a:off x="685250" y="1371174"/>
            <a:ext cx="11262300" cy="5088300"/>
          </a:xfrm>
          <a:prstGeom prst="rect">
            <a:avLst/>
          </a:prstGeom>
        </p:spPr>
        <p:txBody>
          <a:bodyPr anchorCtr="0" anchor="t" bIns="45700" lIns="91425" spcFirstLastPara="1" rIns="91425" wrap="square" tIns="45700">
            <a:normAutofit/>
          </a:bodyPr>
          <a:lstStyle/>
          <a:p>
            <a:pPr indent="-368300" lvl="0" marL="457200" rtl="0" algn="just">
              <a:lnSpc>
                <a:spcPct val="115000"/>
              </a:lnSpc>
              <a:spcBef>
                <a:spcPts val="1200"/>
              </a:spcBef>
              <a:spcAft>
                <a:spcPts val="0"/>
              </a:spcAft>
              <a:buClr>
                <a:schemeClr val="lt1"/>
              </a:buClr>
              <a:buSzPts val="2200"/>
              <a:buFont typeface="Arial"/>
              <a:buAutoNum type="arabicPeriod"/>
            </a:pPr>
            <a:r>
              <a:rPr lang="en-US" sz="2200">
                <a:solidFill>
                  <a:schemeClr val="lt1"/>
                </a:solidFill>
                <a:latin typeface="Arial"/>
                <a:ea typeface="Arial"/>
                <a:cs typeface="Arial"/>
                <a:sym typeface="Arial"/>
              </a:rPr>
              <a:t>Cost- Limited funding, expensive (Age UK, 2020)</a:t>
            </a:r>
            <a:endParaRPr sz="2200">
              <a:solidFill>
                <a:schemeClr val="lt1"/>
              </a:solidFill>
              <a:latin typeface="Arial"/>
              <a:ea typeface="Arial"/>
              <a:cs typeface="Arial"/>
              <a:sym typeface="Arial"/>
            </a:endParaRPr>
          </a:p>
          <a:p>
            <a:pPr indent="-368300" lvl="0" marL="457200" rtl="0" algn="just">
              <a:lnSpc>
                <a:spcPct val="115000"/>
              </a:lnSpc>
              <a:spcBef>
                <a:spcPts val="0"/>
              </a:spcBef>
              <a:spcAft>
                <a:spcPts val="0"/>
              </a:spcAft>
              <a:buClr>
                <a:schemeClr val="lt1"/>
              </a:buClr>
              <a:buSzPts val="2200"/>
              <a:buFont typeface="Arial"/>
              <a:buAutoNum type="arabicPeriod"/>
            </a:pPr>
            <a:r>
              <a:rPr lang="en-US" sz="2200">
                <a:solidFill>
                  <a:schemeClr val="lt1"/>
                </a:solidFill>
                <a:latin typeface="Arial"/>
                <a:ea typeface="Arial"/>
                <a:cs typeface="Arial"/>
                <a:sym typeface="Arial"/>
              </a:rPr>
              <a:t>Loss of Independence </a:t>
            </a:r>
            <a:endParaRPr sz="2200">
              <a:solidFill>
                <a:schemeClr val="lt1"/>
              </a:solidFill>
              <a:latin typeface="Arial"/>
              <a:ea typeface="Arial"/>
              <a:cs typeface="Arial"/>
              <a:sym typeface="Arial"/>
            </a:endParaRPr>
          </a:p>
          <a:p>
            <a:pPr indent="-368300" lvl="0" marL="457200" rtl="0" algn="just">
              <a:lnSpc>
                <a:spcPct val="115000"/>
              </a:lnSpc>
              <a:spcBef>
                <a:spcPts val="0"/>
              </a:spcBef>
              <a:spcAft>
                <a:spcPts val="0"/>
              </a:spcAft>
              <a:buClr>
                <a:schemeClr val="lt1"/>
              </a:buClr>
              <a:buSzPts val="2200"/>
              <a:buFont typeface="Arial"/>
              <a:buAutoNum type="arabicPeriod"/>
            </a:pPr>
            <a:r>
              <a:rPr lang="en-US" sz="2200">
                <a:solidFill>
                  <a:schemeClr val="lt1"/>
                </a:solidFill>
                <a:latin typeface="Arial"/>
                <a:ea typeface="Arial"/>
                <a:cs typeface="Arial"/>
                <a:sym typeface="Arial"/>
              </a:rPr>
              <a:t>Institutional Environment- Discomfort, unhappiness, compromised quality (CQC, 2020)</a:t>
            </a:r>
            <a:endParaRPr sz="2200">
              <a:solidFill>
                <a:schemeClr val="lt1"/>
              </a:solidFill>
              <a:latin typeface="Arial"/>
              <a:ea typeface="Arial"/>
              <a:cs typeface="Arial"/>
              <a:sym typeface="Arial"/>
            </a:endParaRPr>
          </a:p>
          <a:p>
            <a:pPr indent="-368300" lvl="0" marL="457200" rtl="0" algn="just">
              <a:lnSpc>
                <a:spcPct val="115000"/>
              </a:lnSpc>
              <a:spcBef>
                <a:spcPts val="0"/>
              </a:spcBef>
              <a:spcAft>
                <a:spcPts val="0"/>
              </a:spcAft>
              <a:buClr>
                <a:schemeClr val="lt1"/>
              </a:buClr>
              <a:buSzPts val="2200"/>
              <a:buFont typeface="Arial"/>
              <a:buAutoNum type="arabicPeriod"/>
            </a:pPr>
            <a:r>
              <a:rPr lang="en-US" sz="2200">
                <a:solidFill>
                  <a:schemeClr val="lt1"/>
                </a:solidFill>
                <a:latin typeface="Arial"/>
                <a:ea typeface="Arial"/>
                <a:cs typeface="Arial"/>
                <a:sym typeface="Arial"/>
              </a:rPr>
              <a:t>Limited privacy</a:t>
            </a:r>
            <a:endParaRPr sz="2200">
              <a:solidFill>
                <a:schemeClr val="lt1"/>
              </a:solidFill>
              <a:latin typeface="Arial"/>
              <a:ea typeface="Arial"/>
              <a:cs typeface="Arial"/>
              <a:sym typeface="Arial"/>
            </a:endParaRPr>
          </a:p>
          <a:p>
            <a:pPr indent="-368300" lvl="0" marL="457200" rtl="0" algn="just">
              <a:lnSpc>
                <a:spcPct val="115000"/>
              </a:lnSpc>
              <a:spcBef>
                <a:spcPts val="0"/>
              </a:spcBef>
              <a:spcAft>
                <a:spcPts val="0"/>
              </a:spcAft>
              <a:buClr>
                <a:schemeClr val="lt1"/>
              </a:buClr>
              <a:buSzPts val="2200"/>
              <a:buFont typeface="Arial"/>
              <a:buAutoNum type="arabicPeriod"/>
            </a:pPr>
            <a:r>
              <a:rPr lang="en-US" sz="2200">
                <a:solidFill>
                  <a:schemeClr val="lt1"/>
                </a:solidFill>
                <a:latin typeface="Arial"/>
                <a:ea typeface="Arial"/>
                <a:cs typeface="Arial"/>
                <a:sym typeface="Arial"/>
              </a:rPr>
              <a:t>Staff turnover (Unpaid, underpaid, stress, zero hour contract)</a:t>
            </a:r>
            <a:endParaRPr sz="2200">
              <a:solidFill>
                <a:schemeClr val="lt1"/>
              </a:solidFill>
              <a:latin typeface="Arial"/>
              <a:ea typeface="Arial"/>
              <a:cs typeface="Arial"/>
              <a:sym typeface="Arial"/>
            </a:endParaRPr>
          </a:p>
          <a:p>
            <a:pPr indent="-368300" lvl="0" marL="457200" rtl="0" algn="just">
              <a:lnSpc>
                <a:spcPct val="115000"/>
              </a:lnSpc>
              <a:spcBef>
                <a:spcPts val="0"/>
              </a:spcBef>
              <a:spcAft>
                <a:spcPts val="0"/>
              </a:spcAft>
              <a:buClr>
                <a:schemeClr val="lt1"/>
              </a:buClr>
              <a:buSzPts val="2200"/>
              <a:buFont typeface="Arial"/>
              <a:buAutoNum type="arabicPeriod"/>
            </a:pPr>
            <a:r>
              <a:rPr lang="en-US" sz="2200">
                <a:solidFill>
                  <a:schemeClr val="lt1"/>
                </a:solidFill>
                <a:latin typeface="Arial"/>
                <a:ea typeface="Arial"/>
                <a:cs typeface="Arial"/>
                <a:sym typeface="Arial"/>
              </a:rPr>
              <a:t>Limited choice</a:t>
            </a:r>
            <a:endParaRPr sz="2200">
              <a:solidFill>
                <a:schemeClr val="lt1"/>
              </a:solidFill>
              <a:latin typeface="Arial"/>
              <a:ea typeface="Arial"/>
              <a:cs typeface="Arial"/>
              <a:sym typeface="Arial"/>
            </a:endParaRPr>
          </a:p>
          <a:p>
            <a:pPr indent="-368300" lvl="0" marL="457200" rtl="0" algn="just">
              <a:lnSpc>
                <a:spcPct val="115000"/>
              </a:lnSpc>
              <a:spcBef>
                <a:spcPts val="0"/>
              </a:spcBef>
              <a:spcAft>
                <a:spcPts val="0"/>
              </a:spcAft>
              <a:buClr>
                <a:schemeClr val="lt1"/>
              </a:buClr>
              <a:buSzPts val="2200"/>
              <a:buFont typeface="Arial"/>
              <a:buAutoNum type="arabicPeriod"/>
            </a:pPr>
            <a:r>
              <a:rPr lang="en-US" sz="2200">
                <a:solidFill>
                  <a:schemeClr val="lt1"/>
                </a:solidFill>
                <a:latin typeface="Arial"/>
                <a:ea typeface="Arial"/>
                <a:cs typeface="Arial"/>
                <a:sym typeface="Arial"/>
              </a:rPr>
              <a:t>Emotional dilemma (Both families and residents feeling of guilt can make transition unadaptable)</a:t>
            </a:r>
            <a:endParaRPr sz="2200">
              <a:solidFill>
                <a:schemeClr val="lt1"/>
              </a:solidFill>
              <a:latin typeface="Arial"/>
              <a:ea typeface="Arial"/>
              <a:cs typeface="Arial"/>
              <a:sym typeface="Arial"/>
            </a:endParaRPr>
          </a:p>
          <a:p>
            <a:pPr indent="-368300" lvl="0" marL="457200" rtl="0" algn="just">
              <a:lnSpc>
                <a:spcPct val="115000"/>
              </a:lnSpc>
              <a:spcBef>
                <a:spcPts val="0"/>
              </a:spcBef>
              <a:spcAft>
                <a:spcPts val="0"/>
              </a:spcAft>
              <a:buClr>
                <a:schemeClr val="lt1"/>
              </a:buClr>
              <a:buSzPts val="2200"/>
              <a:buFont typeface="Arial"/>
              <a:buAutoNum type="arabicPeriod"/>
            </a:pPr>
            <a:r>
              <a:rPr lang="en-US" sz="2200">
                <a:solidFill>
                  <a:schemeClr val="lt1"/>
                </a:solidFill>
                <a:latin typeface="Arial"/>
                <a:ea typeface="Arial"/>
                <a:cs typeface="Arial"/>
                <a:sym typeface="Arial"/>
              </a:rPr>
              <a:t>Neglect and abuse- (Lack of training, unprofessional behaviour leads in negligence and abuse) </a:t>
            </a:r>
            <a:endParaRPr sz="2200">
              <a:solidFill>
                <a:schemeClr val="lt1"/>
              </a:solidFill>
              <a:latin typeface="Arial"/>
              <a:ea typeface="Arial"/>
              <a:cs typeface="Arial"/>
              <a:sym typeface="Arial"/>
            </a:endParaRPr>
          </a:p>
          <a:p>
            <a:pPr indent="0" lvl="0" marL="0" rtl="0" algn="l">
              <a:spcBef>
                <a:spcPts val="1000"/>
              </a:spcBef>
              <a:spcAft>
                <a:spcPts val="0"/>
              </a:spcAft>
              <a:buNone/>
            </a:pPr>
            <a:r>
              <a:t/>
            </a:r>
            <a:endParaRPr sz="2200">
              <a:solidFill>
                <a:schemeClr val="lt1"/>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3" name="Shape 403"/>
        <p:cNvGrpSpPr/>
        <p:nvPr/>
      </p:nvGrpSpPr>
      <p:grpSpPr>
        <a:xfrm>
          <a:off x="0" y="0"/>
          <a:ext cx="0" cy="0"/>
          <a:chOff x="0" y="0"/>
          <a:chExt cx="0" cy="0"/>
        </a:xfrm>
      </p:grpSpPr>
      <p:sp>
        <p:nvSpPr>
          <p:cNvPr id="404" name="Google Shape;404;g2e7b46594f1_0_181"/>
          <p:cNvSpPr txBox="1"/>
          <p:nvPr>
            <p:ph type="ctrTitle"/>
          </p:nvPr>
        </p:nvSpPr>
        <p:spPr>
          <a:xfrm>
            <a:off x="1932150" y="466200"/>
            <a:ext cx="8048400" cy="1246800"/>
          </a:xfrm>
          <a:prstGeom prst="rect">
            <a:avLst/>
          </a:prstGeom>
        </p:spPr>
        <p:txBody>
          <a:bodyPr anchorCtr="0" anchor="b" bIns="45700" lIns="91425" spcFirstLastPara="1" rIns="91425" wrap="square" tIns="45700">
            <a:noAutofit/>
          </a:bodyPr>
          <a:lstStyle/>
          <a:p>
            <a:pPr indent="0" lvl="0" marL="0" rtl="0" algn="ctr">
              <a:spcBef>
                <a:spcPts val="0"/>
              </a:spcBef>
              <a:spcAft>
                <a:spcPts val="0"/>
              </a:spcAft>
              <a:buClr>
                <a:schemeClr val="dk1"/>
              </a:buClr>
              <a:buSzPts val="3000"/>
              <a:buFont typeface="Arial"/>
              <a:buNone/>
            </a:pPr>
            <a:r>
              <a:rPr b="1" lang="en-US" sz="3200">
                <a:solidFill>
                  <a:schemeClr val="accent2"/>
                </a:solidFill>
                <a:latin typeface="Nunito"/>
                <a:ea typeface="Nunito"/>
                <a:cs typeface="Nunito"/>
                <a:sym typeface="Nunito"/>
              </a:rPr>
              <a:t>Recommendation</a:t>
            </a:r>
            <a:endParaRPr b="1" sz="3200">
              <a:solidFill>
                <a:schemeClr val="accent2"/>
              </a:solidFill>
              <a:latin typeface="Nunito"/>
              <a:ea typeface="Nunito"/>
              <a:cs typeface="Nunito"/>
              <a:sym typeface="Nunito"/>
            </a:endParaRPr>
          </a:p>
          <a:p>
            <a:pPr indent="0" lvl="0" marL="0" rtl="0" algn="l">
              <a:spcBef>
                <a:spcPts val="0"/>
              </a:spcBef>
              <a:spcAft>
                <a:spcPts val="0"/>
              </a:spcAft>
              <a:buNone/>
            </a:pPr>
            <a:r>
              <a:t/>
            </a:r>
            <a:endParaRPr b="1" sz="3200">
              <a:solidFill>
                <a:schemeClr val="accent2"/>
              </a:solidFill>
            </a:endParaRPr>
          </a:p>
        </p:txBody>
      </p:sp>
      <p:sp>
        <p:nvSpPr>
          <p:cNvPr id="405" name="Google Shape;405;g2e7b46594f1_0_181"/>
          <p:cNvSpPr txBox="1"/>
          <p:nvPr>
            <p:ph idx="1" type="subTitle"/>
          </p:nvPr>
        </p:nvSpPr>
        <p:spPr>
          <a:xfrm>
            <a:off x="584700" y="1411400"/>
            <a:ext cx="11363100" cy="5128500"/>
          </a:xfrm>
          <a:prstGeom prst="rect">
            <a:avLst/>
          </a:prstGeom>
        </p:spPr>
        <p:txBody>
          <a:bodyPr anchorCtr="0" anchor="t" bIns="45700" lIns="91425" spcFirstLastPara="1" rIns="91425" wrap="square" tIns="45700">
            <a:noAutofit/>
          </a:bodyPr>
          <a:lstStyle/>
          <a:p>
            <a:pPr indent="0" lvl="0" marL="0" rtl="0" algn="just">
              <a:lnSpc>
                <a:spcPct val="115000"/>
              </a:lnSpc>
              <a:spcBef>
                <a:spcPts val="0"/>
              </a:spcBef>
              <a:spcAft>
                <a:spcPts val="0"/>
              </a:spcAft>
              <a:buClr>
                <a:schemeClr val="dk1"/>
              </a:buClr>
              <a:buSzPts val="1300"/>
              <a:buFont typeface="Arial"/>
              <a:buNone/>
            </a:pPr>
            <a:r>
              <a:rPr b="1" lang="en-US" sz="2200">
                <a:solidFill>
                  <a:schemeClr val="lt1"/>
                </a:solidFill>
                <a:latin typeface="Arial"/>
                <a:ea typeface="Arial"/>
                <a:cs typeface="Arial"/>
                <a:sym typeface="Arial"/>
              </a:rPr>
              <a:t>Assisted Living-in care: </a:t>
            </a:r>
            <a:r>
              <a:rPr lang="en-US" sz="2200">
                <a:solidFill>
                  <a:schemeClr val="lt1"/>
                </a:solidFill>
                <a:latin typeface="Arial"/>
                <a:ea typeface="Arial"/>
                <a:cs typeface="Arial"/>
                <a:sym typeface="Arial"/>
              </a:rPr>
              <a:t> The advantages of both residential and domiciliary care are combined in assisted living-in care, which enables people to stay in their own homes while delivering high continuity and personalised care. (Age UK, 2020)</a:t>
            </a:r>
            <a:endParaRPr sz="2200">
              <a:solidFill>
                <a:schemeClr val="lt1"/>
              </a:solidFill>
              <a:latin typeface="Arial"/>
              <a:ea typeface="Arial"/>
              <a:cs typeface="Arial"/>
              <a:sym typeface="Arial"/>
            </a:endParaRPr>
          </a:p>
          <a:p>
            <a:pPr indent="0" lvl="0" marL="0" rtl="0" algn="just">
              <a:lnSpc>
                <a:spcPct val="115000"/>
              </a:lnSpc>
              <a:spcBef>
                <a:spcPts val="1200"/>
              </a:spcBef>
              <a:spcAft>
                <a:spcPts val="0"/>
              </a:spcAft>
              <a:buClr>
                <a:schemeClr val="dk1"/>
              </a:buClr>
              <a:buSzPts val="1300"/>
              <a:buFont typeface="Arial"/>
              <a:buNone/>
            </a:pPr>
            <a:r>
              <a:rPr b="1" lang="en-US" sz="2200">
                <a:solidFill>
                  <a:schemeClr val="lt1"/>
                </a:solidFill>
                <a:latin typeface="Arial"/>
                <a:ea typeface="Arial"/>
                <a:cs typeface="Arial"/>
                <a:sym typeface="Arial"/>
              </a:rPr>
              <a:t>Extra Care: </a:t>
            </a:r>
            <a:r>
              <a:rPr lang="en-US" sz="2200">
                <a:solidFill>
                  <a:schemeClr val="lt1"/>
                </a:solidFill>
                <a:latin typeface="Arial"/>
                <a:ea typeface="Arial"/>
                <a:cs typeface="Arial"/>
                <a:sym typeface="Arial"/>
              </a:rPr>
              <a:t>Reduces NHS costs, decreases unplanned hospital stays to 1-2 days, cuts routine GP visits,  It lowers depressive symptoms and anxiety, improves physical and delays frailty. Cognitive benefits include increase in autobiographical and memory recall (Extra Care, 2024)</a:t>
            </a:r>
            <a:endParaRPr sz="2200">
              <a:solidFill>
                <a:schemeClr val="lt1"/>
              </a:solidFill>
              <a:latin typeface="Arial"/>
              <a:ea typeface="Arial"/>
              <a:cs typeface="Arial"/>
              <a:sym typeface="Arial"/>
            </a:endParaRPr>
          </a:p>
          <a:p>
            <a:pPr indent="0" lvl="0" marL="0" rtl="0" algn="just">
              <a:lnSpc>
                <a:spcPct val="115000"/>
              </a:lnSpc>
              <a:spcBef>
                <a:spcPts val="1200"/>
              </a:spcBef>
              <a:spcAft>
                <a:spcPts val="0"/>
              </a:spcAft>
              <a:buClr>
                <a:schemeClr val="dk1"/>
              </a:buClr>
              <a:buSzPts val="1300"/>
              <a:buFont typeface="Arial"/>
              <a:buNone/>
            </a:pPr>
            <a:r>
              <a:rPr b="1" lang="en-US" sz="2200">
                <a:solidFill>
                  <a:schemeClr val="lt1"/>
                </a:solidFill>
                <a:latin typeface="Arial"/>
                <a:ea typeface="Arial"/>
                <a:cs typeface="Arial"/>
                <a:sym typeface="Arial"/>
              </a:rPr>
              <a:t>Challenges:</a:t>
            </a:r>
            <a:r>
              <a:rPr lang="en-US" sz="2200">
                <a:solidFill>
                  <a:schemeClr val="lt1"/>
                </a:solidFill>
                <a:latin typeface="Arial"/>
                <a:ea typeface="Arial"/>
                <a:cs typeface="Arial"/>
                <a:sym typeface="Arial"/>
              </a:rPr>
              <a:t> Cost effective, professional training, lack of public awareness and emotional discomfort</a:t>
            </a:r>
            <a:endParaRPr sz="2200">
              <a:solidFill>
                <a:schemeClr val="lt1"/>
              </a:solidFill>
              <a:latin typeface="Arial"/>
              <a:ea typeface="Arial"/>
              <a:cs typeface="Arial"/>
              <a:sym typeface="Arial"/>
            </a:endParaRPr>
          </a:p>
          <a:p>
            <a:pPr indent="0" lvl="0" marL="0" rtl="0" algn="just">
              <a:lnSpc>
                <a:spcPct val="115000"/>
              </a:lnSpc>
              <a:spcBef>
                <a:spcPts val="1200"/>
              </a:spcBef>
              <a:spcAft>
                <a:spcPts val="0"/>
              </a:spcAft>
              <a:buClr>
                <a:schemeClr val="dk1"/>
              </a:buClr>
              <a:buSzPts val="1300"/>
              <a:buFont typeface="Arial"/>
              <a:buNone/>
            </a:pPr>
            <a:r>
              <a:rPr b="1" lang="en-US" sz="2200">
                <a:solidFill>
                  <a:schemeClr val="lt1"/>
                </a:solidFill>
                <a:latin typeface="Arial"/>
                <a:ea typeface="Arial"/>
                <a:cs typeface="Arial"/>
                <a:sym typeface="Arial"/>
              </a:rPr>
              <a:t>Possible solution: </a:t>
            </a:r>
            <a:r>
              <a:rPr lang="en-US" sz="2200">
                <a:solidFill>
                  <a:schemeClr val="lt1"/>
                </a:solidFill>
                <a:latin typeface="Arial"/>
                <a:ea typeface="Arial"/>
                <a:cs typeface="Arial"/>
                <a:sym typeface="Arial"/>
              </a:rPr>
              <a:t>Need for increased funding, supportive policies, promote advanced care planning, and public awareness.</a:t>
            </a:r>
            <a:endParaRPr sz="2200">
              <a:solidFill>
                <a:schemeClr val="lt1"/>
              </a:solidFill>
              <a:latin typeface="Arial"/>
              <a:ea typeface="Arial"/>
              <a:cs typeface="Arial"/>
              <a:sym typeface="Arial"/>
            </a:endParaRPr>
          </a:p>
          <a:p>
            <a:pPr indent="0" lvl="0" marL="0" rtl="0" algn="just">
              <a:lnSpc>
                <a:spcPct val="115000"/>
              </a:lnSpc>
              <a:spcBef>
                <a:spcPts val="1200"/>
              </a:spcBef>
              <a:spcAft>
                <a:spcPts val="0"/>
              </a:spcAft>
              <a:buClr>
                <a:schemeClr val="dk1"/>
              </a:buClr>
              <a:buSzPts val="1300"/>
              <a:buFont typeface="Arial"/>
              <a:buNone/>
            </a:pPr>
            <a:r>
              <a:t/>
            </a:r>
            <a:endParaRPr sz="2200">
              <a:solidFill>
                <a:schemeClr val="lt1"/>
              </a:solidFill>
              <a:latin typeface="Arial"/>
              <a:ea typeface="Arial"/>
              <a:cs typeface="Arial"/>
              <a:sym typeface="Arial"/>
            </a:endParaRPr>
          </a:p>
          <a:p>
            <a:pPr indent="0" lvl="0" marL="0" rtl="0" algn="l">
              <a:spcBef>
                <a:spcPts val="1200"/>
              </a:spcBef>
              <a:spcAft>
                <a:spcPts val="0"/>
              </a:spcAft>
              <a:buNone/>
            </a:pPr>
            <a:r>
              <a:t/>
            </a:r>
            <a:endParaRPr sz="2200">
              <a:solidFill>
                <a:schemeClr val="lt1"/>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0" name="Shape 410"/>
        <p:cNvGrpSpPr/>
        <p:nvPr/>
      </p:nvGrpSpPr>
      <p:grpSpPr>
        <a:xfrm>
          <a:off x="0" y="0"/>
          <a:ext cx="0" cy="0"/>
          <a:chOff x="0" y="0"/>
          <a:chExt cx="0" cy="0"/>
        </a:xfrm>
      </p:grpSpPr>
      <p:sp>
        <p:nvSpPr>
          <p:cNvPr id="411" name="Google Shape;411;g2e7b46594f1_0_187"/>
          <p:cNvSpPr txBox="1"/>
          <p:nvPr>
            <p:ph type="ctrTitle"/>
          </p:nvPr>
        </p:nvSpPr>
        <p:spPr>
          <a:xfrm>
            <a:off x="2513500" y="0"/>
            <a:ext cx="7344600" cy="1029300"/>
          </a:xfrm>
          <a:prstGeom prst="rect">
            <a:avLst/>
          </a:prstGeom>
        </p:spPr>
        <p:txBody>
          <a:bodyPr anchorCtr="0" anchor="b" bIns="45700" lIns="91425" spcFirstLastPara="1" rIns="91425" wrap="square" tIns="45700">
            <a:noAutofit/>
          </a:bodyPr>
          <a:lstStyle/>
          <a:p>
            <a:pPr indent="457200" lvl="0" marL="1371600" rtl="0" algn="l">
              <a:spcBef>
                <a:spcPts val="0"/>
              </a:spcBef>
              <a:spcAft>
                <a:spcPts val="0"/>
              </a:spcAft>
              <a:buNone/>
            </a:pPr>
            <a:r>
              <a:rPr b="1" lang="en-US" sz="3200">
                <a:solidFill>
                  <a:schemeClr val="accent2"/>
                </a:solidFill>
              </a:rPr>
              <a:t>References</a:t>
            </a:r>
            <a:endParaRPr b="1" sz="3200">
              <a:solidFill>
                <a:schemeClr val="accent2"/>
              </a:solidFill>
            </a:endParaRPr>
          </a:p>
        </p:txBody>
      </p:sp>
      <p:sp>
        <p:nvSpPr>
          <p:cNvPr id="412" name="Google Shape;412;g2e7b46594f1_0_187"/>
          <p:cNvSpPr txBox="1"/>
          <p:nvPr>
            <p:ph idx="1" type="subTitle"/>
          </p:nvPr>
        </p:nvSpPr>
        <p:spPr>
          <a:xfrm>
            <a:off x="484150" y="1149975"/>
            <a:ext cx="11403300" cy="5168700"/>
          </a:xfrm>
          <a:prstGeom prst="rect">
            <a:avLst/>
          </a:prstGeom>
        </p:spPr>
        <p:txBody>
          <a:bodyPr anchorCtr="0" anchor="t" bIns="45700" lIns="91425" spcFirstLastPara="1" rIns="91425" wrap="square" tIns="45700">
            <a:noAutofit/>
          </a:bodyPr>
          <a:lstStyle/>
          <a:p>
            <a:pPr indent="0" lvl="0" marL="285750" rtl="0" algn="l">
              <a:spcBef>
                <a:spcPts val="1200"/>
              </a:spcBef>
              <a:spcAft>
                <a:spcPts val="0"/>
              </a:spcAft>
              <a:buClr>
                <a:schemeClr val="dk1"/>
              </a:buClr>
              <a:buSzPts val="1100"/>
              <a:buFont typeface="Arial"/>
              <a:buNone/>
            </a:pPr>
            <a:r>
              <a:rPr lang="en-US" sz="1400">
                <a:solidFill>
                  <a:schemeClr val="lt1"/>
                </a:solidFill>
                <a:latin typeface="Arial"/>
                <a:ea typeface="Arial"/>
                <a:cs typeface="Arial"/>
                <a:sym typeface="Arial"/>
              </a:rPr>
              <a:t>Age UK. (2020) </a:t>
            </a:r>
            <a:r>
              <a:rPr i="1" lang="en-US" sz="1400">
                <a:solidFill>
                  <a:schemeClr val="lt1"/>
                </a:solidFill>
                <a:latin typeface="Arial"/>
                <a:ea typeface="Arial"/>
                <a:cs typeface="Arial"/>
                <a:sym typeface="Arial"/>
              </a:rPr>
              <a:t>Care homes: Finding the right care home</a:t>
            </a:r>
            <a:r>
              <a:rPr lang="en-US" sz="1400">
                <a:solidFill>
                  <a:schemeClr val="lt1"/>
                </a:solidFill>
                <a:latin typeface="Arial"/>
                <a:ea typeface="Arial"/>
                <a:cs typeface="Arial"/>
                <a:sym typeface="Arial"/>
              </a:rPr>
              <a:t>. Available at:</a:t>
            </a:r>
            <a:r>
              <a:rPr lang="en-US" sz="1400">
                <a:solidFill>
                  <a:schemeClr val="lt1"/>
                </a:solidFill>
                <a:uFill>
                  <a:noFill/>
                </a:uFill>
                <a:latin typeface="Arial"/>
                <a:ea typeface="Arial"/>
                <a:cs typeface="Arial"/>
                <a:sym typeface="Arial"/>
                <a:hlinkClick r:id="rId3">
                  <a:extLst>
                    <a:ext uri="{A12FA001-AC4F-418D-AE19-62706E023703}">
                      <ahyp:hlinkClr val="tx"/>
                    </a:ext>
                  </a:extLst>
                </a:hlinkClick>
              </a:rPr>
              <a:t> </a:t>
            </a:r>
            <a:r>
              <a:rPr lang="en-US" sz="1400" u="sng">
                <a:solidFill>
                  <a:schemeClr val="lt1"/>
                </a:solidFill>
                <a:latin typeface="Arial"/>
                <a:ea typeface="Arial"/>
                <a:cs typeface="Arial"/>
                <a:sym typeface="Arial"/>
                <a:hlinkClick r:id="rId4">
                  <a:extLst>
                    <a:ext uri="{A12FA001-AC4F-418D-AE19-62706E023703}">
                      <ahyp:hlinkClr val="tx"/>
                    </a:ext>
                  </a:extLst>
                </a:hlinkClick>
              </a:rPr>
              <a:t>https://www.ageuk.org.uk</a:t>
            </a:r>
            <a:r>
              <a:rPr lang="en-US" sz="1400">
                <a:solidFill>
                  <a:schemeClr val="lt1"/>
                </a:solidFill>
                <a:latin typeface="Arial"/>
                <a:ea typeface="Arial"/>
                <a:cs typeface="Arial"/>
                <a:sym typeface="Arial"/>
              </a:rPr>
              <a:t> (Accessed: 20 June 2024).</a:t>
            </a:r>
            <a:endParaRPr sz="1400">
              <a:solidFill>
                <a:schemeClr val="lt1"/>
              </a:solidFill>
              <a:latin typeface="Arial"/>
              <a:ea typeface="Arial"/>
              <a:cs typeface="Arial"/>
              <a:sym typeface="Arial"/>
            </a:endParaRPr>
          </a:p>
          <a:p>
            <a:pPr indent="0" lvl="0" marL="285750" rtl="0" algn="just">
              <a:spcBef>
                <a:spcPts val="1200"/>
              </a:spcBef>
              <a:spcAft>
                <a:spcPts val="0"/>
              </a:spcAft>
              <a:buClr>
                <a:schemeClr val="dk1"/>
              </a:buClr>
              <a:buSzPts val="1100"/>
              <a:buFont typeface="Arial"/>
              <a:buNone/>
            </a:pPr>
            <a:r>
              <a:rPr lang="en-US" sz="1400">
                <a:solidFill>
                  <a:schemeClr val="lt1"/>
                </a:solidFill>
                <a:latin typeface="Arial"/>
                <a:ea typeface="Arial"/>
                <a:cs typeface="Arial"/>
                <a:sym typeface="Arial"/>
              </a:rPr>
              <a:t>Age UK. (2023) </a:t>
            </a:r>
            <a:r>
              <a:rPr i="1" lang="en-US" sz="1400">
                <a:solidFill>
                  <a:schemeClr val="lt1"/>
                </a:solidFill>
                <a:latin typeface="Arial"/>
                <a:ea typeface="Arial"/>
                <a:cs typeface="Arial"/>
                <a:sym typeface="Arial"/>
              </a:rPr>
              <a:t>Domiciliary Care Services.</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5">
                  <a:extLst>
                    <a:ext uri="{A12FA001-AC4F-418D-AE19-62706E023703}">
                      <ahyp:hlinkClr val="tx"/>
                    </a:ext>
                  </a:extLst>
                </a:hlinkClick>
              </a:rPr>
              <a:t>https://www.ageuk.org.uk/information-advice/care/domiciliary-care/</a:t>
            </a:r>
            <a:r>
              <a:rPr lang="en-US" sz="1400">
                <a:solidFill>
                  <a:schemeClr val="lt1"/>
                </a:solidFill>
                <a:latin typeface="Arial"/>
                <a:ea typeface="Arial"/>
                <a:cs typeface="Arial"/>
                <a:sym typeface="Arial"/>
              </a:rPr>
              <a:t> (Accessed: 20 June 2024).</a:t>
            </a:r>
            <a:endParaRPr sz="1400">
              <a:solidFill>
                <a:schemeClr val="lt1"/>
              </a:solidFill>
              <a:latin typeface="Arial"/>
              <a:ea typeface="Arial"/>
              <a:cs typeface="Arial"/>
              <a:sym typeface="Arial"/>
            </a:endParaRPr>
          </a:p>
          <a:p>
            <a:pPr indent="0" lvl="0" marL="285750" rtl="0" algn="just">
              <a:spcBef>
                <a:spcPts val="0"/>
              </a:spcBef>
              <a:spcAft>
                <a:spcPts val="0"/>
              </a:spcAft>
              <a:buClr>
                <a:schemeClr val="dk1"/>
              </a:buClr>
              <a:buSzPts val="1100"/>
              <a:buFont typeface="Arial"/>
              <a:buNone/>
            </a:pPr>
            <a:r>
              <a:t/>
            </a:r>
            <a:endParaRPr sz="1400">
              <a:solidFill>
                <a:schemeClr val="lt1"/>
              </a:solidFill>
              <a:latin typeface="Arial"/>
              <a:ea typeface="Arial"/>
              <a:cs typeface="Arial"/>
              <a:sym typeface="Arial"/>
            </a:endParaRPr>
          </a:p>
          <a:p>
            <a:pPr indent="0" lvl="0" marL="285750" rtl="0" algn="just">
              <a:spcBef>
                <a:spcPts val="0"/>
              </a:spcBef>
              <a:spcAft>
                <a:spcPts val="0"/>
              </a:spcAft>
              <a:buClr>
                <a:schemeClr val="dk1"/>
              </a:buClr>
              <a:buSzPts val="1100"/>
              <a:buFont typeface="Arial"/>
              <a:buNone/>
            </a:pPr>
            <a:r>
              <a:rPr lang="en-US" sz="1400">
                <a:solidFill>
                  <a:schemeClr val="lt1"/>
                </a:solidFill>
                <a:latin typeface="Arial"/>
                <a:ea typeface="Arial"/>
                <a:cs typeface="Arial"/>
                <a:sym typeface="Arial"/>
              </a:rPr>
              <a:t>Age UK. (2023) </a:t>
            </a:r>
            <a:r>
              <a:rPr i="1" lang="en-US" sz="1400">
                <a:solidFill>
                  <a:schemeClr val="lt1"/>
                </a:solidFill>
                <a:latin typeface="Arial"/>
                <a:ea typeface="Arial"/>
                <a:cs typeface="Arial"/>
                <a:sym typeface="Arial"/>
              </a:rPr>
              <a:t>Later Life in the United Kingdom 2023</a:t>
            </a:r>
            <a:r>
              <a:rPr lang="en-US" sz="1400">
                <a:solidFill>
                  <a:schemeClr val="lt1"/>
                </a:solidFill>
                <a:latin typeface="Arial"/>
                <a:ea typeface="Arial"/>
                <a:cs typeface="Arial"/>
                <a:sym typeface="Arial"/>
              </a:rPr>
              <a:t>. Available at: </a:t>
            </a:r>
            <a:r>
              <a:rPr lang="en-US" sz="1400">
                <a:solidFill>
                  <a:schemeClr val="lt1"/>
                </a:solidFill>
                <a:uFill>
                  <a:noFill/>
                </a:uFill>
                <a:latin typeface="Arial"/>
                <a:ea typeface="Arial"/>
                <a:cs typeface="Arial"/>
                <a:sym typeface="Arial"/>
                <a:hlinkClick r:id="rId6">
                  <a:extLst>
                    <a:ext uri="{A12FA001-AC4F-418D-AE19-62706E023703}">
                      <ahyp:hlinkClr val="tx"/>
                    </a:ext>
                  </a:extLst>
                </a:hlinkClick>
              </a:rPr>
              <a:t> </a:t>
            </a:r>
            <a:r>
              <a:rPr lang="en-US" sz="1400" u="sng">
                <a:solidFill>
                  <a:schemeClr val="lt1"/>
                </a:solidFill>
                <a:latin typeface="Arial"/>
                <a:ea typeface="Arial"/>
                <a:cs typeface="Arial"/>
                <a:sym typeface="Arial"/>
                <a:hlinkClick r:id="rId7">
                  <a:extLst>
                    <a:ext uri="{A12FA001-AC4F-418D-AE19-62706E023703}">
                      <ahyp:hlinkClr val="tx"/>
                    </a:ext>
                  </a:extLst>
                </a:hlinkClick>
              </a:rPr>
              <a:t>https://www.ageuk.org.uk/globalassets/age-uk/documents/reports-and-publications/reports-and-briefings/health--wellbeing/age-uk-briefing-state-of-health-and-care-july-2023-abridged-version.pdf</a:t>
            </a:r>
            <a:r>
              <a:rPr lang="en-US" sz="1400">
                <a:solidFill>
                  <a:schemeClr val="lt1"/>
                </a:solidFill>
                <a:latin typeface="Arial"/>
                <a:ea typeface="Arial"/>
                <a:cs typeface="Arial"/>
                <a:sym typeface="Arial"/>
              </a:rPr>
              <a:t> (Available at: 15 June 2024).</a:t>
            </a:r>
            <a:endParaRPr sz="1400">
              <a:solidFill>
                <a:schemeClr val="lt1"/>
              </a:solidFill>
              <a:latin typeface="Arial"/>
              <a:ea typeface="Arial"/>
              <a:cs typeface="Arial"/>
              <a:sym typeface="Arial"/>
            </a:endParaRPr>
          </a:p>
          <a:p>
            <a:pPr indent="0" lvl="0" marL="285750" rtl="0" algn="just">
              <a:spcBef>
                <a:spcPts val="0"/>
              </a:spcBef>
              <a:spcAft>
                <a:spcPts val="0"/>
              </a:spcAft>
              <a:buClr>
                <a:schemeClr val="dk1"/>
              </a:buClr>
              <a:buSzPts val="1100"/>
              <a:buFont typeface="Arial"/>
              <a:buNone/>
            </a:pPr>
            <a:r>
              <a:t/>
            </a:r>
            <a:endParaRPr sz="1400">
              <a:solidFill>
                <a:schemeClr val="lt1"/>
              </a:solidFill>
              <a:latin typeface="Arial"/>
              <a:ea typeface="Arial"/>
              <a:cs typeface="Arial"/>
              <a:sym typeface="Arial"/>
            </a:endParaRPr>
          </a:p>
          <a:p>
            <a:pPr indent="0" lvl="0" marL="285750" rtl="0" algn="just">
              <a:spcBef>
                <a:spcPts val="0"/>
              </a:spcBef>
              <a:spcAft>
                <a:spcPts val="0"/>
              </a:spcAft>
              <a:buClr>
                <a:schemeClr val="dk1"/>
              </a:buClr>
              <a:buSzPts val="1100"/>
              <a:buFont typeface="Arial"/>
              <a:buNone/>
            </a:pPr>
            <a:r>
              <a:rPr lang="en-US" sz="1400">
                <a:solidFill>
                  <a:schemeClr val="lt1"/>
                </a:solidFill>
                <a:latin typeface="Arial"/>
                <a:ea typeface="Arial"/>
                <a:cs typeface="Arial"/>
                <a:sym typeface="Arial"/>
              </a:rPr>
              <a:t>Alzheimer’s Society. (2022) </a:t>
            </a:r>
            <a:r>
              <a:rPr i="1" lang="en-US" sz="1400">
                <a:solidFill>
                  <a:schemeClr val="lt1"/>
                </a:solidFill>
                <a:latin typeface="Arial"/>
                <a:ea typeface="Arial"/>
                <a:cs typeface="Arial"/>
                <a:sym typeface="Arial"/>
              </a:rPr>
              <a:t>Home Care for People with Dementia</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8">
                  <a:extLst>
                    <a:ext uri="{A12FA001-AC4F-418D-AE19-62706E023703}">
                      <ahyp:hlinkClr val="tx"/>
                    </a:ext>
                  </a:extLst>
                </a:hlinkClick>
              </a:rPr>
              <a:t>https://www.alzheimers.org.uk/get-support/help-dementia-care/home-care</a:t>
            </a:r>
            <a:r>
              <a:rPr lang="en-US" sz="1400">
                <a:solidFill>
                  <a:schemeClr val="lt1"/>
                </a:solidFill>
                <a:latin typeface="Arial"/>
                <a:ea typeface="Arial"/>
                <a:cs typeface="Arial"/>
                <a:sym typeface="Arial"/>
              </a:rPr>
              <a:t> (Accessed: 15 June 2024).</a:t>
            </a:r>
            <a:endParaRPr sz="1400">
              <a:solidFill>
                <a:schemeClr val="lt1"/>
              </a:solidFill>
              <a:latin typeface="Arial"/>
              <a:ea typeface="Arial"/>
              <a:cs typeface="Arial"/>
              <a:sym typeface="Arial"/>
            </a:endParaRPr>
          </a:p>
          <a:p>
            <a:pPr indent="0" lvl="0" marL="285750" rtl="0" algn="l">
              <a:spcBef>
                <a:spcPts val="1200"/>
              </a:spcBef>
              <a:spcAft>
                <a:spcPts val="0"/>
              </a:spcAft>
              <a:buClr>
                <a:schemeClr val="dk1"/>
              </a:buClr>
              <a:buSzPts val="1100"/>
              <a:buFont typeface="Arial"/>
              <a:buNone/>
            </a:pPr>
            <a:r>
              <a:rPr lang="en-US" sz="1400" u="sng">
                <a:solidFill>
                  <a:schemeClr val="lt1"/>
                </a:solidFill>
                <a:latin typeface="Arial"/>
                <a:ea typeface="Arial"/>
                <a:cs typeface="Arial"/>
                <a:sym typeface="Arial"/>
                <a:hlinkClick r:id="rId9">
                  <a:extLst>
                    <a:ext uri="{A12FA001-AC4F-418D-AE19-62706E023703}">
                      <ahyp:hlinkClr val="tx"/>
                    </a:ext>
                  </a:extLst>
                </a:hlinkClick>
              </a:rPr>
              <a:t>BMJ.</a:t>
            </a:r>
            <a:r>
              <a:rPr lang="en-US" sz="1400">
                <a:solidFill>
                  <a:schemeClr val="lt1"/>
                </a:solidFill>
                <a:latin typeface="Arial"/>
                <a:ea typeface="Arial"/>
                <a:cs typeface="Arial"/>
                <a:sym typeface="Arial"/>
              </a:rPr>
              <a:t> (2008) </a:t>
            </a:r>
            <a:r>
              <a:rPr i="1" lang="en-US" sz="1400">
                <a:solidFill>
                  <a:schemeClr val="lt1"/>
                </a:solidFill>
                <a:latin typeface="Arial"/>
                <a:ea typeface="Arial"/>
                <a:cs typeface="Arial"/>
                <a:sym typeface="Arial"/>
              </a:rPr>
              <a:t>NHS at 60.</a:t>
            </a:r>
            <a:r>
              <a:rPr lang="en-US" sz="1400">
                <a:solidFill>
                  <a:schemeClr val="lt1"/>
                </a:solidFill>
                <a:latin typeface="Arial"/>
                <a:ea typeface="Arial"/>
                <a:cs typeface="Arial"/>
                <a:sym typeface="Arial"/>
              </a:rPr>
              <a:t> vol</a:t>
            </a:r>
            <a:r>
              <a:rPr i="1" lang="en-US" sz="1400">
                <a:solidFill>
                  <a:schemeClr val="lt1"/>
                </a:solidFill>
                <a:latin typeface="Arial"/>
                <a:ea typeface="Arial"/>
                <a:cs typeface="Arial"/>
                <a:sym typeface="Arial"/>
              </a:rPr>
              <a:t>.</a:t>
            </a:r>
            <a:r>
              <a:rPr lang="en-US" sz="1400">
                <a:solidFill>
                  <a:schemeClr val="lt1"/>
                </a:solidFill>
                <a:latin typeface="Arial"/>
                <a:ea typeface="Arial"/>
                <a:cs typeface="Arial"/>
                <a:sym typeface="Arial"/>
              </a:rPr>
              <a:t>336(7655): pp.1216–1218. </a:t>
            </a:r>
            <a:r>
              <a:rPr i="1" lang="en-US" sz="1400">
                <a:solidFill>
                  <a:schemeClr val="lt1"/>
                </a:solidFill>
                <a:latin typeface="Arial"/>
                <a:ea typeface="Arial"/>
                <a:cs typeface="Arial"/>
                <a:sym typeface="Arial"/>
              </a:rPr>
              <a:t>Available at: doi: </a:t>
            </a:r>
            <a:r>
              <a:rPr i="1" lang="en-US" sz="1400" u="sng">
                <a:solidFill>
                  <a:schemeClr val="lt1"/>
                </a:solidFill>
                <a:latin typeface="Arial"/>
                <a:ea typeface="Arial"/>
                <a:cs typeface="Arial"/>
                <a:sym typeface="Arial"/>
                <a:hlinkClick r:id="rId10">
                  <a:extLst>
                    <a:ext uri="{A12FA001-AC4F-418D-AE19-62706E023703}">
                      <ahyp:hlinkClr val="tx"/>
                    </a:ext>
                  </a:extLst>
                </a:hlinkClick>
              </a:rPr>
              <a:t>10.1136/bmj.39582.501192.94</a:t>
            </a:r>
            <a:r>
              <a:rPr lang="en-US" sz="1400">
                <a:solidFill>
                  <a:schemeClr val="lt1"/>
                </a:solidFill>
                <a:latin typeface="Arial"/>
                <a:ea typeface="Arial"/>
                <a:cs typeface="Arial"/>
                <a:sym typeface="Arial"/>
              </a:rPr>
              <a:t> (Accessed: 20 June 2024).</a:t>
            </a:r>
            <a:endParaRPr sz="1400">
              <a:solidFill>
                <a:schemeClr val="lt1"/>
              </a:solidFill>
              <a:latin typeface="Arial"/>
              <a:ea typeface="Arial"/>
              <a:cs typeface="Arial"/>
              <a:sym typeface="Arial"/>
            </a:endParaRPr>
          </a:p>
          <a:p>
            <a:pPr indent="0" lvl="0" marL="285750" rtl="0" algn="l">
              <a:spcBef>
                <a:spcPts val="1200"/>
              </a:spcBef>
              <a:spcAft>
                <a:spcPts val="0"/>
              </a:spcAft>
              <a:buClr>
                <a:schemeClr val="dk1"/>
              </a:buClr>
              <a:buSzPts val="1100"/>
              <a:buFont typeface="Arial"/>
              <a:buNone/>
            </a:pPr>
            <a:r>
              <a:rPr lang="en-US" sz="1400">
                <a:solidFill>
                  <a:schemeClr val="lt1"/>
                </a:solidFill>
                <a:latin typeface="Arial"/>
                <a:ea typeface="Arial"/>
                <a:cs typeface="Arial"/>
                <a:sym typeface="Arial"/>
              </a:rPr>
              <a:t>Brooker, D., &amp; Latham, I. (2015) </a:t>
            </a:r>
            <a:r>
              <a:rPr i="1" lang="en-US" sz="1400">
                <a:solidFill>
                  <a:schemeClr val="lt1"/>
                </a:solidFill>
                <a:latin typeface="Arial"/>
                <a:ea typeface="Arial"/>
                <a:cs typeface="Arial"/>
                <a:sym typeface="Arial"/>
              </a:rPr>
              <a:t>Person-Centred Dementia Care: Making Services Better with the VIPS Framework</a:t>
            </a:r>
            <a:r>
              <a:rPr lang="en-US" sz="1400">
                <a:solidFill>
                  <a:schemeClr val="lt1"/>
                </a:solidFill>
                <a:latin typeface="Arial"/>
                <a:ea typeface="Arial"/>
                <a:cs typeface="Arial"/>
                <a:sym typeface="Arial"/>
              </a:rPr>
              <a:t>. Jessica Kingsley Publishers.</a:t>
            </a:r>
            <a:endParaRPr b="1" sz="1400">
              <a:solidFill>
                <a:schemeClr val="lt1"/>
              </a:solidFill>
              <a:latin typeface="Arial"/>
              <a:ea typeface="Arial"/>
              <a:cs typeface="Arial"/>
              <a:sym typeface="Arial"/>
            </a:endParaRPr>
          </a:p>
          <a:p>
            <a:pPr indent="0" lvl="0" marL="285750" rtl="0" algn="l">
              <a:spcBef>
                <a:spcPts val="1200"/>
              </a:spcBef>
              <a:spcAft>
                <a:spcPts val="0"/>
              </a:spcAft>
              <a:buClr>
                <a:schemeClr val="dk1"/>
              </a:buClr>
              <a:buSzPts val="1100"/>
              <a:buFont typeface="Arial"/>
              <a:buNone/>
            </a:pPr>
            <a:r>
              <a:rPr lang="en-US" sz="1400">
                <a:solidFill>
                  <a:schemeClr val="lt1"/>
                </a:solidFill>
                <a:latin typeface="Arial"/>
                <a:ea typeface="Arial"/>
                <a:cs typeface="Arial"/>
                <a:sym typeface="Arial"/>
              </a:rPr>
              <a:t>CQC. (2020) </a:t>
            </a:r>
            <a:r>
              <a:rPr i="1" lang="en-US" sz="1400">
                <a:solidFill>
                  <a:schemeClr val="lt1"/>
                </a:solidFill>
                <a:latin typeface="Arial"/>
                <a:ea typeface="Arial"/>
                <a:cs typeface="Arial"/>
                <a:sym typeface="Arial"/>
              </a:rPr>
              <a:t>The state of health care and adult social care in England 2019/20</a:t>
            </a:r>
            <a:r>
              <a:rPr lang="en-US" sz="1400">
                <a:solidFill>
                  <a:schemeClr val="lt1"/>
                </a:solidFill>
                <a:latin typeface="Arial"/>
                <a:ea typeface="Arial"/>
                <a:cs typeface="Arial"/>
                <a:sym typeface="Arial"/>
              </a:rPr>
              <a:t>.Available at: </a:t>
            </a:r>
            <a:r>
              <a:rPr lang="en-US" sz="1400">
                <a:solidFill>
                  <a:schemeClr val="lt1"/>
                </a:solidFill>
                <a:uFill>
                  <a:noFill/>
                </a:uFill>
                <a:latin typeface="Arial"/>
                <a:ea typeface="Arial"/>
                <a:cs typeface="Arial"/>
                <a:sym typeface="Arial"/>
                <a:hlinkClick r:id="rId11">
                  <a:extLst>
                    <a:ext uri="{A12FA001-AC4F-418D-AE19-62706E023703}">
                      <ahyp:hlinkClr val="tx"/>
                    </a:ext>
                  </a:extLst>
                </a:hlinkClick>
              </a:rPr>
              <a:t> </a:t>
            </a:r>
            <a:r>
              <a:rPr lang="en-US" sz="1400" u="sng">
                <a:solidFill>
                  <a:schemeClr val="lt1"/>
                </a:solidFill>
                <a:latin typeface="Arial"/>
                <a:ea typeface="Arial"/>
                <a:cs typeface="Arial"/>
                <a:sym typeface="Arial"/>
                <a:hlinkClick r:id="rId12">
                  <a:extLst>
                    <a:ext uri="{A12FA001-AC4F-418D-AE19-62706E023703}">
                      <ahyp:hlinkClr val="tx"/>
                    </a:ext>
                  </a:extLst>
                </a:hlinkClick>
              </a:rPr>
              <a:t>https://www.cqc.org.uk</a:t>
            </a:r>
            <a:r>
              <a:rPr lang="en-US" sz="1400">
                <a:solidFill>
                  <a:schemeClr val="lt1"/>
                </a:solidFill>
                <a:latin typeface="Arial"/>
                <a:ea typeface="Arial"/>
                <a:cs typeface="Arial"/>
                <a:sym typeface="Arial"/>
              </a:rPr>
              <a:t> (Accessed: 20 June 2024).</a:t>
            </a:r>
            <a:endParaRPr sz="1400">
              <a:solidFill>
                <a:schemeClr val="lt1"/>
              </a:solidFill>
              <a:latin typeface="Arial"/>
              <a:ea typeface="Arial"/>
              <a:cs typeface="Arial"/>
              <a:sym typeface="Arial"/>
            </a:endParaRPr>
          </a:p>
          <a:p>
            <a:pPr indent="0" lvl="0" marL="285750" rtl="0" algn="just">
              <a:spcBef>
                <a:spcPts val="1200"/>
              </a:spcBef>
              <a:spcAft>
                <a:spcPts val="0"/>
              </a:spcAft>
              <a:buNone/>
            </a:pPr>
            <a:r>
              <a:rPr lang="en-US" sz="1400">
                <a:solidFill>
                  <a:schemeClr val="lt1"/>
                </a:solidFill>
                <a:latin typeface="Arial"/>
                <a:ea typeface="Arial"/>
                <a:cs typeface="Arial"/>
                <a:sym typeface="Arial"/>
              </a:rPr>
              <a:t>CQC. (2023) </a:t>
            </a:r>
            <a:r>
              <a:rPr i="1" lang="en-US" sz="1400">
                <a:solidFill>
                  <a:schemeClr val="lt1"/>
                </a:solidFill>
                <a:latin typeface="Arial"/>
                <a:ea typeface="Arial"/>
                <a:cs typeface="Arial"/>
                <a:sym typeface="Arial"/>
              </a:rPr>
              <a:t>The State of Health Care and Adult Social Care in England</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13">
                  <a:extLst>
                    <a:ext uri="{A12FA001-AC4F-418D-AE19-62706E023703}">
                      <ahyp:hlinkClr val="tx"/>
                    </a:ext>
                  </a:extLst>
                </a:hlinkClick>
              </a:rPr>
              <a:t>https://www.cqc.org.uk/publications/major-reports/state-care</a:t>
            </a:r>
            <a:r>
              <a:rPr lang="en-US" sz="1400">
                <a:solidFill>
                  <a:schemeClr val="lt1"/>
                </a:solidFill>
                <a:latin typeface="Arial"/>
                <a:ea typeface="Arial"/>
                <a:cs typeface="Arial"/>
                <a:sym typeface="Arial"/>
              </a:rPr>
              <a:t> (Accessed: 21 June 2024).</a:t>
            </a:r>
            <a:endParaRPr sz="1400">
              <a:solidFill>
                <a:schemeClr val="lt1"/>
              </a:solidFill>
              <a:latin typeface="Arial"/>
              <a:ea typeface="Arial"/>
              <a:cs typeface="Arial"/>
              <a:sym typeface="Arial"/>
            </a:endParaRPr>
          </a:p>
          <a:p>
            <a:pPr indent="0" lvl="0" marL="285750" rtl="0" algn="just">
              <a:spcBef>
                <a:spcPts val="0"/>
              </a:spcBef>
              <a:spcAft>
                <a:spcPts val="0"/>
              </a:spcAft>
              <a:buNone/>
            </a:pPr>
            <a:r>
              <a:t/>
            </a:r>
            <a:endParaRPr sz="1400">
              <a:solidFill>
                <a:schemeClr val="lt1"/>
              </a:solidFill>
              <a:latin typeface="Arial"/>
              <a:ea typeface="Arial"/>
              <a:cs typeface="Arial"/>
              <a:sym typeface="Arial"/>
            </a:endParaRPr>
          </a:p>
          <a:p>
            <a:pPr indent="0" lvl="0" marL="285750" rtl="0" algn="l">
              <a:spcBef>
                <a:spcPts val="1200"/>
              </a:spcBef>
              <a:spcAft>
                <a:spcPts val="0"/>
              </a:spcAft>
              <a:buClr>
                <a:schemeClr val="dk1"/>
              </a:buClr>
              <a:buSzPts val="1100"/>
              <a:buFont typeface="Arial"/>
              <a:buNone/>
            </a:pPr>
            <a:r>
              <a:rPr lang="en-US" sz="1400">
                <a:solidFill>
                  <a:schemeClr val="lt1"/>
                </a:solidFill>
                <a:latin typeface="Arial"/>
                <a:ea typeface="Arial"/>
                <a:cs typeface="Arial"/>
                <a:sym typeface="Arial"/>
              </a:rPr>
              <a:t>CarerUK. (2023) </a:t>
            </a:r>
            <a:r>
              <a:rPr i="1" lang="en-US" sz="1400">
                <a:solidFill>
                  <a:schemeClr val="lt1"/>
                </a:solidFill>
                <a:latin typeface="Arial"/>
                <a:ea typeface="Arial"/>
                <a:cs typeface="Arial"/>
                <a:sym typeface="Arial"/>
              </a:rPr>
              <a:t>Finding Residential Care.</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14">
                  <a:extLst>
                    <a:ext uri="{A12FA001-AC4F-418D-AE19-62706E023703}">
                      <ahyp:hlinkClr val="tx"/>
                    </a:ext>
                  </a:extLst>
                </a:hlinkClick>
              </a:rPr>
              <a:t>https://www.carersuk.org/help-and-advice/practical-support/arranging-care-and-support-for-someone/residential-care/</a:t>
            </a:r>
            <a:r>
              <a:rPr lang="en-US" sz="1400">
                <a:solidFill>
                  <a:schemeClr val="lt1"/>
                </a:solidFill>
                <a:latin typeface="Arial"/>
                <a:ea typeface="Arial"/>
                <a:cs typeface="Arial"/>
                <a:sym typeface="Arial"/>
              </a:rPr>
              <a:t>  (Accessed: 19 June 2024).</a:t>
            </a:r>
            <a:endParaRPr sz="1400">
              <a:solidFill>
                <a:schemeClr val="lt1"/>
              </a:solidFill>
              <a:latin typeface="Arial"/>
              <a:ea typeface="Arial"/>
              <a:cs typeface="Arial"/>
              <a:sym typeface="Arial"/>
            </a:endParaRPr>
          </a:p>
          <a:p>
            <a:pPr indent="0" lvl="0" marL="285750" rtl="0" algn="just">
              <a:spcBef>
                <a:spcPts val="1200"/>
              </a:spcBef>
              <a:spcAft>
                <a:spcPts val="0"/>
              </a:spcAft>
              <a:buClr>
                <a:schemeClr val="dk1"/>
              </a:buClr>
              <a:buSzPts val="1100"/>
              <a:buFont typeface="Arial"/>
              <a:buNone/>
            </a:pPr>
            <a:r>
              <a:t/>
            </a:r>
            <a:endParaRPr sz="1400">
              <a:solidFill>
                <a:schemeClr val="lt1"/>
              </a:solidFill>
              <a:latin typeface="Arial"/>
              <a:ea typeface="Arial"/>
              <a:cs typeface="Arial"/>
              <a:sym typeface="Arial"/>
            </a:endParaRPr>
          </a:p>
          <a:p>
            <a:pPr indent="0" lvl="0" marL="285750" rtl="0" algn="just">
              <a:spcBef>
                <a:spcPts val="0"/>
              </a:spcBef>
              <a:spcAft>
                <a:spcPts val="0"/>
              </a:spcAft>
              <a:buClr>
                <a:schemeClr val="dk1"/>
              </a:buClr>
              <a:buSzPts val="1100"/>
              <a:buFont typeface="Arial"/>
              <a:buNone/>
            </a:pPr>
            <a:r>
              <a:rPr lang="en-US" sz="1400">
                <a:solidFill>
                  <a:schemeClr val="lt1"/>
                </a:solidFill>
                <a:latin typeface="Arial"/>
                <a:ea typeface="Arial"/>
                <a:cs typeface="Arial"/>
                <a:sym typeface="Arial"/>
              </a:rPr>
              <a:t>Department of Health and Social Care. (2023) </a:t>
            </a:r>
            <a:r>
              <a:rPr i="1" lang="en-US" sz="1400">
                <a:solidFill>
                  <a:schemeClr val="lt1"/>
                </a:solidFill>
                <a:latin typeface="Arial"/>
                <a:ea typeface="Arial"/>
                <a:cs typeface="Arial"/>
                <a:sym typeface="Arial"/>
              </a:rPr>
              <a:t>Care Act 2014.</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15">
                  <a:extLst>
                    <a:ext uri="{A12FA001-AC4F-418D-AE19-62706E023703}">
                      <ahyp:hlinkClr val="tx"/>
                    </a:ext>
                  </a:extLst>
                </a:hlinkClick>
              </a:rPr>
              <a:t>https://www.gov.uk/government/publications/care-act-2014-part-1-factsheets</a:t>
            </a:r>
            <a:r>
              <a:rPr lang="en-US" sz="1400">
                <a:solidFill>
                  <a:schemeClr val="lt1"/>
                </a:solidFill>
                <a:latin typeface="Arial"/>
                <a:ea typeface="Arial"/>
                <a:cs typeface="Arial"/>
                <a:sym typeface="Arial"/>
              </a:rPr>
              <a:t>  (Accessed: 19 June 2024).</a:t>
            </a:r>
            <a:endParaRPr sz="1400">
              <a:solidFill>
                <a:schemeClr val="lt1"/>
              </a:solidFill>
              <a:latin typeface="Arial"/>
              <a:ea typeface="Arial"/>
              <a:cs typeface="Arial"/>
              <a:sym typeface="Arial"/>
            </a:endParaRPr>
          </a:p>
          <a:p>
            <a:pPr indent="0" lvl="0" marL="285750" rtl="0" algn="l">
              <a:spcBef>
                <a:spcPts val="822"/>
              </a:spcBef>
              <a:spcAft>
                <a:spcPts val="0"/>
              </a:spcAft>
              <a:buClr>
                <a:schemeClr val="dk1"/>
              </a:buClr>
              <a:buSzPts val="1100"/>
              <a:buFont typeface="Arial"/>
              <a:buNone/>
            </a:pPr>
            <a:r>
              <a:t/>
            </a:r>
            <a:endParaRPr sz="1400">
              <a:solidFill>
                <a:schemeClr val="lt1"/>
              </a:solidFill>
              <a:latin typeface="Arial"/>
              <a:ea typeface="Arial"/>
              <a:cs typeface="Arial"/>
              <a:sym typeface="Arial"/>
            </a:endParaRPr>
          </a:p>
          <a:p>
            <a:pPr indent="0" lvl="0" marL="0" rtl="0" algn="l">
              <a:spcBef>
                <a:spcPts val="1000"/>
              </a:spcBef>
              <a:spcAft>
                <a:spcPts val="0"/>
              </a:spcAft>
              <a:buNone/>
            </a:pPr>
            <a:r>
              <a:t/>
            </a:r>
            <a:endParaRPr sz="1400">
              <a:solidFill>
                <a:schemeClr val="lt1"/>
              </a:solidFill>
              <a:latin typeface="Arial"/>
              <a:ea typeface="Arial"/>
              <a:cs typeface="Arial"/>
              <a:sym typeface="Arial"/>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7" name="Shape 417"/>
        <p:cNvGrpSpPr/>
        <p:nvPr/>
      </p:nvGrpSpPr>
      <p:grpSpPr>
        <a:xfrm>
          <a:off x="0" y="0"/>
          <a:ext cx="0" cy="0"/>
          <a:chOff x="0" y="0"/>
          <a:chExt cx="0" cy="0"/>
        </a:xfrm>
      </p:grpSpPr>
      <p:sp>
        <p:nvSpPr>
          <p:cNvPr id="418" name="Google Shape;418;g2e7b46594f1_0_199"/>
          <p:cNvSpPr txBox="1"/>
          <p:nvPr/>
        </p:nvSpPr>
        <p:spPr>
          <a:xfrm>
            <a:off x="0" y="224850"/>
            <a:ext cx="12108600" cy="6647700"/>
          </a:xfrm>
          <a:prstGeom prst="rect">
            <a:avLst/>
          </a:prstGeom>
          <a:noFill/>
          <a:ln>
            <a:noFill/>
          </a:ln>
        </p:spPr>
        <p:txBody>
          <a:bodyPr anchorCtr="0" anchor="t" bIns="91425" lIns="91425" spcFirstLastPara="1" rIns="91425" wrap="square" tIns="91425">
            <a:spAutoFit/>
          </a:bodyPr>
          <a:lstStyle/>
          <a:p>
            <a:pPr indent="0" lvl="0" marL="285750" rtl="0" algn="l">
              <a:spcBef>
                <a:spcPts val="1200"/>
              </a:spcBef>
              <a:spcAft>
                <a:spcPts val="0"/>
              </a:spcAft>
              <a:buNone/>
            </a:pPr>
            <a:r>
              <a:rPr lang="en-US">
                <a:solidFill>
                  <a:schemeClr val="lt1"/>
                </a:solidFill>
              </a:rPr>
              <a:t>DWP (2023) </a:t>
            </a:r>
            <a:r>
              <a:rPr i="1" lang="en-US">
                <a:solidFill>
                  <a:schemeClr val="lt1"/>
                </a:solidFill>
              </a:rPr>
              <a:t>Benefit and pension rates 2023 to 2024.</a:t>
            </a:r>
            <a:r>
              <a:rPr lang="en-US">
                <a:solidFill>
                  <a:schemeClr val="lt1"/>
                </a:solidFill>
              </a:rPr>
              <a:t> Available at: </a:t>
            </a:r>
            <a:r>
              <a:rPr lang="en-US" u="sng">
                <a:solidFill>
                  <a:schemeClr val="lt1"/>
                </a:solidFill>
                <a:hlinkClick r:id="rId3">
                  <a:extLst>
                    <a:ext uri="{A12FA001-AC4F-418D-AE19-62706E023703}">
                      <ahyp:hlinkClr val="tx"/>
                    </a:ext>
                  </a:extLst>
                </a:hlinkClick>
              </a:rPr>
              <a:t>https://www.gov.uk/government/publications/benefit-and-pension-rates-2023-to-2024/benefit-and-pension-rates-2023-to-2024#personal-independence-payment</a:t>
            </a:r>
            <a:r>
              <a:rPr lang="en-US">
                <a:solidFill>
                  <a:schemeClr val="lt1"/>
                </a:solidFill>
              </a:rPr>
              <a:t>  (Accessed: 19 June 2024).</a:t>
            </a:r>
            <a:endParaRPr>
              <a:solidFill>
                <a:schemeClr val="lt1"/>
              </a:solidFill>
            </a:endParaRPr>
          </a:p>
          <a:p>
            <a:pPr indent="0" lvl="0" marL="285750" rtl="0" algn="l">
              <a:spcBef>
                <a:spcPts val="1200"/>
              </a:spcBef>
              <a:spcAft>
                <a:spcPts val="0"/>
              </a:spcAft>
              <a:buNone/>
            </a:pPr>
            <a:r>
              <a:rPr lang="en-US">
                <a:solidFill>
                  <a:schemeClr val="lt1"/>
                </a:solidFill>
              </a:rPr>
              <a:t>Extra Care. (2024)</a:t>
            </a:r>
            <a:r>
              <a:rPr i="1" lang="en-US">
                <a:solidFill>
                  <a:schemeClr val="lt1"/>
                </a:solidFill>
              </a:rPr>
              <a:t> Our research</a:t>
            </a:r>
            <a:r>
              <a:rPr lang="en-US">
                <a:solidFill>
                  <a:schemeClr val="lt1"/>
                </a:solidFill>
              </a:rPr>
              <a:t>. Available at:  </a:t>
            </a:r>
            <a:r>
              <a:rPr lang="en-US" u="sng">
                <a:solidFill>
                  <a:schemeClr val="lt1"/>
                </a:solidFill>
                <a:hlinkClick r:id="rId4">
                  <a:extLst>
                    <a:ext uri="{A12FA001-AC4F-418D-AE19-62706E023703}">
                      <ahyp:hlinkClr val="tx"/>
                    </a:ext>
                  </a:extLst>
                </a:hlinkClick>
              </a:rPr>
              <a:t>https://www.extracare.org.uk/our-charity/our-research/</a:t>
            </a:r>
            <a:r>
              <a:rPr lang="en-US">
                <a:solidFill>
                  <a:schemeClr val="lt1"/>
                </a:solidFill>
              </a:rPr>
              <a:t>   (Accessed: 23 June 2024).</a:t>
            </a:r>
            <a:endParaRPr>
              <a:solidFill>
                <a:schemeClr val="lt1"/>
              </a:solidFill>
            </a:endParaRPr>
          </a:p>
          <a:p>
            <a:pPr indent="0" lvl="0" marL="285750" rtl="0" algn="l">
              <a:spcBef>
                <a:spcPts val="1200"/>
              </a:spcBef>
              <a:spcAft>
                <a:spcPts val="0"/>
              </a:spcAft>
              <a:buNone/>
            </a:pPr>
            <a:r>
              <a:rPr lang="en-US">
                <a:solidFill>
                  <a:schemeClr val="lt1"/>
                </a:solidFill>
              </a:rPr>
              <a:t>LaingBuisson. (2022) </a:t>
            </a:r>
            <a:r>
              <a:rPr i="1" lang="en-US">
                <a:solidFill>
                  <a:schemeClr val="lt1"/>
                </a:solidFill>
              </a:rPr>
              <a:t>Care of Older People UK Market Report.</a:t>
            </a:r>
            <a:r>
              <a:rPr lang="en-US">
                <a:solidFill>
                  <a:schemeClr val="lt1"/>
                </a:solidFill>
              </a:rPr>
              <a:t> Available at: </a:t>
            </a:r>
            <a:r>
              <a:rPr lang="en-US">
                <a:solidFill>
                  <a:schemeClr val="lt1"/>
                </a:solidFill>
                <a:uFill>
                  <a:noFill/>
                </a:uFill>
                <a:hlinkClick r:id="rId5">
                  <a:extLst>
                    <a:ext uri="{A12FA001-AC4F-418D-AE19-62706E023703}">
                      <ahyp:hlinkClr val="tx"/>
                    </a:ext>
                  </a:extLst>
                </a:hlinkClick>
              </a:rPr>
              <a:t> </a:t>
            </a:r>
            <a:r>
              <a:rPr lang="en-US" u="sng">
                <a:solidFill>
                  <a:schemeClr val="lt1"/>
                </a:solidFill>
                <a:hlinkClick r:id="rId6">
                  <a:extLst>
                    <a:ext uri="{A12FA001-AC4F-418D-AE19-62706E023703}">
                      <ahyp:hlinkClr val="tx"/>
                    </a:ext>
                  </a:extLst>
                </a:hlinkClick>
              </a:rPr>
              <a:t>https://www.laingbuisson.com</a:t>
            </a:r>
            <a:r>
              <a:rPr lang="en-US">
                <a:solidFill>
                  <a:schemeClr val="lt1"/>
                </a:solidFill>
              </a:rPr>
              <a:t>  (Accessed: 19 June 2024).</a:t>
            </a:r>
            <a:endParaRPr>
              <a:solidFill>
                <a:schemeClr val="lt1"/>
              </a:solidFill>
            </a:endParaRPr>
          </a:p>
          <a:p>
            <a:pPr indent="0" lvl="0" marL="285750" rtl="0" algn="l">
              <a:spcBef>
                <a:spcPts val="1200"/>
              </a:spcBef>
              <a:spcAft>
                <a:spcPts val="0"/>
              </a:spcAft>
              <a:buNone/>
            </a:pPr>
            <a:r>
              <a:rPr lang="en-US">
                <a:solidFill>
                  <a:schemeClr val="lt1"/>
                </a:solidFill>
              </a:rPr>
              <a:t>LGA (2023) </a:t>
            </a:r>
            <a:r>
              <a:rPr i="1" lang="en-US">
                <a:solidFill>
                  <a:schemeClr val="lt1"/>
                </a:solidFill>
              </a:rPr>
              <a:t>Exploring adult social care funding and delayed discharge. </a:t>
            </a:r>
            <a:r>
              <a:rPr lang="en-US">
                <a:solidFill>
                  <a:schemeClr val="lt1"/>
                </a:solidFill>
              </a:rPr>
              <a:t>Available at: </a:t>
            </a:r>
            <a:r>
              <a:rPr lang="en-US" u="sng">
                <a:solidFill>
                  <a:schemeClr val="lt1"/>
                </a:solidFill>
                <a:hlinkClick r:id="rId7">
                  <a:extLst>
                    <a:ext uri="{A12FA001-AC4F-418D-AE19-62706E023703}">
                      <ahyp:hlinkClr val="tx"/>
                    </a:ext>
                  </a:extLst>
                </a:hlinkClick>
              </a:rPr>
              <a:t>https://www.local.gov.uk/publications/exploring-adult-social-care-funding-and-delayed-discharge</a:t>
            </a:r>
            <a:r>
              <a:rPr lang="en-US">
                <a:solidFill>
                  <a:schemeClr val="lt1"/>
                </a:solidFill>
              </a:rPr>
              <a:t>  (Accessed: 18 June 2024).</a:t>
            </a:r>
            <a:endParaRPr>
              <a:solidFill>
                <a:schemeClr val="lt1"/>
              </a:solidFill>
            </a:endParaRPr>
          </a:p>
          <a:p>
            <a:pPr indent="0" lvl="0" marL="285750" rtl="0" algn="l">
              <a:spcBef>
                <a:spcPts val="0"/>
              </a:spcBef>
              <a:spcAft>
                <a:spcPts val="0"/>
              </a:spcAft>
              <a:buNone/>
            </a:pPr>
            <a:r>
              <a:t/>
            </a:r>
            <a:endParaRPr>
              <a:solidFill>
                <a:schemeClr val="lt1"/>
              </a:solidFill>
            </a:endParaRPr>
          </a:p>
          <a:p>
            <a:pPr indent="0" lvl="0" marL="285750" rtl="0" algn="l">
              <a:spcBef>
                <a:spcPts val="0"/>
              </a:spcBef>
              <a:spcAft>
                <a:spcPts val="0"/>
              </a:spcAft>
              <a:buNone/>
            </a:pPr>
            <a:r>
              <a:rPr lang="en-US">
                <a:solidFill>
                  <a:schemeClr val="lt1"/>
                </a:solidFill>
              </a:rPr>
              <a:t>Maslow, A. H. (1943) ‘A theory of human motivation’, </a:t>
            </a:r>
            <a:r>
              <a:rPr i="1" lang="en-US">
                <a:solidFill>
                  <a:schemeClr val="lt1"/>
                </a:solidFill>
              </a:rPr>
              <a:t>Psychological Review</a:t>
            </a:r>
            <a:r>
              <a:rPr lang="en-US">
                <a:solidFill>
                  <a:schemeClr val="lt1"/>
                </a:solidFill>
              </a:rPr>
              <a:t>, 50(4), pp.370-396.</a:t>
            </a:r>
            <a:endParaRPr>
              <a:solidFill>
                <a:schemeClr val="lt1"/>
              </a:solidFill>
            </a:endParaRPr>
          </a:p>
          <a:p>
            <a:pPr indent="0" lvl="0" marL="285750" rtl="0" algn="l">
              <a:spcBef>
                <a:spcPts val="0"/>
              </a:spcBef>
              <a:spcAft>
                <a:spcPts val="0"/>
              </a:spcAft>
              <a:buNone/>
            </a:pPr>
            <a:r>
              <a:t/>
            </a:r>
            <a:endParaRPr>
              <a:solidFill>
                <a:schemeClr val="lt1"/>
              </a:solidFill>
            </a:endParaRPr>
          </a:p>
          <a:p>
            <a:pPr indent="0" lvl="0" marL="285750" rtl="0" algn="l">
              <a:spcBef>
                <a:spcPts val="822"/>
              </a:spcBef>
              <a:spcAft>
                <a:spcPts val="0"/>
              </a:spcAft>
              <a:buNone/>
            </a:pPr>
            <a:r>
              <a:rPr lang="en-US">
                <a:solidFill>
                  <a:schemeClr val="lt1"/>
                </a:solidFill>
              </a:rPr>
              <a:t>NHS. (2022)</a:t>
            </a:r>
            <a:r>
              <a:rPr i="1" lang="en-US">
                <a:solidFill>
                  <a:schemeClr val="lt1"/>
                </a:solidFill>
              </a:rPr>
              <a:t> End of life.</a:t>
            </a:r>
            <a:r>
              <a:rPr lang="en-US">
                <a:solidFill>
                  <a:schemeClr val="lt1"/>
                </a:solidFill>
              </a:rPr>
              <a:t> Available at: </a:t>
            </a:r>
            <a:r>
              <a:rPr lang="en-US" u="sng">
                <a:solidFill>
                  <a:schemeClr val="lt1"/>
                </a:solidFill>
                <a:hlinkClick r:id="rId8">
                  <a:extLst>
                    <a:ext uri="{A12FA001-AC4F-418D-AE19-62706E023703}">
                      <ahyp:hlinkClr val="tx"/>
                    </a:ext>
                  </a:extLst>
                </a:hlinkClick>
              </a:rPr>
              <a:t>https://www.nhs.uk/conditions/end-of-life-care/what-it-involves-and-when-it-starts/</a:t>
            </a:r>
            <a:r>
              <a:rPr lang="en-US">
                <a:solidFill>
                  <a:schemeClr val="lt1"/>
                </a:solidFill>
              </a:rPr>
              <a:t>  (Accessed: 20 June 2024)</a:t>
            </a:r>
            <a:endParaRPr>
              <a:solidFill>
                <a:schemeClr val="lt1"/>
              </a:solidFill>
            </a:endParaRPr>
          </a:p>
          <a:p>
            <a:pPr indent="0" lvl="0" marL="285750" rtl="0" algn="l">
              <a:spcBef>
                <a:spcPts val="822"/>
              </a:spcBef>
              <a:spcAft>
                <a:spcPts val="0"/>
              </a:spcAft>
              <a:buNone/>
            </a:pPr>
            <a:r>
              <a:t/>
            </a:r>
            <a:endParaRPr>
              <a:solidFill>
                <a:schemeClr val="lt1"/>
              </a:solidFill>
            </a:endParaRPr>
          </a:p>
          <a:p>
            <a:pPr indent="0" lvl="0" marL="285750" rtl="0" algn="l">
              <a:spcBef>
                <a:spcPts val="800"/>
              </a:spcBef>
              <a:spcAft>
                <a:spcPts val="0"/>
              </a:spcAft>
              <a:buNone/>
            </a:pPr>
            <a:r>
              <a:rPr lang="en-US">
                <a:solidFill>
                  <a:schemeClr val="lt1"/>
                </a:solidFill>
              </a:rPr>
              <a:t>NICE. (2019) </a:t>
            </a:r>
            <a:r>
              <a:rPr i="1" lang="en-US">
                <a:solidFill>
                  <a:schemeClr val="lt1"/>
                </a:solidFill>
              </a:rPr>
              <a:t>End of life care for adults: service delivery</a:t>
            </a:r>
            <a:r>
              <a:rPr lang="en-US">
                <a:solidFill>
                  <a:schemeClr val="lt1"/>
                </a:solidFill>
              </a:rPr>
              <a:t>. Available at: </a:t>
            </a:r>
            <a:r>
              <a:rPr lang="en-US" u="sng">
                <a:solidFill>
                  <a:schemeClr val="lt1"/>
                </a:solidFill>
                <a:hlinkClick r:id="rId9">
                  <a:extLst>
                    <a:ext uri="{A12FA001-AC4F-418D-AE19-62706E023703}">
                      <ahyp:hlinkClr val="tx"/>
                    </a:ext>
                  </a:extLst>
                </a:hlinkClick>
              </a:rPr>
              <a:t>https://www.nice.org.uk/guidance/ng142/resources/end-of-life-care-for-adults-service-delivery-pdf-66141776457925</a:t>
            </a:r>
            <a:r>
              <a:rPr lang="en-US">
                <a:solidFill>
                  <a:schemeClr val="lt1"/>
                </a:solidFill>
              </a:rPr>
              <a:t>  (Accessed: 19 June 2024)</a:t>
            </a:r>
            <a:endParaRPr>
              <a:solidFill>
                <a:schemeClr val="lt1"/>
              </a:solidFill>
            </a:endParaRPr>
          </a:p>
          <a:p>
            <a:pPr indent="0" lvl="0" marL="0" rtl="0" algn="l">
              <a:spcBef>
                <a:spcPts val="800"/>
              </a:spcBef>
              <a:spcAft>
                <a:spcPts val="0"/>
              </a:spcAft>
              <a:buNone/>
            </a:pPr>
            <a:r>
              <a:rPr lang="en-US">
                <a:solidFill>
                  <a:schemeClr val="lt1"/>
                </a:solidFill>
              </a:rPr>
              <a:t>       NHS. (2022) </a:t>
            </a:r>
            <a:r>
              <a:rPr i="1" lang="en-US">
                <a:solidFill>
                  <a:schemeClr val="lt1"/>
                </a:solidFill>
              </a:rPr>
              <a:t>What end of life care involves</a:t>
            </a:r>
            <a:r>
              <a:rPr lang="en-US">
                <a:solidFill>
                  <a:schemeClr val="lt1"/>
                </a:solidFill>
              </a:rPr>
              <a:t>. Available at:         </a:t>
            </a:r>
            <a:r>
              <a:rPr lang="en-US" u="sng">
                <a:solidFill>
                  <a:schemeClr val="lt1"/>
                </a:solidFill>
                <a:hlinkClick r:id="rId10">
                  <a:extLst>
                    <a:ext uri="{A12FA001-AC4F-418D-AE19-62706E023703}">
                      <ahyp:hlinkClr val="tx"/>
                    </a:ext>
                  </a:extLst>
                </a:hlinkClick>
              </a:rPr>
              <a:t>https://www.nhs.uk/conditions/end-of-life-care/what-it-involves-and-when-it-starts/</a:t>
            </a:r>
            <a:r>
              <a:rPr lang="en-US">
                <a:solidFill>
                  <a:schemeClr val="lt1"/>
                </a:solidFill>
              </a:rPr>
              <a:t>  (Accessed: 19 June 2024)</a:t>
            </a:r>
            <a:endParaRPr>
              <a:solidFill>
                <a:schemeClr val="lt1"/>
              </a:solidFill>
            </a:endParaRPr>
          </a:p>
          <a:p>
            <a:pPr indent="0" lvl="0" marL="285750" rtl="0" algn="l">
              <a:spcBef>
                <a:spcPts val="1200"/>
              </a:spcBef>
              <a:spcAft>
                <a:spcPts val="0"/>
              </a:spcAft>
              <a:buNone/>
            </a:pPr>
            <a:r>
              <a:rPr lang="en-US">
                <a:solidFill>
                  <a:schemeClr val="lt1"/>
                </a:solidFill>
              </a:rPr>
              <a:t>NHS. (2023) </a:t>
            </a:r>
            <a:r>
              <a:rPr i="1" lang="en-US">
                <a:solidFill>
                  <a:schemeClr val="lt1"/>
                </a:solidFill>
              </a:rPr>
              <a:t>Euthanasia and assisted suicide. </a:t>
            </a:r>
            <a:r>
              <a:rPr lang="en-US">
                <a:solidFill>
                  <a:schemeClr val="lt1"/>
                </a:solidFill>
              </a:rPr>
              <a:t>Available at : </a:t>
            </a:r>
            <a:r>
              <a:rPr lang="en-US" u="sng">
                <a:solidFill>
                  <a:schemeClr val="lt1"/>
                </a:solidFill>
                <a:hlinkClick r:id="rId11">
                  <a:extLst>
                    <a:ext uri="{A12FA001-AC4F-418D-AE19-62706E023703}">
                      <ahyp:hlinkClr val="tx"/>
                    </a:ext>
                  </a:extLst>
                </a:hlinkClick>
              </a:rPr>
              <a:t>https://www.nhs.uk/conditions/euthanasia-and-assisted-suicide/</a:t>
            </a:r>
            <a:r>
              <a:rPr lang="en-US">
                <a:solidFill>
                  <a:schemeClr val="lt1"/>
                </a:solidFill>
              </a:rPr>
              <a:t> (Accessed: 20 June 2024).</a:t>
            </a:r>
            <a:endParaRPr>
              <a:solidFill>
                <a:schemeClr val="lt1"/>
              </a:solidFill>
            </a:endParaRPr>
          </a:p>
          <a:p>
            <a:pPr indent="0" lvl="0" marL="285750" rtl="0" algn="just">
              <a:spcBef>
                <a:spcPts val="1200"/>
              </a:spcBef>
              <a:spcAft>
                <a:spcPts val="0"/>
              </a:spcAft>
              <a:buNone/>
            </a:pPr>
            <a:r>
              <a:rPr lang="en-US">
                <a:solidFill>
                  <a:schemeClr val="lt1"/>
                </a:solidFill>
              </a:rPr>
              <a:t>NHS. (2023) </a:t>
            </a:r>
            <a:r>
              <a:rPr i="1" lang="en-US">
                <a:solidFill>
                  <a:schemeClr val="lt1"/>
                </a:solidFill>
              </a:rPr>
              <a:t>NHS Continuing Healthcare.</a:t>
            </a:r>
            <a:r>
              <a:rPr lang="en-US">
                <a:solidFill>
                  <a:schemeClr val="lt1"/>
                </a:solidFill>
              </a:rPr>
              <a:t> Available at: </a:t>
            </a:r>
            <a:r>
              <a:rPr lang="en-US" u="sng">
                <a:solidFill>
                  <a:schemeClr val="lt1"/>
                </a:solidFill>
                <a:hlinkClick r:id="rId12">
                  <a:extLst>
                    <a:ext uri="{A12FA001-AC4F-418D-AE19-62706E023703}">
                      <ahyp:hlinkClr val="tx"/>
                    </a:ext>
                  </a:extLst>
                </a:hlinkClick>
              </a:rPr>
              <a:t>https://www.nhs.uk/conditions/social-care-and-support-guide/money-work-and-benefits/nhs-continuing-healthcare/</a:t>
            </a:r>
            <a:r>
              <a:rPr lang="en-US">
                <a:solidFill>
                  <a:schemeClr val="lt1"/>
                </a:solidFill>
              </a:rPr>
              <a:t>  (Accessed: 19 June 2024).</a:t>
            </a:r>
            <a:endParaRPr>
              <a:solidFill>
                <a:schemeClr val="lt1"/>
              </a:solidFill>
            </a:endParaRPr>
          </a:p>
          <a:p>
            <a:pPr indent="0" lvl="0" marL="0" rtl="0" algn="just">
              <a:spcBef>
                <a:spcPts val="0"/>
              </a:spcBef>
              <a:spcAft>
                <a:spcPts val="0"/>
              </a:spcAft>
              <a:buNone/>
            </a:pPr>
            <a:r>
              <a:t/>
            </a:r>
            <a:endParaRPr>
              <a:solidFill>
                <a:schemeClr val="lt1"/>
              </a:solidFill>
            </a:endParaRPr>
          </a:p>
          <a:p>
            <a:pPr indent="0" lvl="0" marL="285750" rtl="0" algn="just">
              <a:spcBef>
                <a:spcPts val="0"/>
              </a:spcBef>
              <a:spcAft>
                <a:spcPts val="0"/>
              </a:spcAft>
              <a:buNone/>
            </a:pPr>
            <a:r>
              <a:t/>
            </a:r>
            <a:endParaRPr>
              <a:solidFill>
                <a:schemeClr val="lt1"/>
              </a:solidFill>
            </a:endParaRPr>
          </a:p>
          <a:p>
            <a:pPr indent="0" lvl="0" marL="285750" rtl="0" algn="just">
              <a:spcBef>
                <a:spcPts val="0"/>
              </a:spcBef>
              <a:spcAft>
                <a:spcPts val="0"/>
              </a:spcAft>
              <a:buNone/>
            </a:pPr>
            <a:r>
              <a:rPr lang="en-US">
                <a:solidFill>
                  <a:schemeClr val="lt1"/>
                </a:solidFill>
              </a:rPr>
              <a:t>NICE. (2022) </a:t>
            </a:r>
            <a:r>
              <a:rPr i="1" lang="en-US">
                <a:solidFill>
                  <a:schemeClr val="lt1"/>
                </a:solidFill>
              </a:rPr>
              <a:t>Home Care for Older People.</a:t>
            </a:r>
            <a:r>
              <a:rPr lang="en-US">
                <a:solidFill>
                  <a:schemeClr val="lt1"/>
                </a:solidFill>
              </a:rPr>
              <a:t> Available at: </a:t>
            </a:r>
            <a:r>
              <a:rPr lang="en-US" u="sng">
                <a:solidFill>
                  <a:schemeClr val="lt1"/>
                </a:solidFill>
                <a:hlinkClick r:id="rId13">
                  <a:extLst>
                    <a:ext uri="{A12FA001-AC4F-418D-AE19-62706E023703}">
                      <ahyp:hlinkClr val="tx"/>
                    </a:ext>
                  </a:extLst>
                </a:hlinkClick>
              </a:rPr>
              <a:t>https://www.nice.org.uk/guidance/ng21</a:t>
            </a:r>
            <a:r>
              <a:rPr lang="en-US">
                <a:solidFill>
                  <a:schemeClr val="lt1"/>
                </a:solidFill>
              </a:rPr>
              <a:t>  (Accessed: 19 June 2024).</a:t>
            </a:r>
            <a:endParaRPr>
              <a:solidFill>
                <a:schemeClr val="lt1"/>
              </a:solidFill>
            </a:endParaRPr>
          </a:p>
          <a:p>
            <a:pPr indent="0" lvl="0" marL="285750" rtl="0" algn="l">
              <a:spcBef>
                <a:spcPts val="822"/>
              </a:spcBef>
              <a:spcAft>
                <a:spcPts val="0"/>
              </a:spcAft>
              <a:buNone/>
            </a:pPr>
            <a:r>
              <a:t/>
            </a:r>
            <a:endParaRPr>
              <a:solidFill>
                <a:schemeClr val="lt1"/>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3" name="Shape 423"/>
        <p:cNvGrpSpPr/>
        <p:nvPr/>
      </p:nvGrpSpPr>
      <p:grpSpPr>
        <a:xfrm>
          <a:off x="0" y="0"/>
          <a:ext cx="0" cy="0"/>
          <a:chOff x="0" y="0"/>
          <a:chExt cx="0" cy="0"/>
        </a:xfrm>
      </p:grpSpPr>
      <p:sp>
        <p:nvSpPr>
          <p:cNvPr id="424" name="Google Shape;424;g2e7b46594f1_0_213"/>
          <p:cNvSpPr txBox="1"/>
          <p:nvPr>
            <p:ph idx="1" type="subTitle"/>
          </p:nvPr>
        </p:nvSpPr>
        <p:spPr>
          <a:xfrm>
            <a:off x="283025" y="446050"/>
            <a:ext cx="11704800" cy="6194400"/>
          </a:xfrm>
          <a:prstGeom prst="rect">
            <a:avLst/>
          </a:prstGeom>
        </p:spPr>
        <p:txBody>
          <a:bodyPr anchorCtr="0" anchor="t" bIns="45700" lIns="91425" spcFirstLastPara="1" rIns="91425" wrap="square" tIns="45700">
            <a:noAutofit/>
          </a:bodyPr>
          <a:lstStyle/>
          <a:p>
            <a:pPr indent="0" lvl="0" marL="285750" rtl="0" algn="just">
              <a:spcBef>
                <a:spcPts val="0"/>
              </a:spcBef>
              <a:spcAft>
                <a:spcPts val="0"/>
              </a:spcAft>
              <a:buClr>
                <a:schemeClr val="dk1"/>
              </a:buClr>
              <a:buSzPts val="1100"/>
              <a:buFont typeface="Arial"/>
              <a:buNone/>
            </a:pPr>
            <a:r>
              <a:t/>
            </a:r>
            <a:endParaRPr sz="1400">
              <a:solidFill>
                <a:schemeClr val="lt1"/>
              </a:solidFill>
              <a:latin typeface="Arial"/>
              <a:ea typeface="Arial"/>
              <a:cs typeface="Arial"/>
              <a:sym typeface="Arial"/>
            </a:endParaRPr>
          </a:p>
          <a:p>
            <a:pPr indent="0" lvl="0" marL="285750" rtl="0" algn="just">
              <a:spcBef>
                <a:spcPts val="0"/>
              </a:spcBef>
              <a:spcAft>
                <a:spcPts val="0"/>
              </a:spcAft>
              <a:buClr>
                <a:schemeClr val="dk1"/>
              </a:buClr>
              <a:buSzPts val="1100"/>
              <a:buFont typeface="Arial"/>
              <a:buNone/>
            </a:pPr>
            <a:r>
              <a:rPr lang="en-US" sz="1400">
                <a:solidFill>
                  <a:schemeClr val="lt1"/>
                </a:solidFill>
                <a:latin typeface="Arial"/>
                <a:ea typeface="Arial"/>
                <a:cs typeface="Arial"/>
                <a:sym typeface="Arial"/>
              </a:rPr>
              <a:t>Office for National Statistics (ONS). (2023) </a:t>
            </a:r>
            <a:r>
              <a:rPr i="1" lang="en-US" sz="1400">
                <a:solidFill>
                  <a:schemeClr val="lt1"/>
                </a:solidFill>
                <a:latin typeface="Arial"/>
                <a:ea typeface="Arial"/>
                <a:cs typeface="Arial"/>
                <a:sym typeface="Arial"/>
              </a:rPr>
              <a:t>UK Population Aging Statistics.</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3">
                  <a:extLst>
                    <a:ext uri="{A12FA001-AC4F-418D-AE19-62706E023703}">
                      <ahyp:hlinkClr val="tx"/>
                    </a:ext>
                  </a:extLst>
                </a:hlinkClick>
              </a:rPr>
              <a:t>https://www.ons.gov.uk/peoplepopulationandcommunity/populationandmigration/populationestimates/articles/overviewoftheukpopulation/january2023</a:t>
            </a:r>
            <a:r>
              <a:rPr lang="en-US" sz="1400">
                <a:solidFill>
                  <a:schemeClr val="lt1"/>
                </a:solidFill>
                <a:latin typeface="Arial"/>
                <a:ea typeface="Arial"/>
                <a:cs typeface="Arial"/>
                <a:sym typeface="Arial"/>
              </a:rPr>
              <a:t>  (Accessed: 21 June 2024).</a:t>
            </a:r>
            <a:endParaRPr sz="1400">
              <a:solidFill>
                <a:schemeClr val="lt1"/>
              </a:solidFill>
              <a:latin typeface="Arial"/>
              <a:ea typeface="Arial"/>
              <a:cs typeface="Arial"/>
              <a:sym typeface="Arial"/>
            </a:endParaRPr>
          </a:p>
          <a:p>
            <a:pPr indent="0" lvl="0" marL="285750" rtl="0" algn="just">
              <a:spcBef>
                <a:spcPts val="0"/>
              </a:spcBef>
              <a:spcAft>
                <a:spcPts val="0"/>
              </a:spcAft>
              <a:buClr>
                <a:schemeClr val="dk1"/>
              </a:buClr>
              <a:buSzPts val="1100"/>
              <a:buFont typeface="Arial"/>
              <a:buNone/>
            </a:pPr>
            <a:r>
              <a:t/>
            </a:r>
            <a:endParaRPr sz="1400">
              <a:solidFill>
                <a:schemeClr val="lt1"/>
              </a:solidFill>
              <a:latin typeface="Arial"/>
              <a:ea typeface="Arial"/>
              <a:cs typeface="Arial"/>
              <a:sym typeface="Arial"/>
            </a:endParaRPr>
          </a:p>
          <a:p>
            <a:pPr indent="0" lvl="0" marL="285750" rtl="0" algn="l">
              <a:spcBef>
                <a:spcPts val="800"/>
              </a:spcBef>
              <a:spcAft>
                <a:spcPts val="0"/>
              </a:spcAft>
              <a:buClr>
                <a:schemeClr val="dk1"/>
              </a:buClr>
              <a:buSzPts val="1100"/>
              <a:buFont typeface="Arial"/>
              <a:buNone/>
            </a:pPr>
            <a:r>
              <a:rPr lang="en-US" sz="1400">
                <a:solidFill>
                  <a:schemeClr val="lt1"/>
                </a:solidFill>
                <a:latin typeface="Arial"/>
                <a:ea typeface="Arial"/>
                <a:cs typeface="Arial"/>
                <a:sym typeface="Arial"/>
              </a:rPr>
              <a:t>ONS. (2019) </a:t>
            </a:r>
            <a:r>
              <a:rPr i="1" lang="en-US" sz="1400">
                <a:solidFill>
                  <a:schemeClr val="lt1"/>
                </a:solidFill>
                <a:latin typeface="Arial"/>
                <a:ea typeface="Arial"/>
                <a:cs typeface="Arial"/>
                <a:sym typeface="Arial"/>
              </a:rPr>
              <a:t>Living Longer: Is 70 the New Age 65? </a:t>
            </a:r>
            <a:r>
              <a:rPr lang="en-US" sz="1400">
                <a:solidFill>
                  <a:schemeClr val="lt1"/>
                </a:solidFill>
                <a:latin typeface="Arial"/>
                <a:ea typeface="Arial"/>
                <a:cs typeface="Arial"/>
                <a:sym typeface="Arial"/>
              </a:rPr>
              <a:t>Available at: </a:t>
            </a:r>
            <a:r>
              <a:rPr lang="en-US" sz="1400" u="sng">
                <a:solidFill>
                  <a:schemeClr val="lt1"/>
                </a:solidFill>
                <a:latin typeface="Arial"/>
                <a:ea typeface="Arial"/>
                <a:cs typeface="Arial"/>
                <a:sym typeface="Arial"/>
                <a:hlinkClick r:id="rId4">
                  <a:extLst>
                    <a:ext uri="{A12FA001-AC4F-418D-AE19-62706E023703}">
                      <ahyp:hlinkClr val="tx"/>
                    </a:ext>
                  </a:extLst>
                </a:hlinkClick>
              </a:rPr>
              <a:t>https://www.ons.gov.uk/peoplepopulationandcommunity/birthsdeathsandmarriages/ageing/articles/livinglongerisage70thenewage65/2019-11-19</a:t>
            </a:r>
            <a:r>
              <a:rPr lang="en-US" sz="1400">
                <a:solidFill>
                  <a:schemeClr val="lt1"/>
                </a:solidFill>
                <a:latin typeface="Arial"/>
                <a:ea typeface="Arial"/>
                <a:cs typeface="Arial"/>
                <a:sym typeface="Arial"/>
              </a:rPr>
              <a:t> (Accessed: 22 June  2024).</a:t>
            </a:r>
            <a:endParaRPr sz="1400">
              <a:solidFill>
                <a:schemeClr val="lt1"/>
              </a:solidFill>
              <a:latin typeface="Arial"/>
              <a:ea typeface="Arial"/>
              <a:cs typeface="Arial"/>
              <a:sym typeface="Arial"/>
            </a:endParaRPr>
          </a:p>
          <a:p>
            <a:pPr indent="0" lvl="0" marL="285750" rtl="0" algn="l">
              <a:spcBef>
                <a:spcPts val="800"/>
              </a:spcBef>
              <a:spcAft>
                <a:spcPts val="0"/>
              </a:spcAft>
              <a:buClr>
                <a:schemeClr val="dk1"/>
              </a:buClr>
              <a:buSzPts val="1100"/>
              <a:buFont typeface="Arial"/>
              <a:buNone/>
            </a:pPr>
            <a:r>
              <a:t/>
            </a:r>
            <a:endParaRPr sz="1400">
              <a:solidFill>
                <a:schemeClr val="lt1"/>
              </a:solidFill>
              <a:latin typeface="Arial"/>
              <a:ea typeface="Arial"/>
              <a:cs typeface="Arial"/>
              <a:sym typeface="Arial"/>
            </a:endParaRPr>
          </a:p>
          <a:p>
            <a:pPr indent="0" lvl="0" marL="285750" rtl="0" algn="l">
              <a:spcBef>
                <a:spcPts val="800"/>
              </a:spcBef>
              <a:spcAft>
                <a:spcPts val="0"/>
              </a:spcAft>
              <a:buClr>
                <a:schemeClr val="dk1"/>
              </a:buClr>
              <a:buSzPts val="1100"/>
              <a:buFont typeface="Arial"/>
              <a:buNone/>
            </a:pPr>
            <a:r>
              <a:rPr lang="en-US" sz="1400">
                <a:solidFill>
                  <a:schemeClr val="lt1"/>
                </a:solidFill>
                <a:latin typeface="Arial"/>
                <a:ea typeface="Arial"/>
                <a:cs typeface="Arial"/>
                <a:sym typeface="Arial"/>
              </a:rPr>
              <a:t>ONS. (2023) </a:t>
            </a:r>
            <a:r>
              <a:rPr i="1" lang="en-US" sz="1400">
                <a:solidFill>
                  <a:schemeClr val="lt1"/>
                </a:solidFill>
                <a:latin typeface="Arial"/>
                <a:ea typeface="Arial"/>
                <a:cs typeface="Arial"/>
                <a:sym typeface="Arial"/>
              </a:rPr>
              <a:t>Care homes and estimating the self-funding population, England: 2022 to 2023</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5">
                  <a:extLst>
                    <a:ext uri="{A12FA001-AC4F-418D-AE19-62706E023703}">
                      <ahyp:hlinkClr val="tx"/>
                    </a:ext>
                  </a:extLst>
                </a:hlinkClick>
              </a:rPr>
              <a:t>https://www.ons.gov.uk/peoplepopulationandcommunity/healthandsocialcare/socialcare/articles/carehomesandestimatingtheselffundingpopulationengland/2022to2023</a:t>
            </a:r>
            <a:r>
              <a:rPr lang="en-US" sz="1400">
                <a:solidFill>
                  <a:schemeClr val="lt1"/>
                </a:solidFill>
                <a:latin typeface="Arial"/>
                <a:ea typeface="Arial"/>
                <a:cs typeface="Arial"/>
                <a:sym typeface="Arial"/>
              </a:rPr>
              <a:t>  (Accessed: 19 June 2024).</a:t>
            </a:r>
            <a:endParaRPr sz="1400">
              <a:solidFill>
                <a:schemeClr val="lt1"/>
              </a:solidFill>
              <a:latin typeface="Arial"/>
              <a:ea typeface="Arial"/>
              <a:cs typeface="Arial"/>
              <a:sym typeface="Arial"/>
            </a:endParaRPr>
          </a:p>
          <a:p>
            <a:pPr indent="0" lvl="0" marL="285750" rtl="0" algn="l">
              <a:spcBef>
                <a:spcPts val="800"/>
              </a:spcBef>
              <a:spcAft>
                <a:spcPts val="0"/>
              </a:spcAft>
              <a:buClr>
                <a:schemeClr val="dk1"/>
              </a:buClr>
              <a:buSzPts val="1100"/>
              <a:buFont typeface="Arial"/>
              <a:buNone/>
            </a:pPr>
            <a:r>
              <a:t/>
            </a:r>
            <a:endParaRPr sz="1400">
              <a:solidFill>
                <a:schemeClr val="lt1"/>
              </a:solidFill>
              <a:latin typeface="Arial"/>
              <a:ea typeface="Arial"/>
              <a:cs typeface="Arial"/>
              <a:sym typeface="Arial"/>
            </a:endParaRPr>
          </a:p>
          <a:p>
            <a:pPr indent="0" lvl="0" marL="285750" rtl="0" algn="just">
              <a:spcBef>
                <a:spcPts val="0"/>
              </a:spcBef>
              <a:spcAft>
                <a:spcPts val="0"/>
              </a:spcAft>
              <a:buClr>
                <a:schemeClr val="dk1"/>
              </a:buClr>
              <a:buSzPts val="1100"/>
              <a:buFont typeface="Arial"/>
              <a:buNone/>
            </a:pPr>
            <a:r>
              <a:rPr lang="en-US" sz="1400">
                <a:solidFill>
                  <a:schemeClr val="lt1"/>
                </a:solidFill>
                <a:latin typeface="Arial"/>
                <a:ea typeface="Arial"/>
                <a:cs typeface="Arial"/>
                <a:sym typeface="Arial"/>
              </a:rPr>
              <a:t>Payson, M. (2017) ‘Biological and social theories of aging’, </a:t>
            </a:r>
            <a:r>
              <a:rPr i="1" lang="en-US" sz="1400">
                <a:solidFill>
                  <a:schemeClr val="lt1"/>
                </a:solidFill>
                <a:latin typeface="Arial"/>
                <a:ea typeface="Arial"/>
                <a:cs typeface="Arial"/>
                <a:sym typeface="Arial"/>
              </a:rPr>
              <a:t>Occupational Therapy with Elders-eBook: Strategies for the Occupational Therapy Assistant</a:t>
            </a:r>
            <a:r>
              <a:rPr lang="en-US" sz="1400">
                <a:solidFill>
                  <a:schemeClr val="lt1"/>
                </a:solidFill>
                <a:latin typeface="Arial"/>
                <a:ea typeface="Arial"/>
                <a:cs typeface="Arial"/>
                <a:sym typeface="Arial"/>
              </a:rPr>
              <a:t>, </a:t>
            </a:r>
            <a:r>
              <a:rPr i="1" lang="en-US" sz="1400">
                <a:solidFill>
                  <a:schemeClr val="lt1"/>
                </a:solidFill>
                <a:latin typeface="Arial"/>
                <a:ea typeface="Arial"/>
                <a:cs typeface="Arial"/>
                <a:sym typeface="Arial"/>
              </a:rPr>
              <a:t>20</a:t>
            </a:r>
            <a:r>
              <a:rPr lang="en-US" sz="1400">
                <a:solidFill>
                  <a:schemeClr val="lt1"/>
                </a:solidFill>
                <a:latin typeface="Arial"/>
                <a:ea typeface="Arial"/>
                <a:cs typeface="Arial"/>
                <a:sym typeface="Arial"/>
              </a:rPr>
              <a:t>. Aitken. </a:t>
            </a:r>
            <a:endParaRPr sz="1400">
              <a:solidFill>
                <a:schemeClr val="lt1"/>
              </a:solidFill>
              <a:latin typeface="Arial"/>
              <a:ea typeface="Arial"/>
              <a:cs typeface="Arial"/>
              <a:sym typeface="Arial"/>
            </a:endParaRPr>
          </a:p>
          <a:p>
            <a:pPr indent="0" lvl="0" marL="285750" rtl="0" algn="just">
              <a:spcBef>
                <a:spcPts val="0"/>
              </a:spcBef>
              <a:spcAft>
                <a:spcPts val="0"/>
              </a:spcAft>
              <a:buClr>
                <a:schemeClr val="dk1"/>
              </a:buClr>
              <a:buSzPts val="1100"/>
              <a:buFont typeface="Arial"/>
              <a:buNone/>
            </a:pPr>
            <a:r>
              <a:t/>
            </a:r>
            <a:endParaRPr sz="1400">
              <a:solidFill>
                <a:schemeClr val="lt1"/>
              </a:solidFill>
              <a:latin typeface="Arial"/>
              <a:ea typeface="Arial"/>
              <a:cs typeface="Arial"/>
              <a:sym typeface="Arial"/>
            </a:endParaRPr>
          </a:p>
          <a:p>
            <a:pPr indent="0" lvl="0" marL="285750" rtl="0" algn="just">
              <a:spcBef>
                <a:spcPts val="0"/>
              </a:spcBef>
              <a:spcAft>
                <a:spcPts val="0"/>
              </a:spcAft>
              <a:buClr>
                <a:schemeClr val="dk1"/>
              </a:buClr>
              <a:buSzPts val="1100"/>
              <a:buFont typeface="Arial"/>
              <a:buNone/>
            </a:pPr>
            <a:r>
              <a:rPr lang="en-US" sz="1400">
                <a:solidFill>
                  <a:schemeClr val="lt1"/>
                </a:solidFill>
                <a:latin typeface="Arial"/>
                <a:ea typeface="Arial"/>
                <a:cs typeface="Arial"/>
                <a:sym typeface="Arial"/>
              </a:rPr>
              <a:t>Royal College of Nursing. (2022) </a:t>
            </a:r>
            <a:r>
              <a:rPr i="1" lang="en-US" sz="1400">
                <a:solidFill>
                  <a:schemeClr val="lt1"/>
                </a:solidFill>
                <a:latin typeface="Arial"/>
                <a:ea typeface="Arial"/>
                <a:cs typeface="Arial"/>
                <a:sym typeface="Arial"/>
              </a:rPr>
              <a:t>Safe Staffing Levels in Domiciliary Care</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6">
                  <a:extLst>
                    <a:ext uri="{A12FA001-AC4F-418D-AE19-62706E023703}">
                      <ahyp:hlinkClr val="tx"/>
                    </a:ext>
                  </a:extLst>
                </a:hlinkClick>
              </a:rPr>
              <a:t>https://www.rcn.org.uk/professional-development/publications/pub-006724</a:t>
            </a:r>
            <a:r>
              <a:rPr lang="en-US" sz="1400">
                <a:solidFill>
                  <a:schemeClr val="lt1"/>
                </a:solidFill>
                <a:latin typeface="Arial"/>
                <a:ea typeface="Arial"/>
                <a:cs typeface="Arial"/>
                <a:sym typeface="Arial"/>
              </a:rPr>
              <a:t>  (Accessed: 18 June 2024)</a:t>
            </a:r>
            <a:endParaRPr sz="1400">
              <a:solidFill>
                <a:schemeClr val="lt1"/>
              </a:solidFill>
              <a:latin typeface="Arial"/>
              <a:ea typeface="Arial"/>
              <a:cs typeface="Arial"/>
              <a:sym typeface="Arial"/>
            </a:endParaRPr>
          </a:p>
          <a:p>
            <a:pPr indent="0" lvl="0" marL="285750" rtl="0" algn="l">
              <a:spcBef>
                <a:spcPts val="822"/>
              </a:spcBef>
              <a:spcAft>
                <a:spcPts val="0"/>
              </a:spcAft>
              <a:buNone/>
            </a:pPr>
            <a:r>
              <a:rPr lang="en-US" sz="1400">
                <a:solidFill>
                  <a:schemeClr val="lt1"/>
                </a:solidFill>
                <a:latin typeface="Arial"/>
                <a:ea typeface="Arial"/>
                <a:cs typeface="Arial"/>
                <a:sym typeface="Arial"/>
              </a:rPr>
              <a:t>Scherbov, S. (2015) </a:t>
            </a:r>
            <a:r>
              <a:rPr i="1" lang="en-US" sz="1400">
                <a:solidFill>
                  <a:schemeClr val="lt1"/>
                </a:solidFill>
                <a:latin typeface="Arial"/>
                <a:ea typeface="Arial"/>
                <a:cs typeface="Arial"/>
                <a:sym typeface="Arial"/>
              </a:rPr>
              <a:t>What is old age? </a:t>
            </a:r>
            <a:r>
              <a:rPr lang="en-US" sz="1400">
                <a:solidFill>
                  <a:schemeClr val="lt1"/>
                </a:solidFill>
                <a:latin typeface="Arial"/>
                <a:ea typeface="Arial"/>
                <a:cs typeface="Arial"/>
                <a:sym typeface="Arial"/>
              </a:rPr>
              <a:t>Available at: </a:t>
            </a:r>
            <a:r>
              <a:rPr lang="en-US" sz="1400" u="sng">
                <a:solidFill>
                  <a:schemeClr val="lt1"/>
                </a:solidFill>
                <a:latin typeface="Arial"/>
                <a:ea typeface="Arial"/>
                <a:cs typeface="Arial"/>
                <a:sym typeface="Arial"/>
                <a:hlinkClick r:id="rId7">
                  <a:extLst>
                    <a:ext uri="{A12FA001-AC4F-418D-AE19-62706E023703}">
                      <ahyp:hlinkClr val="tx"/>
                    </a:ext>
                  </a:extLst>
                </a:hlinkClick>
              </a:rPr>
              <a:t>https://www.weforum.org/agenda/2015/04/what-is-old-age/</a:t>
            </a:r>
            <a:r>
              <a:rPr lang="en-US" sz="1400">
                <a:solidFill>
                  <a:schemeClr val="lt1"/>
                </a:solidFill>
                <a:latin typeface="Arial"/>
                <a:ea typeface="Arial"/>
                <a:cs typeface="Arial"/>
                <a:sym typeface="Arial"/>
              </a:rPr>
              <a:t> (Accessed: 18 June 2024).</a:t>
            </a:r>
            <a:endParaRPr sz="1400">
              <a:solidFill>
                <a:schemeClr val="lt1"/>
              </a:solidFill>
              <a:latin typeface="Arial"/>
              <a:ea typeface="Arial"/>
              <a:cs typeface="Arial"/>
              <a:sym typeface="Arial"/>
            </a:endParaRPr>
          </a:p>
          <a:p>
            <a:pPr indent="0" lvl="0" marL="285750" rtl="0" algn="l">
              <a:spcBef>
                <a:spcPts val="822"/>
              </a:spcBef>
              <a:spcAft>
                <a:spcPts val="0"/>
              </a:spcAft>
              <a:buNone/>
            </a:pPr>
            <a:r>
              <a:t/>
            </a:r>
            <a:endParaRPr sz="1400">
              <a:solidFill>
                <a:schemeClr val="lt1"/>
              </a:solidFill>
              <a:latin typeface="Arial"/>
              <a:ea typeface="Arial"/>
              <a:cs typeface="Arial"/>
              <a:sym typeface="Arial"/>
            </a:endParaRPr>
          </a:p>
          <a:p>
            <a:pPr indent="0" lvl="0" marL="285750" rtl="0" algn="just">
              <a:spcBef>
                <a:spcPts val="0"/>
              </a:spcBef>
              <a:spcAft>
                <a:spcPts val="0"/>
              </a:spcAft>
              <a:buNone/>
            </a:pPr>
            <a:r>
              <a:rPr lang="en-US" sz="1400">
                <a:solidFill>
                  <a:schemeClr val="lt1"/>
                </a:solidFill>
                <a:latin typeface="Arial"/>
                <a:ea typeface="Arial"/>
                <a:cs typeface="Arial"/>
                <a:sym typeface="Arial"/>
              </a:rPr>
              <a:t>Skills for Care. (2023) </a:t>
            </a:r>
            <a:r>
              <a:rPr i="1" lang="en-US" sz="1400">
                <a:solidFill>
                  <a:schemeClr val="lt1"/>
                </a:solidFill>
                <a:latin typeface="Arial"/>
                <a:ea typeface="Arial"/>
                <a:cs typeface="Arial"/>
                <a:sym typeface="Arial"/>
              </a:rPr>
              <a:t>Workforce Data and Research.</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8">
                  <a:extLst>
                    <a:ext uri="{A12FA001-AC4F-418D-AE19-62706E023703}">
                      <ahyp:hlinkClr val="tx"/>
                    </a:ext>
                  </a:extLst>
                </a:hlinkClick>
              </a:rPr>
              <a:t>https://www.skillsforcare.org.uk/adult-social-care-workforce-data/Workforce-intelligence/publications/national-information/The-state-of-the-adult-social-care-sector-and-workforce-in-England.aspx</a:t>
            </a:r>
            <a:r>
              <a:rPr lang="en-US" sz="1400">
                <a:solidFill>
                  <a:schemeClr val="lt1"/>
                </a:solidFill>
                <a:latin typeface="Arial"/>
                <a:ea typeface="Arial"/>
                <a:cs typeface="Arial"/>
                <a:sym typeface="Arial"/>
              </a:rPr>
              <a:t>  (Accessed: 19 June 2024)</a:t>
            </a:r>
            <a:endParaRPr sz="1400">
              <a:solidFill>
                <a:schemeClr val="lt1"/>
              </a:solidFill>
              <a:latin typeface="Arial"/>
              <a:ea typeface="Arial"/>
              <a:cs typeface="Arial"/>
              <a:sym typeface="Arial"/>
            </a:endParaRPr>
          </a:p>
          <a:p>
            <a:pPr indent="0" lvl="0" marL="285750" rtl="0" algn="l">
              <a:spcBef>
                <a:spcPts val="822"/>
              </a:spcBef>
              <a:spcAft>
                <a:spcPts val="0"/>
              </a:spcAft>
              <a:buNone/>
            </a:pPr>
            <a:r>
              <a:rPr lang="en-US" sz="1400">
                <a:solidFill>
                  <a:schemeClr val="lt1"/>
                </a:solidFill>
                <a:latin typeface="Arial"/>
                <a:ea typeface="Arial"/>
                <a:cs typeface="Arial"/>
                <a:sym typeface="Arial"/>
              </a:rPr>
              <a:t>Thane, P. (2000) </a:t>
            </a:r>
            <a:r>
              <a:rPr i="1" lang="en-US" sz="1400">
                <a:solidFill>
                  <a:schemeClr val="lt1"/>
                </a:solidFill>
                <a:latin typeface="Arial"/>
                <a:ea typeface="Arial"/>
                <a:cs typeface="Arial"/>
                <a:sym typeface="Arial"/>
              </a:rPr>
              <a:t>Old Age in English History: Past Experiences, Present Issues</a:t>
            </a:r>
            <a:r>
              <a:rPr lang="en-US" sz="1400">
                <a:solidFill>
                  <a:schemeClr val="lt1"/>
                </a:solidFill>
                <a:latin typeface="Arial"/>
                <a:ea typeface="Arial"/>
                <a:cs typeface="Arial"/>
                <a:sym typeface="Arial"/>
              </a:rPr>
              <a:t>. Oxford University Press.</a:t>
            </a:r>
            <a:endParaRPr sz="1400">
              <a:solidFill>
                <a:schemeClr val="lt1"/>
              </a:solidFill>
              <a:latin typeface="Arial"/>
              <a:ea typeface="Arial"/>
              <a:cs typeface="Arial"/>
              <a:sym typeface="Arial"/>
            </a:endParaRPr>
          </a:p>
          <a:p>
            <a:pPr indent="0" lvl="0" marL="285750" rtl="0" algn="l">
              <a:spcBef>
                <a:spcPts val="848"/>
              </a:spcBef>
              <a:spcAft>
                <a:spcPts val="0"/>
              </a:spcAft>
              <a:buClr>
                <a:schemeClr val="dk1"/>
              </a:buClr>
              <a:buSzPts val="1100"/>
              <a:buFont typeface="Arial"/>
              <a:buNone/>
            </a:pPr>
            <a:r>
              <a:rPr lang="en-US" sz="1400">
                <a:solidFill>
                  <a:schemeClr val="lt1"/>
                </a:solidFill>
                <a:latin typeface="Arial"/>
                <a:ea typeface="Arial"/>
                <a:cs typeface="Arial"/>
                <a:sym typeface="Arial"/>
              </a:rPr>
              <a:t>Thane, P. (2009) </a:t>
            </a:r>
            <a:r>
              <a:rPr i="1" lang="en-US" sz="1400">
                <a:solidFill>
                  <a:schemeClr val="lt1"/>
                </a:solidFill>
                <a:latin typeface="Arial"/>
                <a:ea typeface="Arial"/>
                <a:cs typeface="Arial"/>
                <a:sym typeface="Arial"/>
              </a:rPr>
              <a:t>History and Policy. </a:t>
            </a:r>
            <a:r>
              <a:rPr lang="en-US" sz="1400">
                <a:solidFill>
                  <a:schemeClr val="lt1"/>
                </a:solidFill>
                <a:latin typeface="Arial"/>
                <a:ea typeface="Arial"/>
                <a:cs typeface="Arial"/>
                <a:sym typeface="Arial"/>
              </a:rPr>
              <a:t>Available at:  </a:t>
            </a:r>
            <a:r>
              <a:rPr lang="en-US" sz="1400" u="sng">
                <a:solidFill>
                  <a:schemeClr val="lt1"/>
                </a:solidFill>
                <a:latin typeface="Arial"/>
                <a:ea typeface="Arial"/>
                <a:cs typeface="Arial"/>
                <a:sym typeface="Arial"/>
                <a:hlinkClick r:id="rId9">
                  <a:extLst>
                    <a:ext uri="{A12FA001-AC4F-418D-AE19-62706E023703}">
                      <ahyp:hlinkClr val="tx"/>
                    </a:ext>
                  </a:extLst>
                </a:hlinkClick>
              </a:rPr>
              <a:t>http://www.historyandpolicy.org/docs/thane_social_care.pdf</a:t>
            </a:r>
            <a:r>
              <a:rPr lang="en-US" sz="1400">
                <a:solidFill>
                  <a:schemeClr val="lt1"/>
                </a:solidFill>
                <a:latin typeface="Arial"/>
                <a:ea typeface="Arial"/>
                <a:cs typeface="Arial"/>
                <a:sym typeface="Arial"/>
              </a:rPr>
              <a:t> (Accessed: 23 June 2024)</a:t>
            </a:r>
            <a:endParaRPr sz="1400">
              <a:solidFill>
                <a:schemeClr val="lt1"/>
              </a:solidFill>
              <a:latin typeface="Arial"/>
              <a:ea typeface="Arial"/>
              <a:cs typeface="Arial"/>
              <a:sym typeface="Arial"/>
            </a:endParaRPr>
          </a:p>
          <a:p>
            <a:pPr indent="0" lvl="0" marL="0" rtl="0" algn="l">
              <a:spcBef>
                <a:spcPts val="1000"/>
              </a:spcBef>
              <a:spcAft>
                <a:spcPts val="0"/>
              </a:spcAft>
              <a:buNone/>
            </a:pPr>
            <a:r>
              <a:t/>
            </a:r>
            <a:endParaRPr sz="1400"/>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9" name="Shape 429"/>
        <p:cNvGrpSpPr/>
        <p:nvPr/>
      </p:nvGrpSpPr>
      <p:grpSpPr>
        <a:xfrm>
          <a:off x="0" y="0"/>
          <a:ext cx="0" cy="0"/>
          <a:chOff x="0" y="0"/>
          <a:chExt cx="0" cy="0"/>
        </a:xfrm>
      </p:grpSpPr>
      <p:sp>
        <p:nvSpPr>
          <p:cNvPr id="430" name="Google Shape;430;g2e7b46594f1_0_207"/>
          <p:cNvSpPr txBox="1"/>
          <p:nvPr>
            <p:ph idx="1" type="subTitle"/>
          </p:nvPr>
        </p:nvSpPr>
        <p:spPr>
          <a:xfrm>
            <a:off x="303125" y="365600"/>
            <a:ext cx="11745000" cy="6194400"/>
          </a:xfrm>
          <a:prstGeom prst="rect">
            <a:avLst/>
          </a:prstGeom>
        </p:spPr>
        <p:txBody>
          <a:bodyPr anchorCtr="0" anchor="t" bIns="45700" lIns="91425" spcFirstLastPara="1" rIns="91425" wrap="square" tIns="45700">
            <a:noAutofit/>
          </a:bodyPr>
          <a:lstStyle/>
          <a:p>
            <a:pPr indent="0" lvl="0" marL="285750" rtl="0" algn="l">
              <a:spcBef>
                <a:spcPts val="848"/>
              </a:spcBef>
              <a:spcAft>
                <a:spcPts val="0"/>
              </a:spcAft>
              <a:buNone/>
            </a:pPr>
            <a:r>
              <a:t/>
            </a:r>
            <a:endParaRPr sz="1400">
              <a:solidFill>
                <a:schemeClr val="lt1"/>
              </a:solidFill>
              <a:latin typeface="Arial"/>
              <a:ea typeface="Arial"/>
              <a:cs typeface="Arial"/>
              <a:sym typeface="Arial"/>
            </a:endParaRPr>
          </a:p>
          <a:p>
            <a:pPr indent="0" lvl="0" marL="285750" rtl="0" algn="l">
              <a:spcBef>
                <a:spcPts val="848"/>
              </a:spcBef>
              <a:spcAft>
                <a:spcPts val="0"/>
              </a:spcAft>
              <a:buNone/>
            </a:pPr>
            <a:r>
              <a:t/>
            </a:r>
            <a:endParaRPr sz="1400">
              <a:solidFill>
                <a:schemeClr val="lt1"/>
              </a:solidFill>
              <a:latin typeface="Arial"/>
              <a:ea typeface="Arial"/>
              <a:cs typeface="Arial"/>
              <a:sym typeface="Arial"/>
            </a:endParaRPr>
          </a:p>
          <a:p>
            <a:pPr indent="0" lvl="0" marL="285750" rtl="0" algn="just">
              <a:spcBef>
                <a:spcPts val="0"/>
              </a:spcBef>
              <a:spcAft>
                <a:spcPts val="0"/>
              </a:spcAft>
              <a:buNone/>
            </a:pPr>
            <a:r>
              <a:rPr lang="en-US" sz="1400">
                <a:solidFill>
                  <a:schemeClr val="lt1"/>
                </a:solidFill>
                <a:latin typeface="Arial"/>
                <a:ea typeface="Arial"/>
                <a:cs typeface="Arial"/>
                <a:sym typeface="Arial"/>
              </a:rPr>
              <a:t>The King’s Fund. (2023) </a:t>
            </a:r>
            <a:r>
              <a:rPr i="1" lang="en-US" sz="1400">
                <a:solidFill>
                  <a:schemeClr val="lt1"/>
                </a:solidFill>
                <a:latin typeface="Arial"/>
                <a:ea typeface="Arial"/>
                <a:cs typeface="Arial"/>
                <a:sym typeface="Arial"/>
              </a:rPr>
              <a:t>Social Care Funding and Eligibility Criteria.</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3">
                  <a:extLst>
                    <a:ext uri="{A12FA001-AC4F-418D-AE19-62706E023703}">
                      <ahyp:hlinkClr val="tx"/>
                    </a:ext>
                  </a:extLst>
                </a:hlinkClick>
              </a:rPr>
              <a:t>https://www.kingsfund.org.uk/projects/positions/social-care-funding-and-eligibility-criteria</a:t>
            </a:r>
            <a:r>
              <a:rPr lang="en-US" sz="1400">
                <a:solidFill>
                  <a:schemeClr val="lt1"/>
                </a:solidFill>
                <a:latin typeface="Arial"/>
                <a:ea typeface="Arial"/>
                <a:cs typeface="Arial"/>
                <a:sym typeface="Arial"/>
              </a:rPr>
              <a:t>  (Accessed: 19 June 2024).</a:t>
            </a:r>
            <a:endParaRPr sz="1400">
              <a:solidFill>
                <a:schemeClr val="lt1"/>
              </a:solidFill>
              <a:latin typeface="Arial"/>
              <a:ea typeface="Arial"/>
              <a:cs typeface="Arial"/>
              <a:sym typeface="Arial"/>
            </a:endParaRPr>
          </a:p>
          <a:p>
            <a:pPr indent="0" lvl="0" marL="285750" rtl="0" algn="l">
              <a:spcBef>
                <a:spcPts val="1200"/>
              </a:spcBef>
              <a:spcAft>
                <a:spcPts val="0"/>
              </a:spcAft>
              <a:buNone/>
            </a:pPr>
            <a:r>
              <a:rPr lang="en-US" sz="1400">
                <a:solidFill>
                  <a:schemeClr val="lt1"/>
                </a:solidFill>
                <a:latin typeface="Arial"/>
                <a:ea typeface="Arial"/>
                <a:cs typeface="Arial"/>
                <a:sym typeface="Arial"/>
              </a:rPr>
              <a:t>UK Government. (2014) </a:t>
            </a:r>
            <a:r>
              <a:rPr i="1" lang="en-US" sz="1400">
                <a:solidFill>
                  <a:schemeClr val="lt1"/>
                </a:solidFill>
                <a:latin typeface="Arial"/>
                <a:ea typeface="Arial"/>
                <a:cs typeface="Arial"/>
                <a:sym typeface="Arial"/>
              </a:rPr>
              <a:t>Care Act 2014</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4">
                  <a:extLst>
                    <a:ext uri="{A12FA001-AC4F-418D-AE19-62706E023703}">
                      <ahyp:hlinkClr val="tx"/>
                    </a:ext>
                  </a:extLst>
                </a:hlinkClick>
              </a:rPr>
              <a:t>https://www.legislation.gov.uk/ukpga/2014/23/contents/enacted</a:t>
            </a:r>
            <a:r>
              <a:rPr lang="en-US" sz="1400">
                <a:solidFill>
                  <a:schemeClr val="lt1"/>
                </a:solidFill>
                <a:latin typeface="Arial"/>
                <a:ea typeface="Arial"/>
                <a:cs typeface="Arial"/>
                <a:sym typeface="Arial"/>
              </a:rPr>
              <a:t>  (Accessed: 19 June 2024).</a:t>
            </a:r>
            <a:endParaRPr sz="1400">
              <a:solidFill>
                <a:schemeClr val="lt1"/>
              </a:solidFill>
              <a:latin typeface="Arial"/>
              <a:ea typeface="Arial"/>
              <a:cs typeface="Arial"/>
              <a:sym typeface="Arial"/>
            </a:endParaRPr>
          </a:p>
          <a:p>
            <a:pPr indent="0" lvl="0" marL="285750" rtl="0" algn="l">
              <a:spcBef>
                <a:spcPts val="1200"/>
              </a:spcBef>
              <a:spcAft>
                <a:spcPts val="0"/>
              </a:spcAft>
              <a:buNone/>
            </a:pPr>
            <a:r>
              <a:rPr lang="en-US" sz="1400">
                <a:solidFill>
                  <a:schemeClr val="lt1"/>
                </a:solidFill>
                <a:latin typeface="Arial"/>
                <a:ea typeface="Arial"/>
                <a:cs typeface="Arial"/>
                <a:sym typeface="Arial"/>
              </a:rPr>
              <a:t>UK Government. (2015) </a:t>
            </a:r>
            <a:r>
              <a:rPr i="1" lang="en-US" sz="1400">
                <a:solidFill>
                  <a:schemeClr val="lt1"/>
                </a:solidFill>
                <a:latin typeface="Arial"/>
                <a:ea typeface="Arial"/>
                <a:cs typeface="Arial"/>
                <a:sym typeface="Arial"/>
              </a:rPr>
              <a:t>Serious Crime Act 2015</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5">
                  <a:extLst>
                    <a:ext uri="{A12FA001-AC4F-418D-AE19-62706E023703}">
                      <ahyp:hlinkClr val="tx"/>
                    </a:ext>
                  </a:extLst>
                </a:hlinkClick>
              </a:rPr>
              <a:t>https://www.legislation.gov.uk/ukpga/2015/9/contents/enacted</a:t>
            </a:r>
            <a:r>
              <a:rPr lang="en-US" sz="1400">
                <a:solidFill>
                  <a:schemeClr val="lt1"/>
                </a:solidFill>
                <a:latin typeface="Arial"/>
                <a:ea typeface="Arial"/>
                <a:cs typeface="Arial"/>
                <a:sym typeface="Arial"/>
              </a:rPr>
              <a:t>  (Accessed: 17 June 2024).</a:t>
            </a:r>
            <a:endParaRPr sz="1400">
              <a:solidFill>
                <a:schemeClr val="lt1"/>
              </a:solidFill>
              <a:latin typeface="Arial"/>
              <a:ea typeface="Arial"/>
              <a:cs typeface="Arial"/>
              <a:sym typeface="Arial"/>
            </a:endParaRPr>
          </a:p>
          <a:p>
            <a:pPr indent="0" lvl="0" marL="285750" rtl="0" algn="l">
              <a:spcBef>
                <a:spcPts val="1200"/>
              </a:spcBef>
              <a:spcAft>
                <a:spcPts val="0"/>
              </a:spcAft>
              <a:buNone/>
            </a:pPr>
            <a:r>
              <a:rPr lang="en-US" sz="1400">
                <a:solidFill>
                  <a:schemeClr val="lt1"/>
                </a:solidFill>
                <a:latin typeface="Arial"/>
                <a:ea typeface="Arial"/>
                <a:cs typeface="Arial"/>
                <a:sym typeface="Arial"/>
              </a:rPr>
              <a:t>UK Government. (2022) </a:t>
            </a:r>
            <a:r>
              <a:rPr i="1" lang="en-US" sz="1400">
                <a:solidFill>
                  <a:schemeClr val="lt1"/>
                </a:solidFill>
                <a:latin typeface="Arial"/>
                <a:ea typeface="Arial"/>
                <a:cs typeface="Arial"/>
                <a:sym typeface="Arial"/>
              </a:rPr>
              <a:t>Health and Care Act 2022</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6">
                  <a:extLst>
                    <a:ext uri="{A12FA001-AC4F-418D-AE19-62706E023703}">
                      <ahyp:hlinkClr val="tx"/>
                    </a:ext>
                  </a:extLst>
                </a:hlinkClick>
              </a:rPr>
              <a:t>https://www.legislation.gov.uk/ukpga/2022/31/contents/enacted</a:t>
            </a:r>
            <a:r>
              <a:rPr lang="en-US" sz="1400">
                <a:solidFill>
                  <a:schemeClr val="lt1"/>
                </a:solidFill>
                <a:latin typeface="Arial"/>
                <a:ea typeface="Arial"/>
                <a:cs typeface="Arial"/>
                <a:sym typeface="Arial"/>
              </a:rPr>
              <a:t>  (Accessed: 19 June 2024).</a:t>
            </a:r>
            <a:endParaRPr sz="1400">
              <a:solidFill>
                <a:schemeClr val="lt1"/>
              </a:solidFill>
              <a:latin typeface="Arial"/>
              <a:ea typeface="Arial"/>
              <a:cs typeface="Arial"/>
              <a:sym typeface="Arial"/>
            </a:endParaRPr>
          </a:p>
          <a:p>
            <a:pPr indent="0" lvl="0" marL="285750" rtl="0" algn="l">
              <a:spcBef>
                <a:spcPts val="1200"/>
              </a:spcBef>
              <a:spcAft>
                <a:spcPts val="0"/>
              </a:spcAft>
              <a:buNone/>
            </a:pPr>
            <a:r>
              <a:rPr lang="en-US" sz="1400">
                <a:solidFill>
                  <a:schemeClr val="lt1"/>
                </a:solidFill>
                <a:latin typeface="Arial"/>
                <a:ea typeface="Arial"/>
                <a:cs typeface="Arial"/>
                <a:sym typeface="Arial"/>
              </a:rPr>
              <a:t>UK Government. (2005) </a:t>
            </a:r>
            <a:r>
              <a:rPr i="1" lang="en-US" sz="1400">
                <a:solidFill>
                  <a:schemeClr val="lt1"/>
                </a:solidFill>
                <a:latin typeface="Arial"/>
                <a:ea typeface="Arial"/>
                <a:cs typeface="Arial"/>
                <a:sym typeface="Arial"/>
              </a:rPr>
              <a:t>Mental Capacity Act 2005.</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7">
                  <a:extLst>
                    <a:ext uri="{A12FA001-AC4F-418D-AE19-62706E023703}">
                      <ahyp:hlinkClr val="tx"/>
                    </a:ext>
                  </a:extLst>
                </a:hlinkClick>
              </a:rPr>
              <a:t>https://www.legislation.gov.uk</a:t>
            </a:r>
            <a:r>
              <a:rPr lang="en-US" sz="1400" u="sng">
                <a:solidFill>
                  <a:schemeClr val="lt1"/>
                </a:solidFill>
                <a:latin typeface="Arial"/>
                <a:ea typeface="Arial"/>
                <a:cs typeface="Arial"/>
                <a:sym typeface="Arial"/>
              </a:rPr>
              <a:t> </a:t>
            </a:r>
            <a:r>
              <a:rPr lang="en-US" sz="1400">
                <a:solidFill>
                  <a:schemeClr val="lt1"/>
                </a:solidFill>
                <a:latin typeface="Arial"/>
                <a:ea typeface="Arial"/>
                <a:cs typeface="Arial"/>
                <a:sym typeface="Arial"/>
              </a:rPr>
              <a:t> (Accessed: 17 June 2024).</a:t>
            </a:r>
            <a:endParaRPr sz="1400" u="sng">
              <a:solidFill>
                <a:schemeClr val="lt1"/>
              </a:solidFill>
              <a:latin typeface="Arial"/>
              <a:ea typeface="Arial"/>
              <a:cs typeface="Arial"/>
              <a:sym typeface="Arial"/>
            </a:endParaRPr>
          </a:p>
          <a:p>
            <a:pPr indent="0" lvl="0" marL="285750" rtl="0" algn="l">
              <a:spcBef>
                <a:spcPts val="1200"/>
              </a:spcBef>
              <a:spcAft>
                <a:spcPts val="0"/>
              </a:spcAft>
              <a:buNone/>
            </a:pPr>
            <a:r>
              <a:rPr lang="en-US" sz="1400">
                <a:solidFill>
                  <a:schemeClr val="lt1"/>
                </a:solidFill>
                <a:latin typeface="Arial"/>
                <a:ea typeface="Arial"/>
                <a:cs typeface="Arial"/>
                <a:sym typeface="Arial"/>
              </a:rPr>
              <a:t>UK Government. (2008) </a:t>
            </a:r>
            <a:r>
              <a:rPr i="1" lang="en-US" sz="1400">
                <a:solidFill>
                  <a:schemeClr val="lt1"/>
                </a:solidFill>
                <a:latin typeface="Arial"/>
                <a:ea typeface="Arial"/>
                <a:cs typeface="Arial"/>
                <a:sym typeface="Arial"/>
              </a:rPr>
              <a:t>Health and Social Care Act 2008.</a:t>
            </a:r>
            <a:r>
              <a:rPr lang="en-US" sz="1400">
                <a:solidFill>
                  <a:schemeClr val="lt1"/>
                </a:solidFill>
                <a:latin typeface="Arial"/>
                <a:ea typeface="Arial"/>
                <a:cs typeface="Arial"/>
                <a:sym typeface="Arial"/>
              </a:rPr>
              <a:t> Available at: </a:t>
            </a:r>
            <a:r>
              <a:rPr lang="en-US" sz="1400">
                <a:solidFill>
                  <a:schemeClr val="lt1"/>
                </a:solidFill>
                <a:uFill>
                  <a:noFill/>
                </a:uFill>
                <a:latin typeface="Arial"/>
                <a:ea typeface="Arial"/>
                <a:cs typeface="Arial"/>
                <a:sym typeface="Arial"/>
                <a:hlinkClick r:id="rId8">
                  <a:extLst>
                    <a:ext uri="{A12FA001-AC4F-418D-AE19-62706E023703}">
                      <ahyp:hlinkClr val="tx"/>
                    </a:ext>
                  </a:extLst>
                </a:hlinkClick>
              </a:rPr>
              <a:t> </a:t>
            </a:r>
            <a:r>
              <a:rPr lang="en-US" sz="1400" u="sng">
                <a:solidFill>
                  <a:schemeClr val="lt1"/>
                </a:solidFill>
                <a:latin typeface="Arial"/>
                <a:ea typeface="Arial"/>
                <a:cs typeface="Arial"/>
                <a:sym typeface="Arial"/>
                <a:hlinkClick r:id="rId9">
                  <a:extLst>
                    <a:ext uri="{A12FA001-AC4F-418D-AE19-62706E023703}">
                      <ahyp:hlinkClr val="tx"/>
                    </a:ext>
                  </a:extLst>
                </a:hlinkClick>
              </a:rPr>
              <a:t>https://www.legislation.gov.uk</a:t>
            </a:r>
            <a:r>
              <a:rPr b="1" lang="en-US" sz="1400">
                <a:solidFill>
                  <a:schemeClr val="lt1"/>
                </a:solidFill>
                <a:latin typeface="Arial"/>
                <a:ea typeface="Arial"/>
                <a:cs typeface="Arial"/>
                <a:sym typeface="Arial"/>
              </a:rPr>
              <a:t> </a:t>
            </a:r>
            <a:r>
              <a:rPr lang="en-US" sz="1400">
                <a:solidFill>
                  <a:schemeClr val="lt1"/>
                </a:solidFill>
                <a:latin typeface="Arial"/>
                <a:ea typeface="Arial"/>
                <a:cs typeface="Arial"/>
                <a:sym typeface="Arial"/>
              </a:rPr>
              <a:t> (Accessed: 19 June 2024). </a:t>
            </a:r>
            <a:endParaRPr b="1" sz="1400">
              <a:solidFill>
                <a:schemeClr val="lt1"/>
              </a:solidFill>
              <a:latin typeface="Arial"/>
              <a:ea typeface="Arial"/>
              <a:cs typeface="Arial"/>
              <a:sym typeface="Arial"/>
            </a:endParaRPr>
          </a:p>
          <a:p>
            <a:pPr indent="0" lvl="0" marL="285750" rtl="0" algn="l">
              <a:spcBef>
                <a:spcPts val="1200"/>
              </a:spcBef>
              <a:spcAft>
                <a:spcPts val="0"/>
              </a:spcAft>
              <a:buNone/>
            </a:pPr>
            <a:r>
              <a:rPr lang="en-US" sz="1400">
                <a:solidFill>
                  <a:schemeClr val="lt1"/>
                </a:solidFill>
                <a:latin typeface="Arial"/>
                <a:ea typeface="Arial"/>
                <a:cs typeface="Arial"/>
                <a:sym typeface="Arial"/>
              </a:rPr>
              <a:t>UK Government. (2010) </a:t>
            </a:r>
            <a:r>
              <a:rPr i="1" lang="en-US" sz="1400">
                <a:solidFill>
                  <a:schemeClr val="lt1"/>
                </a:solidFill>
                <a:latin typeface="Arial"/>
                <a:ea typeface="Arial"/>
                <a:cs typeface="Arial"/>
                <a:sym typeface="Arial"/>
              </a:rPr>
              <a:t>Equality Act 2010</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10">
                  <a:extLst>
                    <a:ext uri="{A12FA001-AC4F-418D-AE19-62706E023703}">
                      <ahyp:hlinkClr val="tx"/>
                    </a:ext>
                  </a:extLst>
                </a:hlinkClick>
              </a:rPr>
              <a:t>https://www.legislation.gov.uk/ukpga/2010/15/contents</a:t>
            </a:r>
            <a:r>
              <a:rPr lang="en-US" sz="1400">
                <a:solidFill>
                  <a:schemeClr val="lt1"/>
                </a:solidFill>
                <a:latin typeface="Arial"/>
                <a:ea typeface="Arial"/>
                <a:cs typeface="Arial"/>
                <a:sym typeface="Arial"/>
              </a:rPr>
              <a:t>  (Accessed: 19 June 2024). </a:t>
            </a:r>
            <a:endParaRPr sz="1400">
              <a:solidFill>
                <a:schemeClr val="lt1"/>
              </a:solidFill>
              <a:latin typeface="Arial"/>
              <a:ea typeface="Arial"/>
              <a:cs typeface="Arial"/>
              <a:sym typeface="Arial"/>
            </a:endParaRPr>
          </a:p>
          <a:p>
            <a:pPr indent="0" lvl="0" marL="285750" rtl="0" algn="just">
              <a:spcBef>
                <a:spcPts val="1200"/>
              </a:spcBef>
              <a:spcAft>
                <a:spcPts val="0"/>
              </a:spcAft>
              <a:buNone/>
            </a:pPr>
            <a:r>
              <a:t/>
            </a:r>
            <a:endParaRPr sz="1400">
              <a:solidFill>
                <a:schemeClr val="lt1"/>
              </a:solidFill>
              <a:latin typeface="Arial"/>
              <a:ea typeface="Arial"/>
              <a:cs typeface="Arial"/>
              <a:sym typeface="Arial"/>
            </a:endParaRPr>
          </a:p>
          <a:p>
            <a:pPr indent="0" lvl="0" marL="285750" rtl="0" algn="just">
              <a:spcBef>
                <a:spcPts val="0"/>
              </a:spcBef>
              <a:spcAft>
                <a:spcPts val="0"/>
              </a:spcAft>
              <a:buNone/>
            </a:pPr>
            <a:r>
              <a:rPr lang="en-US" sz="1400">
                <a:solidFill>
                  <a:schemeClr val="lt1"/>
                </a:solidFill>
                <a:latin typeface="Arial"/>
                <a:ea typeface="Arial"/>
                <a:cs typeface="Arial"/>
                <a:sym typeface="Arial"/>
              </a:rPr>
              <a:t>UK Government. (2023) </a:t>
            </a:r>
            <a:r>
              <a:rPr i="1" lang="en-US" sz="1400">
                <a:solidFill>
                  <a:schemeClr val="lt1"/>
                </a:solidFill>
                <a:latin typeface="Arial"/>
                <a:ea typeface="Arial"/>
                <a:cs typeface="Arial"/>
                <a:sym typeface="Arial"/>
              </a:rPr>
              <a:t>Health and Social Care Act 2008.</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11">
                  <a:extLst>
                    <a:ext uri="{A12FA001-AC4F-418D-AE19-62706E023703}">
                      <ahyp:hlinkClr val="tx"/>
                    </a:ext>
                  </a:extLst>
                </a:hlinkClick>
              </a:rPr>
              <a:t>https://www.legislation.gov.uk/ukpga/2008/14/contents</a:t>
            </a:r>
            <a:r>
              <a:rPr lang="en-US" sz="1400">
                <a:solidFill>
                  <a:schemeClr val="lt1"/>
                </a:solidFill>
                <a:latin typeface="Arial"/>
                <a:ea typeface="Arial"/>
                <a:cs typeface="Arial"/>
                <a:sym typeface="Arial"/>
              </a:rPr>
              <a:t>  (Accessed: 19 June 2024). </a:t>
            </a:r>
            <a:endParaRPr sz="1400">
              <a:solidFill>
                <a:schemeClr val="lt1"/>
              </a:solidFill>
              <a:latin typeface="Arial"/>
              <a:ea typeface="Arial"/>
              <a:cs typeface="Arial"/>
              <a:sym typeface="Arial"/>
            </a:endParaRPr>
          </a:p>
          <a:p>
            <a:pPr indent="0" lvl="0" marL="285750" rtl="0" algn="just">
              <a:spcBef>
                <a:spcPts val="0"/>
              </a:spcBef>
              <a:spcAft>
                <a:spcPts val="0"/>
              </a:spcAft>
              <a:buNone/>
            </a:pPr>
            <a:r>
              <a:t/>
            </a:r>
            <a:endParaRPr sz="1400">
              <a:solidFill>
                <a:schemeClr val="lt1"/>
              </a:solidFill>
              <a:latin typeface="Arial"/>
              <a:ea typeface="Arial"/>
              <a:cs typeface="Arial"/>
              <a:sym typeface="Arial"/>
            </a:endParaRPr>
          </a:p>
          <a:p>
            <a:pPr indent="0" lvl="0" marL="285750" rtl="0" algn="just">
              <a:spcBef>
                <a:spcPts val="0"/>
              </a:spcBef>
              <a:spcAft>
                <a:spcPts val="0"/>
              </a:spcAft>
              <a:buNone/>
            </a:pPr>
            <a:r>
              <a:rPr lang="en-US" sz="1400">
                <a:solidFill>
                  <a:schemeClr val="lt1"/>
                </a:solidFill>
                <a:latin typeface="Arial"/>
                <a:ea typeface="Arial"/>
                <a:cs typeface="Arial"/>
                <a:sym typeface="Arial"/>
              </a:rPr>
              <a:t>World Health Organization. (2021) Global </a:t>
            </a:r>
            <a:r>
              <a:rPr i="1" lang="en-US" sz="1400">
                <a:solidFill>
                  <a:schemeClr val="lt1"/>
                </a:solidFill>
                <a:latin typeface="Arial"/>
                <a:ea typeface="Arial"/>
                <a:cs typeface="Arial"/>
                <a:sym typeface="Arial"/>
              </a:rPr>
              <a:t>Age-friendly Cities: A Guide.</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12">
                  <a:extLst>
                    <a:ext uri="{A12FA001-AC4F-418D-AE19-62706E023703}">
                      <ahyp:hlinkClr val="tx"/>
                    </a:ext>
                  </a:extLst>
                </a:hlinkClick>
              </a:rPr>
              <a:t>https://www.who.int/publications/i/item/9789241547307</a:t>
            </a:r>
            <a:r>
              <a:rPr lang="en-US" sz="1400">
                <a:solidFill>
                  <a:schemeClr val="lt1"/>
                </a:solidFill>
                <a:latin typeface="Arial"/>
                <a:ea typeface="Arial"/>
                <a:cs typeface="Arial"/>
                <a:sym typeface="Arial"/>
              </a:rPr>
              <a:t>  (Accessed: 18 June 2024).</a:t>
            </a:r>
            <a:endParaRPr sz="1400">
              <a:solidFill>
                <a:schemeClr val="lt1"/>
              </a:solidFill>
              <a:latin typeface="Arial"/>
              <a:ea typeface="Arial"/>
              <a:cs typeface="Arial"/>
              <a:sym typeface="Arial"/>
            </a:endParaRPr>
          </a:p>
          <a:p>
            <a:pPr indent="0" lvl="0" marL="285750" rtl="0" algn="just">
              <a:spcBef>
                <a:spcPts val="0"/>
              </a:spcBef>
              <a:spcAft>
                <a:spcPts val="0"/>
              </a:spcAft>
              <a:buNone/>
            </a:pPr>
            <a:r>
              <a:t/>
            </a:r>
            <a:endParaRPr sz="1400">
              <a:solidFill>
                <a:schemeClr val="lt1"/>
              </a:solidFill>
              <a:latin typeface="Arial"/>
              <a:ea typeface="Arial"/>
              <a:cs typeface="Arial"/>
              <a:sym typeface="Arial"/>
            </a:endParaRPr>
          </a:p>
          <a:p>
            <a:pPr indent="0" lvl="0" marL="285750" rtl="0" algn="l">
              <a:spcBef>
                <a:spcPts val="822"/>
              </a:spcBef>
              <a:spcAft>
                <a:spcPts val="0"/>
              </a:spcAft>
              <a:buNone/>
            </a:pPr>
            <a:r>
              <a:rPr lang="en-US" sz="1400">
                <a:solidFill>
                  <a:schemeClr val="lt1"/>
                </a:solidFill>
                <a:latin typeface="Arial"/>
                <a:ea typeface="Arial"/>
                <a:cs typeface="Arial"/>
                <a:sym typeface="Arial"/>
              </a:rPr>
              <a:t>WHO. (2021) </a:t>
            </a:r>
            <a:r>
              <a:rPr i="1" lang="en-US" sz="1400">
                <a:solidFill>
                  <a:schemeClr val="lt1"/>
                </a:solidFill>
                <a:latin typeface="Arial"/>
                <a:ea typeface="Arial"/>
                <a:cs typeface="Arial"/>
                <a:sym typeface="Arial"/>
              </a:rPr>
              <a:t>Ageing and Health.</a:t>
            </a:r>
            <a:r>
              <a:rPr lang="en-US" sz="1400">
                <a:solidFill>
                  <a:schemeClr val="lt1"/>
                </a:solidFill>
                <a:latin typeface="Arial"/>
                <a:ea typeface="Arial"/>
                <a:cs typeface="Arial"/>
                <a:sym typeface="Arial"/>
              </a:rPr>
              <a:t> Available at: </a:t>
            </a:r>
            <a:r>
              <a:rPr lang="en-US" sz="1400" u="sng">
                <a:solidFill>
                  <a:schemeClr val="lt1"/>
                </a:solidFill>
                <a:latin typeface="Arial"/>
                <a:ea typeface="Arial"/>
                <a:cs typeface="Arial"/>
                <a:sym typeface="Arial"/>
                <a:hlinkClick r:id="rId13">
                  <a:extLst>
                    <a:ext uri="{A12FA001-AC4F-418D-AE19-62706E023703}">
                      <ahyp:hlinkClr val="tx"/>
                    </a:ext>
                  </a:extLst>
                </a:hlinkClick>
              </a:rPr>
              <a:t>https://www.who.int/news-room/fact-sheets/detail/ageing-and-health</a:t>
            </a:r>
            <a:r>
              <a:rPr lang="en-US" sz="1400">
                <a:solidFill>
                  <a:schemeClr val="lt1"/>
                </a:solidFill>
                <a:latin typeface="Arial"/>
                <a:ea typeface="Arial"/>
                <a:cs typeface="Arial"/>
                <a:sym typeface="Arial"/>
              </a:rPr>
              <a:t> (Accessed: 21 June 2024).</a:t>
            </a:r>
            <a:endParaRPr sz="1400">
              <a:solidFill>
                <a:schemeClr val="lt1"/>
              </a:solidFill>
              <a:latin typeface="Arial"/>
              <a:ea typeface="Arial"/>
              <a:cs typeface="Arial"/>
              <a:sym typeface="Arial"/>
            </a:endParaRPr>
          </a:p>
          <a:p>
            <a:pPr indent="0" lvl="0" marL="0" rtl="0" algn="l">
              <a:spcBef>
                <a:spcPts val="1000"/>
              </a:spcBef>
              <a:spcAft>
                <a:spcPts val="0"/>
              </a:spcAft>
              <a:buNone/>
            </a:pPr>
            <a:r>
              <a:t/>
            </a:r>
            <a:endParaRPr sz="1400"/>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Ion">
  <a:themeElements>
    <a:clrScheme name="Ion">
      <a:dk1>
        <a:srgbClr val="000000"/>
      </a:dk1>
      <a:lt1>
        <a:srgbClr val="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2024-05-30T16:17:37Z</dcterms:created>
  <dc:creator>HP</dc:creator>
</cp:coreProperties>
</file>